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11" r:id="rId2"/>
    <p:sldMasterId id="2147483723" r:id="rId3"/>
  </p:sldMasterIdLst>
  <p:notesMasterIdLst>
    <p:notesMasterId r:id="rId57"/>
  </p:notesMasterIdLst>
  <p:handoutMasterIdLst>
    <p:handoutMasterId r:id="rId58"/>
  </p:handoutMasterIdLst>
  <p:sldIdLst>
    <p:sldId id="469" r:id="rId4"/>
    <p:sldId id="490" r:id="rId5"/>
    <p:sldId id="479" r:id="rId6"/>
    <p:sldId id="580" r:id="rId7"/>
    <p:sldId id="570" r:id="rId8"/>
    <p:sldId id="527" r:id="rId9"/>
    <p:sldId id="562" r:id="rId10"/>
    <p:sldId id="442" r:id="rId11"/>
    <p:sldId id="498" r:id="rId12"/>
    <p:sldId id="526" r:id="rId13"/>
    <p:sldId id="445" r:id="rId14"/>
    <p:sldId id="506" r:id="rId15"/>
    <p:sldId id="510" r:id="rId16"/>
    <p:sldId id="484" r:id="rId17"/>
    <p:sldId id="581" r:id="rId18"/>
    <p:sldId id="500" r:id="rId19"/>
    <p:sldId id="493" r:id="rId20"/>
    <p:sldId id="512" r:id="rId21"/>
    <p:sldId id="585" r:id="rId22"/>
    <p:sldId id="513" r:id="rId23"/>
    <p:sldId id="491" r:id="rId24"/>
    <p:sldId id="603" r:id="rId25"/>
    <p:sldId id="593" r:id="rId26"/>
    <p:sldId id="592" r:id="rId27"/>
    <p:sldId id="587" r:id="rId28"/>
    <p:sldId id="605" r:id="rId29"/>
    <p:sldId id="576" r:id="rId30"/>
    <p:sldId id="501" r:id="rId31"/>
    <p:sldId id="582" r:id="rId32"/>
    <p:sldId id="515" r:id="rId33"/>
    <p:sldId id="453" r:id="rId34"/>
    <p:sldId id="532" r:id="rId35"/>
    <p:sldId id="554" r:id="rId36"/>
    <p:sldId id="564" r:id="rId37"/>
    <p:sldId id="579" r:id="rId38"/>
    <p:sldId id="565" r:id="rId39"/>
    <p:sldId id="557" r:id="rId40"/>
    <p:sldId id="606" r:id="rId41"/>
    <p:sldId id="530" r:id="rId42"/>
    <p:sldId id="529" r:id="rId43"/>
    <p:sldId id="531" r:id="rId44"/>
    <p:sldId id="604" r:id="rId45"/>
    <p:sldId id="607" r:id="rId46"/>
    <p:sldId id="556" r:id="rId47"/>
    <p:sldId id="578" r:id="rId48"/>
    <p:sldId id="584" r:id="rId49"/>
    <p:sldId id="583" r:id="rId50"/>
    <p:sldId id="525" r:id="rId51"/>
    <p:sldId id="569" r:id="rId52"/>
    <p:sldId id="464" r:id="rId53"/>
    <p:sldId id="608" r:id="rId54"/>
    <p:sldId id="473" r:id="rId55"/>
    <p:sldId id="468" r:id="rId5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6" userDrawn="1">
          <p15:clr>
            <a:srgbClr val="A4A3A4"/>
          </p15:clr>
        </p15:guide>
        <p15:guide id="2" orient="horz" pos="2928" userDrawn="1">
          <p15:clr>
            <a:srgbClr val="A4A3A4"/>
          </p15:clr>
        </p15:guide>
        <p15:guide id="3" pos="2156"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de, Michelle" initials="MW" lastIdx="3" clrIdx="0">
    <p:extLst>
      <p:ext uri="{19B8F6BF-5375-455C-9EA6-DF929625EA0E}">
        <p15:presenceInfo xmlns:p15="http://schemas.microsoft.com/office/powerpoint/2012/main" userId="Wade, Michelle" providerId="None"/>
      </p:ext>
    </p:extLst>
  </p:cmAuthor>
  <p:cmAuthor id="2" name="Berlin, Debra" initials="BD" lastIdx="4" clrIdx="1">
    <p:extLst>
      <p:ext uri="{19B8F6BF-5375-455C-9EA6-DF929625EA0E}">
        <p15:presenceInfo xmlns:p15="http://schemas.microsoft.com/office/powerpoint/2012/main" userId="S-1-5-21-1417001333-1682526488-839522115-59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5"/>
    <a:srgbClr val="0000FF"/>
    <a:srgbClr val="DF8045"/>
    <a:srgbClr val="FFC000"/>
    <a:srgbClr val="32C658"/>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276" autoAdjust="0"/>
  </p:normalViewPr>
  <p:slideViewPr>
    <p:cSldViewPr snapToGrid="0">
      <p:cViewPr varScale="1">
        <p:scale>
          <a:sx n="52" d="100"/>
          <a:sy n="52" d="100"/>
        </p:scale>
        <p:origin x="2112" y="78"/>
      </p:cViewPr>
      <p:guideLst>
        <p:guide orient="horz" pos="2160"/>
        <p:guide pos="2880"/>
      </p:guideLst>
    </p:cSldViewPr>
  </p:slideViewPr>
  <p:outlineViewPr>
    <p:cViewPr>
      <p:scale>
        <a:sx n="33" d="100"/>
        <a:sy n="33" d="100"/>
      </p:scale>
      <p:origin x="0" y="-21936"/>
    </p:cViewPr>
  </p:outlineViewPr>
  <p:notesTextViewPr>
    <p:cViewPr>
      <p:scale>
        <a:sx n="125" d="100"/>
        <a:sy n="125" d="100"/>
      </p:scale>
      <p:origin x="0" y="-288"/>
    </p:cViewPr>
  </p:notesTextViewPr>
  <p:sorterViewPr>
    <p:cViewPr>
      <p:scale>
        <a:sx n="110" d="100"/>
        <a:sy n="110" d="100"/>
      </p:scale>
      <p:origin x="0" y="-16666"/>
    </p:cViewPr>
  </p:sorterViewPr>
  <p:notesViewPr>
    <p:cSldViewPr snapToGrid="0">
      <p:cViewPr>
        <p:scale>
          <a:sx n="90" d="100"/>
          <a:sy n="90" d="100"/>
        </p:scale>
        <p:origin x="1986" y="-1230"/>
      </p:cViewPr>
      <p:guideLst>
        <p:guide orient="horz" pos="2876"/>
        <p:guide orient="horz" pos="2928"/>
        <p:guide pos="2156"/>
        <p:guide pos="2208"/>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89149-2A26-4759-A2C3-8C905BC6CD27}"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21DBDB-1FAF-46A1-A428-3D9C313FA6BF}">
      <dgm:prSet phldrT="[Text]"/>
      <dgm:spPr/>
      <dgm:t>
        <a:bodyPr/>
        <a:lstStyle/>
        <a:p>
          <a:r>
            <a:rPr lang="en-US" b="1" dirty="0" smtClean="0"/>
            <a:t>Introductory Activities</a:t>
          </a:r>
          <a:endParaRPr lang="en-US" b="1" dirty="0"/>
        </a:p>
      </dgm:t>
    </dgm:pt>
    <dgm:pt modelId="{32A9A19C-35B5-4299-8BCA-320FAAD007A6}" type="parTrans" cxnId="{BEE6D02E-C8B2-4564-A49E-0198E08A18C2}">
      <dgm:prSet/>
      <dgm:spPr/>
      <dgm:t>
        <a:bodyPr/>
        <a:lstStyle/>
        <a:p>
          <a:endParaRPr lang="en-US"/>
        </a:p>
      </dgm:t>
    </dgm:pt>
    <dgm:pt modelId="{299064BE-1929-4C5D-847E-3294628D0255}" type="sibTrans" cxnId="{BEE6D02E-C8B2-4564-A49E-0198E08A18C2}">
      <dgm:prSet/>
      <dgm:spPr/>
      <dgm:t>
        <a:bodyPr/>
        <a:lstStyle/>
        <a:p>
          <a:endParaRPr lang="en-US"/>
        </a:p>
      </dgm:t>
    </dgm:pt>
    <dgm:pt modelId="{1DB61AC9-8D53-442B-A13D-347B7EDB2ADF}">
      <dgm:prSet phldrT="[Text]"/>
      <dgm:spPr/>
      <dgm:t>
        <a:bodyPr/>
        <a:lstStyle/>
        <a:p>
          <a:r>
            <a:rPr lang="en-US" b="1" dirty="0" smtClean="0"/>
            <a:t>Part 1:  </a:t>
          </a:r>
        </a:p>
        <a:p>
          <a:r>
            <a:rPr lang="en-US" b="1" dirty="0" smtClean="0"/>
            <a:t>Understanding Learner Variability</a:t>
          </a:r>
          <a:endParaRPr lang="en-US" dirty="0"/>
        </a:p>
      </dgm:t>
    </dgm:pt>
    <dgm:pt modelId="{767A247C-41B2-4BFB-A5DD-D88798FB6E4A}" type="parTrans" cxnId="{B6A16D0A-7438-47F1-AA29-10A1A04D18DF}">
      <dgm:prSet/>
      <dgm:spPr/>
      <dgm:t>
        <a:bodyPr/>
        <a:lstStyle/>
        <a:p>
          <a:endParaRPr lang="en-US"/>
        </a:p>
      </dgm:t>
    </dgm:pt>
    <dgm:pt modelId="{B5F124C7-06CE-4AB8-BBFB-32CA69F2EBD3}" type="sibTrans" cxnId="{B6A16D0A-7438-47F1-AA29-10A1A04D18DF}">
      <dgm:prSet/>
      <dgm:spPr/>
      <dgm:t>
        <a:bodyPr/>
        <a:lstStyle/>
        <a:p>
          <a:endParaRPr lang="en-US"/>
        </a:p>
      </dgm:t>
    </dgm:pt>
    <dgm:pt modelId="{95E54D3F-5A2D-4143-B991-86309F1DEBB8}">
      <dgm:prSet/>
      <dgm:spPr/>
      <dgm:t>
        <a:bodyPr/>
        <a:lstStyle/>
        <a:p>
          <a:r>
            <a:rPr lang="en-US" b="1" dirty="0" smtClean="0"/>
            <a:t>Part  2:</a:t>
          </a:r>
        </a:p>
        <a:p>
          <a:r>
            <a:rPr lang="en-US" b="1" dirty="0" smtClean="0"/>
            <a:t>Aligning Standards, IEP Goals, Learning Targets, and UDL</a:t>
          </a:r>
          <a:endParaRPr lang="en-US" dirty="0"/>
        </a:p>
      </dgm:t>
    </dgm:pt>
    <dgm:pt modelId="{021A2CA6-F67A-4AB8-8F3C-C68FEE9D19A7}" type="parTrans" cxnId="{0CA7F475-470A-45D1-B99B-A563BBFC86F2}">
      <dgm:prSet/>
      <dgm:spPr/>
      <dgm:t>
        <a:bodyPr/>
        <a:lstStyle/>
        <a:p>
          <a:endParaRPr lang="en-US"/>
        </a:p>
      </dgm:t>
    </dgm:pt>
    <dgm:pt modelId="{639778A0-DF47-4A4B-895E-C41B68C09216}" type="sibTrans" cxnId="{0CA7F475-470A-45D1-B99B-A563BBFC86F2}">
      <dgm:prSet/>
      <dgm:spPr/>
      <dgm:t>
        <a:bodyPr/>
        <a:lstStyle/>
        <a:p>
          <a:endParaRPr lang="en-US"/>
        </a:p>
      </dgm:t>
    </dgm:pt>
    <dgm:pt modelId="{3B878146-078A-4758-A9C4-C1BBE02DC20F}">
      <dgm:prSet/>
      <dgm:spPr/>
      <dgm:t>
        <a:bodyPr/>
        <a:lstStyle/>
        <a:p>
          <a:r>
            <a:rPr lang="en-US" b="1" dirty="0" smtClean="0"/>
            <a:t>Part 3:</a:t>
          </a:r>
        </a:p>
        <a:p>
          <a:r>
            <a:rPr lang="en-US" b="1" dirty="0" smtClean="0"/>
            <a:t>Maintaining High Expectations for All Learners</a:t>
          </a:r>
          <a:endParaRPr lang="en-US" b="1" dirty="0"/>
        </a:p>
      </dgm:t>
    </dgm:pt>
    <dgm:pt modelId="{E583B627-D54C-426A-881F-BFC75ABAF015}" type="parTrans" cxnId="{9D0FC3CE-4338-419D-9355-CC9E8D94C6C9}">
      <dgm:prSet/>
      <dgm:spPr/>
      <dgm:t>
        <a:bodyPr/>
        <a:lstStyle/>
        <a:p>
          <a:endParaRPr lang="en-US"/>
        </a:p>
      </dgm:t>
    </dgm:pt>
    <dgm:pt modelId="{EC0B2CB1-EE74-40E4-8B51-D40323ACA306}" type="sibTrans" cxnId="{9D0FC3CE-4338-419D-9355-CC9E8D94C6C9}">
      <dgm:prSet/>
      <dgm:spPr/>
      <dgm:t>
        <a:bodyPr/>
        <a:lstStyle/>
        <a:p>
          <a:endParaRPr lang="en-US"/>
        </a:p>
      </dgm:t>
    </dgm:pt>
    <dgm:pt modelId="{79122E8D-09CC-4A9B-AE18-3012327CDA24}">
      <dgm:prSet/>
      <dgm:spPr/>
      <dgm:t>
        <a:bodyPr/>
        <a:lstStyle/>
        <a:p>
          <a:r>
            <a:rPr lang="en-US" b="1" dirty="0" smtClean="0"/>
            <a:t>Part 4:</a:t>
          </a:r>
        </a:p>
        <a:p>
          <a:r>
            <a:rPr lang="en-US" b="1" dirty="0" smtClean="0"/>
            <a:t>Reflection,  Next Steps, &amp; Session Evaluation</a:t>
          </a:r>
          <a:endParaRPr lang="en-US" b="1" dirty="0"/>
        </a:p>
      </dgm:t>
    </dgm:pt>
    <dgm:pt modelId="{C920DC74-46CB-40A9-8C3B-0D9C86CBA0EA}" type="parTrans" cxnId="{15DF9587-FD13-4454-AC7A-0E38AD42BA7F}">
      <dgm:prSet/>
      <dgm:spPr/>
      <dgm:t>
        <a:bodyPr/>
        <a:lstStyle/>
        <a:p>
          <a:endParaRPr lang="en-US"/>
        </a:p>
      </dgm:t>
    </dgm:pt>
    <dgm:pt modelId="{297875A0-1612-413D-9260-13380CD9DFCB}" type="sibTrans" cxnId="{15DF9587-FD13-4454-AC7A-0E38AD42BA7F}">
      <dgm:prSet/>
      <dgm:spPr/>
      <dgm:t>
        <a:bodyPr/>
        <a:lstStyle/>
        <a:p>
          <a:endParaRPr lang="en-US"/>
        </a:p>
      </dgm:t>
    </dgm:pt>
    <dgm:pt modelId="{9D33C234-D0E6-4992-8B7C-D92B002BE879}" type="pres">
      <dgm:prSet presAssocID="{3B789149-2A26-4759-A2C3-8C905BC6CD27}" presName="CompostProcess" presStyleCnt="0">
        <dgm:presLayoutVars>
          <dgm:dir/>
          <dgm:resizeHandles val="exact"/>
        </dgm:presLayoutVars>
      </dgm:prSet>
      <dgm:spPr/>
    </dgm:pt>
    <dgm:pt modelId="{3845557A-A1F1-4BA1-B659-069E63A21C44}" type="pres">
      <dgm:prSet presAssocID="{3B789149-2A26-4759-A2C3-8C905BC6CD27}" presName="arrow" presStyleLbl="bgShp" presStyleIdx="0" presStyleCnt="1"/>
      <dgm:spPr/>
    </dgm:pt>
    <dgm:pt modelId="{F919B9D1-C624-48A3-B2B8-A142724639D6}" type="pres">
      <dgm:prSet presAssocID="{3B789149-2A26-4759-A2C3-8C905BC6CD27}" presName="linearProcess" presStyleCnt="0"/>
      <dgm:spPr/>
    </dgm:pt>
    <dgm:pt modelId="{74CA8EB8-9B8D-48AE-82CD-18306B63FD7E}" type="pres">
      <dgm:prSet presAssocID="{E521DBDB-1FAF-46A1-A428-3D9C313FA6BF}" presName="textNode" presStyleLbl="node1" presStyleIdx="0" presStyleCnt="5">
        <dgm:presLayoutVars>
          <dgm:bulletEnabled val="1"/>
        </dgm:presLayoutVars>
      </dgm:prSet>
      <dgm:spPr/>
      <dgm:t>
        <a:bodyPr/>
        <a:lstStyle/>
        <a:p>
          <a:endParaRPr lang="en-US"/>
        </a:p>
      </dgm:t>
    </dgm:pt>
    <dgm:pt modelId="{BFA80503-D884-4B14-BC5A-807D7EA9821C}" type="pres">
      <dgm:prSet presAssocID="{299064BE-1929-4C5D-847E-3294628D0255}" presName="sibTrans" presStyleCnt="0"/>
      <dgm:spPr/>
    </dgm:pt>
    <dgm:pt modelId="{C38541EF-4DF9-41B0-9D5E-4E47D74DF639}" type="pres">
      <dgm:prSet presAssocID="{1DB61AC9-8D53-442B-A13D-347B7EDB2ADF}" presName="textNode" presStyleLbl="node1" presStyleIdx="1" presStyleCnt="5" custLinFactNeighborX="-73516">
        <dgm:presLayoutVars>
          <dgm:bulletEnabled val="1"/>
        </dgm:presLayoutVars>
      </dgm:prSet>
      <dgm:spPr/>
      <dgm:t>
        <a:bodyPr/>
        <a:lstStyle/>
        <a:p>
          <a:endParaRPr lang="en-US"/>
        </a:p>
      </dgm:t>
    </dgm:pt>
    <dgm:pt modelId="{93F46FCC-2684-47F0-91C5-0CA25E5DA598}" type="pres">
      <dgm:prSet presAssocID="{B5F124C7-06CE-4AB8-BBFB-32CA69F2EBD3}" presName="sibTrans" presStyleCnt="0"/>
      <dgm:spPr/>
    </dgm:pt>
    <dgm:pt modelId="{4826D4E2-F0C0-4A47-8BE4-D4D4C6E4F1C2}" type="pres">
      <dgm:prSet presAssocID="{95E54D3F-5A2D-4143-B991-86309F1DEBB8}" presName="textNode" presStyleLbl="node1" presStyleIdx="2" presStyleCnt="5">
        <dgm:presLayoutVars>
          <dgm:bulletEnabled val="1"/>
        </dgm:presLayoutVars>
      </dgm:prSet>
      <dgm:spPr/>
      <dgm:t>
        <a:bodyPr/>
        <a:lstStyle/>
        <a:p>
          <a:endParaRPr lang="en-US"/>
        </a:p>
      </dgm:t>
    </dgm:pt>
    <dgm:pt modelId="{9C816D5D-0FDC-43BE-B0C0-366FE43C8581}" type="pres">
      <dgm:prSet presAssocID="{639778A0-DF47-4A4B-895E-C41B68C09216}" presName="sibTrans" presStyleCnt="0"/>
      <dgm:spPr/>
    </dgm:pt>
    <dgm:pt modelId="{301895F6-ABC0-4D82-A2F5-4438A2A8BD7C}" type="pres">
      <dgm:prSet presAssocID="{3B878146-078A-4758-A9C4-C1BBE02DC20F}" presName="textNode" presStyleLbl="node1" presStyleIdx="3" presStyleCnt="5">
        <dgm:presLayoutVars>
          <dgm:bulletEnabled val="1"/>
        </dgm:presLayoutVars>
      </dgm:prSet>
      <dgm:spPr/>
      <dgm:t>
        <a:bodyPr/>
        <a:lstStyle/>
        <a:p>
          <a:endParaRPr lang="en-US"/>
        </a:p>
      </dgm:t>
    </dgm:pt>
    <dgm:pt modelId="{59989081-3F3C-4D96-8F6D-A3972D908551}" type="pres">
      <dgm:prSet presAssocID="{EC0B2CB1-EE74-40E4-8B51-D40323ACA306}" presName="sibTrans" presStyleCnt="0"/>
      <dgm:spPr/>
    </dgm:pt>
    <dgm:pt modelId="{7B0C7520-CF60-4061-98C9-9A6306CEF3B3}" type="pres">
      <dgm:prSet presAssocID="{79122E8D-09CC-4A9B-AE18-3012327CDA24}" presName="textNode" presStyleLbl="node1" presStyleIdx="4" presStyleCnt="5">
        <dgm:presLayoutVars>
          <dgm:bulletEnabled val="1"/>
        </dgm:presLayoutVars>
      </dgm:prSet>
      <dgm:spPr/>
      <dgm:t>
        <a:bodyPr/>
        <a:lstStyle/>
        <a:p>
          <a:endParaRPr lang="en-US"/>
        </a:p>
      </dgm:t>
    </dgm:pt>
  </dgm:ptLst>
  <dgm:cxnLst>
    <dgm:cxn modelId="{15DF9587-FD13-4454-AC7A-0E38AD42BA7F}" srcId="{3B789149-2A26-4759-A2C3-8C905BC6CD27}" destId="{79122E8D-09CC-4A9B-AE18-3012327CDA24}" srcOrd="4" destOrd="0" parTransId="{C920DC74-46CB-40A9-8C3B-0D9C86CBA0EA}" sibTransId="{297875A0-1612-413D-9260-13380CD9DFCB}"/>
    <dgm:cxn modelId="{AD74D999-8B18-42D0-8BC2-0E1519DEFDF1}" type="presOf" srcId="{E521DBDB-1FAF-46A1-A428-3D9C313FA6BF}" destId="{74CA8EB8-9B8D-48AE-82CD-18306B63FD7E}" srcOrd="0" destOrd="0" presId="urn:microsoft.com/office/officeart/2005/8/layout/hProcess9"/>
    <dgm:cxn modelId="{A2347EBB-F7DB-408E-B426-03F88C209C5C}" type="presOf" srcId="{3B878146-078A-4758-A9C4-C1BBE02DC20F}" destId="{301895F6-ABC0-4D82-A2F5-4438A2A8BD7C}" srcOrd="0" destOrd="0" presId="urn:microsoft.com/office/officeart/2005/8/layout/hProcess9"/>
    <dgm:cxn modelId="{7EBA9EF7-26CB-48F4-A231-5FA657B1E02E}" type="presOf" srcId="{3B789149-2A26-4759-A2C3-8C905BC6CD27}" destId="{9D33C234-D0E6-4992-8B7C-D92B002BE879}" srcOrd="0" destOrd="0" presId="urn:microsoft.com/office/officeart/2005/8/layout/hProcess9"/>
    <dgm:cxn modelId="{B6A16D0A-7438-47F1-AA29-10A1A04D18DF}" srcId="{3B789149-2A26-4759-A2C3-8C905BC6CD27}" destId="{1DB61AC9-8D53-442B-A13D-347B7EDB2ADF}" srcOrd="1" destOrd="0" parTransId="{767A247C-41B2-4BFB-A5DD-D88798FB6E4A}" sibTransId="{B5F124C7-06CE-4AB8-BBFB-32CA69F2EBD3}"/>
    <dgm:cxn modelId="{C91CF23A-2BBD-4A8E-8C85-0B9E1A53074B}" type="presOf" srcId="{1DB61AC9-8D53-442B-A13D-347B7EDB2ADF}" destId="{C38541EF-4DF9-41B0-9D5E-4E47D74DF639}" srcOrd="0" destOrd="0" presId="urn:microsoft.com/office/officeart/2005/8/layout/hProcess9"/>
    <dgm:cxn modelId="{BEE6D02E-C8B2-4564-A49E-0198E08A18C2}" srcId="{3B789149-2A26-4759-A2C3-8C905BC6CD27}" destId="{E521DBDB-1FAF-46A1-A428-3D9C313FA6BF}" srcOrd="0" destOrd="0" parTransId="{32A9A19C-35B5-4299-8BCA-320FAAD007A6}" sibTransId="{299064BE-1929-4C5D-847E-3294628D0255}"/>
    <dgm:cxn modelId="{0CA7F475-470A-45D1-B99B-A563BBFC86F2}" srcId="{3B789149-2A26-4759-A2C3-8C905BC6CD27}" destId="{95E54D3F-5A2D-4143-B991-86309F1DEBB8}" srcOrd="2" destOrd="0" parTransId="{021A2CA6-F67A-4AB8-8F3C-C68FEE9D19A7}" sibTransId="{639778A0-DF47-4A4B-895E-C41B68C09216}"/>
    <dgm:cxn modelId="{32D2DAC6-0C98-4434-9D61-36847CCD4B15}" type="presOf" srcId="{95E54D3F-5A2D-4143-B991-86309F1DEBB8}" destId="{4826D4E2-F0C0-4A47-8BE4-D4D4C6E4F1C2}" srcOrd="0" destOrd="0" presId="urn:microsoft.com/office/officeart/2005/8/layout/hProcess9"/>
    <dgm:cxn modelId="{70097791-B069-423E-A078-0C2FA4B69AE8}" type="presOf" srcId="{79122E8D-09CC-4A9B-AE18-3012327CDA24}" destId="{7B0C7520-CF60-4061-98C9-9A6306CEF3B3}" srcOrd="0" destOrd="0" presId="urn:microsoft.com/office/officeart/2005/8/layout/hProcess9"/>
    <dgm:cxn modelId="{9D0FC3CE-4338-419D-9355-CC9E8D94C6C9}" srcId="{3B789149-2A26-4759-A2C3-8C905BC6CD27}" destId="{3B878146-078A-4758-A9C4-C1BBE02DC20F}" srcOrd="3" destOrd="0" parTransId="{E583B627-D54C-426A-881F-BFC75ABAF015}" sibTransId="{EC0B2CB1-EE74-40E4-8B51-D40323ACA306}"/>
    <dgm:cxn modelId="{29431FBD-D74E-4A09-B2CA-B770653402D8}" type="presParOf" srcId="{9D33C234-D0E6-4992-8B7C-D92B002BE879}" destId="{3845557A-A1F1-4BA1-B659-069E63A21C44}" srcOrd="0" destOrd="0" presId="urn:microsoft.com/office/officeart/2005/8/layout/hProcess9"/>
    <dgm:cxn modelId="{AC4378A0-4F75-4306-B44A-4B834416F631}" type="presParOf" srcId="{9D33C234-D0E6-4992-8B7C-D92B002BE879}" destId="{F919B9D1-C624-48A3-B2B8-A142724639D6}" srcOrd="1" destOrd="0" presId="urn:microsoft.com/office/officeart/2005/8/layout/hProcess9"/>
    <dgm:cxn modelId="{454B07A8-28F8-43F1-86D8-B601E56639A3}" type="presParOf" srcId="{F919B9D1-C624-48A3-B2B8-A142724639D6}" destId="{74CA8EB8-9B8D-48AE-82CD-18306B63FD7E}" srcOrd="0" destOrd="0" presId="urn:microsoft.com/office/officeart/2005/8/layout/hProcess9"/>
    <dgm:cxn modelId="{ECDC4752-9152-40E7-9C15-6BB8850F8F14}" type="presParOf" srcId="{F919B9D1-C624-48A3-B2B8-A142724639D6}" destId="{BFA80503-D884-4B14-BC5A-807D7EA9821C}" srcOrd="1" destOrd="0" presId="urn:microsoft.com/office/officeart/2005/8/layout/hProcess9"/>
    <dgm:cxn modelId="{3918A685-7792-44ED-96CC-1B26C8A315F7}" type="presParOf" srcId="{F919B9D1-C624-48A3-B2B8-A142724639D6}" destId="{C38541EF-4DF9-41B0-9D5E-4E47D74DF639}" srcOrd="2" destOrd="0" presId="urn:microsoft.com/office/officeart/2005/8/layout/hProcess9"/>
    <dgm:cxn modelId="{691C1CCC-9BB3-4224-B9B2-F94A9B03C947}" type="presParOf" srcId="{F919B9D1-C624-48A3-B2B8-A142724639D6}" destId="{93F46FCC-2684-47F0-91C5-0CA25E5DA598}" srcOrd="3" destOrd="0" presId="urn:microsoft.com/office/officeart/2005/8/layout/hProcess9"/>
    <dgm:cxn modelId="{28B21AAC-74DC-438C-B2F9-B53C95CC5B40}" type="presParOf" srcId="{F919B9D1-C624-48A3-B2B8-A142724639D6}" destId="{4826D4E2-F0C0-4A47-8BE4-D4D4C6E4F1C2}" srcOrd="4" destOrd="0" presId="urn:microsoft.com/office/officeart/2005/8/layout/hProcess9"/>
    <dgm:cxn modelId="{92B788BD-0792-450B-BB4D-2D0565BB6AF1}" type="presParOf" srcId="{F919B9D1-C624-48A3-B2B8-A142724639D6}" destId="{9C816D5D-0FDC-43BE-B0C0-366FE43C8581}" srcOrd="5" destOrd="0" presId="urn:microsoft.com/office/officeart/2005/8/layout/hProcess9"/>
    <dgm:cxn modelId="{4130A1A1-9338-45C3-A06D-520FFF582D66}" type="presParOf" srcId="{F919B9D1-C624-48A3-B2B8-A142724639D6}" destId="{301895F6-ABC0-4D82-A2F5-4438A2A8BD7C}" srcOrd="6" destOrd="0" presId="urn:microsoft.com/office/officeart/2005/8/layout/hProcess9"/>
    <dgm:cxn modelId="{027E45D1-7BE3-48D5-9C54-25768C594BC9}" type="presParOf" srcId="{F919B9D1-C624-48A3-B2B8-A142724639D6}" destId="{59989081-3F3C-4D96-8F6D-A3972D908551}" srcOrd="7" destOrd="0" presId="urn:microsoft.com/office/officeart/2005/8/layout/hProcess9"/>
    <dgm:cxn modelId="{CA3A41C5-9C4B-407A-BD41-57B7FA37C564}" type="presParOf" srcId="{F919B9D1-C624-48A3-B2B8-A142724639D6}" destId="{7B0C7520-CF60-4061-98C9-9A6306CEF3B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789149-2A26-4759-A2C3-8C905BC6CD27}"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21DBDB-1FAF-46A1-A428-3D9C313FA6BF}">
      <dgm:prSet phldrT="[Text]"/>
      <dgm:spPr/>
      <dgm:t>
        <a:bodyPr/>
        <a:lstStyle/>
        <a:p>
          <a:r>
            <a:rPr lang="en-US" b="1" dirty="0" smtClean="0"/>
            <a:t>Introductory Activities</a:t>
          </a:r>
          <a:endParaRPr lang="en-US" b="1" dirty="0"/>
        </a:p>
      </dgm:t>
    </dgm:pt>
    <dgm:pt modelId="{32A9A19C-35B5-4299-8BCA-320FAAD007A6}" type="parTrans" cxnId="{BEE6D02E-C8B2-4564-A49E-0198E08A18C2}">
      <dgm:prSet/>
      <dgm:spPr/>
      <dgm:t>
        <a:bodyPr/>
        <a:lstStyle/>
        <a:p>
          <a:endParaRPr lang="en-US"/>
        </a:p>
      </dgm:t>
    </dgm:pt>
    <dgm:pt modelId="{299064BE-1929-4C5D-847E-3294628D0255}" type="sibTrans" cxnId="{BEE6D02E-C8B2-4564-A49E-0198E08A18C2}">
      <dgm:prSet/>
      <dgm:spPr/>
      <dgm:t>
        <a:bodyPr/>
        <a:lstStyle/>
        <a:p>
          <a:endParaRPr lang="en-US"/>
        </a:p>
      </dgm:t>
    </dgm:pt>
    <dgm:pt modelId="{1DB61AC9-8D53-442B-A13D-347B7EDB2ADF}">
      <dgm:prSet phldrT="[Text]"/>
      <dgm:spPr/>
      <dgm:t>
        <a:bodyPr/>
        <a:lstStyle/>
        <a:p>
          <a:r>
            <a:rPr lang="en-US" b="1" dirty="0" smtClean="0"/>
            <a:t>Part 1:  </a:t>
          </a:r>
        </a:p>
        <a:p>
          <a:r>
            <a:rPr lang="en-US" b="1" dirty="0" smtClean="0"/>
            <a:t>Understanding Learner Variability</a:t>
          </a:r>
          <a:endParaRPr lang="en-US" dirty="0"/>
        </a:p>
      </dgm:t>
    </dgm:pt>
    <dgm:pt modelId="{767A247C-41B2-4BFB-A5DD-D88798FB6E4A}" type="parTrans" cxnId="{B6A16D0A-7438-47F1-AA29-10A1A04D18DF}">
      <dgm:prSet/>
      <dgm:spPr/>
      <dgm:t>
        <a:bodyPr/>
        <a:lstStyle/>
        <a:p>
          <a:endParaRPr lang="en-US"/>
        </a:p>
      </dgm:t>
    </dgm:pt>
    <dgm:pt modelId="{B5F124C7-06CE-4AB8-BBFB-32CA69F2EBD3}" type="sibTrans" cxnId="{B6A16D0A-7438-47F1-AA29-10A1A04D18DF}">
      <dgm:prSet/>
      <dgm:spPr/>
      <dgm:t>
        <a:bodyPr/>
        <a:lstStyle/>
        <a:p>
          <a:endParaRPr lang="en-US"/>
        </a:p>
      </dgm:t>
    </dgm:pt>
    <dgm:pt modelId="{95E54D3F-5A2D-4143-B991-86309F1DEBB8}">
      <dgm:prSet/>
      <dgm:spPr/>
      <dgm:t>
        <a:bodyPr/>
        <a:lstStyle/>
        <a:p>
          <a:r>
            <a:rPr lang="en-US" b="1" dirty="0" smtClean="0"/>
            <a:t>Part  2:</a:t>
          </a:r>
        </a:p>
        <a:p>
          <a:r>
            <a:rPr lang="en-US" b="1" dirty="0" smtClean="0"/>
            <a:t>Aligning Standards, IEP Goals, Learning Targets, and UDL</a:t>
          </a:r>
          <a:endParaRPr lang="en-US" dirty="0"/>
        </a:p>
      </dgm:t>
    </dgm:pt>
    <dgm:pt modelId="{021A2CA6-F67A-4AB8-8F3C-C68FEE9D19A7}" type="parTrans" cxnId="{0CA7F475-470A-45D1-B99B-A563BBFC86F2}">
      <dgm:prSet/>
      <dgm:spPr/>
      <dgm:t>
        <a:bodyPr/>
        <a:lstStyle/>
        <a:p>
          <a:endParaRPr lang="en-US"/>
        </a:p>
      </dgm:t>
    </dgm:pt>
    <dgm:pt modelId="{639778A0-DF47-4A4B-895E-C41B68C09216}" type="sibTrans" cxnId="{0CA7F475-470A-45D1-B99B-A563BBFC86F2}">
      <dgm:prSet/>
      <dgm:spPr/>
      <dgm:t>
        <a:bodyPr/>
        <a:lstStyle/>
        <a:p>
          <a:endParaRPr lang="en-US"/>
        </a:p>
      </dgm:t>
    </dgm:pt>
    <dgm:pt modelId="{3B878146-078A-4758-A9C4-C1BBE02DC20F}">
      <dgm:prSet/>
      <dgm:spPr/>
      <dgm:t>
        <a:bodyPr/>
        <a:lstStyle/>
        <a:p>
          <a:r>
            <a:rPr lang="en-US" b="1" dirty="0" smtClean="0"/>
            <a:t>Part 3:</a:t>
          </a:r>
        </a:p>
        <a:p>
          <a:r>
            <a:rPr lang="en-US" b="1" dirty="0" smtClean="0"/>
            <a:t>Maintaining High Expectations for All Learners</a:t>
          </a:r>
          <a:endParaRPr lang="en-US" b="1" dirty="0"/>
        </a:p>
      </dgm:t>
    </dgm:pt>
    <dgm:pt modelId="{E583B627-D54C-426A-881F-BFC75ABAF015}" type="parTrans" cxnId="{9D0FC3CE-4338-419D-9355-CC9E8D94C6C9}">
      <dgm:prSet/>
      <dgm:spPr/>
      <dgm:t>
        <a:bodyPr/>
        <a:lstStyle/>
        <a:p>
          <a:endParaRPr lang="en-US"/>
        </a:p>
      </dgm:t>
    </dgm:pt>
    <dgm:pt modelId="{EC0B2CB1-EE74-40E4-8B51-D40323ACA306}" type="sibTrans" cxnId="{9D0FC3CE-4338-419D-9355-CC9E8D94C6C9}">
      <dgm:prSet/>
      <dgm:spPr/>
      <dgm:t>
        <a:bodyPr/>
        <a:lstStyle/>
        <a:p>
          <a:endParaRPr lang="en-US"/>
        </a:p>
      </dgm:t>
    </dgm:pt>
    <dgm:pt modelId="{79122E8D-09CC-4A9B-AE18-3012327CDA24}">
      <dgm:prSet/>
      <dgm:spPr/>
      <dgm:t>
        <a:bodyPr/>
        <a:lstStyle/>
        <a:p>
          <a:r>
            <a:rPr lang="en-US" b="1" dirty="0" smtClean="0"/>
            <a:t>Part 4:</a:t>
          </a:r>
        </a:p>
        <a:p>
          <a:r>
            <a:rPr lang="en-US" b="1" dirty="0" smtClean="0"/>
            <a:t>Reflection,  Next Steps, &amp; Session Evaluation</a:t>
          </a:r>
          <a:endParaRPr lang="en-US" b="1" dirty="0"/>
        </a:p>
      </dgm:t>
    </dgm:pt>
    <dgm:pt modelId="{C920DC74-46CB-40A9-8C3B-0D9C86CBA0EA}" type="parTrans" cxnId="{15DF9587-FD13-4454-AC7A-0E38AD42BA7F}">
      <dgm:prSet/>
      <dgm:spPr/>
      <dgm:t>
        <a:bodyPr/>
        <a:lstStyle/>
        <a:p>
          <a:endParaRPr lang="en-US"/>
        </a:p>
      </dgm:t>
    </dgm:pt>
    <dgm:pt modelId="{297875A0-1612-413D-9260-13380CD9DFCB}" type="sibTrans" cxnId="{15DF9587-FD13-4454-AC7A-0E38AD42BA7F}">
      <dgm:prSet/>
      <dgm:spPr/>
      <dgm:t>
        <a:bodyPr/>
        <a:lstStyle/>
        <a:p>
          <a:endParaRPr lang="en-US"/>
        </a:p>
      </dgm:t>
    </dgm:pt>
    <dgm:pt modelId="{9D33C234-D0E6-4992-8B7C-D92B002BE879}" type="pres">
      <dgm:prSet presAssocID="{3B789149-2A26-4759-A2C3-8C905BC6CD27}" presName="CompostProcess" presStyleCnt="0">
        <dgm:presLayoutVars>
          <dgm:dir/>
          <dgm:resizeHandles val="exact"/>
        </dgm:presLayoutVars>
      </dgm:prSet>
      <dgm:spPr/>
    </dgm:pt>
    <dgm:pt modelId="{3845557A-A1F1-4BA1-B659-069E63A21C44}" type="pres">
      <dgm:prSet presAssocID="{3B789149-2A26-4759-A2C3-8C905BC6CD27}" presName="arrow" presStyleLbl="bgShp" presStyleIdx="0" presStyleCnt="1"/>
      <dgm:spPr/>
    </dgm:pt>
    <dgm:pt modelId="{F919B9D1-C624-48A3-B2B8-A142724639D6}" type="pres">
      <dgm:prSet presAssocID="{3B789149-2A26-4759-A2C3-8C905BC6CD27}" presName="linearProcess" presStyleCnt="0"/>
      <dgm:spPr/>
    </dgm:pt>
    <dgm:pt modelId="{74CA8EB8-9B8D-48AE-82CD-18306B63FD7E}" type="pres">
      <dgm:prSet presAssocID="{E521DBDB-1FAF-46A1-A428-3D9C313FA6BF}" presName="textNode" presStyleLbl="node1" presStyleIdx="0" presStyleCnt="5">
        <dgm:presLayoutVars>
          <dgm:bulletEnabled val="1"/>
        </dgm:presLayoutVars>
      </dgm:prSet>
      <dgm:spPr/>
      <dgm:t>
        <a:bodyPr/>
        <a:lstStyle/>
        <a:p>
          <a:endParaRPr lang="en-US"/>
        </a:p>
      </dgm:t>
    </dgm:pt>
    <dgm:pt modelId="{BFA80503-D884-4B14-BC5A-807D7EA9821C}" type="pres">
      <dgm:prSet presAssocID="{299064BE-1929-4C5D-847E-3294628D0255}" presName="sibTrans" presStyleCnt="0"/>
      <dgm:spPr/>
    </dgm:pt>
    <dgm:pt modelId="{C38541EF-4DF9-41B0-9D5E-4E47D74DF639}" type="pres">
      <dgm:prSet presAssocID="{1DB61AC9-8D53-442B-A13D-347B7EDB2ADF}" presName="textNode" presStyleLbl="node1" presStyleIdx="1" presStyleCnt="5" custLinFactNeighborX="-73516">
        <dgm:presLayoutVars>
          <dgm:bulletEnabled val="1"/>
        </dgm:presLayoutVars>
      </dgm:prSet>
      <dgm:spPr/>
      <dgm:t>
        <a:bodyPr/>
        <a:lstStyle/>
        <a:p>
          <a:endParaRPr lang="en-US"/>
        </a:p>
      </dgm:t>
    </dgm:pt>
    <dgm:pt modelId="{93F46FCC-2684-47F0-91C5-0CA25E5DA598}" type="pres">
      <dgm:prSet presAssocID="{B5F124C7-06CE-4AB8-BBFB-32CA69F2EBD3}" presName="sibTrans" presStyleCnt="0"/>
      <dgm:spPr/>
    </dgm:pt>
    <dgm:pt modelId="{4826D4E2-F0C0-4A47-8BE4-D4D4C6E4F1C2}" type="pres">
      <dgm:prSet presAssocID="{95E54D3F-5A2D-4143-B991-86309F1DEBB8}" presName="textNode" presStyleLbl="node1" presStyleIdx="2" presStyleCnt="5">
        <dgm:presLayoutVars>
          <dgm:bulletEnabled val="1"/>
        </dgm:presLayoutVars>
      </dgm:prSet>
      <dgm:spPr/>
      <dgm:t>
        <a:bodyPr/>
        <a:lstStyle/>
        <a:p>
          <a:endParaRPr lang="en-US"/>
        </a:p>
      </dgm:t>
    </dgm:pt>
    <dgm:pt modelId="{9C816D5D-0FDC-43BE-B0C0-366FE43C8581}" type="pres">
      <dgm:prSet presAssocID="{639778A0-DF47-4A4B-895E-C41B68C09216}" presName="sibTrans" presStyleCnt="0"/>
      <dgm:spPr/>
    </dgm:pt>
    <dgm:pt modelId="{301895F6-ABC0-4D82-A2F5-4438A2A8BD7C}" type="pres">
      <dgm:prSet presAssocID="{3B878146-078A-4758-A9C4-C1BBE02DC20F}" presName="textNode" presStyleLbl="node1" presStyleIdx="3" presStyleCnt="5">
        <dgm:presLayoutVars>
          <dgm:bulletEnabled val="1"/>
        </dgm:presLayoutVars>
      </dgm:prSet>
      <dgm:spPr/>
      <dgm:t>
        <a:bodyPr/>
        <a:lstStyle/>
        <a:p>
          <a:endParaRPr lang="en-US"/>
        </a:p>
      </dgm:t>
    </dgm:pt>
    <dgm:pt modelId="{59989081-3F3C-4D96-8F6D-A3972D908551}" type="pres">
      <dgm:prSet presAssocID="{EC0B2CB1-EE74-40E4-8B51-D40323ACA306}" presName="sibTrans" presStyleCnt="0"/>
      <dgm:spPr/>
    </dgm:pt>
    <dgm:pt modelId="{7B0C7520-CF60-4061-98C9-9A6306CEF3B3}" type="pres">
      <dgm:prSet presAssocID="{79122E8D-09CC-4A9B-AE18-3012327CDA24}" presName="textNode" presStyleLbl="node1" presStyleIdx="4" presStyleCnt="5">
        <dgm:presLayoutVars>
          <dgm:bulletEnabled val="1"/>
        </dgm:presLayoutVars>
      </dgm:prSet>
      <dgm:spPr/>
      <dgm:t>
        <a:bodyPr/>
        <a:lstStyle/>
        <a:p>
          <a:endParaRPr lang="en-US"/>
        </a:p>
      </dgm:t>
    </dgm:pt>
  </dgm:ptLst>
  <dgm:cxnLst>
    <dgm:cxn modelId="{BEE6D02E-C8B2-4564-A49E-0198E08A18C2}" srcId="{3B789149-2A26-4759-A2C3-8C905BC6CD27}" destId="{E521DBDB-1FAF-46A1-A428-3D9C313FA6BF}" srcOrd="0" destOrd="0" parTransId="{32A9A19C-35B5-4299-8BCA-320FAAD007A6}" sibTransId="{299064BE-1929-4C5D-847E-3294628D0255}"/>
    <dgm:cxn modelId="{517A83F9-9125-B74C-9824-5EFD7FF88921}" type="presOf" srcId="{95E54D3F-5A2D-4143-B991-86309F1DEBB8}" destId="{4826D4E2-F0C0-4A47-8BE4-D4D4C6E4F1C2}" srcOrd="0" destOrd="0" presId="urn:microsoft.com/office/officeart/2005/8/layout/hProcess9"/>
    <dgm:cxn modelId="{D034D203-7633-7F4C-993C-2C4F9A6221DB}" type="presOf" srcId="{3B789149-2A26-4759-A2C3-8C905BC6CD27}" destId="{9D33C234-D0E6-4992-8B7C-D92B002BE879}" srcOrd="0" destOrd="0" presId="urn:microsoft.com/office/officeart/2005/8/layout/hProcess9"/>
    <dgm:cxn modelId="{FD027FE4-A516-1540-8697-FBD19FAF03F3}" type="presOf" srcId="{1DB61AC9-8D53-442B-A13D-347B7EDB2ADF}" destId="{C38541EF-4DF9-41B0-9D5E-4E47D74DF639}" srcOrd="0" destOrd="0" presId="urn:microsoft.com/office/officeart/2005/8/layout/hProcess9"/>
    <dgm:cxn modelId="{0CA7F475-470A-45D1-B99B-A563BBFC86F2}" srcId="{3B789149-2A26-4759-A2C3-8C905BC6CD27}" destId="{95E54D3F-5A2D-4143-B991-86309F1DEBB8}" srcOrd="2" destOrd="0" parTransId="{021A2CA6-F67A-4AB8-8F3C-C68FEE9D19A7}" sibTransId="{639778A0-DF47-4A4B-895E-C41B68C09216}"/>
    <dgm:cxn modelId="{D01732A8-1148-3B4E-AB05-4FF7D4563AA7}" type="presOf" srcId="{3B878146-078A-4758-A9C4-C1BBE02DC20F}" destId="{301895F6-ABC0-4D82-A2F5-4438A2A8BD7C}" srcOrd="0" destOrd="0" presId="urn:microsoft.com/office/officeart/2005/8/layout/hProcess9"/>
    <dgm:cxn modelId="{4A99C614-70B3-4B46-BCED-98B07E542521}" type="presOf" srcId="{E521DBDB-1FAF-46A1-A428-3D9C313FA6BF}" destId="{74CA8EB8-9B8D-48AE-82CD-18306B63FD7E}" srcOrd="0" destOrd="0" presId="urn:microsoft.com/office/officeart/2005/8/layout/hProcess9"/>
    <dgm:cxn modelId="{15DF9587-FD13-4454-AC7A-0E38AD42BA7F}" srcId="{3B789149-2A26-4759-A2C3-8C905BC6CD27}" destId="{79122E8D-09CC-4A9B-AE18-3012327CDA24}" srcOrd="4" destOrd="0" parTransId="{C920DC74-46CB-40A9-8C3B-0D9C86CBA0EA}" sibTransId="{297875A0-1612-413D-9260-13380CD9DFCB}"/>
    <dgm:cxn modelId="{9D0FC3CE-4338-419D-9355-CC9E8D94C6C9}" srcId="{3B789149-2A26-4759-A2C3-8C905BC6CD27}" destId="{3B878146-078A-4758-A9C4-C1BBE02DC20F}" srcOrd="3" destOrd="0" parTransId="{E583B627-D54C-426A-881F-BFC75ABAF015}" sibTransId="{EC0B2CB1-EE74-40E4-8B51-D40323ACA306}"/>
    <dgm:cxn modelId="{94430C93-8C27-A848-A19E-FDF8D47C7FBD}" type="presOf" srcId="{79122E8D-09CC-4A9B-AE18-3012327CDA24}" destId="{7B0C7520-CF60-4061-98C9-9A6306CEF3B3}" srcOrd="0" destOrd="0" presId="urn:microsoft.com/office/officeart/2005/8/layout/hProcess9"/>
    <dgm:cxn modelId="{B6A16D0A-7438-47F1-AA29-10A1A04D18DF}" srcId="{3B789149-2A26-4759-A2C3-8C905BC6CD27}" destId="{1DB61AC9-8D53-442B-A13D-347B7EDB2ADF}" srcOrd="1" destOrd="0" parTransId="{767A247C-41B2-4BFB-A5DD-D88798FB6E4A}" sibTransId="{B5F124C7-06CE-4AB8-BBFB-32CA69F2EBD3}"/>
    <dgm:cxn modelId="{D2F84CB8-B7CA-F047-9F19-23FAA7C1CB87}" type="presParOf" srcId="{9D33C234-D0E6-4992-8B7C-D92B002BE879}" destId="{3845557A-A1F1-4BA1-B659-069E63A21C44}" srcOrd="0" destOrd="0" presId="urn:microsoft.com/office/officeart/2005/8/layout/hProcess9"/>
    <dgm:cxn modelId="{9755FEFD-7E83-4C46-BAD9-A7361597BF99}" type="presParOf" srcId="{9D33C234-D0E6-4992-8B7C-D92B002BE879}" destId="{F919B9D1-C624-48A3-B2B8-A142724639D6}" srcOrd="1" destOrd="0" presId="urn:microsoft.com/office/officeart/2005/8/layout/hProcess9"/>
    <dgm:cxn modelId="{53CCD110-5F89-7B46-AEB5-F8C72097A2AF}" type="presParOf" srcId="{F919B9D1-C624-48A3-B2B8-A142724639D6}" destId="{74CA8EB8-9B8D-48AE-82CD-18306B63FD7E}" srcOrd="0" destOrd="0" presId="urn:microsoft.com/office/officeart/2005/8/layout/hProcess9"/>
    <dgm:cxn modelId="{8AD3531D-D6E4-C644-9434-AB14D8D58776}" type="presParOf" srcId="{F919B9D1-C624-48A3-B2B8-A142724639D6}" destId="{BFA80503-D884-4B14-BC5A-807D7EA9821C}" srcOrd="1" destOrd="0" presId="urn:microsoft.com/office/officeart/2005/8/layout/hProcess9"/>
    <dgm:cxn modelId="{3F73E2E6-45DA-9440-A6AD-9C13A5F09074}" type="presParOf" srcId="{F919B9D1-C624-48A3-B2B8-A142724639D6}" destId="{C38541EF-4DF9-41B0-9D5E-4E47D74DF639}" srcOrd="2" destOrd="0" presId="urn:microsoft.com/office/officeart/2005/8/layout/hProcess9"/>
    <dgm:cxn modelId="{1B4A7118-2C0B-FA45-9432-0F9E70687D3E}" type="presParOf" srcId="{F919B9D1-C624-48A3-B2B8-A142724639D6}" destId="{93F46FCC-2684-47F0-91C5-0CA25E5DA598}" srcOrd="3" destOrd="0" presId="urn:microsoft.com/office/officeart/2005/8/layout/hProcess9"/>
    <dgm:cxn modelId="{AAD098DC-C1F4-8E45-811C-6D960DBD6932}" type="presParOf" srcId="{F919B9D1-C624-48A3-B2B8-A142724639D6}" destId="{4826D4E2-F0C0-4A47-8BE4-D4D4C6E4F1C2}" srcOrd="4" destOrd="0" presId="urn:microsoft.com/office/officeart/2005/8/layout/hProcess9"/>
    <dgm:cxn modelId="{3C6823B9-98B3-2848-83A8-8C5D8790EC64}" type="presParOf" srcId="{F919B9D1-C624-48A3-B2B8-A142724639D6}" destId="{9C816D5D-0FDC-43BE-B0C0-366FE43C8581}" srcOrd="5" destOrd="0" presId="urn:microsoft.com/office/officeart/2005/8/layout/hProcess9"/>
    <dgm:cxn modelId="{40B139D0-8C81-624B-9345-6195A6C8F6D5}" type="presParOf" srcId="{F919B9D1-C624-48A3-B2B8-A142724639D6}" destId="{301895F6-ABC0-4D82-A2F5-4438A2A8BD7C}" srcOrd="6" destOrd="0" presId="urn:microsoft.com/office/officeart/2005/8/layout/hProcess9"/>
    <dgm:cxn modelId="{EE5F757F-EA17-A045-A117-A2EB2A29E374}" type="presParOf" srcId="{F919B9D1-C624-48A3-B2B8-A142724639D6}" destId="{59989081-3F3C-4D96-8F6D-A3972D908551}" srcOrd="7" destOrd="0" presId="urn:microsoft.com/office/officeart/2005/8/layout/hProcess9"/>
    <dgm:cxn modelId="{1FBDE536-5EC6-3544-A0BA-5391EA5EC73E}" type="presParOf" srcId="{F919B9D1-C624-48A3-B2B8-A142724639D6}" destId="{7B0C7520-CF60-4061-98C9-9A6306CEF3B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789149-2A26-4759-A2C3-8C905BC6CD27}"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21DBDB-1FAF-46A1-A428-3D9C313FA6BF}">
      <dgm:prSet phldrT="[Text]"/>
      <dgm:spPr/>
      <dgm:t>
        <a:bodyPr/>
        <a:lstStyle/>
        <a:p>
          <a:r>
            <a:rPr lang="en-US" b="1" dirty="0" smtClean="0"/>
            <a:t>Introductory Activities</a:t>
          </a:r>
          <a:endParaRPr lang="en-US" b="1" dirty="0"/>
        </a:p>
      </dgm:t>
    </dgm:pt>
    <dgm:pt modelId="{32A9A19C-35B5-4299-8BCA-320FAAD007A6}" type="parTrans" cxnId="{BEE6D02E-C8B2-4564-A49E-0198E08A18C2}">
      <dgm:prSet/>
      <dgm:spPr/>
      <dgm:t>
        <a:bodyPr/>
        <a:lstStyle/>
        <a:p>
          <a:endParaRPr lang="en-US"/>
        </a:p>
      </dgm:t>
    </dgm:pt>
    <dgm:pt modelId="{299064BE-1929-4C5D-847E-3294628D0255}" type="sibTrans" cxnId="{BEE6D02E-C8B2-4564-A49E-0198E08A18C2}">
      <dgm:prSet/>
      <dgm:spPr/>
      <dgm:t>
        <a:bodyPr/>
        <a:lstStyle/>
        <a:p>
          <a:endParaRPr lang="en-US"/>
        </a:p>
      </dgm:t>
    </dgm:pt>
    <dgm:pt modelId="{1DB61AC9-8D53-442B-A13D-347B7EDB2ADF}">
      <dgm:prSet phldrT="[Text]"/>
      <dgm:spPr/>
      <dgm:t>
        <a:bodyPr/>
        <a:lstStyle/>
        <a:p>
          <a:r>
            <a:rPr lang="en-US" b="1" dirty="0" smtClean="0"/>
            <a:t>Part 1:  </a:t>
          </a:r>
        </a:p>
        <a:p>
          <a:r>
            <a:rPr lang="en-US" b="1" dirty="0" smtClean="0"/>
            <a:t>Understanding Learner Variability</a:t>
          </a:r>
          <a:endParaRPr lang="en-US" dirty="0"/>
        </a:p>
      </dgm:t>
    </dgm:pt>
    <dgm:pt modelId="{767A247C-41B2-4BFB-A5DD-D88798FB6E4A}" type="parTrans" cxnId="{B6A16D0A-7438-47F1-AA29-10A1A04D18DF}">
      <dgm:prSet/>
      <dgm:spPr/>
      <dgm:t>
        <a:bodyPr/>
        <a:lstStyle/>
        <a:p>
          <a:endParaRPr lang="en-US"/>
        </a:p>
      </dgm:t>
    </dgm:pt>
    <dgm:pt modelId="{B5F124C7-06CE-4AB8-BBFB-32CA69F2EBD3}" type="sibTrans" cxnId="{B6A16D0A-7438-47F1-AA29-10A1A04D18DF}">
      <dgm:prSet/>
      <dgm:spPr/>
      <dgm:t>
        <a:bodyPr/>
        <a:lstStyle/>
        <a:p>
          <a:endParaRPr lang="en-US"/>
        </a:p>
      </dgm:t>
    </dgm:pt>
    <dgm:pt modelId="{95E54D3F-5A2D-4143-B991-86309F1DEBB8}">
      <dgm:prSet/>
      <dgm:spPr/>
      <dgm:t>
        <a:bodyPr/>
        <a:lstStyle/>
        <a:p>
          <a:r>
            <a:rPr lang="en-US" b="1" dirty="0" smtClean="0"/>
            <a:t>Part  2:</a:t>
          </a:r>
        </a:p>
        <a:p>
          <a:r>
            <a:rPr lang="en-US" b="1" dirty="0" smtClean="0"/>
            <a:t>Aligning Standards, IEP Goals, Learning Targets, and UDL</a:t>
          </a:r>
          <a:endParaRPr lang="en-US" dirty="0"/>
        </a:p>
      </dgm:t>
    </dgm:pt>
    <dgm:pt modelId="{021A2CA6-F67A-4AB8-8F3C-C68FEE9D19A7}" type="parTrans" cxnId="{0CA7F475-470A-45D1-B99B-A563BBFC86F2}">
      <dgm:prSet/>
      <dgm:spPr/>
      <dgm:t>
        <a:bodyPr/>
        <a:lstStyle/>
        <a:p>
          <a:endParaRPr lang="en-US"/>
        </a:p>
      </dgm:t>
    </dgm:pt>
    <dgm:pt modelId="{639778A0-DF47-4A4B-895E-C41B68C09216}" type="sibTrans" cxnId="{0CA7F475-470A-45D1-B99B-A563BBFC86F2}">
      <dgm:prSet/>
      <dgm:spPr/>
      <dgm:t>
        <a:bodyPr/>
        <a:lstStyle/>
        <a:p>
          <a:endParaRPr lang="en-US"/>
        </a:p>
      </dgm:t>
    </dgm:pt>
    <dgm:pt modelId="{3B878146-078A-4758-A9C4-C1BBE02DC20F}">
      <dgm:prSet/>
      <dgm:spPr/>
      <dgm:t>
        <a:bodyPr/>
        <a:lstStyle/>
        <a:p>
          <a:r>
            <a:rPr lang="en-US" b="1" dirty="0" smtClean="0"/>
            <a:t>Part 3:</a:t>
          </a:r>
        </a:p>
        <a:p>
          <a:r>
            <a:rPr lang="en-US" b="1" dirty="0" smtClean="0"/>
            <a:t>Maintaining High Expectations for All Learners</a:t>
          </a:r>
          <a:endParaRPr lang="en-US" b="1" dirty="0"/>
        </a:p>
      </dgm:t>
    </dgm:pt>
    <dgm:pt modelId="{E583B627-D54C-426A-881F-BFC75ABAF015}" type="parTrans" cxnId="{9D0FC3CE-4338-419D-9355-CC9E8D94C6C9}">
      <dgm:prSet/>
      <dgm:spPr/>
      <dgm:t>
        <a:bodyPr/>
        <a:lstStyle/>
        <a:p>
          <a:endParaRPr lang="en-US"/>
        </a:p>
      </dgm:t>
    </dgm:pt>
    <dgm:pt modelId="{EC0B2CB1-EE74-40E4-8B51-D40323ACA306}" type="sibTrans" cxnId="{9D0FC3CE-4338-419D-9355-CC9E8D94C6C9}">
      <dgm:prSet/>
      <dgm:spPr/>
      <dgm:t>
        <a:bodyPr/>
        <a:lstStyle/>
        <a:p>
          <a:endParaRPr lang="en-US"/>
        </a:p>
      </dgm:t>
    </dgm:pt>
    <dgm:pt modelId="{79122E8D-09CC-4A9B-AE18-3012327CDA24}">
      <dgm:prSet/>
      <dgm:spPr/>
      <dgm:t>
        <a:bodyPr/>
        <a:lstStyle/>
        <a:p>
          <a:r>
            <a:rPr lang="en-US" b="1" dirty="0" smtClean="0"/>
            <a:t>Part 4:</a:t>
          </a:r>
        </a:p>
        <a:p>
          <a:r>
            <a:rPr lang="en-US" b="1" dirty="0" smtClean="0"/>
            <a:t>Reflection,  Next Steps, &amp; Session Evaluation</a:t>
          </a:r>
          <a:endParaRPr lang="en-US" b="1" dirty="0"/>
        </a:p>
      </dgm:t>
    </dgm:pt>
    <dgm:pt modelId="{C920DC74-46CB-40A9-8C3B-0D9C86CBA0EA}" type="parTrans" cxnId="{15DF9587-FD13-4454-AC7A-0E38AD42BA7F}">
      <dgm:prSet/>
      <dgm:spPr/>
      <dgm:t>
        <a:bodyPr/>
        <a:lstStyle/>
        <a:p>
          <a:endParaRPr lang="en-US"/>
        </a:p>
      </dgm:t>
    </dgm:pt>
    <dgm:pt modelId="{297875A0-1612-413D-9260-13380CD9DFCB}" type="sibTrans" cxnId="{15DF9587-FD13-4454-AC7A-0E38AD42BA7F}">
      <dgm:prSet/>
      <dgm:spPr/>
      <dgm:t>
        <a:bodyPr/>
        <a:lstStyle/>
        <a:p>
          <a:endParaRPr lang="en-US"/>
        </a:p>
      </dgm:t>
    </dgm:pt>
    <dgm:pt modelId="{9D33C234-D0E6-4992-8B7C-D92B002BE879}" type="pres">
      <dgm:prSet presAssocID="{3B789149-2A26-4759-A2C3-8C905BC6CD27}" presName="CompostProcess" presStyleCnt="0">
        <dgm:presLayoutVars>
          <dgm:dir/>
          <dgm:resizeHandles val="exact"/>
        </dgm:presLayoutVars>
      </dgm:prSet>
      <dgm:spPr/>
    </dgm:pt>
    <dgm:pt modelId="{3845557A-A1F1-4BA1-B659-069E63A21C44}" type="pres">
      <dgm:prSet presAssocID="{3B789149-2A26-4759-A2C3-8C905BC6CD27}" presName="arrow" presStyleLbl="bgShp" presStyleIdx="0" presStyleCnt="1"/>
      <dgm:spPr/>
    </dgm:pt>
    <dgm:pt modelId="{F919B9D1-C624-48A3-B2B8-A142724639D6}" type="pres">
      <dgm:prSet presAssocID="{3B789149-2A26-4759-A2C3-8C905BC6CD27}" presName="linearProcess" presStyleCnt="0"/>
      <dgm:spPr/>
    </dgm:pt>
    <dgm:pt modelId="{74CA8EB8-9B8D-48AE-82CD-18306B63FD7E}" type="pres">
      <dgm:prSet presAssocID="{E521DBDB-1FAF-46A1-A428-3D9C313FA6BF}" presName="textNode" presStyleLbl="node1" presStyleIdx="0" presStyleCnt="5">
        <dgm:presLayoutVars>
          <dgm:bulletEnabled val="1"/>
        </dgm:presLayoutVars>
      </dgm:prSet>
      <dgm:spPr/>
      <dgm:t>
        <a:bodyPr/>
        <a:lstStyle/>
        <a:p>
          <a:endParaRPr lang="en-US"/>
        </a:p>
      </dgm:t>
    </dgm:pt>
    <dgm:pt modelId="{BFA80503-D884-4B14-BC5A-807D7EA9821C}" type="pres">
      <dgm:prSet presAssocID="{299064BE-1929-4C5D-847E-3294628D0255}" presName="sibTrans" presStyleCnt="0"/>
      <dgm:spPr/>
    </dgm:pt>
    <dgm:pt modelId="{C38541EF-4DF9-41B0-9D5E-4E47D74DF639}" type="pres">
      <dgm:prSet presAssocID="{1DB61AC9-8D53-442B-A13D-347B7EDB2ADF}" presName="textNode" presStyleLbl="node1" presStyleIdx="1" presStyleCnt="5" custLinFactNeighborX="-73516">
        <dgm:presLayoutVars>
          <dgm:bulletEnabled val="1"/>
        </dgm:presLayoutVars>
      </dgm:prSet>
      <dgm:spPr/>
      <dgm:t>
        <a:bodyPr/>
        <a:lstStyle/>
        <a:p>
          <a:endParaRPr lang="en-US"/>
        </a:p>
      </dgm:t>
    </dgm:pt>
    <dgm:pt modelId="{93F46FCC-2684-47F0-91C5-0CA25E5DA598}" type="pres">
      <dgm:prSet presAssocID="{B5F124C7-06CE-4AB8-BBFB-32CA69F2EBD3}" presName="sibTrans" presStyleCnt="0"/>
      <dgm:spPr/>
    </dgm:pt>
    <dgm:pt modelId="{4826D4E2-F0C0-4A47-8BE4-D4D4C6E4F1C2}" type="pres">
      <dgm:prSet presAssocID="{95E54D3F-5A2D-4143-B991-86309F1DEBB8}" presName="textNode" presStyleLbl="node1" presStyleIdx="2" presStyleCnt="5">
        <dgm:presLayoutVars>
          <dgm:bulletEnabled val="1"/>
        </dgm:presLayoutVars>
      </dgm:prSet>
      <dgm:spPr/>
      <dgm:t>
        <a:bodyPr/>
        <a:lstStyle/>
        <a:p>
          <a:endParaRPr lang="en-US"/>
        </a:p>
      </dgm:t>
    </dgm:pt>
    <dgm:pt modelId="{9C816D5D-0FDC-43BE-B0C0-366FE43C8581}" type="pres">
      <dgm:prSet presAssocID="{639778A0-DF47-4A4B-895E-C41B68C09216}" presName="sibTrans" presStyleCnt="0"/>
      <dgm:spPr/>
    </dgm:pt>
    <dgm:pt modelId="{301895F6-ABC0-4D82-A2F5-4438A2A8BD7C}" type="pres">
      <dgm:prSet presAssocID="{3B878146-078A-4758-A9C4-C1BBE02DC20F}" presName="textNode" presStyleLbl="node1" presStyleIdx="3" presStyleCnt="5">
        <dgm:presLayoutVars>
          <dgm:bulletEnabled val="1"/>
        </dgm:presLayoutVars>
      </dgm:prSet>
      <dgm:spPr/>
      <dgm:t>
        <a:bodyPr/>
        <a:lstStyle/>
        <a:p>
          <a:endParaRPr lang="en-US"/>
        </a:p>
      </dgm:t>
    </dgm:pt>
    <dgm:pt modelId="{59989081-3F3C-4D96-8F6D-A3972D908551}" type="pres">
      <dgm:prSet presAssocID="{EC0B2CB1-EE74-40E4-8B51-D40323ACA306}" presName="sibTrans" presStyleCnt="0"/>
      <dgm:spPr/>
    </dgm:pt>
    <dgm:pt modelId="{7B0C7520-CF60-4061-98C9-9A6306CEF3B3}" type="pres">
      <dgm:prSet presAssocID="{79122E8D-09CC-4A9B-AE18-3012327CDA24}" presName="textNode" presStyleLbl="node1" presStyleIdx="4" presStyleCnt="5">
        <dgm:presLayoutVars>
          <dgm:bulletEnabled val="1"/>
        </dgm:presLayoutVars>
      </dgm:prSet>
      <dgm:spPr/>
      <dgm:t>
        <a:bodyPr/>
        <a:lstStyle/>
        <a:p>
          <a:endParaRPr lang="en-US"/>
        </a:p>
      </dgm:t>
    </dgm:pt>
  </dgm:ptLst>
  <dgm:cxnLst>
    <dgm:cxn modelId="{15DF9587-FD13-4454-AC7A-0E38AD42BA7F}" srcId="{3B789149-2A26-4759-A2C3-8C905BC6CD27}" destId="{79122E8D-09CC-4A9B-AE18-3012327CDA24}" srcOrd="4" destOrd="0" parTransId="{C920DC74-46CB-40A9-8C3B-0D9C86CBA0EA}" sibTransId="{297875A0-1612-413D-9260-13380CD9DFCB}"/>
    <dgm:cxn modelId="{17F2F738-33D0-4CEC-9CA8-DD501927F66C}" type="presOf" srcId="{1DB61AC9-8D53-442B-A13D-347B7EDB2ADF}" destId="{C38541EF-4DF9-41B0-9D5E-4E47D74DF639}" srcOrd="0" destOrd="0" presId="urn:microsoft.com/office/officeart/2005/8/layout/hProcess9"/>
    <dgm:cxn modelId="{9AE62C19-F3FE-4C4D-91C0-4E45AB801519}" type="presOf" srcId="{95E54D3F-5A2D-4143-B991-86309F1DEBB8}" destId="{4826D4E2-F0C0-4A47-8BE4-D4D4C6E4F1C2}" srcOrd="0" destOrd="0" presId="urn:microsoft.com/office/officeart/2005/8/layout/hProcess9"/>
    <dgm:cxn modelId="{B6A16D0A-7438-47F1-AA29-10A1A04D18DF}" srcId="{3B789149-2A26-4759-A2C3-8C905BC6CD27}" destId="{1DB61AC9-8D53-442B-A13D-347B7EDB2ADF}" srcOrd="1" destOrd="0" parTransId="{767A247C-41B2-4BFB-A5DD-D88798FB6E4A}" sibTransId="{B5F124C7-06CE-4AB8-BBFB-32CA69F2EBD3}"/>
    <dgm:cxn modelId="{BEE6D02E-C8B2-4564-A49E-0198E08A18C2}" srcId="{3B789149-2A26-4759-A2C3-8C905BC6CD27}" destId="{E521DBDB-1FAF-46A1-A428-3D9C313FA6BF}" srcOrd="0" destOrd="0" parTransId="{32A9A19C-35B5-4299-8BCA-320FAAD007A6}" sibTransId="{299064BE-1929-4C5D-847E-3294628D0255}"/>
    <dgm:cxn modelId="{240D1A87-EF2A-4B98-AF4A-7CFFAFB4F76D}" type="presOf" srcId="{3B878146-078A-4758-A9C4-C1BBE02DC20F}" destId="{301895F6-ABC0-4D82-A2F5-4438A2A8BD7C}" srcOrd="0" destOrd="0" presId="urn:microsoft.com/office/officeart/2005/8/layout/hProcess9"/>
    <dgm:cxn modelId="{F4242EA5-C682-4DB4-A874-217E8AFD3DE1}" type="presOf" srcId="{E521DBDB-1FAF-46A1-A428-3D9C313FA6BF}" destId="{74CA8EB8-9B8D-48AE-82CD-18306B63FD7E}" srcOrd="0" destOrd="0" presId="urn:microsoft.com/office/officeart/2005/8/layout/hProcess9"/>
    <dgm:cxn modelId="{0CA7F475-470A-45D1-B99B-A563BBFC86F2}" srcId="{3B789149-2A26-4759-A2C3-8C905BC6CD27}" destId="{95E54D3F-5A2D-4143-B991-86309F1DEBB8}" srcOrd="2" destOrd="0" parTransId="{021A2CA6-F67A-4AB8-8F3C-C68FEE9D19A7}" sibTransId="{639778A0-DF47-4A4B-895E-C41B68C09216}"/>
    <dgm:cxn modelId="{C62DC414-2B0A-4D03-90DE-620B17743FCA}" type="presOf" srcId="{79122E8D-09CC-4A9B-AE18-3012327CDA24}" destId="{7B0C7520-CF60-4061-98C9-9A6306CEF3B3}" srcOrd="0" destOrd="0" presId="urn:microsoft.com/office/officeart/2005/8/layout/hProcess9"/>
    <dgm:cxn modelId="{E7C5C6A2-5ABE-4EF0-812E-7A5CDE797B54}" type="presOf" srcId="{3B789149-2A26-4759-A2C3-8C905BC6CD27}" destId="{9D33C234-D0E6-4992-8B7C-D92B002BE879}" srcOrd="0" destOrd="0" presId="urn:microsoft.com/office/officeart/2005/8/layout/hProcess9"/>
    <dgm:cxn modelId="{9D0FC3CE-4338-419D-9355-CC9E8D94C6C9}" srcId="{3B789149-2A26-4759-A2C3-8C905BC6CD27}" destId="{3B878146-078A-4758-A9C4-C1BBE02DC20F}" srcOrd="3" destOrd="0" parTransId="{E583B627-D54C-426A-881F-BFC75ABAF015}" sibTransId="{EC0B2CB1-EE74-40E4-8B51-D40323ACA306}"/>
    <dgm:cxn modelId="{74C30AF0-83D0-49B7-B1B3-0C359BF5AA8D}" type="presParOf" srcId="{9D33C234-D0E6-4992-8B7C-D92B002BE879}" destId="{3845557A-A1F1-4BA1-B659-069E63A21C44}" srcOrd="0" destOrd="0" presId="urn:microsoft.com/office/officeart/2005/8/layout/hProcess9"/>
    <dgm:cxn modelId="{F631FE39-8A98-45DB-9128-DDC5FFA44E9A}" type="presParOf" srcId="{9D33C234-D0E6-4992-8B7C-D92B002BE879}" destId="{F919B9D1-C624-48A3-B2B8-A142724639D6}" srcOrd="1" destOrd="0" presId="urn:microsoft.com/office/officeart/2005/8/layout/hProcess9"/>
    <dgm:cxn modelId="{8B2295F1-EEE3-4DAD-9019-B0B44488FDD8}" type="presParOf" srcId="{F919B9D1-C624-48A3-B2B8-A142724639D6}" destId="{74CA8EB8-9B8D-48AE-82CD-18306B63FD7E}" srcOrd="0" destOrd="0" presId="urn:microsoft.com/office/officeart/2005/8/layout/hProcess9"/>
    <dgm:cxn modelId="{A815739A-CA4F-48FA-9F14-6074FA19EAE0}" type="presParOf" srcId="{F919B9D1-C624-48A3-B2B8-A142724639D6}" destId="{BFA80503-D884-4B14-BC5A-807D7EA9821C}" srcOrd="1" destOrd="0" presId="urn:microsoft.com/office/officeart/2005/8/layout/hProcess9"/>
    <dgm:cxn modelId="{22CAE56C-0708-4EE7-88E4-C191AACB8BBF}" type="presParOf" srcId="{F919B9D1-C624-48A3-B2B8-A142724639D6}" destId="{C38541EF-4DF9-41B0-9D5E-4E47D74DF639}" srcOrd="2" destOrd="0" presId="urn:microsoft.com/office/officeart/2005/8/layout/hProcess9"/>
    <dgm:cxn modelId="{720649B4-37CB-4E41-A28B-606EABEE6B6B}" type="presParOf" srcId="{F919B9D1-C624-48A3-B2B8-A142724639D6}" destId="{93F46FCC-2684-47F0-91C5-0CA25E5DA598}" srcOrd="3" destOrd="0" presId="urn:microsoft.com/office/officeart/2005/8/layout/hProcess9"/>
    <dgm:cxn modelId="{2B0BB9C0-5FC2-4E4D-AC6F-4BE04DF4AF00}" type="presParOf" srcId="{F919B9D1-C624-48A3-B2B8-A142724639D6}" destId="{4826D4E2-F0C0-4A47-8BE4-D4D4C6E4F1C2}" srcOrd="4" destOrd="0" presId="urn:microsoft.com/office/officeart/2005/8/layout/hProcess9"/>
    <dgm:cxn modelId="{5236B100-D9DC-4500-8456-218702672311}" type="presParOf" srcId="{F919B9D1-C624-48A3-B2B8-A142724639D6}" destId="{9C816D5D-0FDC-43BE-B0C0-366FE43C8581}" srcOrd="5" destOrd="0" presId="urn:microsoft.com/office/officeart/2005/8/layout/hProcess9"/>
    <dgm:cxn modelId="{1C9BE5AC-CC74-40FC-846C-E3AA38F85818}" type="presParOf" srcId="{F919B9D1-C624-48A3-B2B8-A142724639D6}" destId="{301895F6-ABC0-4D82-A2F5-4438A2A8BD7C}" srcOrd="6" destOrd="0" presId="urn:microsoft.com/office/officeart/2005/8/layout/hProcess9"/>
    <dgm:cxn modelId="{0B311293-9C5C-4760-A2A3-41758B4E332C}" type="presParOf" srcId="{F919B9D1-C624-48A3-B2B8-A142724639D6}" destId="{59989081-3F3C-4D96-8F6D-A3972D908551}" srcOrd="7" destOrd="0" presId="urn:microsoft.com/office/officeart/2005/8/layout/hProcess9"/>
    <dgm:cxn modelId="{9E8F223D-BCDD-497C-A8FE-5631A1C32843}" type="presParOf" srcId="{F919B9D1-C624-48A3-B2B8-A142724639D6}" destId="{7B0C7520-CF60-4061-98C9-9A6306CEF3B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789149-2A26-4759-A2C3-8C905BC6CD27}"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21DBDB-1FAF-46A1-A428-3D9C313FA6BF}">
      <dgm:prSet phldrT="[Text]"/>
      <dgm:spPr/>
      <dgm:t>
        <a:bodyPr/>
        <a:lstStyle/>
        <a:p>
          <a:r>
            <a:rPr lang="en-US" b="1" dirty="0" smtClean="0"/>
            <a:t>Introductory Activities</a:t>
          </a:r>
          <a:endParaRPr lang="en-US" b="1" dirty="0"/>
        </a:p>
      </dgm:t>
    </dgm:pt>
    <dgm:pt modelId="{32A9A19C-35B5-4299-8BCA-320FAAD007A6}" type="parTrans" cxnId="{BEE6D02E-C8B2-4564-A49E-0198E08A18C2}">
      <dgm:prSet/>
      <dgm:spPr/>
      <dgm:t>
        <a:bodyPr/>
        <a:lstStyle/>
        <a:p>
          <a:endParaRPr lang="en-US"/>
        </a:p>
      </dgm:t>
    </dgm:pt>
    <dgm:pt modelId="{299064BE-1929-4C5D-847E-3294628D0255}" type="sibTrans" cxnId="{BEE6D02E-C8B2-4564-A49E-0198E08A18C2}">
      <dgm:prSet/>
      <dgm:spPr/>
      <dgm:t>
        <a:bodyPr/>
        <a:lstStyle/>
        <a:p>
          <a:endParaRPr lang="en-US"/>
        </a:p>
      </dgm:t>
    </dgm:pt>
    <dgm:pt modelId="{1DB61AC9-8D53-442B-A13D-347B7EDB2ADF}">
      <dgm:prSet phldrT="[Text]"/>
      <dgm:spPr/>
      <dgm:t>
        <a:bodyPr/>
        <a:lstStyle/>
        <a:p>
          <a:r>
            <a:rPr lang="en-US" b="1" dirty="0" smtClean="0"/>
            <a:t>Part 1:  </a:t>
          </a:r>
        </a:p>
        <a:p>
          <a:r>
            <a:rPr lang="en-US" b="1" dirty="0" smtClean="0"/>
            <a:t>Understanding Learner Variability</a:t>
          </a:r>
          <a:endParaRPr lang="en-US" dirty="0"/>
        </a:p>
      </dgm:t>
    </dgm:pt>
    <dgm:pt modelId="{767A247C-41B2-4BFB-A5DD-D88798FB6E4A}" type="parTrans" cxnId="{B6A16D0A-7438-47F1-AA29-10A1A04D18DF}">
      <dgm:prSet/>
      <dgm:spPr/>
      <dgm:t>
        <a:bodyPr/>
        <a:lstStyle/>
        <a:p>
          <a:endParaRPr lang="en-US"/>
        </a:p>
      </dgm:t>
    </dgm:pt>
    <dgm:pt modelId="{B5F124C7-06CE-4AB8-BBFB-32CA69F2EBD3}" type="sibTrans" cxnId="{B6A16D0A-7438-47F1-AA29-10A1A04D18DF}">
      <dgm:prSet/>
      <dgm:spPr/>
      <dgm:t>
        <a:bodyPr/>
        <a:lstStyle/>
        <a:p>
          <a:endParaRPr lang="en-US"/>
        </a:p>
      </dgm:t>
    </dgm:pt>
    <dgm:pt modelId="{95E54D3F-5A2D-4143-B991-86309F1DEBB8}">
      <dgm:prSet/>
      <dgm:spPr/>
      <dgm:t>
        <a:bodyPr/>
        <a:lstStyle/>
        <a:p>
          <a:r>
            <a:rPr lang="en-US" b="1" dirty="0" smtClean="0"/>
            <a:t>Part  2:</a:t>
          </a:r>
        </a:p>
        <a:p>
          <a:r>
            <a:rPr lang="en-US" b="1" dirty="0" smtClean="0"/>
            <a:t>Aligning Standards, IEP Goals, Learning Targets, and UDL</a:t>
          </a:r>
          <a:endParaRPr lang="en-US" dirty="0"/>
        </a:p>
      </dgm:t>
    </dgm:pt>
    <dgm:pt modelId="{021A2CA6-F67A-4AB8-8F3C-C68FEE9D19A7}" type="parTrans" cxnId="{0CA7F475-470A-45D1-B99B-A563BBFC86F2}">
      <dgm:prSet/>
      <dgm:spPr/>
      <dgm:t>
        <a:bodyPr/>
        <a:lstStyle/>
        <a:p>
          <a:endParaRPr lang="en-US"/>
        </a:p>
      </dgm:t>
    </dgm:pt>
    <dgm:pt modelId="{639778A0-DF47-4A4B-895E-C41B68C09216}" type="sibTrans" cxnId="{0CA7F475-470A-45D1-B99B-A563BBFC86F2}">
      <dgm:prSet/>
      <dgm:spPr/>
      <dgm:t>
        <a:bodyPr/>
        <a:lstStyle/>
        <a:p>
          <a:endParaRPr lang="en-US"/>
        </a:p>
      </dgm:t>
    </dgm:pt>
    <dgm:pt modelId="{3B878146-078A-4758-A9C4-C1BBE02DC20F}">
      <dgm:prSet/>
      <dgm:spPr/>
      <dgm:t>
        <a:bodyPr/>
        <a:lstStyle/>
        <a:p>
          <a:r>
            <a:rPr lang="en-US" b="1" dirty="0" smtClean="0"/>
            <a:t>Part 3:</a:t>
          </a:r>
        </a:p>
        <a:p>
          <a:r>
            <a:rPr lang="en-US" b="1" dirty="0" smtClean="0"/>
            <a:t>Maintaining High Expectations for All Learners</a:t>
          </a:r>
          <a:endParaRPr lang="en-US" b="1" dirty="0"/>
        </a:p>
      </dgm:t>
    </dgm:pt>
    <dgm:pt modelId="{E583B627-D54C-426A-881F-BFC75ABAF015}" type="parTrans" cxnId="{9D0FC3CE-4338-419D-9355-CC9E8D94C6C9}">
      <dgm:prSet/>
      <dgm:spPr/>
      <dgm:t>
        <a:bodyPr/>
        <a:lstStyle/>
        <a:p>
          <a:endParaRPr lang="en-US"/>
        </a:p>
      </dgm:t>
    </dgm:pt>
    <dgm:pt modelId="{EC0B2CB1-EE74-40E4-8B51-D40323ACA306}" type="sibTrans" cxnId="{9D0FC3CE-4338-419D-9355-CC9E8D94C6C9}">
      <dgm:prSet/>
      <dgm:spPr/>
      <dgm:t>
        <a:bodyPr/>
        <a:lstStyle/>
        <a:p>
          <a:endParaRPr lang="en-US"/>
        </a:p>
      </dgm:t>
    </dgm:pt>
    <dgm:pt modelId="{79122E8D-09CC-4A9B-AE18-3012327CDA24}">
      <dgm:prSet/>
      <dgm:spPr/>
      <dgm:t>
        <a:bodyPr/>
        <a:lstStyle/>
        <a:p>
          <a:r>
            <a:rPr lang="en-US" b="1" dirty="0" smtClean="0"/>
            <a:t>Part 4:</a:t>
          </a:r>
        </a:p>
        <a:p>
          <a:r>
            <a:rPr lang="en-US" b="1" dirty="0" smtClean="0"/>
            <a:t>Reflection,  Next Steps, &amp; Session Evaluation</a:t>
          </a:r>
          <a:endParaRPr lang="en-US" b="1" dirty="0"/>
        </a:p>
      </dgm:t>
    </dgm:pt>
    <dgm:pt modelId="{C920DC74-46CB-40A9-8C3B-0D9C86CBA0EA}" type="parTrans" cxnId="{15DF9587-FD13-4454-AC7A-0E38AD42BA7F}">
      <dgm:prSet/>
      <dgm:spPr/>
      <dgm:t>
        <a:bodyPr/>
        <a:lstStyle/>
        <a:p>
          <a:endParaRPr lang="en-US"/>
        </a:p>
      </dgm:t>
    </dgm:pt>
    <dgm:pt modelId="{297875A0-1612-413D-9260-13380CD9DFCB}" type="sibTrans" cxnId="{15DF9587-FD13-4454-AC7A-0E38AD42BA7F}">
      <dgm:prSet/>
      <dgm:spPr/>
      <dgm:t>
        <a:bodyPr/>
        <a:lstStyle/>
        <a:p>
          <a:endParaRPr lang="en-US"/>
        </a:p>
      </dgm:t>
    </dgm:pt>
    <dgm:pt modelId="{9D33C234-D0E6-4992-8B7C-D92B002BE879}" type="pres">
      <dgm:prSet presAssocID="{3B789149-2A26-4759-A2C3-8C905BC6CD27}" presName="CompostProcess" presStyleCnt="0">
        <dgm:presLayoutVars>
          <dgm:dir/>
          <dgm:resizeHandles val="exact"/>
        </dgm:presLayoutVars>
      </dgm:prSet>
      <dgm:spPr/>
    </dgm:pt>
    <dgm:pt modelId="{3845557A-A1F1-4BA1-B659-069E63A21C44}" type="pres">
      <dgm:prSet presAssocID="{3B789149-2A26-4759-A2C3-8C905BC6CD27}" presName="arrow" presStyleLbl="bgShp" presStyleIdx="0" presStyleCnt="1"/>
      <dgm:spPr/>
    </dgm:pt>
    <dgm:pt modelId="{F919B9D1-C624-48A3-B2B8-A142724639D6}" type="pres">
      <dgm:prSet presAssocID="{3B789149-2A26-4759-A2C3-8C905BC6CD27}" presName="linearProcess" presStyleCnt="0"/>
      <dgm:spPr/>
    </dgm:pt>
    <dgm:pt modelId="{74CA8EB8-9B8D-48AE-82CD-18306B63FD7E}" type="pres">
      <dgm:prSet presAssocID="{E521DBDB-1FAF-46A1-A428-3D9C313FA6BF}" presName="textNode" presStyleLbl="node1" presStyleIdx="0" presStyleCnt="5">
        <dgm:presLayoutVars>
          <dgm:bulletEnabled val="1"/>
        </dgm:presLayoutVars>
      </dgm:prSet>
      <dgm:spPr/>
      <dgm:t>
        <a:bodyPr/>
        <a:lstStyle/>
        <a:p>
          <a:endParaRPr lang="en-US"/>
        </a:p>
      </dgm:t>
    </dgm:pt>
    <dgm:pt modelId="{BFA80503-D884-4B14-BC5A-807D7EA9821C}" type="pres">
      <dgm:prSet presAssocID="{299064BE-1929-4C5D-847E-3294628D0255}" presName="sibTrans" presStyleCnt="0"/>
      <dgm:spPr/>
    </dgm:pt>
    <dgm:pt modelId="{C38541EF-4DF9-41B0-9D5E-4E47D74DF639}" type="pres">
      <dgm:prSet presAssocID="{1DB61AC9-8D53-442B-A13D-347B7EDB2ADF}" presName="textNode" presStyleLbl="node1" presStyleIdx="1" presStyleCnt="5" custLinFactNeighborX="-73516">
        <dgm:presLayoutVars>
          <dgm:bulletEnabled val="1"/>
        </dgm:presLayoutVars>
      </dgm:prSet>
      <dgm:spPr/>
      <dgm:t>
        <a:bodyPr/>
        <a:lstStyle/>
        <a:p>
          <a:endParaRPr lang="en-US"/>
        </a:p>
      </dgm:t>
    </dgm:pt>
    <dgm:pt modelId="{93F46FCC-2684-47F0-91C5-0CA25E5DA598}" type="pres">
      <dgm:prSet presAssocID="{B5F124C7-06CE-4AB8-BBFB-32CA69F2EBD3}" presName="sibTrans" presStyleCnt="0"/>
      <dgm:spPr/>
    </dgm:pt>
    <dgm:pt modelId="{4826D4E2-F0C0-4A47-8BE4-D4D4C6E4F1C2}" type="pres">
      <dgm:prSet presAssocID="{95E54D3F-5A2D-4143-B991-86309F1DEBB8}" presName="textNode" presStyleLbl="node1" presStyleIdx="2" presStyleCnt="5">
        <dgm:presLayoutVars>
          <dgm:bulletEnabled val="1"/>
        </dgm:presLayoutVars>
      </dgm:prSet>
      <dgm:spPr/>
      <dgm:t>
        <a:bodyPr/>
        <a:lstStyle/>
        <a:p>
          <a:endParaRPr lang="en-US"/>
        </a:p>
      </dgm:t>
    </dgm:pt>
    <dgm:pt modelId="{9C816D5D-0FDC-43BE-B0C0-366FE43C8581}" type="pres">
      <dgm:prSet presAssocID="{639778A0-DF47-4A4B-895E-C41B68C09216}" presName="sibTrans" presStyleCnt="0"/>
      <dgm:spPr/>
    </dgm:pt>
    <dgm:pt modelId="{301895F6-ABC0-4D82-A2F5-4438A2A8BD7C}" type="pres">
      <dgm:prSet presAssocID="{3B878146-078A-4758-A9C4-C1BBE02DC20F}" presName="textNode" presStyleLbl="node1" presStyleIdx="3" presStyleCnt="5">
        <dgm:presLayoutVars>
          <dgm:bulletEnabled val="1"/>
        </dgm:presLayoutVars>
      </dgm:prSet>
      <dgm:spPr/>
      <dgm:t>
        <a:bodyPr/>
        <a:lstStyle/>
        <a:p>
          <a:endParaRPr lang="en-US"/>
        </a:p>
      </dgm:t>
    </dgm:pt>
    <dgm:pt modelId="{59989081-3F3C-4D96-8F6D-A3972D908551}" type="pres">
      <dgm:prSet presAssocID="{EC0B2CB1-EE74-40E4-8B51-D40323ACA306}" presName="sibTrans" presStyleCnt="0"/>
      <dgm:spPr/>
    </dgm:pt>
    <dgm:pt modelId="{7B0C7520-CF60-4061-98C9-9A6306CEF3B3}" type="pres">
      <dgm:prSet presAssocID="{79122E8D-09CC-4A9B-AE18-3012327CDA24}" presName="textNode" presStyleLbl="node1" presStyleIdx="4" presStyleCnt="5">
        <dgm:presLayoutVars>
          <dgm:bulletEnabled val="1"/>
        </dgm:presLayoutVars>
      </dgm:prSet>
      <dgm:spPr/>
      <dgm:t>
        <a:bodyPr/>
        <a:lstStyle/>
        <a:p>
          <a:endParaRPr lang="en-US"/>
        </a:p>
      </dgm:t>
    </dgm:pt>
  </dgm:ptLst>
  <dgm:cxnLst>
    <dgm:cxn modelId="{15DF9587-FD13-4454-AC7A-0E38AD42BA7F}" srcId="{3B789149-2A26-4759-A2C3-8C905BC6CD27}" destId="{79122E8D-09CC-4A9B-AE18-3012327CDA24}" srcOrd="4" destOrd="0" parTransId="{C920DC74-46CB-40A9-8C3B-0D9C86CBA0EA}" sibTransId="{297875A0-1612-413D-9260-13380CD9DFCB}"/>
    <dgm:cxn modelId="{B2298A52-D716-4E35-8BE8-F8510FEFA043}" type="presOf" srcId="{E521DBDB-1FAF-46A1-A428-3D9C313FA6BF}" destId="{74CA8EB8-9B8D-48AE-82CD-18306B63FD7E}" srcOrd="0" destOrd="0" presId="urn:microsoft.com/office/officeart/2005/8/layout/hProcess9"/>
    <dgm:cxn modelId="{A1685948-25F9-4D8C-AAEA-0A90FEB24B2B}" type="presOf" srcId="{1DB61AC9-8D53-442B-A13D-347B7EDB2ADF}" destId="{C38541EF-4DF9-41B0-9D5E-4E47D74DF639}" srcOrd="0" destOrd="0" presId="urn:microsoft.com/office/officeart/2005/8/layout/hProcess9"/>
    <dgm:cxn modelId="{B6A16D0A-7438-47F1-AA29-10A1A04D18DF}" srcId="{3B789149-2A26-4759-A2C3-8C905BC6CD27}" destId="{1DB61AC9-8D53-442B-A13D-347B7EDB2ADF}" srcOrd="1" destOrd="0" parTransId="{767A247C-41B2-4BFB-A5DD-D88798FB6E4A}" sibTransId="{B5F124C7-06CE-4AB8-BBFB-32CA69F2EBD3}"/>
    <dgm:cxn modelId="{9CE1C471-0D51-4975-9D7C-33DEFA4EEC8B}" type="presOf" srcId="{3B878146-078A-4758-A9C4-C1BBE02DC20F}" destId="{301895F6-ABC0-4D82-A2F5-4438A2A8BD7C}" srcOrd="0" destOrd="0" presId="urn:microsoft.com/office/officeart/2005/8/layout/hProcess9"/>
    <dgm:cxn modelId="{BEE6D02E-C8B2-4564-A49E-0198E08A18C2}" srcId="{3B789149-2A26-4759-A2C3-8C905BC6CD27}" destId="{E521DBDB-1FAF-46A1-A428-3D9C313FA6BF}" srcOrd="0" destOrd="0" parTransId="{32A9A19C-35B5-4299-8BCA-320FAAD007A6}" sibTransId="{299064BE-1929-4C5D-847E-3294628D0255}"/>
    <dgm:cxn modelId="{0CA7F475-470A-45D1-B99B-A563BBFC86F2}" srcId="{3B789149-2A26-4759-A2C3-8C905BC6CD27}" destId="{95E54D3F-5A2D-4143-B991-86309F1DEBB8}" srcOrd="2" destOrd="0" parTransId="{021A2CA6-F67A-4AB8-8F3C-C68FEE9D19A7}" sibTransId="{639778A0-DF47-4A4B-895E-C41B68C09216}"/>
    <dgm:cxn modelId="{1DE26E08-B2BE-4CE1-A83D-D06C06E7D7AF}" type="presOf" srcId="{3B789149-2A26-4759-A2C3-8C905BC6CD27}" destId="{9D33C234-D0E6-4992-8B7C-D92B002BE879}" srcOrd="0" destOrd="0" presId="urn:microsoft.com/office/officeart/2005/8/layout/hProcess9"/>
    <dgm:cxn modelId="{196776BE-84C1-4B52-9EBE-57595915357C}" type="presOf" srcId="{79122E8D-09CC-4A9B-AE18-3012327CDA24}" destId="{7B0C7520-CF60-4061-98C9-9A6306CEF3B3}" srcOrd="0" destOrd="0" presId="urn:microsoft.com/office/officeart/2005/8/layout/hProcess9"/>
    <dgm:cxn modelId="{E301C7E3-0CA1-4673-BCFB-2EB38C7E36C2}" type="presOf" srcId="{95E54D3F-5A2D-4143-B991-86309F1DEBB8}" destId="{4826D4E2-F0C0-4A47-8BE4-D4D4C6E4F1C2}" srcOrd="0" destOrd="0" presId="urn:microsoft.com/office/officeart/2005/8/layout/hProcess9"/>
    <dgm:cxn modelId="{9D0FC3CE-4338-419D-9355-CC9E8D94C6C9}" srcId="{3B789149-2A26-4759-A2C3-8C905BC6CD27}" destId="{3B878146-078A-4758-A9C4-C1BBE02DC20F}" srcOrd="3" destOrd="0" parTransId="{E583B627-D54C-426A-881F-BFC75ABAF015}" sibTransId="{EC0B2CB1-EE74-40E4-8B51-D40323ACA306}"/>
    <dgm:cxn modelId="{6214AEF5-0D3F-4C86-9873-2FC055BAF51A}" type="presParOf" srcId="{9D33C234-D0E6-4992-8B7C-D92B002BE879}" destId="{3845557A-A1F1-4BA1-B659-069E63A21C44}" srcOrd="0" destOrd="0" presId="urn:microsoft.com/office/officeart/2005/8/layout/hProcess9"/>
    <dgm:cxn modelId="{E5AF4462-A34D-413A-BD4F-069AB855A4E4}" type="presParOf" srcId="{9D33C234-D0E6-4992-8B7C-D92B002BE879}" destId="{F919B9D1-C624-48A3-B2B8-A142724639D6}" srcOrd="1" destOrd="0" presId="urn:microsoft.com/office/officeart/2005/8/layout/hProcess9"/>
    <dgm:cxn modelId="{52CDBF23-1ACD-4D42-B2DD-93DDF18D0938}" type="presParOf" srcId="{F919B9D1-C624-48A3-B2B8-A142724639D6}" destId="{74CA8EB8-9B8D-48AE-82CD-18306B63FD7E}" srcOrd="0" destOrd="0" presId="urn:microsoft.com/office/officeart/2005/8/layout/hProcess9"/>
    <dgm:cxn modelId="{EDBA3D7F-C955-4EFF-A108-174BD733006D}" type="presParOf" srcId="{F919B9D1-C624-48A3-B2B8-A142724639D6}" destId="{BFA80503-D884-4B14-BC5A-807D7EA9821C}" srcOrd="1" destOrd="0" presId="urn:microsoft.com/office/officeart/2005/8/layout/hProcess9"/>
    <dgm:cxn modelId="{057E8CE0-AA67-4019-81DF-BE4EF6FA96F8}" type="presParOf" srcId="{F919B9D1-C624-48A3-B2B8-A142724639D6}" destId="{C38541EF-4DF9-41B0-9D5E-4E47D74DF639}" srcOrd="2" destOrd="0" presId="urn:microsoft.com/office/officeart/2005/8/layout/hProcess9"/>
    <dgm:cxn modelId="{9554DC61-B594-4661-8EC3-30B945D0E382}" type="presParOf" srcId="{F919B9D1-C624-48A3-B2B8-A142724639D6}" destId="{93F46FCC-2684-47F0-91C5-0CA25E5DA598}" srcOrd="3" destOrd="0" presId="urn:microsoft.com/office/officeart/2005/8/layout/hProcess9"/>
    <dgm:cxn modelId="{4A0ABF38-A6F3-4FC5-9894-59EBCF28BAE4}" type="presParOf" srcId="{F919B9D1-C624-48A3-B2B8-A142724639D6}" destId="{4826D4E2-F0C0-4A47-8BE4-D4D4C6E4F1C2}" srcOrd="4" destOrd="0" presId="urn:microsoft.com/office/officeart/2005/8/layout/hProcess9"/>
    <dgm:cxn modelId="{6E5FC4E5-1ADA-4FD1-980D-7C12B532EBCA}" type="presParOf" srcId="{F919B9D1-C624-48A3-B2B8-A142724639D6}" destId="{9C816D5D-0FDC-43BE-B0C0-366FE43C8581}" srcOrd="5" destOrd="0" presId="urn:microsoft.com/office/officeart/2005/8/layout/hProcess9"/>
    <dgm:cxn modelId="{05048EF4-1F79-4559-B893-B43DB7614CFB}" type="presParOf" srcId="{F919B9D1-C624-48A3-B2B8-A142724639D6}" destId="{301895F6-ABC0-4D82-A2F5-4438A2A8BD7C}" srcOrd="6" destOrd="0" presId="urn:microsoft.com/office/officeart/2005/8/layout/hProcess9"/>
    <dgm:cxn modelId="{761C7D78-3394-4A07-9BF1-58067565D464}" type="presParOf" srcId="{F919B9D1-C624-48A3-B2B8-A142724639D6}" destId="{59989081-3F3C-4D96-8F6D-A3972D908551}" srcOrd="7" destOrd="0" presId="urn:microsoft.com/office/officeart/2005/8/layout/hProcess9"/>
    <dgm:cxn modelId="{4CBBFF38-1AB4-439E-A521-7B4FFF387631}" type="presParOf" srcId="{F919B9D1-C624-48A3-B2B8-A142724639D6}" destId="{7B0C7520-CF60-4061-98C9-9A6306CEF3B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A1EC5A-E451-DD4E-BA74-98760625A38B}"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en-US"/>
        </a:p>
      </dgm:t>
    </dgm:pt>
    <dgm:pt modelId="{013107FC-DD7E-0C41-BFCB-C27D8C1F8705}">
      <dgm:prSet phldrT="[Text]"/>
      <dgm:spPr/>
      <dgm:t>
        <a:bodyPr/>
        <a:lstStyle/>
        <a:p>
          <a:r>
            <a:rPr lang="en-US" dirty="0" smtClean="0"/>
            <a:t> Reading Standards through Vertical Lens</a:t>
          </a:r>
          <a:endParaRPr lang="en-US" dirty="0"/>
        </a:p>
      </dgm:t>
    </dgm:pt>
    <dgm:pt modelId="{39038A5C-7B73-1642-B50A-12CB0636B17C}" type="parTrans" cxnId="{7339A261-2DFC-9442-825E-0D32DB97022B}">
      <dgm:prSet/>
      <dgm:spPr/>
      <dgm:t>
        <a:bodyPr/>
        <a:lstStyle/>
        <a:p>
          <a:endParaRPr lang="en-US"/>
        </a:p>
      </dgm:t>
    </dgm:pt>
    <dgm:pt modelId="{4B8D63DD-47D6-B242-B133-9E24165D12B7}" type="sibTrans" cxnId="{7339A261-2DFC-9442-825E-0D32DB97022B}">
      <dgm:prSet/>
      <dgm:spPr/>
      <dgm:t>
        <a:bodyPr/>
        <a:lstStyle/>
        <a:p>
          <a:endParaRPr lang="en-US"/>
        </a:p>
      </dgm:t>
    </dgm:pt>
    <dgm:pt modelId="{B85E44DA-96CC-314F-9A5B-B11FA1E31E97}">
      <dgm:prSet phldrT="[Text]"/>
      <dgm:spPr/>
      <dgm:t>
        <a:bodyPr/>
        <a:lstStyle/>
        <a:p>
          <a:r>
            <a:rPr lang="en-US" dirty="0" smtClean="0"/>
            <a:t>Deconstructing the Standards</a:t>
          </a:r>
          <a:endParaRPr lang="en-US" dirty="0"/>
        </a:p>
      </dgm:t>
    </dgm:pt>
    <dgm:pt modelId="{DBE1BFF1-38A2-EF4F-9781-222256E6AAC1}" type="parTrans" cxnId="{D77C2DA8-13C0-CD49-A52D-A80BF47B9D31}">
      <dgm:prSet/>
      <dgm:spPr/>
      <dgm:t>
        <a:bodyPr/>
        <a:lstStyle/>
        <a:p>
          <a:endParaRPr lang="en-US"/>
        </a:p>
      </dgm:t>
    </dgm:pt>
    <dgm:pt modelId="{B43F5FB5-79AE-AD4A-AD6D-4C5E9FE1BDAC}" type="sibTrans" cxnId="{D77C2DA8-13C0-CD49-A52D-A80BF47B9D31}">
      <dgm:prSet/>
      <dgm:spPr/>
      <dgm:t>
        <a:bodyPr/>
        <a:lstStyle/>
        <a:p>
          <a:endParaRPr lang="en-US"/>
        </a:p>
      </dgm:t>
    </dgm:pt>
    <dgm:pt modelId="{E4459B46-6C4E-3F40-A921-409B189B36F7}">
      <dgm:prSet phldrT="[Text]"/>
      <dgm:spPr/>
      <dgm:t>
        <a:bodyPr/>
        <a:lstStyle/>
        <a:p>
          <a:r>
            <a:rPr lang="en-US" dirty="0" smtClean="0"/>
            <a:t>Linking Skills and Strategies to IEP Goals and UDL</a:t>
          </a:r>
          <a:endParaRPr lang="en-US" dirty="0"/>
        </a:p>
      </dgm:t>
    </dgm:pt>
    <dgm:pt modelId="{036F7AE9-8821-604B-ADB0-AACA7A79D4E3}" type="parTrans" cxnId="{F1D1FF87-8AB8-7449-860B-FAC6A1EF53D1}">
      <dgm:prSet/>
      <dgm:spPr/>
      <dgm:t>
        <a:bodyPr/>
        <a:lstStyle/>
        <a:p>
          <a:endParaRPr lang="en-US"/>
        </a:p>
      </dgm:t>
    </dgm:pt>
    <dgm:pt modelId="{718400D2-5C40-C24A-9A61-BAD6F94B3E3E}" type="sibTrans" cxnId="{F1D1FF87-8AB8-7449-860B-FAC6A1EF53D1}">
      <dgm:prSet/>
      <dgm:spPr/>
      <dgm:t>
        <a:bodyPr/>
        <a:lstStyle/>
        <a:p>
          <a:endParaRPr lang="en-US"/>
        </a:p>
      </dgm:t>
    </dgm:pt>
    <dgm:pt modelId="{831C8796-A627-5C45-BAA2-D7825A7DBB31}" type="pres">
      <dgm:prSet presAssocID="{DBA1EC5A-E451-DD4E-BA74-98760625A38B}" presName="Name0" presStyleCnt="0">
        <dgm:presLayoutVars>
          <dgm:chMax val="7"/>
          <dgm:chPref val="7"/>
          <dgm:dir/>
          <dgm:animLvl val="lvl"/>
        </dgm:presLayoutVars>
      </dgm:prSet>
      <dgm:spPr/>
      <dgm:t>
        <a:bodyPr/>
        <a:lstStyle/>
        <a:p>
          <a:endParaRPr lang="en-US"/>
        </a:p>
      </dgm:t>
    </dgm:pt>
    <dgm:pt modelId="{9B990611-7636-8941-98AA-F5CB05F56D2B}" type="pres">
      <dgm:prSet presAssocID="{013107FC-DD7E-0C41-BFCB-C27D8C1F8705}" presName="Accent1" presStyleCnt="0"/>
      <dgm:spPr/>
    </dgm:pt>
    <dgm:pt modelId="{0FFC40E6-E1A5-494E-99B7-322F86FBC0DC}" type="pres">
      <dgm:prSet presAssocID="{013107FC-DD7E-0C41-BFCB-C27D8C1F8705}" presName="Accent" presStyleLbl="node1" presStyleIdx="0" presStyleCnt="3"/>
      <dgm:spPr/>
    </dgm:pt>
    <dgm:pt modelId="{939F0FAE-DB49-C743-8FA1-9B23BAFD10D1}" type="pres">
      <dgm:prSet presAssocID="{013107FC-DD7E-0C41-BFCB-C27D8C1F8705}" presName="Parent1" presStyleLbl="revTx" presStyleIdx="0" presStyleCnt="3">
        <dgm:presLayoutVars>
          <dgm:chMax val="1"/>
          <dgm:chPref val="1"/>
          <dgm:bulletEnabled val="1"/>
        </dgm:presLayoutVars>
      </dgm:prSet>
      <dgm:spPr/>
      <dgm:t>
        <a:bodyPr/>
        <a:lstStyle/>
        <a:p>
          <a:endParaRPr lang="en-US"/>
        </a:p>
      </dgm:t>
    </dgm:pt>
    <dgm:pt modelId="{D8BC501E-A176-794B-AC0E-02C69365CA08}" type="pres">
      <dgm:prSet presAssocID="{B85E44DA-96CC-314F-9A5B-B11FA1E31E97}" presName="Accent2" presStyleCnt="0"/>
      <dgm:spPr/>
    </dgm:pt>
    <dgm:pt modelId="{81704658-F8CA-BC49-BB07-DFB201647A4B}" type="pres">
      <dgm:prSet presAssocID="{B85E44DA-96CC-314F-9A5B-B11FA1E31E97}" presName="Accent" presStyleLbl="node1" presStyleIdx="1" presStyleCnt="3"/>
      <dgm:spPr/>
    </dgm:pt>
    <dgm:pt modelId="{8F7929D2-6F12-124A-80D0-762F5195AEB8}" type="pres">
      <dgm:prSet presAssocID="{B85E44DA-96CC-314F-9A5B-B11FA1E31E97}" presName="Parent2" presStyleLbl="revTx" presStyleIdx="1" presStyleCnt="3">
        <dgm:presLayoutVars>
          <dgm:chMax val="1"/>
          <dgm:chPref val="1"/>
          <dgm:bulletEnabled val="1"/>
        </dgm:presLayoutVars>
      </dgm:prSet>
      <dgm:spPr/>
      <dgm:t>
        <a:bodyPr/>
        <a:lstStyle/>
        <a:p>
          <a:endParaRPr lang="en-US"/>
        </a:p>
      </dgm:t>
    </dgm:pt>
    <dgm:pt modelId="{A523548B-A39D-D246-9A9F-3F3F522EF66F}" type="pres">
      <dgm:prSet presAssocID="{E4459B46-6C4E-3F40-A921-409B189B36F7}" presName="Accent3" presStyleCnt="0"/>
      <dgm:spPr/>
    </dgm:pt>
    <dgm:pt modelId="{C1EFCC3F-726E-ED42-B809-D75389533CEF}" type="pres">
      <dgm:prSet presAssocID="{E4459B46-6C4E-3F40-A921-409B189B36F7}" presName="Accent" presStyleLbl="node1" presStyleIdx="2" presStyleCnt="3"/>
      <dgm:spPr/>
    </dgm:pt>
    <dgm:pt modelId="{C67D1926-E7DE-8C4F-925A-AF89F716960A}" type="pres">
      <dgm:prSet presAssocID="{E4459B46-6C4E-3F40-A921-409B189B36F7}" presName="Parent3" presStyleLbl="revTx" presStyleIdx="2" presStyleCnt="3">
        <dgm:presLayoutVars>
          <dgm:chMax val="1"/>
          <dgm:chPref val="1"/>
          <dgm:bulletEnabled val="1"/>
        </dgm:presLayoutVars>
      </dgm:prSet>
      <dgm:spPr/>
      <dgm:t>
        <a:bodyPr/>
        <a:lstStyle/>
        <a:p>
          <a:endParaRPr lang="en-US"/>
        </a:p>
      </dgm:t>
    </dgm:pt>
  </dgm:ptLst>
  <dgm:cxnLst>
    <dgm:cxn modelId="{F1D1FF87-8AB8-7449-860B-FAC6A1EF53D1}" srcId="{DBA1EC5A-E451-DD4E-BA74-98760625A38B}" destId="{E4459B46-6C4E-3F40-A921-409B189B36F7}" srcOrd="2" destOrd="0" parTransId="{036F7AE9-8821-604B-ADB0-AACA7A79D4E3}" sibTransId="{718400D2-5C40-C24A-9A61-BAD6F94B3E3E}"/>
    <dgm:cxn modelId="{D77C2DA8-13C0-CD49-A52D-A80BF47B9D31}" srcId="{DBA1EC5A-E451-DD4E-BA74-98760625A38B}" destId="{B85E44DA-96CC-314F-9A5B-B11FA1E31E97}" srcOrd="1" destOrd="0" parTransId="{DBE1BFF1-38A2-EF4F-9781-222256E6AAC1}" sibTransId="{B43F5FB5-79AE-AD4A-AD6D-4C5E9FE1BDAC}"/>
    <dgm:cxn modelId="{5C44283D-C647-C543-A9E5-C35D8C4A2D89}" type="presOf" srcId="{DBA1EC5A-E451-DD4E-BA74-98760625A38B}" destId="{831C8796-A627-5C45-BAA2-D7825A7DBB31}" srcOrd="0" destOrd="0" presId="urn:microsoft.com/office/officeart/2009/layout/CircleArrowProcess"/>
    <dgm:cxn modelId="{705ABE30-5917-094A-AAD2-4E5DC1C3C687}" type="presOf" srcId="{013107FC-DD7E-0C41-BFCB-C27D8C1F8705}" destId="{939F0FAE-DB49-C743-8FA1-9B23BAFD10D1}" srcOrd="0" destOrd="0" presId="urn:microsoft.com/office/officeart/2009/layout/CircleArrowProcess"/>
    <dgm:cxn modelId="{5E49FBB8-EAE4-B845-9B66-6F6BEA699485}" type="presOf" srcId="{E4459B46-6C4E-3F40-A921-409B189B36F7}" destId="{C67D1926-E7DE-8C4F-925A-AF89F716960A}" srcOrd="0" destOrd="0" presId="urn:microsoft.com/office/officeart/2009/layout/CircleArrowProcess"/>
    <dgm:cxn modelId="{7339A261-2DFC-9442-825E-0D32DB97022B}" srcId="{DBA1EC5A-E451-DD4E-BA74-98760625A38B}" destId="{013107FC-DD7E-0C41-BFCB-C27D8C1F8705}" srcOrd="0" destOrd="0" parTransId="{39038A5C-7B73-1642-B50A-12CB0636B17C}" sibTransId="{4B8D63DD-47D6-B242-B133-9E24165D12B7}"/>
    <dgm:cxn modelId="{38EAEE84-BDD3-F641-8D74-FC78E9CEF422}" type="presOf" srcId="{B85E44DA-96CC-314F-9A5B-B11FA1E31E97}" destId="{8F7929D2-6F12-124A-80D0-762F5195AEB8}" srcOrd="0" destOrd="0" presId="urn:microsoft.com/office/officeart/2009/layout/CircleArrowProcess"/>
    <dgm:cxn modelId="{959701CC-7450-A44C-B925-BB928D0078EE}" type="presParOf" srcId="{831C8796-A627-5C45-BAA2-D7825A7DBB31}" destId="{9B990611-7636-8941-98AA-F5CB05F56D2B}" srcOrd="0" destOrd="0" presId="urn:microsoft.com/office/officeart/2009/layout/CircleArrowProcess"/>
    <dgm:cxn modelId="{154B9CA0-799C-2E45-9F51-C0E5901006CD}" type="presParOf" srcId="{9B990611-7636-8941-98AA-F5CB05F56D2B}" destId="{0FFC40E6-E1A5-494E-99B7-322F86FBC0DC}" srcOrd="0" destOrd="0" presId="urn:microsoft.com/office/officeart/2009/layout/CircleArrowProcess"/>
    <dgm:cxn modelId="{CBE10195-515F-9046-ADD4-4842EB5B212C}" type="presParOf" srcId="{831C8796-A627-5C45-BAA2-D7825A7DBB31}" destId="{939F0FAE-DB49-C743-8FA1-9B23BAFD10D1}" srcOrd="1" destOrd="0" presId="urn:microsoft.com/office/officeart/2009/layout/CircleArrowProcess"/>
    <dgm:cxn modelId="{AF07328A-2CC8-D642-976F-95A6F69E0E26}" type="presParOf" srcId="{831C8796-A627-5C45-BAA2-D7825A7DBB31}" destId="{D8BC501E-A176-794B-AC0E-02C69365CA08}" srcOrd="2" destOrd="0" presId="urn:microsoft.com/office/officeart/2009/layout/CircleArrowProcess"/>
    <dgm:cxn modelId="{6FBFD80D-E804-6B46-B1E1-BB2AFBD85F51}" type="presParOf" srcId="{D8BC501E-A176-794B-AC0E-02C69365CA08}" destId="{81704658-F8CA-BC49-BB07-DFB201647A4B}" srcOrd="0" destOrd="0" presId="urn:microsoft.com/office/officeart/2009/layout/CircleArrowProcess"/>
    <dgm:cxn modelId="{AB27B573-83A6-9F41-B26B-9416AED8AEEC}" type="presParOf" srcId="{831C8796-A627-5C45-BAA2-D7825A7DBB31}" destId="{8F7929D2-6F12-124A-80D0-762F5195AEB8}" srcOrd="3" destOrd="0" presId="urn:microsoft.com/office/officeart/2009/layout/CircleArrowProcess"/>
    <dgm:cxn modelId="{1B0C0A9A-C8D1-D74A-95C3-57377A780533}" type="presParOf" srcId="{831C8796-A627-5C45-BAA2-D7825A7DBB31}" destId="{A523548B-A39D-D246-9A9F-3F3F522EF66F}" srcOrd="4" destOrd="0" presId="urn:microsoft.com/office/officeart/2009/layout/CircleArrowProcess"/>
    <dgm:cxn modelId="{064DEFAC-E439-9643-AC40-A3CCDD0C9DC3}" type="presParOf" srcId="{A523548B-A39D-D246-9A9F-3F3F522EF66F}" destId="{C1EFCC3F-726E-ED42-B809-D75389533CEF}" srcOrd="0" destOrd="0" presId="urn:microsoft.com/office/officeart/2009/layout/CircleArrowProcess"/>
    <dgm:cxn modelId="{2BBAF1F1-02CC-B740-9440-D535D70202E8}" type="presParOf" srcId="{831C8796-A627-5C45-BAA2-D7825A7DBB31}" destId="{C67D1926-E7DE-8C4F-925A-AF89F716960A}"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789149-2A26-4759-A2C3-8C905BC6CD27}"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21DBDB-1FAF-46A1-A428-3D9C313FA6BF}">
      <dgm:prSet phldrT="[Text]"/>
      <dgm:spPr/>
      <dgm:t>
        <a:bodyPr/>
        <a:lstStyle/>
        <a:p>
          <a:r>
            <a:rPr lang="en-US" b="1" dirty="0" smtClean="0"/>
            <a:t>Introductory Activities</a:t>
          </a:r>
          <a:endParaRPr lang="en-US" b="1" dirty="0"/>
        </a:p>
      </dgm:t>
    </dgm:pt>
    <dgm:pt modelId="{32A9A19C-35B5-4299-8BCA-320FAAD007A6}" type="parTrans" cxnId="{BEE6D02E-C8B2-4564-A49E-0198E08A18C2}">
      <dgm:prSet/>
      <dgm:spPr/>
      <dgm:t>
        <a:bodyPr/>
        <a:lstStyle/>
        <a:p>
          <a:endParaRPr lang="en-US"/>
        </a:p>
      </dgm:t>
    </dgm:pt>
    <dgm:pt modelId="{299064BE-1929-4C5D-847E-3294628D0255}" type="sibTrans" cxnId="{BEE6D02E-C8B2-4564-A49E-0198E08A18C2}">
      <dgm:prSet/>
      <dgm:spPr/>
      <dgm:t>
        <a:bodyPr/>
        <a:lstStyle/>
        <a:p>
          <a:endParaRPr lang="en-US"/>
        </a:p>
      </dgm:t>
    </dgm:pt>
    <dgm:pt modelId="{1DB61AC9-8D53-442B-A13D-347B7EDB2ADF}">
      <dgm:prSet phldrT="[Text]"/>
      <dgm:spPr/>
      <dgm:t>
        <a:bodyPr/>
        <a:lstStyle/>
        <a:p>
          <a:r>
            <a:rPr lang="en-US" b="1" dirty="0" smtClean="0"/>
            <a:t>Part 1:  </a:t>
          </a:r>
        </a:p>
        <a:p>
          <a:r>
            <a:rPr lang="en-US" b="1" dirty="0" smtClean="0"/>
            <a:t>Understanding Learner Variability</a:t>
          </a:r>
          <a:endParaRPr lang="en-US" dirty="0"/>
        </a:p>
      </dgm:t>
    </dgm:pt>
    <dgm:pt modelId="{767A247C-41B2-4BFB-A5DD-D88798FB6E4A}" type="parTrans" cxnId="{B6A16D0A-7438-47F1-AA29-10A1A04D18DF}">
      <dgm:prSet/>
      <dgm:spPr/>
      <dgm:t>
        <a:bodyPr/>
        <a:lstStyle/>
        <a:p>
          <a:endParaRPr lang="en-US"/>
        </a:p>
      </dgm:t>
    </dgm:pt>
    <dgm:pt modelId="{B5F124C7-06CE-4AB8-BBFB-32CA69F2EBD3}" type="sibTrans" cxnId="{B6A16D0A-7438-47F1-AA29-10A1A04D18DF}">
      <dgm:prSet/>
      <dgm:spPr/>
      <dgm:t>
        <a:bodyPr/>
        <a:lstStyle/>
        <a:p>
          <a:endParaRPr lang="en-US"/>
        </a:p>
      </dgm:t>
    </dgm:pt>
    <dgm:pt modelId="{95E54D3F-5A2D-4143-B991-86309F1DEBB8}">
      <dgm:prSet/>
      <dgm:spPr/>
      <dgm:t>
        <a:bodyPr/>
        <a:lstStyle/>
        <a:p>
          <a:r>
            <a:rPr lang="en-US" b="1" dirty="0" smtClean="0"/>
            <a:t>Part  2:</a:t>
          </a:r>
        </a:p>
        <a:p>
          <a:r>
            <a:rPr lang="en-US" b="1" dirty="0" smtClean="0"/>
            <a:t>Aligning Standards, IEP Goals, Learning Targets, and UDL</a:t>
          </a:r>
          <a:endParaRPr lang="en-US" dirty="0"/>
        </a:p>
      </dgm:t>
    </dgm:pt>
    <dgm:pt modelId="{021A2CA6-F67A-4AB8-8F3C-C68FEE9D19A7}" type="parTrans" cxnId="{0CA7F475-470A-45D1-B99B-A563BBFC86F2}">
      <dgm:prSet/>
      <dgm:spPr/>
      <dgm:t>
        <a:bodyPr/>
        <a:lstStyle/>
        <a:p>
          <a:endParaRPr lang="en-US"/>
        </a:p>
      </dgm:t>
    </dgm:pt>
    <dgm:pt modelId="{639778A0-DF47-4A4B-895E-C41B68C09216}" type="sibTrans" cxnId="{0CA7F475-470A-45D1-B99B-A563BBFC86F2}">
      <dgm:prSet/>
      <dgm:spPr/>
      <dgm:t>
        <a:bodyPr/>
        <a:lstStyle/>
        <a:p>
          <a:endParaRPr lang="en-US"/>
        </a:p>
      </dgm:t>
    </dgm:pt>
    <dgm:pt modelId="{3B878146-078A-4758-A9C4-C1BBE02DC20F}">
      <dgm:prSet/>
      <dgm:spPr/>
      <dgm:t>
        <a:bodyPr/>
        <a:lstStyle/>
        <a:p>
          <a:r>
            <a:rPr lang="en-US" b="1" dirty="0" smtClean="0"/>
            <a:t>Part 3:</a:t>
          </a:r>
        </a:p>
        <a:p>
          <a:r>
            <a:rPr lang="en-US" b="1" dirty="0" smtClean="0"/>
            <a:t>Maintaining High Expectations for All Learners</a:t>
          </a:r>
          <a:endParaRPr lang="en-US" b="1" dirty="0"/>
        </a:p>
      </dgm:t>
    </dgm:pt>
    <dgm:pt modelId="{E583B627-D54C-426A-881F-BFC75ABAF015}" type="parTrans" cxnId="{9D0FC3CE-4338-419D-9355-CC9E8D94C6C9}">
      <dgm:prSet/>
      <dgm:spPr/>
      <dgm:t>
        <a:bodyPr/>
        <a:lstStyle/>
        <a:p>
          <a:endParaRPr lang="en-US"/>
        </a:p>
      </dgm:t>
    </dgm:pt>
    <dgm:pt modelId="{EC0B2CB1-EE74-40E4-8B51-D40323ACA306}" type="sibTrans" cxnId="{9D0FC3CE-4338-419D-9355-CC9E8D94C6C9}">
      <dgm:prSet/>
      <dgm:spPr/>
      <dgm:t>
        <a:bodyPr/>
        <a:lstStyle/>
        <a:p>
          <a:endParaRPr lang="en-US"/>
        </a:p>
      </dgm:t>
    </dgm:pt>
    <dgm:pt modelId="{79122E8D-09CC-4A9B-AE18-3012327CDA24}">
      <dgm:prSet/>
      <dgm:spPr/>
      <dgm:t>
        <a:bodyPr/>
        <a:lstStyle/>
        <a:p>
          <a:r>
            <a:rPr lang="en-US" b="1" dirty="0" smtClean="0"/>
            <a:t>Part 4:</a:t>
          </a:r>
        </a:p>
        <a:p>
          <a:r>
            <a:rPr lang="en-US" b="1" dirty="0" smtClean="0"/>
            <a:t>Reflection,  Next Steps, &amp; Session Evaluation</a:t>
          </a:r>
          <a:endParaRPr lang="en-US" b="1" dirty="0"/>
        </a:p>
      </dgm:t>
    </dgm:pt>
    <dgm:pt modelId="{C920DC74-46CB-40A9-8C3B-0D9C86CBA0EA}" type="parTrans" cxnId="{15DF9587-FD13-4454-AC7A-0E38AD42BA7F}">
      <dgm:prSet/>
      <dgm:spPr/>
      <dgm:t>
        <a:bodyPr/>
        <a:lstStyle/>
        <a:p>
          <a:endParaRPr lang="en-US"/>
        </a:p>
      </dgm:t>
    </dgm:pt>
    <dgm:pt modelId="{297875A0-1612-413D-9260-13380CD9DFCB}" type="sibTrans" cxnId="{15DF9587-FD13-4454-AC7A-0E38AD42BA7F}">
      <dgm:prSet/>
      <dgm:spPr/>
      <dgm:t>
        <a:bodyPr/>
        <a:lstStyle/>
        <a:p>
          <a:endParaRPr lang="en-US"/>
        </a:p>
      </dgm:t>
    </dgm:pt>
    <dgm:pt modelId="{9D33C234-D0E6-4992-8B7C-D92B002BE879}" type="pres">
      <dgm:prSet presAssocID="{3B789149-2A26-4759-A2C3-8C905BC6CD27}" presName="CompostProcess" presStyleCnt="0">
        <dgm:presLayoutVars>
          <dgm:dir/>
          <dgm:resizeHandles val="exact"/>
        </dgm:presLayoutVars>
      </dgm:prSet>
      <dgm:spPr/>
    </dgm:pt>
    <dgm:pt modelId="{3845557A-A1F1-4BA1-B659-069E63A21C44}" type="pres">
      <dgm:prSet presAssocID="{3B789149-2A26-4759-A2C3-8C905BC6CD27}" presName="arrow" presStyleLbl="bgShp" presStyleIdx="0" presStyleCnt="1"/>
      <dgm:spPr/>
    </dgm:pt>
    <dgm:pt modelId="{F919B9D1-C624-48A3-B2B8-A142724639D6}" type="pres">
      <dgm:prSet presAssocID="{3B789149-2A26-4759-A2C3-8C905BC6CD27}" presName="linearProcess" presStyleCnt="0"/>
      <dgm:spPr/>
    </dgm:pt>
    <dgm:pt modelId="{74CA8EB8-9B8D-48AE-82CD-18306B63FD7E}" type="pres">
      <dgm:prSet presAssocID="{E521DBDB-1FAF-46A1-A428-3D9C313FA6BF}" presName="textNode" presStyleLbl="node1" presStyleIdx="0" presStyleCnt="5">
        <dgm:presLayoutVars>
          <dgm:bulletEnabled val="1"/>
        </dgm:presLayoutVars>
      </dgm:prSet>
      <dgm:spPr/>
      <dgm:t>
        <a:bodyPr/>
        <a:lstStyle/>
        <a:p>
          <a:endParaRPr lang="en-US"/>
        </a:p>
      </dgm:t>
    </dgm:pt>
    <dgm:pt modelId="{BFA80503-D884-4B14-BC5A-807D7EA9821C}" type="pres">
      <dgm:prSet presAssocID="{299064BE-1929-4C5D-847E-3294628D0255}" presName="sibTrans" presStyleCnt="0"/>
      <dgm:spPr/>
    </dgm:pt>
    <dgm:pt modelId="{C38541EF-4DF9-41B0-9D5E-4E47D74DF639}" type="pres">
      <dgm:prSet presAssocID="{1DB61AC9-8D53-442B-A13D-347B7EDB2ADF}" presName="textNode" presStyleLbl="node1" presStyleIdx="1" presStyleCnt="5" custLinFactNeighborX="-73516">
        <dgm:presLayoutVars>
          <dgm:bulletEnabled val="1"/>
        </dgm:presLayoutVars>
      </dgm:prSet>
      <dgm:spPr/>
      <dgm:t>
        <a:bodyPr/>
        <a:lstStyle/>
        <a:p>
          <a:endParaRPr lang="en-US"/>
        </a:p>
      </dgm:t>
    </dgm:pt>
    <dgm:pt modelId="{93F46FCC-2684-47F0-91C5-0CA25E5DA598}" type="pres">
      <dgm:prSet presAssocID="{B5F124C7-06CE-4AB8-BBFB-32CA69F2EBD3}" presName="sibTrans" presStyleCnt="0"/>
      <dgm:spPr/>
    </dgm:pt>
    <dgm:pt modelId="{4826D4E2-F0C0-4A47-8BE4-D4D4C6E4F1C2}" type="pres">
      <dgm:prSet presAssocID="{95E54D3F-5A2D-4143-B991-86309F1DEBB8}" presName="textNode" presStyleLbl="node1" presStyleIdx="2" presStyleCnt="5">
        <dgm:presLayoutVars>
          <dgm:bulletEnabled val="1"/>
        </dgm:presLayoutVars>
      </dgm:prSet>
      <dgm:spPr/>
      <dgm:t>
        <a:bodyPr/>
        <a:lstStyle/>
        <a:p>
          <a:endParaRPr lang="en-US"/>
        </a:p>
      </dgm:t>
    </dgm:pt>
    <dgm:pt modelId="{9C816D5D-0FDC-43BE-B0C0-366FE43C8581}" type="pres">
      <dgm:prSet presAssocID="{639778A0-DF47-4A4B-895E-C41B68C09216}" presName="sibTrans" presStyleCnt="0"/>
      <dgm:spPr/>
    </dgm:pt>
    <dgm:pt modelId="{301895F6-ABC0-4D82-A2F5-4438A2A8BD7C}" type="pres">
      <dgm:prSet presAssocID="{3B878146-078A-4758-A9C4-C1BBE02DC20F}" presName="textNode" presStyleLbl="node1" presStyleIdx="3" presStyleCnt="5">
        <dgm:presLayoutVars>
          <dgm:bulletEnabled val="1"/>
        </dgm:presLayoutVars>
      </dgm:prSet>
      <dgm:spPr/>
      <dgm:t>
        <a:bodyPr/>
        <a:lstStyle/>
        <a:p>
          <a:endParaRPr lang="en-US"/>
        </a:p>
      </dgm:t>
    </dgm:pt>
    <dgm:pt modelId="{59989081-3F3C-4D96-8F6D-A3972D908551}" type="pres">
      <dgm:prSet presAssocID="{EC0B2CB1-EE74-40E4-8B51-D40323ACA306}" presName="sibTrans" presStyleCnt="0"/>
      <dgm:spPr/>
    </dgm:pt>
    <dgm:pt modelId="{7B0C7520-CF60-4061-98C9-9A6306CEF3B3}" type="pres">
      <dgm:prSet presAssocID="{79122E8D-09CC-4A9B-AE18-3012327CDA24}" presName="textNode" presStyleLbl="node1" presStyleIdx="4" presStyleCnt="5">
        <dgm:presLayoutVars>
          <dgm:bulletEnabled val="1"/>
        </dgm:presLayoutVars>
      </dgm:prSet>
      <dgm:spPr/>
      <dgm:t>
        <a:bodyPr/>
        <a:lstStyle/>
        <a:p>
          <a:endParaRPr lang="en-US"/>
        </a:p>
      </dgm:t>
    </dgm:pt>
  </dgm:ptLst>
  <dgm:cxnLst>
    <dgm:cxn modelId="{15DF9587-FD13-4454-AC7A-0E38AD42BA7F}" srcId="{3B789149-2A26-4759-A2C3-8C905BC6CD27}" destId="{79122E8D-09CC-4A9B-AE18-3012327CDA24}" srcOrd="4" destOrd="0" parTransId="{C920DC74-46CB-40A9-8C3B-0D9C86CBA0EA}" sibTransId="{297875A0-1612-413D-9260-13380CD9DFCB}"/>
    <dgm:cxn modelId="{B600E8A4-207D-474F-8BAC-EC37B78C259A}" type="presOf" srcId="{79122E8D-09CC-4A9B-AE18-3012327CDA24}" destId="{7B0C7520-CF60-4061-98C9-9A6306CEF3B3}" srcOrd="0" destOrd="0" presId="urn:microsoft.com/office/officeart/2005/8/layout/hProcess9"/>
    <dgm:cxn modelId="{8DBD738A-B329-4732-A3BE-C977111F83C5}" type="presOf" srcId="{E521DBDB-1FAF-46A1-A428-3D9C313FA6BF}" destId="{74CA8EB8-9B8D-48AE-82CD-18306B63FD7E}" srcOrd="0" destOrd="0" presId="urn:microsoft.com/office/officeart/2005/8/layout/hProcess9"/>
    <dgm:cxn modelId="{B6A16D0A-7438-47F1-AA29-10A1A04D18DF}" srcId="{3B789149-2A26-4759-A2C3-8C905BC6CD27}" destId="{1DB61AC9-8D53-442B-A13D-347B7EDB2ADF}" srcOrd="1" destOrd="0" parTransId="{767A247C-41B2-4BFB-A5DD-D88798FB6E4A}" sibTransId="{B5F124C7-06CE-4AB8-BBFB-32CA69F2EBD3}"/>
    <dgm:cxn modelId="{E5441E55-1FFA-4757-8BE2-8C5DBBCCA1B9}" type="presOf" srcId="{1DB61AC9-8D53-442B-A13D-347B7EDB2ADF}" destId="{C38541EF-4DF9-41B0-9D5E-4E47D74DF639}" srcOrd="0" destOrd="0" presId="urn:microsoft.com/office/officeart/2005/8/layout/hProcess9"/>
    <dgm:cxn modelId="{BEE6D02E-C8B2-4564-A49E-0198E08A18C2}" srcId="{3B789149-2A26-4759-A2C3-8C905BC6CD27}" destId="{E521DBDB-1FAF-46A1-A428-3D9C313FA6BF}" srcOrd="0" destOrd="0" parTransId="{32A9A19C-35B5-4299-8BCA-320FAAD007A6}" sibTransId="{299064BE-1929-4C5D-847E-3294628D0255}"/>
    <dgm:cxn modelId="{8B039E12-2ABA-4483-97B5-12E871080E3C}" type="presOf" srcId="{3B789149-2A26-4759-A2C3-8C905BC6CD27}" destId="{9D33C234-D0E6-4992-8B7C-D92B002BE879}" srcOrd="0" destOrd="0" presId="urn:microsoft.com/office/officeart/2005/8/layout/hProcess9"/>
    <dgm:cxn modelId="{0CA7F475-470A-45D1-B99B-A563BBFC86F2}" srcId="{3B789149-2A26-4759-A2C3-8C905BC6CD27}" destId="{95E54D3F-5A2D-4143-B991-86309F1DEBB8}" srcOrd="2" destOrd="0" parTransId="{021A2CA6-F67A-4AB8-8F3C-C68FEE9D19A7}" sibTransId="{639778A0-DF47-4A4B-895E-C41B68C09216}"/>
    <dgm:cxn modelId="{E5B3AC75-6B20-47E2-888A-393321E37B00}" type="presOf" srcId="{95E54D3F-5A2D-4143-B991-86309F1DEBB8}" destId="{4826D4E2-F0C0-4A47-8BE4-D4D4C6E4F1C2}" srcOrd="0" destOrd="0" presId="urn:microsoft.com/office/officeart/2005/8/layout/hProcess9"/>
    <dgm:cxn modelId="{9CAB89B7-73E0-4924-AF9F-802AD84C0A73}" type="presOf" srcId="{3B878146-078A-4758-A9C4-C1BBE02DC20F}" destId="{301895F6-ABC0-4D82-A2F5-4438A2A8BD7C}" srcOrd="0" destOrd="0" presId="urn:microsoft.com/office/officeart/2005/8/layout/hProcess9"/>
    <dgm:cxn modelId="{9D0FC3CE-4338-419D-9355-CC9E8D94C6C9}" srcId="{3B789149-2A26-4759-A2C3-8C905BC6CD27}" destId="{3B878146-078A-4758-A9C4-C1BBE02DC20F}" srcOrd="3" destOrd="0" parTransId="{E583B627-D54C-426A-881F-BFC75ABAF015}" sibTransId="{EC0B2CB1-EE74-40E4-8B51-D40323ACA306}"/>
    <dgm:cxn modelId="{65B0DD40-C27F-4FD3-830F-551435AB959E}" type="presParOf" srcId="{9D33C234-D0E6-4992-8B7C-D92B002BE879}" destId="{3845557A-A1F1-4BA1-B659-069E63A21C44}" srcOrd="0" destOrd="0" presId="urn:microsoft.com/office/officeart/2005/8/layout/hProcess9"/>
    <dgm:cxn modelId="{D4B7FB99-07CC-4342-B6EF-2D17A382D87F}" type="presParOf" srcId="{9D33C234-D0E6-4992-8B7C-D92B002BE879}" destId="{F919B9D1-C624-48A3-B2B8-A142724639D6}" srcOrd="1" destOrd="0" presId="urn:microsoft.com/office/officeart/2005/8/layout/hProcess9"/>
    <dgm:cxn modelId="{52CF5BA3-2F6C-4A7D-9E5C-4514CCED013A}" type="presParOf" srcId="{F919B9D1-C624-48A3-B2B8-A142724639D6}" destId="{74CA8EB8-9B8D-48AE-82CD-18306B63FD7E}" srcOrd="0" destOrd="0" presId="urn:microsoft.com/office/officeart/2005/8/layout/hProcess9"/>
    <dgm:cxn modelId="{D3707B12-32EF-4333-BB49-10BD042C34AB}" type="presParOf" srcId="{F919B9D1-C624-48A3-B2B8-A142724639D6}" destId="{BFA80503-D884-4B14-BC5A-807D7EA9821C}" srcOrd="1" destOrd="0" presId="urn:microsoft.com/office/officeart/2005/8/layout/hProcess9"/>
    <dgm:cxn modelId="{0E5BFE6A-C993-4CD0-8993-269A80B8B7A5}" type="presParOf" srcId="{F919B9D1-C624-48A3-B2B8-A142724639D6}" destId="{C38541EF-4DF9-41B0-9D5E-4E47D74DF639}" srcOrd="2" destOrd="0" presId="urn:microsoft.com/office/officeart/2005/8/layout/hProcess9"/>
    <dgm:cxn modelId="{5EF76D34-4624-4741-B1AC-7969FADB6546}" type="presParOf" srcId="{F919B9D1-C624-48A3-B2B8-A142724639D6}" destId="{93F46FCC-2684-47F0-91C5-0CA25E5DA598}" srcOrd="3" destOrd="0" presId="urn:microsoft.com/office/officeart/2005/8/layout/hProcess9"/>
    <dgm:cxn modelId="{0EC553B2-9304-4B81-9442-B72E946A1220}" type="presParOf" srcId="{F919B9D1-C624-48A3-B2B8-A142724639D6}" destId="{4826D4E2-F0C0-4A47-8BE4-D4D4C6E4F1C2}" srcOrd="4" destOrd="0" presId="urn:microsoft.com/office/officeart/2005/8/layout/hProcess9"/>
    <dgm:cxn modelId="{3A774C9D-6247-4D27-AF61-F84F3F17961A}" type="presParOf" srcId="{F919B9D1-C624-48A3-B2B8-A142724639D6}" destId="{9C816D5D-0FDC-43BE-B0C0-366FE43C8581}" srcOrd="5" destOrd="0" presId="urn:microsoft.com/office/officeart/2005/8/layout/hProcess9"/>
    <dgm:cxn modelId="{3AA5A549-BE6B-4DCB-96B9-3AABB0E25428}" type="presParOf" srcId="{F919B9D1-C624-48A3-B2B8-A142724639D6}" destId="{301895F6-ABC0-4D82-A2F5-4438A2A8BD7C}" srcOrd="6" destOrd="0" presId="urn:microsoft.com/office/officeart/2005/8/layout/hProcess9"/>
    <dgm:cxn modelId="{9F3CF98F-ABFB-4AD0-B920-6098D5F83AE1}" type="presParOf" srcId="{F919B9D1-C624-48A3-B2B8-A142724639D6}" destId="{59989081-3F3C-4D96-8F6D-A3972D908551}" srcOrd="7" destOrd="0" presId="urn:microsoft.com/office/officeart/2005/8/layout/hProcess9"/>
    <dgm:cxn modelId="{E780CEC3-F468-4DFC-9316-0337DCF8665B}" type="presParOf" srcId="{F919B9D1-C624-48A3-B2B8-A142724639D6}" destId="{7B0C7520-CF60-4061-98C9-9A6306CEF3B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3175" tIns="46587" rIns="93175" bIns="46587"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1081" y="0"/>
            <a:ext cx="3037735" cy="464503"/>
          </a:xfrm>
          <a:prstGeom prst="rect">
            <a:avLst/>
          </a:prstGeom>
        </p:spPr>
        <p:txBody>
          <a:bodyPr vert="horz" wrap="square" lIns="93175" tIns="46587" rIns="93175" bIns="46587" numCol="1" anchor="t" anchorCtr="0" compatLnSpc="1">
            <a:prstTxWarp prst="textNoShape">
              <a:avLst/>
            </a:prstTxWarp>
          </a:bodyPr>
          <a:lstStyle>
            <a:lvl1pPr algn="r">
              <a:defRPr sz="1200"/>
            </a:lvl1pPr>
          </a:lstStyle>
          <a:p>
            <a:fld id="{E02FE5C1-0745-4375-AE2B-F204AC569A51}" type="datetimeFigureOut">
              <a:rPr lang="en-US" altLang="en-US"/>
              <a:pPr/>
              <a:t>10/7/2015</a:t>
            </a:fld>
            <a:endParaRPr lang="en-US" altLang="en-US" dirty="0"/>
          </a:p>
        </p:txBody>
      </p:sp>
      <p:sp>
        <p:nvSpPr>
          <p:cNvPr id="4" name="Footer Placeholder 3"/>
          <p:cNvSpPr>
            <a:spLocks noGrp="1"/>
          </p:cNvSpPr>
          <p:nvPr>
            <p:ph type="ftr" sz="quarter" idx="2"/>
          </p:nvPr>
        </p:nvSpPr>
        <p:spPr>
          <a:xfrm>
            <a:off x="0" y="8830312"/>
            <a:ext cx="3037735" cy="464503"/>
          </a:xfrm>
          <a:prstGeom prst="rect">
            <a:avLst/>
          </a:prstGeom>
        </p:spPr>
        <p:txBody>
          <a:bodyPr vert="horz" lIns="93175" tIns="46587" rIns="93175" bIns="46587"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wrap="square" lIns="93175" tIns="46587" rIns="93175" bIns="46587" numCol="1" anchor="b" anchorCtr="0" compatLnSpc="1">
            <a:prstTxWarp prst="textNoShape">
              <a:avLst/>
            </a:prstTxWarp>
          </a:bodyPr>
          <a:lstStyle>
            <a:lvl1pPr algn="r">
              <a:defRPr sz="1200"/>
            </a:lvl1pPr>
          </a:lstStyle>
          <a:p>
            <a:fld id="{28B6669E-BA41-4918-874A-0EEF69D0C7BA}" type="slidenum">
              <a:rPr lang="en-US" altLang="en-US"/>
              <a:pPr/>
              <a:t>‹#›</a:t>
            </a:fld>
            <a:endParaRPr lang="en-US" altLang="en-US" dirty="0"/>
          </a:p>
        </p:txBody>
      </p:sp>
    </p:spTree>
    <p:extLst>
      <p:ext uri="{BB962C8B-B14F-4D97-AF65-F5344CB8AC3E}">
        <p14:creationId xmlns:p14="http://schemas.microsoft.com/office/powerpoint/2010/main" val="3163446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3175" tIns="46587" rIns="93175" bIns="46587"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1081" y="1"/>
            <a:ext cx="3037735" cy="466088"/>
          </a:xfrm>
          <a:prstGeom prst="rect">
            <a:avLst/>
          </a:prstGeom>
        </p:spPr>
        <p:txBody>
          <a:bodyPr vert="horz" wrap="square" lIns="93175" tIns="46587" rIns="93175" bIns="46587" numCol="1" anchor="t" anchorCtr="0" compatLnSpc="1">
            <a:prstTxWarp prst="textNoShape">
              <a:avLst/>
            </a:prstTxWarp>
          </a:bodyPr>
          <a:lstStyle>
            <a:lvl1pPr algn="r">
              <a:defRPr sz="1200"/>
            </a:lvl1pPr>
          </a:lstStyle>
          <a:p>
            <a:fld id="{F0C8791C-CDA4-412C-A77C-4D70115F5411}" type="datetimeFigureOut">
              <a:rPr lang="en-US" altLang="en-US"/>
              <a:pPr/>
              <a:t>10/7/2015</a:t>
            </a:fld>
            <a:endParaRPr lang="en-US" alt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7" rIns="93175" bIns="46587" rtlCol="0" anchor="ctr"/>
          <a:lstStyle/>
          <a:p>
            <a:pPr lvl="0"/>
            <a:endParaRPr lang="en-US" noProof="0" dirty="0"/>
          </a:p>
        </p:txBody>
      </p:sp>
      <p:sp>
        <p:nvSpPr>
          <p:cNvPr id="5" name="Notes Placeholder 4"/>
          <p:cNvSpPr>
            <a:spLocks noGrp="1"/>
          </p:cNvSpPr>
          <p:nvPr>
            <p:ph type="body" sz="quarter" idx="3"/>
          </p:nvPr>
        </p:nvSpPr>
        <p:spPr>
          <a:xfrm>
            <a:off x="700406" y="4473813"/>
            <a:ext cx="5609588" cy="3660537"/>
          </a:xfrm>
          <a:prstGeom prst="rect">
            <a:avLst/>
          </a:prstGeom>
        </p:spPr>
        <p:txBody>
          <a:bodyPr vert="horz" lIns="93175" tIns="46587" rIns="93175" bIns="4658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312"/>
            <a:ext cx="3037735" cy="466088"/>
          </a:xfrm>
          <a:prstGeom prst="rect">
            <a:avLst/>
          </a:prstGeom>
        </p:spPr>
        <p:txBody>
          <a:bodyPr vert="horz" lIns="93175" tIns="46587" rIns="93175" bIns="46587"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1081" y="8830312"/>
            <a:ext cx="3037735" cy="466088"/>
          </a:xfrm>
          <a:prstGeom prst="rect">
            <a:avLst/>
          </a:prstGeom>
        </p:spPr>
        <p:txBody>
          <a:bodyPr vert="horz" wrap="square" lIns="93175" tIns="46587" rIns="93175" bIns="46587" numCol="1" anchor="b" anchorCtr="0" compatLnSpc="1">
            <a:prstTxWarp prst="textNoShape">
              <a:avLst/>
            </a:prstTxWarp>
          </a:bodyPr>
          <a:lstStyle>
            <a:lvl1pPr algn="r">
              <a:defRPr sz="1200"/>
            </a:lvl1pPr>
          </a:lstStyle>
          <a:p>
            <a:fld id="{90D6528F-BADF-4542-B5BD-B6325ADB47B1}" type="slidenum">
              <a:rPr lang="en-US" altLang="en-US"/>
              <a:pPr/>
              <a:t>‹#›</a:t>
            </a:fld>
            <a:endParaRPr lang="en-US" altLang="en-US" dirty="0"/>
          </a:p>
        </p:txBody>
      </p:sp>
    </p:spTree>
    <p:extLst>
      <p:ext uri="{BB962C8B-B14F-4D97-AF65-F5344CB8AC3E}">
        <p14:creationId xmlns:p14="http://schemas.microsoft.com/office/powerpoint/2010/main" val="30514426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Cu8SfdLfbm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teachingchannel.org/videos/hint-cards"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teachingchannel.org/videos/increase-engagement-and-understanding" TargetMode="External"/><Relationship Id="rId4" Type="http://schemas.openxmlformats.org/officeDocument/2006/relationships/hyperlink" Target="https://www.teachingchannel.org/videos/teaching-difficult-lessons"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urveys.pcgus.com/s3/CT-Module-2-SwD-UDL"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module deepens participants’ understanding of Universal Design for Learning. This module builds upon Module 1 as we begin to apply how to incorporate a UDL philosophy. Participants will have the opportunity to expand their ability to support all learners by applying UDL Principles and Guidelines. </a:t>
            </a:r>
          </a:p>
        </p:txBody>
      </p:sp>
      <p:sp>
        <p:nvSpPr>
          <p:cNvPr id="419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16377B1-C50F-4DB5-9B5F-33DF029906F2}" type="slidenum">
              <a:rPr lang="en-US" altLang="en-US" sz="1200"/>
              <a:pPr eaLnBrk="1" hangingPunct="1"/>
              <a:t>1</a:t>
            </a:fld>
            <a:endParaRPr lang="en-US" altLang="en-US" sz="1200" dirty="0"/>
          </a:p>
        </p:txBody>
      </p:sp>
    </p:spTree>
    <p:extLst>
      <p:ext uri="{BB962C8B-B14F-4D97-AF65-F5344CB8AC3E}">
        <p14:creationId xmlns:p14="http://schemas.microsoft.com/office/powerpoint/2010/main" val="445306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937" eaLnBrk="1" hangingPunct="1">
              <a:spcBef>
                <a:spcPct val="0"/>
              </a:spcBef>
              <a:defRPr/>
            </a:pPr>
            <a:r>
              <a:rPr lang="en-US" altLang="en-US" dirty="0" smtClean="0"/>
              <a:t>Allow participants a few minutes to sum up their understanding of learner variability. This is the foundation for adopting a philosophy that allows for meaningful curriculum adaptations. </a:t>
            </a:r>
            <a:r>
              <a:rPr lang="en-US" dirty="0"/>
              <a:t>All learners are variable learners. This includes general education students, students with disabilities, English learners and gifted students. Each learner in each learning environment has unique capabilities that should be proactively considered when curriculum is planned</a:t>
            </a:r>
            <a:r>
              <a:rPr lang="en-US" altLang="en-US" dirty="0" smtClean="0"/>
              <a:t>. Emphasize that the context of learning is critical for meaningful learning to take place. For example, Daniel may be a visual learner for a social studies lesson on geography, but he is an auditory learner in English class when they are reviewing vocabulary words for a piece of literature the class is about to read. Context of learning matters!</a:t>
            </a:r>
          </a:p>
        </p:txBody>
      </p:sp>
      <p:sp>
        <p:nvSpPr>
          <p:cNvPr id="604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962A10B-2618-4C60-B01C-F3303B51745C}" type="slidenum">
              <a:rPr lang="en-US" altLang="en-US" sz="1200"/>
              <a:pPr eaLnBrk="1" hangingPunct="1"/>
              <a:t>10</a:t>
            </a:fld>
            <a:endParaRPr lang="en-US" altLang="en-US" sz="1200" dirty="0"/>
          </a:p>
        </p:txBody>
      </p:sp>
    </p:spTree>
    <p:extLst>
      <p:ext uri="{BB962C8B-B14F-4D97-AF65-F5344CB8AC3E}">
        <p14:creationId xmlns:p14="http://schemas.microsoft.com/office/powerpoint/2010/main" val="1797671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Now that we have established all students are variable or unique learners, we move to proactively adapting the curriculum to meet their needs. The activity, and the next slide, will help participants apply this process.</a:t>
            </a:r>
            <a:endParaRPr lang="en-US" altLang="en-US" dirty="0" smtClean="0"/>
          </a:p>
        </p:txBody>
      </p:sp>
      <p:sp>
        <p:nvSpPr>
          <p:cNvPr id="624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22C6320-EDDE-46F3-AE42-1F0391374E4F}" type="slidenum">
              <a:rPr lang="en-US" altLang="en-US" sz="1200"/>
              <a:pPr eaLnBrk="1" hangingPunct="1"/>
              <a:t>11</a:t>
            </a:fld>
            <a:endParaRPr lang="en-US" altLang="en-US" sz="1200" dirty="0"/>
          </a:p>
        </p:txBody>
      </p:sp>
    </p:spTree>
    <p:extLst>
      <p:ext uri="{BB962C8B-B14F-4D97-AF65-F5344CB8AC3E}">
        <p14:creationId xmlns:p14="http://schemas.microsoft.com/office/powerpoint/2010/main" val="2319330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Review the examples of using the UDL Principles and Guidelines to address learner variability. Make sure to get participants to think about what they are already doing in their classrooms that connect with these examples. Guide participants to add any other examples. </a:t>
            </a:r>
            <a:r>
              <a:rPr lang="en-US" altLang="en-US" b="1" dirty="0" smtClean="0"/>
              <a:t>Note: </a:t>
            </a:r>
            <a:r>
              <a:rPr lang="en-US" altLang="en-US" dirty="0" smtClean="0"/>
              <a:t>The CAST website updated some of their graphics</a:t>
            </a:r>
            <a:r>
              <a:rPr lang="en-US" altLang="en-US" baseline="0" dirty="0" smtClean="0"/>
              <a:t> and the principles have been reordered so participants my see a different order, depending on the graphic, but the major categories have not changed. </a:t>
            </a:r>
            <a:r>
              <a:rPr lang="en-US" altLang="en-US" dirty="0" smtClean="0"/>
              <a:t>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4AD7AB8-B1B1-4D94-BD5F-B10874C82630}" type="slidenum">
              <a:rPr lang="en-US" altLang="en-US" sz="1200"/>
              <a:pPr eaLnBrk="1" hangingPunct="1"/>
              <a:t>12</a:t>
            </a:fld>
            <a:endParaRPr lang="en-US" altLang="en-US" sz="1200" dirty="0"/>
          </a:p>
        </p:txBody>
      </p:sp>
    </p:spTree>
    <p:extLst>
      <p:ext uri="{BB962C8B-B14F-4D97-AF65-F5344CB8AC3E}">
        <p14:creationId xmlns:p14="http://schemas.microsoft.com/office/powerpoint/2010/main" val="3296534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1" name="Shape 113"/>
          <p:cNvSpPr>
            <a:spLocks noGrp="1"/>
          </p:cNvSpPr>
          <p:nvPr>
            <p:ph type="body" idx="1"/>
          </p:nvPr>
        </p:nvSpPr>
        <p:spPr bwMode="auto">
          <a:xfrm>
            <a:off x="700406" y="5858938"/>
            <a:ext cx="5609588" cy="129613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3159" tIns="93159" rIns="93159" bIns="93159" numCol="1" anchor="ctr" anchorCtr="0" compatLnSpc="1">
            <a:prstTxWarp prst="textNoShape">
              <a:avLst/>
            </a:prstTxWarp>
            <a:spAutoFit/>
          </a:bodyPr>
          <a:lstStyle/>
          <a:p>
            <a:pPr>
              <a:spcBef>
                <a:spcPts val="0"/>
              </a:spcBef>
            </a:pPr>
            <a:r>
              <a:rPr lang="en-US" dirty="0"/>
              <a:t>Remind and review the natural connection between UDL and the CT Core Standards. Emphasize that over time, participants will notice the ways UDL is naturally embedded in their daily practice, and how it will become more consistent in time. Also mention that UDL benefits all learners.</a:t>
            </a:r>
          </a:p>
          <a:p>
            <a:pPr>
              <a:spcBef>
                <a:spcPts val="0"/>
              </a:spcBef>
            </a:pPr>
            <a:r>
              <a:rPr lang="en-US" dirty="0"/>
              <a:t>Application to Students with Disabilities is located here: http://www.corestandards.org/assets/application-to-students-with-disabilities.pdf </a:t>
            </a:r>
            <a:endParaRPr lang="en-US" altLang="en-US" dirty="0"/>
          </a:p>
        </p:txBody>
      </p:sp>
      <p:sp>
        <p:nvSpPr>
          <p:cNvPr id="66562" name="Shape 114"/>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2503697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xfrm>
            <a:off x="949325" y="852488"/>
            <a:ext cx="5111750" cy="383381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0" name="Notes Placeholder 2"/>
          <p:cNvSpPr>
            <a:spLocks noGrp="1"/>
          </p:cNvSpPr>
          <p:nvPr>
            <p:ph type="body" idx="1"/>
          </p:nvPr>
        </p:nvSpPr>
        <p:spPr bwMode="auto">
          <a:xfrm>
            <a:off x="700406" y="5169776"/>
            <a:ext cx="5609588" cy="366053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break should be 10 minutes. Remind participants to try to be timely in their return. </a:t>
            </a:r>
          </a:p>
        </p:txBody>
      </p:sp>
      <p:sp>
        <p:nvSpPr>
          <p:cNvPr id="68611" name="Date Placeholder 4"/>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1B4415-1295-4E40-856C-4EC0E5CAB1EF}" type="datetime1">
              <a:rPr lang="en-US" altLang="en-US" sz="1200">
                <a:latin typeface="Arial" panose="020B0604020202020204" pitchFamily="34" charset="0"/>
              </a:rPr>
              <a:pPr eaLnBrk="1" hangingPunct="1"/>
              <a:t>10/7/2015</a:t>
            </a:fld>
            <a:endParaRPr lang="en-US" altLang="en-US" sz="1200" dirty="0">
              <a:latin typeface="Arial" panose="020B0604020202020204" pitchFamily="34" charset="0"/>
            </a:endParaRPr>
          </a:p>
        </p:txBody>
      </p:sp>
      <p:sp>
        <p:nvSpPr>
          <p:cNvPr id="68612"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1F26DB7-15AD-43C4-8040-EA9EAAFB5700}" type="slidenum">
              <a:rPr lang="en-US" altLang="en-US" sz="1200"/>
              <a:pPr eaLnBrk="1" hangingPunct="1"/>
              <a:t>14</a:t>
            </a:fld>
            <a:endParaRPr lang="en-US" altLang="en-US" sz="1200" dirty="0"/>
          </a:p>
        </p:txBody>
      </p:sp>
    </p:spTree>
    <p:extLst>
      <p:ext uri="{BB962C8B-B14F-4D97-AF65-F5344CB8AC3E}">
        <p14:creationId xmlns:p14="http://schemas.microsoft.com/office/powerpoint/2010/main" val="4131817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Part 2: Aligning Standards,</a:t>
            </a:r>
            <a:r>
              <a:rPr lang="en-US" baseline="0" dirty="0" smtClean="0">
                <a:ea typeface="+mn-ea"/>
                <a:cs typeface="+mn-cs"/>
              </a:rPr>
              <a:t> IEP Goals, Learning Targets, and UDL</a:t>
            </a:r>
            <a:endParaRPr lang="en-US" dirty="0">
              <a:ea typeface="+mn-ea"/>
              <a:cs typeface="+mn-cs"/>
            </a:endParaRPr>
          </a:p>
        </p:txBody>
      </p:sp>
      <p:sp>
        <p:nvSpPr>
          <p:cNvPr id="542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5039BD0-9FBD-4998-97EC-053C7A06D930}" type="slidenum">
              <a:rPr lang="en-US" altLang="en-US" sz="1200"/>
              <a:pPr eaLnBrk="1" hangingPunct="1"/>
              <a:t>15</a:t>
            </a:fld>
            <a:endParaRPr lang="en-US" altLang="en-US" sz="1200" dirty="0"/>
          </a:p>
        </p:txBody>
      </p:sp>
    </p:spTree>
    <p:extLst>
      <p:ext uri="{BB962C8B-B14F-4D97-AF65-F5344CB8AC3E}">
        <p14:creationId xmlns:p14="http://schemas.microsoft.com/office/powerpoint/2010/main" val="2720894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Introduce the value of reading each standard through a vertical lens. This activity will demonstrate how reading the standards vertically will help educators to focus on the key skills and strategies that learners must master. Emphasize the value for educators to guide a student who is reading below grade level to stay with the integrity of grade level expectations through a focus on the skills and strategies across the grade levels.</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D48DEF5-0F53-4101-922E-AB5BB2EE2F4E}" type="slidenum">
              <a:rPr lang="en-US" altLang="en-US" sz="1200"/>
              <a:pPr eaLnBrk="1" hangingPunct="1"/>
              <a:t>16</a:t>
            </a:fld>
            <a:endParaRPr lang="en-US" altLang="en-US" sz="1200" dirty="0"/>
          </a:p>
        </p:txBody>
      </p:sp>
    </p:spTree>
    <p:extLst>
      <p:ext uri="{BB962C8B-B14F-4D97-AF65-F5344CB8AC3E}">
        <p14:creationId xmlns:p14="http://schemas.microsoft.com/office/powerpoint/2010/main" val="3936455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Reading the standards through a vertical progression allows for educators to deconstruct the standards in a manner that guides meaningful connections to student learning in order to reach diverse learners.</a:t>
            </a:r>
          </a:p>
        </p:txBody>
      </p:sp>
      <p:sp>
        <p:nvSpPr>
          <p:cNvPr id="747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DEBA54A-68D5-4E9B-A78F-35032D015527}" type="slidenum">
              <a:rPr lang="en-US" altLang="en-US" sz="1200"/>
              <a:pPr eaLnBrk="1" hangingPunct="1"/>
              <a:t>17</a:t>
            </a:fld>
            <a:endParaRPr lang="en-US" altLang="en-US" sz="1200" dirty="0"/>
          </a:p>
        </p:txBody>
      </p:sp>
    </p:spTree>
    <p:extLst>
      <p:ext uri="{BB962C8B-B14F-4D97-AF65-F5344CB8AC3E}">
        <p14:creationId xmlns:p14="http://schemas.microsoft.com/office/powerpoint/2010/main" val="912619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937">
              <a:defRPr/>
            </a:pPr>
            <a:r>
              <a:rPr lang="en-US" b="1" dirty="0"/>
              <a:t>Note: </a:t>
            </a:r>
            <a:r>
              <a:rPr lang="en-US" dirty="0"/>
              <a:t>This information can be found on pages 4 and 5 of the </a:t>
            </a:r>
            <a:r>
              <a:rPr lang="en-US" dirty="0" err="1"/>
              <a:t>IEP</a:t>
            </a:r>
            <a:r>
              <a:rPr lang="en-US" dirty="0"/>
              <a:t> for students with disabilities and within the Section 504 plan for students identified as 504.</a:t>
            </a:r>
            <a:endParaRPr lang="en-US" altLang="en-US" dirty="0" smtClean="0"/>
          </a:p>
          <a:p>
            <a:r>
              <a:rPr lang="en-US" altLang="en-US" dirty="0" smtClean="0"/>
              <a:t>Once the standards are seen through a vertical lens, educators are more aware of skills needed to guide students toward success. The next step is selecting a standard that relates to a given lesson and then deconstructing the standard to make the</a:t>
            </a:r>
            <a:r>
              <a:rPr lang="en-US" altLang="en-US" baseline="0" dirty="0" smtClean="0"/>
              <a:t> learning process and targets clear to students. Deconstructing the standards also creates a clear focus so teachers will maintain and create a meaningful learning environment. </a:t>
            </a:r>
            <a:r>
              <a:rPr lang="en-US" altLang="en-US" dirty="0" smtClean="0"/>
              <a:t>Making the standards transparent is a powerful motivation tool to guide students to self-regulate and empower learning—naturally</a:t>
            </a:r>
            <a:r>
              <a:rPr lang="en-US" altLang="en-US" baseline="0" dirty="0" smtClean="0"/>
              <a:t> aligned with the UDL Principles.</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347E495-22DD-462C-91AA-85313000CCB1}" type="slidenum">
              <a:rPr lang="en-US" altLang="en-US" sz="1200"/>
              <a:pPr eaLnBrk="1" hangingPunct="1"/>
              <a:t>18</a:t>
            </a:fld>
            <a:endParaRPr lang="en-US" altLang="en-US" sz="1200" dirty="0"/>
          </a:p>
        </p:txBody>
      </p:sp>
    </p:spTree>
    <p:extLst>
      <p:ext uri="{BB962C8B-B14F-4D97-AF65-F5344CB8AC3E}">
        <p14:creationId xmlns:p14="http://schemas.microsoft.com/office/powerpoint/2010/main" val="2590553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This is not an all-inclusive list. </a:t>
            </a:r>
          </a:p>
          <a:p>
            <a:r>
              <a:rPr lang="en-US" dirty="0" smtClean="0"/>
              <a:t>Deconstructing</a:t>
            </a:r>
            <a:r>
              <a:rPr lang="en-US" baseline="0" dirty="0" smtClean="0"/>
              <a:t> the standards creates a focus for teachers to match the skill and strategies with the needs of the students to create a meaningful learning process. Teacher thinks: </a:t>
            </a:r>
            <a:r>
              <a:rPr lang="en-US" i="1" baseline="0" dirty="0" smtClean="0"/>
              <a:t>What do I have to teach? How will I teach it to guide student engagement? How will I know when I have taught it? </a:t>
            </a:r>
          </a:p>
        </p:txBody>
      </p:sp>
      <p:sp>
        <p:nvSpPr>
          <p:cNvPr id="4" name="Slide Number Placeholder 3"/>
          <p:cNvSpPr>
            <a:spLocks noGrp="1"/>
          </p:cNvSpPr>
          <p:nvPr>
            <p:ph type="sldNum" sz="quarter" idx="10"/>
          </p:nvPr>
        </p:nvSpPr>
        <p:spPr/>
        <p:txBody>
          <a:bodyPr/>
          <a:lstStyle/>
          <a:p>
            <a:fld id="{90D6528F-BADF-4542-B5BD-B6325ADB47B1}" type="slidenum">
              <a:rPr lang="en-US" altLang="en-US" smtClean="0"/>
              <a:pPr/>
              <a:t>19</a:t>
            </a:fld>
            <a:endParaRPr lang="en-US" altLang="en-US" dirty="0"/>
          </a:p>
        </p:txBody>
      </p:sp>
    </p:spTree>
    <p:extLst>
      <p:ext uri="{BB962C8B-B14F-4D97-AF65-F5344CB8AC3E}">
        <p14:creationId xmlns:p14="http://schemas.microsoft.com/office/powerpoint/2010/main" val="324404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These are the big questions that are the underpinning for today’s UDL session.   </a:t>
            </a:r>
          </a:p>
        </p:txBody>
      </p:sp>
      <p:sp>
        <p:nvSpPr>
          <p:cNvPr id="440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F2957C1-9401-4749-B73F-8AAAC7D29F05}" type="slidenum">
              <a:rPr lang="en-US" altLang="en-US" sz="1200"/>
              <a:pPr eaLnBrk="1" hangingPunct="1"/>
              <a:t>2</a:t>
            </a:fld>
            <a:endParaRPr lang="en-US" altLang="en-US" sz="1200" dirty="0"/>
          </a:p>
        </p:txBody>
      </p:sp>
    </p:spTree>
    <p:extLst>
      <p:ext uri="{BB962C8B-B14F-4D97-AF65-F5344CB8AC3E}">
        <p14:creationId xmlns:p14="http://schemas.microsoft.com/office/powerpoint/2010/main" val="2173584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Review the example of</a:t>
            </a:r>
            <a:r>
              <a:rPr lang="en-US" altLang="en-US" baseline="0" dirty="0" smtClean="0"/>
              <a:t> </a:t>
            </a:r>
            <a:r>
              <a:rPr lang="en-US" altLang="en-US" dirty="0" smtClean="0"/>
              <a:t>deconstructing a standard to demonstrate the possibilities</a:t>
            </a:r>
            <a:r>
              <a:rPr lang="en-US" altLang="en-US" baseline="0" dirty="0" smtClean="0"/>
              <a:t> and realities </a:t>
            </a:r>
            <a:r>
              <a:rPr lang="en-US" altLang="en-US" dirty="0" smtClean="0"/>
              <a:t>of creating high expectations.</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D8F388D-D41F-4D90-8B04-F3BEA15E57C1}" type="slidenum">
              <a:rPr lang="en-US" altLang="en-US" sz="1200"/>
              <a:pPr eaLnBrk="1" hangingPunct="1"/>
              <a:t>20</a:t>
            </a:fld>
            <a:endParaRPr lang="en-US" altLang="en-US" sz="1200" dirty="0"/>
          </a:p>
        </p:txBody>
      </p:sp>
    </p:spTree>
    <p:extLst>
      <p:ext uri="{BB962C8B-B14F-4D97-AF65-F5344CB8AC3E}">
        <p14:creationId xmlns:p14="http://schemas.microsoft.com/office/powerpoint/2010/main" val="3448228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Introduce this next activity where participants will dig deeper in their understanding of the process of deconstructing a standard. The</a:t>
            </a:r>
            <a:r>
              <a:rPr lang="en-US" altLang="en-US" baseline="0" dirty="0" smtClean="0"/>
              <a:t> takeaway for</a:t>
            </a:r>
            <a:r>
              <a:rPr lang="en-US" altLang="en-US" dirty="0" smtClean="0"/>
              <a:t> participants</a:t>
            </a:r>
            <a:r>
              <a:rPr lang="en-US" altLang="en-US" baseline="0" dirty="0" smtClean="0"/>
              <a:t> should be that deconstructing creates a focus for creating a meaningful process of learning. It begins by aligning the skills and strategies to formulate a clear learning target. </a:t>
            </a:r>
            <a:endParaRPr lang="en-US" altLang="en-US" dirty="0" smtClean="0"/>
          </a:p>
        </p:txBody>
      </p:sp>
      <p:sp>
        <p:nvSpPr>
          <p:cNvPr id="808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EFF4344-8665-4189-AB44-CBD754B351A8}" type="slidenum">
              <a:rPr lang="en-US" altLang="en-US" sz="1200"/>
              <a:pPr eaLnBrk="1" hangingPunct="1"/>
              <a:t>21</a:t>
            </a:fld>
            <a:endParaRPr lang="en-US" altLang="en-US" sz="1200" dirty="0"/>
          </a:p>
        </p:txBody>
      </p:sp>
    </p:spTree>
    <p:extLst>
      <p:ext uri="{BB962C8B-B14F-4D97-AF65-F5344CB8AC3E}">
        <p14:creationId xmlns:p14="http://schemas.microsoft.com/office/powerpoint/2010/main" val="339199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a:t>
            </a:r>
            <a:r>
              <a:rPr lang="en-US" baseline="0" dirty="0" smtClean="0"/>
              <a:t>CT Core Standards were created to be fewer, clearer, and higher to create less standards with more consistency in preparing students for their future in school and career. In addition, the CCS are meant to create focused learning that guides students to think more deeply about concepts and topics. However, it is not the standards that create this rigorous learning process—it’s in the materials and methods we choose. Norman Webb’s Depths of Knowledge (DOK) is one effective teaching tool that can bring students’ thinking to higher levels—sequence to next slide. </a:t>
            </a:r>
            <a:endParaRPr lang="en-US" dirty="0"/>
          </a:p>
        </p:txBody>
      </p:sp>
      <p:sp>
        <p:nvSpPr>
          <p:cNvPr id="4" name="Slide Number Placeholder 3"/>
          <p:cNvSpPr>
            <a:spLocks noGrp="1"/>
          </p:cNvSpPr>
          <p:nvPr>
            <p:ph type="sldNum" sz="quarter" idx="10"/>
          </p:nvPr>
        </p:nvSpPr>
        <p:spPr/>
        <p:txBody>
          <a:bodyPr/>
          <a:lstStyle/>
          <a:p>
            <a:fld id="{90D6528F-BADF-4542-B5BD-B6325ADB47B1}" type="slidenum">
              <a:rPr lang="en-US" altLang="en-US" smtClean="0"/>
              <a:pPr/>
              <a:t>22</a:t>
            </a:fld>
            <a:endParaRPr lang="en-US" altLang="en-US" dirty="0"/>
          </a:p>
        </p:txBody>
      </p:sp>
    </p:spTree>
    <p:extLst>
      <p:ext uri="{BB962C8B-B14F-4D97-AF65-F5344CB8AC3E}">
        <p14:creationId xmlns:p14="http://schemas.microsoft.com/office/powerpoint/2010/main" val="181440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levels and the verbs</a:t>
            </a:r>
            <a:r>
              <a:rPr lang="en-US" baseline="0" dirty="0" smtClean="0"/>
              <a:t> that coincide with each level. </a:t>
            </a:r>
            <a:endParaRPr lang="en-US" dirty="0" smtClean="0"/>
          </a:p>
          <a:p>
            <a:r>
              <a:rPr lang="en-US" dirty="0" smtClean="0"/>
              <a:t>Emphasize that DOK:</a:t>
            </a:r>
          </a:p>
          <a:p>
            <a:r>
              <a:rPr lang="en-US" dirty="0" smtClean="0"/>
              <a:t>-is</a:t>
            </a:r>
            <a:r>
              <a:rPr lang="en-US" baseline="0" dirty="0" smtClean="0"/>
              <a:t> n</a:t>
            </a:r>
            <a:r>
              <a:rPr lang="en-US" dirty="0" smtClean="0"/>
              <a:t>ot a hierarchy.  </a:t>
            </a:r>
          </a:p>
          <a:p>
            <a:r>
              <a:rPr lang="en-US" dirty="0" smtClean="0"/>
              <a:t>-is a fluid learning process—all levels are important.</a:t>
            </a:r>
            <a:r>
              <a:rPr lang="en-US" baseline="0" dirty="0" smtClean="0"/>
              <a:t>  </a:t>
            </a:r>
          </a:p>
          <a:p>
            <a:r>
              <a:rPr lang="en-US" baseline="0" dirty="0" smtClean="0"/>
              <a:t>-DOK represents four different ways that students can interact with the content.</a:t>
            </a:r>
            <a:endParaRPr lang="en-US" dirty="0"/>
          </a:p>
        </p:txBody>
      </p:sp>
      <p:sp>
        <p:nvSpPr>
          <p:cNvPr id="4" name="Slide Number Placeholder 3"/>
          <p:cNvSpPr>
            <a:spLocks noGrp="1"/>
          </p:cNvSpPr>
          <p:nvPr>
            <p:ph type="sldNum" sz="quarter" idx="10"/>
          </p:nvPr>
        </p:nvSpPr>
        <p:spPr/>
        <p:txBody>
          <a:bodyPr/>
          <a:lstStyle/>
          <a:p>
            <a:fld id="{90D6528F-BADF-4542-B5BD-B6325ADB47B1}" type="slidenum">
              <a:rPr lang="en-US" altLang="en-US" smtClean="0"/>
              <a:pPr/>
              <a:t>23</a:t>
            </a:fld>
            <a:endParaRPr lang="en-US" altLang="en-US" dirty="0"/>
          </a:p>
        </p:txBody>
      </p:sp>
    </p:spTree>
    <p:extLst>
      <p:ext uri="{BB962C8B-B14F-4D97-AF65-F5344CB8AC3E}">
        <p14:creationId xmlns:p14="http://schemas.microsoft.com/office/powerpoint/2010/main" val="1516701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the verb does not depict</a:t>
            </a:r>
            <a:r>
              <a:rPr lang="en-US" baseline="0" dirty="0" smtClean="0"/>
              <a:t> the level—it is the task that defines the rigor of the students’ thinking. Review the example of the verb “describe.” In this example the verb is the same, but the DOK level changes. </a:t>
            </a:r>
            <a:r>
              <a:rPr lang="en-US" dirty="0"/>
              <a:t>The other variable to consider is defining the task itself.</a:t>
            </a:r>
          </a:p>
        </p:txBody>
      </p:sp>
      <p:sp>
        <p:nvSpPr>
          <p:cNvPr id="4" name="Slide Number Placeholder 3"/>
          <p:cNvSpPr>
            <a:spLocks noGrp="1"/>
          </p:cNvSpPr>
          <p:nvPr>
            <p:ph type="sldNum" sz="quarter" idx="10"/>
          </p:nvPr>
        </p:nvSpPr>
        <p:spPr/>
        <p:txBody>
          <a:bodyPr/>
          <a:lstStyle/>
          <a:p>
            <a:fld id="{90D6528F-BADF-4542-B5BD-B6325ADB47B1}" type="slidenum">
              <a:rPr lang="en-US" altLang="en-US" smtClean="0"/>
              <a:pPr/>
              <a:t>24</a:t>
            </a:fld>
            <a:endParaRPr lang="en-US" altLang="en-US" dirty="0"/>
          </a:p>
        </p:txBody>
      </p:sp>
    </p:spTree>
    <p:extLst>
      <p:ext uri="{BB962C8B-B14F-4D97-AF65-F5344CB8AC3E}">
        <p14:creationId xmlns:p14="http://schemas.microsoft.com/office/powerpoint/2010/main" val="819853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Emphasize</a:t>
            </a:r>
            <a:r>
              <a:rPr lang="en-US" altLang="en-US" baseline="0" dirty="0" smtClean="0"/>
              <a:t> that the standards alone will not bring rigor to the learning process. Aligning the standards, IEP goals, and practical tools will create a meaningful learning process. Give participants time to explore the possibilities of applying Webb’s tool to their instruction. </a:t>
            </a:r>
            <a:r>
              <a:rPr lang="en-US" altLang="en-US" b="1" baseline="0" dirty="0" smtClean="0"/>
              <a:t>This activity is continued on the next slide.</a:t>
            </a:r>
          </a:p>
          <a:p>
            <a:pPr defTabSz="912937" eaLnBrk="1" hangingPunct="1">
              <a:spcBef>
                <a:spcPct val="0"/>
              </a:spcBef>
              <a:defRPr/>
            </a:pPr>
            <a:r>
              <a:rPr lang="en-US" i="1" dirty="0">
                <a:solidFill>
                  <a:schemeClr val="dk1"/>
                </a:solidFill>
              </a:rPr>
              <a:t>Depths of Knowledge</a:t>
            </a:r>
            <a:r>
              <a:rPr lang="en-US" dirty="0">
                <a:solidFill>
                  <a:schemeClr val="dk1"/>
                </a:solidFill>
              </a:rPr>
              <a:t>. Retrieved from: </a:t>
            </a:r>
            <a:r>
              <a:rPr lang="en-US" dirty="0">
                <a:solidFill>
                  <a:schemeClr val="dk1"/>
                </a:solidFill>
                <a:hlinkClick r:id="rId3"/>
              </a:rPr>
              <a:t>https://www.youtube.com/watch?v=Cu8SfdLfbm8</a:t>
            </a:r>
            <a:endParaRPr lang="en-US" dirty="0">
              <a:solidFill>
                <a:schemeClr val="dk1"/>
              </a:solidFill>
            </a:endParaRPr>
          </a:p>
          <a:p>
            <a:pPr eaLnBrk="1" hangingPunct="1">
              <a:spcBef>
                <a:spcPct val="0"/>
              </a:spcBef>
            </a:pPr>
            <a:r>
              <a:rPr lang="en-US" b="1" dirty="0">
                <a:solidFill>
                  <a:schemeClr val="dk1"/>
                </a:solidFill>
              </a:rPr>
              <a:t>Note: </a:t>
            </a:r>
            <a:r>
              <a:rPr lang="en-US" dirty="0">
                <a:solidFill>
                  <a:schemeClr val="dk1"/>
                </a:solidFill>
              </a:rPr>
              <a:t>A transcript is provided for this video. </a:t>
            </a:r>
          </a:p>
          <a:p>
            <a:pPr eaLnBrk="1" hangingPunct="1">
              <a:spcBef>
                <a:spcPct val="0"/>
              </a:spcBef>
            </a:pPr>
            <a:r>
              <a:rPr lang="en-US" i="1" dirty="0">
                <a:solidFill>
                  <a:schemeClr val="dk1"/>
                </a:solidFill>
              </a:rPr>
              <a:t>A Guide for Using Webb’s Depth of Knowledge with Common Core State Standards.</a:t>
            </a:r>
            <a:r>
              <a:rPr lang="en-US" dirty="0">
                <a:solidFill>
                  <a:schemeClr val="dk1"/>
                </a:solidFill>
              </a:rPr>
              <a:t> </a:t>
            </a:r>
            <a:endParaRPr lang="en-US" altLang="en-US" baseline="0" dirty="0" smtClean="0"/>
          </a:p>
          <a:p>
            <a:pPr eaLnBrk="1" hangingPunct="1">
              <a:spcBef>
                <a:spcPct val="0"/>
              </a:spcBef>
            </a:pPr>
            <a:r>
              <a:rPr lang="en-US" altLang="en-US" baseline="0" dirty="0" smtClean="0"/>
              <a:t>Retrieved from: http://www.crecnow.info/blendedsolutions/docs/docs/Webbs_Depth_of_Knowledge.pdf</a:t>
            </a:r>
          </a:p>
          <a:p>
            <a:pPr eaLnBrk="1" hangingPunct="1">
              <a:spcBef>
                <a:spcPct val="0"/>
              </a:spcBef>
            </a:pPr>
            <a:r>
              <a:rPr lang="en-US" altLang="en-US" baseline="0" dirty="0" smtClean="0"/>
              <a:t>Note: A transcript is provided for this video (closed captioning should not be used because it is not a good match to what is being said).  </a:t>
            </a:r>
          </a:p>
          <a:p>
            <a:pPr eaLnBrk="1" hangingPunct="1">
              <a:spcBef>
                <a:spcPct val="0"/>
              </a:spcBef>
            </a:pPr>
            <a:endParaRPr lang="en-US" altLang="en-US" dirty="0" smtClean="0"/>
          </a:p>
        </p:txBody>
      </p:sp>
      <p:sp>
        <p:nvSpPr>
          <p:cNvPr id="808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EFF4344-8665-4189-AB44-CBD754B351A8}" type="slidenum">
              <a:rPr lang="en-US" altLang="en-US" sz="1200"/>
              <a:pPr eaLnBrk="1" hangingPunct="1"/>
              <a:t>25</a:t>
            </a:fld>
            <a:endParaRPr lang="en-US" altLang="en-US" sz="1200" dirty="0"/>
          </a:p>
        </p:txBody>
      </p:sp>
    </p:spTree>
    <p:extLst>
      <p:ext uri="{BB962C8B-B14F-4D97-AF65-F5344CB8AC3E}">
        <p14:creationId xmlns:p14="http://schemas.microsoft.com/office/powerpoint/2010/main" val="339199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Activity 6 continued</a:t>
            </a:r>
            <a:r>
              <a:rPr lang="en-US" altLang="en-US" baseline="0" dirty="0" smtClean="0"/>
              <a:t>.</a:t>
            </a:r>
            <a:endParaRPr lang="en-US" altLang="en-US" dirty="0" smtClean="0"/>
          </a:p>
        </p:txBody>
      </p:sp>
      <p:sp>
        <p:nvSpPr>
          <p:cNvPr id="808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EFF4344-8665-4189-AB44-CBD754B351A8}" type="slidenum">
              <a:rPr lang="en-US" altLang="en-US" sz="1200"/>
              <a:pPr eaLnBrk="1" hangingPunct="1"/>
              <a:t>26</a:t>
            </a:fld>
            <a:endParaRPr lang="en-US" altLang="en-US" sz="1200" dirty="0"/>
          </a:p>
        </p:txBody>
      </p:sp>
    </p:spTree>
    <p:extLst>
      <p:ext uri="{BB962C8B-B14F-4D97-AF65-F5344CB8AC3E}">
        <p14:creationId xmlns:p14="http://schemas.microsoft.com/office/powerpoint/2010/main" val="427016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456468" eaLnBrk="1" hangingPunct="1">
              <a:lnSpc>
                <a:spcPct val="80000"/>
              </a:lnSpc>
              <a:spcBef>
                <a:spcPct val="0"/>
              </a:spcBef>
            </a:pPr>
            <a:r>
              <a:rPr lang="en-US" altLang="en-US" dirty="0">
                <a:solidFill>
                  <a:srgbClr val="000000"/>
                </a:solidFill>
                <a:cs typeface="Times New Roman" panose="02020603050405020304" pitchFamily="18" charset="0"/>
              </a:rPr>
              <a:t>Connect the information in this slide to deconstructing the standards and identifying learning targets. Focus is on student learning. What is it that you really want students to learn and how can you create a barrier-free learning experience for them?</a:t>
            </a:r>
          </a:p>
          <a:p>
            <a:pPr marL="0" lvl="1" defTabSz="456468" eaLnBrk="1" hangingPunct="1">
              <a:lnSpc>
                <a:spcPct val="80000"/>
              </a:lnSpc>
              <a:spcBef>
                <a:spcPct val="0"/>
              </a:spcBef>
            </a:pPr>
            <a:endParaRPr lang="en-US" altLang="en-US" dirty="0">
              <a:solidFill>
                <a:srgbClr val="000000"/>
              </a:solidFill>
              <a:cs typeface="Times New Roman" panose="02020603050405020304" pitchFamily="18" charset="0"/>
            </a:endParaRPr>
          </a:p>
          <a:p>
            <a:pPr marL="0" lvl="1" defTabSz="456468" eaLnBrk="1" hangingPunct="1">
              <a:lnSpc>
                <a:spcPct val="80000"/>
              </a:lnSpc>
              <a:spcBef>
                <a:spcPct val="0"/>
              </a:spcBef>
            </a:pPr>
            <a:r>
              <a:rPr lang="en-US" altLang="en-US" dirty="0">
                <a:solidFill>
                  <a:srgbClr val="000000"/>
                </a:solidFill>
                <a:cs typeface="Times New Roman" panose="02020603050405020304" pitchFamily="18" charset="0"/>
              </a:rPr>
              <a:t>Emphasize that scaffolding is the key. Some examples include: 1. Showing student work samples to guide understanding of the steps of a lesson, and 2. Using graphic organizers, rubrics, and opportunities to provide performance and mastery oriented feedback (specific feedback). </a:t>
            </a:r>
          </a:p>
          <a:p>
            <a:pPr marL="0" lvl="1" defTabSz="456468" eaLnBrk="1" hangingPunct="1">
              <a:lnSpc>
                <a:spcPct val="80000"/>
              </a:lnSpc>
              <a:spcBef>
                <a:spcPct val="0"/>
              </a:spcBef>
            </a:pPr>
            <a:endParaRPr lang="en-US" altLang="en-US" dirty="0">
              <a:solidFill>
                <a:srgbClr val="000000"/>
              </a:solidFill>
              <a:cs typeface="Times New Roman" panose="02020603050405020304" pitchFamily="18" charset="0"/>
            </a:endParaRPr>
          </a:p>
          <a:p>
            <a:pPr marL="0" lvl="1" defTabSz="456468" eaLnBrk="1" hangingPunct="1">
              <a:lnSpc>
                <a:spcPct val="80000"/>
              </a:lnSpc>
              <a:spcBef>
                <a:spcPct val="0"/>
              </a:spcBef>
            </a:pPr>
            <a:r>
              <a:rPr lang="en-US" dirty="0"/>
              <a:t>“Presentation” goes both ways–how students give and receive information. Provided at least one example of each.</a:t>
            </a:r>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DC604A6-68E3-46C1-BE76-123A6FAF9A7B}" type="slidenum">
              <a:rPr lang="en-US" altLang="en-US" sz="1200"/>
              <a:pPr eaLnBrk="1" hangingPunct="1"/>
              <a:t>27</a:t>
            </a:fld>
            <a:endParaRPr lang="en-US" altLang="en-US" sz="1200" dirty="0"/>
          </a:p>
        </p:txBody>
      </p:sp>
    </p:spTree>
    <p:extLst>
      <p:ext uri="{BB962C8B-B14F-4D97-AF65-F5344CB8AC3E}">
        <p14:creationId xmlns:p14="http://schemas.microsoft.com/office/powerpoint/2010/main" val="3709147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Participants have 60 minutes for lunch. Remind them to be back on time as we will begin promptly.</a:t>
            </a:r>
          </a:p>
        </p:txBody>
      </p:sp>
      <p:sp>
        <p:nvSpPr>
          <p:cNvPr id="84995" name="Date Placeholder 4"/>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05E8DAD-12E7-49F0-859E-B15FAB267F73}" type="datetime1">
              <a:rPr lang="en-US" altLang="en-US" sz="1200">
                <a:latin typeface="Arial" panose="020B0604020202020204" pitchFamily="34" charset="0"/>
              </a:rPr>
              <a:pPr eaLnBrk="1" hangingPunct="1"/>
              <a:t>10/7/2015</a:t>
            </a:fld>
            <a:endParaRPr lang="en-US" altLang="en-US" sz="1200" dirty="0">
              <a:latin typeface="Arial" panose="020B0604020202020204" pitchFamily="34" charset="0"/>
            </a:endParaRPr>
          </a:p>
        </p:txBody>
      </p:sp>
      <p:sp>
        <p:nvSpPr>
          <p:cNvPr id="84996"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F6BB03B-C14A-4478-B012-71020955BAAF}" type="slidenum">
              <a:rPr lang="en-US" altLang="en-US" sz="1200"/>
              <a:pPr eaLnBrk="1" hangingPunct="1"/>
              <a:t>28</a:t>
            </a:fld>
            <a:endParaRPr lang="en-US" altLang="en-US" sz="1200" dirty="0"/>
          </a:p>
        </p:txBody>
      </p:sp>
    </p:spTree>
    <p:extLst>
      <p:ext uri="{BB962C8B-B14F-4D97-AF65-F5344CB8AC3E}">
        <p14:creationId xmlns:p14="http://schemas.microsoft.com/office/powerpoint/2010/main" val="1858286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Part 3: </a:t>
            </a:r>
            <a:r>
              <a:rPr lang="en-US" dirty="0" smtClean="0"/>
              <a:t>Maintaining High Expectations for All Learners Through Meaningful</a:t>
            </a:r>
            <a:r>
              <a:rPr lang="en-US" baseline="0" dirty="0" smtClean="0"/>
              <a:t> Adaptions</a:t>
            </a:r>
            <a:endParaRPr lang="en-US" dirty="0">
              <a:ea typeface="+mn-ea"/>
              <a:cs typeface="+mn-cs"/>
            </a:endParaRPr>
          </a:p>
        </p:txBody>
      </p:sp>
      <p:sp>
        <p:nvSpPr>
          <p:cNvPr id="542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5039BD0-9FBD-4998-97EC-053C7A06D930}" type="slidenum">
              <a:rPr lang="en-US" altLang="en-US" sz="1200"/>
              <a:pPr eaLnBrk="1" hangingPunct="1"/>
              <a:t>29</a:t>
            </a:fld>
            <a:endParaRPr lang="en-US" altLang="en-US" sz="1200" dirty="0"/>
          </a:p>
        </p:txBody>
      </p:sp>
    </p:spTree>
    <p:extLst>
      <p:ext uri="{BB962C8B-B14F-4D97-AF65-F5344CB8AC3E}">
        <p14:creationId xmlns:p14="http://schemas.microsoft.com/office/powerpoint/2010/main" val="323740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Presenter, shares the points on the slide.</a:t>
            </a:r>
          </a:p>
        </p:txBody>
      </p:sp>
      <p:sp>
        <p:nvSpPr>
          <p:cNvPr id="46083" name="Date Placeholder 4"/>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5A9AFFB-49A0-4401-ACFB-BDA08B29FCCF}" type="datetime1">
              <a:rPr lang="en-US" altLang="en-US" sz="1200">
                <a:latin typeface="Arial" panose="020B0604020202020204" pitchFamily="34" charset="0"/>
              </a:rPr>
              <a:pPr eaLnBrk="1" hangingPunct="1"/>
              <a:t>10/7/2015</a:t>
            </a:fld>
            <a:endParaRPr lang="en-US" altLang="en-US" sz="1200" dirty="0">
              <a:latin typeface="Arial" panose="020B0604020202020204" pitchFamily="34" charset="0"/>
            </a:endParaRPr>
          </a:p>
        </p:txBody>
      </p:sp>
      <p:sp>
        <p:nvSpPr>
          <p:cNvPr id="46084"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A029D3F-6FEA-48AA-A5BB-02BDE0028710}" type="slidenum">
              <a:rPr lang="en-US" altLang="en-US" sz="1200"/>
              <a:pPr eaLnBrk="1" hangingPunct="1"/>
              <a:t>3</a:t>
            </a:fld>
            <a:endParaRPr lang="en-US" altLang="en-US" sz="1200" dirty="0"/>
          </a:p>
        </p:txBody>
      </p:sp>
    </p:spTree>
    <p:extLst>
      <p:ext uri="{BB962C8B-B14F-4D97-AF65-F5344CB8AC3E}">
        <p14:creationId xmlns:p14="http://schemas.microsoft.com/office/powerpoint/2010/main" val="690820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Bring it all together. Emphasize that the process of connecting CT Core Standards, IEP goals, learning targets, and UDL is a natural process that in time can become second nature when applied slowly and deliberately. Ask participants to connect their deconstructed standard to an IEP goal for one of their students. Emphasize the ease in connecting and the natural links between the process and focus. Emphasize that once standards are presented in meaningful ways, scaffolding is the key to guiding students toward success and independence.</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D92B2BC-9E21-4E28-86F5-2ADCBD495977}" type="slidenum">
              <a:rPr lang="en-US" altLang="en-US" sz="1200"/>
              <a:pPr eaLnBrk="1" hangingPunct="1"/>
              <a:t>30</a:t>
            </a:fld>
            <a:endParaRPr lang="en-US" altLang="en-US" sz="1200" dirty="0"/>
          </a:p>
        </p:txBody>
      </p:sp>
    </p:spTree>
    <p:extLst>
      <p:ext uri="{BB962C8B-B14F-4D97-AF65-F5344CB8AC3E}">
        <p14:creationId xmlns:p14="http://schemas.microsoft.com/office/powerpoint/2010/main" val="3816086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View</a:t>
            </a:r>
            <a:r>
              <a:rPr lang="en-US" altLang="en-US" baseline="0" dirty="0" smtClean="0"/>
              <a:t> </a:t>
            </a:r>
            <a:r>
              <a:rPr lang="en-US" altLang="en-US" i="1" baseline="0" dirty="0" smtClean="0"/>
              <a:t>Hint Cards</a:t>
            </a:r>
            <a:r>
              <a:rPr lang="en-US" altLang="en-US" i="1" dirty="0" smtClean="0"/>
              <a:t> </a:t>
            </a:r>
            <a:r>
              <a:rPr lang="en-US" altLang="en-US" dirty="0" smtClean="0"/>
              <a:t>video clip to guide participants to analyze the power of scaffolding and how it is naturally linked to UDL and guiding students to meet high expectations.  If</a:t>
            </a:r>
            <a:r>
              <a:rPr lang="en-US" altLang="en-US" baseline="0" dirty="0" smtClean="0"/>
              <a:t> time, view </a:t>
            </a:r>
            <a:r>
              <a:rPr lang="en-US" altLang="en-US" i="1" baseline="0" dirty="0" smtClean="0"/>
              <a:t>Literary Analysis through Literary Stations </a:t>
            </a:r>
            <a:r>
              <a:rPr lang="en-US" altLang="en-US" baseline="0" dirty="0" smtClean="0"/>
              <a:t>as well. </a:t>
            </a:r>
            <a:r>
              <a:rPr lang="en-US" altLang="en-US" dirty="0" smtClean="0"/>
              <a:t>Whatever clips are not shown may serve as a resource for participants to view and share with colleagues at a later date. Note:</a:t>
            </a:r>
            <a:r>
              <a:rPr lang="en-US" altLang="en-US" baseline="0" dirty="0" smtClean="0"/>
              <a:t> A t</a:t>
            </a:r>
            <a:r>
              <a:rPr lang="en-US" altLang="en-US" dirty="0" smtClean="0"/>
              <a:t>ranscript is provided for this video.</a:t>
            </a:r>
          </a:p>
          <a:p>
            <a:pPr eaLnBrk="1" hangingPunct="1">
              <a:spcBef>
                <a:spcPct val="0"/>
              </a:spcBef>
            </a:pPr>
            <a:r>
              <a:rPr lang="en-US" altLang="en-US" dirty="0" smtClean="0"/>
              <a:t>The videos</a:t>
            </a:r>
            <a:r>
              <a:rPr lang="en-US" altLang="en-US" baseline="0" dirty="0" smtClean="0"/>
              <a:t> can be found here:</a:t>
            </a:r>
          </a:p>
          <a:p>
            <a:pPr marL="171176" indent="-171176">
              <a:buFont typeface="Arial" panose="020B0604020202020204" pitchFamily="34" charset="0"/>
              <a:buChar char="•"/>
            </a:pPr>
            <a:r>
              <a:rPr lang="en-US" dirty="0"/>
              <a:t>The Teaching Channel. </a:t>
            </a:r>
            <a:r>
              <a:rPr lang="en-US" i="1" dirty="0"/>
              <a:t>Hint Cards </a:t>
            </a:r>
            <a:r>
              <a:rPr lang="en-US" dirty="0"/>
              <a:t>(2014). Retrieved from </a:t>
            </a:r>
            <a:r>
              <a:rPr lang="en-US" dirty="0">
                <a:hlinkClick r:id="rId3"/>
              </a:rPr>
              <a:t>https://www.teachingchannel.org/videos/hint-cards</a:t>
            </a:r>
            <a:endParaRPr lang="en-US" dirty="0"/>
          </a:p>
          <a:p>
            <a:pPr marL="171176" indent="-171176">
              <a:buFont typeface="Arial" panose="020B0604020202020204" pitchFamily="34" charset="0"/>
              <a:buChar char="•"/>
            </a:pPr>
            <a:r>
              <a:rPr lang="en-US" dirty="0"/>
              <a:t>The Teaching Channel. </a:t>
            </a:r>
            <a:r>
              <a:rPr lang="en-US" i="1" dirty="0"/>
              <a:t>Too Hard? Break it Down </a:t>
            </a:r>
            <a:r>
              <a:rPr lang="en-US" dirty="0"/>
              <a:t>(2014). Retrieved from </a:t>
            </a:r>
            <a:r>
              <a:rPr lang="en-US" dirty="0">
                <a:hlinkClick r:id="rId4"/>
              </a:rPr>
              <a:t>https://www.teachingchannel.org/videos/teaching-difficult-lessons</a:t>
            </a:r>
            <a:endParaRPr lang="en-US" dirty="0"/>
          </a:p>
          <a:p>
            <a:pPr marL="171176" indent="-171176">
              <a:buFont typeface="Arial" panose="020B0604020202020204" pitchFamily="34" charset="0"/>
              <a:buChar char="•"/>
            </a:pPr>
            <a:r>
              <a:rPr lang="en-US" dirty="0"/>
              <a:t>The Teaching Channel. </a:t>
            </a:r>
            <a:r>
              <a:rPr lang="en-US" i="1" dirty="0"/>
              <a:t>Literary Analysis through Literary Stations (2014).  Retrieved from </a:t>
            </a:r>
            <a:r>
              <a:rPr lang="en-US" i="1" dirty="0">
                <a:hlinkClick r:id="rId5"/>
              </a:rPr>
              <a:t>https://www.teachingchannel.org/videos/increase-engagement-and-understanding</a:t>
            </a:r>
            <a:endParaRPr lang="en-US" dirty="0"/>
          </a:p>
          <a:p>
            <a:pPr eaLnBrk="1" hangingPunct="1">
              <a:spcBef>
                <a:spcPct val="0"/>
              </a:spcBef>
            </a:pPr>
            <a:endParaRPr lang="en-US" altLang="en-US" dirty="0" smtClean="0"/>
          </a:p>
        </p:txBody>
      </p:sp>
      <p:sp>
        <p:nvSpPr>
          <p:cNvPr id="911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5109389-313E-4C7A-B2C3-70A790A3E281}" type="slidenum">
              <a:rPr lang="en-US" altLang="en-US" sz="1200"/>
              <a:pPr eaLnBrk="1" hangingPunct="1"/>
              <a:t>31</a:t>
            </a:fld>
            <a:endParaRPr lang="en-US" altLang="en-US" sz="1200" dirty="0"/>
          </a:p>
        </p:txBody>
      </p:sp>
    </p:spTree>
    <p:extLst>
      <p:ext uri="{BB962C8B-B14F-4D97-AF65-F5344CB8AC3E}">
        <p14:creationId xmlns:p14="http://schemas.microsoft.com/office/powerpoint/2010/main" val="1694779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Have participants spend some time connecting their deconstructed standard and learning target to the UDL Principles and Guidelines. How do they connect?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F73ADF2-37A7-4D82-8EAB-E8C679DF3F06}" type="slidenum">
              <a:rPr lang="en-US" altLang="en-US" sz="1200"/>
              <a:pPr eaLnBrk="1" hangingPunct="1"/>
              <a:t>32</a:t>
            </a:fld>
            <a:endParaRPr lang="en-US" altLang="en-US" sz="1200" dirty="0"/>
          </a:p>
        </p:txBody>
      </p:sp>
    </p:spTree>
    <p:extLst>
      <p:ext uri="{BB962C8B-B14F-4D97-AF65-F5344CB8AC3E}">
        <p14:creationId xmlns:p14="http://schemas.microsoft.com/office/powerpoint/2010/main" val="3904626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Once participants have had time to review ways to apply the standards with a UDL philosophy in mind, they are ready to discuss ways to apply this knowledge into designing their curriculum. Emphasize the goal of adapting the curriculum is to maintain high expectations for all learners.</a:t>
            </a:r>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26A4E53-810F-416F-AE3A-5B47AC59F194}" type="slidenum">
              <a:rPr lang="en-US" altLang="en-US" sz="1200"/>
              <a:pPr eaLnBrk="1" hangingPunct="1"/>
              <a:t>33</a:t>
            </a:fld>
            <a:endParaRPr lang="en-US" altLang="en-US" sz="1200" dirty="0"/>
          </a:p>
        </p:txBody>
      </p:sp>
    </p:spTree>
    <p:extLst>
      <p:ext uri="{BB962C8B-B14F-4D97-AF65-F5344CB8AC3E}">
        <p14:creationId xmlns:p14="http://schemas.microsoft.com/office/powerpoint/2010/main" val="2300352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8B6E179-756C-450C-8F9C-26FFD58DBB78}" type="slidenum">
              <a:rPr lang="en-US" altLang="en-US" sz="1200"/>
              <a:pPr eaLnBrk="1" hangingPunct="1"/>
              <a:t>34</a:t>
            </a:fld>
            <a:endParaRPr lang="en-US" altLang="en-US" sz="1200" dirty="0"/>
          </a:p>
        </p:txBody>
      </p:sp>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5939" name="Rectangle 3"/>
          <p:cNvSpPr>
            <a:spLocks noGrp="1" noChangeArrowheads="1"/>
          </p:cNvSpPr>
          <p:nvPr>
            <p:ph type="body" idx="1"/>
          </p:nvPr>
        </p:nvSpPr>
        <p:spPr/>
        <p:txBody>
          <a:bodyPr/>
          <a:lstStyle/>
          <a:p>
            <a:pPr defTabSz="912937" eaLnBrk="1" hangingPunct="1">
              <a:defRPr/>
            </a:pPr>
            <a:r>
              <a:rPr lang="en-US" dirty="0" smtClean="0">
                <a:ea typeface="ＭＳ Ｐゴシック" charset="0"/>
                <a:cs typeface="+mn-cs"/>
              </a:rPr>
              <a:t>Accommodation is one way we adapt the curriculum. It is a natural part of creating curriculum for all learners. Accommodation honors learner variability, creating a meaningful learning for everyone. (P</a:t>
            </a:r>
            <a:r>
              <a:rPr lang="en-US" dirty="0"/>
              <a:t>age 8 of the </a:t>
            </a:r>
            <a:r>
              <a:rPr lang="en-US" dirty="0" err="1"/>
              <a:t>IEP</a:t>
            </a:r>
            <a:r>
              <a:rPr lang="en-US" dirty="0"/>
              <a:t>.) Accommodation maintains the same standards for all learners, allowing for varied performance and ability levels and access to the content. </a:t>
            </a:r>
          </a:p>
          <a:p>
            <a:pPr eaLnBrk="1" hangingPunct="1">
              <a:defRPr/>
            </a:pPr>
            <a:endParaRPr lang="en-US" dirty="0"/>
          </a:p>
        </p:txBody>
      </p:sp>
    </p:spTree>
    <p:extLst>
      <p:ext uri="{BB962C8B-B14F-4D97-AF65-F5344CB8AC3E}">
        <p14:creationId xmlns:p14="http://schemas.microsoft.com/office/powerpoint/2010/main" val="2901793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Review the types of accommodation and refer the group to page 23 in Participant Guide to deepen the connection to everyday accommodations and UDL. </a:t>
            </a:r>
            <a:r>
              <a:rPr lang="en-US" dirty="0" err="1"/>
              <a:t>UDL</a:t>
            </a:r>
            <a:r>
              <a:rPr lang="en-US" dirty="0"/>
              <a:t> is a structured framework providing a means to meet the needs of all learners including a focus on accommodations. </a:t>
            </a:r>
            <a:r>
              <a:rPr lang="en-US" altLang="en-US" dirty="0" smtClean="0"/>
              <a:t>Emphasize that UDL is not considered an accommodation—it is highly effective teaching and is good for all learners!</a:t>
            </a:r>
          </a:p>
          <a:p>
            <a:r>
              <a:rPr lang="en-US" b="1" dirty="0"/>
              <a:t>Note: </a:t>
            </a:r>
            <a:r>
              <a:rPr lang="en-US" dirty="0"/>
              <a:t>For </a:t>
            </a:r>
            <a:r>
              <a:rPr lang="en-US" dirty="0" err="1"/>
              <a:t>SwD</a:t>
            </a:r>
            <a:r>
              <a:rPr lang="en-US" dirty="0"/>
              <a:t> these are found on page 8 of the </a:t>
            </a:r>
            <a:r>
              <a:rPr lang="en-US" dirty="0" err="1"/>
              <a:t>IEP</a:t>
            </a:r>
            <a:r>
              <a:rPr lang="en-US" dirty="0"/>
              <a:t> and for students with a Section 504 plan these are defined in the 504 plan.</a:t>
            </a:r>
            <a:endParaRPr lang="en-US" alt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79EDF2A-7C0F-4BB9-8D12-0236BB4F7C8B}" type="slidenum">
              <a:rPr lang="en-US" altLang="en-US" sz="1200"/>
              <a:pPr eaLnBrk="1" hangingPunct="1"/>
              <a:t>35</a:t>
            </a:fld>
            <a:endParaRPr lang="en-US" altLang="en-US" sz="1200" dirty="0"/>
          </a:p>
        </p:txBody>
      </p:sp>
    </p:spTree>
    <p:extLst>
      <p:ext uri="{BB962C8B-B14F-4D97-AF65-F5344CB8AC3E}">
        <p14:creationId xmlns:p14="http://schemas.microsoft.com/office/powerpoint/2010/main" val="1775377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8BD63E2-E1F6-4597-8B16-92EFFD1C9932}" type="slidenum">
              <a:rPr lang="en-US" altLang="en-US" sz="1200"/>
              <a:pPr eaLnBrk="1" hangingPunct="1"/>
              <a:t>36</a:t>
            </a:fld>
            <a:endParaRPr lang="en-US" altLang="en-US" sz="1200" dirty="0"/>
          </a:p>
        </p:txBody>
      </p:sp>
      <p:sp>
        <p:nvSpPr>
          <p:cNvPr id="1034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9427" name="Rectangle 3"/>
          <p:cNvSpPr>
            <a:spLocks noGrp="1" noChangeArrowheads="1"/>
          </p:cNvSpPr>
          <p:nvPr>
            <p:ph type="body" idx="1"/>
          </p:nvPr>
        </p:nvSpPr>
        <p:spPr/>
        <p:txBody>
          <a:bodyPr wrap="square" numCol="1" anchor="t" anchorCtr="0" compatLnSpc="1">
            <a:prstTxWarp prst="textNoShape">
              <a:avLst/>
            </a:prstTxWarp>
          </a:bodyPr>
          <a:lstStyle/>
          <a:p>
            <a:r>
              <a:rPr lang="en-US" dirty="0"/>
              <a:t>Only students who have </a:t>
            </a:r>
            <a:r>
              <a:rPr lang="en-US" dirty="0" err="1"/>
              <a:t>IEPs</a:t>
            </a:r>
            <a:r>
              <a:rPr lang="en-US" dirty="0"/>
              <a:t> or 504 plans are allowed modifications. Modifications are implemented to change:</a:t>
            </a:r>
          </a:p>
          <a:p>
            <a:pPr lvl="0"/>
            <a:r>
              <a:rPr lang="en-US" b="1" dirty="0"/>
              <a:t>How things are graded:</a:t>
            </a:r>
            <a:r>
              <a:rPr lang="en-US" dirty="0"/>
              <a:t> Some teachers use pass/not pass instead of letter grades.</a:t>
            </a:r>
          </a:p>
          <a:p>
            <a:pPr lvl="0"/>
            <a:r>
              <a:rPr lang="en-US" b="1" dirty="0"/>
              <a:t>How tests are handled:</a:t>
            </a:r>
            <a:r>
              <a:rPr lang="en-US" dirty="0"/>
              <a:t> A practice test might help the student prepare for the real deal. Or there may be two rather than four answer choices on a multiple-choice test.</a:t>
            </a:r>
          </a:p>
          <a:p>
            <a:pPr lvl="0"/>
            <a:r>
              <a:rPr lang="en-US" b="1" dirty="0"/>
              <a:t>How things are taught:</a:t>
            </a:r>
            <a:r>
              <a:rPr lang="en-US" dirty="0"/>
              <a:t> The teacher might use more prompting and cueing to help the student determine the right answers. Class material may be written at an easier level of understanding.</a:t>
            </a:r>
          </a:p>
          <a:p>
            <a:pPr lvl="0"/>
            <a:r>
              <a:rPr lang="en-US" b="1" dirty="0"/>
              <a:t>Homework and classwork:</a:t>
            </a:r>
            <a:r>
              <a:rPr lang="en-US" dirty="0"/>
              <a:t> Sometimes students who work at a slower pace will be given fewer or shorter class assignments and less homework.</a:t>
            </a:r>
          </a:p>
        </p:txBody>
      </p:sp>
    </p:spTree>
    <p:extLst>
      <p:ext uri="{BB962C8B-B14F-4D97-AF65-F5344CB8AC3E}">
        <p14:creationId xmlns:p14="http://schemas.microsoft.com/office/powerpoint/2010/main" val="3464872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Review the steps in Activity 8 and guide participants through the process. Allow 5 minutes to introduce</a:t>
            </a:r>
            <a:r>
              <a:rPr lang="en-US" altLang="en-US" baseline="0" dirty="0" smtClean="0"/>
              <a:t> and </a:t>
            </a:r>
            <a:r>
              <a:rPr lang="en-US" altLang="en-US" dirty="0" smtClean="0"/>
              <a:t>review and 5 minutes for teams to sort.</a:t>
            </a:r>
          </a:p>
          <a:p>
            <a:pPr eaLnBrk="1" hangingPunct="1">
              <a:spcBef>
                <a:spcPct val="0"/>
              </a:spcBef>
            </a:pPr>
            <a:r>
              <a:rPr lang="en-US" altLang="en-US" dirty="0" smtClean="0"/>
              <a:t>Emphasize the importance for </a:t>
            </a:r>
            <a:r>
              <a:rPr lang="en-US" altLang="en-US" baseline="0" dirty="0" smtClean="0"/>
              <a:t>instructional decisions to align with the essence of the standards. Remind participants that deconstructing the grade level standards guides the process for us to stay focused on using effective materials and creating a deep meaningful learning process to guide students to personally connect to the learning.</a:t>
            </a:r>
            <a:endParaRPr lang="en-US" altLang="en-US" dirty="0" smtClean="0"/>
          </a:p>
          <a:p>
            <a:pPr eaLnBrk="1" hangingPunct="1">
              <a:spcBef>
                <a:spcPct val="0"/>
              </a:spcBef>
            </a:pPr>
            <a:r>
              <a:rPr lang="en-US" altLang="en-US" dirty="0" smtClean="0"/>
              <a:t>Be sure to focus</a:t>
            </a:r>
            <a:r>
              <a:rPr lang="en-US" altLang="en-US" baseline="0" dirty="0" smtClean="0"/>
              <a:t> on the positive impact our instructional decisions make on embedding higher and deeper thinking processes in our classrooms. </a:t>
            </a:r>
            <a:endParaRPr lang="en-US" altLang="en-US" dirty="0" smtClean="0"/>
          </a:p>
        </p:txBody>
      </p:sp>
      <p:sp>
        <p:nvSpPr>
          <p:cNvPr id="1054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1DC6384-B60E-43A9-9EB1-A87FA54ADA94}"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893384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xfrm>
            <a:off x="949325" y="852488"/>
            <a:ext cx="5111750" cy="38338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0" name="Notes Placeholder 2"/>
          <p:cNvSpPr>
            <a:spLocks noGrp="1"/>
          </p:cNvSpPr>
          <p:nvPr>
            <p:ph type="body" idx="1"/>
          </p:nvPr>
        </p:nvSpPr>
        <p:spPr bwMode="auto">
          <a:xfrm>
            <a:off x="700406" y="5169776"/>
            <a:ext cx="5609588" cy="366053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break should be 10 minutes. Remind participants to try to be timely in their return. </a:t>
            </a:r>
          </a:p>
        </p:txBody>
      </p:sp>
      <p:sp>
        <p:nvSpPr>
          <p:cNvPr id="68611"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1B4415-1295-4E40-856C-4EC0E5CAB1EF}" type="datetime1">
              <a:rPr lang="en-US" altLang="en-US" sz="1200">
                <a:solidFill>
                  <a:prstClr val="black"/>
                </a:solidFill>
                <a:latin typeface="Arial" panose="020B0604020202020204" pitchFamily="34" charset="0"/>
              </a:rPr>
              <a:pPr eaLnBrk="1" hangingPunct="1"/>
              <a:t>10/7/2015</a:t>
            </a:fld>
            <a:endParaRPr lang="en-US" altLang="en-US" sz="1200" dirty="0">
              <a:solidFill>
                <a:prstClr val="black"/>
              </a:solidFill>
              <a:latin typeface="Arial" panose="020B0604020202020204" pitchFamily="34" charset="0"/>
            </a:endParaRPr>
          </a:p>
        </p:txBody>
      </p:sp>
      <p:sp>
        <p:nvSpPr>
          <p:cNvPr id="68612" name="Slide Number Placeholder 6"/>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1F26DB7-15AD-43C4-8040-EA9EAAFB5700}" type="slidenum">
              <a:rPr lang="en-US" altLang="en-US" sz="1200">
                <a:solidFill>
                  <a:prstClr val="black"/>
                </a:solidFill>
              </a:rPr>
              <a:pPr eaLnBrk="1" hangingPunct="1"/>
              <a:t>38</a:t>
            </a:fld>
            <a:endParaRPr lang="en-US" altLang="en-US" sz="1200" dirty="0">
              <a:solidFill>
                <a:prstClr val="black"/>
              </a:solidFill>
            </a:endParaRPr>
          </a:p>
        </p:txBody>
      </p:sp>
    </p:spTree>
    <p:extLst>
      <p:ext uri="{BB962C8B-B14F-4D97-AF65-F5344CB8AC3E}">
        <p14:creationId xmlns:p14="http://schemas.microsoft.com/office/powerpoint/2010/main" val="3849132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6"/>
          <p:cNvSpPr>
            <a:spLocks noGrp="1" noChangeArrowheads="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8296" eaLnBrk="0" hangingPunct="0">
              <a:defRPr sz="2400">
                <a:solidFill>
                  <a:schemeClr val="tx1"/>
                </a:solidFill>
                <a:latin typeface="Calibri" panose="020F0502020204030204" pitchFamily="34" charset="0"/>
                <a:ea typeface="MS PGothic" panose="020B0600070205080204" pitchFamily="34" charset="-128"/>
              </a:defRPr>
            </a:lvl1pPr>
            <a:lvl2pPr marL="741761" indent="-285293" defTabSz="938296" eaLnBrk="0" hangingPunct="0">
              <a:defRPr sz="2400">
                <a:solidFill>
                  <a:schemeClr val="tx1"/>
                </a:solidFill>
                <a:latin typeface="Calibri" panose="020F0502020204030204" pitchFamily="34" charset="0"/>
                <a:ea typeface="MS PGothic" panose="020B0600070205080204" pitchFamily="34" charset="-128"/>
              </a:defRPr>
            </a:lvl2pPr>
            <a:lvl3pPr marL="1141171" indent="-228234" defTabSz="938296" eaLnBrk="0" hangingPunct="0">
              <a:defRPr sz="2400">
                <a:solidFill>
                  <a:schemeClr val="tx1"/>
                </a:solidFill>
                <a:latin typeface="Calibri" panose="020F0502020204030204" pitchFamily="34" charset="0"/>
                <a:ea typeface="MS PGothic" panose="020B0600070205080204" pitchFamily="34" charset="-128"/>
              </a:defRPr>
            </a:lvl3pPr>
            <a:lvl4pPr marL="1597640" indent="-228234" defTabSz="938296" eaLnBrk="0" hangingPunct="0">
              <a:defRPr sz="2400">
                <a:solidFill>
                  <a:schemeClr val="tx1"/>
                </a:solidFill>
                <a:latin typeface="Calibri" panose="020F0502020204030204" pitchFamily="34" charset="0"/>
                <a:ea typeface="MS PGothic" panose="020B0600070205080204" pitchFamily="34" charset="-128"/>
              </a:defRPr>
            </a:lvl4pPr>
            <a:lvl5pPr marL="2054108" indent="-228234" defTabSz="938296" eaLnBrk="0" hangingPunct="0">
              <a:defRPr sz="2400">
                <a:solidFill>
                  <a:schemeClr val="tx1"/>
                </a:solidFill>
                <a:latin typeface="Calibri" panose="020F0502020204030204" pitchFamily="34" charset="0"/>
                <a:ea typeface="MS PGothic" panose="020B0600070205080204" pitchFamily="34" charset="-128"/>
              </a:defRPr>
            </a:lvl5pPr>
            <a:lvl6pPr marL="2510577"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base" hangingPunct="1">
              <a:spcBef>
                <a:spcPct val="0"/>
              </a:spcBef>
              <a:spcAft>
                <a:spcPct val="0"/>
              </a:spcAft>
            </a:pPr>
            <a:r>
              <a:rPr lang="en-US" altLang="en-US" sz="1800" dirty="0"/>
              <a:t>NEA IDEA Special Education Resource Cadre</a:t>
            </a:r>
          </a:p>
        </p:txBody>
      </p:sp>
      <p:sp>
        <p:nvSpPr>
          <p:cNvPr id="10957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8296" eaLnBrk="0" hangingPunct="0">
              <a:defRPr sz="2400">
                <a:solidFill>
                  <a:schemeClr val="tx1"/>
                </a:solidFill>
                <a:latin typeface="Calibri" panose="020F0502020204030204" pitchFamily="34" charset="0"/>
                <a:ea typeface="MS PGothic" panose="020B0600070205080204" pitchFamily="34" charset="-128"/>
              </a:defRPr>
            </a:lvl1pPr>
            <a:lvl2pPr marL="741761" indent="-285293" defTabSz="938296" eaLnBrk="0" hangingPunct="0">
              <a:defRPr sz="2400">
                <a:solidFill>
                  <a:schemeClr val="tx1"/>
                </a:solidFill>
                <a:latin typeface="Calibri" panose="020F0502020204030204" pitchFamily="34" charset="0"/>
                <a:ea typeface="MS PGothic" panose="020B0600070205080204" pitchFamily="34" charset="-128"/>
              </a:defRPr>
            </a:lvl2pPr>
            <a:lvl3pPr marL="1141171" indent="-228234" defTabSz="938296" eaLnBrk="0" hangingPunct="0">
              <a:defRPr sz="2400">
                <a:solidFill>
                  <a:schemeClr val="tx1"/>
                </a:solidFill>
                <a:latin typeface="Calibri" panose="020F0502020204030204" pitchFamily="34" charset="0"/>
                <a:ea typeface="MS PGothic" panose="020B0600070205080204" pitchFamily="34" charset="-128"/>
              </a:defRPr>
            </a:lvl3pPr>
            <a:lvl4pPr marL="1597640" indent="-228234" defTabSz="938296" eaLnBrk="0" hangingPunct="0">
              <a:defRPr sz="2400">
                <a:solidFill>
                  <a:schemeClr val="tx1"/>
                </a:solidFill>
                <a:latin typeface="Calibri" panose="020F0502020204030204" pitchFamily="34" charset="0"/>
                <a:ea typeface="MS PGothic" panose="020B0600070205080204" pitchFamily="34" charset="-128"/>
              </a:defRPr>
            </a:lvl4pPr>
            <a:lvl5pPr marL="2054108" indent="-228234" defTabSz="938296" eaLnBrk="0" hangingPunct="0">
              <a:defRPr sz="2400">
                <a:solidFill>
                  <a:schemeClr val="tx1"/>
                </a:solidFill>
                <a:latin typeface="Calibri" panose="020F0502020204030204" pitchFamily="34" charset="0"/>
                <a:ea typeface="MS PGothic" panose="020B0600070205080204" pitchFamily="34" charset="-128"/>
              </a:defRPr>
            </a:lvl5pPr>
            <a:lvl6pPr marL="2510577"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6956BC0-24E4-4A61-85F0-6344C2EECE2B}" type="slidenum">
              <a:rPr lang="en-US" altLang="en-US" sz="1200">
                <a:latin typeface="Arial" panose="020B0604020202020204" pitchFamily="34" charset="0"/>
              </a:rPr>
              <a:pPr eaLnBrk="1" hangingPunct="1"/>
              <a:t>39</a:t>
            </a:fld>
            <a:endParaRPr lang="en-US" altLang="en-US" sz="1200" dirty="0">
              <a:latin typeface="Arial" panose="020B0604020202020204" pitchFamily="34" charset="0"/>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dirty="0"/>
              <a:t>Using </a:t>
            </a:r>
            <a:r>
              <a:rPr lang="en-US" dirty="0" err="1"/>
              <a:t>UDL</a:t>
            </a:r>
            <a:r>
              <a:rPr lang="en-US" dirty="0"/>
              <a:t> supports or scaffolds are effective best practices </a:t>
            </a:r>
            <a:r>
              <a:rPr lang="en-US" altLang="en-US" dirty="0"/>
              <a:t>Review these scaffolds that connect to the multiple means of engagement. Have participants share any other ideas or connections.</a:t>
            </a:r>
          </a:p>
        </p:txBody>
      </p:sp>
    </p:spTree>
    <p:extLst>
      <p:ext uri="{BB962C8B-B14F-4D97-AF65-F5344CB8AC3E}">
        <p14:creationId xmlns:p14="http://schemas.microsoft.com/office/powerpoint/2010/main" val="21541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Point out to participants that this module is composed of 4 parts and an introduction. </a:t>
            </a:r>
          </a:p>
          <a:p>
            <a:pPr marL="171176" indent="-171176" eaLnBrk="1" fontAlgn="auto" hangingPunct="1">
              <a:spcBef>
                <a:spcPts val="0"/>
              </a:spcBef>
              <a:spcAft>
                <a:spcPts val="0"/>
              </a:spcAft>
              <a:buFont typeface="Arial" panose="020B0604020202020204" pitchFamily="34" charset="0"/>
              <a:buChar char="•"/>
              <a:defRPr/>
            </a:pPr>
            <a:r>
              <a:rPr lang="en-US" dirty="0"/>
              <a:t>In the introduction we will explore how all learners have varied capabilities they bring to each learning environment.</a:t>
            </a:r>
          </a:p>
          <a:p>
            <a:pPr marL="171176" indent="-171176" eaLnBrk="1" fontAlgn="auto" hangingPunct="1">
              <a:spcBef>
                <a:spcPts val="0"/>
              </a:spcBef>
              <a:spcAft>
                <a:spcPts val="0"/>
              </a:spcAft>
              <a:buFont typeface="Arial" panose="020B0604020202020204" pitchFamily="34" charset="0"/>
              <a:buChar char="•"/>
              <a:defRPr/>
            </a:pPr>
            <a:r>
              <a:rPr lang="en-US" dirty="0" smtClean="0">
                <a:ea typeface="+mn-ea"/>
                <a:cs typeface="+mn-cs"/>
              </a:rPr>
              <a:t>We will move on to discussing the value of viewing learners who are variable and SwDs are part of that variability.</a:t>
            </a:r>
          </a:p>
          <a:p>
            <a:pPr marL="171176" indent="-171176" eaLnBrk="1" fontAlgn="auto" hangingPunct="1">
              <a:spcBef>
                <a:spcPts val="0"/>
              </a:spcBef>
              <a:spcAft>
                <a:spcPts val="0"/>
              </a:spcAft>
              <a:buFont typeface="Arial" panose="020B0604020202020204" pitchFamily="34" charset="0"/>
              <a:buChar char="•"/>
              <a:defRPr/>
            </a:pPr>
            <a:r>
              <a:rPr lang="en-US" dirty="0" smtClean="0">
                <a:ea typeface="+mn-ea"/>
                <a:cs typeface="+mn-cs"/>
              </a:rPr>
              <a:t>We will dig a bit deeper into how to adapt the curriculum to meet the needs of variable learners in any classroom.</a:t>
            </a:r>
          </a:p>
          <a:p>
            <a:pPr eaLnBrk="1" fontAlgn="auto" hangingPunct="1">
              <a:spcBef>
                <a:spcPts val="0"/>
              </a:spcBef>
              <a:spcAft>
                <a:spcPts val="0"/>
              </a:spcAft>
              <a:defRPr/>
            </a:pPr>
            <a:r>
              <a:rPr lang="en-US" dirty="0"/>
              <a:t>Discuss the value of focusing on adapting the curriculum to meet the diverse abilities of each and every student in each learning environment.</a:t>
            </a:r>
            <a:endParaRPr lang="en-US" dirty="0">
              <a:ea typeface="+mn-ea"/>
              <a:cs typeface="+mn-cs"/>
            </a:endParaRPr>
          </a:p>
        </p:txBody>
      </p:sp>
      <p:sp>
        <p:nvSpPr>
          <p:cNvPr id="542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5039BD0-9FBD-4998-97EC-053C7A06D930}" type="slidenum">
              <a:rPr lang="en-US" altLang="en-US" sz="1200"/>
              <a:pPr eaLnBrk="1" hangingPunct="1"/>
              <a:t>4</a:t>
            </a:fld>
            <a:endParaRPr lang="en-US" altLang="en-US" sz="1200" dirty="0"/>
          </a:p>
        </p:txBody>
      </p:sp>
    </p:spTree>
    <p:extLst>
      <p:ext uri="{BB962C8B-B14F-4D97-AF65-F5344CB8AC3E}">
        <p14:creationId xmlns:p14="http://schemas.microsoft.com/office/powerpoint/2010/main" val="1636498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8296" eaLnBrk="0" hangingPunct="0">
              <a:defRPr sz="2400">
                <a:solidFill>
                  <a:schemeClr val="tx1"/>
                </a:solidFill>
                <a:latin typeface="Calibri" panose="020F0502020204030204" pitchFamily="34" charset="0"/>
                <a:ea typeface="MS PGothic" panose="020B0600070205080204" pitchFamily="34" charset="-128"/>
              </a:defRPr>
            </a:lvl1pPr>
            <a:lvl2pPr marL="741761" indent="-285293" defTabSz="938296" eaLnBrk="0" hangingPunct="0">
              <a:defRPr sz="2400">
                <a:solidFill>
                  <a:schemeClr val="tx1"/>
                </a:solidFill>
                <a:latin typeface="Calibri" panose="020F0502020204030204" pitchFamily="34" charset="0"/>
                <a:ea typeface="MS PGothic" panose="020B0600070205080204" pitchFamily="34" charset="-128"/>
              </a:defRPr>
            </a:lvl2pPr>
            <a:lvl3pPr marL="1141171" indent="-228234" defTabSz="938296" eaLnBrk="0" hangingPunct="0">
              <a:defRPr sz="2400">
                <a:solidFill>
                  <a:schemeClr val="tx1"/>
                </a:solidFill>
                <a:latin typeface="Calibri" panose="020F0502020204030204" pitchFamily="34" charset="0"/>
                <a:ea typeface="MS PGothic" panose="020B0600070205080204" pitchFamily="34" charset="-128"/>
              </a:defRPr>
            </a:lvl3pPr>
            <a:lvl4pPr marL="1597640" indent="-228234" defTabSz="938296" eaLnBrk="0" hangingPunct="0">
              <a:defRPr sz="2400">
                <a:solidFill>
                  <a:schemeClr val="tx1"/>
                </a:solidFill>
                <a:latin typeface="Calibri" panose="020F0502020204030204" pitchFamily="34" charset="0"/>
                <a:ea typeface="MS PGothic" panose="020B0600070205080204" pitchFamily="34" charset="-128"/>
              </a:defRPr>
            </a:lvl4pPr>
            <a:lvl5pPr marL="2054108" indent="-228234" defTabSz="938296" eaLnBrk="0" hangingPunct="0">
              <a:defRPr sz="2400">
                <a:solidFill>
                  <a:schemeClr val="tx1"/>
                </a:solidFill>
                <a:latin typeface="Calibri" panose="020F0502020204030204" pitchFamily="34" charset="0"/>
                <a:ea typeface="MS PGothic" panose="020B0600070205080204" pitchFamily="34" charset="-128"/>
              </a:defRPr>
            </a:lvl5pPr>
            <a:lvl6pPr marL="2510577"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C606E79-8CB1-4475-B1AC-A2B9D6172D1D}" type="slidenum">
              <a:rPr lang="en-US" altLang="en-US" sz="1200">
                <a:latin typeface="Arial" panose="020B0604020202020204" pitchFamily="34" charset="0"/>
              </a:rPr>
              <a:pPr eaLnBrk="1" hangingPunct="1"/>
              <a:t>40</a:t>
            </a:fld>
            <a:endParaRPr lang="en-US" altLang="en-US" sz="1200" dirty="0">
              <a:latin typeface="Arial" panose="020B0604020202020204" pitchFamily="34" charset="0"/>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lnSpc>
                <a:spcPct val="80000"/>
              </a:lnSpc>
              <a:spcBef>
                <a:spcPct val="0"/>
              </a:spcBef>
            </a:pPr>
            <a:r>
              <a:rPr lang="en-US" altLang="en-US" dirty="0"/>
              <a:t>Review these scaffolds that connect to the multiple means of representation. Have participants share any other ideas or connections.  Emphasize that highlighting is not just for ELA but rather a strategy that supports recognition networks across content areas.</a:t>
            </a:r>
          </a:p>
        </p:txBody>
      </p:sp>
    </p:spTree>
    <p:extLst>
      <p:ext uri="{BB962C8B-B14F-4D97-AF65-F5344CB8AC3E}">
        <p14:creationId xmlns:p14="http://schemas.microsoft.com/office/powerpoint/2010/main" val="3720955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8296" eaLnBrk="0" hangingPunct="0">
              <a:defRPr sz="2400">
                <a:solidFill>
                  <a:schemeClr val="tx1"/>
                </a:solidFill>
                <a:latin typeface="Calibri" panose="020F0502020204030204" pitchFamily="34" charset="0"/>
                <a:ea typeface="MS PGothic" panose="020B0600070205080204" pitchFamily="34" charset="-128"/>
              </a:defRPr>
            </a:lvl1pPr>
            <a:lvl2pPr marL="741761" indent="-285293" defTabSz="938296" eaLnBrk="0" hangingPunct="0">
              <a:defRPr sz="2400">
                <a:solidFill>
                  <a:schemeClr val="tx1"/>
                </a:solidFill>
                <a:latin typeface="Calibri" panose="020F0502020204030204" pitchFamily="34" charset="0"/>
                <a:ea typeface="MS PGothic" panose="020B0600070205080204" pitchFamily="34" charset="-128"/>
              </a:defRPr>
            </a:lvl2pPr>
            <a:lvl3pPr marL="1141171" indent="-228234" defTabSz="938296" eaLnBrk="0" hangingPunct="0">
              <a:defRPr sz="2400">
                <a:solidFill>
                  <a:schemeClr val="tx1"/>
                </a:solidFill>
                <a:latin typeface="Calibri" panose="020F0502020204030204" pitchFamily="34" charset="0"/>
                <a:ea typeface="MS PGothic" panose="020B0600070205080204" pitchFamily="34" charset="-128"/>
              </a:defRPr>
            </a:lvl3pPr>
            <a:lvl4pPr marL="1597640" indent="-228234" defTabSz="938296" eaLnBrk="0" hangingPunct="0">
              <a:defRPr sz="2400">
                <a:solidFill>
                  <a:schemeClr val="tx1"/>
                </a:solidFill>
                <a:latin typeface="Calibri" panose="020F0502020204030204" pitchFamily="34" charset="0"/>
                <a:ea typeface="MS PGothic" panose="020B0600070205080204" pitchFamily="34" charset="-128"/>
              </a:defRPr>
            </a:lvl4pPr>
            <a:lvl5pPr marL="2054108" indent="-228234" defTabSz="938296" eaLnBrk="0" hangingPunct="0">
              <a:defRPr sz="2400">
                <a:solidFill>
                  <a:schemeClr val="tx1"/>
                </a:solidFill>
                <a:latin typeface="Calibri" panose="020F0502020204030204" pitchFamily="34" charset="0"/>
                <a:ea typeface="MS PGothic" panose="020B0600070205080204" pitchFamily="34" charset="-128"/>
              </a:defRPr>
            </a:lvl5pPr>
            <a:lvl6pPr marL="2510577"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6EE1EE7-76C4-4029-8821-06FCD436BF84}" type="slidenum">
              <a:rPr lang="en-US" altLang="en-US" sz="1200">
                <a:latin typeface="Arial" panose="020B0604020202020204" pitchFamily="34" charset="0"/>
              </a:rPr>
              <a:pPr eaLnBrk="1" hangingPunct="1"/>
              <a:t>41</a:t>
            </a:fld>
            <a:endParaRPr lang="en-US" altLang="en-US" sz="1200" dirty="0">
              <a:latin typeface="Arial" panose="020B0604020202020204" pitchFamily="34" charset="0"/>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16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lnSpc>
                <a:spcPct val="80000"/>
              </a:lnSpc>
              <a:spcBef>
                <a:spcPct val="0"/>
              </a:spcBef>
            </a:pPr>
            <a:r>
              <a:rPr lang="en-US" altLang="en-US" dirty="0"/>
              <a:t>In a UDL classroom, these are not considered accommodations, but rather effective teaching. Review these scaffolds that connect to the multiple means of action and expression. Have participants share any other ideas or connections.</a:t>
            </a:r>
          </a:p>
        </p:txBody>
      </p:sp>
    </p:spTree>
    <p:extLst>
      <p:ext uri="{BB962C8B-B14F-4D97-AF65-F5344CB8AC3E}">
        <p14:creationId xmlns:p14="http://schemas.microsoft.com/office/powerpoint/2010/main" val="943439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r>
              <a:rPr lang="en-US" dirty="0"/>
              <a:t>This graphic is from the </a:t>
            </a:r>
            <a:r>
              <a:rPr lang="ru-RU" dirty="0"/>
              <a:t>Accommodations Manual: How to Select, Administer, and Evaluate Use of Accommodations</a:t>
            </a:r>
            <a:r>
              <a:rPr lang="en-US" dirty="0"/>
              <a:t> for Instruction and Assessment of Students with Disabilities, Third Edition:  </a:t>
            </a:r>
            <a:r>
              <a:rPr lang="en-US" altLang="en-US" dirty="0" smtClean="0"/>
              <a:t>http://www.ccsso.org/Resources/Programs/Assessing_Special_Education_Students_(ASES).html.</a:t>
            </a:r>
          </a:p>
          <a:p>
            <a:endParaRPr lang="en-US" dirty="0"/>
          </a:p>
          <a:p>
            <a:r>
              <a:rPr lang="en-US" dirty="0"/>
              <a:t>Review each of its sections with participants.</a:t>
            </a:r>
          </a:p>
          <a:p>
            <a:r>
              <a:rPr lang="en-US" dirty="0"/>
              <a:t>Note that accommodations that a student uses may change over time. The student characteristics, classroom instruction, and  assessment and the accommodation policy may be impetuses for these changes. Different kinds of accommodations may be needed as the child gets older, and the way decisions are made about accommodations change over time with the student self-advocating and taking more responsibilities for knowing what is needed in order to prepare them through high school to transition into post-secondary settings</a:t>
            </a:r>
            <a:r>
              <a:rPr lang="en-US"/>
              <a:t>. </a:t>
            </a:r>
            <a:r>
              <a:rPr lang="en-US" smtClean="0"/>
              <a:t>Accommodations </a:t>
            </a:r>
            <a:r>
              <a:rPr lang="en-US" dirty="0"/>
              <a:t>also make testing and instruction accessible for </a:t>
            </a:r>
            <a:r>
              <a:rPr lang="en-US" dirty="0" err="1"/>
              <a:t>SwDs</a:t>
            </a:r>
            <a:r>
              <a:rPr lang="en-US" dirty="0"/>
              <a:t> throughout  K-12 and provide the necessary supports and scaffolds. As the student gets older, educators and parents must encourage independence and self-advocacy to support a successful transition to post-secondary settings. Source: Testing Students with Disabilities, Elliott, </a:t>
            </a:r>
            <a:r>
              <a:rPr lang="en-US" dirty="0" err="1"/>
              <a:t>Turlow</a:t>
            </a:r>
            <a:r>
              <a:rPr lang="en-US" dirty="0"/>
              <a:t> &amp; </a:t>
            </a:r>
            <a:r>
              <a:rPr lang="en-US" dirty="0" err="1"/>
              <a:t>Ysseldyke</a:t>
            </a:r>
            <a:r>
              <a:rPr lang="en-US" dirty="0"/>
              <a:t>, 2</a:t>
            </a:r>
            <a:r>
              <a:rPr lang="en-US" baseline="30000" dirty="0"/>
              <a:t>nd</a:t>
            </a:r>
            <a:r>
              <a:rPr lang="en-US" dirty="0"/>
              <a:t> Edition, Corwin Press 2003. </a:t>
            </a:r>
          </a:p>
          <a:p>
            <a:pPr defTabSz="912937">
              <a:defRPr/>
            </a:pPr>
            <a:endParaRPr lang="en-US" alt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0D6528F-BADF-4542-B5BD-B6325ADB47B1}" type="slidenum">
              <a:rPr lang="en-US" altLang="en-US" smtClean="0"/>
              <a:pPr/>
              <a:t>42</a:t>
            </a:fld>
            <a:endParaRPr lang="en-US" altLang="en-US" dirty="0"/>
          </a:p>
        </p:txBody>
      </p:sp>
    </p:spTree>
    <p:extLst>
      <p:ext uri="{BB962C8B-B14F-4D97-AF65-F5344CB8AC3E}">
        <p14:creationId xmlns:p14="http://schemas.microsoft.com/office/powerpoint/2010/main" val="38119727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altLang="en-US" dirty="0" smtClean="0"/>
              <a:t>Emphasize the natural bridge that UDL creates when implemented within the adaptation process. The next few slides will emphasize UDL strategies that are often viewed as accommodations, yet UDL is really a natural process for what master teachers do.</a:t>
            </a:r>
          </a:p>
        </p:txBody>
      </p:sp>
      <p:sp>
        <p:nvSpPr>
          <p:cNvPr id="4" name="Slide Number Placeholder 3"/>
          <p:cNvSpPr>
            <a:spLocks noGrp="1"/>
          </p:cNvSpPr>
          <p:nvPr>
            <p:ph type="sldNum" sz="quarter" idx="10"/>
          </p:nvPr>
        </p:nvSpPr>
        <p:spPr/>
        <p:txBody>
          <a:bodyPr/>
          <a:lstStyle/>
          <a:p>
            <a:fld id="{90D6528F-BADF-4542-B5BD-B6325ADB47B1}" type="slidenum">
              <a:rPr lang="en-US" altLang="en-US" smtClean="0"/>
              <a:pPr/>
              <a:t>43</a:t>
            </a:fld>
            <a:endParaRPr lang="en-US" altLang="en-US" dirty="0"/>
          </a:p>
        </p:txBody>
      </p:sp>
    </p:spTree>
    <p:extLst>
      <p:ext uri="{BB962C8B-B14F-4D97-AF65-F5344CB8AC3E}">
        <p14:creationId xmlns:p14="http://schemas.microsoft.com/office/powerpoint/2010/main" val="28955931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77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Allow participants to process the information shared about adapting the curriculum through accommodations and modifications. Share out as whole group.</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EA053EA-8108-4EB0-A406-AE612C9466BB}" type="slidenum">
              <a:rPr lang="en-US" altLang="en-US" sz="1200"/>
              <a:pPr eaLnBrk="1" hangingPunct="1"/>
              <a:t>44</a:t>
            </a:fld>
            <a:endParaRPr lang="en-US" altLang="en-US" sz="1200" dirty="0"/>
          </a:p>
        </p:txBody>
      </p:sp>
    </p:spTree>
    <p:extLst>
      <p:ext uri="{BB962C8B-B14F-4D97-AF65-F5344CB8AC3E}">
        <p14:creationId xmlns:p14="http://schemas.microsoft.com/office/powerpoint/2010/main" val="3461554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98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Review the steps in Activity 9 and guide participants through the process.</a:t>
            </a:r>
          </a:p>
        </p:txBody>
      </p:sp>
      <p:sp>
        <p:nvSpPr>
          <p:cNvPr id="1198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E490289-3063-48D1-AF68-02F8A297D803}" type="slidenum">
              <a:rPr lang="en-US" altLang="en-US" sz="1200"/>
              <a:pPr eaLnBrk="1" hangingPunct="1"/>
              <a:t>45</a:t>
            </a:fld>
            <a:endParaRPr lang="en-US" altLang="en-US" sz="1200" dirty="0"/>
          </a:p>
        </p:txBody>
      </p:sp>
    </p:spTree>
    <p:extLst>
      <p:ext uri="{BB962C8B-B14F-4D97-AF65-F5344CB8AC3E}">
        <p14:creationId xmlns:p14="http://schemas.microsoft.com/office/powerpoint/2010/main" val="39120177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18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tool builds upon the first UDL planning tool found in the UDL Principles and Guidelines graphic organizer. Provide the option for teams to create their own UDL DIY Template. Summarize the value that this tool provides of applying the UDL Guidelines at a glance for increased application and consistency. Encourage teams to connect and express the value of this tool for future use in their classrooms. Specifically, ask participants how this tool can support effective, proactive planning. What value does this tool add to the usefulness of the UDL Principles and Guidelines graphic organizer? Give time for teams to put this tool together.</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C7F23A9-8359-400D-A2BE-E89F7CDE779D}" type="slidenum">
              <a:rPr lang="en-US" altLang="en-US" sz="1200"/>
              <a:pPr eaLnBrk="1" hangingPunct="1"/>
              <a:t>46</a:t>
            </a:fld>
            <a:endParaRPr lang="en-US" altLang="en-US" sz="1200" dirty="0"/>
          </a:p>
        </p:txBody>
      </p:sp>
    </p:spTree>
    <p:extLst>
      <p:ext uri="{BB962C8B-B14F-4D97-AF65-F5344CB8AC3E}">
        <p14:creationId xmlns:p14="http://schemas.microsoft.com/office/powerpoint/2010/main" val="18463348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Part 4: </a:t>
            </a:r>
            <a:r>
              <a:rPr lang="en-US" dirty="0" smtClean="0"/>
              <a:t>Reflection, Next Steps, &amp; Session Evaluation</a:t>
            </a:r>
            <a:endParaRPr lang="en-US" dirty="0">
              <a:ea typeface="+mn-ea"/>
              <a:cs typeface="+mn-cs"/>
            </a:endParaRPr>
          </a:p>
        </p:txBody>
      </p:sp>
      <p:sp>
        <p:nvSpPr>
          <p:cNvPr id="542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5039BD0-9FBD-4998-97EC-053C7A06D930}" type="slidenum">
              <a:rPr lang="en-US" altLang="en-US" sz="1200"/>
              <a:pPr eaLnBrk="1" hangingPunct="1"/>
              <a:t>47</a:t>
            </a:fld>
            <a:endParaRPr lang="en-US" altLang="en-US" sz="1200" dirty="0"/>
          </a:p>
        </p:txBody>
      </p:sp>
    </p:spTree>
    <p:extLst>
      <p:ext uri="{BB962C8B-B14F-4D97-AF65-F5344CB8AC3E}">
        <p14:creationId xmlns:p14="http://schemas.microsoft.com/office/powerpoint/2010/main" val="21339748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39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Allow time for participants to think about the immediate and long term goals they can create and apply starting tomorrow!</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6834B47-B319-4E69-B7B9-788AA565B32A}" type="slidenum">
              <a:rPr lang="en-US" altLang="en-US" sz="1200"/>
              <a:pPr eaLnBrk="1" hangingPunct="1"/>
              <a:t>48</a:t>
            </a:fld>
            <a:endParaRPr lang="en-US" altLang="en-US" sz="1200" dirty="0"/>
          </a:p>
        </p:txBody>
      </p:sp>
    </p:spTree>
    <p:extLst>
      <p:ext uri="{BB962C8B-B14F-4D97-AF65-F5344CB8AC3E}">
        <p14:creationId xmlns:p14="http://schemas.microsoft.com/office/powerpoint/2010/main" val="6381817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8296" eaLnBrk="0" hangingPunct="0">
              <a:defRPr sz="2400">
                <a:solidFill>
                  <a:schemeClr val="tx1"/>
                </a:solidFill>
                <a:latin typeface="Calibri" panose="020F0502020204030204" pitchFamily="34" charset="0"/>
                <a:ea typeface="MS PGothic" panose="020B0600070205080204" pitchFamily="34" charset="-128"/>
              </a:defRPr>
            </a:lvl1pPr>
            <a:lvl2pPr marL="741761" indent="-285293" defTabSz="938296" eaLnBrk="0" hangingPunct="0">
              <a:defRPr sz="2400">
                <a:solidFill>
                  <a:schemeClr val="tx1"/>
                </a:solidFill>
                <a:latin typeface="Calibri" panose="020F0502020204030204" pitchFamily="34" charset="0"/>
                <a:ea typeface="MS PGothic" panose="020B0600070205080204" pitchFamily="34" charset="-128"/>
              </a:defRPr>
            </a:lvl2pPr>
            <a:lvl3pPr marL="1141171" indent="-228234" defTabSz="938296" eaLnBrk="0" hangingPunct="0">
              <a:defRPr sz="2400">
                <a:solidFill>
                  <a:schemeClr val="tx1"/>
                </a:solidFill>
                <a:latin typeface="Calibri" panose="020F0502020204030204" pitchFamily="34" charset="0"/>
                <a:ea typeface="MS PGothic" panose="020B0600070205080204" pitchFamily="34" charset="-128"/>
              </a:defRPr>
            </a:lvl3pPr>
            <a:lvl4pPr marL="1597640" indent="-228234" defTabSz="938296" eaLnBrk="0" hangingPunct="0">
              <a:defRPr sz="2400">
                <a:solidFill>
                  <a:schemeClr val="tx1"/>
                </a:solidFill>
                <a:latin typeface="Calibri" panose="020F0502020204030204" pitchFamily="34" charset="0"/>
                <a:ea typeface="MS PGothic" panose="020B0600070205080204" pitchFamily="34" charset="-128"/>
              </a:defRPr>
            </a:lvl4pPr>
            <a:lvl5pPr marL="2054108" indent="-228234" defTabSz="938296" eaLnBrk="0" hangingPunct="0">
              <a:defRPr sz="2400">
                <a:solidFill>
                  <a:schemeClr val="tx1"/>
                </a:solidFill>
                <a:latin typeface="Calibri" panose="020F0502020204030204" pitchFamily="34" charset="0"/>
                <a:ea typeface="MS PGothic" panose="020B0600070205080204" pitchFamily="34" charset="-128"/>
              </a:defRPr>
            </a:lvl5pPr>
            <a:lvl6pPr marL="2510577"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defTabSz="93829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0E7B262-EA6B-4982-8265-674324FF0CEC}" type="slidenum">
              <a:rPr lang="en-US" altLang="en-US" sz="1200">
                <a:latin typeface="Arial" panose="020B0604020202020204" pitchFamily="34" charset="0"/>
              </a:rPr>
              <a:pPr eaLnBrk="1" hangingPunct="1"/>
              <a:t>49</a:t>
            </a:fld>
            <a:endParaRPr lang="en-US" altLang="en-US" sz="1200" dirty="0">
              <a:latin typeface="Arial" panose="020B0604020202020204" pitchFamily="34" charset="0"/>
            </a:endParaRPr>
          </a:p>
        </p:txBody>
      </p:sp>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lnSpc>
                <a:spcPct val="80000"/>
              </a:lnSpc>
              <a:spcBef>
                <a:spcPct val="0"/>
              </a:spcBef>
            </a:pPr>
            <a:r>
              <a:rPr lang="en-US" altLang="en-US" dirty="0"/>
              <a:t>Sneak peek into Module 3.</a:t>
            </a:r>
          </a:p>
        </p:txBody>
      </p:sp>
    </p:spTree>
    <p:extLst>
      <p:ext uri="{BB962C8B-B14F-4D97-AF65-F5344CB8AC3E}">
        <p14:creationId xmlns:p14="http://schemas.microsoft.com/office/powerpoint/2010/main" val="20240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D6528F-BADF-4542-B5BD-B6325ADB47B1}" type="slidenum">
              <a:rPr lang="en-US" altLang="en-US" smtClean="0"/>
              <a:pPr/>
              <a:t>5</a:t>
            </a:fld>
            <a:endParaRPr lang="en-US" altLang="en-US" dirty="0"/>
          </a:p>
        </p:txBody>
      </p:sp>
    </p:spTree>
    <p:extLst>
      <p:ext uri="{BB962C8B-B14F-4D97-AF65-F5344CB8AC3E}">
        <p14:creationId xmlns:p14="http://schemas.microsoft.com/office/powerpoint/2010/main" val="10963008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80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For Reflections and Next Steps, participants who came as teams must be seated with each other. </a:t>
            </a:r>
          </a:p>
          <a:p>
            <a:pPr eaLnBrk="1" hangingPunct="1">
              <a:spcBef>
                <a:spcPct val="0"/>
              </a:spcBef>
            </a:pPr>
            <a:endParaRPr lang="en-US" altLang="en-US" b="1" dirty="0" smtClean="0"/>
          </a:p>
          <a:p>
            <a:pPr eaLnBrk="1" hangingPunct="1">
              <a:spcBef>
                <a:spcPct val="0"/>
              </a:spcBef>
            </a:pPr>
            <a:endParaRPr lang="en-US" altLang="en-US" dirty="0" smtClean="0"/>
          </a:p>
        </p:txBody>
      </p:sp>
      <p:sp>
        <p:nvSpPr>
          <p:cNvPr id="1280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93FE5C8-55C5-497D-A430-37C55A4EC9E3}" type="slidenum">
              <a:rPr lang="en-US" altLang="en-US" sz="1200"/>
              <a:pPr eaLnBrk="1" hangingPunct="1"/>
              <a:t>50</a:t>
            </a:fld>
            <a:endParaRPr lang="en-US" altLang="en-US" sz="1200" dirty="0"/>
          </a:p>
        </p:txBody>
      </p:sp>
    </p:spTree>
    <p:extLst>
      <p:ext uri="{BB962C8B-B14F-4D97-AF65-F5344CB8AC3E}">
        <p14:creationId xmlns:p14="http://schemas.microsoft.com/office/powerpoint/2010/main" val="26515860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Shape 126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70" name="Shape 1270"/>
          <p:cNvSpPr txBox="1">
            <a:spLocks noGrp="1"/>
          </p:cNvSpPr>
          <p:nvPr>
            <p:ph type="body" idx="1"/>
          </p:nvPr>
        </p:nvSpPr>
        <p:spPr>
          <a:xfrm>
            <a:off x="701040" y="4473893"/>
            <a:ext cx="5608320" cy="3660456"/>
          </a:xfrm>
          <a:prstGeom prst="rect">
            <a:avLst/>
          </a:prstGeom>
          <a:noFill/>
          <a:ln>
            <a:noFill/>
          </a:ln>
        </p:spPr>
        <p:txBody>
          <a:bodyPr lIns="93142" tIns="46570" rIns="93142" bIns="46570" anchor="t" anchorCtr="0">
            <a:noAutofit/>
          </a:bodyPr>
          <a:lstStyle/>
          <a:p>
            <a:pPr>
              <a:buClr>
                <a:schemeClr val="dk1"/>
              </a:buClr>
              <a:buSzPct val="100000"/>
            </a:pPr>
            <a:r>
              <a:rPr lang="en-US" dirty="0">
                <a:solidFill>
                  <a:schemeClr val="dk1"/>
                </a:solidFill>
                <a:latin typeface="Calibri" panose="020F0502020204030204" pitchFamily="34" charset="0"/>
                <a:ea typeface="Calibri"/>
                <a:cs typeface="Calibri"/>
                <a:sym typeface="Calibri"/>
              </a:rPr>
              <a:t>Remind participants of upcoming modules and dates. Remind them to register if they have not done so already. </a:t>
            </a:r>
          </a:p>
        </p:txBody>
      </p:sp>
      <p:sp>
        <p:nvSpPr>
          <p:cNvPr id="1271" name="Shape 1271"/>
          <p:cNvSpPr txBox="1">
            <a:spLocks noGrp="1"/>
          </p:cNvSpPr>
          <p:nvPr>
            <p:ph type="sldNum" idx="12"/>
          </p:nvPr>
        </p:nvSpPr>
        <p:spPr>
          <a:xfrm>
            <a:off x="3970940" y="8829966"/>
            <a:ext cx="3037840" cy="466433"/>
          </a:xfrm>
          <a:prstGeom prst="rect">
            <a:avLst/>
          </a:prstGeom>
          <a:noFill/>
          <a:ln>
            <a:noFill/>
          </a:ln>
        </p:spPr>
        <p:txBody>
          <a:bodyPr lIns="93142" tIns="46570" rIns="93142" bIns="46570" anchor="b" anchorCtr="0">
            <a:noAutofit/>
          </a:bodyPr>
          <a:lstStyle/>
          <a:p>
            <a:pPr>
              <a:buSzPct val="25000"/>
            </a:pPr>
            <a:fld id="{00000000-1234-1234-1234-123412341234}" type="slidenum">
              <a:rPr lang="en-US"/>
              <a:pPr>
                <a:buSzPct val="25000"/>
              </a:pPr>
              <a:t>51</a:t>
            </a:fld>
            <a:endParaRPr lang="en-US"/>
          </a:p>
        </p:txBody>
      </p:sp>
    </p:spTree>
    <p:extLst>
      <p:ext uri="{BB962C8B-B14F-4D97-AF65-F5344CB8AC3E}">
        <p14:creationId xmlns:p14="http://schemas.microsoft.com/office/powerpoint/2010/main" val="26120930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00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a:t>Remind participants to complete the online Session Evaluation. The survey is located here: </a:t>
            </a:r>
            <a:r>
              <a:rPr lang="en-US" u="sng" dirty="0">
                <a:hlinkClick r:id="rId3"/>
              </a:rPr>
              <a:t>http://surveys.pcgus.com/s3/CT-Module-2-SwD-UDL</a:t>
            </a:r>
            <a:r>
              <a:rPr lang="en-US" dirty="0"/>
              <a:t> </a:t>
            </a:r>
          </a:p>
          <a:p>
            <a:pPr eaLnBrk="1" hangingPunct="1">
              <a:spcBef>
                <a:spcPct val="0"/>
              </a:spcBef>
            </a:pPr>
            <a:r>
              <a:rPr lang="en-US" altLang="en-US" sz="1100" dirty="0"/>
              <a:t>Ask for further thoughts, questions.</a:t>
            </a:r>
          </a:p>
        </p:txBody>
      </p:sp>
      <p:sp>
        <p:nvSpPr>
          <p:cNvPr id="1300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0311A4D-E333-4EA4-8097-FA77E5039D3C}" type="slidenum">
              <a:rPr lang="en-US" altLang="en-US" sz="1200"/>
              <a:pPr eaLnBrk="1" hangingPunct="1"/>
              <a:t>52</a:t>
            </a:fld>
            <a:endParaRPr lang="en-US" altLang="en-US" sz="1200" dirty="0"/>
          </a:p>
        </p:txBody>
      </p:sp>
    </p:spTree>
    <p:extLst>
      <p:ext uri="{BB962C8B-B14F-4D97-AF65-F5344CB8AC3E}">
        <p14:creationId xmlns:p14="http://schemas.microsoft.com/office/powerpoint/2010/main" val="27957807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20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20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1A17F51-AB0D-4921-BEC7-EF61E8A79CFE}" type="slidenum">
              <a:rPr lang="en-US" altLang="en-US" sz="1200"/>
              <a:pPr eaLnBrk="1" hangingPunct="1"/>
              <a:t>53</a:t>
            </a:fld>
            <a:endParaRPr lang="en-US" altLang="en-US" sz="1200" dirty="0"/>
          </a:p>
        </p:txBody>
      </p:sp>
    </p:spTree>
    <p:extLst>
      <p:ext uri="{BB962C8B-B14F-4D97-AF65-F5344CB8AC3E}">
        <p14:creationId xmlns:p14="http://schemas.microsoft.com/office/powerpoint/2010/main" val="14165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Following the activity, explain the List-Group-Label protocol. Have table groups discuss how they may be able to use the strategy in their classrooms. Emphasize how the UDL Principles connect to this activity.</a:t>
            </a:r>
          </a:p>
        </p:txBody>
      </p:sp>
      <p:sp>
        <p:nvSpPr>
          <p:cNvPr id="522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2B4411A-2C76-46DB-AEC0-41135A3FAEE1}" type="slidenum">
              <a:rPr lang="en-US" altLang="en-US" sz="1200"/>
              <a:pPr eaLnBrk="1" hangingPunct="1"/>
              <a:t>6</a:t>
            </a:fld>
            <a:endParaRPr lang="en-US" altLang="en-US" sz="1200" dirty="0"/>
          </a:p>
        </p:txBody>
      </p:sp>
    </p:spTree>
    <p:extLst>
      <p:ext uri="{BB962C8B-B14F-4D97-AF65-F5344CB8AC3E}">
        <p14:creationId xmlns:p14="http://schemas.microsoft.com/office/powerpoint/2010/main" val="3613307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176" indent="-171176" eaLnBrk="1" hangingPunct="1">
              <a:spcBef>
                <a:spcPct val="0"/>
              </a:spcBef>
              <a:buFont typeface="Arial" panose="020B0604020202020204" pitchFamily="34" charset="0"/>
              <a:buChar char="•"/>
            </a:pPr>
            <a:r>
              <a:rPr lang="en-US" altLang="en-US" dirty="0" smtClean="0"/>
              <a:t>From here, in Part 1, we will look at the foundation for UDL, its definition, and how the UDL Principles each support the total construct of UDL. </a:t>
            </a:r>
          </a:p>
          <a:p>
            <a:pPr marL="171176" indent="-171176" eaLnBrk="1" hangingPunct="1">
              <a:spcBef>
                <a:spcPct val="0"/>
              </a:spcBef>
              <a:buFont typeface="Arial" panose="020B0604020202020204" pitchFamily="34" charset="0"/>
              <a:buChar char="•"/>
            </a:pPr>
            <a:r>
              <a:rPr lang="en-US" altLang="en-US" dirty="0" smtClean="0"/>
              <a:t>In Part 2, we will examine UDL in practice—how do we move from the conceptual framework to real classroom application. In other words, what does it look like and how do each of the UDL Principles support and inform our classroom practices?</a:t>
            </a:r>
          </a:p>
          <a:p>
            <a:pPr marL="171176" indent="-171176" eaLnBrk="1" hangingPunct="1">
              <a:spcBef>
                <a:spcPct val="0"/>
              </a:spcBef>
              <a:buFont typeface="Arial" panose="020B0604020202020204" pitchFamily="34" charset="0"/>
              <a:buChar char="•"/>
            </a:pPr>
            <a:r>
              <a:rPr lang="en-US" altLang="en-US" dirty="0" smtClean="0"/>
              <a:t>In Part 3, we’ll look at how we can infuse UDL into our lesson planning to strengthen our plans to reach our learners.</a:t>
            </a:r>
          </a:p>
          <a:p>
            <a:pPr marL="171176" indent="-171176" eaLnBrk="1" hangingPunct="1">
              <a:spcBef>
                <a:spcPct val="0"/>
              </a:spcBef>
              <a:buFont typeface="Arial" panose="020B0604020202020204" pitchFamily="34" charset="0"/>
              <a:buChar char="•"/>
            </a:pPr>
            <a:r>
              <a:rPr lang="en-US" altLang="en-US" dirty="0" smtClean="0"/>
              <a:t>Finally, in Part 4, we’ll reflect on what we learned and think through what UDL means for us individually and as teams and how we develop next steps for starting to incorporate UDL into our daily practices and routines.</a:t>
            </a:r>
          </a:p>
          <a:p>
            <a:pPr eaLnBrk="1" hangingPunct="1">
              <a:spcBef>
                <a:spcPct val="0"/>
              </a:spcBef>
              <a:buFontTx/>
              <a:buChar char="•"/>
            </a:pPr>
            <a:endParaRPr lang="en-US" altLang="en-US" dirty="0" smtClean="0"/>
          </a:p>
          <a:p>
            <a:pPr eaLnBrk="1" hangingPunct="1">
              <a:spcBef>
                <a:spcPct val="0"/>
              </a:spcBef>
            </a:pPr>
            <a:r>
              <a:rPr lang="en-US" altLang="en-US" dirty="0" smtClean="0"/>
              <a:t>At each transition to the next part of the presentation, participants will be reminded where we are in the module.</a:t>
            </a:r>
          </a:p>
        </p:txBody>
      </p:sp>
      <p:sp>
        <p:nvSpPr>
          <p:cNvPr id="542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5039BD0-9FBD-4998-97EC-053C7A06D930}" type="slidenum">
              <a:rPr lang="en-US" altLang="en-US" sz="1200"/>
              <a:pPr eaLnBrk="1" hangingPunct="1"/>
              <a:t>7</a:t>
            </a:fld>
            <a:endParaRPr lang="en-US" altLang="en-US" sz="1200" dirty="0"/>
          </a:p>
        </p:txBody>
      </p:sp>
    </p:spTree>
    <p:extLst>
      <p:ext uri="{BB962C8B-B14F-4D97-AF65-F5344CB8AC3E}">
        <p14:creationId xmlns:p14="http://schemas.microsoft.com/office/powerpoint/2010/main" val="1505830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Introduce the activity on the slide. Explain the video’s focus will provide an opportunity for viewers to connect with how UDL can be a bridge to meeting the needs of variable learners. Answer any questions. Provide 15 minutes for this activity.</a:t>
            </a: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6EC341C-5562-495E-9DC8-F7001ED4FBD8}" type="slidenum">
              <a:rPr lang="en-US" altLang="en-US" sz="1200"/>
              <a:pPr eaLnBrk="1" hangingPunct="1"/>
              <a:t>8</a:t>
            </a:fld>
            <a:endParaRPr lang="en-US" altLang="en-US" sz="1200" dirty="0"/>
          </a:p>
        </p:txBody>
      </p:sp>
    </p:spTree>
    <p:extLst>
      <p:ext uri="{BB962C8B-B14F-4D97-AF65-F5344CB8AC3E}">
        <p14:creationId xmlns:p14="http://schemas.microsoft.com/office/powerpoint/2010/main" val="322256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1761" indent="-285293" eaLnBrk="0" hangingPunct="0">
              <a:defRPr sz="2400">
                <a:solidFill>
                  <a:schemeClr val="tx1"/>
                </a:solidFill>
                <a:latin typeface="Calibri" panose="020F0502020204030204" pitchFamily="34" charset="0"/>
                <a:ea typeface="MS PGothic" panose="020B0600070205080204" pitchFamily="34" charset="-128"/>
              </a:defRPr>
            </a:lvl2pPr>
            <a:lvl3pPr marL="1141171" indent="-228234" eaLnBrk="0" hangingPunct="0">
              <a:defRPr sz="2400">
                <a:solidFill>
                  <a:schemeClr val="tx1"/>
                </a:solidFill>
                <a:latin typeface="Calibri" panose="020F0502020204030204" pitchFamily="34" charset="0"/>
                <a:ea typeface="MS PGothic" panose="020B0600070205080204" pitchFamily="34" charset="-128"/>
              </a:defRPr>
            </a:lvl3pPr>
            <a:lvl4pPr marL="1597640" indent="-228234" eaLnBrk="0" hangingPunct="0">
              <a:defRPr sz="2400">
                <a:solidFill>
                  <a:schemeClr val="tx1"/>
                </a:solidFill>
                <a:latin typeface="Calibri" panose="020F0502020204030204" pitchFamily="34" charset="0"/>
                <a:ea typeface="MS PGothic" panose="020B0600070205080204" pitchFamily="34" charset="-128"/>
              </a:defRPr>
            </a:lvl4pPr>
            <a:lvl5pPr marL="2054108" indent="-228234" eaLnBrk="0" hangingPunct="0">
              <a:defRPr sz="24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8A0D7F4-80A7-4274-85CC-D5F974C9612F}" type="slidenum">
              <a:rPr lang="en-US" altLang="en-US" sz="1200"/>
              <a:pPr eaLnBrk="1" hangingPunct="1"/>
              <a:t>9</a:t>
            </a:fld>
            <a:endParaRPr lang="en-US" altLang="en-US" sz="1200" dirty="0"/>
          </a:p>
        </p:txBody>
      </p:sp>
    </p:spTree>
    <p:extLst>
      <p:ext uri="{BB962C8B-B14F-4D97-AF65-F5344CB8AC3E}">
        <p14:creationId xmlns:p14="http://schemas.microsoft.com/office/powerpoint/2010/main" val="302574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9055392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t> </a:t>
            </a:r>
          </a:p>
        </p:txBody>
      </p:sp>
      <p:sp>
        <p:nvSpPr>
          <p:cNvPr id="6" name="Slide Number Placeholder 5"/>
          <p:cNvSpPr>
            <a:spLocks noGrp="1"/>
          </p:cNvSpPr>
          <p:nvPr>
            <p:ph type="sldNum" sz="quarter" idx="11"/>
          </p:nvPr>
        </p:nvSpPr>
        <p:spPr/>
        <p:txBody>
          <a:bodyPr/>
          <a:lstStyle>
            <a:lvl1pPr>
              <a:defRPr/>
            </a:lvl1pPr>
          </a:lstStyle>
          <a:p>
            <a:fld id="{80192733-EB9E-49EE-998F-3444B27D981F}" type="slidenum">
              <a:rPr lang="en-US" altLang="en-US"/>
              <a:pPr/>
              <a:t>‹#›</a:t>
            </a:fld>
            <a:endParaRPr lang="en-US" altLang="en-US" dirty="0"/>
          </a:p>
        </p:txBody>
      </p:sp>
    </p:spTree>
    <p:extLst>
      <p:ext uri="{BB962C8B-B14F-4D97-AF65-F5344CB8AC3E}">
        <p14:creationId xmlns:p14="http://schemas.microsoft.com/office/powerpoint/2010/main" val="22608291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t> </a:t>
            </a:r>
          </a:p>
        </p:txBody>
      </p:sp>
      <p:sp>
        <p:nvSpPr>
          <p:cNvPr id="16" name="Slide Number Placeholder 5"/>
          <p:cNvSpPr>
            <a:spLocks noGrp="1"/>
          </p:cNvSpPr>
          <p:nvPr>
            <p:ph type="sldNum" sz="quarter" idx="18"/>
          </p:nvPr>
        </p:nvSpPr>
        <p:spPr/>
        <p:txBody>
          <a:bodyPr/>
          <a:lstStyle>
            <a:lvl1pPr>
              <a:defRPr/>
            </a:lvl1pPr>
          </a:lstStyle>
          <a:p>
            <a:fld id="{63648781-1E09-4BB2-ABA1-51D7A9429439}" type="slidenum">
              <a:rPr lang="en-US" altLang="en-US"/>
              <a:pPr/>
              <a:t>‹#›</a:t>
            </a:fld>
            <a:endParaRPr lang="en-US" altLang="en-US" dirty="0"/>
          </a:p>
        </p:txBody>
      </p:sp>
    </p:spTree>
    <p:extLst>
      <p:ext uri="{BB962C8B-B14F-4D97-AF65-F5344CB8AC3E}">
        <p14:creationId xmlns:p14="http://schemas.microsoft.com/office/powerpoint/2010/main" val="408662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5E87A3D5-42DB-4192-8BD7-4472AB24709D}" type="slidenum">
              <a:rPr lang="en-US" altLang="en-US"/>
              <a:pPr/>
              <a:t>‹#›</a:t>
            </a:fld>
            <a:endParaRPr lang="en-US" altLang="en-US" dirty="0"/>
          </a:p>
        </p:txBody>
      </p:sp>
    </p:spTree>
    <p:extLst>
      <p:ext uri="{BB962C8B-B14F-4D97-AF65-F5344CB8AC3E}">
        <p14:creationId xmlns:p14="http://schemas.microsoft.com/office/powerpoint/2010/main" val="1359094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102225" y="1827213"/>
            <a:ext cx="3581400" cy="4114800"/>
          </a:xfrm>
        </p:spPr>
        <p:txBody>
          <a:bodyPr rtlCol="0">
            <a:normAutofit/>
          </a:bodyPr>
          <a:lstStyle/>
          <a:p>
            <a:pPr lvl="0"/>
            <a:endParaRPr lang="en-US" noProof="0" dirty="0" smtClean="0"/>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C5C1323D-1C3A-4D97-9E96-E95C1653508C}" type="slidenum">
              <a:rPr lang="en-US" altLang="en-US"/>
              <a:pPr/>
              <a:t>‹#›</a:t>
            </a:fld>
            <a:endParaRPr lang="en-US" altLang="en-US" dirty="0"/>
          </a:p>
        </p:txBody>
      </p:sp>
    </p:spTree>
    <p:extLst>
      <p:ext uri="{BB962C8B-B14F-4D97-AF65-F5344CB8AC3E}">
        <p14:creationId xmlns:p14="http://schemas.microsoft.com/office/powerpoint/2010/main" val="1358501897"/>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228600" y="1676400"/>
            <a:ext cx="8686800" cy="5029200"/>
          </a:xfr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Calibri" charset="0"/>
                <a:ea typeface="ＭＳ Ｐゴシック" charset="0"/>
                <a:cs typeface="ＭＳ Ｐゴシック"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EEF552B7-5725-4FFA-BD92-F8F20ADD695C}" type="slidenum">
              <a:rPr lang="en-US" altLang="en-US"/>
              <a:pPr/>
              <a:t>‹#›</a:t>
            </a:fld>
            <a:endParaRPr lang="en-US" altLang="en-US" dirty="0"/>
          </a:p>
        </p:txBody>
      </p:sp>
    </p:spTree>
    <p:extLst>
      <p:ext uri="{BB962C8B-B14F-4D97-AF65-F5344CB8AC3E}">
        <p14:creationId xmlns:p14="http://schemas.microsoft.com/office/powerpoint/2010/main" val="103419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7411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7"/>
          <p:cNvSpPr>
            <a:spLocks noGrp="1"/>
          </p:cNvSpPr>
          <p:nvPr>
            <p:ph type="ftr" sz="quarter" idx="11"/>
          </p:nvPr>
        </p:nvSpPr>
        <p:spPr/>
        <p:txBody>
          <a:bodyPr/>
          <a:lstStyle>
            <a:lvl1pPr algn="ctr">
              <a:defRPr sz="1200">
                <a:solidFill>
                  <a:schemeClr val="tx1">
                    <a:tint val="75000"/>
                  </a:schemeClr>
                </a:solidFill>
              </a:defRPr>
            </a:lvl1pPr>
          </a:lstStyle>
          <a:p>
            <a:pPr>
              <a:defRPr/>
            </a:pPr>
            <a:r>
              <a:rPr lang="en-US" dirty="0"/>
              <a:t> </a:t>
            </a:r>
          </a:p>
        </p:txBody>
      </p:sp>
      <p:sp>
        <p:nvSpPr>
          <p:cNvPr id="5" name="Slide Number Placeholder 18"/>
          <p:cNvSpPr>
            <a:spLocks noGrp="1"/>
          </p:cNvSpPr>
          <p:nvPr>
            <p:ph type="sldNum" sz="quarter" idx="12"/>
          </p:nvPr>
        </p:nvSpPr>
        <p:spPr/>
        <p:txBody>
          <a:bodyPr/>
          <a:lstStyle>
            <a:lvl1pPr>
              <a:defRPr>
                <a:solidFill>
                  <a:srgbClr val="7F7F7F"/>
                </a:solidFill>
              </a:defRPr>
            </a:lvl1pPr>
          </a:lstStyle>
          <a:p>
            <a:fld id="{91BBBF72-0193-49E7-BA15-F51223170BE4}" type="slidenum">
              <a:rPr lang="en-US" altLang="en-US"/>
              <a:pPr/>
              <a:t>‹#›</a:t>
            </a:fld>
            <a:endParaRPr lang="en-US" altLang="en-US" dirty="0"/>
          </a:p>
        </p:txBody>
      </p:sp>
    </p:spTree>
    <p:extLst>
      <p:ext uri="{BB962C8B-B14F-4D97-AF65-F5344CB8AC3E}">
        <p14:creationId xmlns:p14="http://schemas.microsoft.com/office/powerpoint/2010/main" val="44706390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3888" y="658813"/>
            <a:ext cx="2209800"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userDrawn="1"/>
        </p:nvCxnSpPr>
        <p:spPr bwMode="auto">
          <a:xfrm>
            <a:off x="0" y="3889375"/>
            <a:ext cx="9144000" cy="0"/>
          </a:xfrm>
          <a:prstGeom prst="line">
            <a:avLst/>
          </a:prstGeom>
          <a:noFill/>
          <a:ln w="508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 name="Title 1"/>
          <p:cNvSpPr>
            <a:spLocks noGrp="1"/>
          </p:cNvSpPr>
          <p:nvPr>
            <p:ph type="title"/>
          </p:nvPr>
        </p:nvSpPr>
        <p:spPr>
          <a:xfrm>
            <a:off x="623888" y="2302515"/>
            <a:ext cx="7886700" cy="1218795"/>
          </a:xfrm>
        </p:spPr>
        <p:txBody>
          <a:bodyPr anchor="b"/>
          <a:lstStyle>
            <a:lvl1pPr>
              <a:defRPr sz="44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3"/>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lvl="1"/>
            <a:r>
              <a:rPr lang="en-US" dirty="0" smtClean="0"/>
              <a:t>Click to edit</a:t>
            </a:r>
          </a:p>
        </p:txBody>
      </p:sp>
      <p:sp>
        <p:nvSpPr>
          <p:cNvPr id="6" name="Slide Number Placeholder 5"/>
          <p:cNvSpPr>
            <a:spLocks noGrp="1"/>
          </p:cNvSpPr>
          <p:nvPr>
            <p:ph type="sldNum" sz="quarter" idx="10"/>
          </p:nvPr>
        </p:nvSpPr>
        <p:spPr/>
        <p:txBody>
          <a:bodyPr/>
          <a:lstStyle>
            <a:lvl1pPr>
              <a:defRPr>
                <a:solidFill>
                  <a:srgbClr val="A6A6A6"/>
                </a:solidFill>
              </a:defRPr>
            </a:lvl1pPr>
          </a:lstStyle>
          <a:p>
            <a:fld id="{B87D7E6A-A2BE-473E-850E-381C5EA85928}" type="slidenum">
              <a:rPr lang="en-US" altLang="en-US"/>
              <a:pPr/>
              <a:t>‹#›</a:t>
            </a:fld>
            <a:endParaRPr lang="en-US" altLang="en-US" dirty="0"/>
          </a:p>
        </p:txBody>
      </p:sp>
    </p:spTree>
    <p:extLst>
      <p:ext uri="{BB962C8B-B14F-4D97-AF65-F5344CB8AC3E}">
        <p14:creationId xmlns:p14="http://schemas.microsoft.com/office/powerpoint/2010/main" val="336715721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17"/>
          <p:cNvSpPr>
            <a:spLocks noGrp="1"/>
          </p:cNvSpPr>
          <p:nvPr>
            <p:ph type="ftr" sz="quarter" idx="10"/>
          </p:nvPr>
        </p:nvSpPr>
        <p:spPr/>
        <p:txBody>
          <a:bodyPr/>
          <a:lstStyle>
            <a:lvl1pPr algn="ctr">
              <a:defRPr sz="1200">
                <a:solidFill>
                  <a:schemeClr val="tx1">
                    <a:tint val="75000"/>
                  </a:schemeClr>
                </a:solidFill>
              </a:defRPr>
            </a:lvl1pPr>
          </a:lstStyle>
          <a:p>
            <a:pPr>
              <a:defRPr/>
            </a:pPr>
            <a:r>
              <a:rPr lang="en-US" dirty="0"/>
              <a:t> </a:t>
            </a:r>
          </a:p>
        </p:txBody>
      </p:sp>
      <p:sp>
        <p:nvSpPr>
          <p:cNvPr id="4" name="Slide Number Placeholder 18"/>
          <p:cNvSpPr>
            <a:spLocks noGrp="1"/>
          </p:cNvSpPr>
          <p:nvPr>
            <p:ph type="sldNum" sz="quarter" idx="11"/>
          </p:nvPr>
        </p:nvSpPr>
        <p:spPr/>
        <p:txBody>
          <a:bodyPr/>
          <a:lstStyle>
            <a:lvl1pPr>
              <a:defRPr>
                <a:solidFill>
                  <a:srgbClr val="7F7F7F"/>
                </a:solidFill>
              </a:defRPr>
            </a:lvl1pPr>
          </a:lstStyle>
          <a:p>
            <a:fld id="{C92B1977-A421-4BA0-B6CD-66B30FD4AF0D}" type="slidenum">
              <a:rPr lang="en-US" altLang="en-US"/>
              <a:pPr/>
              <a:t>‹#›</a:t>
            </a:fld>
            <a:endParaRPr lang="en-US" altLang="en-US" dirty="0"/>
          </a:p>
        </p:txBody>
      </p:sp>
    </p:spTree>
    <p:extLst>
      <p:ext uri="{BB962C8B-B14F-4D97-AF65-F5344CB8AC3E}">
        <p14:creationId xmlns:p14="http://schemas.microsoft.com/office/powerpoint/2010/main" val="222553904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7"/>
          <p:cNvSpPr>
            <a:spLocks noGrp="1"/>
          </p:cNvSpPr>
          <p:nvPr>
            <p:ph type="ftr" sz="quarter" idx="10"/>
          </p:nvPr>
        </p:nvSpPr>
        <p:spPr/>
        <p:txBody>
          <a:bodyPr/>
          <a:lstStyle>
            <a:lvl1pPr algn="ctr">
              <a:defRPr sz="1200">
                <a:solidFill>
                  <a:schemeClr val="tx1">
                    <a:tint val="75000"/>
                  </a:schemeClr>
                </a:solidFill>
              </a:defRPr>
            </a:lvl1pPr>
          </a:lstStyle>
          <a:p>
            <a:pPr>
              <a:defRPr/>
            </a:pPr>
            <a:r>
              <a:rPr lang="en-US" dirty="0"/>
              <a:t> </a:t>
            </a:r>
          </a:p>
        </p:txBody>
      </p:sp>
      <p:sp>
        <p:nvSpPr>
          <p:cNvPr id="3" name="Slide Number Placeholder 18"/>
          <p:cNvSpPr>
            <a:spLocks noGrp="1"/>
          </p:cNvSpPr>
          <p:nvPr>
            <p:ph type="sldNum" sz="quarter" idx="11"/>
          </p:nvPr>
        </p:nvSpPr>
        <p:spPr/>
        <p:txBody>
          <a:bodyPr/>
          <a:lstStyle>
            <a:lvl1pPr>
              <a:defRPr>
                <a:solidFill>
                  <a:srgbClr val="7F7F7F"/>
                </a:solidFill>
              </a:defRPr>
            </a:lvl1pPr>
          </a:lstStyle>
          <a:p>
            <a:fld id="{9D0E476C-E260-4DC2-996D-9B991881E1CA}" type="slidenum">
              <a:rPr lang="en-US" altLang="en-US"/>
              <a:pPr/>
              <a:t>‹#›</a:t>
            </a:fld>
            <a:endParaRPr lang="en-US" altLang="en-US" dirty="0"/>
          </a:p>
        </p:txBody>
      </p:sp>
    </p:spTree>
    <p:extLst>
      <p:ext uri="{BB962C8B-B14F-4D97-AF65-F5344CB8AC3E}">
        <p14:creationId xmlns:p14="http://schemas.microsoft.com/office/powerpoint/2010/main" val="16923938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t> </a:t>
            </a:r>
          </a:p>
        </p:txBody>
      </p:sp>
      <p:sp>
        <p:nvSpPr>
          <p:cNvPr id="5" name="Slide Number Placeholder 5"/>
          <p:cNvSpPr>
            <a:spLocks noGrp="1"/>
          </p:cNvSpPr>
          <p:nvPr>
            <p:ph type="sldNum" sz="quarter" idx="11"/>
          </p:nvPr>
        </p:nvSpPr>
        <p:spPr/>
        <p:txBody>
          <a:bodyPr/>
          <a:lstStyle>
            <a:lvl1pPr>
              <a:defRPr/>
            </a:lvl1pPr>
          </a:lstStyle>
          <a:p>
            <a:fld id="{3BC615B0-02B2-4FBA-95FD-669A9B14D805}" type="slidenum">
              <a:rPr lang="en-US" altLang="en-US"/>
              <a:pPr/>
              <a:t>‹#›</a:t>
            </a:fld>
            <a:endParaRPr lang="en-US" altLang="en-US" dirty="0"/>
          </a:p>
        </p:txBody>
      </p:sp>
    </p:spTree>
    <p:extLst>
      <p:ext uri="{BB962C8B-B14F-4D97-AF65-F5344CB8AC3E}">
        <p14:creationId xmlns:p14="http://schemas.microsoft.com/office/powerpoint/2010/main" val="90190428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p:txBody>
          <a:bodyPr/>
          <a:lstStyle>
            <a:lvl1pPr algn="ctr">
              <a:defRPr sz="1200">
                <a:solidFill>
                  <a:schemeClr val="tx1">
                    <a:tint val="75000"/>
                  </a:schemeClr>
                </a:solidFill>
              </a:defRPr>
            </a:lvl1pPr>
          </a:lstStyle>
          <a:p>
            <a:pPr>
              <a:defRPr/>
            </a:pPr>
            <a:r>
              <a:rPr lang="en-US" dirty="0"/>
              <a:t> </a:t>
            </a:r>
          </a:p>
        </p:txBody>
      </p:sp>
      <p:sp>
        <p:nvSpPr>
          <p:cNvPr id="16" name="Slide Number Placeholder 18"/>
          <p:cNvSpPr>
            <a:spLocks noGrp="1"/>
          </p:cNvSpPr>
          <p:nvPr>
            <p:ph type="sldNum" sz="quarter" idx="18"/>
          </p:nvPr>
        </p:nvSpPr>
        <p:spPr/>
        <p:txBody>
          <a:bodyPr/>
          <a:lstStyle>
            <a:lvl1pPr>
              <a:defRPr>
                <a:solidFill>
                  <a:srgbClr val="F2F2F2"/>
                </a:solidFill>
              </a:defRPr>
            </a:lvl1pPr>
          </a:lstStyle>
          <a:p>
            <a:fld id="{B8056BB5-1601-4D29-9BFC-7583A724E81F}" type="slidenum">
              <a:rPr lang="en-US" altLang="en-US"/>
              <a:pPr/>
              <a:t>‹#›</a:t>
            </a:fld>
            <a:endParaRPr lang="en-US" altLang="en-US" dirty="0"/>
          </a:p>
        </p:txBody>
      </p:sp>
    </p:spTree>
    <p:extLst>
      <p:ext uri="{BB962C8B-B14F-4D97-AF65-F5344CB8AC3E}">
        <p14:creationId xmlns:p14="http://schemas.microsoft.com/office/powerpoint/2010/main" val="1875217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4" name="Footer Placeholder 17"/>
          <p:cNvSpPr>
            <a:spLocks noGrp="1"/>
          </p:cNvSpPr>
          <p:nvPr>
            <p:ph type="ftr" sz="quarter" idx="10"/>
          </p:nvPr>
        </p:nvSpPr>
        <p:spPr/>
        <p:txBody>
          <a:bodyPr/>
          <a:lstStyle>
            <a:lvl1pPr algn="ctr">
              <a:defRPr sz="1200">
                <a:solidFill>
                  <a:schemeClr val="tx1">
                    <a:tint val="75000"/>
                  </a:schemeClr>
                </a:solidFill>
              </a:defRPr>
            </a:lvl1pPr>
          </a:lstStyle>
          <a:p>
            <a:pPr>
              <a:defRPr/>
            </a:pPr>
            <a:r>
              <a:rPr lang="en-US" dirty="0"/>
              <a:t> </a:t>
            </a:r>
          </a:p>
        </p:txBody>
      </p:sp>
      <p:sp>
        <p:nvSpPr>
          <p:cNvPr id="5" name="Slide Number Placeholder 18"/>
          <p:cNvSpPr>
            <a:spLocks noGrp="1"/>
          </p:cNvSpPr>
          <p:nvPr>
            <p:ph type="sldNum" sz="quarter" idx="11"/>
          </p:nvPr>
        </p:nvSpPr>
        <p:spPr/>
        <p:txBody>
          <a:bodyPr/>
          <a:lstStyle>
            <a:lvl1pPr>
              <a:defRPr>
                <a:solidFill>
                  <a:srgbClr val="7F7F7F"/>
                </a:solidFill>
              </a:defRPr>
            </a:lvl1pPr>
          </a:lstStyle>
          <a:p>
            <a:fld id="{DD8AE719-039D-4DF9-A21B-F1CEE2F75B72}" type="slidenum">
              <a:rPr lang="en-US" altLang="en-US"/>
              <a:pPr/>
              <a:t>‹#›</a:t>
            </a:fld>
            <a:endParaRPr lang="en-US" altLang="en-US" dirty="0"/>
          </a:p>
        </p:txBody>
      </p:sp>
    </p:spTree>
    <p:extLst>
      <p:ext uri="{BB962C8B-B14F-4D97-AF65-F5344CB8AC3E}">
        <p14:creationId xmlns:p14="http://schemas.microsoft.com/office/powerpoint/2010/main" val="174808134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Bullet Slide 3 w/ Header(s)">
    <p:spTree>
      <p:nvGrpSpPr>
        <p:cNvPr id="1" name=""/>
        <p:cNvGrpSpPr/>
        <p:nvPr/>
      </p:nvGrpSpPr>
      <p:grpSpPr>
        <a:xfrm>
          <a:off x="0" y="0"/>
          <a:ext cx="0" cy="0"/>
          <a:chOff x="0" y="0"/>
          <a:chExt cx="0" cy="0"/>
        </a:xfrm>
      </p:grpSpPr>
      <p:pic>
        <p:nvPicPr>
          <p:cNvPr id="7" name="Picture 7" descr="FL Common Core_v2_slide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6" descr="FL Common Core_v3_slide4.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6858000" cy="655638"/>
          </a:xfrm>
        </p:spPr>
        <p:txBody>
          <a:bodyPr>
            <a:noAutofit/>
          </a:bodyPr>
          <a:lstStyle>
            <a:lvl1pPr>
              <a:defRPr sz="2800">
                <a:solidFill>
                  <a:srgbClr val="21429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ctr">
            <a:noAutofit/>
          </a:bodyPr>
          <a:lstStyle>
            <a:lvl1pPr marL="0" indent="0">
              <a:buNone/>
              <a:defRPr sz="2000" b="1">
                <a:solidFill>
                  <a:srgbClr val="607F9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692525"/>
          </a:xfrm>
        </p:spPr>
        <p:txBody>
          <a:bodyPr>
            <a:no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ctr">
            <a:noAutofit/>
          </a:bodyPr>
          <a:lstStyle>
            <a:lvl1pPr marL="0" indent="0">
              <a:buNone/>
              <a:defRPr sz="2000" b="1">
                <a:solidFill>
                  <a:srgbClr val="607F9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692525"/>
          </a:xfrm>
        </p:spPr>
        <p:txBody>
          <a:bodyPr>
            <a:no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t> </a:t>
            </a:r>
          </a:p>
        </p:txBody>
      </p:sp>
      <p:sp>
        <p:nvSpPr>
          <p:cNvPr id="10" name="Slide Number Placeholder 5"/>
          <p:cNvSpPr>
            <a:spLocks noGrp="1"/>
          </p:cNvSpPr>
          <p:nvPr>
            <p:ph type="sldNum" sz="quarter" idx="11"/>
          </p:nvPr>
        </p:nvSpPr>
        <p:spPr>
          <a:xfrm>
            <a:off x="7772400" y="6019800"/>
            <a:ext cx="914400" cy="365125"/>
          </a:xfrm>
        </p:spPr>
        <p:txBody>
          <a:bodyPr/>
          <a:lstStyle>
            <a:lvl1pPr algn="l">
              <a:defRPr/>
            </a:lvl1pPr>
          </a:lstStyle>
          <a:p>
            <a:fld id="{EA60A289-B055-4D4A-BE7E-209EA7120774}" type="slidenum">
              <a:rPr lang="en-US" altLang="en-US"/>
              <a:pPr/>
              <a:t>‹#›</a:t>
            </a:fld>
            <a:endParaRPr lang="en-US" altLang="en-US" dirty="0"/>
          </a:p>
        </p:txBody>
      </p:sp>
    </p:spTree>
    <p:extLst>
      <p:ext uri="{BB962C8B-B14F-4D97-AF65-F5344CB8AC3E}">
        <p14:creationId xmlns:p14="http://schemas.microsoft.com/office/powerpoint/2010/main" val="226240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Rectangle 4"/>
          <p:cNvSpPr/>
          <p:nvPr userDrawn="1"/>
        </p:nvSpPr>
        <p:spPr>
          <a:xfrm>
            <a:off x="0" y="0"/>
            <a:ext cx="9144000" cy="14859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userDrawn="1"/>
        </p:nvCxnSpPr>
        <p:spPr>
          <a:xfrm>
            <a:off x="0" y="1473200"/>
            <a:ext cx="91440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95250" y="80168"/>
            <a:ext cx="7886700" cy="1325563"/>
          </a:xfrm>
        </p:spPr>
        <p:txBody>
          <a:bodyPr/>
          <a:lstStyle>
            <a:lvl1pPr>
              <a:defRPr>
                <a:solidFill>
                  <a:schemeClr val="bg1"/>
                </a:solidFill>
              </a:defRPr>
            </a:lvl1pPr>
          </a:lstStyle>
          <a:p>
            <a:r>
              <a:rPr lang="en-US" dirty="0" smtClean="0"/>
              <a:t>Click to edit Master title style</a:t>
            </a:r>
            <a:endParaRPr lang="en-US" dirty="0"/>
          </a:p>
        </p:txBody>
      </p:sp>
      <p:sp>
        <p:nvSpPr>
          <p:cNvPr id="7" name="Footer Placeholder 5"/>
          <p:cNvSpPr>
            <a:spLocks noGrp="1"/>
          </p:cNvSpPr>
          <p:nvPr>
            <p:ph type="ftr" sz="quarter" idx="10"/>
          </p:nvPr>
        </p:nvSpPr>
        <p:spPr/>
        <p:txBody>
          <a:bodyPr/>
          <a:lstStyle>
            <a:lvl1pPr>
              <a:defRPr/>
            </a:lvl1pPr>
          </a:lstStyle>
          <a:p>
            <a:pPr>
              <a:defRPr/>
            </a:pPr>
            <a:r>
              <a:rPr lang="en-US" dirty="0"/>
              <a:t>Connecticut Core Standards </a:t>
            </a:r>
            <a:r>
              <a:rPr lang="en-US" b="1" i="1" dirty="0"/>
              <a:t>Systems of Professional Learning</a:t>
            </a:r>
          </a:p>
        </p:txBody>
      </p:sp>
      <p:sp>
        <p:nvSpPr>
          <p:cNvPr id="8" name="Slide Number Placeholder 6"/>
          <p:cNvSpPr>
            <a:spLocks noGrp="1"/>
          </p:cNvSpPr>
          <p:nvPr>
            <p:ph type="sldNum" sz="quarter" idx="11"/>
          </p:nvPr>
        </p:nvSpPr>
        <p:spPr/>
        <p:txBody>
          <a:bodyPr/>
          <a:lstStyle>
            <a:lvl1pPr algn="l">
              <a:defRPr/>
            </a:lvl1pPr>
          </a:lstStyle>
          <a:p>
            <a:fld id="{536A4122-A745-4A24-9C51-4B6AAF14B051}" type="slidenum">
              <a:rPr lang="en-US" altLang="en-US"/>
              <a:pPr/>
              <a:t>‹#›</a:t>
            </a:fld>
            <a:endParaRPr lang="en-US" altLang="en-US" dirty="0"/>
          </a:p>
        </p:txBody>
      </p:sp>
    </p:spTree>
    <p:extLst>
      <p:ext uri="{BB962C8B-B14F-4D97-AF65-F5344CB8AC3E}">
        <p14:creationId xmlns:p14="http://schemas.microsoft.com/office/powerpoint/2010/main" val="2994268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inal Slide">
    <p:bg>
      <p:bgPr>
        <a:gradFill rotWithShape="0">
          <a:gsLst>
            <a:gs pos="0">
              <a:srgbClr val="316FA6"/>
            </a:gs>
            <a:gs pos="50999">
              <a:srgbClr val="C9CBE7"/>
            </a:gs>
            <a:gs pos="67999">
              <a:srgbClr val="FFFFFF"/>
            </a:gs>
            <a:gs pos="100000">
              <a:srgbClr val="FFFFFF"/>
            </a:gs>
          </a:gsLst>
          <a:lin ang="5400000" scaled="1"/>
        </a:grad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650" y="5408614"/>
            <a:ext cx="2111375"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628650" y="937419"/>
            <a:ext cx="7886700" cy="1325563"/>
          </a:xfrm>
        </p:spPr>
        <p:txBody>
          <a:bodyPr/>
          <a:lstStyle>
            <a:lvl1pPr algn="ctr">
              <a:defRPr>
                <a:solidFill>
                  <a:schemeClr val="bg1"/>
                </a:solidFill>
              </a:defRPr>
            </a:lvl1pPr>
          </a:lstStyle>
          <a:p>
            <a:r>
              <a:rPr lang="en-US" smtClean="0"/>
              <a:t>Click to edit Master title style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495" y="4639531"/>
            <a:ext cx="1836135" cy="1538166"/>
          </a:xfrm>
          <a:prstGeom prst="rect">
            <a:avLst/>
          </a:prstGeom>
        </p:spPr>
      </p:pic>
    </p:spTree>
    <p:extLst>
      <p:ext uri="{BB962C8B-B14F-4D97-AF65-F5344CB8AC3E}">
        <p14:creationId xmlns:p14="http://schemas.microsoft.com/office/powerpoint/2010/main" val="2598953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1"/>
          </p:nvPr>
        </p:nvSpPr>
        <p:spPr>
          <a:xfrm>
            <a:off x="381000" y="6072188"/>
            <a:ext cx="2203450" cy="484187"/>
          </a:xfrm>
        </p:spPr>
        <p:txBody>
          <a:bodyPr/>
          <a:lstStyle>
            <a:lvl1pPr>
              <a:defRPr/>
            </a:lvl1pPr>
          </a:lstStyle>
          <a:p>
            <a:pPr>
              <a:defRPr/>
            </a:pPr>
            <a:r>
              <a:rPr lang="en-US" dirty="0"/>
              <a:t> </a:t>
            </a:r>
          </a:p>
        </p:txBody>
      </p:sp>
      <p:sp>
        <p:nvSpPr>
          <p:cNvPr id="5" name="Slide Number Placeholder 7"/>
          <p:cNvSpPr>
            <a:spLocks noGrp="1"/>
          </p:cNvSpPr>
          <p:nvPr>
            <p:ph type="sldNum" sz="quarter" idx="12"/>
          </p:nvPr>
        </p:nvSpPr>
        <p:spPr/>
        <p:txBody>
          <a:bodyPr/>
          <a:lstStyle>
            <a:lvl1pPr algn="l">
              <a:defRPr/>
            </a:lvl1pPr>
          </a:lstStyle>
          <a:p>
            <a:fld id="{4EF38720-0CDC-450C-8D73-F5A9EB767CD6}" type="slidenum">
              <a:rPr lang="en-US" altLang="en-US"/>
              <a:pPr/>
              <a:t>‹#›</a:t>
            </a:fld>
            <a:endParaRPr lang="en-US" altLang="en-US" dirty="0"/>
          </a:p>
        </p:txBody>
      </p:sp>
    </p:spTree>
    <p:extLst>
      <p:ext uri="{BB962C8B-B14F-4D97-AF65-F5344CB8AC3E}">
        <p14:creationId xmlns:p14="http://schemas.microsoft.com/office/powerpoint/2010/main" val="143039911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a:t>
            </a:r>
          </a:p>
        </p:txBody>
      </p:sp>
      <p:sp>
        <p:nvSpPr>
          <p:cNvPr id="6" name="Slide Number Placeholder 5"/>
          <p:cNvSpPr>
            <a:spLocks noGrp="1"/>
          </p:cNvSpPr>
          <p:nvPr>
            <p:ph type="sldNum" sz="quarter" idx="12"/>
          </p:nvPr>
        </p:nvSpPr>
        <p:spPr/>
        <p:txBody>
          <a:bodyPr/>
          <a:lstStyle>
            <a:lvl1pPr>
              <a:defRPr/>
            </a:lvl1pPr>
          </a:lstStyle>
          <a:p>
            <a:fld id="{34E50C46-2936-419B-8CC0-828E96651319}" type="slidenum">
              <a:rPr lang="en-US" altLang="en-US"/>
              <a:pPr/>
              <a:t>‹#›</a:t>
            </a:fld>
            <a:endParaRPr lang="en-US" altLang="en-US" dirty="0"/>
          </a:p>
        </p:txBody>
      </p:sp>
    </p:spTree>
    <p:extLst>
      <p:ext uri="{BB962C8B-B14F-4D97-AF65-F5344CB8AC3E}">
        <p14:creationId xmlns:p14="http://schemas.microsoft.com/office/powerpoint/2010/main" val="846758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a:t>
            </a:r>
          </a:p>
        </p:txBody>
      </p:sp>
      <p:sp>
        <p:nvSpPr>
          <p:cNvPr id="6" name="Slide Number Placeholder 5"/>
          <p:cNvSpPr>
            <a:spLocks noGrp="1"/>
          </p:cNvSpPr>
          <p:nvPr>
            <p:ph type="sldNum" sz="quarter" idx="12"/>
          </p:nvPr>
        </p:nvSpPr>
        <p:spPr/>
        <p:txBody>
          <a:bodyPr/>
          <a:lstStyle>
            <a:lvl1pPr>
              <a:defRPr/>
            </a:lvl1pPr>
          </a:lstStyle>
          <a:p>
            <a:fld id="{CE8F2D22-325E-4582-B33E-A758E92B3A85}" type="slidenum">
              <a:rPr lang="en-US" altLang="en-US"/>
              <a:pPr/>
              <a:t>‹#›</a:t>
            </a:fld>
            <a:endParaRPr lang="en-US" altLang="en-US" dirty="0"/>
          </a:p>
        </p:txBody>
      </p:sp>
    </p:spTree>
    <p:extLst>
      <p:ext uri="{BB962C8B-B14F-4D97-AF65-F5344CB8AC3E}">
        <p14:creationId xmlns:p14="http://schemas.microsoft.com/office/powerpoint/2010/main" val="3140165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a:t>
            </a:r>
          </a:p>
        </p:txBody>
      </p:sp>
      <p:sp>
        <p:nvSpPr>
          <p:cNvPr id="6" name="Slide Number Placeholder 5"/>
          <p:cNvSpPr>
            <a:spLocks noGrp="1"/>
          </p:cNvSpPr>
          <p:nvPr>
            <p:ph type="sldNum" sz="quarter" idx="12"/>
          </p:nvPr>
        </p:nvSpPr>
        <p:spPr/>
        <p:txBody>
          <a:bodyPr/>
          <a:lstStyle>
            <a:lvl1pPr>
              <a:defRPr/>
            </a:lvl1pPr>
          </a:lstStyle>
          <a:p>
            <a:fld id="{B5117F32-6460-4199-9EFC-EA41DEFFDA18}" type="slidenum">
              <a:rPr lang="en-US" altLang="en-US"/>
              <a:pPr/>
              <a:t>‹#›</a:t>
            </a:fld>
            <a:endParaRPr lang="en-US" altLang="en-US" dirty="0"/>
          </a:p>
        </p:txBody>
      </p:sp>
    </p:spTree>
    <p:extLst>
      <p:ext uri="{BB962C8B-B14F-4D97-AF65-F5344CB8AC3E}">
        <p14:creationId xmlns:p14="http://schemas.microsoft.com/office/powerpoint/2010/main" val="383279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a:t>
            </a:r>
          </a:p>
        </p:txBody>
      </p:sp>
      <p:sp>
        <p:nvSpPr>
          <p:cNvPr id="7" name="Slide Number Placeholder 5"/>
          <p:cNvSpPr>
            <a:spLocks noGrp="1"/>
          </p:cNvSpPr>
          <p:nvPr>
            <p:ph type="sldNum" sz="quarter" idx="12"/>
          </p:nvPr>
        </p:nvSpPr>
        <p:spPr/>
        <p:txBody>
          <a:bodyPr/>
          <a:lstStyle>
            <a:lvl1pPr>
              <a:defRPr/>
            </a:lvl1pPr>
          </a:lstStyle>
          <a:p>
            <a:fld id="{A7227D42-B355-4298-9D43-55B5F2859862}" type="slidenum">
              <a:rPr lang="en-US" altLang="en-US"/>
              <a:pPr/>
              <a:t>‹#›</a:t>
            </a:fld>
            <a:endParaRPr lang="en-US" altLang="en-US" dirty="0"/>
          </a:p>
        </p:txBody>
      </p:sp>
    </p:spTree>
    <p:extLst>
      <p:ext uri="{BB962C8B-B14F-4D97-AF65-F5344CB8AC3E}">
        <p14:creationId xmlns:p14="http://schemas.microsoft.com/office/powerpoint/2010/main" val="420269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 </a:t>
            </a:r>
          </a:p>
        </p:txBody>
      </p:sp>
      <p:sp>
        <p:nvSpPr>
          <p:cNvPr id="5" name="Slide Number Placeholder 5"/>
          <p:cNvSpPr>
            <a:spLocks noGrp="1"/>
          </p:cNvSpPr>
          <p:nvPr>
            <p:ph type="sldNum" sz="quarter" idx="12"/>
          </p:nvPr>
        </p:nvSpPr>
        <p:spPr/>
        <p:txBody>
          <a:bodyPr/>
          <a:lstStyle>
            <a:lvl1pPr>
              <a:defRPr/>
            </a:lvl1pPr>
          </a:lstStyle>
          <a:p>
            <a:fld id="{68A3DF0A-88F2-4B0E-92C3-441C87EC7656}" type="slidenum">
              <a:rPr lang="en-US" altLang="en-US"/>
              <a:pPr/>
              <a:t>‹#›</a:t>
            </a:fld>
            <a:endParaRPr lang="en-US" altLang="en-US" dirty="0"/>
          </a:p>
        </p:txBody>
      </p:sp>
    </p:spTree>
    <p:extLst>
      <p:ext uri="{BB962C8B-B14F-4D97-AF65-F5344CB8AC3E}">
        <p14:creationId xmlns:p14="http://schemas.microsoft.com/office/powerpoint/2010/main" val="342952534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 </a:t>
            </a:r>
          </a:p>
        </p:txBody>
      </p:sp>
      <p:sp>
        <p:nvSpPr>
          <p:cNvPr id="9" name="Slide Number Placeholder 5"/>
          <p:cNvSpPr>
            <a:spLocks noGrp="1"/>
          </p:cNvSpPr>
          <p:nvPr>
            <p:ph type="sldNum" sz="quarter" idx="12"/>
          </p:nvPr>
        </p:nvSpPr>
        <p:spPr/>
        <p:txBody>
          <a:bodyPr/>
          <a:lstStyle>
            <a:lvl1pPr>
              <a:defRPr/>
            </a:lvl1pPr>
          </a:lstStyle>
          <a:p>
            <a:fld id="{3560A3F0-6BC9-44DE-95E9-DBDA93CD7744}" type="slidenum">
              <a:rPr lang="en-US" altLang="en-US"/>
              <a:pPr/>
              <a:t>‹#›</a:t>
            </a:fld>
            <a:endParaRPr lang="en-US" altLang="en-US" dirty="0"/>
          </a:p>
        </p:txBody>
      </p:sp>
    </p:spTree>
    <p:extLst>
      <p:ext uri="{BB962C8B-B14F-4D97-AF65-F5344CB8AC3E}">
        <p14:creationId xmlns:p14="http://schemas.microsoft.com/office/powerpoint/2010/main" val="2145322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 </a:t>
            </a:r>
          </a:p>
        </p:txBody>
      </p:sp>
      <p:sp>
        <p:nvSpPr>
          <p:cNvPr id="5" name="Slide Number Placeholder 5"/>
          <p:cNvSpPr>
            <a:spLocks noGrp="1"/>
          </p:cNvSpPr>
          <p:nvPr>
            <p:ph type="sldNum" sz="quarter" idx="12"/>
          </p:nvPr>
        </p:nvSpPr>
        <p:spPr/>
        <p:txBody>
          <a:bodyPr/>
          <a:lstStyle>
            <a:lvl1pPr>
              <a:defRPr/>
            </a:lvl1pPr>
          </a:lstStyle>
          <a:p>
            <a:fld id="{5292E6E5-DE6D-40FC-9C51-5C2BE8EFA6C8}" type="slidenum">
              <a:rPr lang="en-US" altLang="en-US"/>
              <a:pPr/>
              <a:t>‹#›</a:t>
            </a:fld>
            <a:endParaRPr lang="en-US" altLang="en-US" dirty="0"/>
          </a:p>
        </p:txBody>
      </p:sp>
    </p:spTree>
    <p:extLst>
      <p:ext uri="{BB962C8B-B14F-4D97-AF65-F5344CB8AC3E}">
        <p14:creationId xmlns:p14="http://schemas.microsoft.com/office/powerpoint/2010/main" val="1703024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 </a:t>
            </a:r>
          </a:p>
        </p:txBody>
      </p:sp>
      <p:sp>
        <p:nvSpPr>
          <p:cNvPr id="4" name="Slide Number Placeholder 5"/>
          <p:cNvSpPr>
            <a:spLocks noGrp="1"/>
          </p:cNvSpPr>
          <p:nvPr>
            <p:ph type="sldNum" sz="quarter" idx="12"/>
          </p:nvPr>
        </p:nvSpPr>
        <p:spPr/>
        <p:txBody>
          <a:bodyPr/>
          <a:lstStyle>
            <a:lvl1pPr>
              <a:defRPr/>
            </a:lvl1pPr>
          </a:lstStyle>
          <a:p>
            <a:fld id="{BC13FD5E-8B8F-4CB5-908E-73D30E82C007}" type="slidenum">
              <a:rPr lang="en-US" altLang="en-US"/>
              <a:pPr/>
              <a:t>‹#›</a:t>
            </a:fld>
            <a:endParaRPr lang="en-US" altLang="en-US" dirty="0"/>
          </a:p>
        </p:txBody>
      </p:sp>
    </p:spTree>
    <p:extLst>
      <p:ext uri="{BB962C8B-B14F-4D97-AF65-F5344CB8AC3E}">
        <p14:creationId xmlns:p14="http://schemas.microsoft.com/office/powerpoint/2010/main" val="2003511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a:t>
            </a:r>
          </a:p>
        </p:txBody>
      </p:sp>
      <p:sp>
        <p:nvSpPr>
          <p:cNvPr id="7" name="Slide Number Placeholder 5"/>
          <p:cNvSpPr>
            <a:spLocks noGrp="1"/>
          </p:cNvSpPr>
          <p:nvPr>
            <p:ph type="sldNum" sz="quarter" idx="12"/>
          </p:nvPr>
        </p:nvSpPr>
        <p:spPr/>
        <p:txBody>
          <a:bodyPr/>
          <a:lstStyle>
            <a:lvl1pPr>
              <a:defRPr/>
            </a:lvl1pPr>
          </a:lstStyle>
          <a:p>
            <a:fld id="{F4211DC9-E760-4371-9120-FD3CDFB225CD}" type="slidenum">
              <a:rPr lang="en-US" altLang="en-US"/>
              <a:pPr/>
              <a:t>‹#›</a:t>
            </a:fld>
            <a:endParaRPr lang="en-US" altLang="en-US" dirty="0"/>
          </a:p>
        </p:txBody>
      </p:sp>
    </p:spTree>
    <p:extLst>
      <p:ext uri="{BB962C8B-B14F-4D97-AF65-F5344CB8AC3E}">
        <p14:creationId xmlns:p14="http://schemas.microsoft.com/office/powerpoint/2010/main" val="3549812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a:t>
            </a:r>
          </a:p>
        </p:txBody>
      </p:sp>
      <p:sp>
        <p:nvSpPr>
          <p:cNvPr id="7" name="Slide Number Placeholder 5"/>
          <p:cNvSpPr>
            <a:spLocks noGrp="1"/>
          </p:cNvSpPr>
          <p:nvPr>
            <p:ph type="sldNum" sz="quarter" idx="12"/>
          </p:nvPr>
        </p:nvSpPr>
        <p:spPr/>
        <p:txBody>
          <a:bodyPr/>
          <a:lstStyle>
            <a:lvl1pPr>
              <a:defRPr/>
            </a:lvl1pPr>
          </a:lstStyle>
          <a:p>
            <a:fld id="{29D9E6A8-6C5F-4465-B438-19B1F6E99AD3}" type="slidenum">
              <a:rPr lang="en-US" altLang="en-US"/>
              <a:pPr/>
              <a:t>‹#›</a:t>
            </a:fld>
            <a:endParaRPr lang="en-US" altLang="en-US" dirty="0"/>
          </a:p>
        </p:txBody>
      </p:sp>
    </p:spTree>
    <p:extLst>
      <p:ext uri="{BB962C8B-B14F-4D97-AF65-F5344CB8AC3E}">
        <p14:creationId xmlns:p14="http://schemas.microsoft.com/office/powerpoint/2010/main" val="3236118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a:t>
            </a:r>
          </a:p>
        </p:txBody>
      </p:sp>
      <p:sp>
        <p:nvSpPr>
          <p:cNvPr id="6" name="Slide Number Placeholder 5"/>
          <p:cNvSpPr>
            <a:spLocks noGrp="1"/>
          </p:cNvSpPr>
          <p:nvPr>
            <p:ph type="sldNum" sz="quarter" idx="12"/>
          </p:nvPr>
        </p:nvSpPr>
        <p:spPr/>
        <p:txBody>
          <a:bodyPr/>
          <a:lstStyle>
            <a:lvl1pPr>
              <a:defRPr/>
            </a:lvl1pPr>
          </a:lstStyle>
          <a:p>
            <a:fld id="{1E6A1F4A-AC84-4DFA-B374-F433D912AC5F}" type="slidenum">
              <a:rPr lang="en-US" altLang="en-US"/>
              <a:pPr/>
              <a:t>‹#›</a:t>
            </a:fld>
            <a:endParaRPr lang="en-US" altLang="en-US" dirty="0"/>
          </a:p>
        </p:txBody>
      </p:sp>
    </p:spTree>
    <p:extLst>
      <p:ext uri="{BB962C8B-B14F-4D97-AF65-F5344CB8AC3E}">
        <p14:creationId xmlns:p14="http://schemas.microsoft.com/office/powerpoint/2010/main" val="1515248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a:t>
            </a:r>
          </a:p>
        </p:txBody>
      </p:sp>
      <p:sp>
        <p:nvSpPr>
          <p:cNvPr id="6" name="Slide Number Placeholder 5"/>
          <p:cNvSpPr>
            <a:spLocks noGrp="1"/>
          </p:cNvSpPr>
          <p:nvPr>
            <p:ph type="sldNum" sz="quarter" idx="12"/>
          </p:nvPr>
        </p:nvSpPr>
        <p:spPr/>
        <p:txBody>
          <a:bodyPr/>
          <a:lstStyle>
            <a:lvl1pPr>
              <a:defRPr/>
            </a:lvl1pPr>
          </a:lstStyle>
          <a:p>
            <a:fld id="{814C24F4-4D7F-41CA-A779-BD4917151DF5}" type="slidenum">
              <a:rPr lang="en-US" altLang="en-US"/>
              <a:pPr/>
              <a:t>‹#›</a:t>
            </a:fld>
            <a:endParaRPr lang="en-US" altLang="en-US" dirty="0"/>
          </a:p>
        </p:txBody>
      </p:sp>
    </p:spTree>
    <p:extLst>
      <p:ext uri="{BB962C8B-B14F-4D97-AF65-F5344CB8AC3E}">
        <p14:creationId xmlns:p14="http://schemas.microsoft.com/office/powerpoint/2010/main" val="165308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t> </a:t>
            </a:r>
          </a:p>
        </p:txBody>
      </p:sp>
      <p:sp>
        <p:nvSpPr>
          <p:cNvPr id="5" name="Slide Number Placeholder 5"/>
          <p:cNvSpPr>
            <a:spLocks noGrp="1"/>
          </p:cNvSpPr>
          <p:nvPr>
            <p:ph type="sldNum" sz="quarter" idx="11"/>
          </p:nvPr>
        </p:nvSpPr>
        <p:spPr/>
        <p:txBody>
          <a:bodyPr/>
          <a:lstStyle>
            <a:lvl1pPr>
              <a:defRPr/>
            </a:lvl1pPr>
          </a:lstStyle>
          <a:p>
            <a:fld id="{619A45DE-0CDE-450E-B8AA-8114B6579E8B}" type="slidenum">
              <a:rPr lang="en-US" altLang="en-US"/>
              <a:pPr/>
              <a:t>‹#›</a:t>
            </a:fld>
            <a:endParaRPr lang="en-US" altLang="en-US" dirty="0"/>
          </a:p>
        </p:txBody>
      </p:sp>
    </p:spTree>
    <p:extLst>
      <p:ext uri="{BB962C8B-B14F-4D97-AF65-F5344CB8AC3E}">
        <p14:creationId xmlns:p14="http://schemas.microsoft.com/office/powerpoint/2010/main" val="195227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t> </a:t>
            </a:r>
          </a:p>
        </p:txBody>
      </p:sp>
      <p:sp>
        <p:nvSpPr>
          <p:cNvPr id="6" name="Slide Number Placeholder 5"/>
          <p:cNvSpPr>
            <a:spLocks noGrp="1"/>
          </p:cNvSpPr>
          <p:nvPr>
            <p:ph type="sldNum" sz="quarter" idx="11"/>
          </p:nvPr>
        </p:nvSpPr>
        <p:spPr/>
        <p:txBody>
          <a:bodyPr/>
          <a:lstStyle>
            <a:lvl1pPr>
              <a:defRPr/>
            </a:lvl1pPr>
          </a:lstStyle>
          <a:p>
            <a:fld id="{7D1C0077-AF4C-43A9-8008-11AB7D3C039E}" type="slidenum">
              <a:rPr lang="en-US" altLang="en-US"/>
              <a:pPr/>
              <a:t>‹#›</a:t>
            </a:fld>
            <a:endParaRPr lang="en-US" altLang="en-US" dirty="0"/>
          </a:p>
        </p:txBody>
      </p:sp>
    </p:spTree>
    <p:extLst>
      <p:ext uri="{BB962C8B-B14F-4D97-AF65-F5344CB8AC3E}">
        <p14:creationId xmlns:p14="http://schemas.microsoft.com/office/powerpoint/2010/main" val="3508842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09398"/>
          </a:xfrm>
        </p:spPr>
        <p:txBody>
          <a:bodyPr/>
          <a:lstStyle>
            <a:lvl1pPr>
              <a:defRPr sz="4400"/>
            </a:lvl1p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t> </a:t>
            </a:r>
          </a:p>
        </p:txBody>
      </p:sp>
      <p:sp>
        <p:nvSpPr>
          <p:cNvPr id="8" name="Slide Number Placeholder 5"/>
          <p:cNvSpPr>
            <a:spLocks noGrp="1"/>
          </p:cNvSpPr>
          <p:nvPr>
            <p:ph type="sldNum" sz="quarter" idx="11"/>
          </p:nvPr>
        </p:nvSpPr>
        <p:spPr/>
        <p:txBody>
          <a:bodyPr/>
          <a:lstStyle>
            <a:lvl1pPr>
              <a:defRPr/>
            </a:lvl1pPr>
          </a:lstStyle>
          <a:p>
            <a:fld id="{521F0ACF-B5A6-4F32-88BD-338FBFCF0742}" type="slidenum">
              <a:rPr lang="en-US" altLang="en-US"/>
              <a:pPr/>
              <a:t>‹#›</a:t>
            </a:fld>
            <a:endParaRPr lang="en-US" altLang="en-US" dirty="0"/>
          </a:p>
        </p:txBody>
      </p:sp>
    </p:spTree>
    <p:extLst>
      <p:ext uri="{BB962C8B-B14F-4D97-AF65-F5344CB8AC3E}">
        <p14:creationId xmlns:p14="http://schemas.microsoft.com/office/powerpoint/2010/main" val="113719627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dirty="0"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t> </a:t>
            </a:r>
          </a:p>
        </p:txBody>
      </p:sp>
      <p:sp>
        <p:nvSpPr>
          <p:cNvPr id="4" name="Slide Number Placeholder 5"/>
          <p:cNvSpPr>
            <a:spLocks noGrp="1"/>
          </p:cNvSpPr>
          <p:nvPr>
            <p:ph type="sldNum" sz="quarter" idx="11"/>
          </p:nvPr>
        </p:nvSpPr>
        <p:spPr/>
        <p:txBody>
          <a:bodyPr/>
          <a:lstStyle>
            <a:lvl1pPr>
              <a:defRPr/>
            </a:lvl1pPr>
          </a:lstStyle>
          <a:p>
            <a:fld id="{A129F798-0A00-44A9-AC80-11572DFAB342}" type="slidenum">
              <a:rPr lang="en-US" altLang="en-US"/>
              <a:pPr/>
              <a:t>‹#›</a:t>
            </a:fld>
            <a:endParaRPr lang="en-US" altLang="en-US" dirty="0"/>
          </a:p>
        </p:txBody>
      </p:sp>
    </p:spTree>
    <p:extLst>
      <p:ext uri="{BB962C8B-B14F-4D97-AF65-F5344CB8AC3E}">
        <p14:creationId xmlns:p14="http://schemas.microsoft.com/office/powerpoint/2010/main" val="144953120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t> </a:t>
            </a:r>
          </a:p>
        </p:txBody>
      </p:sp>
      <p:sp>
        <p:nvSpPr>
          <p:cNvPr id="3" name="Slide Number Placeholder 5"/>
          <p:cNvSpPr>
            <a:spLocks noGrp="1"/>
          </p:cNvSpPr>
          <p:nvPr>
            <p:ph type="sldNum" sz="quarter" idx="11"/>
          </p:nvPr>
        </p:nvSpPr>
        <p:spPr/>
        <p:txBody>
          <a:bodyPr/>
          <a:lstStyle>
            <a:lvl1pPr>
              <a:defRPr/>
            </a:lvl1pPr>
          </a:lstStyle>
          <a:p>
            <a:fld id="{90541A2B-A785-441D-B0E9-21F70FD60B0E}" type="slidenum">
              <a:rPr lang="en-US" altLang="en-US"/>
              <a:pPr/>
              <a:t>‹#›</a:t>
            </a:fld>
            <a:endParaRPr lang="en-US" altLang="en-US" dirty="0"/>
          </a:p>
        </p:txBody>
      </p:sp>
    </p:spTree>
    <p:extLst>
      <p:ext uri="{BB962C8B-B14F-4D97-AF65-F5344CB8AC3E}">
        <p14:creationId xmlns:p14="http://schemas.microsoft.com/office/powerpoint/2010/main" val="268896029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t> </a:t>
            </a:r>
          </a:p>
        </p:txBody>
      </p:sp>
      <p:sp>
        <p:nvSpPr>
          <p:cNvPr id="6" name="Slide Number Placeholder 5"/>
          <p:cNvSpPr>
            <a:spLocks noGrp="1"/>
          </p:cNvSpPr>
          <p:nvPr>
            <p:ph type="sldNum" sz="quarter" idx="11"/>
          </p:nvPr>
        </p:nvSpPr>
        <p:spPr/>
        <p:txBody>
          <a:bodyPr/>
          <a:lstStyle>
            <a:lvl1pPr>
              <a:defRPr/>
            </a:lvl1pPr>
          </a:lstStyle>
          <a:p>
            <a:fld id="{43E2A07B-12A9-4CEE-8248-B55D0897CDB0}" type="slidenum">
              <a:rPr lang="en-US" altLang="en-US"/>
              <a:pPr/>
              <a:t>‹#›</a:t>
            </a:fld>
            <a:endParaRPr lang="en-US" altLang="en-US" dirty="0"/>
          </a:p>
        </p:txBody>
      </p:sp>
    </p:spTree>
    <p:extLst>
      <p:ext uri="{BB962C8B-B14F-4D97-AF65-F5344CB8AC3E}">
        <p14:creationId xmlns:p14="http://schemas.microsoft.com/office/powerpoint/2010/main" val="27396471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8"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A7C299BC-7313-4A6C-85A1-FA74D1DC118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4596" r:id="rId1"/>
    <p:sldLayoutId id="2147484575" r:id="rId2"/>
    <p:sldLayoutId id="2147484576" r:id="rId3"/>
    <p:sldLayoutId id="2147484577" r:id="rId4"/>
    <p:sldLayoutId id="2147484578" r:id="rId5"/>
    <p:sldLayoutId id="2147484579" r:id="rId6"/>
    <p:sldLayoutId id="2147484580" r:id="rId7"/>
    <p:sldLayoutId id="2147484581" r:id="rId8"/>
    <p:sldLayoutId id="2147484582" r:id="rId9"/>
    <p:sldLayoutId id="2147484583" r:id="rId10"/>
    <p:sldLayoutId id="2147484584" r:id="rId11"/>
    <p:sldLayoutId id="2147484597" r:id="rId12"/>
    <p:sldLayoutId id="2147484598" r:id="rId13"/>
    <p:sldLayoutId id="2147484599" r:id="rId14"/>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9"/>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20"/>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20"/>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20"/>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20"/>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5363"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Footer Placeholder 17"/>
          <p:cNvSpPr>
            <a:spLocks noGrp="1"/>
          </p:cNvSpPr>
          <p:nvPr>
            <p:ph type="ftr" sz="quarter" idx="3"/>
          </p:nvPr>
        </p:nvSpPr>
        <p:spPr>
          <a:xfrm>
            <a:off x="381000" y="6299200"/>
            <a:ext cx="2203450" cy="484188"/>
          </a:xfrm>
          <a:prstGeom prst="rect">
            <a:avLst/>
          </a:prstGeom>
          <a:blipFill>
            <a:blip r:embed="rId14"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 </a:t>
            </a:r>
          </a:p>
        </p:txBody>
      </p:sp>
      <p:sp>
        <p:nvSpPr>
          <p:cNvPr id="7" name="Slide Number Placeholder 18"/>
          <p:cNvSpPr>
            <a:spLocks noGrp="1"/>
          </p:cNvSpPr>
          <p:nvPr>
            <p:ph type="sldNum" sz="quarter" idx="4"/>
          </p:nvPr>
        </p:nvSpPr>
        <p:spPr>
          <a:xfrm>
            <a:off x="7483475" y="6359525"/>
            <a:ext cx="1279525"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A01A6A64-601B-4057-9767-C3357311D50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4600" r:id="rId1"/>
    <p:sldLayoutId id="2147484601" r:id="rId2"/>
    <p:sldLayoutId id="2147484602" r:id="rId3"/>
    <p:sldLayoutId id="2147484603" r:id="rId4"/>
    <p:sldLayoutId id="2147484604" r:id="rId5"/>
    <p:sldLayoutId id="2147484605" r:id="rId6"/>
    <p:sldLayoutId id="2147484606" r:id="rId7"/>
    <p:sldLayoutId id="2147484607" r:id="rId8"/>
    <p:sldLayoutId id="2147484608" r:id="rId9"/>
    <p:sldLayoutId id="2147484609" r:id="rId10"/>
    <p:sldLayoutId id="2147484610" r:id="rId11"/>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66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 </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47153A0-A7BA-4C40-8171-0AE851A3C69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hyperlink" Target="http://udlseries.udlcenter.org/presentations/learner_variability.html?plist=explor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udlcenter.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cast.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crecnow.info/blendedsolutions/docs/docs/Webbs_Depth_of_Knowledge.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Cu8SfdLfbm8"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www.crecnow.info/blendedsolutions/docs/docs/Webbs_Depth_of_Knowledge.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teachingchannel.org/videos/hint-card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https://www.teachingchannel.org/videos/teaching-difficult-lessons" TargetMode="External"/><Relationship Id="rId4" Type="http://schemas.openxmlformats.org/officeDocument/2006/relationships/hyperlink" Target="https://www.teachingchannel.org/videos/increase-engagement-and-understandi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hyperlink" Target="http://www.cast.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19.xml"/><Relationship Id="rId4" Type="http://schemas.openxmlformats.org/officeDocument/2006/relationships/hyperlink" Target="http://www.ccsso.org/Resources/Programs/Assessing_Special_Education_Students_(ASES).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readingquest.org/pdf/3mp.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7.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urveys.pcgus.com/s3/CT-Module-2-SwD-UDL"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xTShQyw3m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244" y="1774222"/>
            <a:ext cx="8144810" cy="1523495"/>
          </a:xfrm>
        </p:spPr>
        <p:txBody>
          <a:bodyPr/>
          <a:lstStyle/>
          <a:p>
            <a:pPr defTabSz="914363" eaLnBrk="1" fontAlgn="auto" hangingPunct="1">
              <a:spcAft>
                <a:spcPts val="0"/>
              </a:spcAft>
              <a:defRPr/>
            </a:pPr>
            <a:r>
              <a:rPr sz="3900" b="1" dirty="0">
                <a:effectLst/>
                <a:ea typeface="+mn-ea"/>
              </a:rPr>
              <a:t>Meeting the Challenge: </a:t>
            </a:r>
            <a:br>
              <a:rPr sz="3900" b="1" dirty="0">
                <a:effectLst/>
                <a:ea typeface="+mn-ea"/>
              </a:rPr>
            </a:br>
            <a:r>
              <a:rPr sz="3900" b="1" dirty="0">
                <a:effectLst/>
                <a:ea typeface="+mn-ea"/>
              </a:rPr>
              <a:t>CT Core Standards Success for English Learners and Students with Disabilities</a:t>
            </a:r>
            <a:endParaRPr sz="3900" dirty="0">
              <a:effectLst/>
              <a:ea typeface="+mn-ea"/>
            </a:endParaRPr>
          </a:p>
        </p:txBody>
      </p:sp>
      <p:sp>
        <p:nvSpPr>
          <p:cNvPr id="6" name="Subtitle 5"/>
          <p:cNvSpPr>
            <a:spLocks noGrp="1"/>
          </p:cNvSpPr>
          <p:nvPr>
            <p:ph type="subTitle" idx="1"/>
          </p:nvPr>
        </p:nvSpPr>
        <p:spPr>
          <a:xfrm>
            <a:off x="401638" y="3556000"/>
            <a:ext cx="8170862" cy="546100"/>
          </a:xfrm>
        </p:spPr>
        <p:txBody>
          <a:bodyPr rtlCol="0"/>
          <a:lstStyle/>
          <a:p>
            <a:pPr defTabSz="914363" eaLnBrk="1" fontAlgn="auto" hangingPunct="1">
              <a:spcAft>
                <a:spcPts val="0"/>
              </a:spcAft>
              <a:defRPr/>
            </a:pPr>
            <a:r>
              <a:rPr lang="en-US" i="1" dirty="0">
                <a:solidFill>
                  <a:schemeClr val="tx1">
                    <a:lumMod val="50000"/>
                    <a:lumOff val="50000"/>
                  </a:schemeClr>
                </a:solidFill>
                <a:ea typeface="+mn-ea"/>
                <a:cs typeface="+mn-cs"/>
              </a:rPr>
              <a:t>A </a:t>
            </a:r>
            <a:r>
              <a:rPr lang="en-US" i="1" dirty="0" smtClean="0">
                <a:solidFill>
                  <a:schemeClr val="tx1">
                    <a:lumMod val="50000"/>
                    <a:lumOff val="50000"/>
                  </a:schemeClr>
                </a:solidFill>
                <a:ea typeface="+mn-ea"/>
                <a:cs typeface="+mn-cs"/>
              </a:rPr>
              <a:t>Professional </a:t>
            </a:r>
            <a:r>
              <a:rPr lang="en-US" i="1" dirty="0">
                <a:solidFill>
                  <a:schemeClr val="tx1">
                    <a:lumMod val="50000"/>
                    <a:lumOff val="50000"/>
                  </a:schemeClr>
                </a:solidFill>
                <a:ea typeface="+mn-ea"/>
                <a:cs typeface="+mn-cs"/>
              </a:rPr>
              <a:t>L</a:t>
            </a:r>
            <a:r>
              <a:rPr lang="en-US" i="1" dirty="0" smtClean="0">
                <a:solidFill>
                  <a:schemeClr val="tx1">
                    <a:lumMod val="50000"/>
                    <a:lumOff val="50000"/>
                  </a:schemeClr>
                </a:solidFill>
                <a:ea typeface="+mn-ea"/>
                <a:cs typeface="+mn-cs"/>
              </a:rPr>
              <a:t>earning </a:t>
            </a:r>
            <a:r>
              <a:rPr lang="en-US" i="1" dirty="0">
                <a:solidFill>
                  <a:schemeClr val="tx1">
                    <a:lumMod val="50000"/>
                    <a:lumOff val="50000"/>
                  </a:schemeClr>
                </a:solidFill>
                <a:ea typeface="+mn-ea"/>
                <a:cs typeface="+mn-cs"/>
              </a:rPr>
              <a:t>O</a:t>
            </a:r>
            <a:r>
              <a:rPr lang="en-US" i="1" dirty="0" smtClean="0">
                <a:solidFill>
                  <a:schemeClr val="tx1">
                    <a:lumMod val="50000"/>
                    <a:lumOff val="50000"/>
                  </a:schemeClr>
                </a:solidFill>
                <a:ea typeface="+mn-ea"/>
                <a:cs typeface="+mn-cs"/>
              </a:rPr>
              <a:t>pportunity </a:t>
            </a:r>
            <a:r>
              <a:rPr lang="en-US" i="1" dirty="0">
                <a:solidFill>
                  <a:schemeClr val="tx1">
                    <a:lumMod val="50000"/>
                    <a:lumOff val="50000"/>
                  </a:schemeClr>
                </a:solidFill>
                <a:ea typeface="+mn-ea"/>
                <a:cs typeface="+mn-cs"/>
              </a:rPr>
              <a:t>for </a:t>
            </a:r>
            <a:r>
              <a:rPr lang="en-US" i="1" dirty="0" smtClean="0">
                <a:solidFill>
                  <a:schemeClr val="tx1">
                    <a:lumMod val="50000"/>
                    <a:lumOff val="50000"/>
                  </a:schemeClr>
                </a:solidFill>
                <a:ea typeface="+mn-ea"/>
                <a:cs typeface="+mn-cs"/>
              </a:rPr>
              <a:t>School Teams </a:t>
            </a:r>
            <a:r>
              <a:rPr lang="en-US" i="1" dirty="0">
                <a:solidFill>
                  <a:schemeClr val="tx1">
                    <a:lumMod val="50000"/>
                    <a:lumOff val="50000"/>
                  </a:schemeClr>
                </a:solidFill>
                <a:ea typeface="+mn-ea"/>
                <a:cs typeface="+mn-cs"/>
              </a:rPr>
              <a:t>D</a:t>
            </a:r>
            <a:r>
              <a:rPr lang="en-US" i="1" dirty="0" smtClean="0">
                <a:solidFill>
                  <a:schemeClr val="tx1">
                    <a:lumMod val="50000"/>
                    <a:lumOff val="50000"/>
                  </a:schemeClr>
                </a:solidFill>
                <a:ea typeface="+mn-ea"/>
                <a:cs typeface="+mn-cs"/>
              </a:rPr>
              <a:t>edicated </a:t>
            </a:r>
            <a:r>
              <a:rPr lang="en-US" i="1" dirty="0">
                <a:solidFill>
                  <a:schemeClr val="tx1">
                    <a:lumMod val="50000"/>
                    <a:lumOff val="50000"/>
                  </a:schemeClr>
                </a:solidFill>
                <a:ea typeface="+mn-ea"/>
                <a:cs typeface="+mn-cs"/>
              </a:rPr>
              <a:t>to the </a:t>
            </a:r>
            <a:r>
              <a:rPr lang="en-US" i="1" dirty="0" smtClean="0">
                <a:solidFill>
                  <a:schemeClr val="tx1">
                    <a:lumMod val="50000"/>
                    <a:lumOff val="50000"/>
                  </a:schemeClr>
                </a:solidFill>
                <a:ea typeface="+mn-ea"/>
                <a:cs typeface="+mn-cs"/>
              </a:rPr>
              <a:t>Success </a:t>
            </a:r>
            <a:r>
              <a:rPr lang="en-US" i="1" dirty="0">
                <a:solidFill>
                  <a:schemeClr val="tx1">
                    <a:lumMod val="50000"/>
                    <a:lumOff val="50000"/>
                  </a:schemeClr>
                </a:solidFill>
                <a:ea typeface="+mn-ea"/>
                <a:cs typeface="+mn-cs"/>
              </a:rPr>
              <a:t>of ALL </a:t>
            </a:r>
            <a:r>
              <a:rPr lang="en-US" i="1" dirty="0" smtClean="0">
                <a:solidFill>
                  <a:schemeClr val="tx1">
                    <a:lumMod val="50000"/>
                    <a:lumOff val="50000"/>
                  </a:schemeClr>
                </a:solidFill>
                <a:ea typeface="+mn-ea"/>
                <a:cs typeface="+mn-cs"/>
              </a:rPr>
              <a:t>Students</a:t>
            </a:r>
          </a:p>
          <a:p>
            <a:pPr defTabSz="914363" eaLnBrk="1" fontAlgn="auto" hangingPunct="1">
              <a:spcAft>
                <a:spcPts val="0"/>
              </a:spcAft>
              <a:defRPr/>
            </a:pPr>
            <a:endParaRPr lang="en-US" dirty="0" smtClean="0">
              <a:solidFill>
                <a:schemeClr val="tx1">
                  <a:lumMod val="50000"/>
                  <a:lumOff val="50000"/>
                </a:schemeClr>
              </a:solidFill>
              <a:ea typeface="+mn-ea"/>
              <a:cs typeface="+mn-cs"/>
            </a:endParaRPr>
          </a:p>
        </p:txBody>
      </p:sp>
      <p:sp>
        <p:nvSpPr>
          <p:cNvPr id="40963" name="Subtitle 5"/>
          <p:cNvSpPr txBox="1">
            <a:spLocks/>
          </p:cNvSpPr>
          <p:nvPr/>
        </p:nvSpPr>
        <p:spPr bwMode="auto">
          <a:xfrm>
            <a:off x="401638" y="4613275"/>
            <a:ext cx="77628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spcBef>
                <a:spcPts val="1000"/>
              </a:spcBef>
              <a:buFont typeface="Arial" panose="020B0604020202020204" pitchFamily="34" charset="0"/>
              <a:buNone/>
            </a:pPr>
            <a:r>
              <a:rPr lang="en-US" altLang="en-US" sz="3200" b="1" dirty="0">
                <a:solidFill>
                  <a:schemeClr val="tx2"/>
                </a:solidFill>
              </a:rPr>
              <a:t>Module </a:t>
            </a:r>
            <a:r>
              <a:rPr lang="en-US" altLang="en-US" sz="3200" b="1" dirty="0" smtClean="0">
                <a:solidFill>
                  <a:schemeClr val="tx2"/>
                </a:solidFill>
              </a:rPr>
              <a:t>2 - SwD </a:t>
            </a:r>
            <a:endParaRPr lang="en-US" altLang="en-US" sz="3200" b="1" dirty="0">
              <a:solidFill>
                <a:schemeClr val="tx2"/>
              </a:solidFill>
            </a:endParaRPr>
          </a:p>
          <a:p>
            <a:pPr eaLnBrk="1" hangingPunct="1">
              <a:lnSpc>
                <a:spcPct val="90000"/>
              </a:lnSpc>
              <a:spcBef>
                <a:spcPts val="600"/>
              </a:spcBef>
              <a:buFont typeface="Arial" panose="020B0604020202020204" pitchFamily="34" charset="0"/>
              <a:buNone/>
            </a:pPr>
            <a:r>
              <a:rPr lang="en-US" altLang="en-US" sz="3200" b="1" dirty="0">
                <a:solidFill>
                  <a:schemeClr val="tx2"/>
                </a:solidFill>
              </a:rPr>
              <a:t>Adapting the Curriculum in UDL Style</a:t>
            </a:r>
          </a:p>
        </p:txBody>
      </p:sp>
      <p:pic>
        <p:nvPicPr>
          <p:cNvPr id="4096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638" y="371475"/>
            <a:ext cx="3998912" cy="88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2522" y="96136"/>
            <a:ext cx="2409799" cy="2018735"/>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28306" y="263445"/>
            <a:ext cx="8153400" cy="637307"/>
          </a:xfrm>
        </p:spPr>
        <p:txBody>
          <a:bodyPr>
            <a:normAutofit/>
          </a:bodyPr>
          <a:lstStyle/>
          <a:p>
            <a:r>
              <a:rPr lang="en-US" sz="4400" dirty="0" smtClean="0"/>
              <a:t>Learner variability is the norm!</a:t>
            </a:r>
            <a:endParaRPr lang="en-US" sz="4400" dirty="0"/>
          </a:p>
        </p:txBody>
      </p:sp>
      <p:sp>
        <p:nvSpPr>
          <p:cNvPr id="59395" name="TextBox 1"/>
          <p:cNvSpPr txBox="1">
            <a:spLocks noChangeArrowheads="1"/>
          </p:cNvSpPr>
          <p:nvPr/>
        </p:nvSpPr>
        <p:spPr bwMode="auto">
          <a:xfrm>
            <a:off x="724089" y="5272964"/>
            <a:ext cx="8297081"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r>
              <a:rPr lang="en-US" sz="1800" dirty="0" smtClean="0"/>
              <a:t>National </a:t>
            </a:r>
            <a:r>
              <a:rPr lang="en-US" sz="1800" dirty="0"/>
              <a:t>Center On Universal Design for Learning, at </a:t>
            </a:r>
            <a:r>
              <a:rPr lang="en-US" sz="1800" dirty="0" smtClean="0"/>
              <a:t>CAST  </a:t>
            </a:r>
            <a:r>
              <a:rPr lang="en-US" altLang="en-US" sz="1800" dirty="0" smtClean="0">
                <a:hlinkClick r:id="rId3"/>
              </a:rPr>
              <a:t>http</a:t>
            </a:r>
            <a:r>
              <a:rPr lang="en-US" altLang="en-US" sz="1800" dirty="0">
                <a:hlinkClick r:id="rId3"/>
              </a:rPr>
              <a:t>://udlseries.udlcenter.org/presentations/learner_variability.html?plist=explore</a:t>
            </a:r>
            <a:endParaRPr lang="en-US" altLang="en-US" sz="1800" dirty="0"/>
          </a:p>
          <a:p>
            <a:pPr algn="r" eaLnBrk="1" hangingPunct="1"/>
            <a:endParaRPr lang="en-US" altLang="en-US" sz="1800" dirty="0"/>
          </a:p>
        </p:txBody>
      </p:sp>
      <p:sp>
        <p:nvSpPr>
          <p:cNvPr id="4" name="Rectangle 3"/>
          <p:cNvSpPr/>
          <p:nvPr/>
        </p:nvSpPr>
        <p:spPr bwMode="auto">
          <a:xfrm>
            <a:off x="328305" y="1413514"/>
            <a:ext cx="8376079" cy="3346688"/>
          </a:xfrm>
          <a:prstGeom prst="rect">
            <a:avLst/>
          </a:prstGeom>
          <a:solidFill>
            <a:schemeClr val="accent1"/>
          </a:solidFill>
          <a:ln>
            <a:solidFill>
              <a:schemeClr val="accent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457200" indent="-457200">
              <a:spcBef>
                <a:spcPts val="1200"/>
              </a:spcBef>
              <a:spcAft>
                <a:spcPts val="1200"/>
              </a:spcAft>
              <a:buFont typeface="Arial"/>
              <a:buChar char="•"/>
            </a:pPr>
            <a:r>
              <a:rPr lang="en-US" altLang="en-US" sz="2800" dirty="0" smtClean="0"/>
              <a:t>Learners vary in the ways they take in information</a:t>
            </a:r>
          </a:p>
          <a:p>
            <a:pPr marL="457200" indent="-457200">
              <a:spcBef>
                <a:spcPts val="1200"/>
              </a:spcBef>
              <a:spcAft>
                <a:spcPts val="1200"/>
              </a:spcAft>
              <a:buFont typeface="Arial"/>
              <a:buChar char="•"/>
            </a:pPr>
            <a:r>
              <a:rPr lang="en-US" altLang="en-US" sz="2800" dirty="0" smtClean="0"/>
              <a:t>Learners vary in their abilities and approaches</a:t>
            </a:r>
          </a:p>
          <a:p>
            <a:pPr marL="457200" indent="-457200">
              <a:spcBef>
                <a:spcPts val="1200"/>
              </a:spcBef>
              <a:spcAft>
                <a:spcPts val="1200"/>
              </a:spcAft>
              <a:buFont typeface="Arial"/>
              <a:buChar char="•"/>
            </a:pPr>
            <a:r>
              <a:rPr lang="en-US" altLang="en-US" sz="2800" dirty="0" smtClean="0"/>
              <a:t>Learning changes by situation and context</a:t>
            </a:r>
          </a:p>
          <a:p>
            <a:pPr marL="457200" indent="-457200">
              <a:spcBef>
                <a:spcPts val="1200"/>
              </a:spcBef>
              <a:spcAft>
                <a:spcPts val="1200"/>
              </a:spcAft>
              <a:buFont typeface="Arial"/>
              <a:buChar char="•"/>
            </a:pPr>
            <a:r>
              <a:rPr lang="en-US" altLang="en-US" sz="2800" dirty="0" smtClean="0"/>
              <a:t>Learners vary across their development</a:t>
            </a:r>
          </a:p>
        </p:txBody>
      </p:sp>
      <p:sp>
        <p:nvSpPr>
          <p:cNvPr id="2" name="Footer Placeholder 1"/>
          <p:cNvSpPr>
            <a:spLocks noGrp="1"/>
          </p:cNvSpPr>
          <p:nvPr>
            <p:ph type="ftr" sz="quarter" idx="10"/>
          </p:nvPr>
        </p:nvSpPr>
        <p:spPr/>
        <p:txBody>
          <a:bodyPr/>
          <a:lstStyle/>
          <a:p>
            <a:pPr>
              <a:defRPr/>
            </a:pPr>
            <a:r>
              <a:rPr lang="en-US" smtClean="0"/>
              <a:t> </a:t>
            </a:r>
            <a:endParaRPr lang="en-US" dirty="0"/>
          </a:p>
        </p:txBody>
      </p:sp>
      <p:sp>
        <p:nvSpPr>
          <p:cNvPr id="3" name="Slide Number Placeholder 2"/>
          <p:cNvSpPr>
            <a:spLocks noGrp="1"/>
          </p:cNvSpPr>
          <p:nvPr>
            <p:ph type="sldNum" sz="quarter" idx="11"/>
          </p:nvPr>
        </p:nvSpPr>
        <p:spPr/>
        <p:txBody>
          <a:bodyPr/>
          <a:lstStyle/>
          <a:p>
            <a:fld id="{3BC615B0-02B2-4FBA-95FD-669A9B14D805}" type="slidenum">
              <a:rPr lang="en-US" altLang="en-US" smtClean="0"/>
              <a:pPr/>
              <a:t>10</a:t>
            </a:fld>
            <a:endParaRPr lang="en-US" alt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5804" y="199120"/>
            <a:ext cx="8669111" cy="1049972"/>
          </a:xfrm>
        </p:spPr>
        <p:txBody>
          <a:bodyPr/>
          <a:lstStyle/>
          <a:p>
            <a:pPr lvl="0" defTabSz="914363" eaLnBrk="1" fontAlgn="auto" hangingPunct="1">
              <a:spcAft>
                <a:spcPts val="0"/>
              </a:spcAft>
              <a:defRPr/>
            </a:pPr>
            <a:r>
              <a:rPr sz="3700" dirty="0" smtClean="0">
                <a:ea typeface="+mn-ea"/>
              </a:rPr>
              <a:t>Activity 3: </a:t>
            </a:r>
            <a:r>
              <a:rPr lang="en-US" altLang="en-US" sz="3700" dirty="0">
                <a:ea typeface="+mn-ea"/>
              </a:rPr>
              <a:t>Addressing Learner Variability</a:t>
            </a:r>
            <a:br>
              <a:rPr lang="en-US" altLang="en-US" sz="3700" dirty="0">
                <a:ea typeface="+mn-ea"/>
              </a:rPr>
            </a:br>
            <a:r>
              <a:rPr sz="3700" dirty="0" smtClean="0">
                <a:ea typeface="+mn-ea"/>
              </a:rPr>
              <a:t> </a:t>
            </a:r>
            <a:endParaRPr sz="3700" dirty="0">
              <a:ea typeface="+mn-ea"/>
            </a:endParaRPr>
          </a:p>
        </p:txBody>
      </p:sp>
      <p:sp>
        <p:nvSpPr>
          <p:cNvPr id="61442"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DEC0EE7-77FF-434F-B114-8A01F4DFD5AD}" type="slidenum">
              <a:rPr lang="en-US" altLang="en-US" sz="1600">
                <a:solidFill>
                  <a:schemeClr val="bg1"/>
                </a:solidFill>
                <a:latin typeface="Times New Roman" panose="02020603050405020304" pitchFamily="18" charset="0"/>
              </a:rPr>
              <a:pPr eaLnBrk="1" hangingPunct="1"/>
              <a:t>11</a:t>
            </a:fld>
            <a:endParaRPr lang="en-US" altLang="en-US" sz="1600" dirty="0">
              <a:solidFill>
                <a:schemeClr val="bg1"/>
              </a:solidFill>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en-US" dirty="0"/>
              <a:t> </a:t>
            </a:r>
          </a:p>
        </p:txBody>
      </p:sp>
      <p:graphicFrame>
        <p:nvGraphicFramePr>
          <p:cNvPr id="10" name="Table 9"/>
          <p:cNvGraphicFramePr>
            <a:graphicFrameLocks noGrp="1"/>
          </p:cNvGraphicFramePr>
          <p:nvPr>
            <p:extLst>
              <p:ext uri="{D42A27DB-BD31-4B8C-83A1-F6EECF244321}">
                <p14:modId xmlns:p14="http://schemas.microsoft.com/office/powerpoint/2010/main" val="916558889"/>
              </p:ext>
            </p:extLst>
          </p:nvPr>
        </p:nvGraphicFramePr>
        <p:xfrm>
          <a:off x="538163" y="1000126"/>
          <a:ext cx="7470775" cy="4261128"/>
        </p:xfrm>
        <a:graphic>
          <a:graphicData uri="http://schemas.openxmlformats.org/drawingml/2006/table">
            <a:tbl>
              <a:tblPr/>
              <a:tblGrid>
                <a:gridCol w="7470775"/>
              </a:tblGrid>
              <a:tr h="450952">
                <a:tc>
                  <a:txBody>
                    <a:bodyPr/>
                    <a:lstStyle>
                      <a:lvl1pPr defTabSz="912813" eaLnBrk="0" hangingPunct="0">
                        <a:lnSpc>
                          <a:spcPct val="90000"/>
                        </a:lnSpc>
                        <a:spcBef>
                          <a:spcPct val="20000"/>
                        </a:spcBef>
                        <a:defRPr sz="2800">
                          <a:solidFill>
                            <a:schemeClr val="tx1"/>
                          </a:solidFill>
                          <a:latin typeface="Calibri" panose="020F0502020204030204" pitchFamily="34" charset="0"/>
                          <a:ea typeface="MS PGothic" panose="020B0600070205080204" pitchFamily="34" charset="-128"/>
                        </a:defRPr>
                      </a:lvl1pPr>
                      <a:lvl2pPr marL="742950" indent="-285750" defTabSz="912813" eaLnBrk="0" hangingPunct="0">
                        <a:lnSpc>
                          <a:spcPct val="90000"/>
                        </a:lnSpc>
                        <a:spcBef>
                          <a:spcPct val="20000"/>
                        </a:spcBef>
                        <a:defRPr sz="2400">
                          <a:solidFill>
                            <a:schemeClr val="tx1"/>
                          </a:solidFill>
                          <a:latin typeface="Calibri" panose="020F0502020204030204" pitchFamily="34" charset="0"/>
                          <a:ea typeface="MS PGothic" panose="020B0600070205080204" pitchFamily="34" charset="-128"/>
                        </a:defRPr>
                      </a:lvl2pPr>
                      <a:lvl3pPr marL="11430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3pPr>
                      <a:lvl4pPr marL="16002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4pPr>
                      <a:lvl5pPr marL="20574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Connections and Ideas</a:t>
                      </a:r>
                    </a:p>
                  </a:txBody>
                  <a:tcPr marL="91453" marR="9145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7FD5"/>
                    </a:solidFill>
                  </a:tcPr>
                </a:tc>
              </a:tr>
              <a:tr h="3516338">
                <a:tc>
                  <a:txBody>
                    <a:bodyPr/>
                    <a:lstStyle>
                      <a:lvl1pPr marL="342900" indent="-342900" defTabSz="912813" eaLnBrk="0" hangingPunct="0">
                        <a:lnSpc>
                          <a:spcPct val="90000"/>
                        </a:lnSpc>
                        <a:spcBef>
                          <a:spcPct val="20000"/>
                        </a:spcBef>
                        <a:defRPr sz="2800">
                          <a:solidFill>
                            <a:schemeClr val="tx1"/>
                          </a:solidFill>
                          <a:latin typeface="Calibri" panose="020F0502020204030204" pitchFamily="34" charset="0"/>
                          <a:ea typeface="MS PGothic" panose="020B0600070205080204" pitchFamily="34" charset="-128"/>
                        </a:defRPr>
                      </a:lvl1pPr>
                      <a:lvl2pPr marL="742950" indent="-285750" defTabSz="912813" eaLnBrk="0" hangingPunct="0">
                        <a:lnSpc>
                          <a:spcPct val="90000"/>
                        </a:lnSpc>
                        <a:spcBef>
                          <a:spcPct val="20000"/>
                        </a:spcBef>
                        <a:defRPr sz="2400">
                          <a:solidFill>
                            <a:schemeClr val="tx1"/>
                          </a:solidFill>
                          <a:latin typeface="Calibri" panose="020F0502020204030204" pitchFamily="34" charset="0"/>
                          <a:ea typeface="MS PGothic" panose="020B0600070205080204" pitchFamily="34" charset="-128"/>
                        </a:defRPr>
                      </a:lvl2pPr>
                      <a:lvl3pPr marL="11430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3pPr>
                      <a:lvl4pPr marL="16002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4pPr>
                      <a:lvl5pPr marL="20574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9pPr>
                    </a:lstStyle>
                    <a:p>
                      <a:pPr marL="457200" marR="0" lvl="0" indent="-457200" algn="l" defTabSz="912813" rtl="0" eaLnBrk="1" fontAlgn="base" latinLnBrk="0" hangingPunct="1">
                        <a:lnSpc>
                          <a:spcPct val="100000"/>
                        </a:lnSpc>
                        <a:spcBef>
                          <a:spcPct val="0"/>
                        </a:spcBef>
                        <a:spcAft>
                          <a:spcPct val="0"/>
                        </a:spcAft>
                        <a:buClrTx/>
                        <a:buSzTx/>
                        <a:buFont typeface="+mj-lt"/>
                        <a:buAutoNum type="arabicPeriod"/>
                        <a:tabLst/>
                      </a:pPr>
                      <a:r>
                        <a:rPr kumimoji="0" lang="en-US" altLang="en-US" sz="24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On page 12 of your Participant Guide, read through the </a:t>
                      </a:r>
                      <a:r>
                        <a:rPr kumimoji="0" lang="en-US" altLang="en-US" sz="2400" b="0" i="1"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Examples of addressing learner variability</a:t>
                      </a:r>
                      <a:r>
                        <a:rPr kumimoji="0" lang="en-US" altLang="en-US" sz="24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a:t>
                      </a:r>
                    </a:p>
                    <a:p>
                      <a:pPr marL="457200" lvl="0" indent="-457200">
                        <a:buFont typeface="+mj-lt"/>
                        <a:buAutoNum type="arabicPeriod"/>
                      </a:pPr>
                      <a:r>
                        <a:rPr lang="en-US" sz="2400" kern="1200" dirty="0" smtClean="0">
                          <a:solidFill>
                            <a:schemeClr val="tx1"/>
                          </a:solidFill>
                          <a:effectLst/>
                          <a:latin typeface="Calibri" panose="020F0502020204030204" pitchFamily="34" charset="0"/>
                          <a:ea typeface="MS PGothic" panose="020B0600070205080204" pitchFamily="34" charset="-128"/>
                          <a:cs typeface="+mn-cs"/>
                        </a:rPr>
                        <a:t>Connect your thinking from our Introductory Activity and your 3-2-1 Reflections.</a:t>
                      </a:r>
                    </a:p>
                    <a:p>
                      <a:pPr marL="457200" lvl="0" indent="-457200">
                        <a:buFont typeface="+mj-lt"/>
                        <a:buAutoNum type="arabicPeriod"/>
                      </a:pPr>
                      <a:r>
                        <a:rPr lang="en-US" sz="2400" kern="1200" dirty="0" smtClean="0">
                          <a:solidFill>
                            <a:schemeClr val="tx1"/>
                          </a:solidFill>
                          <a:effectLst/>
                          <a:latin typeface="Calibri" panose="020F0502020204030204" pitchFamily="34" charset="0"/>
                          <a:ea typeface="MS PGothic" panose="020B0600070205080204" pitchFamily="34" charset="-128"/>
                          <a:cs typeface="+mn-cs"/>
                        </a:rPr>
                        <a:t>Think about the connections you make to your own practice. What examples can you add as you think about learners in your classrooms?</a:t>
                      </a:r>
                    </a:p>
                    <a:p>
                      <a:pPr marL="457200" lvl="0" indent="-457200">
                        <a:buFont typeface="+mj-lt"/>
                        <a:buAutoNum type="arabicPeriod"/>
                      </a:pPr>
                      <a:r>
                        <a:rPr lang="en-US" sz="2400" kern="1200" dirty="0" smtClean="0">
                          <a:solidFill>
                            <a:schemeClr val="tx1"/>
                          </a:solidFill>
                          <a:effectLst/>
                          <a:latin typeface="Calibri" panose="020F0502020204030204" pitchFamily="34" charset="0"/>
                          <a:ea typeface="MS PGothic" panose="020B0600070205080204" pitchFamily="34" charset="-128"/>
                          <a:cs typeface="+mn-cs"/>
                        </a:rPr>
                        <a:t>Share your connections with your team.</a:t>
                      </a:r>
                    </a:p>
                    <a:p>
                      <a:pPr marL="457200" lvl="0" indent="-457200">
                        <a:buFont typeface="+mj-lt"/>
                        <a:buAutoNum type="arabicPeriod"/>
                      </a:pPr>
                      <a:r>
                        <a:rPr lang="en-US" sz="2400" kern="1200" dirty="0" smtClean="0">
                          <a:solidFill>
                            <a:schemeClr val="tx1"/>
                          </a:solidFill>
                          <a:effectLst/>
                          <a:latin typeface="Calibri" panose="020F0502020204030204" pitchFamily="34" charset="0"/>
                          <a:ea typeface="MS PGothic" panose="020B0600070205080204" pitchFamily="34" charset="-128"/>
                          <a:cs typeface="+mn-cs"/>
                        </a:rPr>
                        <a:t>On chart paper, write the heading </a:t>
                      </a:r>
                      <a:r>
                        <a:rPr lang="en-US" sz="2400" i="1" kern="1200" dirty="0" smtClean="0">
                          <a:solidFill>
                            <a:schemeClr val="tx1"/>
                          </a:solidFill>
                          <a:effectLst/>
                          <a:latin typeface="Calibri" panose="020F0502020204030204" pitchFamily="34" charset="0"/>
                          <a:ea typeface="MS PGothic" panose="020B0600070205080204" pitchFamily="34" charset="-128"/>
                          <a:cs typeface="+mn-cs"/>
                        </a:rPr>
                        <a:t>Addressing Learner Variability</a:t>
                      </a:r>
                      <a:r>
                        <a:rPr lang="en-US" sz="2400" kern="1200" dirty="0" smtClean="0">
                          <a:solidFill>
                            <a:schemeClr val="tx1"/>
                          </a:solidFill>
                          <a:effectLst/>
                          <a:latin typeface="Calibri" panose="020F0502020204030204" pitchFamily="34" charset="0"/>
                          <a:ea typeface="MS PGothic" panose="020B0600070205080204" pitchFamily="34" charset="-128"/>
                          <a:cs typeface="+mn-cs"/>
                        </a:rPr>
                        <a:t>, and jot down your ideas and connections</a:t>
                      </a:r>
                      <a:r>
                        <a:rPr lang="en-US" sz="2800" kern="1200" dirty="0" smtClean="0">
                          <a:solidFill>
                            <a:schemeClr val="tx1"/>
                          </a:solidFill>
                          <a:effectLst/>
                          <a:latin typeface="Calibri" panose="020F0502020204030204" pitchFamily="34" charset="0"/>
                          <a:ea typeface="MS PGothic" panose="020B0600070205080204" pitchFamily="34" charset="-128"/>
                          <a:cs typeface="+mn-cs"/>
                        </a:rPr>
                        <a:t>.</a:t>
                      </a:r>
                    </a:p>
                  </a:txBody>
                  <a:tcPr marL="91453" marR="9145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8EF"/>
                    </a:solidFill>
                  </a:tcPr>
                </a:tc>
              </a:tr>
            </a:tbl>
          </a:graphicData>
        </a:graphic>
      </p:graphicFrame>
      <p:pic>
        <p:nvPicPr>
          <p:cNvPr id="61452" name="Picture 11"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9669" y="5344201"/>
            <a:ext cx="947737" cy="103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53" name="TextBox 8"/>
          <p:cNvSpPr txBox="1">
            <a:spLocks noChangeArrowheads="1"/>
          </p:cNvSpPr>
          <p:nvPr/>
        </p:nvSpPr>
        <p:spPr bwMode="auto">
          <a:xfrm>
            <a:off x="6239669" y="5344201"/>
            <a:ext cx="8667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dirty="0" smtClean="0"/>
              <a:t>Pages 11-12 </a:t>
            </a:r>
            <a:endParaRPr lang="en-US" altLang="en-US" sz="18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 </a:t>
            </a:r>
          </a:p>
        </p:txBody>
      </p:sp>
      <p:sp>
        <p:nvSpPr>
          <p:cNvPr id="63490"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33E2A3F-0CE9-4C57-B583-372297D387B2}" type="slidenum">
              <a:rPr lang="en-US" altLang="en-US" sz="1600">
                <a:solidFill>
                  <a:schemeClr val="bg1"/>
                </a:solidFill>
                <a:latin typeface="Times New Roman" panose="02020603050405020304" pitchFamily="18" charset="0"/>
              </a:rPr>
              <a:pPr eaLnBrk="1" hangingPunct="1"/>
              <a:t>12</a:t>
            </a:fld>
            <a:endParaRPr lang="en-US" altLang="en-US" sz="1600" dirty="0">
              <a:solidFill>
                <a:schemeClr val="bg1"/>
              </a:solidFill>
              <a:latin typeface="Times New Roman" panose="02020603050405020304" pitchFamily="18" charset="0"/>
            </a:endParaRPr>
          </a:p>
        </p:txBody>
      </p:sp>
      <p:pic>
        <p:nvPicPr>
          <p:cNvPr id="5" name="Picture 4"/>
          <p:cNvPicPr>
            <a:picLocks noChangeAspect="1"/>
          </p:cNvPicPr>
          <p:nvPr/>
        </p:nvPicPr>
        <p:blipFill rotWithShape="1">
          <a:blip r:embed="rId3"/>
          <a:srcRect l="1282" r="6666" b="7982"/>
          <a:stretch/>
        </p:blipFill>
        <p:spPr bwMode="auto">
          <a:xfrm>
            <a:off x="311570" y="321881"/>
            <a:ext cx="8451430" cy="4939394"/>
          </a:xfrm>
          <a:prstGeom prst="rect">
            <a:avLst/>
          </a:prstGeom>
          <a:ln>
            <a:noFill/>
          </a:ln>
          <a:extLst>
            <a:ext uri="{53640926-AAD7-44d8-BBD7-CCE9431645EC}">
              <a14:shadowObscured xmlns="" xmlns:a14="http://schemas.microsoft.com/office/drawing/2010/main"/>
            </a:ext>
          </a:extLst>
        </p:spPr>
      </p:pic>
      <p:sp>
        <p:nvSpPr>
          <p:cNvPr id="2" name="Rectangle 1"/>
          <p:cNvSpPr/>
          <p:nvPr/>
        </p:nvSpPr>
        <p:spPr>
          <a:xfrm>
            <a:off x="351021" y="5358792"/>
            <a:ext cx="8381999" cy="584775"/>
          </a:xfrm>
          <a:prstGeom prst="rect">
            <a:avLst/>
          </a:prstGeom>
        </p:spPr>
        <p:txBody>
          <a:bodyPr wrap="square">
            <a:spAutoFit/>
          </a:bodyPr>
          <a:lstStyle/>
          <a:p>
            <a:pPr marL="0" marR="0">
              <a:spcBef>
                <a:spcPts val="0"/>
              </a:spcBef>
              <a:spcAft>
                <a:spcPts val="0"/>
              </a:spcAft>
            </a:pPr>
            <a:r>
              <a:rPr lang="en-US" sz="1600" dirty="0">
                <a:solidFill>
                  <a:srgbClr val="000000"/>
                </a:solidFill>
                <a:latin typeface="+mn-lt"/>
                <a:ea typeface="MS Mincho" panose="02020609040205080304" pitchFamily="49" charset="-128"/>
                <a:cs typeface="Times New Roman" panose="02020603050405020304" pitchFamily="18" charset="0"/>
              </a:rPr>
              <a:t>Learner Variability and UDL from the National Center on UDL (</a:t>
            </a:r>
            <a:r>
              <a:rPr lang="en-US" sz="1600" dirty="0">
                <a:solidFill>
                  <a:srgbClr val="0000FF"/>
                </a:solidFill>
                <a:latin typeface="+mn-lt"/>
                <a:ea typeface="MS Mincho" panose="02020609040205080304" pitchFamily="49" charset="-128"/>
                <a:cs typeface="Times New Roman" panose="02020603050405020304" pitchFamily="18" charset="0"/>
                <a:hlinkClick r:id="rId4"/>
              </a:rPr>
              <a:t>www.udlcenter.org</a:t>
            </a:r>
            <a:r>
              <a:rPr lang="en-US" sz="1600" dirty="0" smtClean="0">
                <a:solidFill>
                  <a:srgbClr val="000000"/>
                </a:solidFill>
                <a:latin typeface="+mn-lt"/>
                <a:ea typeface="MS Mincho" panose="02020609040205080304" pitchFamily="49" charset="-128"/>
                <a:cs typeface="Times New Roman" panose="02020603050405020304" pitchFamily="18" charset="0"/>
              </a:rPr>
              <a:t>)</a:t>
            </a:r>
          </a:p>
          <a:p>
            <a:pPr marL="0" marR="0">
              <a:spcBef>
                <a:spcPts val="0"/>
              </a:spcBef>
              <a:spcAft>
                <a:spcPts val="0"/>
              </a:spcAft>
            </a:pPr>
            <a:r>
              <a:rPr lang="en-US" sz="1600" dirty="0">
                <a:solidFill>
                  <a:srgbClr val="000000"/>
                </a:solidFill>
                <a:latin typeface="+mn-lt"/>
                <a:ea typeface="MS Mincho" panose="02020609040205080304" pitchFamily="49" charset="-128"/>
                <a:cs typeface="Times New Roman" panose="02020603050405020304" pitchFamily="18" charset="0"/>
              </a:rPr>
              <a:t>Copyright 2015. CAST, Inc. Used with permission. All rights </a:t>
            </a:r>
            <a:r>
              <a:rPr lang="en-US" sz="1600" dirty="0" smtClean="0">
                <a:solidFill>
                  <a:srgbClr val="000000"/>
                </a:solidFill>
                <a:latin typeface="+mn-lt"/>
                <a:ea typeface="MS Mincho" panose="02020609040205080304" pitchFamily="49" charset="-128"/>
                <a:cs typeface="Times New Roman" panose="02020603050405020304" pitchFamily="18" charset="0"/>
              </a:rPr>
              <a:t>reserved.</a:t>
            </a:r>
            <a:endParaRPr lang="en-US" sz="1600" dirty="0">
              <a:solidFill>
                <a:srgbClr val="000000"/>
              </a:solidFill>
              <a:latin typeface="+mn-lt"/>
              <a:ea typeface="MS Mincho" panose="02020609040205080304" pitchFamily="49" charset="-128"/>
              <a:cs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txBox="1">
            <a:spLocks noGrp="1"/>
          </p:cNvSpPr>
          <p:nvPr>
            <p:ph type="title"/>
          </p:nvPr>
        </p:nvSpPr>
        <p:spPr>
          <a:xfrm>
            <a:off x="381000" y="0"/>
            <a:ext cx="8153400" cy="1066800"/>
          </a:xfrm>
        </p:spPr>
        <p:txBody>
          <a:bodyPr lIns="91425" tIns="45700" rIns="91425" bIns="45700" numCol="1" anchor="ctr" anchorCtr="0" compatLnSpc="1">
            <a:prstTxWarp prst="textNoShape">
              <a:avLst/>
            </a:prstTxWarp>
            <a:spAutoFit/>
          </a:bodyPr>
          <a:lstStyle/>
          <a:p>
            <a:pPr algn="ctr" eaLnBrk="1" hangingPunct="1">
              <a:buSzPct val="25000"/>
            </a:pPr>
            <a:r>
              <a:rPr altLang="en-US" sz="4400" b="1" dirty="0" smtClean="0">
                <a:ln>
                  <a:noFill/>
                </a:ln>
                <a:solidFill>
                  <a:srgbClr val="152751"/>
                </a:solidFill>
                <a:effectLst>
                  <a:outerShdw blurRad="38100" dist="38100" dir="2700000" algn="tl">
                    <a:srgbClr val="C0C0C0"/>
                  </a:outerShdw>
                </a:effectLst>
                <a:sym typeface="Calibri" panose="020F0502020204030204" pitchFamily="34" charset="0"/>
              </a:rPr>
              <a:t>How to Meet the Standards</a:t>
            </a:r>
          </a:p>
        </p:txBody>
      </p:sp>
      <p:sp>
        <p:nvSpPr>
          <p:cNvPr id="5" name="Footer Placeholder 3"/>
          <p:cNvSpPr>
            <a:spLocks noGrp="1"/>
          </p:cNvSpPr>
          <p:nvPr>
            <p:ph type="ftr" sz="quarter" idx="10"/>
          </p:nvPr>
        </p:nvSpPr>
        <p:spPr/>
        <p:txBody>
          <a:bodyPr/>
          <a:lstStyle/>
          <a:p>
            <a:pPr>
              <a:defRPr/>
            </a:pPr>
            <a:r>
              <a:rPr lang="en-US" dirty="0" smtClean="0"/>
              <a:t> </a:t>
            </a:r>
            <a:endParaRPr lang="en-US" dirty="0"/>
          </a:p>
        </p:txBody>
      </p:sp>
      <p:sp>
        <p:nvSpPr>
          <p:cNvPr id="2" name="Slide Number Placeholder 1"/>
          <p:cNvSpPr>
            <a:spLocks noGrp="1"/>
          </p:cNvSpPr>
          <p:nvPr>
            <p:ph type="sldNum" sz="quarter" idx="11"/>
          </p:nvPr>
        </p:nvSpPr>
        <p:spPr/>
        <p:txBody>
          <a:bodyPr/>
          <a:lstStyle/>
          <a:p>
            <a:fld id="{3BC615B0-02B2-4FBA-95FD-669A9B14D805}" type="slidenum">
              <a:rPr lang="en-US" altLang="en-US" smtClean="0"/>
              <a:pPr/>
              <a:t>13</a:t>
            </a:fld>
            <a:endParaRPr lang="en-US" altLang="en-US" dirty="0"/>
          </a:p>
        </p:txBody>
      </p:sp>
      <p:pic>
        <p:nvPicPr>
          <p:cNvPr id="65538" name="Shape 11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813" t="2362" r="1814" b="59055"/>
          <a:stretch>
            <a:fillRect/>
          </a:stretch>
        </p:blipFill>
        <p:spPr bwMode="auto">
          <a:xfrm>
            <a:off x="528637" y="928436"/>
            <a:ext cx="8106078" cy="2625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39" name="Shape 111"/>
          <p:cNvSpPr>
            <a:spLocks noChangeArrowheads="1"/>
          </p:cNvSpPr>
          <p:nvPr/>
        </p:nvSpPr>
        <p:spPr bwMode="auto">
          <a:xfrm>
            <a:off x="393562" y="3877883"/>
            <a:ext cx="8512313" cy="1785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45700" rIns="91425" bIns="4570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SzPct val="25000"/>
            </a:pPr>
            <a:r>
              <a:rPr lang="en-US" altLang="en-US" sz="2200" dirty="0">
                <a:solidFill>
                  <a:srgbClr val="000000"/>
                </a:solidFill>
                <a:latin typeface="+mn-lt"/>
                <a:cs typeface="Times New Roman"/>
                <a:sym typeface="Calibri" panose="020F0502020204030204" pitchFamily="34" charset="0"/>
              </a:rPr>
              <a:t>UDL is included in the section of the </a:t>
            </a:r>
            <a:r>
              <a:rPr lang="en-US" altLang="en-US" sz="2200" dirty="0" smtClean="0">
                <a:solidFill>
                  <a:srgbClr val="000000"/>
                </a:solidFill>
                <a:latin typeface="+mn-lt"/>
                <a:cs typeface="Times New Roman"/>
                <a:sym typeface="Calibri" panose="020F0502020204030204" pitchFamily="34" charset="0"/>
              </a:rPr>
              <a:t>Core </a:t>
            </a:r>
            <a:r>
              <a:rPr lang="en-US" altLang="en-US" sz="2200" dirty="0">
                <a:solidFill>
                  <a:srgbClr val="000000"/>
                </a:solidFill>
                <a:latin typeface="+mn-lt"/>
                <a:cs typeface="Times New Roman"/>
                <a:sym typeface="Calibri" panose="020F0502020204030204" pitchFamily="34" charset="0"/>
              </a:rPr>
              <a:t>Standards called </a:t>
            </a:r>
            <a:r>
              <a:rPr lang="en-US" altLang="ja-JP" sz="2200" dirty="0" smtClean="0">
                <a:solidFill>
                  <a:srgbClr val="000000"/>
                </a:solidFill>
                <a:latin typeface="+mn-lt"/>
                <a:cs typeface="Times New Roman"/>
                <a:sym typeface="Calibri" panose="020F0502020204030204" pitchFamily="34" charset="0"/>
              </a:rPr>
              <a:t>Application to Students with Disabilities</a:t>
            </a:r>
            <a:r>
              <a:rPr lang="en-US" altLang="en-US" sz="2200" dirty="0" smtClean="0">
                <a:solidFill>
                  <a:srgbClr val="000000"/>
                </a:solidFill>
                <a:latin typeface="+mn-lt"/>
                <a:cs typeface="Times New Roman"/>
                <a:sym typeface="Calibri" panose="020F0502020204030204" pitchFamily="34" charset="0"/>
              </a:rPr>
              <a:t>. </a:t>
            </a:r>
            <a:r>
              <a:rPr lang="en-US" altLang="ja-JP" sz="2200" dirty="0" smtClean="0">
                <a:solidFill>
                  <a:srgbClr val="000000"/>
                </a:solidFill>
                <a:latin typeface="+mn-lt"/>
                <a:cs typeface="Times New Roman"/>
                <a:sym typeface="Calibri" panose="020F0502020204030204" pitchFamily="34" charset="0"/>
              </a:rPr>
              <a:t>However, UDL not only applies to students with </a:t>
            </a:r>
            <a:r>
              <a:rPr lang="en-US" altLang="ja-JP" sz="2200" dirty="0">
                <a:solidFill>
                  <a:srgbClr val="000000"/>
                </a:solidFill>
                <a:latin typeface="+mn-lt"/>
                <a:cs typeface="Times New Roman"/>
                <a:sym typeface="Calibri" panose="020F0502020204030204" pitchFamily="34" charset="0"/>
              </a:rPr>
              <a:t>disabilities, it applies to all other learners as well. All students can benefit from the types of instruction used to reach learners </a:t>
            </a:r>
            <a:r>
              <a:rPr lang="en-US" altLang="en-US" sz="2200" dirty="0">
                <a:solidFill>
                  <a:srgbClr val="000000"/>
                </a:solidFill>
                <a:latin typeface="+mn-lt"/>
                <a:cs typeface="Times New Roman"/>
                <a:sym typeface="Calibri" panose="020F0502020204030204" pitchFamily="34" charset="0"/>
              </a:rPr>
              <a:t>“</a:t>
            </a:r>
            <a:r>
              <a:rPr lang="en-US" altLang="ja-JP" sz="2200" dirty="0">
                <a:solidFill>
                  <a:srgbClr val="000000"/>
                </a:solidFill>
                <a:latin typeface="+mn-lt"/>
                <a:cs typeface="Times New Roman"/>
                <a:sym typeface="Calibri" panose="020F0502020204030204" pitchFamily="34" charset="0"/>
              </a:rPr>
              <a:t>in the margins,</a:t>
            </a:r>
            <a:r>
              <a:rPr lang="en-US" altLang="en-US" sz="2200" dirty="0">
                <a:solidFill>
                  <a:srgbClr val="000000"/>
                </a:solidFill>
                <a:latin typeface="+mn-lt"/>
                <a:cs typeface="Times New Roman"/>
                <a:sym typeface="Calibri" panose="020F0502020204030204" pitchFamily="34" charset="0"/>
              </a:rPr>
              <a:t>”</a:t>
            </a:r>
            <a:r>
              <a:rPr lang="en-US" altLang="ja-JP" sz="2200" dirty="0">
                <a:solidFill>
                  <a:srgbClr val="000000"/>
                </a:solidFill>
                <a:latin typeface="+mn-lt"/>
                <a:cs typeface="Times New Roman"/>
                <a:sym typeface="Calibri" panose="020F0502020204030204" pitchFamily="34" charset="0"/>
              </a:rPr>
              <a:t> as the learning needs of all individuals vary a great deal.</a:t>
            </a:r>
            <a:endParaRPr lang="en-US" altLang="en-US" sz="2200" dirty="0">
              <a:solidFill>
                <a:srgbClr val="000000"/>
              </a:solidFill>
              <a:latin typeface="+mn-lt"/>
              <a:cs typeface="Times New Roman"/>
              <a:sym typeface="Calibri" panose="020F0502020204030204" pitchFamily="34" charset="0"/>
            </a:endParaRPr>
          </a:p>
        </p:txBody>
      </p:sp>
      <p:sp>
        <p:nvSpPr>
          <p:cNvPr id="65541" name="TextBox 1"/>
          <p:cNvSpPr txBox="1">
            <a:spLocks noChangeArrowheads="1"/>
          </p:cNvSpPr>
          <p:nvPr/>
        </p:nvSpPr>
        <p:spPr bwMode="auto">
          <a:xfrm>
            <a:off x="7269464" y="3508551"/>
            <a:ext cx="151288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hlinkClick r:id="rId4"/>
              </a:rPr>
              <a:t>www.cast.org</a:t>
            </a:r>
            <a:r>
              <a:rPr lang="en-US" altLang="en-US" sz="1800" dirty="0"/>
              <a:t> </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6600825" y="5394325"/>
            <a:ext cx="2349500" cy="304800"/>
          </a:xfrm>
          <a:prstGeom prst="rect">
            <a:avLst/>
          </a:prstGeom>
        </p:spPr>
        <p:txBody>
          <a:bodyPr anchor="ctr"/>
          <a:lstStyle/>
          <a:p>
            <a:pPr algn="r" fontAlgn="auto">
              <a:spcBef>
                <a:spcPts val="0"/>
              </a:spcBef>
              <a:spcAft>
                <a:spcPts val="0"/>
              </a:spcAft>
              <a:defRPr/>
            </a:pPr>
            <a:endParaRPr lang="en-US" sz="1000" dirty="0">
              <a:solidFill>
                <a:schemeClr val="tx1">
                  <a:tint val="75000"/>
                </a:schemeClr>
              </a:solidFill>
              <a:latin typeface="+mn-lt"/>
              <a:ea typeface="+mn-ea"/>
            </a:endParaRPr>
          </a:p>
        </p:txBody>
      </p:sp>
      <p:pic>
        <p:nvPicPr>
          <p:cNvPr id="6758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0" y="884238"/>
            <a:ext cx="7232650" cy="413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74" name="Title 2"/>
          <p:cNvSpPr>
            <a:spLocks noGrp="1"/>
          </p:cNvSpPr>
          <p:nvPr>
            <p:ph type="title" idx="4294967295"/>
          </p:nvPr>
        </p:nvSpPr>
        <p:spPr>
          <a:xfrm>
            <a:off x="3746290" y="2172441"/>
            <a:ext cx="3548671" cy="443198"/>
          </a:xfrm>
        </p:spPr>
        <p:txBody>
          <a:bodyPr/>
          <a:lstStyle/>
          <a:p>
            <a:pPr defTabSz="914363" eaLnBrk="1" fontAlgn="auto" hangingPunct="1">
              <a:spcAft>
                <a:spcPts val="0"/>
              </a:spcAft>
              <a:defRPr/>
            </a:pPr>
            <a:r>
              <a:rPr sz="3200" dirty="0">
                <a:ea typeface="+mn-ea"/>
              </a:rPr>
              <a:t>Let’s Take A Break…</a:t>
            </a:r>
          </a:p>
        </p:txBody>
      </p:sp>
      <p:sp>
        <p:nvSpPr>
          <p:cNvPr id="79878" name="TextBox 8"/>
          <p:cNvSpPr txBox="1">
            <a:spLocks noChangeArrowheads="1"/>
          </p:cNvSpPr>
          <p:nvPr/>
        </p:nvSpPr>
        <p:spPr bwMode="auto">
          <a:xfrm>
            <a:off x="3705884" y="3053739"/>
            <a:ext cx="3629485" cy="443198"/>
          </a:xfrm>
          <a:prstGeom prst="rect">
            <a:avLst/>
          </a:prstGeom>
        </p:spPr>
        <p:txBody>
          <a:bodyPr lIns="0" tIns="0" rIns="0" bIns="0">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pPr fontAlgn="auto">
              <a:spcAft>
                <a:spcPts val="0"/>
              </a:spcAft>
              <a:defRPr/>
            </a:pPr>
            <a:r>
              <a:rPr dirty="0">
                <a:ea typeface="+mn-ea"/>
              </a:rPr>
              <a:t>…Be back in 10 minutes</a:t>
            </a:r>
          </a:p>
        </p:txBody>
      </p:sp>
      <p:sp>
        <p:nvSpPr>
          <p:cNvPr id="2" name="Footer Placeholder 1"/>
          <p:cNvSpPr>
            <a:spLocks noGrp="1"/>
          </p:cNvSpPr>
          <p:nvPr>
            <p:ph type="ftr" sz="quarter" idx="10"/>
          </p:nvPr>
        </p:nvSpPr>
        <p:spPr/>
        <p:txBody>
          <a:bodyPr/>
          <a:lstStyle/>
          <a:p>
            <a:pPr>
              <a:defRPr/>
            </a:pPr>
            <a:r>
              <a:rPr lang="en-US" dirty="0"/>
              <a:t> </a:t>
            </a:r>
          </a:p>
        </p:txBody>
      </p:sp>
      <p:sp>
        <p:nvSpPr>
          <p:cNvPr id="67590"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D3B4999-A46A-47E4-8BDD-BF42AAB5EE91}" type="slidenum">
              <a:rPr lang="en-US" altLang="en-US" sz="1600">
                <a:solidFill>
                  <a:schemeClr val="bg1"/>
                </a:solidFill>
                <a:latin typeface="Times New Roman" panose="02020603050405020304" pitchFamily="18" charset="0"/>
              </a:rPr>
              <a:pPr eaLnBrk="1" hangingPunct="1"/>
              <a:t>14</a:t>
            </a:fld>
            <a:endParaRPr lang="en-US" altLang="en-US" sz="1600" dirty="0">
              <a:solidFill>
                <a:schemeClr val="bg1"/>
              </a:solidFill>
              <a:latin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994392"/>
          </a:xfrm>
        </p:spPr>
        <p:txBody>
          <a:bodyPr/>
          <a:lstStyle/>
          <a:p>
            <a:r>
              <a:rPr lang="en-US" dirty="0" smtClean="0"/>
              <a:t>You are Here! Aligning </a:t>
            </a:r>
            <a:r>
              <a:rPr lang="en-US" dirty="0"/>
              <a:t>CT Core Standards, IEP Goals, Learning Targets, and UDL</a:t>
            </a:r>
          </a:p>
        </p:txBody>
      </p:sp>
      <p:sp>
        <p:nvSpPr>
          <p:cNvPr id="10" name="Footer Placeholder 9"/>
          <p:cNvSpPr>
            <a:spLocks noGrp="1"/>
          </p:cNvSpPr>
          <p:nvPr>
            <p:ph type="ftr" sz="quarter" idx="10"/>
          </p:nvPr>
        </p:nvSpPr>
        <p:spPr>
          <a:xfrm>
            <a:off x="474663" y="6117431"/>
            <a:ext cx="2203450" cy="484188"/>
          </a:xfrm>
        </p:spPr>
        <p:txBody>
          <a:bodyPr/>
          <a:lstStyle/>
          <a:p>
            <a:r>
              <a:rPr lang="en-US" dirty="0" smtClean="0"/>
              <a:t> </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432605964"/>
              </p:ext>
            </p:extLst>
          </p:nvPr>
        </p:nvGraphicFramePr>
        <p:xfrm>
          <a:off x="381000" y="1766093"/>
          <a:ext cx="84613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a:off x="4195764" y="2291746"/>
            <a:ext cx="838200" cy="733425"/>
          </a:xfrm>
          <a:prstGeom prst="downArrow">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Slide Number Placeholder 7"/>
          <p:cNvSpPr>
            <a:spLocks noGrp="1"/>
          </p:cNvSpPr>
          <p:nvPr>
            <p:ph type="sldNum" sz="quarter" idx="11"/>
          </p:nvPr>
        </p:nvSpPr>
        <p:spPr/>
        <p:txBody>
          <a:bodyPr/>
          <a:lstStyle/>
          <a:p>
            <a:fld id="{C92B1977-A421-4BA0-B6CD-66B30FD4AF0D}" type="slidenum">
              <a:rPr lang="en-US" altLang="en-US" smtClean="0"/>
              <a:pPr/>
              <a:t>15</a:t>
            </a:fld>
            <a:endParaRPr lang="en-US" altLang="en-US" dirty="0"/>
          </a:p>
        </p:txBody>
      </p:sp>
    </p:spTree>
    <p:extLst>
      <p:ext uri="{BB962C8B-B14F-4D97-AF65-F5344CB8AC3E}">
        <p14:creationId xmlns:p14="http://schemas.microsoft.com/office/powerpoint/2010/main" val="107559799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8153400" cy="518790"/>
          </a:xfrm>
        </p:spPr>
        <p:txBody>
          <a:bodyPr>
            <a:normAutofit/>
          </a:bodyPr>
          <a:lstStyle/>
          <a:p>
            <a:r>
              <a:rPr lang="en-US" sz="3600" dirty="0" smtClean="0"/>
              <a:t>Anchor Standards through the Vertical Lens</a:t>
            </a:r>
            <a:endParaRPr lang="en-US" sz="3600" dirty="0"/>
          </a:p>
        </p:txBody>
      </p:sp>
      <p:sp>
        <p:nvSpPr>
          <p:cNvPr id="71682" name="Footer Placeholder 3"/>
          <p:cNvSpPr txBox="1">
            <a:spLocks/>
          </p:cNvSpPr>
          <p:nvPr/>
        </p:nvSpPr>
        <p:spPr bwMode="auto">
          <a:xfrm>
            <a:off x="381000" y="6072188"/>
            <a:ext cx="2203450" cy="48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t> </a:t>
            </a:r>
          </a:p>
        </p:txBody>
      </p:sp>
      <p:sp>
        <p:nvSpPr>
          <p:cNvPr id="71683" name="Footer Placeholder 3"/>
          <p:cNvSpPr txBox="1">
            <a:spLocks/>
          </p:cNvSpPr>
          <p:nvPr/>
        </p:nvSpPr>
        <p:spPr bwMode="auto">
          <a:xfrm>
            <a:off x="342900" y="6072188"/>
            <a:ext cx="2203450" cy="48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t> </a:t>
            </a:r>
          </a:p>
        </p:txBody>
      </p:sp>
      <p:sp>
        <p:nvSpPr>
          <p:cNvPr id="71684" name="Footer Placeholder 3"/>
          <p:cNvSpPr txBox="1">
            <a:spLocks/>
          </p:cNvSpPr>
          <p:nvPr/>
        </p:nvSpPr>
        <p:spPr bwMode="auto">
          <a:xfrm>
            <a:off x="533400" y="6224588"/>
            <a:ext cx="2203450" cy="48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t> </a:t>
            </a:r>
          </a:p>
        </p:txBody>
      </p:sp>
      <p:sp>
        <p:nvSpPr>
          <p:cNvPr id="71685" name="Footer Placeholder 3"/>
          <p:cNvSpPr txBox="1">
            <a:spLocks/>
          </p:cNvSpPr>
          <p:nvPr/>
        </p:nvSpPr>
        <p:spPr bwMode="auto">
          <a:xfrm>
            <a:off x="206375" y="6111875"/>
            <a:ext cx="2203450" cy="484188"/>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200" dirty="0">
                <a:solidFill>
                  <a:srgbClr val="898989"/>
                </a:solidFill>
              </a:rPr>
              <a:t> </a:t>
            </a:r>
          </a:p>
        </p:txBody>
      </p:sp>
      <p:pic>
        <p:nvPicPr>
          <p:cNvPr id="71686" name="Picture 2" descr="Screen Shot 2015-01-17 at 9.23.27 PM.png"/>
          <p:cNvPicPr>
            <a:picLocks noChangeAspect="1"/>
          </p:cNvPicPr>
          <p:nvPr/>
        </p:nvPicPr>
        <p:blipFill rotWithShape="1">
          <a:blip r:embed="rId4">
            <a:extLst>
              <a:ext uri="{28A0092B-C50C-407E-A947-70E740481C1C}">
                <a14:useLocalDpi xmlns:a14="http://schemas.microsoft.com/office/drawing/2010/main" val="0"/>
              </a:ext>
            </a:extLst>
          </a:blip>
          <a:srcRect l="4988" t="1807" r="6266" b="4589"/>
          <a:stretch/>
        </p:blipFill>
        <p:spPr bwMode="auto">
          <a:xfrm>
            <a:off x="381000" y="747390"/>
            <a:ext cx="7052180" cy="5172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1"/>
          </p:nvPr>
        </p:nvSpPr>
        <p:spPr/>
        <p:txBody>
          <a:bodyPr/>
          <a:lstStyle/>
          <a:p>
            <a:fld id="{3BC615B0-02B2-4FBA-95FD-669A9B14D805}" type="slidenum">
              <a:rPr lang="en-US" altLang="en-US" smtClean="0"/>
              <a:pPr/>
              <a:t>16</a:t>
            </a:fld>
            <a:endParaRPr lang="en-US" alt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8153400" cy="558478"/>
          </a:xfrm>
        </p:spPr>
        <p:txBody>
          <a:bodyPr>
            <a:normAutofit fontScale="90000"/>
          </a:bodyPr>
          <a:lstStyle/>
          <a:p>
            <a:pPr defTabSz="914363" eaLnBrk="1" fontAlgn="auto" hangingPunct="1">
              <a:spcAft>
                <a:spcPts val="0"/>
              </a:spcAft>
              <a:defRPr/>
            </a:pPr>
            <a:r>
              <a:rPr sz="4000" dirty="0" smtClean="0">
                <a:ea typeface="+mn-ea"/>
              </a:rPr>
              <a:t>Acti</a:t>
            </a:r>
            <a:r>
              <a:rPr lang="en-US" sz="4000" dirty="0" smtClean="0">
                <a:ea typeface="+mn-ea"/>
              </a:rPr>
              <a:t>vit</a:t>
            </a:r>
            <a:r>
              <a:rPr sz="4000" dirty="0" smtClean="0">
                <a:ea typeface="+mn-ea"/>
              </a:rPr>
              <a:t>y 4: </a:t>
            </a:r>
            <a:r>
              <a:rPr lang="en-US" sz="4000" dirty="0">
                <a:ea typeface="+mn-ea"/>
              </a:rPr>
              <a:t>Reading the Standards through a Vertical Lens</a:t>
            </a:r>
            <a:r>
              <a:rPr lang="en-US" sz="4000" b="1" dirty="0">
                <a:effectLst/>
              </a:rPr>
              <a:t/>
            </a:r>
            <a:br>
              <a:rPr lang="en-US" sz="4000" b="1" dirty="0">
                <a:effectLst/>
              </a:rPr>
            </a:br>
            <a:endParaRPr sz="4000" dirty="0">
              <a:ea typeface="+mn-ea"/>
            </a:endParaRPr>
          </a:p>
        </p:txBody>
      </p:sp>
      <p:sp>
        <p:nvSpPr>
          <p:cNvPr id="4" name="Footer Placeholder 3"/>
          <p:cNvSpPr>
            <a:spLocks noGrp="1"/>
          </p:cNvSpPr>
          <p:nvPr>
            <p:ph type="ftr" sz="quarter" idx="10"/>
          </p:nvPr>
        </p:nvSpPr>
        <p:spPr/>
        <p:txBody>
          <a:bodyPr/>
          <a:lstStyle/>
          <a:p>
            <a:pPr>
              <a:defRPr/>
            </a:pPr>
            <a:r>
              <a:rPr lang="en-US" dirty="0"/>
              <a:t> </a:t>
            </a:r>
          </a:p>
        </p:txBody>
      </p:sp>
      <p:graphicFrame>
        <p:nvGraphicFramePr>
          <p:cNvPr id="6" name="Table 5"/>
          <p:cNvGraphicFramePr>
            <a:graphicFrameLocks noGrp="1"/>
          </p:cNvGraphicFramePr>
          <p:nvPr>
            <p:extLst>
              <p:ext uri="{D42A27DB-BD31-4B8C-83A1-F6EECF244321}">
                <p14:modId xmlns:p14="http://schemas.microsoft.com/office/powerpoint/2010/main" val="2853058559"/>
              </p:ext>
            </p:extLst>
          </p:nvPr>
        </p:nvGraphicFramePr>
        <p:xfrm>
          <a:off x="597566" y="1359191"/>
          <a:ext cx="7726363" cy="4126154"/>
        </p:xfrm>
        <a:graphic>
          <a:graphicData uri="http://schemas.openxmlformats.org/drawingml/2006/table">
            <a:tbl>
              <a:tblPr/>
              <a:tblGrid>
                <a:gridCol w="7726363"/>
              </a:tblGrid>
              <a:tr h="333199">
                <a:tc>
                  <a:txBody>
                    <a:bodyPr/>
                    <a:lstStyle>
                      <a:lvl1pPr defTabSz="912813" eaLnBrk="0" hangingPunct="0">
                        <a:lnSpc>
                          <a:spcPct val="90000"/>
                        </a:lnSpc>
                        <a:spcBef>
                          <a:spcPct val="20000"/>
                        </a:spcBef>
                        <a:defRPr sz="2800">
                          <a:solidFill>
                            <a:schemeClr val="tx1"/>
                          </a:solidFill>
                          <a:latin typeface="Calibri" panose="020F0502020204030204" pitchFamily="34" charset="0"/>
                          <a:ea typeface="MS PGothic" panose="020B0600070205080204" pitchFamily="34" charset="-128"/>
                        </a:defRPr>
                      </a:lvl1pPr>
                      <a:lvl2pPr marL="742950" indent="-285750" defTabSz="912813" eaLnBrk="0" hangingPunct="0">
                        <a:lnSpc>
                          <a:spcPct val="90000"/>
                        </a:lnSpc>
                        <a:spcBef>
                          <a:spcPct val="20000"/>
                        </a:spcBef>
                        <a:defRPr sz="2400">
                          <a:solidFill>
                            <a:schemeClr val="tx1"/>
                          </a:solidFill>
                          <a:latin typeface="Calibri" panose="020F0502020204030204" pitchFamily="34" charset="0"/>
                          <a:ea typeface="MS PGothic" panose="020B0600070205080204" pitchFamily="34" charset="-128"/>
                        </a:defRPr>
                      </a:lvl2pPr>
                      <a:lvl3pPr marL="11430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3pPr>
                      <a:lvl4pPr marL="16002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4pPr>
                      <a:lvl5pPr marL="20574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Standards Progression</a:t>
                      </a:r>
                    </a:p>
                  </a:txBody>
                  <a:tcPr marL="91436" marR="91436"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7FD5"/>
                    </a:solidFill>
                  </a:tcPr>
                </a:tc>
              </a:tr>
              <a:tr h="3668982">
                <a:tc>
                  <a:txBody>
                    <a:bodyPr/>
                    <a:lstStyle>
                      <a:lvl1pPr marL="457200" indent="-457200" defTabSz="912813" eaLnBrk="0" hangingPunct="0">
                        <a:lnSpc>
                          <a:spcPct val="90000"/>
                        </a:lnSpc>
                        <a:spcBef>
                          <a:spcPct val="20000"/>
                        </a:spcBef>
                        <a:defRPr sz="2800">
                          <a:solidFill>
                            <a:schemeClr val="tx1"/>
                          </a:solidFill>
                          <a:latin typeface="Calibri" panose="020F0502020204030204" pitchFamily="34" charset="0"/>
                          <a:ea typeface="MS PGothic" panose="020B0600070205080204" pitchFamily="34" charset="-128"/>
                        </a:defRPr>
                      </a:lvl1pPr>
                      <a:lvl2pPr marL="742950" indent="-285750" defTabSz="912813" eaLnBrk="0" hangingPunct="0">
                        <a:lnSpc>
                          <a:spcPct val="90000"/>
                        </a:lnSpc>
                        <a:spcBef>
                          <a:spcPct val="20000"/>
                        </a:spcBef>
                        <a:defRPr sz="2400">
                          <a:solidFill>
                            <a:schemeClr val="tx1"/>
                          </a:solidFill>
                          <a:latin typeface="Calibri" panose="020F0502020204030204" pitchFamily="34" charset="0"/>
                          <a:ea typeface="MS PGothic" panose="020B0600070205080204" pitchFamily="34" charset="-128"/>
                        </a:defRPr>
                      </a:lvl2pPr>
                      <a:lvl3pPr marL="11430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3pPr>
                      <a:lvl4pPr marL="16002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4pPr>
                      <a:lvl5pPr marL="20574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9pPr>
                    </a:lstStyle>
                    <a:p>
                      <a:pPr marL="457200" marR="0" lvl="0" indent="-457200" algn="l" defTabSz="912813" rtl="0" eaLnBrk="1" fontAlgn="base" latinLnBrk="0" hangingPunct="1">
                        <a:lnSpc>
                          <a:spcPct val="100000"/>
                        </a:lnSpc>
                        <a:spcBef>
                          <a:spcPct val="0"/>
                        </a:spcBef>
                        <a:spcAft>
                          <a:spcPct val="0"/>
                        </a:spcAft>
                        <a:buClrTx/>
                        <a:buSzTx/>
                        <a:buFont typeface="Calibri" panose="020F0502020204030204" pitchFamily="34" charset="0"/>
                        <a:buAutoNum type="arabicPeriod"/>
                        <a:tabLst/>
                      </a:pP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Each team will read through one of the standards progression handouts. </a:t>
                      </a:r>
                      <a:endParaRPr kumimoji="0" lang="en-US" altLang="en-US" sz="2200" b="0" i="1"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endParaRPr>
                    </a:p>
                    <a:p>
                      <a:pPr marL="457200" marR="0" lvl="0" indent="-457200" algn="l" defTabSz="912813" rtl="0" eaLnBrk="1" fontAlgn="base" latinLnBrk="0" hangingPunct="1">
                        <a:lnSpc>
                          <a:spcPct val="100000"/>
                        </a:lnSpc>
                        <a:spcBef>
                          <a:spcPct val="0"/>
                        </a:spcBef>
                        <a:spcAft>
                          <a:spcPct val="0"/>
                        </a:spcAft>
                        <a:buClrTx/>
                        <a:buSzTx/>
                        <a:buFont typeface="Calibri" panose="020F0502020204030204" pitchFamily="34" charset="0"/>
                        <a:buAutoNum type="arabicPeriod"/>
                        <a:tabLst/>
                      </a:pP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As a team, choose one anchor standard to read, highlight key skills, and analyze vertically across the grade levels.</a:t>
                      </a:r>
                    </a:p>
                    <a:p>
                      <a:pPr marL="457200" marR="0" lvl="0" indent="-457200" algn="l" defTabSz="912813" rtl="0" eaLnBrk="1" fontAlgn="base" latinLnBrk="0" hangingPunct="1">
                        <a:lnSpc>
                          <a:spcPct val="100000"/>
                        </a:lnSpc>
                        <a:spcBef>
                          <a:spcPct val="0"/>
                        </a:spcBef>
                        <a:spcAft>
                          <a:spcPct val="0"/>
                        </a:spcAft>
                        <a:buClrTx/>
                        <a:buSzTx/>
                        <a:buFont typeface="Calibri" panose="020F0502020204030204" pitchFamily="34" charset="0"/>
                        <a:buAutoNum type="arabicPeriod"/>
                        <a:tabLst/>
                      </a:pP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Share your thinking around how reading the standards vertically can help in applying high expectations for students.</a:t>
                      </a:r>
                    </a:p>
                    <a:p>
                      <a:pPr marL="457200" marR="0" lvl="0" indent="-457200" algn="l" defTabSz="912813" rtl="0" eaLnBrk="1" fontAlgn="base" latinLnBrk="0" hangingPunct="1">
                        <a:lnSpc>
                          <a:spcPct val="100000"/>
                        </a:lnSpc>
                        <a:spcBef>
                          <a:spcPct val="0"/>
                        </a:spcBef>
                        <a:spcAft>
                          <a:spcPct val="0"/>
                        </a:spcAft>
                        <a:buClrTx/>
                        <a:buSzTx/>
                        <a:buFont typeface="Calibri" panose="020F0502020204030204" pitchFamily="34" charset="0"/>
                        <a:buAutoNum type="arabicPeriod"/>
                        <a:tabLst/>
                      </a:pP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As a team, write about your greatest “a-ha” during the process of viewing and discussing one standard across the grade levels. </a:t>
                      </a:r>
                    </a:p>
                    <a:p>
                      <a:pPr marL="457200" marR="0" lvl="0" indent="-457200" algn="l" defTabSz="912813" rtl="0" eaLnBrk="1" fontAlgn="base" latinLnBrk="0" hangingPunct="1">
                        <a:lnSpc>
                          <a:spcPct val="100000"/>
                        </a:lnSpc>
                        <a:spcBef>
                          <a:spcPct val="0"/>
                        </a:spcBef>
                        <a:spcAft>
                          <a:spcPct val="0"/>
                        </a:spcAft>
                        <a:buClrTx/>
                        <a:buSzTx/>
                        <a:buFont typeface="Calibri" panose="020F0502020204030204" pitchFamily="34" charset="0"/>
                        <a:buAutoNum type="arabicPeriod"/>
                        <a:tabLst/>
                      </a:pP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Be prepared to share.</a:t>
                      </a:r>
                    </a:p>
                  </a:txBody>
                  <a:tcPr marL="91436" marR="91436"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8EF"/>
                    </a:solidFill>
                  </a:tcPr>
                </a:tc>
              </a:tr>
            </a:tbl>
          </a:graphicData>
        </a:graphic>
      </p:graphicFrame>
      <p:sp>
        <p:nvSpPr>
          <p:cNvPr id="73739" name="Slide Number Placeholder 7"/>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DCBEA46-783F-4868-916A-5A42F6CE7D97}" type="slidenum">
              <a:rPr lang="en-US" altLang="en-US" sz="1600">
                <a:solidFill>
                  <a:schemeClr val="bg1"/>
                </a:solidFill>
                <a:latin typeface="Times New Roman" panose="02020603050405020304" pitchFamily="18" charset="0"/>
              </a:rPr>
              <a:pPr eaLnBrk="1" hangingPunct="1"/>
              <a:t>17</a:t>
            </a:fld>
            <a:endParaRPr lang="en-US" altLang="en-US" sz="1600" dirty="0">
              <a:solidFill>
                <a:schemeClr val="bg1"/>
              </a:solidFill>
              <a:latin typeface="Times New Roman" panose="02020603050405020304" pitchFamily="18" charset="0"/>
            </a:endParaRPr>
          </a:p>
        </p:txBody>
      </p:sp>
      <p:pic>
        <p:nvPicPr>
          <p:cNvPr id="8" name="Picture 10"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5064" y="5304520"/>
            <a:ext cx="947737" cy="103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11"/>
          <p:cNvSpPr txBox="1">
            <a:spLocks noChangeArrowheads="1"/>
          </p:cNvSpPr>
          <p:nvPr/>
        </p:nvSpPr>
        <p:spPr bwMode="auto">
          <a:xfrm>
            <a:off x="5870662" y="5304520"/>
            <a:ext cx="9477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dirty="0"/>
              <a:t>Page </a:t>
            </a:r>
            <a:r>
              <a:rPr lang="en-US" altLang="en-US" sz="1800" dirty="0" smtClean="0"/>
              <a:t>14 </a:t>
            </a:r>
            <a:endParaRPr lang="en-US" altLang="en-US" sz="18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83242"/>
            <a:ext cx="8555318" cy="1049972"/>
          </a:xfrm>
        </p:spPr>
        <p:txBody>
          <a:bodyPr>
            <a:noAutofit/>
          </a:bodyPr>
          <a:lstStyle/>
          <a:p>
            <a:pPr eaLnBrk="1" hangingPunct="1">
              <a:defRPr/>
            </a:pPr>
            <a:r>
              <a:rPr sz="3500" dirty="0" smtClean="0">
                <a:ea typeface="ＭＳ Ｐゴシック" charset="0"/>
              </a:rPr>
              <a:t>Deconstructing the Anchor Core Standards to Guide Meaningful Scaffolding and Instructional Focus </a:t>
            </a:r>
            <a:endParaRPr sz="3500" dirty="0">
              <a:ea typeface="ＭＳ Ｐゴシック" charset="0"/>
            </a:endParaRPr>
          </a:p>
        </p:txBody>
      </p:sp>
      <p:sp>
        <p:nvSpPr>
          <p:cNvPr id="75778" name="Text Placeholder 2"/>
          <p:cNvSpPr>
            <a:spLocks noGrp="1"/>
          </p:cNvSpPr>
          <p:nvPr>
            <p:ph type="body" sz="quarter" idx="10"/>
          </p:nvPr>
        </p:nvSpPr>
        <p:spPr>
          <a:xfrm>
            <a:off x="355600" y="1509598"/>
            <a:ext cx="8382000" cy="4078039"/>
          </a:xfrm>
        </p:spPr>
        <p:txBody>
          <a:bodyPr/>
          <a:lstStyle/>
          <a:p>
            <a:pPr eaLnBrk="1" hangingPunct="1">
              <a:spcAft>
                <a:spcPts val="600"/>
              </a:spcAft>
            </a:pPr>
            <a:r>
              <a:rPr lang="en-US" altLang="en-US" sz="3000" dirty="0" smtClean="0"/>
              <a:t>Know each student’s present level of academic achievement and functional performance.</a:t>
            </a:r>
          </a:p>
          <a:p>
            <a:pPr eaLnBrk="1" hangingPunct="1">
              <a:spcAft>
                <a:spcPts val="600"/>
              </a:spcAft>
            </a:pPr>
            <a:r>
              <a:rPr lang="en-US" altLang="en-US" sz="3000" dirty="0" smtClean="0"/>
              <a:t>Identify the appropriate enrolled grade level skills needed in order to maintain grade level expectations.</a:t>
            </a:r>
          </a:p>
          <a:p>
            <a:pPr eaLnBrk="1" hangingPunct="1">
              <a:spcAft>
                <a:spcPts val="600"/>
              </a:spcAft>
            </a:pPr>
            <a:r>
              <a:rPr lang="en-US" altLang="en-US" sz="3000" dirty="0" smtClean="0"/>
              <a:t>Deconstruct the standard and find what each student needs to know and be able to do in the simplest terms possible. Keep wording simple and focused.</a:t>
            </a:r>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A024B0B-364F-4D51-9A38-F87D040A2544}" type="slidenum">
              <a:rPr lang="en-US" altLang="en-US" sz="1600">
                <a:solidFill>
                  <a:schemeClr val="bg1"/>
                </a:solidFill>
                <a:latin typeface="Times New Roman" panose="02020603050405020304" pitchFamily="18" charset="0"/>
              </a:rPr>
              <a:pPr eaLnBrk="1" hangingPunct="1"/>
              <a:t>18</a:t>
            </a:fld>
            <a:endParaRPr lang="en-US" altLang="en-US" sz="1600" dirty="0">
              <a:solidFill>
                <a:schemeClr val="bg1"/>
              </a:solidFill>
              <a:latin typeface="Times New Roman" panose="02020603050405020304" pitchFamily="18" charset="0"/>
            </a:endParaRPr>
          </a:p>
        </p:txBody>
      </p:sp>
      <p:sp>
        <p:nvSpPr>
          <p:cNvPr id="75781" name="TextBox 5"/>
          <p:cNvSpPr txBox="1">
            <a:spLocks noChangeArrowheads="1"/>
          </p:cNvSpPr>
          <p:nvPr/>
        </p:nvSpPr>
        <p:spPr bwMode="auto">
          <a:xfrm>
            <a:off x="1382713" y="4011613"/>
            <a:ext cx="1857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900" b="1" dirty="0" smtClean="0"/>
              <a:t>Example: </a:t>
            </a:r>
            <a:r>
              <a:rPr lang="en-US" sz="3900" dirty="0" smtClean="0"/>
              <a:t>Writing Standard 9: </a:t>
            </a:r>
            <a:r>
              <a:rPr lang="en-US" sz="3900" i="1" dirty="0" smtClean="0"/>
              <a:t>Draw evidence from literary or informational texts to support analysis, reflection, and research.</a:t>
            </a:r>
            <a:r>
              <a:rPr lang="en-US" sz="3900" i="1" dirty="0" smtClean="0">
                <a:effectLst/>
              </a:rPr>
              <a:t> </a:t>
            </a:r>
            <a:r>
              <a:rPr lang="en-US" i="1" dirty="0" smtClean="0">
                <a:effectLst/>
              </a:rPr>
              <a:t/>
            </a:r>
            <a:br>
              <a:rPr lang="en-US" i="1" dirty="0" smtClean="0">
                <a:effectLst/>
              </a:rPr>
            </a:br>
            <a:r>
              <a:rPr lang="en-US" i="1" dirty="0"/>
              <a:t/>
            </a:r>
            <a:br>
              <a:rPr lang="en-US" i="1" dirty="0"/>
            </a:br>
            <a:endParaRPr lang="en-US" i="1" dirty="0"/>
          </a:p>
        </p:txBody>
      </p:sp>
      <p:sp>
        <p:nvSpPr>
          <p:cNvPr id="3" name="Text Placeholder 2"/>
          <p:cNvSpPr>
            <a:spLocks noGrp="1"/>
          </p:cNvSpPr>
          <p:nvPr>
            <p:ph type="body" sz="quarter" idx="10"/>
          </p:nvPr>
        </p:nvSpPr>
        <p:spPr>
          <a:xfrm>
            <a:off x="381000" y="1787377"/>
            <a:ext cx="8382000" cy="4768998"/>
          </a:xfrm>
        </p:spPr>
        <p:txBody>
          <a:bodyPr/>
          <a:lstStyle/>
          <a:p>
            <a:r>
              <a:rPr lang="en-US" sz="3100" dirty="0" smtClean="0"/>
              <a:t>Deconstructing provides a focus for creating the learning process: </a:t>
            </a:r>
          </a:p>
          <a:p>
            <a:pPr marL="0" indent="0">
              <a:buNone/>
            </a:pPr>
            <a:r>
              <a:rPr lang="en-US" sz="3100" dirty="0"/>
              <a:t> </a:t>
            </a:r>
            <a:r>
              <a:rPr lang="en-US" sz="3100" dirty="0" smtClean="0"/>
              <a:t>         </a:t>
            </a:r>
            <a:r>
              <a:rPr lang="en-US" sz="3100" dirty="0"/>
              <a:t>-underline text-based </a:t>
            </a:r>
            <a:r>
              <a:rPr lang="en-US" sz="3100" dirty="0" smtClean="0"/>
              <a:t>evidence</a:t>
            </a:r>
            <a:endParaRPr lang="en-US" sz="3100" dirty="0"/>
          </a:p>
          <a:p>
            <a:pPr marL="0" indent="0">
              <a:buNone/>
            </a:pPr>
            <a:r>
              <a:rPr lang="en-US" sz="3100" dirty="0"/>
              <a:t>          -include the text evidence in their </a:t>
            </a:r>
            <a:r>
              <a:rPr lang="en-US" sz="3100" dirty="0" smtClean="0"/>
              <a:t>writing</a:t>
            </a:r>
          </a:p>
          <a:p>
            <a:r>
              <a:rPr lang="en-US" sz="3100" dirty="0" smtClean="0"/>
              <a:t>Possible scaffolds needed to maintain high expectations: </a:t>
            </a:r>
            <a:endParaRPr lang="en-US" sz="3100" dirty="0"/>
          </a:p>
          <a:p>
            <a:pPr marL="914400" indent="0">
              <a:spcBef>
                <a:spcPts val="600"/>
              </a:spcBef>
              <a:buNone/>
            </a:pPr>
            <a:r>
              <a:rPr lang="en-US" sz="3100" dirty="0" smtClean="0"/>
              <a:t>-</a:t>
            </a:r>
            <a:r>
              <a:rPr lang="en-US" sz="3100" dirty="0"/>
              <a:t>metacognition, assistive technology </a:t>
            </a:r>
            <a:r>
              <a:rPr lang="en-US" sz="3100" dirty="0" smtClean="0"/>
              <a:t>(</a:t>
            </a:r>
            <a:r>
              <a:rPr lang="en-US" sz="3100" dirty="0"/>
              <a:t>high and low), graphic </a:t>
            </a:r>
            <a:r>
              <a:rPr lang="en-US" sz="3100" dirty="0" smtClean="0"/>
              <a:t>organizers - paper</a:t>
            </a:r>
            <a:r>
              <a:rPr lang="en-US" sz="3100" dirty="0"/>
              <a:t>, software program </a:t>
            </a:r>
            <a:endParaRPr lang="en-US" sz="3100" dirty="0" smtClean="0"/>
          </a:p>
          <a:p>
            <a:pPr marL="0" indent="0">
              <a:buNone/>
            </a:pPr>
            <a:r>
              <a:rPr lang="en-US" dirty="0"/>
              <a:t>	</a:t>
            </a:r>
            <a:endParaRPr lang="en-US" dirty="0" smtClean="0"/>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p>
            <a:fld id="{68A3DF0A-88F2-4B0E-92C3-441C87EC7656}" type="slidenum">
              <a:rPr lang="en-US" altLang="en-US" smtClean="0"/>
              <a:pPr/>
              <a:t>19</a:t>
            </a:fld>
            <a:endParaRPr lang="en-US" altLang="en-US" dirty="0"/>
          </a:p>
        </p:txBody>
      </p:sp>
    </p:spTree>
    <p:extLst>
      <p:ext uri="{BB962C8B-B14F-4D97-AF65-F5344CB8AC3E}">
        <p14:creationId xmlns:p14="http://schemas.microsoft.com/office/powerpoint/2010/main" val="26850008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eaLnBrk="1" fontAlgn="auto" hangingPunct="1">
              <a:spcAft>
                <a:spcPts val="0"/>
              </a:spcAft>
              <a:defRPr/>
            </a:pPr>
            <a:r>
              <a:rPr sz="4400" dirty="0" smtClean="0">
                <a:ea typeface="+mn-ea"/>
              </a:rPr>
              <a:t>Essential Questions</a:t>
            </a:r>
            <a:endParaRPr sz="4400" dirty="0">
              <a:ea typeface="+mn-ea"/>
            </a:endParaRPr>
          </a:p>
        </p:txBody>
      </p:sp>
      <p:sp>
        <p:nvSpPr>
          <p:cNvPr id="43010" name="Content Placeholder 2"/>
          <p:cNvSpPr>
            <a:spLocks noGrp="1"/>
          </p:cNvSpPr>
          <p:nvPr>
            <p:ph type="body" sz="quarter" idx="10"/>
          </p:nvPr>
        </p:nvSpPr>
        <p:spPr>
          <a:xfrm>
            <a:off x="380999" y="954114"/>
            <a:ext cx="8493369" cy="4798237"/>
          </a:xfrm>
        </p:spPr>
        <p:txBody>
          <a:bodyPr/>
          <a:lstStyle/>
          <a:p>
            <a:pPr eaLnBrk="1" hangingPunct="1">
              <a:lnSpc>
                <a:spcPct val="100000"/>
              </a:lnSpc>
              <a:spcAft>
                <a:spcPts val="600"/>
              </a:spcAft>
            </a:pPr>
            <a:r>
              <a:rPr lang="en-US" altLang="en-US" sz="2800" dirty="0" smtClean="0">
                <a:cs typeface="Times New Roman" panose="02020603050405020304" pitchFamily="18" charset="0"/>
              </a:rPr>
              <a:t>How can I create a positive, rigorous learning environment while meeting the needs of variable learners?</a:t>
            </a:r>
          </a:p>
          <a:p>
            <a:pPr eaLnBrk="1" hangingPunct="1">
              <a:lnSpc>
                <a:spcPct val="100000"/>
              </a:lnSpc>
              <a:spcAft>
                <a:spcPts val="600"/>
              </a:spcAft>
            </a:pPr>
            <a:r>
              <a:rPr lang="en-US" altLang="en-US" sz="2800" dirty="0" smtClean="0">
                <a:cs typeface="Times New Roman" panose="02020603050405020304" pitchFamily="18" charset="0"/>
              </a:rPr>
              <a:t>How can I use the UDL </a:t>
            </a:r>
            <a:r>
              <a:rPr lang="en-US" altLang="en-US" sz="2800" dirty="0">
                <a:cs typeface="Times New Roman" panose="02020603050405020304" pitchFamily="18" charset="0"/>
              </a:rPr>
              <a:t>P</a:t>
            </a:r>
            <a:r>
              <a:rPr lang="en-US" altLang="en-US" sz="2800" dirty="0" smtClean="0">
                <a:cs typeface="Times New Roman" panose="02020603050405020304" pitchFamily="18" charset="0"/>
              </a:rPr>
              <a:t>rinciples and Guidelines to address learner variability in any learning environment?</a:t>
            </a:r>
          </a:p>
          <a:p>
            <a:pPr eaLnBrk="1" hangingPunct="1">
              <a:lnSpc>
                <a:spcPct val="100000"/>
              </a:lnSpc>
              <a:spcAft>
                <a:spcPts val="600"/>
              </a:spcAft>
            </a:pPr>
            <a:r>
              <a:rPr lang="en-US" altLang="en-US" sz="2800" dirty="0" smtClean="0">
                <a:cs typeface="Times New Roman" panose="02020603050405020304" pitchFamily="18" charset="0"/>
              </a:rPr>
              <a:t>What are some effective scaffolds I can apply so my students become successful, independent learners? </a:t>
            </a:r>
          </a:p>
          <a:p>
            <a:pPr eaLnBrk="1" hangingPunct="1">
              <a:lnSpc>
                <a:spcPct val="100000"/>
              </a:lnSpc>
              <a:spcAft>
                <a:spcPts val="600"/>
              </a:spcAft>
            </a:pPr>
            <a:r>
              <a:rPr lang="en-US" altLang="en-US" sz="2800" dirty="0" smtClean="0">
                <a:cs typeface="Times New Roman" panose="02020603050405020304" pitchFamily="18" charset="0"/>
              </a:rPr>
              <a:t>How can I create lesson plans that honor a meaningful learning process that aligns with the CT Core Standards for each and every student?</a:t>
            </a:r>
          </a:p>
        </p:txBody>
      </p:sp>
      <p:sp>
        <p:nvSpPr>
          <p:cNvPr id="4301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DCF69CF-2BED-456E-9CF2-6C9BA77B7D56}" type="slidenum">
              <a:rPr lang="en-US" altLang="en-US" sz="1600">
                <a:solidFill>
                  <a:schemeClr val="bg1"/>
                </a:solidFill>
                <a:latin typeface="Times New Roman" panose="02020603050405020304" pitchFamily="18" charset="0"/>
              </a:rPr>
              <a:pPr eaLnBrk="1" hangingPunct="1"/>
              <a:t>2</a:t>
            </a:fld>
            <a:endParaRPr lang="en-US" altLang="en-US" sz="1600" dirty="0">
              <a:solidFill>
                <a:schemeClr val="bg1"/>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dirty="0"/>
              <a:t>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dirty="0" smtClean="0">
                <a:ea typeface="ＭＳ Ｐゴシック" charset="0"/>
              </a:rPr>
              <a:t>Example of Deconstructing a Standard</a:t>
            </a:r>
            <a:endParaRPr dirty="0">
              <a:ea typeface="ＭＳ Ｐゴシック" charset="0"/>
            </a:endParaRPr>
          </a:p>
        </p:txBody>
      </p:sp>
      <p:sp>
        <p:nvSpPr>
          <p:cNvPr id="3" name="Text Placeholder 2"/>
          <p:cNvSpPr>
            <a:spLocks noGrp="1"/>
          </p:cNvSpPr>
          <p:nvPr>
            <p:ph type="body" sz="quarter" idx="10"/>
          </p:nvPr>
        </p:nvSpPr>
        <p:spPr>
          <a:xfrm>
            <a:off x="2451100" y="962025"/>
            <a:ext cx="6107113" cy="4942892"/>
          </a:xfrm>
        </p:spPr>
        <p:txBody>
          <a:bodyPr/>
          <a:lstStyle/>
          <a:p>
            <a:pPr eaLnBrk="1" hangingPunct="1"/>
            <a:r>
              <a:rPr lang="en-US" altLang="en-US" sz="2400" b="1" dirty="0" smtClean="0"/>
              <a:t>Break the standard into its component parts</a:t>
            </a:r>
            <a:r>
              <a:rPr lang="en-US" altLang="en-US" sz="2400" dirty="0" smtClean="0"/>
              <a:t>:</a:t>
            </a:r>
          </a:p>
          <a:p>
            <a:pPr eaLnBrk="1" hangingPunct="1">
              <a:buFontTx/>
              <a:buNone/>
            </a:pPr>
            <a:r>
              <a:rPr lang="en-US" altLang="en-US" sz="2400" dirty="0" smtClean="0"/>
              <a:t>      </a:t>
            </a:r>
            <a:r>
              <a:rPr lang="en-US" altLang="en-US" sz="2400" i="1" dirty="0" smtClean="0"/>
              <a:t>Quote accurately</a:t>
            </a:r>
          </a:p>
          <a:p>
            <a:pPr eaLnBrk="1" hangingPunct="1">
              <a:buFontTx/>
              <a:buNone/>
            </a:pPr>
            <a:r>
              <a:rPr lang="en-US" altLang="en-US" sz="2400" i="1" dirty="0" smtClean="0"/>
              <a:t>      Explain what happened</a:t>
            </a:r>
            <a:endParaRPr lang="en-US" altLang="en-US" sz="2400" i="1" dirty="0"/>
          </a:p>
          <a:p>
            <a:pPr eaLnBrk="1" hangingPunct="1">
              <a:buFontTx/>
              <a:buNone/>
            </a:pPr>
            <a:r>
              <a:rPr lang="en-US" altLang="en-US" sz="2400" i="1" dirty="0" smtClean="0"/>
              <a:t>      Draw Inferences</a:t>
            </a:r>
            <a:endParaRPr lang="en-US" altLang="en-US" sz="2400" dirty="0" smtClean="0"/>
          </a:p>
          <a:p>
            <a:pPr eaLnBrk="1" hangingPunct="1"/>
            <a:r>
              <a:rPr lang="en-US" altLang="en-US" sz="2400" b="1" dirty="0" smtClean="0"/>
              <a:t>Analyze the subskills</a:t>
            </a:r>
          </a:p>
          <a:p>
            <a:pPr marL="0" lvl="1" indent="0" eaLnBrk="1" hangingPunct="1">
              <a:buFontTx/>
              <a:buNone/>
            </a:pPr>
            <a:r>
              <a:rPr lang="en-US" altLang="en-US" sz="2400" dirty="0" smtClean="0"/>
              <a:t>     </a:t>
            </a:r>
            <a:r>
              <a:rPr lang="en-US" altLang="en-US" sz="2200" dirty="0" smtClean="0"/>
              <a:t>Decide on a focus. For example, focus on </a:t>
            </a:r>
            <a:r>
              <a:rPr lang="en-US" altLang="en-US" sz="2200" b="1" i="1" dirty="0" smtClean="0"/>
              <a:t>  </a:t>
            </a:r>
          </a:p>
          <a:p>
            <a:pPr marL="0" lvl="1" indent="0" eaLnBrk="1" hangingPunct="1">
              <a:buFontTx/>
              <a:buNone/>
            </a:pPr>
            <a:r>
              <a:rPr lang="en-US" altLang="en-US" sz="2200" b="1" i="1" dirty="0" smtClean="0"/>
              <a:t>      </a:t>
            </a:r>
            <a:r>
              <a:rPr lang="en-US" altLang="en-US" sz="2200" i="1" dirty="0" smtClean="0"/>
              <a:t>explaining what happened in the text </a:t>
            </a:r>
            <a:r>
              <a:rPr lang="en-US" altLang="en-US" sz="2200" dirty="0" smtClean="0"/>
              <a:t>to improve     </a:t>
            </a:r>
          </a:p>
          <a:p>
            <a:pPr marL="0" lvl="1" indent="0" eaLnBrk="1" hangingPunct="1">
              <a:buFontTx/>
              <a:buNone/>
            </a:pPr>
            <a:r>
              <a:rPr lang="en-US" altLang="en-US" sz="2200" dirty="0" smtClean="0"/>
              <a:t>      the student’</a:t>
            </a:r>
            <a:r>
              <a:rPr lang="en-US" altLang="ja-JP" sz="2200" dirty="0" smtClean="0"/>
              <a:t>s comprehension.</a:t>
            </a:r>
          </a:p>
          <a:p>
            <a:pPr eaLnBrk="1" hangingPunct="1"/>
            <a:r>
              <a:rPr lang="en-US" altLang="en-US" sz="2400" b="1" dirty="0" smtClean="0"/>
              <a:t>Determine adaptations needed for student to successfully reach standard to his full potential</a:t>
            </a:r>
          </a:p>
          <a:p>
            <a:pPr eaLnBrk="1" hangingPunct="1">
              <a:lnSpc>
                <a:spcPct val="80000"/>
              </a:lnSpc>
            </a:pPr>
            <a:r>
              <a:rPr lang="en-US" altLang="en-US" sz="2400" b="1" dirty="0"/>
              <a:t>Determine a plan to monitor student’s progress</a:t>
            </a:r>
            <a:r>
              <a:rPr lang="en-US" altLang="en-US" dirty="0" smtClean="0"/>
              <a:t>			</a:t>
            </a:r>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DED6D60-3C63-48AD-A900-367E0A18D2B7}" type="slidenum">
              <a:rPr lang="en-US" altLang="en-US" sz="1600">
                <a:solidFill>
                  <a:schemeClr val="bg1"/>
                </a:solidFill>
                <a:latin typeface="Times New Roman" panose="02020603050405020304" pitchFamily="18" charset="0"/>
              </a:rPr>
              <a:pPr eaLnBrk="1" hangingPunct="1"/>
              <a:t>20</a:t>
            </a:fld>
            <a:endParaRPr lang="en-US" altLang="en-US" sz="1600" dirty="0">
              <a:solidFill>
                <a:schemeClr val="bg1"/>
              </a:solidFill>
              <a:latin typeface="Times New Roman" panose="02020603050405020304" pitchFamily="18" charset="0"/>
            </a:endParaRPr>
          </a:p>
        </p:txBody>
      </p:sp>
      <p:sp>
        <p:nvSpPr>
          <p:cNvPr id="6" name="TextBox 5"/>
          <p:cNvSpPr txBox="1"/>
          <p:nvPr/>
        </p:nvSpPr>
        <p:spPr>
          <a:xfrm>
            <a:off x="282575" y="1230313"/>
            <a:ext cx="2141538" cy="4358116"/>
          </a:xfrm>
          <a:prstGeom prst="rect">
            <a:avLst/>
          </a:prstGeom>
          <a:noFill/>
        </p:spPr>
        <p:txBody>
          <a:bodyPr>
            <a:spAutoFit/>
          </a:bodyPr>
          <a:lstStyle/>
          <a:p>
            <a:pPr marL="6350" indent="-6350">
              <a:lnSpc>
                <a:spcPct val="90000"/>
              </a:lnSpc>
              <a:defRPr/>
            </a:pPr>
            <a:r>
              <a:rPr lang="en-US" sz="2400" b="1" dirty="0">
                <a:latin typeface="+mj-lt"/>
                <a:ea typeface="ＭＳ Ｐゴシック" charset="0"/>
                <a:cs typeface="ＭＳ Ｐゴシック" charset="0"/>
              </a:rPr>
              <a:t>Standard</a:t>
            </a:r>
          </a:p>
          <a:p>
            <a:pPr marL="6350" indent="-6350">
              <a:lnSpc>
                <a:spcPct val="90000"/>
              </a:lnSpc>
              <a:defRPr/>
            </a:pPr>
            <a:r>
              <a:rPr lang="en-US" sz="2400" i="1" dirty="0">
                <a:latin typeface="+mn-lt"/>
                <a:ea typeface="ＭＳ Ｐゴシック" charset="0"/>
                <a:cs typeface="ＭＳ Ｐゴシック" charset="0"/>
              </a:rPr>
              <a:t>Quote accurately from a text when explaining what the text says explicitly and when drawing inferences from the text.  (RL.5.1)</a:t>
            </a:r>
          </a:p>
          <a:p>
            <a:pPr>
              <a:defRPr/>
            </a:pPr>
            <a:endParaRPr lang="en-US" dirty="0">
              <a:latin typeface="Calibri" charset="0"/>
              <a:ea typeface="ＭＳ Ｐゴシック" charset="0"/>
              <a:cs typeface="ＭＳ Ｐゴシック"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583"/>
          </a:xfrm>
        </p:spPr>
        <p:txBody>
          <a:bodyPr>
            <a:normAutofit fontScale="90000"/>
          </a:bodyPr>
          <a:lstStyle/>
          <a:p>
            <a:pPr defTabSz="914363" eaLnBrk="1" fontAlgn="auto" hangingPunct="1">
              <a:spcAft>
                <a:spcPts val="0"/>
              </a:spcAft>
              <a:defRPr/>
            </a:pPr>
            <a:r>
              <a:rPr dirty="0" smtClean="0">
                <a:ea typeface="+mn-ea"/>
              </a:rPr>
              <a:t>Activity 5: </a:t>
            </a:r>
            <a:r>
              <a:rPr lang="en-US" dirty="0"/>
              <a:t>Deconstructing the Anchor Standards</a:t>
            </a:r>
            <a:br>
              <a:rPr lang="en-US" dirty="0"/>
            </a:br>
            <a:endParaRPr dirty="0">
              <a:ea typeface="+mn-ea"/>
            </a:endParaRPr>
          </a:p>
        </p:txBody>
      </p:sp>
      <p:sp>
        <p:nvSpPr>
          <p:cNvPr id="4" name="Footer Placeholder 3"/>
          <p:cNvSpPr>
            <a:spLocks noGrp="1"/>
          </p:cNvSpPr>
          <p:nvPr>
            <p:ph type="ftr" sz="quarter" idx="11"/>
          </p:nvPr>
        </p:nvSpPr>
        <p:spPr>
          <a:xfrm>
            <a:off x="342900" y="6072188"/>
            <a:ext cx="2203450" cy="484187"/>
          </a:xfrm>
        </p:spPr>
        <p:txBody>
          <a:bodyPr/>
          <a:lstStyle/>
          <a:p>
            <a:pPr>
              <a:defRPr/>
            </a:pPr>
            <a:r>
              <a:rPr lang="en-US" dirty="0"/>
              <a:t> </a:t>
            </a:r>
          </a:p>
        </p:txBody>
      </p:sp>
      <p:sp>
        <p:nvSpPr>
          <p:cNvPr id="7987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A21FFE8-61C5-44DE-BB0F-21447B4C3BE2}" type="slidenum">
              <a:rPr lang="en-US" altLang="en-US" sz="1600">
                <a:solidFill>
                  <a:schemeClr val="bg1"/>
                </a:solidFill>
                <a:latin typeface="Times New Roman" panose="02020603050405020304" pitchFamily="18" charset="0"/>
              </a:rPr>
              <a:pPr eaLnBrk="1" hangingPunct="1"/>
              <a:t>21</a:t>
            </a:fld>
            <a:endParaRPr lang="en-US" altLang="en-US" sz="1600" dirty="0">
              <a:solidFill>
                <a:schemeClr val="bg1"/>
              </a:solidFill>
              <a:latin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44785696"/>
              </p:ext>
            </p:extLst>
          </p:nvPr>
        </p:nvGraphicFramePr>
        <p:xfrm>
          <a:off x="342900" y="783771"/>
          <a:ext cx="8382000" cy="4762711"/>
        </p:xfrm>
        <a:graphic>
          <a:graphicData uri="http://schemas.openxmlformats.org/drawingml/2006/table">
            <a:tbl>
              <a:tblPr firstRow="1" bandRow="1">
                <a:tableStyleId>{F5AB1C69-6EDB-4FF4-983F-18BD219EF322}</a:tableStyleId>
              </a:tblPr>
              <a:tblGrid>
                <a:gridCol w="8382000"/>
              </a:tblGrid>
              <a:tr h="465049">
                <a:tc>
                  <a:txBody>
                    <a:bodyPr/>
                    <a:lstStyle/>
                    <a:p>
                      <a:r>
                        <a:rPr lang="en-US" sz="2400" dirty="0" smtClean="0"/>
                        <a:t>Applying</a:t>
                      </a:r>
                      <a:r>
                        <a:rPr lang="en-US" sz="2400" baseline="0" dirty="0" smtClean="0"/>
                        <a:t> Understanding</a:t>
                      </a:r>
                      <a:endParaRPr lang="en-US" sz="2400" dirty="0"/>
                    </a:p>
                  </a:txBody>
                  <a:tcPr marT="45711" marB="45711"/>
                </a:tc>
              </a:tr>
              <a:tr h="3623053">
                <a:tc>
                  <a:txBody>
                    <a:bodyPr/>
                    <a:lstStyle/>
                    <a:p>
                      <a:pPr marL="457200" lvl="0" indent="-457200">
                        <a:buAutoNum type="arabicPeriod"/>
                      </a:pPr>
                      <a:r>
                        <a:rPr lang="en-US" sz="2300" kern="1200" dirty="0" smtClean="0">
                          <a:solidFill>
                            <a:schemeClr val="dk1"/>
                          </a:solidFill>
                          <a:effectLst/>
                          <a:latin typeface="+mn-lt"/>
                          <a:ea typeface="+mn-ea"/>
                          <a:cs typeface="+mn-cs"/>
                        </a:rPr>
                        <a:t>Read through the</a:t>
                      </a:r>
                      <a:r>
                        <a:rPr lang="en-US" sz="2300" kern="1200" baseline="0" dirty="0" smtClean="0">
                          <a:solidFill>
                            <a:schemeClr val="dk1"/>
                          </a:solidFill>
                          <a:effectLst/>
                          <a:latin typeface="+mn-lt"/>
                          <a:ea typeface="+mn-ea"/>
                          <a:cs typeface="+mn-cs"/>
                        </a:rPr>
                        <a:t> information from, </a:t>
                      </a:r>
                      <a:r>
                        <a:rPr lang="en-US" sz="2300" i="1" kern="1200" baseline="0" dirty="0" smtClean="0">
                          <a:solidFill>
                            <a:schemeClr val="dk1"/>
                          </a:solidFill>
                          <a:effectLst/>
                          <a:latin typeface="+mn-lt"/>
                          <a:ea typeface="+mn-ea"/>
                          <a:cs typeface="+mn-cs"/>
                        </a:rPr>
                        <a:t>Deconstructing Standards: Clarifying Learning Targets.</a:t>
                      </a:r>
                      <a:endParaRPr lang="en-US" sz="2300" kern="1200" dirty="0" smtClean="0">
                        <a:solidFill>
                          <a:schemeClr val="dk1"/>
                        </a:solidFill>
                        <a:effectLst/>
                        <a:latin typeface="+mn-lt"/>
                        <a:ea typeface="+mn-ea"/>
                        <a:cs typeface="+mn-cs"/>
                      </a:endParaRPr>
                    </a:p>
                    <a:p>
                      <a:pPr marL="457200" lvl="0" indent="-457200">
                        <a:buAutoNum type="arabicPeriod"/>
                      </a:pPr>
                      <a:r>
                        <a:rPr lang="en-US" sz="2300" kern="1200" dirty="0" smtClean="0">
                          <a:solidFill>
                            <a:schemeClr val="dk1"/>
                          </a:solidFill>
                          <a:effectLst/>
                          <a:latin typeface="+mn-lt"/>
                          <a:ea typeface="+mn-ea"/>
                          <a:cs typeface="+mn-cs"/>
                        </a:rPr>
                        <a:t>Choose</a:t>
                      </a:r>
                      <a:r>
                        <a:rPr lang="en-US" sz="2300" kern="1200" baseline="0" dirty="0" smtClean="0">
                          <a:solidFill>
                            <a:schemeClr val="dk1"/>
                          </a:solidFill>
                          <a:effectLst/>
                          <a:latin typeface="+mn-lt"/>
                          <a:ea typeface="+mn-ea"/>
                          <a:cs typeface="+mn-cs"/>
                        </a:rPr>
                        <a:t> an anchor standard.</a:t>
                      </a:r>
                      <a:endParaRPr lang="en-US" sz="2300" i="1" kern="1200" baseline="0" dirty="0" smtClean="0">
                        <a:solidFill>
                          <a:schemeClr val="dk1"/>
                        </a:solidFill>
                        <a:effectLst/>
                        <a:latin typeface="+mn-lt"/>
                        <a:ea typeface="+mn-ea"/>
                        <a:cs typeface="+mn-cs"/>
                      </a:endParaRPr>
                    </a:p>
                    <a:p>
                      <a:pPr marL="457200" lvl="0" indent="-457200">
                        <a:buAutoNum type="arabicPeriod"/>
                      </a:pPr>
                      <a:r>
                        <a:rPr lang="en-US" sz="2300" i="0" kern="1200" baseline="0" dirty="0" smtClean="0">
                          <a:solidFill>
                            <a:schemeClr val="dk1"/>
                          </a:solidFill>
                          <a:effectLst/>
                          <a:latin typeface="+mn-lt"/>
                          <a:ea typeface="+mn-ea"/>
                          <a:cs typeface="+mn-cs"/>
                        </a:rPr>
                        <a:t>Take a few minutes to follow the questions for deconstructing a standard.</a:t>
                      </a:r>
                    </a:p>
                    <a:p>
                      <a:pPr marL="457200" lvl="0" indent="-457200">
                        <a:buAutoNum type="arabicPeriod"/>
                      </a:pPr>
                      <a:r>
                        <a:rPr lang="en-US" sz="2300" i="0" kern="1200" baseline="0" dirty="0" smtClean="0">
                          <a:solidFill>
                            <a:schemeClr val="dk1"/>
                          </a:solidFill>
                          <a:effectLst/>
                          <a:latin typeface="+mn-lt"/>
                          <a:ea typeface="+mn-ea"/>
                          <a:cs typeface="+mn-cs"/>
                        </a:rPr>
                        <a:t>Write a learning target to include the essence of your deconstructed standard.</a:t>
                      </a:r>
                    </a:p>
                    <a:p>
                      <a:pPr marL="457200" lvl="0" indent="-457200">
                        <a:buAutoNum type="arabicPeriod"/>
                      </a:pPr>
                      <a:r>
                        <a:rPr lang="en-US" sz="2300" i="0" kern="1200" baseline="0" dirty="0" smtClean="0">
                          <a:solidFill>
                            <a:schemeClr val="dk1"/>
                          </a:solidFill>
                          <a:effectLst/>
                          <a:latin typeface="+mn-lt"/>
                          <a:ea typeface="+mn-ea"/>
                          <a:cs typeface="+mn-cs"/>
                        </a:rPr>
                        <a:t>Think about the value of this process and how you can apply this process to your thinking and your daily practice as you guide students to achieve their personal best.</a:t>
                      </a:r>
                    </a:p>
                    <a:p>
                      <a:pPr marL="457200" lvl="0" indent="-457200">
                        <a:buAutoNum type="arabicPeriod"/>
                      </a:pPr>
                      <a:r>
                        <a:rPr lang="en-US" sz="2300" i="0" kern="1200" baseline="0" dirty="0" smtClean="0">
                          <a:solidFill>
                            <a:schemeClr val="dk1"/>
                          </a:solidFill>
                          <a:effectLst/>
                          <a:latin typeface="+mn-lt"/>
                          <a:ea typeface="+mn-ea"/>
                          <a:cs typeface="+mn-cs"/>
                        </a:rPr>
                        <a:t>What UDL Principle connects with your work?</a:t>
                      </a:r>
                    </a:p>
                    <a:p>
                      <a:pPr marL="457200" lvl="0" indent="-457200">
                        <a:buAutoNum type="arabicPeriod"/>
                      </a:pPr>
                      <a:r>
                        <a:rPr lang="en-US" sz="2300" i="0" kern="1200" baseline="0" dirty="0" smtClean="0">
                          <a:solidFill>
                            <a:schemeClr val="dk1"/>
                          </a:solidFill>
                          <a:effectLst/>
                          <a:latin typeface="+mn-lt"/>
                          <a:ea typeface="+mn-ea"/>
                          <a:cs typeface="+mn-cs"/>
                        </a:rPr>
                        <a:t>Be prepared to share with your team.</a:t>
                      </a:r>
                      <a:endParaRPr lang="en-US" sz="2300" kern="1200" dirty="0" smtClean="0">
                        <a:solidFill>
                          <a:schemeClr val="dk1"/>
                        </a:solidFill>
                        <a:effectLst/>
                        <a:latin typeface="+mn-lt"/>
                        <a:ea typeface="+mn-ea"/>
                        <a:cs typeface="+mn-cs"/>
                      </a:endParaRPr>
                    </a:p>
                  </a:txBody>
                  <a:tcPr marT="45711" marB="45711"/>
                </a:tc>
              </a:tr>
            </a:tbl>
          </a:graphicData>
        </a:graphic>
      </p:graphicFrame>
      <p:pic>
        <p:nvPicPr>
          <p:cNvPr id="79884" name="Picture 6"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47475" y="4767263"/>
            <a:ext cx="947738"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85" name="TextBox 7"/>
          <p:cNvSpPr txBox="1">
            <a:spLocks noChangeArrowheads="1"/>
          </p:cNvSpPr>
          <p:nvPr/>
        </p:nvSpPr>
        <p:spPr bwMode="auto">
          <a:xfrm>
            <a:off x="6613146" y="4767263"/>
            <a:ext cx="10699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dirty="0" smtClean="0"/>
              <a:t>Pages</a:t>
            </a:r>
          </a:p>
          <a:p>
            <a:pPr algn="ctr" eaLnBrk="1" hangingPunct="1"/>
            <a:r>
              <a:rPr lang="en-US" altLang="en-US" sz="1800" dirty="0" smtClean="0"/>
              <a:t>15-17</a:t>
            </a:r>
            <a:endParaRPr lang="en-US" altLang="en-US" sz="18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Fewer, Clearer, Higher</a:t>
            </a:r>
            <a:endParaRPr lang="en-US" dirty="0"/>
          </a:p>
        </p:txBody>
      </p:sp>
      <p:sp>
        <p:nvSpPr>
          <p:cNvPr id="3" name="Text Placeholder 2"/>
          <p:cNvSpPr>
            <a:spLocks noGrp="1"/>
          </p:cNvSpPr>
          <p:nvPr>
            <p:ph type="body" sz="quarter" idx="10"/>
          </p:nvPr>
        </p:nvSpPr>
        <p:spPr>
          <a:xfrm>
            <a:off x="381000" y="1280160"/>
            <a:ext cx="8382000" cy="4115614"/>
          </a:xfrm>
        </p:spPr>
        <p:txBody>
          <a:bodyPr/>
          <a:lstStyle/>
          <a:p>
            <a:pPr>
              <a:lnSpc>
                <a:spcPct val="110000"/>
              </a:lnSpc>
              <a:spcAft>
                <a:spcPts val="600"/>
              </a:spcAft>
            </a:pPr>
            <a:r>
              <a:rPr lang="en-US" dirty="0" smtClean="0"/>
              <a:t>CT Core Standards are meant to bring focus and clarity to the intention and outcomes of learning.</a:t>
            </a:r>
          </a:p>
          <a:p>
            <a:pPr>
              <a:lnSpc>
                <a:spcPct val="110000"/>
              </a:lnSpc>
              <a:spcAft>
                <a:spcPts val="600"/>
              </a:spcAft>
            </a:pPr>
            <a:r>
              <a:rPr lang="en-US" dirty="0" smtClean="0"/>
              <a:t>The standards alone do not create rigor in the classroom.</a:t>
            </a:r>
          </a:p>
          <a:p>
            <a:pPr>
              <a:lnSpc>
                <a:spcPct val="110000"/>
              </a:lnSpc>
              <a:spcAft>
                <a:spcPts val="600"/>
              </a:spcAft>
            </a:pPr>
            <a:r>
              <a:rPr lang="en-US" dirty="0" smtClean="0"/>
              <a:t>Aligning the materials and the instructional methodologies creates the rigor. </a:t>
            </a:r>
            <a:endParaRPr lang="en-US" dirty="0"/>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p>
            <a:fld id="{68A3DF0A-88F2-4B0E-92C3-441C87EC7656}" type="slidenum">
              <a:rPr lang="en-US" altLang="en-US" smtClean="0"/>
              <a:pPr/>
              <a:t>22</a:t>
            </a:fld>
            <a:endParaRPr lang="en-US" altLang="en-US" dirty="0"/>
          </a:p>
        </p:txBody>
      </p:sp>
    </p:spTree>
    <p:extLst>
      <p:ext uri="{BB962C8B-B14F-4D97-AF65-F5344CB8AC3E}">
        <p14:creationId xmlns:p14="http://schemas.microsoft.com/office/powerpoint/2010/main" val="286931103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898061"/>
            <a:ext cx="8382000" cy="4997522"/>
          </a:xfrm>
        </p:spPr>
        <p:txBody>
          <a:bodyPr/>
          <a:lstStyle/>
          <a:p>
            <a:r>
              <a:rPr lang="en-US" sz="3000" dirty="0" smtClean="0"/>
              <a:t>Level 1: Recall and Reproduction</a:t>
            </a:r>
          </a:p>
          <a:p>
            <a:pPr marL="0" indent="0">
              <a:spcBef>
                <a:spcPts val="600"/>
              </a:spcBef>
              <a:buNone/>
            </a:pPr>
            <a:r>
              <a:rPr lang="en-US" dirty="0"/>
              <a:t>	</a:t>
            </a:r>
            <a:r>
              <a:rPr lang="en-US" dirty="0" smtClean="0">
                <a:solidFill>
                  <a:srgbClr val="0E58C4"/>
                </a:solidFill>
              </a:rPr>
              <a:t>*</a:t>
            </a:r>
            <a:r>
              <a:rPr lang="en-US" sz="2400" dirty="0" smtClean="0">
                <a:solidFill>
                  <a:schemeClr val="bg2">
                    <a:lumMod val="50000"/>
                  </a:schemeClr>
                </a:solidFill>
              </a:rPr>
              <a:t>Locate, define, list, label, match, copy, state, tell</a:t>
            </a:r>
            <a:endParaRPr lang="en-US" dirty="0" smtClean="0"/>
          </a:p>
          <a:p>
            <a:r>
              <a:rPr lang="en-US" sz="3000" dirty="0" smtClean="0"/>
              <a:t>Level 2: Skills and Concepts</a:t>
            </a:r>
          </a:p>
          <a:p>
            <a:pPr marL="0" indent="0">
              <a:spcBef>
                <a:spcPts val="600"/>
              </a:spcBef>
              <a:buNone/>
            </a:pPr>
            <a:r>
              <a:rPr lang="en-US" dirty="0"/>
              <a:t>	</a:t>
            </a:r>
            <a:r>
              <a:rPr lang="en-US" dirty="0" smtClean="0">
                <a:solidFill>
                  <a:srgbClr val="0E58C4"/>
                </a:solidFill>
              </a:rPr>
              <a:t>*</a:t>
            </a:r>
            <a:r>
              <a:rPr lang="en-US" sz="2400" dirty="0">
                <a:solidFill>
                  <a:srgbClr val="0E58C4"/>
                </a:solidFill>
              </a:rPr>
              <a:t>I</a:t>
            </a:r>
            <a:r>
              <a:rPr lang="en-US" sz="2400" dirty="0" smtClean="0">
                <a:solidFill>
                  <a:srgbClr val="0E58C4"/>
                </a:solidFill>
              </a:rPr>
              <a:t>nfer, categorize, interpret, summarize, translate, predict</a:t>
            </a:r>
            <a:endParaRPr lang="en-US" dirty="0" smtClean="0"/>
          </a:p>
          <a:p>
            <a:r>
              <a:rPr lang="en-US" sz="3000" dirty="0" smtClean="0"/>
              <a:t>Level 3: Strategic Thinking and Reasoning</a:t>
            </a:r>
          </a:p>
          <a:p>
            <a:pPr marL="0" indent="0">
              <a:spcBef>
                <a:spcPts val="600"/>
              </a:spcBef>
              <a:buNone/>
            </a:pPr>
            <a:r>
              <a:rPr lang="en-US" dirty="0"/>
              <a:t>	</a:t>
            </a:r>
            <a:r>
              <a:rPr lang="en-US" dirty="0" smtClean="0">
                <a:solidFill>
                  <a:srgbClr val="0E58C4"/>
                </a:solidFill>
              </a:rPr>
              <a:t>*</a:t>
            </a:r>
            <a:r>
              <a:rPr lang="en-US" sz="2400" dirty="0" smtClean="0">
                <a:solidFill>
                  <a:srgbClr val="0E58C4"/>
                </a:solidFill>
              </a:rPr>
              <a:t>Critique, cite evidence, conclude, argue, hypothesize</a:t>
            </a:r>
            <a:endParaRPr lang="en-US" dirty="0" smtClean="0"/>
          </a:p>
          <a:p>
            <a:r>
              <a:rPr lang="en-US" sz="3000" dirty="0" smtClean="0"/>
              <a:t>Level 4: Extended Thinking</a:t>
            </a:r>
          </a:p>
          <a:p>
            <a:pPr marL="0" indent="0">
              <a:spcBef>
                <a:spcPts val="600"/>
              </a:spcBef>
              <a:buNone/>
            </a:pPr>
            <a:r>
              <a:rPr lang="en-US" dirty="0"/>
              <a:t>	</a:t>
            </a:r>
            <a:r>
              <a:rPr lang="en-US" dirty="0" smtClean="0">
                <a:solidFill>
                  <a:srgbClr val="0E58C4"/>
                </a:solidFill>
              </a:rPr>
              <a:t>*</a:t>
            </a:r>
            <a:r>
              <a:rPr lang="en-US" sz="2400" dirty="0" smtClean="0">
                <a:solidFill>
                  <a:srgbClr val="0E58C4"/>
                </a:solidFill>
              </a:rPr>
              <a:t>Initiate, design, synthesize, self-monitor, critique, conduct</a:t>
            </a:r>
            <a:endParaRPr lang="en-US" dirty="0" smtClean="0"/>
          </a:p>
          <a:p>
            <a:pPr marL="0" indent="0">
              <a:buNone/>
            </a:pPr>
            <a:endParaRPr lang="en-US" sz="1050" i="1" dirty="0" smtClean="0"/>
          </a:p>
          <a:p>
            <a:pPr marL="0" indent="0">
              <a:buNone/>
            </a:pPr>
            <a:r>
              <a:rPr lang="en-US" sz="1600" i="1" dirty="0" smtClean="0"/>
              <a:t>A </a:t>
            </a:r>
            <a:r>
              <a:rPr lang="en-US" sz="1600" i="1" dirty="0"/>
              <a:t>Guide for Using Webb’s Depth of Knowledge with Common Core State Standards</a:t>
            </a:r>
            <a:r>
              <a:rPr lang="en-US" sz="1600" dirty="0"/>
              <a:t> by Karin Hess, </a:t>
            </a:r>
            <a:r>
              <a:rPr lang="en-US" sz="1600" dirty="0" err="1"/>
              <a:t>Ed.D</a:t>
            </a:r>
            <a:r>
              <a:rPr lang="en-US" sz="1600" dirty="0"/>
              <a:t>. Retrieved from </a:t>
            </a:r>
            <a:r>
              <a:rPr lang="en-US" sz="1600" dirty="0" smtClean="0"/>
              <a:t> </a:t>
            </a:r>
            <a:r>
              <a:rPr lang="en-US" sz="1600" dirty="0" smtClean="0">
                <a:hlinkClick r:id="rId3"/>
              </a:rPr>
              <a:t>http</a:t>
            </a:r>
            <a:r>
              <a:rPr lang="en-US" sz="1600" dirty="0">
                <a:hlinkClick r:id="rId3"/>
              </a:rPr>
              <a:t>://www.crecnow.info/blendedsolutions/docs/docs/Webbs_Depth_of_Knowledge.pdf</a:t>
            </a:r>
            <a:endParaRPr lang="en-US" sz="1600" dirty="0"/>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p>
            <a:fld id="{68A3DF0A-88F2-4B0E-92C3-441C87EC7656}" type="slidenum">
              <a:rPr lang="en-US" altLang="en-US" smtClean="0"/>
              <a:pPr/>
              <a:t>23</a:t>
            </a:fld>
            <a:endParaRPr lang="en-US" altLang="en-US" dirty="0"/>
          </a:p>
        </p:txBody>
      </p:sp>
      <p:sp>
        <p:nvSpPr>
          <p:cNvPr id="6" name="Title 5"/>
          <p:cNvSpPr>
            <a:spLocks noGrp="1"/>
          </p:cNvSpPr>
          <p:nvPr>
            <p:ph type="title"/>
          </p:nvPr>
        </p:nvSpPr>
        <p:spPr/>
        <p:txBody>
          <a:bodyPr/>
          <a:lstStyle/>
          <a:p>
            <a:r>
              <a:rPr lang="en-US" dirty="0" smtClean="0"/>
              <a:t>Depths of Knowledge (DOK)</a:t>
            </a:r>
            <a:r>
              <a:rPr lang="en-US" dirty="0"/>
              <a:t> </a:t>
            </a:r>
            <a:r>
              <a:rPr lang="en-US" dirty="0" smtClean="0"/>
              <a:t>Levels</a:t>
            </a:r>
            <a:endParaRPr lang="en-US" dirty="0"/>
          </a:p>
        </p:txBody>
      </p:sp>
    </p:spTree>
    <p:extLst>
      <p:ext uri="{BB962C8B-B14F-4D97-AF65-F5344CB8AC3E}">
        <p14:creationId xmlns:p14="http://schemas.microsoft.com/office/powerpoint/2010/main" val="239743359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DOK Goes Way Beyond the Verb</a:t>
            </a:r>
            <a:endParaRPr lang="en-US" dirty="0"/>
          </a:p>
        </p:txBody>
      </p:sp>
      <p:sp>
        <p:nvSpPr>
          <p:cNvPr id="3" name="Text Placeholder 2"/>
          <p:cNvSpPr>
            <a:spLocks noGrp="1"/>
          </p:cNvSpPr>
          <p:nvPr>
            <p:ph type="body" sz="quarter" idx="10"/>
          </p:nvPr>
        </p:nvSpPr>
        <p:spPr>
          <a:xfrm>
            <a:off x="381000" y="1015166"/>
            <a:ext cx="8382000" cy="4668970"/>
          </a:xfrm>
        </p:spPr>
        <p:txBody>
          <a:bodyPr/>
          <a:lstStyle/>
          <a:p>
            <a:pPr marL="0" indent="0">
              <a:spcAft>
                <a:spcPts val="1800"/>
              </a:spcAft>
              <a:buNone/>
            </a:pPr>
            <a:r>
              <a:rPr lang="en-US" b="1" dirty="0" smtClean="0">
                <a:solidFill>
                  <a:schemeClr val="accent3">
                    <a:lumMod val="50000"/>
                  </a:schemeClr>
                </a:solidFill>
              </a:rPr>
              <a:t>Same Verb—Different DOK Levels:</a:t>
            </a:r>
          </a:p>
          <a:p>
            <a:pPr marL="241093" indent="-241093">
              <a:lnSpc>
                <a:spcPct val="100000"/>
              </a:lnSpc>
              <a:spcAft>
                <a:spcPts val="600"/>
              </a:spcAft>
            </a:pPr>
            <a:r>
              <a:rPr lang="en-US" sz="2600" dirty="0" smtClean="0">
                <a:cs typeface="Times New Roman" panose="02020603050405020304" pitchFamily="18" charset="0"/>
                <a:sym typeface="Chalkboard Bold" charset="0"/>
              </a:rPr>
              <a:t>DOK 1 -</a:t>
            </a:r>
            <a:r>
              <a:rPr lang="en-US" sz="2600" dirty="0" smtClean="0">
                <a:cs typeface="Times New Roman" panose="02020603050405020304" pitchFamily="18" charset="0"/>
                <a:sym typeface="Chalkboard" charset="0"/>
              </a:rPr>
              <a:t> </a:t>
            </a:r>
            <a:r>
              <a:rPr lang="en-US" sz="2600" u="sng" dirty="0">
                <a:cs typeface="Times New Roman" panose="02020603050405020304" pitchFamily="18" charset="0"/>
                <a:sym typeface="Chalkboard Bold" charset="0"/>
              </a:rPr>
              <a:t>Describe</a:t>
            </a:r>
            <a:r>
              <a:rPr lang="en-US" sz="2600" dirty="0">
                <a:cs typeface="Times New Roman" panose="02020603050405020304" pitchFamily="18" charset="0"/>
                <a:sym typeface="Chalkboard" charset="0"/>
              </a:rPr>
              <a:t> </a:t>
            </a:r>
            <a:r>
              <a:rPr lang="en-US" sz="2600" dirty="0" smtClean="0">
                <a:cs typeface="Times New Roman" panose="02020603050405020304" pitchFamily="18" charset="0"/>
                <a:sym typeface="Chalkboard" charset="0"/>
              </a:rPr>
              <a:t>the different moon phases.</a:t>
            </a:r>
            <a:br>
              <a:rPr lang="en-US" sz="2600" dirty="0" smtClean="0">
                <a:cs typeface="Times New Roman" panose="02020603050405020304" pitchFamily="18" charset="0"/>
                <a:sym typeface="Chalkboard" charset="0"/>
              </a:rPr>
            </a:br>
            <a:r>
              <a:rPr lang="en-US" sz="2600" dirty="0" smtClean="0">
                <a:solidFill>
                  <a:srgbClr val="0E58C4"/>
                </a:solidFill>
                <a:cs typeface="Times New Roman" panose="02020603050405020304" pitchFamily="18" charset="0"/>
                <a:sym typeface="Chalkboard Bold" charset="0"/>
              </a:rPr>
              <a:t>(</a:t>
            </a:r>
            <a:r>
              <a:rPr lang="en-US" sz="2600" dirty="0">
                <a:solidFill>
                  <a:srgbClr val="0E58C4"/>
                </a:solidFill>
                <a:cs typeface="Times New Roman" panose="02020603050405020304" pitchFamily="18" charset="0"/>
                <a:sym typeface="Chalkboard Bold" charset="0"/>
              </a:rPr>
              <a:t>Requires </a:t>
            </a:r>
            <a:r>
              <a:rPr lang="en-US" sz="2600" dirty="0" smtClean="0">
                <a:solidFill>
                  <a:srgbClr val="0E58C4"/>
                </a:solidFill>
                <a:cs typeface="Times New Roman" panose="02020603050405020304" pitchFamily="18" charset="0"/>
                <a:sym typeface="Chalkboard Bold" charset="0"/>
              </a:rPr>
              <a:t>basic recall.) </a:t>
            </a:r>
            <a:endParaRPr lang="en-US" sz="2600" dirty="0">
              <a:solidFill>
                <a:srgbClr val="0E58C4"/>
              </a:solidFill>
              <a:cs typeface="Times New Roman" panose="02020603050405020304" pitchFamily="18" charset="0"/>
              <a:sym typeface="Chalkboard Bold" charset="0"/>
            </a:endParaRPr>
          </a:p>
          <a:p>
            <a:pPr marL="241093" indent="-241093">
              <a:lnSpc>
                <a:spcPct val="100000"/>
              </a:lnSpc>
              <a:spcAft>
                <a:spcPts val="600"/>
              </a:spcAft>
            </a:pPr>
            <a:r>
              <a:rPr lang="en-US" sz="2600" dirty="0" smtClean="0">
                <a:cs typeface="Times New Roman" panose="02020603050405020304" pitchFamily="18" charset="0"/>
                <a:sym typeface="Chalkboard Bold" charset="0"/>
              </a:rPr>
              <a:t>DOK 2 -</a:t>
            </a:r>
            <a:r>
              <a:rPr lang="en-US" sz="2600" dirty="0" smtClean="0">
                <a:cs typeface="Times New Roman" panose="02020603050405020304" pitchFamily="18" charset="0"/>
                <a:sym typeface="Chalkboard" charset="0"/>
              </a:rPr>
              <a:t> </a:t>
            </a:r>
            <a:r>
              <a:rPr lang="en-US" sz="2600" u="sng" dirty="0">
                <a:cs typeface="Times New Roman" panose="02020603050405020304" pitchFamily="18" charset="0"/>
                <a:sym typeface="Chalkboard Bold" charset="0"/>
              </a:rPr>
              <a:t>Describe</a:t>
            </a:r>
            <a:r>
              <a:rPr lang="en-US" sz="2600" dirty="0">
                <a:cs typeface="Times New Roman" panose="02020603050405020304" pitchFamily="18" charset="0"/>
                <a:sym typeface="Chalkboard" charset="0"/>
              </a:rPr>
              <a:t> the difference between </a:t>
            </a:r>
            <a:r>
              <a:rPr lang="en-US" sz="2600" dirty="0" smtClean="0">
                <a:cs typeface="Times New Roman" panose="02020603050405020304" pitchFamily="18" charset="0"/>
                <a:sym typeface="Chalkboard" charset="0"/>
              </a:rPr>
              <a:t>waning gibbous and waxing gibbous as seen in the northern hemisphere. </a:t>
            </a:r>
            <a:r>
              <a:rPr lang="en-US" sz="2600" dirty="0">
                <a:solidFill>
                  <a:srgbClr val="0E58C4"/>
                </a:solidFill>
                <a:cs typeface="Times New Roman" panose="02020603050405020304" pitchFamily="18" charset="0"/>
                <a:sym typeface="Chalkboard Bold" charset="0"/>
              </a:rPr>
              <a:t>(Requires cognitive processing to determine the differences in the two </a:t>
            </a:r>
            <a:r>
              <a:rPr lang="en-US" sz="2600" dirty="0" smtClean="0">
                <a:solidFill>
                  <a:srgbClr val="0E58C4"/>
                </a:solidFill>
                <a:cs typeface="Times New Roman" panose="02020603050405020304" pitchFamily="18" charset="0"/>
                <a:sym typeface="Chalkboard Bold" charset="0"/>
              </a:rPr>
              <a:t>phases of the moon.)</a:t>
            </a:r>
            <a:endParaRPr lang="en-US" sz="2600" dirty="0">
              <a:solidFill>
                <a:srgbClr val="0E58C4"/>
              </a:solidFill>
              <a:cs typeface="Times New Roman" panose="02020603050405020304" pitchFamily="18" charset="0"/>
              <a:sym typeface="Chalkboard Bold" charset="0"/>
            </a:endParaRPr>
          </a:p>
          <a:p>
            <a:pPr marL="241093" indent="-241093">
              <a:lnSpc>
                <a:spcPct val="100000"/>
              </a:lnSpc>
              <a:spcAft>
                <a:spcPts val="600"/>
              </a:spcAft>
            </a:pPr>
            <a:r>
              <a:rPr lang="en-US" sz="2600" dirty="0" smtClean="0">
                <a:cs typeface="Times New Roman" panose="02020603050405020304" pitchFamily="18" charset="0"/>
                <a:sym typeface="Chalkboard Bold" charset="0"/>
              </a:rPr>
              <a:t>DOK 3 -</a:t>
            </a:r>
            <a:r>
              <a:rPr lang="en-US" sz="2600" dirty="0" smtClean="0">
                <a:cs typeface="Times New Roman" panose="02020603050405020304" pitchFamily="18" charset="0"/>
                <a:sym typeface="Chalkboard" charset="0"/>
              </a:rPr>
              <a:t> </a:t>
            </a:r>
            <a:r>
              <a:rPr lang="en-US" sz="2600" u="sng" dirty="0">
                <a:cs typeface="Times New Roman" panose="02020603050405020304" pitchFamily="18" charset="0"/>
                <a:sym typeface="Chalkboard Bold" charset="0"/>
              </a:rPr>
              <a:t>Describe</a:t>
            </a:r>
            <a:r>
              <a:rPr lang="en-US" sz="2600" dirty="0">
                <a:cs typeface="Times New Roman" panose="02020603050405020304" pitchFamily="18" charset="0"/>
                <a:sym typeface="Chalkboard" charset="0"/>
              </a:rPr>
              <a:t> </a:t>
            </a:r>
            <a:r>
              <a:rPr lang="en-US" sz="2600" dirty="0" smtClean="0">
                <a:cs typeface="Times New Roman" panose="02020603050405020304" pitchFamily="18" charset="0"/>
                <a:sym typeface="Chalkboard" charset="0"/>
              </a:rPr>
              <a:t>the relationship between the positioning of the earth, moon, and sun during a full moon. </a:t>
            </a:r>
            <a:r>
              <a:rPr lang="en-US" sz="2600" dirty="0">
                <a:solidFill>
                  <a:srgbClr val="0E58C4"/>
                </a:solidFill>
                <a:cs typeface="Times New Roman" panose="02020603050405020304" pitchFamily="18" charset="0"/>
                <a:sym typeface="Chalkboard Bold" charset="0"/>
              </a:rPr>
              <a:t>(Requires deep understanding of </a:t>
            </a:r>
            <a:r>
              <a:rPr lang="en-US" sz="2600" dirty="0" smtClean="0">
                <a:solidFill>
                  <a:srgbClr val="0E58C4"/>
                </a:solidFill>
                <a:cs typeface="Times New Roman" panose="02020603050405020304" pitchFamily="18" charset="0"/>
                <a:sym typeface="Chalkboard Bold" charset="0"/>
              </a:rPr>
              <a:t>the cause of the </a:t>
            </a:r>
            <a:r>
              <a:rPr lang="en-US" sz="2600" dirty="0">
                <a:solidFill>
                  <a:srgbClr val="0E58C4"/>
                </a:solidFill>
                <a:cs typeface="Times New Roman" panose="02020603050405020304" pitchFamily="18" charset="0"/>
                <a:sym typeface="Chalkboard Bold" charset="0"/>
              </a:rPr>
              <a:t>various moon phases</a:t>
            </a:r>
            <a:r>
              <a:rPr lang="en-US" sz="2600" dirty="0" smtClean="0">
                <a:solidFill>
                  <a:srgbClr val="0E58C4"/>
                </a:solidFill>
                <a:cs typeface="Times New Roman" panose="02020603050405020304" pitchFamily="18" charset="0"/>
                <a:sym typeface="Chalkboard Bold" charset="0"/>
              </a:rPr>
              <a:t>.)</a:t>
            </a:r>
            <a:endParaRPr lang="en-US" sz="2600"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p>
            <a:fld id="{68A3DF0A-88F2-4B0E-92C3-441C87EC7656}" type="slidenum">
              <a:rPr lang="en-US" altLang="en-US" smtClean="0"/>
              <a:pPr/>
              <a:t>24</a:t>
            </a:fld>
            <a:endParaRPr lang="en-US" altLang="en-US" dirty="0"/>
          </a:p>
        </p:txBody>
      </p:sp>
    </p:spTree>
    <p:extLst>
      <p:ext uri="{BB962C8B-B14F-4D97-AF65-F5344CB8AC3E}">
        <p14:creationId xmlns:p14="http://schemas.microsoft.com/office/powerpoint/2010/main" val="220690863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583"/>
          </a:xfrm>
        </p:spPr>
        <p:txBody>
          <a:bodyPr>
            <a:normAutofit fontScale="90000"/>
          </a:bodyPr>
          <a:lstStyle/>
          <a:p>
            <a:pPr defTabSz="914363" eaLnBrk="1" fontAlgn="auto" hangingPunct="1">
              <a:spcAft>
                <a:spcPts val="0"/>
              </a:spcAft>
              <a:defRPr/>
            </a:pPr>
            <a:r>
              <a:rPr dirty="0" smtClean="0">
                <a:ea typeface="+mn-ea"/>
              </a:rPr>
              <a:t>Activity </a:t>
            </a:r>
            <a:r>
              <a:rPr lang="en-US" dirty="0" smtClean="0">
                <a:ea typeface="+mn-ea"/>
              </a:rPr>
              <a:t>6</a:t>
            </a:r>
            <a:r>
              <a:rPr dirty="0" smtClean="0">
                <a:ea typeface="+mn-ea"/>
              </a:rPr>
              <a:t>: </a:t>
            </a:r>
            <a:r>
              <a:rPr lang="en-US" dirty="0" smtClean="0"/>
              <a:t>Depths of Knowledge</a:t>
            </a:r>
            <a:r>
              <a:rPr lang="en-US" dirty="0"/>
              <a:t/>
            </a:r>
            <a:br>
              <a:rPr lang="en-US" dirty="0"/>
            </a:br>
            <a:endParaRPr dirty="0">
              <a:ea typeface="+mn-ea"/>
            </a:endParaRPr>
          </a:p>
        </p:txBody>
      </p:sp>
      <p:sp>
        <p:nvSpPr>
          <p:cNvPr id="4" name="Footer Placeholder 3"/>
          <p:cNvSpPr>
            <a:spLocks noGrp="1"/>
          </p:cNvSpPr>
          <p:nvPr>
            <p:ph type="ftr" sz="quarter" idx="11"/>
          </p:nvPr>
        </p:nvSpPr>
        <p:spPr>
          <a:xfrm>
            <a:off x="342900" y="6072188"/>
            <a:ext cx="2203450" cy="484187"/>
          </a:xfrm>
        </p:spPr>
        <p:txBody>
          <a:bodyPr/>
          <a:lstStyle/>
          <a:p>
            <a:pPr>
              <a:defRPr/>
            </a:pPr>
            <a:r>
              <a:rPr lang="en-US" dirty="0"/>
              <a:t> </a:t>
            </a:r>
          </a:p>
        </p:txBody>
      </p:sp>
      <p:sp>
        <p:nvSpPr>
          <p:cNvPr id="7987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A21FFE8-61C5-44DE-BB0F-21447B4C3BE2}" type="slidenum">
              <a:rPr lang="en-US" altLang="en-US" sz="1600">
                <a:solidFill>
                  <a:schemeClr val="bg1"/>
                </a:solidFill>
                <a:latin typeface="Times New Roman" panose="02020603050405020304" pitchFamily="18" charset="0"/>
              </a:rPr>
              <a:pPr eaLnBrk="1" hangingPunct="1"/>
              <a:t>25</a:t>
            </a:fld>
            <a:endParaRPr lang="en-US" altLang="en-US" sz="1600" dirty="0">
              <a:solidFill>
                <a:schemeClr val="bg1"/>
              </a:solidFill>
              <a:latin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1755123"/>
              </p:ext>
            </p:extLst>
          </p:nvPr>
        </p:nvGraphicFramePr>
        <p:xfrm>
          <a:off x="251885" y="773760"/>
          <a:ext cx="8681099" cy="5040560"/>
        </p:xfrm>
        <a:graphic>
          <a:graphicData uri="http://schemas.openxmlformats.org/drawingml/2006/table">
            <a:tbl>
              <a:tblPr firstRow="1" bandRow="1">
                <a:tableStyleId>{F5AB1C69-6EDB-4FF4-983F-18BD219EF322}</a:tableStyleId>
              </a:tblPr>
              <a:tblGrid>
                <a:gridCol w="8681099"/>
              </a:tblGrid>
              <a:tr h="445785">
                <a:tc>
                  <a:txBody>
                    <a:bodyPr/>
                    <a:lstStyle/>
                    <a:p>
                      <a:r>
                        <a:rPr lang="en-US" sz="2400" dirty="0" smtClean="0"/>
                        <a:t>Creating</a:t>
                      </a:r>
                      <a:r>
                        <a:rPr lang="en-US" sz="2400" baseline="0" dirty="0" smtClean="0"/>
                        <a:t> Opportunities for Higher Order Thinking</a:t>
                      </a:r>
                      <a:endParaRPr lang="en-US" sz="2400" dirty="0"/>
                    </a:p>
                  </a:txBody>
                  <a:tcPr marT="45711" marB="45711"/>
                </a:tc>
              </a:tr>
              <a:tr h="4583378">
                <a:tc>
                  <a:txBody>
                    <a:bodyPr/>
                    <a:lstStyle/>
                    <a:p>
                      <a:pPr marL="342900" lvl="0" indent="-342900">
                        <a:buAutoNum type="arabicPeriod"/>
                      </a:pPr>
                      <a:r>
                        <a:rPr lang="en-US" sz="2400" kern="1200" dirty="0" smtClean="0">
                          <a:solidFill>
                            <a:schemeClr val="dk1"/>
                          </a:solidFill>
                          <a:effectLst/>
                          <a:latin typeface="+mn-lt"/>
                          <a:ea typeface="+mn-ea"/>
                          <a:cs typeface="+mn-cs"/>
                        </a:rPr>
                        <a:t>You are asked by your principal to create four questions to guide a discussion with colleagues</a:t>
                      </a:r>
                      <a:r>
                        <a:rPr lang="en-US" sz="2400" kern="1200" baseline="0" dirty="0" smtClean="0">
                          <a:solidFill>
                            <a:schemeClr val="dk1"/>
                          </a:solidFill>
                          <a:effectLst/>
                          <a:latin typeface="+mn-lt"/>
                          <a:ea typeface="+mn-ea"/>
                          <a:cs typeface="+mn-cs"/>
                        </a:rPr>
                        <a:t> </a:t>
                      </a:r>
                      <a:r>
                        <a:rPr lang="en-US" sz="2400" kern="1200" dirty="0" smtClean="0">
                          <a:solidFill>
                            <a:schemeClr val="dk1"/>
                          </a:solidFill>
                          <a:effectLst/>
                          <a:latin typeface="+mn-lt"/>
                          <a:ea typeface="+mn-ea"/>
                          <a:cs typeface="+mn-cs"/>
                        </a:rPr>
                        <a:t>with the aim of deepening their understanding and application of the Depths of Knowledge process. </a:t>
                      </a:r>
                    </a:p>
                    <a:p>
                      <a:pPr marL="342900" lvl="0" indent="-342900">
                        <a:buAutoNum type="arabicPeriod"/>
                      </a:pPr>
                      <a:r>
                        <a:rPr lang="en-US" sz="2400" kern="1200" dirty="0" smtClean="0">
                          <a:solidFill>
                            <a:schemeClr val="dk1"/>
                          </a:solidFill>
                          <a:effectLst/>
                          <a:latin typeface="+mn-lt"/>
                          <a:ea typeface="+mn-ea"/>
                          <a:cs typeface="+mn-cs"/>
                        </a:rPr>
                        <a:t>View the video, </a:t>
                      </a:r>
                      <a:r>
                        <a:rPr lang="en-US" sz="2400" i="1" kern="1200" dirty="0" smtClean="0">
                          <a:solidFill>
                            <a:schemeClr val="dk1"/>
                          </a:solidFill>
                          <a:effectLst/>
                          <a:latin typeface="+mn-lt"/>
                          <a:ea typeface="+mn-ea"/>
                          <a:cs typeface="+mn-cs"/>
                        </a:rPr>
                        <a:t>Depths of Knowledge,</a:t>
                      </a:r>
                      <a:r>
                        <a:rPr lang="en-US" sz="2400" i="1" kern="1200" baseline="0" dirty="0" smtClean="0">
                          <a:solidFill>
                            <a:schemeClr val="dk1"/>
                          </a:solidFill>
                          <a:effectLst/>
                          <a:latin typeface="+mn-lt"/>
                          <a:ea typeface="+mn-ea"/>
                          <a:cs typeface="+mn-cs"/>
                        </a:rPr>
                        <a:t> </a:t>
                      </a:r>
                      <a:r>
                        <a:rPr lang="en-US" sz="2400" i="0" kern="1200" baseline="0" dirty="0" smtClean="0">
                          <a:solidFill>
                            <a:schemeClr val="dk1"/>
                          </a:solidFill>
                          <a:effectLst/>
                          <a:latin typeface="+mn-lt"/>
                          <a:ea typeface="+mn-ea"/>
                          <a:cs typeface="+mn-cs"/>
                        </a:rPr>
                        <a:t>by</a:t>
                      </a:r>
                      <a:r>
                        <a:rPr lang="en-US" sz="2400" kern="1200" dirty="0" smtClean="0">
                          <a:solidFill>
                            <a:schemeClr val="dk1"/>
                          </a:solidFill>
                          <a:effectLst/>
                          <a:latin typeface="+mn-lt"/>
                          <a:ea typeface="+mn-ea"/>
                          <a:cs typeface="+mn-cs"/>
                        </a:rPr>
                        <a:t> Karin Hess. Retrieved from: </a:t>
                      </a:r>
                      <a:r>
                        <a:rPr lang="en-US" sz="2400" kern="1200" dirty="0" smtClean="0">
                          <a:solidFill>
                            <a:schemeClr val="dk1"/>
                          </a:solidFill>
                          <a:effectLst/>
                          <a:latin typeface="+mn-lt"/>
                          <a:ea typeface="+mn-ea"/>
                          <a:cs typeface="+mn-cs"/>
                          <a:hlinkClick r:id="rId3"/>
                        </a:rPr>
                        <a:t>https://www.youtube.com/watch?v=Cu8SfdLfbm8</a:t>
                      </a:r>
                      <a:endParaRPr lang="en-US" sz="2400" kern="1200" dirty="0" smtClean="0">
                        <a:solidFill>
                          <a:schemeClr val="dk1"/>
                        </a:solidFill>
                        <a:effectLst/>
                        <a:latin typeface="+mn-lt"/>
                        <a:ea typeface="+mn-ea"/>
                        <a:cs typeface="+mn-cs"/>
                      </a:endParaRPr>
                    </a:p>
                    <a:p>
                      <a:pPr marL="342900" lvl="0" indent="-342900">
                        <a:buAutoNum type="arabicPeriod"/>
                      </a:pPr>
                      <a:r>
                        <a:rPr lang="en-US" sz="2400" kern="1200" dirty="0" smtClean="0">
                          <a:solidFill>
                            <a:schemeClr val="dk1"/>
                          </a:solidFill>
                          <a:effectLst/>
                          <a:latin typeface="+mn-lt"/>
                          <a:ea typeface="+mn-ea"/>
                          <a:cs typeface="+mn-cs"/>
                        </a:rPr>
                        <a:t>Review the information on page 19 in your Participant Guide and through your internet access, feel free to explore </a:t>
                      </a:r>
                      <a:r>
                        <a:rPr lang="en-US" sz="2400" i="1" kern="1200" dirty="0" smtClean="0">
                          <a:solidFill>
                            <a:schemeClr val="dk1"/>
                          </a:solidFill>
                          <a:effectLst/>
                          <a:latin typeface="+mn-lt"/>
                          <a:ea typeface="+mn-ea"/>
                          <a:cs typeface="+mn-cs"/>
                        </a:rPr>
                        <a:t>A Guide for Using Webb’s Depth of Knowledge with Common Core State Standards</a:t>
                      </a:r>
                      <a:r>
                        <a:rPr lang="en-US" sz="2400" kern="1200" dirty="0" smtClean="0">
                          <a:solidFill>
                            <a:schemeClr val="dk1"/>
                          </a:solidFill>
                          <a:effectLst/>
                          <a:latin typeface="+mn-lt"/>
                          <a:ea typeface="+mn-ea"/>
                          <a:cs typeface="+mn-cs"/>
                        </a:rPr>
                        <a:t> by Karin Hess, Ed.D. Retrieved from: </a:t>
                      </a:r>
                      <a:r>
                        <a:rPr lang="en-US" sz="2400" u="none" strike="noStrike" kern="1200" dirty="0" smtClean="0">
                          <a:solidFill>
                            <a:schemeClr val="dk1"/>
                          </a:solidFill>
                          <a:effectLst/>
                          <a:latin typeface="+mn-lt"/>
                          <a:ea typeface="+mn-ea"/>
                          <a:cs typeface="+mn-cs"/>
                          <a:hlinkClick r:id="rId4"/>
                        </a:rPr>
                        <a:t>http://www.crecnow.info/blendedsolutions/docs/docs/Webbs_Depth_of_Knowledge.pdf</a:t>
                      </a:r>
                      <a:r>
                        <a:rPr lang="en-US" sz="2400" i="1" kern="1200" dirty="0" smtClean="0">
                          <a:solidFill>
                            <a:schemeClr val="dk1"/>
                          </a:solidFill>
                          <a:effectLst/>
                          <a:latin typeface="+mn-lt"/>
                          <a:ea typeface="+mn-ea"/>
                          <a:cs typeface="+mn-cs"/>
                        </a:rPr>
                        <a:t>  </a:t>
                      </a:r>
                      <a:endParaRPr lang="en-US" sz="2400" i="0" kern="1200" dirty="0" smtClean="0">
                        <a:solidFill>
                          <a:schemeClr val="dk1"/>
                        </a:solidFill>
                        <a:effectLst/>
                        <a:latin typeface="+mn-lt"/>
                        <a:ea typeface="+mn-ea"/>
                        <a:cs typeface="+mn-cs"/>
                      </a:endParaRPr>
                    </a:p>
                  </a:txBody>
                  <a:tcPr marT="45711" marB="45711"/>
                </a:tc>
              </a:tr>
            </a:tbl>
          </a:graphicData>
        </a:graphic>
      </p:graphicFrame>
      <p:pic>
        <p:nvPicPr>
          <p:cNvPr id="79884" name="Picture 6" descr="Picture1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1812" y="5555457"/>
            <a:ext cx="947738"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85" name="TextBox 7"/>
          <p:cNvSpPr txBox="1">
            <a:spLocks noChangeArrowheads="1"/>
          </p:cNvSpPr>
          <p:nvPr/>
        </p:nvSpPr>
        <p:spPr bwMode="auto">
          <a:xfrm>
            <a:off x="5524745" y="5555651"/>
            <a:ext cx="10699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dirty="0" smtClean="0"/>
              <a:t>Pages</a:t>
            </a:r>
          </a:p>
          <a:p>
            <a:pPr algn="ctr" eaLnBrk="1" hangingPunct="1"/>
            <a:r>
              <a:rPr lang="en-US" altLang="en-US" sz="1800" dirty="0" smtClean="0"/>
              <a:t>18-20</a:t>
            </a:r>
            <a:endParaRPr lang="en-US" altLang="en-US" sz="1800" dirty="0"/>
          </a:p>
        </p:txBody>
      </p:sp>
    </p:spTree>
    <p:extLst>
      <p:ext uri="{BB962C8B-B14F-4D97-AF65-F5344CB8AC3E}">
        <p14:creationId xmlns:p14="http://schemas.microsoft.com/office/powerpoint/2010/main" val="259324612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583"/>
          </a:xfrm>
        </p:spPr>
        <p:txBody>
          <a:bodyPr>
            <a:normAutofit fontScale="90000"/>
          </a:bodyPr>
          <a:lstStyle/>
          <a:p>
            <a:pPr defTabSz="914363" eaLnBrk="1" fontAlgn="auto" hangingPunct="1">
              <a:spcAft>
                <a:spcPts val="0"/>
              </a:spcAft>
              <a:defRPr/>
            </a:pPr>
            <a:r>
              <a:rPr dirty="0" smtClean="0">
                <a:ea typeface="+mn-ea"/>
              </a:rPr>
              <a:t>Activity </a:t>
            </a:r>
            <a:r>
              <a:rPr lang="en-US" dirty="0" smtClean="0">
                <a:ea typeface="+mn-ea"/>
              </a:rPr>
              <a:t>6</a:t>
            </a:r>
            <a:r>
              <a:rPr dirty="0" smtClean="0">
                <a:ea typeface="+mn-ea"/>
              </a:rPr>
              <a:t>: </a:t>
            </a:r>
            <a:r>
              <a:rPr lang="en-US" dirty="0" smtClean="0"/>
              <a:t>Depths of Knowledge – continued</a:t>
            </a:r>
            <a:r>
              <a:rPr lang="en-US" dirty="0"/>
              <a:t/>
            </a:r>
            <a:br>
              <a:rPr lang="en-US" dirty="0"/>
            </a:br>
            <a:endParaRPr dirty="0">
              <a:ea typeface="+mn-ea"/>
            </a:endParaRPr>
          </a:p>
        </p:txBody>
      </p:sp>
      <p:sp>
        <p:nvSpPr>
          <p:cNvPr id="4" name="Footer Placeholder 3"/>
          <p:cNvSpPr>
            <a:spLocks noGrp="1"/>
          </p:cNvSpPr>
          <p:nvPr>
            <p:ph type="ftr" sz="quarter" idx="11"/>
          </p:nvPr>
        </p:nvSpPr>
        <p:spPr>
          <a:xfrm>
            <a:off x="342900" y="6072188"/>
            <a:ext cx="2203450" cy="484187"/>
          </a:xfrm>
        </p:spPr>
        <p:txBody>
          <a:bodyPr/>
          <a:lstStyle/>
          <a:p>
            <a:pPr>
              <a:defRPr/>
            </a:pPr>
            <a:r>
              <a:rPr lang="en-US" dirty="0"/>
              <a:t> </a:t>
            </a:r>
          </a:p>
        </p:txBody>
      </p:sp>
      <p:sp>
        <p:nvSpPr>
          <p:cNvPr id="7987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A21FFE8-61C5-44DE-BB0F-21447B4C3BE2}" type="slidenum">
              <a:rPr lang="en-US" altLang="en-US" sz="1600">
                <a:solidFill>
                  <a:schemeClr val="bg1"/>
                </a:solidFill>
                <a:latin typeface="Times New Roman" panose="02020603050405020304" pitchFamily="18" charset="0"/>
              </a:rPr>
              <a:pPr eaLnBrk="1" hangingPunct="1"/>
              <a:t>26</a:t>
            </a:fld>
            <a:endParaRPr lang="en-US" altLang="en-US" sz="1600" dirty="0">
              <a:solidFill>
                <a:schemeClr val="bg1"/>
              </a:solidFill>
              <a:latin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67894093"/>
              </p:ext>
            </p:extLst>
          </p:nvPr>
        </p:nvGraphicFramePr>
        <p:xfrm>
          <a:off x="381000" y="1042329"/>
          <a:ext cx="7837038" cy="3860135"/>
        </p:xfrm>
        <a:graphic>
          <a:graphicData uri="http://schemas.openxmlformats.org/drawingml/2006/table">
            <a:tbl>
              <a:tblPr firstRow="1" bandRow="1">
                <a:tableStyleId>{F5AB1C69-6EDB-4FF4-983F-18BD219EF322}</a:tableStyleId>
              </a:tblPr>
              <a:tblGrid>
                <a:gridCol w="7837038"/>
              </a:tblGrid>
              <a:tr h="422243">
                <a:tc>
                  <a:txBody>
                    <a:bodyPr/>
                    <a:lstStyle/>
                    <a:p>
                      <a:r>
                        <a:rPr lang="en-US" sz="2400" dirty="0" smtClean="0"/>
                        <a:t>Creating</a:t>
                      </a:r>
                      <a:r>
                        <a:rPr lang="en-US" sz="2400" baseline="0" dirty="0" smtClean="0"/>
                        <a:t> Opportunities for Higher Order Thinking</a:t>
                      </a:r>
                      <a:endParaRPr lang="en-US" sz="2400" dirty="0"/>
                    </a:p>
                  </a:txBody>
                  <a:tcPr marT="45711" marB="45711"/>
                </a:tc>
              </a:tr>
              <a:tr h="3402953">
                <a:tc>
                  <a:txBody>
                    <a:bodyPr/>
                    <a:lstStyle/>
                    <a:p>
                      <a:pPr marL="342900" indent="-342900">
                        <a:buAutoNum type="arabicPeriod" startAt="4"/>
                      </a:pPr>
                      <a:r>
                        <a:rPr lang="en-US" sz="2400" kern="1200" dirty="0" smtClean="0">
                          <a:solidFill>
                            <a:schemeClr val="dk1"/>
                          </a:solidFill>
                          <a:effectLst/>
                          <a:latin typeface="+mn-lt"/>
                          <a:ea typeface="+mn-ea"/>
                          <a:cs typeface="+mn-cs"/>
                        </a:rPr>
                        <a:t>Fill in the </a:t>
                      </a:r>
                      <a:r>
                        <a:rPr lang="en-US" sz="2400" i="1" kern="1200" dirty="0" smtClean="0">
                          <a:solidFill>
                            <a:schemeClr val="dk1"/>
                          </a:solidFill>
                          <a:effectLst/>
                          <a:latin typeface="+mn-lt"/>
                          <a:ea typeface="+mn-ea"/>
                          <a:cs typeface="+mn-cs"/>
                        </a:rPr>
                        <a:t>Depths of Knowledge </a:t>
                      </a:r>
                      <a:r>
                        <a:rPr lang="en-US" sz="2400" kern="1200" dirty="0" smtClean="0">
                          <a:solidFill>
                            <a:schemeClr val="dk1"/>
                          </a:solidFill>
                          <a:effectLst/>
                          <a:latin typeface="+mn-lt"/>
                          <a:ea typeface="+mn-ea"/>
                          <a:cs typeface="+mn-cs"/>
                        </a:rPr>
                        <a:t>(</a:t>
                      </a:r>
                      <a:r>
                        <a:rPr lang="en-US" sz="2400" i="1" kern="1200" dirty="0" smtClean="0">
                          <a:solidFill>
                            <a:schemeClr val="dk1"/>
                          </a:solidFill>
                          <a:effectLst/>
                          <a:latin typeface="+mn-lt"/>
                          <a:ea typeface="+mn-ea"/>
                          <a:cs typeface="+mn-cs"/>
                        </a:rPr>
                        <a:t>DOK) Discussion Starter Notes </a:t>
                      </a:r>
                      <a:r>
                        <a:rPr lang="en-US" sz="2400" i="0" kern="1200" dirty="0" smtClean="0">
                          <a:solidFill>
                            <a:schemeClr val="dk1"/>
                          </a:solidFill>
                          <a:effectLst/>
                          <a:latin typeface="+mn-lt"/>
                          <a:ea typeface="+mn-ea"/>
                          <a:cs typeface="+mn-cs"/>
                        </a:rPr>
                        <a:t>on page 20 in your Participant</a:t>
                      </a:r>
                      <a:r>
                        <a:rPr lang="en-US" sz="2400" i="0" kern="1200" baseline="0" dirty="0" smtClean="0">
                          <a:solidFill>
                            <a:schemeClr val="dk1"/>
                          </a:solidFill>
                          <a:effectLst/>
                          <a:latin typeface="+mn-lt"/>
                          <a:ea typeface="+mn-ea"/>
                          <a:cs typeface="+mn-cs"/>
                        </a:rPr>
                        <a:t> Guide </a:t>
                      </a:r>
                      <a:r>
                        <a:rPr lang="en-US" sz="2400" kern="1200" dirty="0" smtClean="0">
                          <a:solidFill>
                            <a:schemeClr val="dk1"/>
                          </a:solidFill>
                          <a:effectLst/>
                          <a:latin typeface="+mn-lt"/>
                          <a:ea typeface="+mn-ea"/>
                          <a:cs typeface="+mn-cs"/>
                        </a:rPr>
                        <a:t>to shape your discussion for guiding your colleagues’ understanding of using the DOK tool in the classroom. </a:t>
                      </a:r>
                    </a:p>
                    <a:p>
                      <a:pPr marL="342900" indent="-342900">
                        <a:buAutoNum type="arabicPeriod" startAt="5"/>
                      </a:pPr>
                      <a:r>
                        <a:rPr lang="en-US" sz="2400" kern="1200" dirty="0" smtClean="0">
                          <a:solidFill>
                            <a:schemeClr val="dk1"/>
                          </a:solidFill>
                          <a:effectLst/>
                          <a:latin typeface="+mn-lt"/>
                          <a:ea typeface="+mn-ea"/>
                          <a:cs typeface="+mn-cs"/>
                        </a:rPr>
                        <a:t>Also, write down one specific way you could incorporate Webb’s DOK tool into one of your upcoming lessons.</a:t>
                      </a:r>
                    </a:p>
                    <a:p>
                      <a:pPr marL="342900" indent="-342900">
                        <a:buAutoNum type="arabicPeriod" startAt="5"/>
                      </a:pPr>
                      <a:r>
                        <a:rPr lang="en-US" sz="2400" kern="1200" dirty="0" smtClean="0">
                          <a:solidFill>
                            <a:schemeClr val="dk1"/>
                          </a:solidFill>
                          <a:effectLst/>
                          <a:latin typeface="+mn-lt"/>
                          <a:ea typeface="+mn-ea"/>
                          <a:cs typeface="+mn-cs"/>
                        </a:rPr>
                        <a:t>Discuss with your team. Be sure to add to your notes additional ways to apply</a:t>
                      </a:r>
                      <a:r>
                        <a:rPr lang="en-US" sz="2400" kern="1200" baseline="0" dirty="0" smtClean="0">
                          <a:solidFill>
                            <a:schemeClr val="dk1"/>
                          </a:solidFill>
                          <a:effectLst/>
                          <a:latin typeface="+mn-lt"/>
                          <a:ea typeface="+mn-ea"/>
                          <a:cs typeface="+mn-cs"/>
                        </a:rPr>
                        <a:t> </a:t>
                      </a:r>
                      <a:r>
                        <a:rPr lang="en-US" sz="2400" kern="1200" dirty="0" smtClean="0">
                          <a:solidFill>
                            <a:schemeClr val="dk1"/>
                          </a:solidFill>
                          <a:effectLst/>
                          <a:latin typeface="+mn-lt"/>
                          <a:ea typeface="+mn-ea"/>
                          <a:cs typeface="+mn-cs"/>
                        </a:rPr>
                        <a:t>in the near future.</a:t>
                      </a:r>
                    </a:p>
                    <a:p>
                      <a:pPr marL="342900" indent="-342900">
                        <a:buAutoNum type="arabicPeriod" startAt="5"/>
                      </a:pPr>
                      <a:r>
                        <a:rPr lang="en-US" sz="2400" kern="1200" dirty="0" smtClean="0">
                          <a:solidFill>
                            <a:schemeClr val="dk1"/>
                          </a:solidFill>
                          <a:effectLst/>
                          <a:latin typeface="+mn-lt"/>
                          <a:ea typeface="+mn-ea"/>
                          <a:cs typeface="+mn-cs"/>
                        </a:rPr>
                        <a:t>Be prepared to share.</a:t>
                      </a:r>
                    </a:p>
                  </a:txBody>
                  <a:tcPr marT="45711" marB="45711"/>
                </a:tc>
              </a:tr>
            </a:tbl>
          </a:graphicData>
        </a:graphic>
      </p:graphicFrame>
      <p:pic>
        <p:nvPicPr>
          <p:cNvPr id="8" name="Picture 6"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339" y="4544360"/>
            <a:ext cx="947738"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6260102" y="4544360"/>
            <a:ext cx="10699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dirty="0" smtClean="0"/>
              <a:t>Pages</a:t>
            </a:r>
          </a:p>
          <a:p>
            <a:pPr algn="ctr" eaLnBrk="1" hangingPunct="1"/>
            <a:r>
              <a:rPr lang="en-US" altLang="en-US" sz="1800" dirty="0" smtClean="0"/>
              <a:t>18-20</a:t>
            </a:r>
            <a:endParaRPr lang="en-US" altLang="en-US" sz="1800" dirty="0"/>
          </a:p>
        </p:txBody>
      </p:sp>
    </p:spTree>
    <p:extLst>
      <p:ext uri="{BB962C8B-B14F-4D97-AF65-F5344CB8AC3E}">
        <p14:creationId xmlns:p14="http://schemas.microsoft.com/office/powerpoint/2010/main" val="104913863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a:xfrm>
            <a:off x="355600" y="232230"/>
            <a:ext cx="7759700" cy="1101937"/>
          </a:xfrm>
        </p:spPr>
        <p:txBody>
          <a:bodyPr/>
          <a:lstStyle/>
          <a:p>
            <a:pPr eaLnBrk="1" hangingPunct="1">
              <a:defRPr/>
            </a:pPr>
            <a:r>
              <a:rPr lang="en-US" sz="4000" dirty="0" smtClean="0">
                <a:ea typeface="+mn-ea"/>
              </a:rPr>
              <a:t>Connecting Standards and Curriculum with UDL </a:t>
            </a:r>
            <a:br>
              <a:rPr lang="en-US" sz="4000" dirty="0" smtClean="0">
                <a:ea typeface="+mn-ea"/>
              </a:rPr>
            </a:br>
            <a:endParaRPr lang="en-US" sz="4000" dirty="0">
              <a:ea typeface="+mn-ea"/>
            </a:endParaRPr>
          </a:p>
        </p:txBody>
      </p:sp>
      <p:sp>
        <p:nvSpPr>
          <p:cNvPr id="3" name="TextBox 2"/>
          <p:cNvSpPr txBox="1"/>
          <p:nvPr/>
        </p:nvSpPr>
        <p:spPr>
          <a:xfrm>
            <a:off x="455839" y="1424316"/>
            <a:ext cx="6878614" cy="523220"/>
          </a:xfrm>
          <a:prstGeom prst="rect">
            <a:avLst/>
          </a:prstGeom>
          <a:noFill/>
        </p:spPr>
        <p:txBody>
          <a:bodyPr wrap="none">
            <a:spAutoFit/>
          </a:bodyPr>
          <a:lstStyle/>
          <a:p>
            <a:pPr>
              <a:defRPr/>
            </a:pPr>
            <a:r>
              <a:rPr lang="en-US" sz="2800" b="1" dirty="0">
                <a:solidFill>
                  <a:schemeClr val="accent3">
                    <a:lumMod val="75000"/>
                  </a:schemeClr>
                </a:solidFill>
                <a:latin typeface="+mn-lt"/>
                <a:ea typeface="ＭＳ Ｐゴシック" charset="0"/>
                <a:cs typeface="Times New Roman"/>
              </a:rPr>
              <a:t>So </a:t>
            </a:r>
            <a:r>
              <a:rPr lang="en-US" sz="2800" b="1" dirty="0" smtClean="0">
                <a:solidFill>
                  <a:schemeClr val="accent3">
                    <a:lumMod val="75000"/>
                  </a:schemeClr>
                </a:solidFill>
                <a:latin typeface="+mn-lt"/>
                <a:ea typeface="ＭＳ Ｐゴシック" charset="0"/>
                <a:cs typeface="Times New Roman"/>
              </a:rPr>
              <a:t>how </a:t>
            </a:r>
            <a:r>
              <a:rPr lang="en-US" sz="2800" b="1" dirty="0">
                <a:solidFill>
                  <a:schemeClr val="accent3">
                    <a:lumMod val="75000"/>
                  </a:schemeClr>
                </a:solidFill>
                <a:latin typeface="+mn-lt"/>
                <a:ea typeface="ＭＳ Ｐゴシック" charset="0"/>
                <a:cs typeface="Times New Roman"/>
              </a:rPr>
              <a:t>do we </a:t>
            </a:r>
            <a:r>
              <a:rPr lang="en-US" sz="2800" b="1" dirty="0" smtClean="0">
                <a:solidFill>
                  <a:schemeClr val="accent3">
                    <a:lumMod val="75000"/>
                  </a:schemeClr>
                </a:solidFill>
                <a:latin typeface="+mn-lt"/>
                <a:ea typeface="ＭＳ Ｐゴシック" charset="0"/>
                <a:cs typeface="Times New Roman"/>
              </a:rPr>
              <a:t>UDL-ify our lessons and units?</a:t>
            </a:r>
            <a:endParaRPr lang="en-US" sz="2800" b="1" dirty="0">
              <a:solidFill>
                <a:schemeClr val="accent3">
                  <a:lumMod val="75000"/>
                </a:schemeClr>
              </a:solidFill>
              <a:latin typeface="+mn-lt"/>
              <a:ea typeface="ＭＳ Ｐゴシック" charset="0"/>
              <a:cs typeface="Times New Roman"/>
            </a:endParaRPr>
          </a:p>
        </p:txBody>
      </p:sp>
      <p:sp>
        <p:nvSpPr>
          <p:cNvPr id="81924" name="Rectangle 3"/>
          <p:cNvSpPr>
            <a:spLocks noChangeArrowheads="1"/>
          </p:cNvSpPr>
          <p:nvPr/>
        </p:nvSpPr>
        <p:spPr bwMode="auto">
          <a:xfrm>
            <a:off x="455838" y="1998657"/>
            <a:ext cx="8688161" cy="3342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chemeClr val="tx1"/>
                </a:solidFill>
                <a:latin typeface="Calibri" panose="020F0502020204030204" pitchFamily="34" charset="0"/>
                <a:ea typeface="MS PGothic" panose="020B0600070205080204" pitchFamily="34" charset="-128"/>
              </a:defRPr>
            </a:lvl1pPr>
            <a:lvl2pPr defTabSz="457200" eaLnBrk="0" hangingPunc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1" eaLnBrk="1" hangingPunct="1">
              <a:lnSpc>
                <a:spcPct val="80000"/>
              </a:lnSpc>
              <a:spcAft>
                <a:spcPts val="0"/>
              </a:spcAft>
            </a:pPr>
            <a:r>
              <a:rPr lang="en-US" altLang="en-US" b="1" dirty="0" smtClean="0">
                <a:solidFill>
                  <a:srgbClr val="1F5FA0"/>
                </a:solidFill>
                <a:latin typeface="+mn-lt"/>
                <a:cs typeface="Times New Roman"/>
              </a:rPr>
              <a:t>Content:   </a:t>
            </a:r>
            <a:endParaRPr lang="en-US" altLang="en-US" b="1" dirty="0">
              <a:solidFill>
                <a:srgbClr val="1F5FA0"/>
              </a:solidFill>
              <a:latin typeface="+mn-lt"/>
              <a:cs typeface="Times New Roman"/>
            </a:endParaRPr>
          </a:p>
          <a:p>
            <a:pPr lvl="1" eaLnBrk="1" hangingPunct="1"/>
            <a:r>
              <a:rPr lang="en-US" altLang="en-US" dirty="0">
                <a:solidFill>
                  <a:srgbClr val="000000"/>
                </a:solidFill>
                <a:latin typeface="+mn-lt"/>
                <a:cs typeface="Times New Roman"/>
              </a:rPr>
              <a:t>1. </a:t>
            </a:r>
            <a:r>
              <a:rPr lang="en-US" altLang="en-US" dirty="0" smtClean="0">
                <a:solidFill>
                  <a:srgbClr val="000000"/>
                </a:solidFill>
                <a:latin typeface="+mn-lt"/>
                <a:cs typeface="Times New Roman"/>
              </a:rPr>
              <a:t> Flexible </a:t>
            </a:r>
            <a:r>
              <a:rPr lang="en-US" altLang="en-US" dirty="0">
                <a:solidFill>
                  <a:srgbClr val="000000"/>
                </a:solidFill>
                <a:latin typeface="+mn-lt"/>
                <a:cs typeface="Times New Roman"/>
              </a:rPr>
              <a:t>ways of presenting </a:t>
            </a:r>
            <a:r>
              <a:rPr lang="en-US" altLang="en-US" dirty="0" smtClean="0">
                <a:solidFill>
                  <a:srgbClr val="000000"/>
                </a:solidFill>
                <a:latin typeface="+mn-lt"/>
                <a:cs typeface="Times New Roman"/>
              </a:rPr>
              <a:t>content. </a:t>
            </a:r>
            <a:endParaRPr lang="en-US" altLang="en-US" dirty="0">
              <a:solidFill>
                <a:srgbClr val="000000"/>
              </a:solidFill>
              <a:latin typeface="+mn-lt"/>
              <a:cs typeface="Times New Roman"/>
            </a:endParaRPr>
          </a:p>
          <a:p>
            <a:pPr lvl="1" eaLnBrk="1" hangingPunct="1"/>
            <a:r>
              <a:rPr lang="en-US" altLang="en-US" dirty="0">
                <a:solidFill>
                  <a:srgbClr val="000000"/>
                </a:solidFill>
                <a:latin typeface="+mn-lt"/>
                <a:cs typeface="Times New Roman"/>
              </a:rPr>
              <a:t>2. </a:t>
            </a:r>
            <a:r>
              <a:rPr lang="en-US" altLang="en-US" dirty="0" smtClean="0">
                <a:solidFill>
                  <a:srgbClr val="000000"/>
                </a:solidFill>
                <a:latin typeface="+mn-lt"/>
                <a:cs typeface="Times New Roman"/>
              </a:rPr>
              <a:t> Flexible </a:t>
            </a:r>
            <a:r>
              <a:rPr lang="en-US" altLang="en-US" dirty="0">
                <a:solidFill>
                  <a:srgbClr val="000000"/>
                </a:solidFill>
                <a:latin typeface="+mn-lt"/>
                <a:cs typeface="Times New Roman"/>
              </a:rPr>
              <a:t>options for student </a:t>
            </a:r>
            <a:r>
              <a:rPr lang="en-US" altLang="en-US" dirty="0" smtClean="0">
                <a:solidFill>
                  <a:srgbClr val="000000"/>
                </a:solidFill>
                <a:latin typeface="+mn-lt"/>
                <a:cs typeface="Times New Roman"/>
              </a:rPr>
              <a:t>engagement. </a:t>
            </a:r>
            <a:endParaRPr lang="en-US" altLang="en-US" dirty="0">
              <a:solidFill>
                <a:srgbClr val="000000"/>
              </a:solidFill>
              <a:latin typeface="+mn-lt"/>
              <a:cs typeface="Times New Roman"/>
            </a:endParaRPr>
          </a:p>
          <a:p>
            <a:pPr lvl="1" eaLnBrk="1" hangingPunct="1"/>
            <a:r>
              <a:rPr lang="en-US" altLang="en-US" dirty="0">
                <a:solidFill>
                  <a:srgbClr val="000000"/>
                </a:solidFill>
                <a:latin typeface="+mn-lt"/>
                <a:cs typeface="Times New Roman"/>
              </a:rPr>
              <a:t>3. </a:t>
            </a:r>
            <a:r>
              <a:rPr lang="en-US" altLang="en-US" dirty="0" smtClean="0">
                <a:solidFill>
                  <a:srgbClr val="000000"/>
                </a:solidFill>
                <a:latin typeface="+mn-lt"/>
                <a:cs typeface="Times New Roman"/>
              </a:rPr>
              <a:t> Flexible </a:t>
            </a:r>
            <a:r>
              <a:rPr lang="en-US" altLang="en-US" dirty="0">
                <a:solidFill>
                  <a:srgbClr val="000000"/>
                </a:solidFill>
                <a:latin typeface="+mn-lt"/>
                <a:cs typeface="Times New Roman"/>
              </a:rPr>
              <a:t>methods of expression and </a:t>
            </a:r>
            <a:r>
              <a:rPr lang="en-US" altLang="en-US" dirty="0" smtClean="0">
                <a:solidFill>
                  <a:srgbClr val="000000"/>
                </a:solidFill>
                <a:latin typeface="+mn-lt"/>
                <a:cs typeface="Times New Roman"/>
              </a:rPr>
              <a:t>assessment. </a:t>
            </a:r>
            <a:endParaRPr lang="en-US" altLang="en-US" dirty="0">
              <a:solidFill>
                <a:srgbClr val="000000"/>
              </a:solidFill>
              <a:latin typeface="+mn-lt"/>
              <a:cs typeface="Times New Roman"/>
            </a:endParaRPr>
          </a:p>
          <a:p>
            <a:pPr eaLnBrk="1" hangingPunct="1"/>
            <a:r>
              <a:rPr lang="en-US" altLang="en-US" dirty="0">
                <a:latin typeface="+mn-lt"/>
                <a:cs typeface="Times New Roman"/>
              </a:rPr>
              <a:t>        </a:t>
            </a:r>
            <a:endParaRPr lang="en-US" altLang="en-US" dirty="0" smtClean="0">
              <a:latin typeface="+mn-lt"/>
              <a:cs typeface="Times New Roman"/>
            </a:endParaRPr>
          </a:p>
          <a:p>
            <a:pPr marL="457200" eaLnBrk="1" hangingPunct="1">
              <a:spcAft>
                <a:spcPts val="0"/>
              </a:spcAft>
            </a:pPr>
            <a:r>
              <a:rPr lang="en-US" altLang="en-US" b="1" dirty="0" smtClean="0">
                <a:solidFill>
                  <a:srgbClr val="1F5FA0"/>
                </a:solidFill>
                <a:latin typeface="+mn-lt"/>
                <a:cs typeface="Times New Roman"/>
              </a:rPr>
              <a:t>Performance and Skills</a:t>
            </a:r>
            <a:r>
              <a:rPr lang="en-US" altLang="en-US" dirty="0" smtClean="0">
                <a:solidFill>
                  <a:srgbClr val="1F5FA0"/>
                </a:solidFill>
                <a:latin typeface="+mn-lt"/>
                <a:cs typeface="Times New Roman"/>
              </a:rPr>
              <a:t>: </a:t>
            </a:r>
            <a:endParaRPr lang="en-US" altLang="en-US" dirty="0">
              <a:solidFill>
                <a:srgbClr val="1F5FA0"/>
              </a:solidFill>
              <a:latin typeface="+mn-lt"/>
              <a:cs typeface="Times New Roman"/>
            </a:endParaRPr>
          </a:p>
          <a:p>
            <a:pPr marL="228600" lvl="1" eaLnBrk="1" hangingPunct="1"/>
            <a:r>
              <a:rPr lang="en-US" altLang="en-US" dirty="0">
                <a:latin typeface="+mn-lt"/>
                <a:cs typeface="Times New Roman"/>
              </a:rPr>
              <a:t>  </a:t>
            </a:r>
            <a:r>
              <a:rPr lang="en-US" altLang="en-US" dirty="0" smtClean="0">
                <a:latin typeface="+mn-lt"/>
                <a:cs typeface="Times New Roman"/>
              </a:rPr>
              <a:t>  1</a:t>
            </a:r>
            <a:r>
              <a:rPr lang="en-US" altLang="en-US" dirty="0">
                <a:latin typeface="+mn-lt"/>
                <a:cs typeface="Times New Roman"/>
              </a:rPr>
              <a:t>.  </a:t>
            </a:r>
            <a:r>
              <a:rPr lang="en-US" altLang="en-US" dirty="0">
                <a:solidFill>
                  <a:srgbClr val="000000"/>
                </a:solidFill>
                <a:latin typeface="+mn-lt"/>
                <a:cs typeface="Times New Roman"/>
              </a:rPr>
              <a:t>Flexible ways of presenting content</a:t>
            </a:r>
            <a:r>
              <a:rPr lang="en-US" altLang="en-US" dirty="0" smtClean="0">
                <a:solidFill>
                  <a:srgbClr val="000000"/>
                </a:solidFill>
                <a:latin typeface="+mn-lt"/>
                <a:cs typeface="Times New Roman"/>
              </a:rPr>
              <a:t>.</a:t>
            </a:r>
          </a:p>
          <a:p>
            <a:pPr marL="228600" lvl="1" eaLnBrk="1" hangingPunct="1"/>
            <a:r>
              <a:rPr lang="en-US" altLang="en-US" dirty="0" smtClean="0">
                <a:latin typeface="+mn-lt"/>
                <a:cs typeface="Times New Roman"/>
              </a:rPr>
              <a:t>    2.  </a:t>
            </a:r>
            <a:r>
              <a:rPr lang="en-US" dirty="0" smtClean="0"/>
              <a:t>Flexible </a:t>
            </a:r>
            <a:r>
              <a:rPr lang="en-US" dirty="0"/>
              <a:t>ways for students to represent their understanding</a:t>
            </a:r>
            <a:r>
              <a:rPr lang="en-US" dirty="0" smtClean="0"/>
              <a:t>.</a:t>
            </a:r>
            <a:endParaRPr lang="en-US" altLang="en-US" dirty="0">
              <a:latin typeface="+mn-lt"/>
              <a:cs typeface="Times New Roman"/>
            </a:endParaRPr>
          </a:p>
          <a:p>
            <a:pPr marL="228600" lvl="1" eaLnBrk="1" hangingPunct="1"/>
            <a:r>
              <a:rPr lang="en-US" altLang="en-US" dirty="0" smtClean="0">
                <a:solidFill>
                  <a:srgbClr val="000000"/>
                </a:solidFill>
                <a:latin typeface="+mn-lt"/>
                <a:cs typeface="Times New Roman"/>
              </a:rPr>
              <a:t>    </a:t>
            </a:r>
            <a:r>
              <a:rPr lang="en-US" altLang="en-US" dirty="0">
                <a:solidFill>
                  <a:srgbClr val="000000"/>
                </a:solidFill>
                <a:latin typeface="+mn-lt"/>
                <a:cs typeface="Times New Roman"/>
              </a:rPr>
              <a:t>3</a:t>
            </a:r>
            <a:r>
              <a:rPr lang="en-US" altLang="en-US" dirty="0" smtClean="0">
                <a:solidFill>
                  <a:srgbClr val="000000"/>
                </a:solidFill>
                <a:latin typeface="+mn-lt"/>
                <a:cs typeface="Times New Roman"/>
              </a:rPr>
              <a:t>.  </a:t>
            </a:r>
            <a:r>
              <a:rPr lang="en-US" altLang="en-US" dirty="0">
                <a:solidFill>
                  <a:srgbClr val="000000"/>
                </a:solidFill>
                <a:latin typeface="+mn-lt"/>
                <a:cs typeface="Times New Roman"/>
              </a:rPr>
              <a:t>Scaffold, Scaffold, Scaffold!</a:t>
            </a:r>
          </a:p>
        </p:txBody>
      </p:sp>
      <p:sp>
        <p:nvSpPr>
          <p:cNvPr id="2" name="Footer Placeholder 1"/>
          <p:cNvSpPr>
            <a:spLocks noGrp="1"/>
          </p:cNvSpPr>
          <p:nvPr>
            <p:ph type="ftr" sz="quarter" idx="10"/>
          </p:nvPr>
        </p:nvSpPr>
        <p:spPr/>
        <p:txBody>
          <a:bodyPr/>
          <a:lstStyle/>
          <a:p>
            <a:pPr>
              <a:defRPr/>
            </a:pPr>
            <a:r>
              <a:rPr lang="en-US" dirty="0" smtClean="0"/>
              <a:t> </a:t>
            </a:r>
            <a:endParaRPr lang="en-US" dirty="0"/>
          </a:p>
        </p:txBody>
      </p:sp>
      <p:sp>
        <p:nvSpPr>
          <p:cNvPr id="4" name="Slide Number Placeholder 3"/>
          <p:cNvSpPr>
            <a:spLocks noGrp="1"/>
          </p:cNvSpPr>
          <p:nvPr>
            <p:ph type="sldNum" sz="quarter" idx="11"/>
          </p:nvPr>
        </p:nvSpPr>
        <p:spPr/>
        <p:txBody>
          <a:bodyPr/>
          <a:lstStyle/>
          <a:p>
            <a:fld id="{3BC615B0-02B2-4FBA-95FD-669A9B14D805}" type="slidenum">
              <a:rPr lang="en-US" altLang="en-US" smtClean="0"/>
              <a:pPr/>
              <a:t>27</a:t>
            </a:fld>
            <a:endParaRPr lang="en-US" altLang="en-US" dirty="0"/>
          </a:p>
        </p:txBody>
      </p:sp>
      <p:sp>
        <p:nvSpPr>
          <p:cNvPr id="5" name="Rectangle 4"/>
          <p:cNvSpPr/>
          <p:nvPr/>
        </p:nvSpPr>
        <p:spPr>
          <a:xfrm>
            <a:off x="455839" y="5354261"/>
            <a:ext cx="7307385" cy="461665"/>
          </a:xfrm>
          <a:prstGeom prst="rect">
            <a:avLst/>
          </a:prstGeom>
        </p:spPr>
        <p:txBody>
          <a:bodyPr wrap="none">
            <a:spAutoFit/>
          </a:bodyPr>
          <a:lstStyle/>
          <a:p>
            <a:pPr>
              <a:defRPr/>
            </a:pPr>
            <a:r>
              <a:rPr lang="en-US" sz="2400" b="1" dirty="0" smtClean="0">
                <a:solidFill>
                  <a:schemeClr val="accent3">
                    <a:lumMod val="75000"/>
                  </a:schemeClr>
                </a:solidFill>
                <a:latin typeface="+mn-lt"/>
                <a:ea typeface="ＭＳ Ｐゴシック" charset="0"/>
                <a:cs typeface="Times New Roman"/>
              </a:rPr>
              <a:t>The UDL Principles and Guidelines effective scaffolding.</a:t>
            </a:r>
            <a:endParaRPr lang="en-US" sz="2400" b="1" dirty="0">
              <a:solidFill>
                <a:schemeClr val="accent3">
                  <a:lumMod val="75000"/>
                </a:schemeClr>
              </a:solidFill>
              <a:latin typeface="+mn-lt"/>
              <a:ea typeface="ＭＳ Ｐゴシック" charset="0"/>
              <a:cs typeface="Times New Roman"/>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pPr defTabSz="914363" eaLnBrk="1" fontAlgn="auto" hangingPunct="1">
              <a:spcAft>
                <a:spcPts val="0"/>
              </a:spcAft>
              <a:defRPr/>
            </a:pPr>
            <a:r>
              <a:rPr dirty="0" smtClean="0">
                <a:ea typeface="+mn-ea"/>
              </a:rPr>
              <a:t>Bon Appétit</a:t>
            </a:r>
          </a:p>
        </p:txBody>
      </p:sp>
      <p:sp>
        <p:nvSpPr>
          <p:cNvPr id="83970" name="Slide Number Placeholder 4"/>
          <p:cNvSpPr>
            <a:spLocks noGrp="1"/>
          </p:cNvSpPr>
          <p:nvPr>
            <p:ph type="sldNum" sz="quarter" idx="11"/>
          </p:nvPr>
        </p:nvSpPr>
        <p:spPr bwMode="auto">
          <a:xfrm>
            <a:off x="7483475" y="6183675"/>
            <a:ext cx="1279525"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1704BA1-18BA-4508-92CC-9894AF27EBFE}" type="slidenum">
              <a:rPr lang="en-US" altLang="en-US" sz="1600">
                <a:solidFill>
                  <a:schemeClr val="bg1"/>
                </a:solidFill>
                <a:latin typeface="Times New Roman" panose="02020603050405020304" pitchFamily="18" charset="0"/>
              </a:rPr>
              <a:pPr eaLnBrk="1" hangingPunct="1"/>
              <a:t>28</a:t>
            </a:fld>
            <a:endParaRPr lang="en-US" altLang="en-US" sz="1600" dirty="0">
              <a:solidFill>
                <a:schemeClr val="bg1"/>
              </a:solidFill>
              <a:latin typeface="Times New Roman" panose="02020603050405020304" pitchFamily="18" charset="0"/>
            </a:endParaRPr>
          </a:p>
        </p:txBody>
      </p:sp>
      <p:pic>
        <p:nvPicPr>
          <p:cNvPr id="83971" name="Picture 3" descr="C:\Users\rgeier\AppData\Local\Microsoft\Windows\Temporary Internet Files\Content.IE5\G4JOYO95\MP900439444[1].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13574" r="6766"/>
          <a:stretch>
            <a:fillRect/>
          </a:stretch>
        </p:blipFill>
        <p:spPr>
          <a:xfrm>
            <a:off x="4111625" y="1379538"/>
            <a:ext cx="4833938" cy="4038600"/>
          </a:xfrm>
        </p:spPr>
      </p:pic>
      <p:sp>
        <p:nvSpPr>
          <p:cNvPr id="2" name="Footer Placeholder 1"/>
          <p:cNvSpPr>
            <a:spLocks noGrp="1"/>
          </p:cNvSpPr>
          <p:nvPr>
            <p:ph type="ftr" sz="quarter" idx="10"/>
          </p:nvPr>
        </p:nvSpPr>
        <p:spPr/>
        <p:txBody>
          <a:bodyPr/>
          <a:lstStyle/>
          <a:p>
            <a:pPr>
              <a:defRPr/>
            </a:pP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8193"/>
          </a:xfrm>
        </p:spPr>
        <p:txBody>
          <a:bodyPr/>
          <a:lstStyle/>
          <a:p>
            <a:pPr lvl="0"/>
            <a:r>
              <a:rPr lang="en-US" sz="4400" dirty="0" smtClean="0"/>
              <a:t>You are Here! </a:t>
            </a:r>
            <a:r>
              <a:rPr lang="en-US" sz="4400" dirty="0"/>
              <a:t>Maintaining High Expectations for All </a:t>
            </a:r>
            <a:r>
              <a:rPr lang="en-US" sz="4400" dirty="0" smtClean="0"/>
              <a:t>Learners Through Meaningful Adaptions</a:t>
            </a:r>
            <a:endParaRPr lang="en-US" sz="4400" dirty="0"/>
          </a:p>
        </p:txBody>
      </p:sp>
      <p:sp>
        <p:nvSpPr>
          <p:cNvPr id="10" name="Footer Placeholder 9"/>
          <p:cNvSpPr>
            <a:spLocks noGrp="1"/>
          </p:cNvSpPr>
          <p:nvPr>
            <p:ph type="ftr" sz="quarter" idx="10"/>
          </p:nvPr>
        </p:nvSpPr>
        <p:spPr>
          <a:xfrm>
            <a:off x="474663" y="6117431"/>
            <a:ext cx="2203450" cy="484188"/>
          </a:xfrm>
        </p:spPr>
        <p:txBody>
          <a:bodyPr/>
          <a:lstStyle/>
          <a:p>
            <a:r>
              <a:rPr lang="en-US" dirty="0" smtClean="0"/>
              <a:t> </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4215395951"/>
              </p:ext>
            </p:extLst>
          </p:nvPr>
        </p:nvGraphicFramePr>
        <p:xfrm>
          <a:off x="381000" y="1766093"/>
          <a:ext cx="84613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a:off x="5905870" y="2291745"/>
            <a:ext cx="838200" cy="733425"/>
          </a:xfrm>
          <a:prstGeom prst="downArrow">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Slide Number Placeholder 7"/>
          <p:cNvSpPr>
            <a:spLocks noGrp="1"/>
          </p:cNvSpPr>
          <p:nvPr>
            <p:ph type="sldNum" sz="quarter" idx="11"/>
          </p:nvPr>
        </p:nvSpPr>
        <p:spPr/>
        <p:txBody>
          <a:bodyPr/>
          <a:lstStyle/>
          <a:p>
            <a:fld id="{C92B1977-A421-4BA0-B6CD-66B30FD4AF0D}" type="slidenum">
              <a:rPr lang="en-US" altLang="en-US" smtClean="0"/>
              <a:pPr/>
              <a:t>29</a:t>
            </a:fld>
            <a:endParaRPr lang="en-US" altLang="en-US" dirty="0"/>
          </a:p>
        </p:txBody>
      </p:sp>
    </p:spTree>
    <p:extLst>
      <p:ext uri="{BB962C8B-B14F-4D97-AF65-F5344CB8AC3E}">
        <p14:creationId xmlns:p14="http://schemas.microsoft.com/office/powerpoint/2010/main" val="129394302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2"/>
          <p:cNvSpPr>
            <a:spLocks noGrp="1"/>
          </p:cNvSpPr>
          <p:nvPr>
            <p:ph type="title"/>
          </p:nvPr>
        </p:nvSpPr>
        <p:spPr>
          <a:xfrm>
            <a:off x="381000" y="230188"/>
            <a:ext cx="8382000" cy="664797"/>
          </a:xfrm>
        </p:spPr>
        <p:txBody>
          <a:bodyPr/>
          <a:lstStyle/>
          <a:p>
            <a:pPr defTabSz="914363" eaLnBrk="1" fontAlgn="auto" hangingPunct="1">
              <a:spcAft>
                <a:spcPts val="0"/>
              </a:spcAft>
              <a:defRPr/>
            </a:pPr>
            <a:r>
              <a:rPr dirty="0">
                <a:ea typeface="+mn-ea"/>
              </a:rPr>
              <a:t>Module </a:t>
            </a:r>
            <a:r>
              <a:rPr dirty="0" smtClean="0">
                <a:ea typeface="+mn-ea"/>
              </a:rPr>
              <a:t>2 </a:t>
            </a:r>
            <a:r>
              <a:rPr lang="en-US" dirty="0" smtClean="0">
                <a:ea typeface="+mn-ea"/>
              </a:rPr>
              <a:t>‒ SwD</a:t>
            </a:r>
            <a:r>
              <a:rPr dirty="0" smtClean="0">
                <a:ea typeface="+mn-ea"/>
              </a:rPr>
              <a:t> </a:t>
            </a:r>
            <a:r>
              <a:rPr dirty="0">
                <a:ea typeface="+mn-ea"/>
              </a:rPr>
              <a:t>Session Agenda</a:t>
            </a:r>
          </a:p>
        </p:txBody>
      </p:sp>
      <p:sp>
        <p:nvSpPr>
          <p:cNvPr id="45058" name="Content Placeholder 7"/>
          <p:cNvSpPr>
            <a:spLocks noGrp="1"/>
          </p:cNvSpPr>
          <p:nvPr>
            <p:ph type="body" sz="quarter" idx="10"/>
          </p:nvPr>
        </p:nvSpPr>
        <p:spPr>
          <a:xfrm>
            <a:off x="381000" y="1045625"/>
            <a:ext cx="7662863" cy="5102935"/>
          </a:xfrm>
        </p:spPr>
        <p:txBody>
          <a:bodyPr/>
          <a:lstStyle/>
          <a:p>
            <a:pPr eaLnBrk="1" hangingPunct="1">
              <a:lnSpc>
                <a:spcPct val="110000"/>
              </a:lnSpc>
              <a:spcBef>
                <a:spcPts val="600"/>
              </a:spcBef>
              <a:spcAft>
                <a:spcPts val="600"/>
              </a:spcAft>
            </a:pPr>
            <a:r>
              <a:rPr lang="en-US" altLang="en-US" dirty="0" smtClean="0">
                <a:cs typeface="Times New Roman"/>
              </a:rPr>
              <a:t>Adapting the Curriculum in UDL Style</a:t>
            </a:r>
          </a:p>
          <a:p>
            <a:pPr lvl="1" eaLnBrk="1" hangingPunct="1">
              <a:lnSpc>
                <a:spcPct val="110000"/>
              </a:lnSpc>
              <a:spcBef>
                <a:spcPts val="600"/>
              </a:spcBef>
              <a:spcAft>
                <a:spcPts val="600"/>
              </a:spcAft>
            </a:pPr>
            <a:r>
              <a:rPr lang="en-US" altLang="en-US" dirty="0">
                <a:cs typeface="Times New Roman"/>
              </a:rPr>
              <a:t>Introductory Activities</a:t>
            </a:r>
          </a:p>
          <a:p>
            <a:pPr lvl="1" eaLnBrk="1" hangingPunct="1">
              <a:lnSpc>
                <a:spcPct val="110000"/>
              </a:lnSpc>
              <a:spcBef>
                <a:spcPts val="600"/>
              </a:spcBef>
              <a:spcAft>
                <a:spcPts val="600"/>
              </a:spcAft>
            </a:pPr>
            <a:r>
              <a:rPr lang="en-US" altLang="en-US" dirty="0">
                <a:cs typeface="Times New Roman"/>
              </a:rPr>
              <a:t>Understanding Learner Variability</a:t>
            </a:r>
          </a:p>
          <a:p>
            <a:pPr lvl="1" eaLnBrk="1" hangingPunct="1">
              <a:lnSpc>
                <a:spcPct val="110000"/>
              </a:lnSpc>
              <a:spcBef>
                <a:spcPts val="600"/>
              </a:spcBef>
              <a:spcAft>
                <a:spcPts val="600"/>
              </a:spcAft>
            </a:pPr>
            <a:r>
              <a:rPr lang="en-US" dirty="0" smtClean="0"/>
              <a:t>Aligning </a:t>
            </a:r>
            <a:r>
              <a:rPr lang="en-US" dirty="0" err="1"/>
              <a:t>IEP</a:t>
            </a:r>
            <a:r>
              <a:rPr lang="en-US" dirty="0"/>
              <a:t> (Individualized Education Program) Goals and Learning Targets to CT </a:t>
            </a:r>
            <a:r>
              <a:rPr lang="en-US" dirty="0" smtClean="0"/>
              <a:t>Core </a:t>
            </a:r>
            <a:r>
              <a:rPr lang="en-US" dirty="0"/>
              <a:t>Standards Using </a:t>
            </a:r>
            <a:r>
              <a:rPr lang="en-US" dirty="0" err="1"/>
              <a:t>UDL</a:t>
            </a:r>
            <a:endParaRPr lang="en-US" altLang="en-US" dirty="0">
              <a:cs typeface="Times New Roman"/>
            </a:endParaRPr>
          </a:p>
          <a:p>
            <a:pPr lvl="1" eaLnBrk="1" hangingPunct="1">
              <a:lnSpc>
                <a:spcPct val="110000"/>
              </a:lnSpc>
              <a:spcBef>
                <a:spcPts val="600"/>
              </a:spcBef>
              <a:spcAft>
                <a:spcPts val="600"/>
              </a:spcAft>
            </a:pPr>
            <a:r>
              <a:rPr lang="en-US" altLang="en-US" dirty="0">
                <a:cs typeface="Times New Roman"/>
              </a:rPr>
              <a:t>Maintaining High Expectations for All Learners Through Meaningful Adaption</a:t>
            </a:r>
          </a:p>
          <a:p>
            <a:pPr lvl="1" eaLnBrk="1" hangingPunct="1">
              <a:lnSpc>
                <a:spcPct val="110000"/>
              </a:lnSpc>
              <a:spcBef>
                <a:spcPts val="600"/>
              </a:spcBef>
              <a:spcAft>
                <a:spcPts val="600"/>
              </a:spcAft>
            </a:pPr>
            <a:r>
              <a:rPr lang="en-US" altLang="en-US" dirty="0">
                <a:cs typeface="Times New Roman"/>
              </a:rPr>
              <a:t>Reflection, Next Steps, and Session Evaluation</a:t>
            </a:r>
          </a:p>
        </p:txBody>
      </p:sp>
      <p:sp>
        <p:nvSpPr>
          <p:cNvPr id="45059" name="Rectangle 5"/>
          <p:cNvSpPr>
            <a:spLocks noChangeArrowheads="1"/>
          </p:cNvSpPr>
          <p:nvPr/>
        </p:nvSpPr>
        <p:spPr bwMode="auto">
          <a:xfrm>
            <a:off x="4227513" y="3244850"/>
            <a:ext cx="184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dirty="0"/>
          </a:p>
        </p:txBody>
      </p:sp>
      <p:sp>
        <p:nvSpPr>
          <p:cNvPr id="7" name="Footer Placeholder 6"/>
          <p:cNvSpPr>
            <a:spLocks noGrp="1"/>
          </p:cNvSpPr>
          <p:nvPr>
            <p:ph type="ftr" sz="quarter" idx="11"/>
          </p:nvPr>
        </p:nvSpPr>
        <p:spPr/>
        <p:txBody>
          <a:bodyPr/>
          <a:lstStyle/>
          <a:p>
            <a:pPr>
              <a:defRPr/>
            </a:pPr>
            <a:r>
              <a:rPr lang="en-US" dirty="0"/>
              <a:t> </a:t>
            </a:r>
          </a:p>
        </p:txBody>
      </p:sp>
      <p:sp>
        <p:nvSpPr>
          <p:cNvPr id="2" name="Slide Number Placeholder 1"/>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411198C-0C09-4016-84AF-793E1E515B04}" type="slidenum">
              <a:rPr lang="en-US" altLang="en-US" sz="1600">
                <a:solidFill>
                  <a:srgbClr val="7F7F7F"/>
                </a:solidFill>
                <a:latin typeface="Times New Roman" panose="02020603050405020304" pitchFamily="18" charset="0"/>
              </a:rPr>
              <a:pPr eaLnBrk="1" hangingPunct="1"/>
              <a:t>3</a:t>
            </a:fld>
            <a:endParaRPr lang="en-US" altLang="en-US" sz="1600" dirty="0">
              <a:solidFill>
                <a:srgbClr val="7F7F7F"/>
              </a:solidFill>
              <a:latin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1"/>
          <p:cNvSpPr>
            <a:spLocks noGrp="1"/>
          </p:cNvSpPr>
          <p:nvPr>
            <p:ph idx="1"/>
          </p:nvPr>
        </p:nvSpPr>
        <p:spPr>
          <a:xfrm>
            <a:off x="358775" y="769938"/>
            <a:ext cx="8153400" cy="2076450"/>
          </a:xfrm>
        </p:spPr>
        <p:txBody>
          <a:bodyPr/>
          <a:lstStyle/>
          <a:p>
            <a:endParaRPr lang="en-US" altLang="en-US" dirty="0" smtClean="0"/>
          </a:p>
          <a:p>
            <a:endParaRPr lang="en-US" altLang="en-US" dirty="0" smtClean="0"/>
          </a:p>
          <a:p>
            <a:endParaRPr lang="en-US" altLang="en-US" dirty="0" smtClean="0"/>
          </a:p>
          <a:p>
            <a:endParaRPr lang="en-US" altLang="en-US" dirty="0" smtClean="0"/>
          </a:p>
        </p:txBody>
      </p:sp>
      <p:sp>
        <p:nvSpPr>
          <p:cNvPr id="3" name="Title 2"/>
          <p:cNvSpPr>
            <a:spLocks noGrp="1"/>
          </p:cNvSpPr>
          <p:nvPr>
            <p:ph type="title"/>
          </p:nvPr>
        </p:nvSpPr>
        <p:spPr/>
        <p:txBody>
          <a:bodyPr>
            <a:normAutofit fontScale="90000"/>
          </a:bodyPr>
          <a:lstStyle/>
          <a:p>
            <a:pPr algn="ctr">
              <a:defRPr/>
            </a:pPr>
            <a:r>
              <a:rPr dirty="0" smtClean="0">
                <a:ea typeface="ＭＳ Ｐゴシック" charset="0"/>
              </a:rPr>
              <a:t>Natural Connections between Standards, UDL, and IEP Goals</a:t>
            </a:r>
            <a:endParaRPr dirty="0">
              <a:ea typeface="ＭＳ Ｐゴシック" charset="0"/>
            </a:endParaRP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C2D5353-328F-486B-820F-73B9C296DE08}" type="slidenum">
              <a:rPr lang="en-US" altLang="en-US" sz="1600">
                <a:solidFill>
                  <a:schemeClr val="bg1"/>
                </a:solidFill>
                <a:latin typeface="Times New Roman" panose="02020603050405020304" pitchFamily="18" charset="0"/>
              </a:rPr>
              <a:pPr eaLnBrk="1" hangingPunct="1"/>
              <a:t>30</a:t>
            </a:fld>
            <a:endParaRPr lang="en-US" altLang="en-US" sz="1600" dirty="0">
              <a:solidFill>
                <a:schemeClr val="bg1"/>
              </a:solidFill>
              <a:latin typeface="Times New Roman" panose="02020603050405020304" pitchFamily="18" charset="0"/>
            </a:endParaRPr>
          </a:p>
        </p:txBody>
      </p:sp>
      <p:graphicFrame>
        <p:nvGraphicFramePr>
          <p:cNvPr id="2" name="Diagram 1"/>
          <p:cNvGraphicFramePr/>
          <p:nvPr/>
        </p:nvGraphicFramePr>
        <p:xfrm>
          <a:off x="279400" y="1270000"/>
          <a:ext cx="8216900" cy="459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296612"/>
            <a:ext cx="8382000" cy="803275"/>
          </a:xfrm>
        </p:spPr>
        <p:txBody>
          <a:bodyPr>
            <a:normAutofit/>
          </a:bodyPr>
          <a:lstStyle/>
          <a:p>
            <a:pPr defTabSz="914363" eaLnBrk="1" fontAlgn="auto" hangingPunct="1">
              <a:spcAft>
                <a:spcPts val="0"/>
              </a:spcAft>
              <a:defRPr/>
            </a:pPr>
            <a:r>
              <a:rPr sz="4400" dirty="0" smtClean="0">
                <a:ea typeface="+mn-ea"/>
              </a:rPr>
              <a:t>Activity </a:t>
            </a:r>
            <a:r>
              <a:rPr lang="en-US" sz="4400" dirty="0" smtClean="0">
                <a:ea typeface="+mn-ea"/>
              </a:rPr>
              <a:t>7</a:t>
            </a:r>
            <a:r>
              <a:rPr sz="4400" dirty="0" smtClean="0">
                <a:ea typeface="+mn-ea"/>
              </a:rPr>
              <a:t>: </a:t>
            </a:r>
            <a:r>
              <a:rPr lang="en-US" sz="4400" dirty="0"/>
              <a:t>Scaffolding for </a:t>
            </a:r>
            <a:r>
              <a:rPr lang="en-US" sz="4400" dirty="0" smtClean="0"/>
              <a:t>Success</a:t>
            </a:r>
            <a:endParaRPr sz="4400" dirty="0">
              <a:ea typeface="+mn-ea"/>
            </a:endParaRPr>
          </a:p>
        </p:txBody>
      </p:sp>
      <p:sp>
        <p:nvSpPr>
          <p:cNvPr id="3" name="Content Placeholder 2"/>
          <p:cNvSpPr>
            <a:spLocks noGrp="1"/>
          </p:cNvSpPr>
          <p:nvPr>
            <p:ph type="body" sz="quarter" idx="10"/>
          </p:nvPr>
        </p:nvSpPr>
        <p:spPr>
          <a:xfrm>
            <a:off x="381000" y="1082675"/>
            <a:ext cx="8382000" cy="984250"/>
          </a:xfrm>
        </p:spPr>
        <p:txBody>
          <a:bodyPr rtlCol="0"/>
          <a:lstStyle/>
          <a:p>
            <a:pPr marL="0" indent="0" defTabSz="914363" eaLnBrk="1" fontAlgn="auto" hangingPunct="1">
              <a:spcAft>
                <a:spcPts val="0"/>
              </a:spcAft>
              <a:buFontTx/>
              <a:buNone/>
              <a:defRPr/>
            </a:pPr>
            <a:endParaRPr lang="en-US" dirty="0" smtClean="0">
              <a:ea typeface="+mn-ea"/>
              <a:cs typeface="+mn-cs"/>
            </a:endParaRPr>
          </a:p>
          <a:p>
            <a:pPr defTabSz="914363" eaLnBrk="1" fontAlgn="auto" hangingPunct="1">
              <a:spcAft>
                <a:spcPts val="0"/>
              </a:spcAft>
              <a:defRPr/>
            </a:pPr>
            <a:endParaRPr lang="en-US" dirty="0">
              <a:ea typeface="+mn-ea"/>
              <a:cs typeface="+mn-cs"/>
            </a:endParaRPr>
          </a:p>
        </p:txBody>
      </p:sp>
      <p:sp>
        <p:nvSpPr>
          <p:cNvPr id="9011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58B8D21-255B-4B4B-BE28-F81201505B9B}" type="slidenum">
              <a:rPr lang="en-US" altLang="en-US" sz="1600">
                <a:solidFill>
                  <a:schemeClr val="bg1"/>
                </a:solidFill>
                <a:latin typeface="Times New Roman" panose="02020603050405020304" pitchFamily="18" charset="0"/>
              </a:rPr>
              <a:pPr eaLnBrk="1" hangingPunct="1"/>
              <a:t>31</a:t>
            </a:fld>
            <a:endParaRPr lang="en-US" altLang="en-US" sz="1600" dirty="0">
              <a:solidFill>
                <a:schemeClr val="bg1"/>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dirty="0"/>
              <a:t> </a:t>
            </a:r>
          </a:p>
        </p:txBody>
      </p:sp>
      <p:graphicFrame>
        <p:nvGraphicFramePr>
          <p:cNvPr id="8" name="Table 7"/>
          <p:cNvGraphicFramePr>
            <a:graphicFrameLocks noGrp="1"/>
          </p:cNvGraphicFramePr>
          <p:nvPr>
            <p:extLst>
              <p:ext uri="{D42A27DB-BD31-4B8C-83A1-F6EECF244321}">
                <p14:modId xmlns:p14="http://schemas.microsoft.com/office/powerpoint/2010/main" val="773723933"/>
              </p:ext>
            </p:extLst>
          </p:nvPr>
        </p:nvGraphicFramePr>
        <p:xfrm>
          <a:off x="492369" y="981224"/>
          <a:ext cx="8289681" cy="4638696"/>
        </p:xfrm>
        <a:graphic>
          <a:graphicData uri="http://schemas.openxmlformats.org/drawingml/2006/table">
            <a:tbl>
              <a:tblPr firstRow="1" bandRow="1">
                <a:tableStyleId>{F5AB1C69-6EDB-4FF4-983F-18BD219EF322}</a:tableStyleId>
              </a:tblPr>
              <a:tblGrid>
                <a:gridCol w="8289681"/>
              </a:tblGrid>
              <a:tr h="539130">
                <a:tc>
                  <a:txBody>
                    <a:bodyPr/>
                    <a:lstStyle/>
                    <a:p>
                      <a:r>
                        <a:rPr lang="en-US" sz="2400" dirty="0" smtClean="0"/>
                        <a:t>Viewing</a:t>
                      </a:r>
                      <a:r>
                        <a:rPr lang="en-US" sz="2400" baseline="0" dirty="0" smtClean="0"/>
                        <a:t> a Video</a:t>
                      </a:r>
                      <a:endParaRPr lang="en-US" sz="2400" dirty="0"/>
                    </a:p>
                  </a:txBody>
                  <a:tcPr marL="91441" marR="91441" marT="45723" marB="45723"/>
                </a:tc>
              </a:tr>
              <a:tr h="4075148">
                <a:tc>
                  <a:txBody>
                    <a:bodyPr/>
                    <a:lstStyle/>
                    <a:p>
                      <a:pPr marL="457200" indent="-457200">
                        <a:spcBef>
                          <a:spcPts val="600"/>
                        </a:spcBef>
                        <a:buFont typeface="Arial"/>
                        <a:buAutoNum type="arabicPeriod"/>
                        <a:defRPr/>
                      </a:pPr>
                      <a:r>
                        <a:rPr lang="en-US" sz="2300" dirty="0" smtClean="0"/>
                        <a:t>After</a:t>
                      </a:r>
                      <a:r>
                        <a:rPr lang="en-US" sz="2300" baseline="0" dirty="0" smtClean="0"/>
                        <a:t> viewing the video, </a:t>
                      </a:r>
                      <a:r>
                        <a:rPr lang="en-US" sz="2300" i="1" baseline="0" dirty="0" smtClean="0"/>
                        <a:t>Hint Cards, </a:t>
                      </a:r>
                      <a:r>
                        <a:rPr lang="en-US" sz="2300" dirty="0" smtClean="0"/>
                        <a:t>identify which UDL Principle and/or Guideline connects with each strategy shown.</a:t>
                      </a:r>
                    </a:p>
                    <a:p>
                      <a:pPr marL="457200" indent="-457200">
                        <a:spcBef>
                          <a:spcPts val="600"/>
                        </a:spcBef>
                        <a:buFont typeface="Arial"/>
                        <a:buAutoNum type="arabicPeriod"/>
                        <a:defRPr/>
                      </a:pPr>
                      <a:r>
                        <a:rPr lang="en-US" sz="2300" dirty="0" smtClean="0"/>
                        <a:t>What does this strategy remind you of? How does it spark your thinking about your future lessons?</a:t>
                      </a:r>
                    </a:p>
                    <a:p>
                      <a:pPr marL="457200" indent="-457200">
                        <a:spcBef>
                          <a:spcPts val="600"/>
                        </a:spcBef>
                        <a:buFont typeface="Arial"/>
                        <a:buAutoNum type="arabicPeriod"/>
                        <a:defRPr/>
                      </a:pPr>
                      <a:r>
                        <a:rPr lang="en-US" sz="2300" dirty="0" smtClean="0"/>
                        <a:t>Write</a:t>
                      </a:r>
                      <a:r>
                        <a:rPr lang="en-US" sz="2300" baseline="0" dirty="0" smtClean="0"/>
                        <a:t> your thoughts on a post-it note and place on your UDL Guidelines on page 7. Be ready to share.</a:t>
                      </a:r>
                    </a:p>
                    <a:p>
                      <a:pPr marL="0" indent="0">
                        <a:spcBef>
                          <a:spcPts val="1800"/>
                        </a:spcBef>
                        <a:buFont typeface="Arial"/>
                        <a:buNone/>
                        <a:defRPr/>
                      </a:pPr>
                      <a:r>
                        <a:rPr lang="en-US" sz="2000" i="1" kern="1200" dirty="0" smtClean="0">
                          <a:solidFill>
                            <a:schemeClr val="tx1"/>
                          </a:solidFill>
                          <a:effectLst/>
                          <a:latin typeface="+mn-lt"/>
                          <a:ea typeface="MS PGothic" panose="020B0600070205080204" pitchFamily="34" charset="-128"/>
                          <a:cs typeface="ＭＳ Ｐゴシック" charset="0"/>
                        </a:rPr>
                        <a:t>Video:</a:t>
                      </a:r>
                      <a:r>
                        <a:rPr lang="en-US" sz="2000" i="1" kern="1200" baseline="0" dirty="0" smtClean="0">
                          <a:solidFill>
                            <a:schemeClr val="tx1"/>
                          </a:solidFill>
                          <a:effectLst/>
                          <a:latin typeface="+mn-lt"/>
                          <a:ea typeface="MS PGothic" panose="020B0600070205080204" pitchFamily="34" charset="-128"/>
                          <a:cs typeface="ＭＳ Ｐゴシック" charset="0"/>
                        </a:rPr>
                        <a:t> </a:t>
                      </a:r>
                      <a:r>
                        <a:rPr lang="en-US" sz="2000" i="1" kern="1200" dirty="0" smtClean="0">
                          <a:solidFill>
                            <a:schemeClr val="tx1"/>
                          </a:solidFill>
                          <a:effectLst/>
                          <a:latin typeface="+mn-lt"/>
                          <a:ea typeface="MS PGothic" panose="020B0600070205080204" pitchFamily="34" charset="-128"/>
                          <a:cs typeface="ＭＳ Ｐゴシック" charset="0"/>
                        </a:rPr>
                        <a:t>Hint Cards </a:t>
                      </a:r>
                      <a:r>
                        <a:rPr lang="en-US" sz="2000" kern="1200" dirty="0" smtClean="0">
                          <a:solidFill>
                            <a:schemeClr val="tx1"/>
                          </a:solidFill>
                          <a:effectLst/>
                          <a:latin typeface="+mn-lt"/>
                          <a:ea typeface="MS PGothic" panose="020B0600070205080204" pitchFamily="34" charset="-128"/>
                          <a:cs typeface="ＭＳ Ｐゴシック" charset="0"/>
                        </a:rPr>
                        <a:t>(2014). Retrieved from </a:t>
                      </a:r>
                      <a:r>
                        <a:rPr lang="en-US" sz="2000" u="none" strike="noStrike" kern="1200" dirty="0" smtClean="0">
                          <a:solidFill>
                            <a:schemeClr val="tx1"/>
                          </a:solidFill>
                          <a:effectLst/>
                          <a:latin typeface="+mn-lt"/>
                          <a:ea typeface="MS PGothic" panose="020B0600070205080204" pitchFamily="34" charset="-128"/>
                          <a:cs typeface="ＭＳ Ｐゴシック" charset="0"/>
                          <a:hlinkClick r:id="rId3"/>
                        </a:rPr>
                        <a:t>https://www.teachingchannel.org/videos/hint-cards</a:t>
                      </a:r>
                      <a:r>
                        <a:rPr lang="en-US" sz="2000" baseline="0" dirty="0" smtClean="0"/>
                        <a:t>. </a:t>
                      </a:r>
                    </a:p>
                    <a:p>
                      <a:pPr marL="0" indent="0">
                        <a:buFont typeface="Arial" panose="020B0604020202020204" pitchFamily="34" charset="0"/>
                        <a:buNone/>
                        <a:defRPr/>
                      </a:pPr>
                      <a:r>
                        <a:rPr lang="en-US" sz="2000" dirty="0" smtClean="0"/>
                        <a:t>We</a:t>
                      </a:r>
                      <a:r>
                        <a:rPr lang="en-US" sz="2000" baseline="0" dirty="0" smtClean="0"/>
                        <a:t> encourage you to view these a</a:t>
                      </a:r>
                      <a:r>
                        <a:rPr lang="en-US" sz="2000" dirty="0" smtClean="0"/>
                        <a:t>dditional videos</a:t>
                      </a:r>
                      <a:r>
                        <a:rPr lang="en-US" sz="2000" baseline="0" dirty="0" smtClean="0"/>
                        <a:t> at your leisure.</a:t>
                      </a:r>
                      <a:endParaRPr lang="en-US" sz="2000" dirty="0" smtClean="0"/>
                    </a:p>
                    <a:p>
                      <a:pPr marL="342900" indent="-342900">
                        <a:buFont typeface="Arial" panose="020B0604020202020204" pitchFamily="34" charset="0"/>
                        <a:buChar char="•"/>
                        <a:defRPr/>
                      </a:pPr>
                      <a:r>
                        <a:rPr lang="en-US" sz="2000" dirty="0" smtClean="0">
                          <a:hlinkClick r:id="rId4"/>
                        </a:rPr>
                        <a:t>Literary Analysis through Literary Stations</a:t>
                      </a:r>
                      <a:endParaRPr lang="en-US" sz="2000" dirty="0" smtClean="0"/>
                    </a:p>
                    <a:p>
                      <a:pPr marL="342900" marR="0" indent="-34290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hlinkClick r:id="rId5"/>
                        </a:rPr>
                        <a:t>Break it Down </a:t>
                      </a:r>
                      <a:endParaRPr lang="en-US" sz="2000" dirty="0" smtClean="0"/>
                    </a:p>
                  </a:txBody>
                  <a:tcPr marL="91441" marR="91441" marT="45723" marB="45723"/>
                </a:tc>
              </a:tr>
            </a:tbl>
          </a:graphicData>
        </a:graphic>
      </p:graphicFrame>
      <p:pic>
        <p:nvPicPr>
          <p:cNvPr id="90125" name="Picture 5" descr="Picture1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76017" y="5038726"/>
            <a:ext cx="947738"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126" name="TextBox 8"/>
          <p:cNvSpPr txBox="1">
            <a:spLocks noChangeArrowheads="1"/>
          </p:cNvSpPr>
          <p:nvPr/>
        </p:nvSpPr>
        <p:spPr bwMode="auto">
          <a:xfrm>
            <a:off x="7276017" y="5044338"/>
            <a:ext cx="9477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t>Page 22</a:t>
            </a:r>
            <a:endParaRPr lang="en-US" altLang="en-US" sz="18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4379" y="133936"/>
            <a:ext cx="7587916" cy="1107996"/>
          </a:xfrm>
        </p:spPr>
        <p:txBody>
          <a:bodyPr/>
          <a:lstStyle/>
          <a:p>
            <a:pPr algn="ctr"/>
            <a:r>
              <a:rPr lang="en-US" sz="4000" dirty="0" smtClean="0"/>
              <a:t>UDL is Naturally Embedded in the CCS</a:t>
            </a:r>
            <a:endParaRPr lang="en-US" sz="4000" dirty="0"/>
          </a:p>
        </p:txBody>
      </p:sp>
      <p:pic>
        <p:nvPicPr>
          <p:cNvPr id="6" name="Picture 5" descr="UDL-Guidelines-2014"/>
          <p:cNvPicPr/>
          <p:nvPr/>
        </p:nvPicPr>
        <p:blipFill>
          <a:blip r:embed="rId3">
            <a:extLst>
              <a:ext uri="{28A0092B-C50C-407E-A947-70E740481C1C}">
                <a14:useLocalDpi xmlns:a14="http://schemas.microsoft.com/office/drawing/2010/main" val="0"/>
              </a:ext>
            </a:extLst>
          </a:blip>
          <a:srcRect/>
          <a:stretch>
            <a:fillRect/>
          </a:stretch>
        </p:blipFill>
        <p:spPr bwMode="auto">
          <a:xfrm>
            <a:off x="328195" y="669290"/>
            <a:ext cx="7404100" cy="6055360"/>
          </a:xfrm>
          <a:prstGeom prst="rect">
            <a:avLst/>
          </a:prstGeom>
          <a:noFill/>
          <a:ln>
            <a:noFill/>
          </a:ln>
        </p:spPr>
      </p:pic>
      <p:sp>
        <p:nvSpPr>
          <p:cNvPr id="18" name="Slide Number Placeholder 17"/>
          <p:cNvSpPr>
            <a:spLocks noGrp="1"/>
          </p:cNvSpPr>
          <p:nvPr>
            <p:ph type="sldNum" sz="quarter" idx="11"/>
          </p:nvPr>
        </p:nvSpPr>
        <p:spPr/>
        <p:txBody>
          <a:bodyPr/>
          <a:lstStyle/>
          <a:p>
            <a:fld id="{9D0E476C-E260-4DC2-996D-9B991881E1CA}" type="slidenum">
              <a:rPr lang="en-US" altLang="en-US" smtClean="0"/>
              <a:pPr/>
              <a:t>32</a:t>
            </a:fld>
            <a:endParaRPr lang="en-US" altLang="en-US" dirty="0"/>
          </a:p>
        </p:txBody>
      </p:sp>
      <p:sp>
        <p:nvSpPr>
          <p:cNvPr id="3" name="TextBox 2"/>
          <p:cNvSpPr txBox="1"/>
          <p:nvPr/>
        </p:nvSpPr>
        <p:spPr>
          <a:xfrm>
            <a:off x="5345723" y="6541772"/>
            <a:ext cx="2386572" cy="369332"/>
          </a:xfrm>
          <a:prstGeom prst="rect">
            <a:avLst/>
          </a:prstGeom>
          <a:noFill/>
        </p:spPr>
        <p:txBody>
          <a:bodyPr wrap="square" rtlCol="0">
            <a:spAutoFit/>
          </a:bodyPr>
          <a:lstStyle/>
          <a:p>
            <a:pPr algn="r"/>
            <a:r>
              <a:rPr lang="en-US" dirty="0" smtClean="0">
                <a:hlinkClick r:id="rId4"/>
              </a:rPr>
              <a:t>www.cast.org</a:t>
            </a: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Content Placeholder 1"/>
          <p:cNvSpPr>
            <a:spLocks noGrp="1"/>
          </p:cNvSpPr>
          <p:nvPr>
            <p:ph idx="1"/>
          </p:nvPr>
        </p:nvSpPr>
        <p:spPr>
          <a:xfrm>
            <a:off x="549275" y="807617"/>
            <a:ext cx="8153400" cy="5355312"/>
          </a:xfrm>
        </p:spPr>
        <p:txBody>
          <a:bodyPr/>
          <a:lstStyle/>
          <a:p>
            <a:pPr>
              <a:spcBef>
                <a:spcPts val="1200"/>
              </a:spcBef>
              <a:spcAft>
                <a:spcPts val="1200"/>
              </a:spcAft>
            </a:pPr>
            <a:r>
              <a:rPr lang="en-US" altLang="en-US" sz="2800" dirty="0" smtClean="0"/>
              <a:t>To remove barriers to learning, so all students may demonstrate mastery to the best of their abilities.</a:t>
            </a:r>
          </a:p>
          <a:p>
            <a:r>
              <a:rPr lang="en-US" sz="2800" dirty="0"/>
              <a:t>Accommodations maintain the same standards for all </a:t>
            </a:r>
            <a:r>
              <a:rPr lang="en-US" sz="2800" dirty="0" smtClean="0"/>
              <a:t>learners, </a:t>
            </a:r>
            <a:r>
              <a:rPr lang="en-US" sz="2800" dirty="0"/>
              <a:t>allowing for varied performance and ability levels. Accommodations are procedures and practices that ensure educators, parents, and students have a valid measure of what students know and can do while not reducing expectations for learning and providing access to the curriculum.</a:t>
            </a:r>
            <a:endParaRPr lang="en-US" altLang="en-US" sz="2800" dirty="0"/>
          </a:p>
          <a:p>
            <a:pPr>
              <a:spcBef>
                <a:spcPts val="1200"/>
              </a:spcBef>
              <a:spcAft>
                <a:spcPts val="1200"/>
              </a:spcAft>
            </a:pPr>
            <a:r>
              <a:rPr lang="en-US" altLang="en-US" sz="2800" dirty="0" smtClean="0"/>
              <a:t>Scaffold students’ learning to encourage motivation and  independence.</a:t>
            </a:r>
          </a:p>
          <a:p>
            <a:pPr>
              <a:buFontTx/>
              <a:buNone/>
            </a:pPr>
            <a:endParaRPr lang="en-US" altLang="en-US" dirty="0" smtClean="0"/>
          </a:p>
        </p:txBody>
      </p:sp>
      <p:sp>
        <p:nvSpPr>
          <p:cNvPr id="3" name="Title 2"/>
          <p:cNvSpPr>
            <a:spLocks noGrp="1"/>
          </p:cNvSpPr>
          <p:nvPr>
            <p:ph type="title"/>
          </p:nvPr>
        </p:nvSpPr>
        <p:spPr>
          <a:xfrm>
            <a:off x="303149" y="187993"/>
            <a:ext cx="8645652" cy="710364"/>
          </a:xfrm>
        </p:spPr>
        <p:txBody>
          <a:bodyPr>
            <a:normAutofit/>
          </a:bodyPr>
          <a:lstStyle/>
          <a:p>
            <a:pPr>
              <a:defRPr/>
            </a:pPr>
            <a:r>
              <a:rPr sz="4000" dirty="0" smtClean="0">
                <a:ea typeface="ＭＳ Ｐゴシック" charset="0"/>
              </a:rPr>
              <a:t>What is the Goal of Adapting the Curriculum?</a:t>
            </a:r>
            <a:endParaRPr sz="4000" dirty="0">
              <a:ea typeface="ＭＳ Ｐゴシック" charset="0"/>
            </a:endParaRP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9AA33A6-B9B0-4356-A998-6C8EC6553C4A}" type="slidenum">
              <a:rPr lang="en-US" altLang="en-US" sz="1600">
                <a:solidFill>
                  <a:schemeClr val="bg1"/>
                </a:solidFill>
                <a:latin typeface="Times New Roman" panose="02020603050405020304" pitchFamily="18" charset="0"/>
              </a:rPr>
              <a:pPr eaLnBrk="1" hangingPunct="1"/>
              <a:t>33</a:t>
            </a:fld>
            <a:endParaRPr lang="en-US" altLang="en-US" sz="1600" dirty="0">
              <a:solidFill>
                <a:schemeClr val="bg1"/>
              </a:solidFill>
              <a:latin typeface="Times New Roman" panose="02020603050405020304" pitchFamily="18" charset="0"/>
            </a:endParaRPr>
          </a:p>
        </p:txBody>
      </p:sp>
      <p:sp>
        <p:nvSpPr>
          <p:cNvPr id="94213" name="TextBox 7"/>
          <p:cNvSpPr txBox="1">
            <a:spLocks noChangeArrowheads="1"/>
          </p:cNvSpPr>
          <p:nvPr/>
        </p:nvSpPr>
        <p:spPr bwMode="auto">
          <a:xfrm>
            <a:off x="549275" y="5383467"/>
            <a:ext cx="8458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0000FF"/>
                </a:solidFill>
              </a:rPr>
              <a:t>Expectations remain HIGH for all students! </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84175" y="200026"/>
            <a:ext cx="8153400" cy="1066800"/>
          </a:xfrm>
        </p:spPr>
        <p:txBody>
          <a:bodyPr>
            <a:normAutofit/>
          </a:bodyPr>
          <a:lstStyle/>
          <a:p>
            <a:pPr>
              <a:defRPr/>
            </a:pPr>
            <a:r>
              <a:rPr sz="4000" dirty="0" smtClean="0">
                <a:latin typeface="+mn-lt"/>
                <a:ea typeface="ＭＳ Ｐゴシック" charset="0"/>
              </a:rPr>
              <a:t>Accommodation</a:t>
            </a:r>
            <a:endParaRPr sz="4400" dirty="0">
              <a:latin typeface="+mn-lt"/>
              <a:ea typeface="ＭＳ Ｐゴシック" charset="0"/>
            </a:endParaRPr>
          </a:p>
        </p:txBody>
      </p:sp>
      <p:sp>
        <p:nvSpPr>
          <p:cNvPr id="164867" name="Rectangle 3"/>
          <p:cNvSpPr>
            <a:spLocks noGrp="1" noChangeArrowheads="1"/>
          </p:cNvSpPr>
          <p:nvPr>
            <p:ph type="body" idx="1"/>
          </p:nvPr>
        </p:nvSpPr>
        <p:spPr>
          <a:xfrm>
            <a:off x="384175" y="1266826"/>
            <a:ext cx="8153400" cy="3971925"/>
          </a:xfrm>
        </p:spPr>
        <p:txBody>
          <a:bodyPr/>
          <a:lstStyle/>
          <a:p>
            <a:pPr>
              <a:spcBef>
                <a:spcPts val="1200"/>
              </a:spcBef>
              <a:spcAft>
                <a:spcPts val="600"/>
              </a:spcAft>
              <a:defRPr/>
            </a:pPr>
            <a:r>
              <a:rPr lang="en-US" dirty="0" smtClean="0">
                <a:ea typeface="ＭＳ Ｐゴシック" charset="0"/>
                <a:cs typeface="+mn-cs"/>
              </a:rPr>
              <a:t>Changes in </a:t>
            </a:r>
            <a:r>
              <a:rPr lang="en-US" i="1" u="sng" dirty="0" smtClean="0">
                <a:effectLst>
                  <a:outerShdw blurRad="38100" dist="38100" dir="2700000" algn="tl">
                    <a:srgbClr val="DDDDDD"/>
                  </a:outerShdw>
                </a:effectLst>
                <a:ea typeface="ＭＳ Ｐゴシック" charset="0"/>
                <a:cs typeface="+mn-cs"/>
              </a:rPr>
              <a:t>how</a:t>
            </a:r>
            <a:r>
              <a:rPr lang="en-US" dirty="0" smtClean="0">
                <a:ea typeface="ＭＳ Ｐゴシック" charset="0"/>
                <a:cs typeface="+mn-cs"/>
              </a:rPr>
              <a:t> a student </a:t>
            </a:r>
            <a:r>
              <a:rPr lang="en-US" i="1" u="sng" dirty="0" smtClean="0">
                <a:effectLst>
                  <a:outerShdw blurRad="38100" dist="38100" dir="2700000" algn="tl">
                    <a:srgbClr val="DDDDDD"/>
                  </a:outerShdw>
                </a:effectLst>
                <a:ea typeface="ＭＳ Ｐゴシック" charset="0"/>
                <a:cs typeface="+mn-cs"/>
              </a:rPr>
              <a:t>accesses</a:t>
            </a:r>
            <a:r>
              <a:rPr lang="en-US" dirty="0" smtClean="0">
                <a:ea typeface="ＭＳ Ｐゴシック" charset="0"/>
                <a:cs typeface="+mn-cs"/>
              </a:rPr>
              <a:t> information and demonstrates learning</a:t>
            </a:r>
          </a:p>
          <a:p>
            <a:pPr>
              <a:spcBef>
                <a:spcPts val="1200"/>
              </a:spcBef>
              <a:spcAft>
                <a:spcPts val="600"/>
              </a:spcAft>
              <a:defRPr/>
            </a:pPr>
            <a:r>
              <a:rPr lang="en-US" dirty="0" smtClean="0">
                <a:ea typeface="ＭＳ Ｐゴシック" charset="0"/>
                <a:cs typeface="+mn-cs"/>
              </a:rPr>
              <a:t>Does not change the </a:t>
            </a:r>
            <a:r>
              <a:rPr lang="en-US" i="1" u="sng" dirty="0" smtClean="0">
                <a:effectLst>
                  <a:outerShdw blurRad="38100" dist="38100" dir="2700000" algn="tl">
                    <a:srgbClr val="DDDDDD"/>
                  </a:outerShdw>
                </a:effectLst>
                <a:ea typeface="ＭＳ Ｐゴシック" charset="0"/>
                <a:cs typeface="+mn-cs"/>
              </a:rPr>
              <a:t>instructional</a:t>
            </a:r>
            <a:r>
              <a:rPr lang="en-US" dirty="0" smtClean="0">
                <a:ea typeface="ＭＳ Ｐゴシック" charset="0"/>
                <a:cs typeface="+mn-cs"/>
              </a:rPr>
              <a:t> </a:t>
            </a:r>
            <a:r>
              <a:rPr lang="en-US" i="1" u="sng" dirty="0" smtClean="0">
                <a:effectLst>
                  <a:outerShdw blurRad="38100" dist="38100" dir="2700000" algn="tl">
                    <a:srgbClr val="DDDDDD"/>
                  </a:outerShdw>
                </a:effectLst>
                <a:ea typeface="ＭＳ Ｐゴシック" charset="0"/>
                <a:cs typeface="+mn-cs"/>
              </a:rPr>
              <a:t>level</a:t>
            </a:r>
            <a:r>
              <a:rPr lang="en-US" dirty="0" smtClean="0">
                <a:ea typeface="ＭＳ Ｐゴシック" charset="0"/>
                <a:cs typeface="+mn-cs"/>
              </a:rPr>
              <a:t>, </a:t>
            </a:r>
            <a:r>
              <a:rPr lang="en-US" i="1" u="sng" dirty="0" smtClean="0">
                <a:effectLst>
                  <a:outerShdw blurRad="38100" dist="38100" dir="2700000" algn="tl">
                    <a:srgbClr val="DDDDDD"/>
                  </a:outerShdw>
                </a:effectLst>
                <a:ea typeface="ＭＳ Ｐゴシック" charset="0"/>
                <a:cs typeface="+mn-cs"/>
              </a:rPr>
              <a:t>content</a:t>
            </a:r>
            <a:r>
              <a:rPr lang="en-US" dirty="0" smtClean="0">
                <a:ea typeface="ＭＳ Ｐゴシック" charset="0"/>
                <a:cs typeface="+mn-cs"/>
              </a:rPr>
              <a:t>, or </a:t>
            </a:r>
            <a:r>
              <a:rPr lang="en-US" i="1" u="sng" dirty="0" smtClean="0">
                <a:effectLst>
                  <a:outerShdw blurRad="38100" dist="38100" dir="2700000" algn="tl">
                    <a:srgbClr val="DDDDDD"/>
                  </a:outerShdw>
                </a:effectLst>
                <a:ea typeface="ＭＳ Ｐゴシック" charset="0"/>
                <a:cs typeface="+mn-cs"/>
              </a:rPr>
              <a:t>standard</a:t>
            </a:r>
          </a:p>
          <a:p>
            <a:pPr>
              <a:spcBef>
                <a:spcPts val="1200"/>
              </a:spcBef>
              <a:spcAft>
                <a:spcPts val="600"/>
              </a:spcAft>
              <a:defRPr/>
            </a:pPr>
            <a:r>
              <a:rPr lang="en-US" dirty="0" smtClean="0">
                <a:ea typeface="ＭＳ Ｐゴシック" charset="0"/>
                <a:cs typeface="+mn-cs"/>
              </a:rPr>
              <a:t>Changes made in order to provide a student with </a:t>
            </a:r>
            <a:r>
              <a:rPr lang="en-US" i="1" u="sng" dirty="0" smtClean="0">
                <a:effectLst>
                  <a:outerShdw blurRad="38100" dist="38100" dir="2700000" algn="tl">
                    <a:srgbClr val="DDDDDD"/>
                  </a:outerShdw>
                </a:effectLst>
                <a:ea typeface="ＭＳ Ｐゴシック" charset="0"/>
                <a:cs typeface="+mn-cs"/>
              </a:rPr>
              <a:t>equal access</a:t>
            </a:r>
            <a:r>
              <a:rPr lang="en-US" dirty="0" smtClean="0">
                <a:ea typeface="ＭＳ Ｐゴシック" charset="0"/>
                <a:cs typeface="+mn-cs"/>
              </a:rPr>
              <a:t> to learning and </a:t>
            </a:r>
            <a:r>
              <a:rPr lang="en-US" i="1" u="sng" dirty="0" smtClean="0">
                <a:effectLst>
                  <a:outerShdw blurRad="38100" dist="38100" dir="2700000" algn="tl">
                    <a:srgbClr val="DDDDDD"/>
                  </a:outerShdw>
                </a:effectLst>
                <a:ea typeface="ＭＳ Ｐゴシック" charset="0"/>
                <a:cs typeface="+mn-cs"/>
              </a:rPr>
              <a:t>equal opportunity</a:t>
            </a:r>
            <a:r>
              <a:rPr lang="en-US" dirty="0" smtClean="0">
                <a:ea typeface="ＭＳ Ｐゴシック" charset="0"/>
                <a:cs typeface="+mn-cs"/>
              </a:rPr>
              <a:t> to show what he or she knows and can do</a:t>
            </a:r>
            <a:endParaRPr lang="en-US" i="1" u="sng" dirty="0" smtClean="0">
              <a:effectLst>
                <a:outerShdw blurRad="38100" dist="38100" dir="2700000" algn="tl">
                  <a:srgbClr val="DDDDDD"/>
                </a:outerShdw>
              </a:effectLst>
              <a:ea typeface="ＭＳ Ｐゴシック" charset="0"/>
              <a:cs typeface="+mn-cs"/>
            </a:endParaRPr>
          </a:p>
        </p:txBody>
      </p:sp>
      <p:sp>
        <p:nvSpPr>
          <p:cNvPr id="2" name="Footer Placeholder 1"/>
          <p:cNvSpPr>
            <a:spLocks noGrp="1"/>
          </p:cNvSpPr>
          <p:nvPr>
            <p:ph type="ftr" sz="quarter" idx="10"/>
          </p:nvPr>
        </p:nvSpPr>
        <p:spPr/>
        <p:txBody>
          <a:bodyPr/>
          <a:lstStyle/>
          <a:p>
            <a:pPr>
              <a:defRPr/>
            </a:pPr>
            <a:r>
              <a:rPr lang="en-US" dirty="0" smtClean="0"/>
              <a:t> </a:t>
            </a:r>
            <a:endParaRPr lang="en-US" dirty="0"/>
          </a:p>
        </p:txBody>
      </p:sp>
      <p:sp>
        <p:nvSpPr>
          <p:cNvPr id="3" name="Slide Number Placeholder 2"/>
          <p:cNvSpPr>
            <a:spLocks noGrp="1"/>
          </p:cNvSpPr>
          <p:nvPr>
            <p:ph type="sldNum" sz="quarter" idx="11"/>
          </p:nvPr>
        </p:nvSpPr>
        <p:spPr/>
        <p:txBody>
          <a:bodyPr/>
          <a:lstStyle/>
          <a:p>
            <a:fld id="{3BC615B0-02B2-4FBA-95FD-669A9B14D805}" type="slidenum">
              <a:rPr lang="en-US" altLang="en-US" smtClean="0"/>
              <a:pPr/>
              <a:t>34</a:t>
            </a:fld>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fade">
                                      <p:cBhvr>
                                        <p:cTn id="7" dur="2000"/>
                                        <p:tgtEl>
                                          <p:spTgt spid="164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4867">
                                            <p:txEl>
                                              <p:pRg st="0" end="0"/>
                                            </p:txEl>
                                          </p:spTgt>
                                        </p:tgtEl>
                                        <p:attrNameLst>
                                          <p:attrName>style.visibility</p:attrName>
                                        </p:attrNameLst>
                                      </p:cBhvr>
                                      <p:to>
                                        <p:strVal val="visible"/>
                                      </p:to>
                                    </p:set>
                                    <p:animEffect transition="in" filter="wipe(left)">
                                      <p:cBhvr>
                                        <p:cTn id="12" dur="500"/>
                                        <p:tgtEl>
                                          <p:spTgt spid="1648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4867">
                                            <p:txEl>
                                              <p:pRg st="1" end="1"/>
                                            </p:txEl>
                                          </p:spTgt>
                                        </p:tgtEl>
                                        <p:attrNameLst>
                                          <p:attrName>style.visibility</p:attrName>
                                        </p:attrNameLst>
                                      </p:cBhvr>
                                      <p:to>
                                        <p:strVal val="visible"/>
                                      </p:to>
                                    </p:set>
                                    <p:animEffect transition="in" filter="wipe(left)">
                                      <p:cBhvr>
                                        <p:cTn id="17" dur="500"/>
                                        <p:tgtEl>
                                          <p:spTgt spid="1648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4867">
                                            <p:txEl>
                                              <p:pRg st="2" end="2"/>
                                            </p:txEl>
                                          </p:spTgt>
                                        </p:tgtEl>
                                        <p:attrNameLst>
                                          <p:attrName>style.visibility</p:attrName>
                                        </p:attrNameLst>
                                      </p:cBhvr>
                                      <p:to>
                                        <p:strVal val="visible"/>
                                      </p:to>
                                    </p:set>
                                    <p:animEffect transition="in" filter="wipe(left)">
                                      <p:cBhvr>
                                        <p:cTn id="22" dur="500"/>
                                        <p:tgtEl>
                                          <p:spTgt spid="164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Content Placeholder 1"/>
          <p:cNvSpPr>
            <a:spLocks noGrp="1"/>
          </p:cNvSpPr>
          <p:nvPr>
            <p:ph idx="1"/>
          </p:nvPr>
        </p:nvSpPr>
        <p:spPr>
          <a:xfrm>
            <a:off x="384175" y="1176338"/>
            <a:ext cx="8153400" cy="3849687"/>
          </a:xfrm>
        </p:spPr>
        <p:txBody>
          <a:bodyPr/>
          <a:lstStyle/>
          <a:p>
            <a:r>
              <a:rPr lang="en-US" altLang="en-US" b="1" dirty="0" smtClean="0"/>
              <a:t>Presentation</a:t>
            </a:r>
            <a:r>
              <a:rPr lang="en-US" altLang="en-US" dirty="0" smtClean="0"/>
              <a:t> (e.g., repeat directions, read aloud, adjust format of text)</a:t>
            </a:r>
          </a:p>
          <a:p>
            <a:r>
              <a:rPr lang="en-US" altLang="en-US" b="1" dirty="0" smtClean="0"/>
              <a:t>Response</a:t>
            </a:r>
            <a:r>
              <a:rPr lang="en-US" altLang="en-US" dirty="0" smtClean="0"/>
              <a:t> (e.g., mark answers in book, use reference aids, point)</a:t>
            </a:r>
          </a:p>
          <a:p>
            <a:r>
              <a:rPr lang="en-US" altLang="en-US" b="1" dirty="0" smtClean="0"/>
              <a:t>Setting </a:t>
            </a:r>
            <a:r>
              <a:rPr lang="en-US" altLang="en-US" dirty="0" smtClean="0"/>
              <a:t>(e.g., study carrel, special lighting, separate room)</a:t>
            </a:r>
          </a:p>
          <a:p>
            <a:r>
              <a:rPr lang="en-US" altLang="en-US" b="1" dirty="0" smtClean="0"/>
              <a:t>Timing/scheduling </a:t>
            </a:r>
            <a:r>
              <a:rPr lang="en-US" altLang="en-US" dirty="0" smtClean="0"/>
              <a:t>(e.g., extended time, frequent breaks)</a:t>
            </a:r>
          </a:p>
        </p:txBody>
      </p:sp>
      <p:sp>
        <p:nvSpPr>
          <p:cNvPr id="3" name="Title 2"/>
          <p:cNvSpPr>
            <a:spLocks noGrp="1"/>
          </p:cNvSpPr>
          <p:nvPr>
            <p:ph type="title"/>
          </p:nvPr>
        </p:nvSpPr>
        <p:spPr>
          <a:xfrm>
            <a:off x="384048" y="228600"/>
            <a:ext cx="8153400" cy="644621"/>
          </a:xfrm>
        </p:spPr>
        <p:txBody>
          <a:bodyPr>
            <a:normAutofit/>
          </a:bodyPr>
          <a:lstStyle/>
          <a:p>
            <a:pPr>
              <a:defRPr/>
            </a:pPr>
            <a:r>
              <a:rPr sz="4400" dirty="0" smtClean="0">
                <a:ea typeface="ＭＳ Ｐゴシック" charset="0"/>
              </a:rPr>
              <a:t>Types of Accommodations</a:t>
            </a:r>
            <a:endParaRPr sz="4400" dirty="0">
              <a:ea typeface="ＭＳ Ｐゴシック" charset="0"/>
            </a:endParaRP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AD04258-A35B-4DA9-9E6E-7CC77928E427}" type="slidenum">
              <a:rPr lang="en-US" altLang="en-US" sz="1600">
                <a:solidFill>
                  <a:schemeClr val="bg1"/>
                </a:solidFill>
                <a:latin typeface="Times New Roman" panose="02020603050405020304" pitchFamily="18" charset="0"/>
              </a:rPr>
              <a:pPr eaLnBrk="1" hangingPunct="1"/>
              <a:t>35</a:t>
            </a:fld>
            <a:endParaRPr lang="en-US" altLang="en-US" sz="1600" dirty="0">
              <a:solidFill>
                <a:schemeClr val="bg1"/>
              </a:solidFill>
              <a:latin typeface="Times New Roman" panose="02020603050405020304" pitchFamily="18" charset="0"/>
            </a:endParaRPr>
          </a:p>
        </p:txBody>
      </p:sp>
      <p:pic>
        <p:nvPicPr>
          <p:cNvPr id="100357" name="Picture 9"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1813" y="4890922"/>
            <a:ext cx="947737"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358" name="Rectangle 1"/>
          <p:cNvSpPr>
            <a:spLocks noChangeArrowheads="1"/>
          </p:cNvSpPr>
          <p:nvPr/>
        </p:nvSpPr>
        <p:spPr bwMode="auto">
          <a:xfrm>
            <a:off x="5627697" y="4930314"/>
            <a:ext cx="9241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dirty="0" smtClean="0"/>
              <a:t>Page 23</a:t>
            </a:r>
            <a:endParaRPr lang="en-US" altLang="en-US" sz="180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84048" y="228600"/>
            <a:ext cx="8153400" cy="679450"/>
          </a:xfrm>
        </p:spPr>
        <p:txBody>
          <a:bodyPr>
            <a:normAutofit/>
          </a:bodyPr>
          <a:lstStyle/>
          <a:p>
            <a:pPr>
              <a:defRPr/>
            </a:pPr>
            <a:r>
              <a:rPr sz="4400" dirty="0">
                <a:latin typeface="+mn-lt"/>
                <a:ea typeface="ＭＳ Ｐゴシック" charset="0"/>
              </a:rPr>
              <a:t>Modifications</a:t>
            </a:r>
          </a:p>
        </p:txBody>
      </p:sp>
      <p:sp>
        <p:nvSpPr>
          <p:cNvPr id="169987" name="Rectangle 3"/>
          <p:cNvSpPr>
            <a:spLocks noGrp="1" noChangeArrowheads="1"/>
          </p:cNvSpPr>
          <p:nvPr>
            <p:ph type="body" idx="1"/>
          </p:nvPr>
        </p:nvSpPr>
        <p:spPr>
          <a:xfrm>
            <a:off x="381000" y="901542"/>
            <a:ext cx="8565776" cy="4815164"/>
          </a:xfrm>
        </p:spPr>
        <p:txBody>
          <a:bodyPr/>
          <a:lstStyle/>
          <a:p>
            <a:pPr lvl="0"/>
            <a:r>
              <a:rPr lang="en-US" sz="2100" dirty="0"/>
              <a:t>Change what a child learns</a:t>
            </a:r>
          </a:p>
          <a:p>
            <a:pPr lvl="0"/>
            <a:r>
              <a:rPr lang="en-US" sz="2100" dirty="0"/>
              <a:t>Are different from scaffolds and accommodations </a:t>
            </a:r>
          </a:p>
          <a:p>
            <a:pPr lvl="0"/>
            <a:r>
              <a:rPr lang="en-GB" sz="2100" dirty="0"/>
              <a:t>Are implemented after accommodations alone do not address the needs of the student</a:t>
            </a:r>
            <a:endParaRPr lang="en-US" sz="2100" dirty="0"/>
          </a:p>
          <a:p>
            <a:pPr lvl="0"/>
            <a:r>
              <a:rPr lang="en-GB" sz="2100" dirty="0"/>
              <a:t>May be minimal or very complex depending on the student’s </a:t>
            </a:r>
            <a:r>
              <a:rPr lang="en-GB" sz="2100" i="1" u="sng" dirty="0"/>
              <a:t>performance</a:t>
            </a:r>
            <a:r>
              <a:rPr lang="en-GB" sz="2100" i="1" dirty="0"/>
              <a:t> </a:t>
            </a:r>
            <a:r>
              <a:rPr lang="en-GB" sz="2100" dirty="0" smtClean="0"/>
              <a:t>(</a:t>
            </a:r>
            <a:r>
              <a:rPr lang="en-US" sz="2100" dirty="0"/>
              <a:t>Performance levels are found on the Present Levels of Performance, page 4 and 5 of the </a:t>
            </a:r>
            <a:r>
              <a:rPr lang="en-US" sz="2100" dirty="0" err="1"/>
              <a:t>IEP</a:t>
            </a:r>
            <a:r>
              <a:rPr lang="en-US" sz="2100" dirty="0"/>
              <a:t>. The information on these two pages actually drive the </a:t>
            </a:r>
            <a:r>
              <a:rPr lang="en-US" sz="2100" dirty="0" err="1"/>
              <a:t>IEP</a:t>
            </a:r>
            <a:r>
              <a:rPr lang="en-US" sz="2100" dirty="0"/>
              <a:t> and learning for the student with disabilities with an </a:t>
            </a:r>
            <a:r>
              <a:rPr lang="en-US" sz="2100" dirty="0" err="1"/>
              <a:t>IEP</a:t>
            </a:r>
            <a:r>
              <a:rPr lang="en-US" sz="2100" dirty="0"/>
              <a:t>.</a:t>
            </a:r>
            <a:r>
              <a:rPr lang="en-GB" sz="2100" dirty="0" smtClean="0"/>
              <a:t>)</a:t>
            </a:r>
            <a:endParaRPr lang="en-US" sz="2100" dirty="0"/>
          </a:p>
          <a:p>
            <a:pPr lvl="0"/>
            <a:r>
              <a:rPr lang="en-GB" sz="2100" dirty="0"/>
              <a:t>Must be clearly acknowledged in the </a:t>
            </a:r>
            <a:r>
              <a:rPr lang="en-GB" sz="2100" i="1" u="sng" dirty="0" err="1"/>
              <a:t>IEP</a:t>
            </a:r>
            <a:r>
              <a:rPr lang="en-GB" sz="2100" i="1" u="sng" dirty="0"/>
              <a:t> or 504 plan</a:t>
            </a:r>
            <a:endParaRPr lang="en-US" sz="2100" dirty="0"/>
          </a:p>
          <a:p>
            <a:pPr lvl="0"/>
            <a:r>
              <a:rPr lang="en-GB" sz="2100" dirty="0"/>
              <a:t>Significantly change “what” is taught and learned, therefore changing the content,</a:t>
            </a:r>
            <a:r>
              <a:rPr lang="en-GB" sz="2100"/>
              <a:t> </a:t>
            </a:r>
            <a:r>
              <a:rPr lang="en-GB" sz="2100" smtClean="0"/>
              <a:t>grade </a:t>
            </a:r>
            <a:r>
              <a:rPr lang="en-GB" sz="2100" dirty="0" smtClean="0"/>
              <a:t>level, </a:t>
            </a:r>
            <a:r>
              <a:rPr lang="en-GB" sz="2100" dirty="0"/>
              <a:t>and curriculum</a:t>
            </a:r>
            <a:r>
              <a:rPr lang="en-US" sz="2100" dirty="0"/>
              <a:t> expectations</a:t>
            </a:r>
          </a:p>
          <a:p>
            <a:pPr lvl="0"/>
            <a:r>
              <a:rPr lang="en-US" sz="2100" dirty="0"/>
              <a:t>Can increase the gap between the achievement of students with disabilities and the expectations for proficiency at a particular grade </a:t>
            </a:r>
            <a:r>
              <a:rPr lang="en-US" sz="2100" dirty="0" smtClean="0"/>
              <a:t>level</a:t>
            </a:r>
            <a:endParaRPr lang="en-US" sz="2100" dirty="0"/>
          </a:p>
          <a:p>
            <a:pPr lvl="0"/>
            <a:r>
              <a:rPr lang="en-US" sz="2100" dirty="0"/>
              <a:t>May result in less </a:t>
            </a:r>
            <a:r>
              <a:rPr lang="en-US" sz="2100" dirty="0" smtClean="0"/>
              <a:t>opportunity </a:t>
            </a:r>
            <a:r>
              <a:rPr lang="en-US" sz="2100" dirty="0"/>
              <a:t>for the student to practice and ultimately master grade-level </a:t>
            </a:r>
            <a:r>
              <a:rPr lang="en-US" sz="2100" dirty="0" smtClean="0"/>
              <a:t>skills</a:t>
            </a:r>
            <a:endParaRPr lang="en-US" sz="2100" dirty="0"/>
          </a:p>
        </p:txBody>
      </p:sp>
      <p:sp>
        <p:nvSpPr>
          <p:cNvPr id="2" name="Footer Placeholder 1"/>
          <p:cNvSpPr>
            <a:spLocks noGrp="1"/>
          </p:cNvSpPr>
          <p:nvPr>
            <p:ph type="ftr" sz="quarter" idx="10"/>
          </p:nvPr>
        </p:nvSpPr>
        <p:spPr/>
        <p:txBody>
          <a:bodyPr/>
          <a:lstStyle/>
          <a:p>
            <a:pPr>
              <a:defRPr/>
            </a:pPr>
            <a:r>
              <a:rPr lang="en-US" dirty="0" smtClean="0"/>
              <a:t> </a:t>
            </a:r>
            <a:endParaRPr lang="en-US" dirty="0"/>
          </a:p>
        </p:txBody>
      </p:sp>
      <p:sp>
        <p:nvSpPr>
          <p:cNvPr id="3" name="Slide Number Placeholder 2"/>
          <p:cNvSpPr>
            <a:spLocks noGrp="1"/>
          </p:cNvSpPr>
          <p:nvPr>
            <p:ph type="sldNum" sz="quarter" idx="11"/>
          </p:nvPr>
        </p:nvSpPr>
        <p:spPr/>
        <p:txBody>
          <a:bodyPr/>
          <a:lstStyle/>
          <a:p>
            <a:fld id="{3BC615B0-02B2-4FBA-95FD-669A9B14D805}" type="slidenum">
              <a:rPr lang="en-US" altLang="en-US" smtClean="0"/>
              <a:pPr/>
              <a:t>36</a:t>
            </a:fld>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fade">
                                      <p:cBhvr>
                                        <p:cTn id="7" dur="2000"/>
                                        <p:tgtEl>
                                          <p:spTgt spid="169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9987">
                                            <p:txEl>
                                              <p:pRg st="0" end="0"/>
                                            </p:txEl>
                                          </p:spTgt>
                                        </p:tgtEl>
                                        <p:attrNameLst>
                                          <p:attrName>style.visibility</p:attrName>
                                        </p:attrNameLst>
                                      </p:cBhvr>
                                      <p:to>
                                        <p:strVal val="visible"/>
                                      </p:to>
                                    </p:set>
                                    <p:animEffect transition="in" filter="wipe(left)">
                                      <p:cBhvr>
                                        <p:cTn id="12" dur="500"/>
                                        <p:tgtEl>
                                          <p:spTgt spid="1699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9987">
                                            <p:txEl>
                                              <p:pRg st="1" end="1"/>
                                            </p:txEl>
                                          </p:spTgt>
                                        </p:tgtEl>
                                        <p:attrNameLst>
                                          <p:attrName>style.visibility</p:attrName>
                                        </p:attrNameLst>
                                      </p:cBhvr>
                                      <p:to>
                                        <p:strVal val="visible"/>
                                      </p:to>
                                    </p:set>
                                    <p:animEffect transition="in" filter="wipe(left)">
                                      <p:cBhvr>
                                        <p:cTn id="17" dur="500"/>
                                        <p:tgtEl>
                                          <p:spTgt spid="1699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9987">
                                            <p:txEl>
                                              <p:pRg st="2" end="2"/>
                                            </p:txEl>
                                          </p:spTgt>
                                        </p:tgtEl>
                                        <p:attrNameLst>
                                          <p:attrName>style.visibility</p:attrName>
                                        </p:attrNameLst>
                                      </p:cBhvr>
                                      <p:to>
                                        <p:strVal val="visible"/>
                                      </p:to>
                                    </p:set>
                                    <p:animEffect transition="in" filter="wipe(left)">
                                      <p:cBhvr>
                                        <p:cTn id="22" dur="500"/>
                                        <p:tgtEl>
                                          <p:spTgt spid="1699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9987">
                                            <p:txEl>
                                              <p:pRg st="3" end="3"/>
                                            </p:txEl>
                                          </p:spTgt>
                                        </p:tgtEl>
                                        <p:attrNameLst>
                                          <p:attrName>style.visibility</p:attrName>
                                        </p:attrNameLst>
                                      </p:cBhvr>
                                      <p:to>
                                        <p:strVal val="visible"/>
                                      </p:to>
                                    </p:set>
                                    <p:animEffect transition="in" filter="wipe(left)">
                                      <p:cBhvr>
                                        <p:cTn id="27" dur="500"/>
                                        <p:tgtEl>
                                          <p:spTgt spid="1699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9987">
                                            <p:txEl>
                                              <p:pRg st="4" end="4"/>
                                            </p:txEl>
                                          </p:spTgt>
                                        </p:tgtEl>
                                        <p:attrNameLst>
                                          <p:attrName>style.visibility</p:attrName>
                                        </p:attrNameLst>
                                      </p:cBhvr>
                                      <p:to>
                                        <p:strVal val="visible"/>
                                      </p:to>
                                    </p:set>
                                    <p:animEffect transition="in" filter="wipe(left)">
                                      <p:cBhvr>
                                        <p:cTn id="32" dur="500"/>
                                        <p:tgtEl>
                                          <p:spTgt spid="16998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9987">
                                            <p:txEl>
                                              <p:pRg st="5" end="5"/>
                                            </p:txEl>
                                          </p:spTgt>
                                        </p:tgtEl>
                                        <p:attrNameLst>
                                          <p:attrName>style.visibility</p:attrName>
                                        </p:attrNameLst>
                                      </p:cBhvr>
                                      <p:to>
                                        <p:strVal val="visible"/>
                                      </p:to>
                                    </p:set>
                                    <p:animEffect transition="in" filter="wipe(left)">
                                      <p:cBhvr>
                                        <p:cTn id="37" dur="500"/>
                                        <p:tgtEl>
                                          <p:spTgt spid="16998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9987">
                                            <p:txEl>
                                              <p:pRg st="6" end="6"/>
                                            </p:txEl>
                                          </p:spTgt>
                                        </p:tgtEl>
                                        <p:attrNameLst>
                                          <p:attrName>style.visibility</p:attrName>
                                        </p:attrNameLst>
                                      </p:cBhvr>
                                      <p:to>
                                        <p:strVal val="visible"/>
                                      </p:to>
                                    </p:set>
                                    <p:animEffect transition="in" filter="wipe(left)">
                                      <p:cBhvr>
                                        <p:cTn id="42" dur="500"/>
                                        <p:tgtEl>
                                          <p:spTgt spid="16998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9987">
                                            <p:txEl>
                                              <p:pRg st="7" end="7"/>
                                            </p:txEl>
                                          </p:spTgt>
                                        </p:tgtEl>
                                        <p:attrNameLst>
                                          <p:attrName>style.visibility</p:attrName>
                                        </p:attrNameLst>
                                      </p:cBhvr>
                                      <p:to>
                                        <p:strVal val="visible"/>
                                      </p:to>
                                    </p:set>
                                    <p:animEffect transition="in" filter="wipe(left)">
                                      <p:cBhvr>
                                        <p:cTn id="47" dur="500"/>
                                        <p:tgtEl>
                                          <p:spTgt spid="169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36086"/>
          </a:xfrm>
        </p:spPr>
        <p:txBody>
          <a:bodyPr>
            <a:noAutofit/>
          </a:bodyPr>
          <a:lstStyle/>
          <a:p>
            <a:pPr defTabSz="914363" eaLnBrk="1" fontAlgn="auto" hangingPunct="1">
              <a:spcAft>
                <a:spcPts val="0"/>
              </a:spcAft>
              <a:defRPr/>
            </a:pPr>
            <a:r>
              <a:rPr dirty="0" smtClean="0">
                <a:ea typeface="+mn-ea"/>
              </a:rPr>
              <a:t>Activity 8: </a:t>
            </a:r>
            <a:r>
              <a:rPr lang="en-US" dirty="0" smtClean="0"/>
              <a:t>Adaptation </a:t>
            </a:r>
            <a:r>
              <a:rPr lang="en-US" dirty="0"/>
              <a:t>Sort </a:t>
            </a:r>
            <a:endParaRPr dirty="0">
              <a:ea typeface="+mn-ea"/>
            </a:endParaRPr>
          </a:p>
        </p:txBody>
      </p:sp>
      <p:sp>
        <p:nvSpPr>
          <p:cNvPr id="104450"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00AB498-6DA9-4B04-A775-E90DE61B2FEB}" type="slidenum">
              <a:rPr lang="en-US" altLang="en-US" sz="1600">
                <a:solidFill>
                  <a:schemeClr val="bg1"/>
                </a:solidFill>
                <a:latin typeface="Times New Roman" panose="02020603050405020304" pitchFamily="18" charset="0"/>
              </a:rPr>
              <a:pPr eaLnBrk="1" hangingPunct="1"/>
              <a:t>37</a:t>
            </a:fld>
            <a:endParaRPr lang="en-US" altLang="en-US" sz="1600" dirty="0">
              <a:solidFill>
                <a:schemeClr val="bg1"/>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dirty="0"/>
              <a:t> </a:t>
            </a:r>
          </a:p>
        </p:txBody>
      </p:sp>
      <p:graphicFrame>
        <p:nvGraphicFramePr>
          <p:cNvPr id="8" name="Table 7"/>
          <p:cNvGraphicFramePr>
            <a:graphicFrameLocks noGrp="1"/>
          </p:cNvGraphicFramePr>
          <p:nvPr>
            <p:extLst>
              <p:ext uri="{D42A27DB-BD31-4B8C-83A1-F6EECF244321}">
                <p14:modId xmlns:p14="http://schemas.microsoft.com/office/powerpoint/2010/main" val="1396079187"/>
              </p:ext>
            </p:extLst>
          </p:nvPr>
        </p:nvGraphicFramePr>
        <p:xfrm>
          <a:off x="544764" y="978568"/>
          <a:ext cx="7989636" cy="4571952"/>
        </p:xfrm>
        <a:graphic>
          <a:graphicData uri="http://schemas.openxmlformats.org/drawingml/2006/table">
            <a:tbl>
              <a:tblPr firstRow="1" bandRow="1">
                <a:tableStyleId>{F5AB1C69-6EDB-4FF4-983F-18BD219EF322}</a:tableStyleId>
              </a:tblPr>
              <a:tblGrid>
                <a:gridCol w="7989636"/>
              </a:tblGrid>
              <a:tr h="409742">
                <a:tc>
                  <a:txBody>
                    <a:bodyPr/>
                    <a:lstStyle/>
                    <a:p>
                      <a:r>
                        <a:rPr lang="en-US" sz="2400" b="1" kern="1200" dirty="0" smtClean="0">
                          <a:solidFill>
                            <a:schemeClr val="lt1"/>
                          </a:solidFill>
                          <a:effectLst/>
                          <a:latin typeface="+mn-lt"/>
                          <a:ea typeface="+mn-ea"/>
                          <a:cs typeface="+mn-cs"/>
                        </a:rPr>
                        <a:t>Accommodations and Modifications</a:t>
                      </a:r>
                      <a:endParaRPr lang="en-US" sz="2400" dirty="0"/>
                    </a:p>
                  </a:txBody>
                  <a:tcPr marL="91432" marR="91432" marT="45708" marB="45708"/>
                </a:tc>
              </a:tr>
              <a:tr h="4003535">
                <a:tc>
                  <a:txBody>
                    <a:bodyPr/>
                    <a:lstStyle/>
                    <a:p>
                      <a:pPr marL="342900" lvl="0" indent="-342900">
                        <a:buFont typeface="+mj-lt"/>
                        <a:buAutoNum type="arabicPeriod"/>
                      </a:pPr>
                      <a:r>
                        <a:rPr lang="en-US" sz="2200" kern="1200" dirty="0" smtClean="0">
                          <a:solidFill>
                            <a:schemeClr val="dk1"/>
                          </a:solidFill>
                          <a:effectLst/>
                          <a:latin typeface="+mn-lt"/>
                          <a:ea typeface="+mn-ea"/>
                          <a:cs typeface="+mn-cs"/>
                        </a:rPr>
                        <a:t>With your team, read the student adaptation cards that are in an envelope on your table.</a:t>
                      </a:r>
                    </a:p>
                    <a:p>
                      <a:pPr marL="342900" lvl="0" indent="-342900">
                        <a:buFont typeface="+mj-lt"/>
                        <a:buAutoNum type="arabicPeriod"/>
                      </a:pPr>
                      <a:r>
                        <a:rPr lang="en-US" sz="2200" kern="1200" dirty="0" smtClean="0">
                          <a:solidFill>
                            <a:schemeClr val="dk1"/>
                          </a:solidFill>
                          <a:effectLst/>
                          <a:latin typeface="+mn-lt"/>
                          <a:ea typeface="+mn-ea"/>
                          <a:cs typeface="+mn-cs"/>
                        </a:rPr>
                        <a:t>Sort each as either, </a:t>
                      </a:r>
                      <a:r>
                        <a:rPr lang="en-US" sz="2200" i="1" kern="1200" dirty="0" smtClean="0">
                          <a:solidFill>
                            <a:schemeClr val="dk1"/>
                          </a:solidFill>
                          <a:effectLst/>
                          <a:latin typeface="+mn-lt"/>
                          <a:ea typeface="+mn-ea"/>
                          <a:cs typeface="+mn-cs"/>
                        </a:rPr>
                        <a:t>Maintains alignment with Core Standards, Negatively impacts alignment with Core Standards, and Unsure if this impacts alignment with Core Standards.</a:t>
                      </a:r>
                      <a:endParaRPr lang="en-US" sz="2200" kern="1200" dirty="0" smtClean="0">
                        <a:solidFill>
                          <a:schemeClr val="dk1"/>
                        </a:solidFill>
                        <a:effectLst/>
                        <a:latin typeface="+mn-lt"/>
                        <a:ea typeface="+mn-ea"/>
                        <a:cs typeface="+mn-cs"/>
                      </a:endParaRPr>
                    </a:p>
                    <a:p>
                      <a:pPr marL="342900" lvl="0" indent="-342900">
                        <a:buFont typeface="+mj-lt"/>
                        <a:buAutoNum type="arabicPeriod"/>
                      </a:pPr>
                      <a:r>
                        <a:rPr lang="en-US" sz="2200" kern="1200" dirty="0" smtClean="0">
                          <a:solidFill>
                            <a:schemeClr val="dk1"/>
                          </a:solidFill>
                          <a:effectLst/>
                          <a:latin typeface="+mn-lt"/>
                          <a:ea typeface="+mn-ea"/>
                          <a:cs typeface="+mn-cs"/>
                        </a:rPr>
                        <a:t>Use the UDL Guidelines to identify Principle(s) and Guideline(s) that connect to each adaptation card.</a:t>
                      </a:r>
                    </a:p>
                    <a:p>
                      <a:pPr marL="342900" lvl="0" indent="-342900">
                        <a:buFont typeface="+mj-lt"/>
                        <a:buAutoNum type="arabicPeriod"/>
                      </a:pPr>
                      <a:r>
                        <a:rPr lang="en-US" sz="2200" kern="1200" dirty="0" smtClean="0">
                          <a:solidFill>
                            <a:schemeClr val="dk1"/>
                          </a:solidFill>
                          <a:effectLst/>
                          <a:latin typeface="+mn-lt"/>
                          <a:ea typeface="+mn-ea"/>
                          <a:cs typeface="+mn-cs"/>
                        </a:rPr>
                        <a:t>Think of a student who is presently in your class and create another adaptation that would apply to your classroom experience. Fill your adaptation on a blank adaptation card. Identify the UDL Principle(s) and Guideline(s).</a:t>
                      </a:r>
                    </a:p>
                    <a:p>
                      <a:pPr marL="342900" lvl="0" indent="-342900">
                        <a:buFont typeface="+mj-lt"/>
                        <a:buAutoNum type="arabicPeriod"/>
                      </a:pPr>
                      <a:r>
                        <a:rPr lang="en-US" sz="2200" kern="1200" dirty="0" smtClean="0">
                          <a:solidFill>
                            <a:schemeClr val="dk1"/>
                          </a:solidFill>
                          <a:effectLst/>
                          <a:latin typeface="+mn-lt"/>
                          <a:ea typeface="+mn-ea"/>
                          <a:cs typeface="+mn-cs"/>
                        </a:rPr>
                        <a:t>Be prepared to share as a whole group.</a:t>
                      </a:r>
                      <a:endParaRPr lang="en-US" sz="2200" kern="1200" dirty="0">
                        <a:solidFill>
                          <a:schemeClr val="dk1"/>
                        </a:solidFill>
                        <a:effectLst/>
                        <a:latin typeface="+mn-lt"/>
                        <a:ea typeface="+mn-ea"/>
                        <a:cs typeface="+mn-cs"/>
                      </a:endParaRPr>
                    </a:p>
                  </a:txBody>
                  <a:tcPr marL="91432" marR="91432" marT="45708" marB="45708"/>
                </a:tc>
              </a:tr>
            </a:tbl>
          </a:graphicData>
        </a:graphic>
      </p:graphicFrame>
      <p:pic>
        <p:nvPicPr>
          <p:cNvPr id="6" name="Picture 9"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9550" y="5038726"/>
            <a:ext cx="947737"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6574540" y="5037139"/>
            <a:ext cx="9284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dirty="0" smtClean="0"/>
              <a:t>Page 24</a:t>
            </a:r>
            <a:endParaRPr lang="en-US" altLang="en-US" sz="1800"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6600825" y="5394325"/>
            <a:ext cx="2349500" cy="304800"/>
          </a:xfrm>
          <a:prstGeom prst="rect">
            <a:avLst/>
          </a:prstGeom>
        </p:spPr>
        <p:txBody>
          <a:bodyPr anchor="ctr"/>
          <a:lstStyle/>
          <a:p>
            <a:pPr algn="r" fontAlgn="auto">
              <a:spcBef>
                <a:spcPts val="0"/>
              </a:spcBef>
              <a:spcAft>
                <a:spcPts val="0"/>
              </a:spcAft>
              <a:defRPr/>
            </a:pPr>
            <a:endParaRPr lang="en-US" sz="1000" dirty="0">
              <a:solidFill>
                <a:prstClr val="black">
                  <a:tint val="75000"/>
                </a:prstClr>
              </a:solidFill>
              <a:latin typeface="Calibri"/>
            </a:endParaRPr>
          </a:p>
        </p:txBody>
      </p:sp>
      <p:pic>
        <p:nvPicPr>
          <p:cNvPr id="6758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0" y="884238"/>
            <a:ext cx="7232650" cy="413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4" name="Title 2"/>
          <p:cNvSpPr>
            <a:spLocks noGrp="1"/>
          </p:cNvSpPr>
          <p:nvPr>
            <p:ph type="title" idx="4294967295"/>
          </p:nvPr>
        </p:nvSpPr>
        <p:spPr>
          <a:xfrm>
            <a:off x="3746290" y="2172441"/>
            <a:ext cx="3548671" cy="443198"/>
          </a:xfrm>
        </p:spPr>
        <p:txBody>
          <a:bodyPr/>
          <a:lstStyle/>
          <a:p>
            <a:pPr defTabSz="914363" eaLnBrk="1" fontAlgn="auto" hangingPunct="1">
              <a:spcAft>
                <a:spcPts val="0"/>
              </a:spcAft>
              <a:defRPr/>
            </a:pPr>
            <a:r>
              <a:rPr sz="3200" dirty="0">
                <a:ea typeface="+mn-ea"/>
              </a:rPr>
              <a:t>Let’s Take A Break…</a:t>
            </a:r>
          </a:p>
        </p:txBody>
      </p:sp>
      <p:sp>
        <p:nvSpPr>
          <p:cNvPr id="79878" name="TextBox 8"/>
          <p:cNvSpPr txBox="1">
            <a:spLocks noChangeArrowheads="1"/>
          </p:cNvSpPr>
          <p:nvPr/>
        </p:nvSpPr>
        <p:spPr bwMode="auto">
          <a:xfrm>
            <a:off x="3705884" y="3053739"/>
            <a:ext cx="3629485" cy="443198"/>
          </a:xfrm>
          <a:prstGeom prst="rect">
            <a:avLst/>
          </a:prstGeom>
        </p:spPr>
        <p:txBody>
          <a:bodyPr lIns="0" tIns="0" rIns="0" bIns="0">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pPr fontAlgn="auto">
              <a:spcAft>
                <a:spcPts val="0"/>
              </a:spcAft>
              <a:defRPr/>
            </a:pPr>
            <a:r>
              <a:rPr/>
              <a:t>…Be back in 10 minutes</a:t>
            </a:r>
          </a:p>
        </p:txBody>
      </p:sp>
      <p:sp>
        <p:nvSpPr>
          <p:cNvPr id="2" name="Footer Placeholder 1"/>
          <p:cNvSpPr>
            <a:spLocks noGrp="1"/>
          </p:cNvSpPr>
          <p:nvPr>
            <p:ph type="ftr" sz="quarter" idx="10"/>
          </p:nvPr>
        </p:nvSpPr>
        <p:spPr/>
        <p:txBody>
          <a:bodyPr/>
          <a:lstStyle/>
          <a:p>
            <a:pPr>
              <a:defRPr/>
            </a:pPr>
            <a:r>
              <a:rPr lang="en-US" dirty="0">
                <a:solidFill>
                  <a:prstClr val="black">
                    <a:tint val="75000"/>
                  </a:prstClr>
                </a:solidFill>
              </a:rPr>
              <a:t> </a:t>
            </a:r>
          </a:p>
        </p:txBody>
      </p:sp>
      <p:sp>
        <p:nvSpPr>
          <p:cNvPr id="67590" name="Slide Number Placeholder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D3B4999-A46A-47E4-8BDD-BF42AAB5EE91}" type="slidenum">
              <a:rPr lang="en-US" altLang="en-US" sz="1600">
                <a:solidFill>
                  <a:prstClr val="white"/>
                </a:solidFill>
                <a:latin typeface="Times New Roman" panose="02020603050405020304" pitchFamily="18" charset="0"/>
              </a:rPr>
              <a:pPr eaLnBrk="1" hangingPunct="1"/>
              <a:t>38</a:t>
            </a:fld>
            <a:endParaRPr lang="en-US" altLang="en-US" sz="1600"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300568662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9"/>
          <p:cNvSpPr>
            <a:spLocks noGrp="1" noChangeArrowheads="1"/>
          </p:cNvSpPr>
          <p:nvPr>
            <p:ph idx="1"/>
          </p:nvPr>
        </p:nvSpPr>
        <p:spPr>
          <a:xfrm>
            <a:off x="384048" y="1518918"/>
            <a:ext cx="8153400" cy="4148828"/>
          </a:xfrm>
        </p:spPr>
        <p:txBody>
          <a:bodyPr/>
          <a:lstStyle/>
          <a:p>
            <a:r>
              <a:rPr lang="en-US" altLang="en-US" dirty="0" smtClean="0"/>
              <a:t>Examples</a:t>
            </a:r>
          </a:p>
          <a:p>
            <a:pPr lvl="1"/>
            <a:r>
              <a:rPr lang="en-US" altLang="en-US" dirty="0" smtClean="0"/>
              <a:t>Opportunities for choice </a:t>
            </a:r>
          </a:p>
          <a:p>
            <a:pPr lvl="1"/>
            <a:r>
              <a:rPr lang="en-US" altLang="en-US" dirty="0" smtClean="0"/>
              <a:t>Grade appropriate activities</a:t>
            </a:r>
          </a:p>
          <a:p>
            <a:pPr lvl="1"/>
            <a:r>
              <a:rPr lang="en-US" altLang="en-US" dirty="0" smtClean="0"/>
              <a:t>Culturally relevant activities</a:t>
            </a:r>
          </a:p>
          <a:p>
            <a:pPr lvl="1"/>
            <a:r>
              <a:rPr lang="en-US" altLang="en-US" dirty="0" smtClean="0"/>
              <a:t>Charts/schedules/visible timers</a:t>
            </a:r>
          </a:p>
          <a:p>
            <a:pPr lvl="1"/>
            <a:r>
              <a:rPr lang="en-US" altLang="en-US" dirty="0" smtClean="0"/>
              <a:t>Display of goals, learning targets</a:t>
            </a:r>
          </a:p>
          <a:p>
            <a:pPr lvl="1"/>
            <a:r>
              <a:rPr lang="en-US" altLang="en-US" dirty="0" smtClean="0"/>
              <a:t>Group work/collaboration</a:t>
            </a:r>
          </a:p>
          <a:p>
            <a:pPr lvl="1"/>
            <a:r>
              <a:rPr lang="en-US" altLang="en-US" dirty="0" smtClean="0"/>
              <a:t>Personal journal—opportunities for self-reflections</a:t>
            </a:r>
          </a:p>
        </p:txBody>
      </p:sp>
      <p:sp>
        <p:nvSpPr>
          <p:cNvPr id="119810" name="Rectangle 8"/>
          <p:cNvSpPr>
            <a:spLocks noGrp="1" noChangeArrowheads="1"/>
          </p:cNvSpPr>
          <p:nvPr>
            <p:ph type="title"/>
          </p:nvPr>
        </p:nvSpPr>
        <p:spPr/>
        <p:txBody>
          <a:bodyPr>
            <a:normAutofit fontScale="90000"/>
          </a:bodyPr>
          <a:lstStyle/>
          <a:p>
            <a:r>
              <a:rPr lang="en-US" dirty="0" smtClean="0"/>
              <a:t>UDL Principles: Multiple Means of Engagement (The “Why” of Learning”)</a:t>
            </a: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fld id="{3BC615B0-02B2-4FBA-95FD-669A9B14D805}" type="slidenum">
              <a:rPr lang="en-US" altLang="en-US" smtClean="0"/>
              <a:pPr/>
              <a:t>39</a:t>
            </a:fld>
            <a:endParaRPr lang="en-US" alt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Here! Introductory Activities</a:t>
            </a:r>
            <a:endParaRPr lang="en-US" dirty="0"/>
          </a:p>
        </p:txBody>
      </p:sp>
      <p:sp>
        <p:nvSpPr>
          <p:cNvPr id="10" name="Footer Placeholder 9"/>
          <p:cNvSpPr>
            <a:spLocks noGrp="1"/>
          </p:cNvSpPr>
          <p:nvPr>
            <p:ph type="ftr" sz="quarter" idx="10"/>
          </p:nvPr>
        </p:nvSpPr>
        <p:spPr>
          <a:xfrm>
            <a:off x="474663" y="6117431"/>
            <a:ext cx="2203450" cy="484188"/>
          </a:xfrm>
        </p:spPr>
        <p:txBody>
          <a:bodyPr/>
          <a:lstStyle/>
          <a:p>
            <a:r>
              <a:rPr lang="en-US" dirty="0" smtClean="0"/>
              <a:t> </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99742832"/>
              </p:ext>
            </p:extLst>
          </p:nvPr>
        </p:nvGraphicFramePr>
        <p:xfrm>
          <a:off x="301625" y="1451768"/>
          <a:ext cx="84613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a:off x="738188" y="1983474"/>
            <a:ext cx="838200" cy="733425"/>
          </a:xfrm>
          <a:prstGeom prst="downArrow">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Slide Number Placeholder 7"/>
          <p:cNvSpPr>
            <a:spLocks noGrp="1"/>
          </p:cNvSpPr>
          <p:nvPr>
            <p:ph type="sldNum" sz="quarter" idx="11"/>
          </p:nvPr>
        </p:nvSpPr>
        <p:spPr/>
        <p:txBody>
          <a:bodyPr/>
          <a:lstStyle/>
          <a:p>
            <a:fld id="{C92B1977-A421-4BA0-B6CD-66B30FD4AF0D}" type="slidenum">
              <a:rPr lang="en-US" altLang="en-US" smtClean="0"/>
              <a:pPr/>
              <a:t>4</a:t>
            </a:fld>
            <a:endParaRPr lang="en-US" altLang="en-US" dirty="0"/>
          </a:p>
        </p:txBody>
      </p:sp>
    </p:spTree>
    <p:extLst>
      <p:ext uri="{BB962C8B-B14F-4D97-AF65-F5344CB8AC3E}">
        <p14:creationId xmlns:p14="http://schemas.microsoft.com/office/powerpoint/2010/main" val="191208938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9"/>
          <p:cNvSpPr>
            <a:spLocks noGrp="1" noChangeArrowheads="1"/>
          </p:cNvSpPr>
          <p:nvPr>
            <p:ph idx="1"/>
          </p:nvPr>
        </p:nvSpPr>
        <p:spPr>
          <a:xfrm>
            <a:off x="384048" y="1512277"/>
            <a:ext cx="8153400" cy="4499693"/>
          </a:xfrm>
        </p:spPr>
        <p:txBody>
          <a:bodyPr/>
          <a:lstStyle/>
          <a:p>
            <a:r>
              <a:rPr lang="en-US" altLang="en-US" dirty="0" smtClean="0"/>
              <a:t>Examples</a:t>
            </a:r>
          </a:p>
          <a:p>
            <a:pPr lvl="1"/>
            <a:r>
              <a:rPr lang="en-US" altLang="en-US" sz="2400" dirty="0" smtClean="0"/>
              <a:t>Underlining/highlighting/Circling things such as: </a:t>
            </a:r>
          </a:p>
          <a:p>
            <a:pPr marL="517525" lvl="1" indent="0">
              <a:buNone/>
            </a:pPr>
            <a:r>
              <a:rPr lang="en-US" altLang="en-US" sz="2400" dirty="0"/>
              <a:t> </a:t>
            </a:r>
            <a:r>
              <a:rPr lang="en-US" altLang="en-US" sz="2400" dirty="0" smtClean="0"/>
              <a:t>     Big Ideas, Relationships, Pronouns, etc.</a:t>
            </a:r>
          </a:p>
          <a:p>
            <a:pPr lvl="1"/>
            <a:r>
              <a:rPr lang="en-US" altLang="en-US" sz="2400" dirty="0" smtClean="0"/>
              <a:t>Vertical lines/asterisks/doodles/numbers to organize information</a:t>
            </a:r>
          </a:p>
          <a:p>
            <a:pPr lvl="1"/>
            <a:r>
              <a:rPr lang="en-US" altLang="en-US" sz="2400" dirty="0" smtClean="0"/>
              <a:t>Provide multiple media/formats</a:t>
            </a:r>
          </a:p>
          <a:p>
            <a:pPr lvl="1"/>
            <a:r>
              <a:rPr lang="ja-JP" altLang="en-US" sz="2400" dirty="0" smtClean="0"/>
              <a:t>“</a:t>
            </a:r>
            <a:r>
              <a:rPr lang="en-US" altLang="ja-JP" sz="2400" dirty="0" smtClean="0"/>
              <a:t>Chunking</a:t>
            </a:r>
            <a:r>
              <a:rPr lang="ja-JP" altLang="en-US" sz="2400" dirty="0" smtClean="0"/>
              <a:t>”</a:t>
            </a:r>
            <a:r>
              <a:rPr lang="en-US" altLang="ja-JP" sz="2400" dirty="0" smtClean="0"/>
              <a:t> information</a:t>
            </a:r>
          </a:p>
          <a:p>
            <a:pPr lvl="1"/>
            <a:r>
              <a:rPr lang="en-US" altLang="en-US" sz="2400" dirty="0" smtClean="0"/>
              <a:t>Graphic Organizers</a:t>
            </a:r>
          </a:p>
          <a:p>
            <a:pPr lvl="1"/>
            <a:r>
              <a:rPr lang="en-US" altLang="en-US" sz="2400" dirty="0" smtClean="0"/>
              <a:t>Provide multiple examples</a:t>
            </a:r>
          </a:p>
          <a:p>
            <a:pPr lvl="1"/>
            <a:r>
              <a:rPr lang="en-US" altLang="en-US" sz="2400" dirty="0" smtClean="0"/>
              <a:t>Support background knowledge and context for learning</a:t>
            </a:r>
          </a:p>
          <a:p>
            <a:pPr lvl="1"/>
            <a:endParaRPr lang="en-US" altLang="en-US" dirty="0" smtClean="0"/>
          </a:p>
        </p:txBody>
      </p:sp>
      <p:sp>
        <p:nvSpPr>
          <p:cNvPr id="80897" name="Rectangle 8"/>
          <p:cNvSpPr>
            <a:spLocks noGrp="1" noChangeArrowheads="1"/>
          </p:cNvSpPr>
          <p:nvPr>
            <p:ph type="title"/>
          </p:nvPr>
        </p:nvSpPr>
        <p:spPr/>
        <p:txBody>
          <a:bodyPr>
            <a:noAutofit/>
          </a:bodyPr>
          <a:lstStyle/>
          <a:p>
            <a:r>
              <a:rPr lang="en-US" sz="4000" dirty="0" smtClean="0"/>
              <a:t>UDL Principles: Multiple Means of Representation (The “What” of Learning)</a:t>
            </a:r>
            <a:endParaRPr lang="en-US" sz="4000" dirty="0"/>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fld id="{3BC615B0-02B2-4FBA-95FD-669A9B14D805}" type="slidenum">
              <a:rPr lang="en-US" altLang="en-US" smtClean="0"/>
              <a:pPr/>
              <a:t>40</a:t>
            </a:fld>
            <a:endParaRPr lang="en-US" altLang="en-US" dirty="0"/>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Rectangle 8"/>
          <p:cNvSpPr>
            <a:spLocks noGrp="1" noChangeArrowheads="1"/>
          </p:cNvSpPr>
          <p:nvPr>
            <p:ph type="title"/>
          </p:nvPr>
        </p:nvSpPr>
        <p:spPr/>
        <p:txBody>
          <a:bodyPr>
            <a:noAutofit/>
          </a:bodyPr>
          <a:lstStyle/>
          <a:p>
            <a:r>
              <a:rPr lang="en-US" dirty="0" smtClean="0"/>
              <a:t>UDL Principles: Multiple Means of Action and Expression (The “How” of Learning)</a:t>
            </a:r>
            <a:endParaRPr lang="en-US" dirty="0"/>
          </a:p>
        </p:txBody>
      </p:sp>
      <p:sp>
        <p:nvSpPr>
          <p:cNvPr id="56322" name="Rectangle 9"/>
          <p:cNvSpPr>
            <a:spLocks noGrp="1" noChangeArrowheads="1"/>
          </p:cNvSpPr>
          <p:nvPr>
            <p:ph type="body" sz="quarter" idx="10"/>
          </p:nvPr>
        </p:nvSpPr>
        <p:spPr>
          <a:xfrm>
            <a:off x="381000" y="1590941"/>
            <a:ext cx="8382000" cy="3674852"/>
          </a:xfrm>
        </p:spPr>
        <p:txBody>
          <a:bodyPr/>
          <a:lstStyle/>
          <a:p>
            <a:r>
              <a:rPr lang="en-US" altLang="en-US" dirty="0" smtClean="0"/>
              <a:t>Examples</a:t>
            </a:r>
          </a:p>
          <a:p>
            <a:pPr lvl="1"/>
            <a:r>
              <a:rPr lang="en-US" altLang="en-US" dirty="0" smtClean="0"/>
              <a:t>Multi-media for student expression (video, audio, text, drawing)</a:t>
            </a:r>
          </a:p>
          <a:p>
            <a:pPr lvl="1"/>
            <a:r>
              <a:rPr lang="en-US" altLang="en-US" dirty="0" smtClean="0"/>
              <a:t>Concept mapping tools</a:t>
            </a:r>
          </a:p>
          <a:p>
            <a:pPr lvl="1"/>
            <a:r>
              <a:rPr lang="en-US" altLang="en-US" dirty="0" smtClean="0"/>
              <a:t>Scaffolds and prompts </a:t>
            </a:r>
          </a:p>
          <a:p>
            <a:pPr lvl="1"/>
            <a:r>
              <a:rPr lang="en-US" altLang="en-US" dirty="0" smtClean="0"/>
              <a:t>Checklists, Step by Step Guidelines</a:t>
            </a:r>
          </a:p>
          <a:p>
            <a:pPr lvl="1"/>
            <a:r>
              <a:rPr lang="en-US" altLang="en-US" dirty="0" smtClean="0"/>
              <a:t>Embedded peer tutors</a:t>
            </a:r>
          </a:p>
          <a:p>
            <a:pPr lvl="1"/>
            <a:r>
              <a:rPr lang="en-US" altLang="en-US" dirty="0" smtClean="0"/>
              <a:t>Assessment rubrics for students</a:t>
            </a:r>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p>
            <a:fld id="{68A3DF0A-88F2-4B0E-92C3-441C87EC7656}" type="slidenum">
              <a:rPr lang="en-US" altLang="en-US" smtClean="0"/>
              <a:pPr/>
              <a:t>41</a:t>
            </a:fld>
            <a:endParaRPr lang="en-US" altLang="en-US" dirty="0"/>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4936" y="59874"/>
            <a:ext cx="8382000" cy="440694"/>
          </a:xfrm>
        </p:spPr>
        <p:txBody>
          <a:bodyPr>
            <a:noAutofit/>
          </a:bodyPr>
          <a:lstStyle/>
          <a:p>
            <a:pPr algn="ctr"/>
            <a:r>
              <a:rPr lang="en-US" sz="3400" dirty="0"/>
              <a:t>How might accommodations </a:t>
            </a:r>
            <a:r>
              <a:rPr lang="en-US" sz="3400" dirty="0" smtClean="0"/>
              <a:t>change over time?</a:t>
            </a:r>
            <a:endParaRPr lang="en-US" sz="3400" dirty="0"/>
          </a:p>
        </p:txBody>
      </p:sp>
      <p:pic>
        <p:nvPicPr>
          <p:cNvPr id="9" name="Picture 2" descr="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31" y="555041"/>
            <a:ext cx="7799294" cy="547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1"/>
          </p:nvPr>
        </p:nvSpPr>
        <p:spPr/>
        <p:txBody>
          <a:bodyPr/>
          <a:lstStyle/>
          <a:p>
            <a:fld id="{9D0E476C-E260-4DC2-996D-9B991881E1CA}" type="slidenum">
              <a:rPr lang="en-US" altLang="en-US" smtClean="0"/>
              <a:pPr/>
              <a:t>42</a:t>
            </a:fld>
            <a:endParaRPr lang="en-US" altLang="en-US" dirty="0"/>
          </a:p>
        </p:txBody>
      </p:sp>
      <p:sp>
        <p:nvSpPr>
          <p:cNvPr id="3" name="TextBox 2"/>
          <p:cNvSpPr txBox="1"/>
          <p:nvPr/>
        </p:nvSpPr>
        <p:spPr>
          <a:xfrm>
            <a:off x="408791" y="6141631"/>
            <a:ext cx="7842324" cy="692497"/>
          </a:xfrm>
          <a:prstGeom prst="rect">
            <a:avLst/>
          </a:prstGeom>
          <a:noFill/>
        </p:spPr>
        <p:txBody>
          <a:bodyPr wrap="square" rtlCol="0">
            <a:spAutoFit/>
          </a:bodyPr>
          <a:lstStyle/>
          <a:p>
            <a:r>
              <a:rPr lang="en-US" sz="1300" b="1" dirty="0" smtClean="0"/>
              <a:t>Source: </a:t>
            </a:r>
            <a:r>
              <a:rPr lang="ru-RU" sz="1300" dirty="0" smtClean="0"/>
              <a:t>Accommodations </a:t>
            </a:r>
            <a:r>
              <a:rPr lang="ru-RU" sz="1300" dirty="0"/>
              <a:t>Manual: How to Select, Administer, and Evaluate Use of </a:t>
            </a:r>
            <a:r>
              <a:rPr lang="ru-RU" sz="1300" dirty="0" smtClean="0"/>
              <a:t>Accommodations</a:t>
            </a:r>
            <a:r>
              <a:rPr lang="en-US" sz="1300" dirty="0" smtClean="0"/>
              <a:t> for </a:t>
            </a:r>
            <a:r>
              <a:rPr lang="en-US" sz="1300" dirty="0"/>
              <a:t>Instruction and Assessment of Students with </a:t>
            </a:r>
            <a:r>
              <a:rPr lang="en-US" sz="1300" dirty="0" smtClean="0"/>
              <a:t>Disabilities, Third Edition: </a:t>
            </a:r>
            <a:r>
              <a:rPr lang="en-US" sz="1300" dirty="0">
                <a:hlinkClick r:id="rId4"/>
              </a:rPr>
              <a:t>http://www.ccsso.org/Resources/Programs/Assessing_Special_Education_Students_(ASES).</a:t>
            </a:r>
            <a:r>
              <a:rPr lang="en-US" sz="1300" dirty="0" smtClean="0">
                <a:hlinkClick r:id="rId4"/>
              </a:rPr>
              <a:t>html</a:t>
            </a:r>
            <a:r>
              <a:rPr lang="en-US" sz="1300" dirty="0" smtClean="0"/>
              <a:t> </a:t>
            </a:r>
            <a:endParaRPr lang="en-US" sz="1300" dirty="0"/>
          </a:p>
        </p:txBody>
      </p:sp>
    </p:spTree>
    <p:extLst>
      <p:ext uri="{BB962C8B-B14F-4D97-AF65-F5344CB8AC3E}">
        <p14:creationId xmlns:p14="http://schemas.microsoft.com/office/powerpoint/2010/main" val="111562164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UDL and Accommodations Provide the Supports and Scaffolds to Successfully Bridge the Standards</a:t>
            </a:r>
            <a:endParaRPr lang="en-US" dirty="0"/>
          </a:p>
        </p:txBody>
      </p:sp>
      <p:sp>
        <p:nvSpPr>
          <p:cNvPr id="4" name="Footer Placeholder 3"/>
          <p:cNvSpPr>
            <a:spLocks noGrp="1"/>
          </p:cNvSpPr>
          <p:nvPr>
            <p:ph type="ftr" sz="quarter" idx="11"/>
          </p:nvPr>
        </p:nvSpPr>
        <p:spPr/>
        <p:txBody>
          <a:bodyPr/>
          <a:lstStyle/>
          <a:p>
            <a:pPr>
              <a:defRPr/>
            </a:pPr>
            <a:r>
              <a:rPr lang="en-US" smtClean="0"/>
              <a:t> </a:t>
            </a:r>
            <a:endParaRPr lang="en-US" dirty="0"/>
          </a:p>
        </p:txBody>
      </p:sp>
      <p:sp>
        <p:nvSpPr>
          <p:cNvPr id="5" name="Slide Number Placeholder 4"/>
          <p:cNvSpPr>
            <a:spLocks noGrp="1"/>
          </p:cNvSpPr>
          <p:nvPr>
            <p:ph type="sldNum" sz="quarter" idx="12"/>
          </p:nvPr>
        </p:nvSpPr>
        <p:spPr/>
        <p:txBody>
          <a:bodyPr/>
          <a:lstStyle/>
          <a:p>
            <a:fld id="{68A3DF0A-88F2-4B0E-92C3-441C87EC7656}" type="slidenum">
              <a:rPr lang="en-US" altLang="en-US" smtClean="0"/>
              <a:pPr/>
              <a:t>43</a:t>
            </a:fld>
            <a:endParaRPr lang="en-US" alt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946" y="2051952"/>
            <a:ext cx="6324600" cy="3649601"/>
          </a:xfrm>
          <a:prstGeom prst="rect">
            <a:avLst/>
          </a:prstGeom>
        </p:spPr>
      </p:pic>
      <p:sp>
        <p:nvSpPr>
          <p:cNvPr id="8" name="TextBox 7"/>
          <p:cNvSpPr txBox="1"/>
          <p:nvPr/>
        </p:nvSpPr>
        <p:spPr>
          <a:xfrm>
            <a:off x="19247" y="2821507"/>
            <a:ext cx="1463478" cy="461665"/>
          </a:xfrm>
          <a:prstGeom prst="rect">
            <a:avLst/>
          </a:prstGeom>
          <a:noFill/>
        </p:spPr>
        <p:txBody>
          <a:bodyPr wrap="none" rtlCol="0">
            <a:spAutoFit/>
          </a:bodyPr>
          <a:lstStyle/>
          <a:p>
            <a:r>
              <a:rPr lang="en-US" sz="2400" b="1" dirty="0" smtClean="0"/>
              <a:t>Standards</a:t>
            </a:r>
            <a:endParaRPr lang="en-US" sz="2400" b="1" dirty="0"/>
          </a:p>
        </p:txBody>
      </p:sp>
      <p:sp>
        <p:nvSpPr>
          <p:cNvPr id="11" name="TextBox 10"/>
          <p:cNvSpPr txBox="1"/>
          <p:nvPr/>
        </p:nvSpPr>
        <p:spPr>
          <a:xfrm>
            <a:off x="3821101" y="3116332"/>
            <a:ext cx="1409700" cy="461665"/>
          </a:xfrm>
          <a:prstGeom prst="rect">
            <a:avLst/>
          </a:prstGeom>
          <a:noFill/>
        </p:spPr>
        <p:txBody>
          <a:bodyPr wrap="square" rtlCol="0">
            <a:spAutoFit/>
          </a:bodyPr>
          <a:lstStyle/>
          <a:p>
            <a:r>
              <a:rPr lang="en-US" sz="2400" b="1" dirty="0" smtClean="0"/>
              <a:t>Scaffolds</a:t>
            </a:r>
            <a:endParaRPr lang="en-US" sz="2400" b="1" dirty="0"/>
          </a:p>
        </p:txBody>
      </p:sp>
      <p:sp>
        <p:nvSpPr>
          <p:cNvPr id="13" name="TextBox 12"/>
          <p:cNvSpPr txBox="1"/>
          <p:nvPr/>
        </p:nvSpPr>
        <p:spPr>
          <a:xfrm>
            <a:off x="4130964" y="2461842"/>
            <a:ext cx="956405" cy="523220"/>
          </a:xfrm>
          <a:prstGeom prst="rect">
            <a:avLst/>
          </a:prstGeom>
          <a:noFill/>
        </p:spPr>
        <p:txBody>
          <a:bodyPr wrap="square" rtlCol="0">
            <a:spAutoFit/>
          </a:bodyPr>
          <a:lstStyle/>
          <a:p>
            <a:r>
              <a:rPr lang="en-US" sz="2800" b="1" dirty="0" smtClean="0"/>
              <a:t>UDL</a:t>
            </a:r>
            <a:endParaRPr lang="en-US" sz="2800" b="1" dirty="0"/>
          </a:p>
        </p:txBody>
      </p:sp>
      <p:sp>
        <p:nvSpPr>
          <p:cNvPr id="15" name="TextBox 14"/>
          <p:cNvSpPr txBox="1"/>
          <p:nvPr/>
        </p:nvSpPr>
        <p:spPr>
          <a:xfrm>
            <a:off x="3303381" y="2781361"/>
            <a:ext cx="2683286" cy="461665"/>
          </a:xfrm>
          <a:prstGeom prst="rect">
            <a:avLst/>
          </a:prstGeom>
          <a:noFill/>
        </p:spPr>
        <p:txBody>
          <a:bodyPr wrap="square" rtlCol="0">
            <a:spAutoFit/>
          </a:bodyPr>
          <a:lstStyle/>
          <a:p>
            <a:r>
              <a:rPr lang="en-US" sz="2400" b="1" dirty="0" smtClean="0"/>
              <a:t>Accommodations</a:t>
            </a:r>
            <a:endParaRPr lang="en-US" sz="2400" b="1" dirty="0"/>
          </a:p>
        </p:txBody>
      </p:sp>
      <p:sp>
        <p:nvSpPr>
          <p:cNvPr id="12" name="TextBox 11"/>
          <p:cNvSpPr txBox="1"/>
          <p:nvPr/>
        </p:nvSpPr>
        <p:spPr>
          <a:xfrm>
            <a:off x="7747759" y="2821507"/>
            <a:ext cx="1463478" cy="461665"/>
          </a:xfrm>
          <a:prstGeom prst="rect">
            <a:avLst/>
          </a:prstGeom>
          <a:noFill/>
        </p:spPr>
        <p:txBody>
          <a:bodyPr wrap="none" rtlCol="0">
            <a:spAutoFit/>
          </a:bodyPr>
          <a:lstStyle/>
          <a:p>
            <a:r>
              <a:rPr lang="en-US" sz="2400" b="1" dirty="0" smtClean="0"/>
              <a:t>Standards</a:t>
            </a:r>
            <a:endParaRPr lang="en-US" sz="2400" b="1" dirty="0"/>
          </a:p>
        </p:txBody>
      </p:sp>
    </p:spTree>
    <p:extLst>
      <p:ext uri="{BB962C8B-B14F-4D97-AF65-F5344CB8AC3E}">
        <p14:creationId xmlns:p14="http://schemas.microsoft.com/office/powerpoint/2010/main" val="364207785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Content Placeholder 1"/>
          <p:cNvSpPr>
            <a:spLocks noGrp="1"/>
          </p:cNvSpPr>
          <p:nvPr>
            <p:ph idx="1"/>
          </p:nvPr>
        </p:nvSpPr>
        <p:spPr>
          <a:xfrm>
            <a:off x="646531" y="1555373"/>
            <a:ext cx="7837712" cy="1945148"/>
          </a:xfrm>
        </p:spPr>
        <p:txBody>
          <a:bodyPr/>
          <a:lstStyle/>
          <a:p>
            <a:pPr>
              <a:spcBef>
                <a:spcPts val="1200"/>
              </a:spcBef>
              <a:spcAft>
                <a:spcPts val="1200"/>
              </a:spcAft>
            </a:pPr>
            <a:r>
              <a:rPr lang="en-US" altLang="en-US" dirty="0" smtClean="0"/>
              <a:t>Summarize Key Points</a:t>
            </a:r>
          </a:p>
          <a:p>
            <a:pPr>
              <a:spcBef>
                <a:spcPts val="1200"/>
              </a:spcBef>
              <a:spcAft>
                <a:spcPts val="1200"/>
              </a:spcAft>
            </a:pPr>
            <a:r>
              <a:rPr lang="en-US" altLang="en-US" dirty="0" smtClean="0"/>
              <a:t>Add </a:t>
            </a:r>
            <a:r>
              <a:rPr lang="en-US" altLang="en-US" dirty="0"/>
              <a:t>Y</a:t>
            </a:r>
            <a:r>
              <a:rPr lang="en-US" altLang="en-US" dirty="0" smtClean="0"/>
              <a:t>our Own </a:t>
            </a:r>
            <a:r>
              <a:rPr lang="en-US" altLang="en-US" dirty="0"/>
              <a:t>T</a:t>
            </a:r>
            <a:r>
              <a:rPr lang="en-US" altLang="en-US" dirty="0" smtClean="0"/>
              <a:t>hinking (Make a Connection)</a:t>
            </a:r>
          </a:p>
          <a:p>
            <a:pPr>
              <a:spcBef>
                <a:spcPts val="1200"/>
              </a:spcBef>
              <a:spcAft>
                <a:spcPts val="1200"/>
              </a:spcAft>
            </a:pPr>
            <a:r>
              <a:rPr lang="en-US" altLang="en-US" dirty="0" smtClean="0"/>
              <a:t>Pose a Clarifying Question</a:t>
            </a:r>
          </a:p>
        </p:txBody>
      </p:sp>
      <p:sp>
        <p:nvSpPr>
          <p:cNvPr id="3" name="Title 2"/>
          <p:cNvSpPr>
            <a:spLocks noGrp="1"/>
          </p:cNvSpPr>
          <p:nvPr>
            <p:ph type="title"/>
          </p:nvPr>
        </p:nvSpPr>
        <p:spPr>
          <a:xfrm>
            <a:off x="384048" y="228600"/>
            <a:ext cx="5551531" cy="733926"/>
          </a:xfrm>
        </p:spPr>
        <p:txBody>
          <a:bodyPr>
            <a:normAutofit/>
          </a:bodyPr>
          <a:lstStyle/>
          <a:p>
            <a:pPr>
              <a:defRPr/>
            </a:pPr>
            <a:r>
              <a:rPr sz="4400" dirty="0" smtClean="0">
                <a:ea typeface="ＭＳ Ｐゴシック" charset="0"/>
              </a:rPr>
              <a:t>Three Minute Pause</a:t>
            </a:r>
            <a:endParaRPr sz="4400" dirty="0">
              <a:ea typeface="ＭＳ Ｐゴシック" charset="0"/>
            </a:endParaRP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4B6B9E7-2FE2-4EF1-B6DF-2E416887F0CC}" type="slidenum">
              <a:rPr lang="en-US" altLang="en-US" sz="1600">
                <a:solidFill>
                  <a:schemeClr val="bg1"/>
                </a:solidFill>
                <a:latin typeface="Times New Roman" panose="02020603050405020304" pitchFamily="18" charset="0"/>
              </a:rPr>
              <a:pPr eaLnBrk="1" hangingPunct="1"/>
              <a:t>44</a:t>
            </a:fld>
            <a:endParaRPr lang="en-US" altLang="en-US" sz="1600" dirty="0">
              <a:solidFill>
                <a:schemeClr val="bg1"/>
              </a:solidFill>
              <a:latin typeface="Times New Roman" panose="02020603050405020304" pitchFamily="18" charset="0"/>
            </a:endParaRPr>
          </a:p>
        </p:txBody>
      </p:sp>
      <p:sp>
        <p:nvSpPr>
          <p:cNvPr id="116741" name="TextBox 5"/>
          <p:cNvSpPr txBox="1">
            <a:spLocks noChangeArrowheads="1"/>
          </p:cNvSpPr>
          <p:nvPr/>
        </p:nvSpPr>
        <p:spPr bwMode="auto">
          <a:xfrm>
            <a:off x="2361236" y="5475705"/>
            <a:ext cx="612300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t>The Reading Quest</a:t>
            </a:r>
            <a:r>
              <a:rPr lang="en-US" altLang="en-US" sz="1800" dirty="0"/>
              <a:t>: </a:t>
            </a:r>
            <a:r>
              <a:rPr lang="en-US" altLang="en-US" sz="1800" dirty="0">
                <a:hlinkClick r:id="rId3"/>
              </a:rPr>
              <a:t>http://www.readingquest.org/pdf/3mp.pdf</a:t>
            </a:r>
            <a:endParaRPr lang="en-US" altLang="en-US" sz="1800"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914363" eaLnBrk="1" fontAlgn="auto" hangingPunct="1">
              <a:spcAft>
                <a:spcPts val="0"/>
              </a:spcAft>
              <a:defRPr/>
            </a:pPr>
            <a:r>
              <a:rPr dirty="0" smtClean="0">
                <a:ea typeface="+mn-ea"/>
              </a:rPr>
              <a:t>Activity </a:t>
            </a:r>
            <a:r>
              <a:rPr lang="en-US" dirty="0" smtClean="0">
                <a:ea typeface="+mn-ea"/>
              </a:rPr>
              <a:t>9</a:t>
            </a:r>
            <a:r>
              <a:rPr dirty="0" smtClean="0">
                <a:ea typeface="+mn-ea"/>
              </a:rPr>
              <a:t>: </a:t>
            </a:r>
            <a:r>
              <a:rPr lang="en-US" dirty="0"/>
              <a:t>Lesson Plan Analysis</a:t>
            </a:r>
            <a:r>
              <a:rPr lang="en-US" sz="4400" dirty="0"/>
              <a:t/>
            </a:r>
            <a:br>
              <a:rPr lang="en-US" sz="4400" dirty="0"/>
            </a:br>
            <a:endParaRPr sz="4200" dirty="0">
              <a:ea typeface="+mn-ea"/>
            </a:endParaRPr>
          </a:p>
        </p:txBody>
      </p:sp>
      <p:sp>
        <p:nvSpPr>
          <p:cNvPr id="118786"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1CD3844-977B-4598-A05F-4FFCB0D6C773}" type="slidenum">
              <a:rPr lang="en-US" altLang="en-US" sz="1600">
                <a:solidFill>
                  <a:schemeClr val="bg1"/>
                </a:solidFill>
                <a:latin typeface="Times New Roman" panose="02020603050405020304" pitchFamily="18" charset="0"/>
              </a:rPr>
              <a:pPr eaLnBrk="1" hangingPunct="1"/>
              <a:t>45</a:t>
            </a:fld>
            <a:endParaRPr lang="en-US" altLang="en-US" sz="1600" dirty="0">
              <a:solidFill>
                <a:schemeClr val="bg1"/>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dirty="0"/>
              <a:t> </a:t>
            </a:r>
          </a:p>
        </p:txBody>
      </p:sp>
      <p:graphicFrame>
        <p:nvGraphicFramePr>
          <p:cNvPr id="8" name="Table 7"/>
          <p:cNvGraphicFramePr>
            <a:graphicFrameLocks noGrp="1"/>
          </p:cNvGraphicFramePr>
          <p:nvPr>
            <p:extLst>
              <p:ext uri="{D42A27DB-BD31-4B8C-83A1-F6EECF244321}">
                <p14:modId xmlns:p14="http://schemas.microsoft.com/office/powerpoint/2010/main" val="1485955337"/>
              </p:ext>
            </p:extLst>
          </p:nvPr>
        </p:nvGraphicFramePr>
        <p:xfrm>
          <a:off x="381000" y="921754"/>
          <a:ext cx="7581900" cy="4654126"/>
        </p:xfrm>
        <a:graphic>
          <a:graphicData uri="http://schemas.openxmlformats.org/drawingml/2006/table">
            <a:tbl>
              <a:tblPr firstRow="1" bandRow="1">
                <a:tableStyleId>{F5AB1C69-6EDB-4FF4-983F-18BD219EF322}</a:tableStyleId>
              </a:tblPr>
              <a:tblGrid>
                <a:gridCol w="7581900"/>
              </a:tblGrid>
              <a:tr h="426991">
                <a:tc>
                  <a:txBody>
                    <a:bodyPr/>
                    <a:lstStyle/>
                    <a:p>
                      <a:r>
                        <a:rPr lang="en-US" sz="2400" dirty="0" smtClean="0"/>
                        <a:t> Making</a:t>
                      </a:r>
                      <a:r>
                        <a:rPr lang="en-US" sz="2400" baseline="0" dirty="0" smtClean="0"/>
                        <a:t> Connections</a:t>
                      </a:r>
                      <a:endParaRPr lang="en-US" sz="2400" dirty="0"/>
                    </a:p>
                  </a:txBody>
                  <a:tcPr marL="91432" marR="91432" marT="45708" marB="45708"/>
                </a:tc>
              </a:tr>
              <a:tr h="4196950">
                <a:tc>
                  <a:txBody>
                    <a:bodyPr/>
                    <a:lstStyle/>
                    <a:p>
                      <a:pPr marL="457200" lvl="0" indent="-457200">
                        <a:buFont typeface="Arial"/>
                        <a:buAutoNum type="arabicPeriod"/>
                      </a:pPr>
                      <a:r>
                        <a:rPr lang="en-US" sz="2200" kern="1200" dirty="0" smtClean="0">
                          <a:solidFill>
                            <a:schemeClr val="dk1"/>
                          </a:solidFill>
                          <a:effectLst/>
                          <a:latin typeface="+mn-lt"/>
                          <a:ea typeface="+mn-ea"/>
                          <a:cs typeface="+mn-cs"/>
                        </a:rPr>
                        <a:t>With your team, choose</a:t>
                      </a:r>
                      <a:r>
                        <a:rPr lang="en-US" sz="2200" kern="1200" baseline="0" dirty="0" smtClean="0">
                          <a:solidFill>
                            <a:schemeClr val="dk1"/>
                          </a:solidFill>
                          <a:effectLst/>
                          <a:latin typeface="+mn-lt"/>
                          <a:ea typeface="+mn-ea"/>
                          <a:cs typeface="+mn-cs"/>
                        </a:rPr>
                        <a:t> one of the lesson plans provided, or use one of your own lesson plan ideas to identify the natural UDL components.</a:t>
                      </a:r>
                    </a:p>
                    <a:p>
                      <a:pPr marL="457200" lvl="0" indent="-457200">
                        <a:buFont typeface="Arial"/>
                        <a:buAutoNum type="arabicPeriod" startAt="2"/>
                      </a:pPr>
                      <a:r>
                        <a:rPr lang="en-US" sz="2200" kern="1200" baseline="0" dirty="0" smtClean="0">
                          <a:solidFill>
                            <a:schemeClr val="dk1"/>
                          </a:solidFill>
                          <a:effectLst/>
                          <a:latin typeface="+mn-lt"/>
                          <a:ea typeface="+mn-ea"/>
                          <a:cs typeface="+mn-cs"/>
                        </a:rPr>
                        <a:t>Use the UDL Principles and Guidelines on page 7 to identify one UDL Principle and Guideline.</a:t>
                      </a:r>
                    </a:p>
                    <a:p>
                      <a:pPr marL="457200" marR="0" lvl="0" indent="-457200" algn="l" defTabSz="914363" rtl="0" eaLnBrk="1" fontAlgn="auto" latinLnBrk="0" hangingPunct="1">
                        <a:lnSpc>
                          <a:spcPct val="100000"/>
                        </a:lnSpc>
                        <a:spcBef>
                          <a:spcPts val="0"/>
                        </a:spcBef>
                        <a:spcAft>
                          <a:spcPts val="0"/>
                        </a:spcAft>
                        <a:buClrTx/>
                        <a:buSzTx/>
                        <a:buFont typeface="Arial"/>
                        <a:buAutoNum type="arabicPeriod" startAt="4"/>
                        <a:tabLst/>
                        <a:defRPr/>
                      </a:pPr>
                      <a:r>
                        <a:rPr lang="en-US" sz="2200" kern="1200" baseline="0" dirty="0" smtClean="0">
                          <a:solidFill>
                            <a:schemeClr val="dk1"/>
                          </a:solidFill>
                          <a:effectLst/>
                          <a:latin typeface="+mn-lt"/>
                          <a:ea typeface="+mn-ea"/>
                          <a:cs typeface="+mn-cs"/>
                        </a:rPr>
                        <a:t>Think o</a:t>
                      </a:r>
                      <a:r>
                        <a:rPr lang="en-US" sz="2400" kern="1200" dirty="0" smtClean="0">
                          <a:solidFill>
                            <a:schemeClr val="tx1"/>
                          </a:solidFill>
                          <a:effectLst/>
                          <a:latin typeface="+mn-lt"/>
                          <a:ea typeface="MS PGothic" panose="020B0600070205080204" pitchFamily="34" charset="-128"/>
                          <a:cs typeface="ＭＳ Ｐゴシック" charset="0"/>
                        </a:rPr>
                        <a:t>f a sample student with a potential </a:t>
                      </a:r>
                      <a:r>
                        <a:rPr lang="en-US" sz="2400" kern="1200" dirty="0" err="1" smtClean="0">
                          <a:solidFill>
                            <a:schemeClr val="tx1"/>
                          </a:solidFill>
                          <a:effectLst/>
                          <a:latin typeface="+mn-lt"/>
                          <a:ea typeface="MS PGothic" panose="020B0600070205080204" pitchFamily="34" charset="-128"/>
                          <a:cs typeface="ＭＳ Ｐゴシック" charset="0"/>
                        </a:rPr>
                        <a:t>IEP</a:t>
                      </a:r>
                      <a:r>
                        <a:rPr lang="en-US" sz="2400" kern="1200" dirty="0" smtClean="0">
                          <a:solidFill>
                            <a:schemeClr val="tx1"/>
                          </a:solidFill>
                          <a:effectLst/>
                          <a:latin typeface="+mn-lt"/>
                          <a:ea typeface="MS PGothic" panose="020B0600070205080204" pitchFamily="34" charset="-128"/>
                          <a:cs typeface="ＭＳ Ｐゴシック" charset="0"/>
                        </a:rPr>
                        <a:t> goal</a:t>
                      </a:r>
                      <a:r>
                        <a:rPr lang="en-US" sz="2200" kern="1200" baseline="0" dirty="0" smtClean="0">
                          <a:solidFill>
                            <a:schemeClr val="dk1"/>
                          </a:solidFill>
                          <a:effectLst/>
                          <a:latin typeface="+mn-lt"/>
                          <a:ea typeface="+mn-ea"/>
                          <a:cs typeface="+mn-cs"/>
                        </a:rPr>
                        <a:t> that would align with your chosen lesson. How well does this </a:t>
                      </a:r>
                      <a:r>
                        <a:rPr lang="en-US" sz="2200" kern="1200" baseline="0" dirty="0" err="1" smtClean="0">
                          <a:solidFill>
                            <a:schemeClr val="dk1"/>
                          </a:solidFill>
                          <a:effectLst/>
                          <a:latin typeface="+mn-lt"/>
                          <a:ea typeface="+mn-ea"/>
                          <a:cs typeface="+mn-cs"/>
                        </a:rPr>
                        <a:t>IEP</a:t>
                      </a:r>
                      <a:r>
                        <a:rPr lang="en-US" sz="2200" kern="1200" baseline="0" dirty="0" smtClean="0">
                          <a:solidFill>
                            <a:schemeClr val="dk1"/>
                          </a:solidFill>
                          <a:effectLst/>
                          <a:latin typeface="+mn-lt"/>
                          <a:ea typeface="+mn-ea"/>
                          <a:cs typeface="+mn-cs"/>
                        </a:rPr>
                        <a:t> goal connect with the standards and </a:t>
                      </a:r>
                      <a:r>
                        <a:rPr lang="en-US" sz="2200" kern="1200" baseline="0" dirty="0" err="1" smtClean="0">
                          <a:solidFill>
                            <a:schemeClr val="dk1"/>
                          </a:solidFill>
                          <a:effectLst/>
                          <a:latin typeface="+mn-lt"/>
                          <a:ea typeface="+mn-ea"/>
                          <a:cs typeface="+mn-cs"/>
                        </a:rPr>
                        <a:t>UDL</a:t>
                      </a:r>
                      <a:r>
                        <a:rPr lang="en-US" sz="2200" kern="1200" baseline="0" dirty="0" smtClean="0">
                          <a:solidFill>
                            <a:schemeClr val="dk1"/>
                          </a:solidFill>
                          <a:effectLst/>
                          <a:latin typeface="+mn-lt"/>
                          <a:ea typeface="+mn-ea"/>
                          <a:cs typeface="+mn-cs"/>
                        </a:rPr>
                        <a:t> components?</a:t>
                      </a:r>
                    </a:p>
                    <a:p>
                      <a:pPr marL="457200" lvl="0" indent="-457200">
                        <a:buFont typeface="Arial"/>
                        <a:buAutoNum type="arabicPeriod" startAt="5"/>
                      </a:pPr>
                      <a:r>
                        <a:rPr lang="en-US" sz="2200" kern="1200" baseline="0" dirty="0" smtClean="0">
                          <a:solidFill>
                            <a:schemeClr val="dk1"/>
                          </a:solidFill>
                          <a:effectLst/>
                          <a:latin typeface="+mn-lt"/>
                          <a:ea typeface="+mn-ea"/>
                          <a:cs typeface="+mn-cs"/>
                        </a:rPr>
                        <a:t>On a scale of 1‒5 (with 5 being the greatest of ease), how naturally do you think UDL Principles and Guidelines, IEP goals, and standards connect?</a:t>
                      </a:r>
                    </a:p>
                    <a:p>
                      <a:pPr marL="0" lvl="0" indent="0">
                        <a:buFont typeface="Arial"/>
                        <a:buNone/>
                      </a:pPr>
                      <a:r>
                        <a:rPr lang="en-US" sz="2200" kern="1200" baseline="0" dirty="0" smtClean="0">
                          <a:solidFill>
                            <a:schemeClr val="dk1"/>
                          </a:solidFill>
                          <a:effectLst/>
                          <a:latin typeface="+mn-lt"/>
                          <a:ea typeface="+mn-ea"/>
                          <a:cs typeface="+mn-cs"/>
                        </a:rPr>
                        <a:t>6.    Be prepared to share.</a:t>
                      </a:r>
                      <a:endParaRPr lang="en-US" sz="2400" kern="1200" dirty="0" smtClean="0">
                        <a:solidFill>
                          <a:schemeClr val="dk1"/>
                        </a:solidFill>
                        <a:effectLst/>
                        <a:latin typeface="+mn-lt"/>
                        <a:ea typeface="+mn-ea"/>
                        <a:cs typeface="+mn-cs"/>
                      </a:endParaRPr>
                    </a:p>
                  </a:txBody>
                  <a:tcPr marL="91432" marR="91432" marT="45708" marB="45708"/>
                </a:tc>
              </a:tr>
            </a:tbl>
          </a:graphicData>
        </a:graphic>
      </p:graphicFrame>
      <p:pic>
        <p:nvPicPr>
          <p:cNvPr id="6" name="Picture 9"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7944" y="4948754"/>
            <a:ext cx="947737"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5135058" y="4948754"/>
            <a:ext cx="9241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dirty="0" smtClean="0"/>
              <a:t>Page 25</a:t>
            </a:r>
            <a:endParaRPr lang="en-US" altLang="en-US" sz="1800"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dirty="0" smtClean="0">
                <a:ea typeface="ＭＳ Ｐゴシック" charset="0"/>
              </a:rPr>
              <a:t>UDL Planning Tools</a:t>
            </a:r>
            <a:endParaRPr dirty="0">
              <a:ea typeface="ＭＳ Ｐゴシック" charset="0"/>
            </a:endParaRPr>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9BAF1DF8-6505-4F78-8962-233359D2D22A}" type="slidenum">
              <a:rPr lang="en-US" altLang="en-US" sz="1600">
                <a:solidFill>
                  <a:schemeClr val="bg1"/>
                </a:solidFill>
                <a:latin typeface="Times New Roman" panose="02020603050405020304" pitchFamily="18" charset="0"/>
              </a:rPr>
              <a:pPr algn="r" eaLnBrk="1" hangingPunct="1"/>
              <a:t>46</a:t>
            </a:fld>
            <a:endParaRPr lang="en-US" altLang="en-US" sz="1600" dirty="0">
              <a:solidFill>
                <a:schemeClr val="bg1"/>
              </a:solidFill>
              <a:latin typeface="Times New Roman" panose="02020603050405020304" pitchFamily="18" charset="0"/>
            </a:endParaRPr>
          </a:p>
        </p:txBody>
      </p:sp>
      <p:pic>
        <p:nvPicPr>
          <p:cNvPr id="120836" name="Picture 5" descr="Screen Shot 2015-01-26 at 2.30.4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242" y="2436994"/>
            <a:ext cx="4751766" cy="3635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0837" name="Picture 7" descr="Screen Shot 2015-01-26 at 2.33.20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230" y="882496"/>
            <a:ext cx="3717644" cy="3799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3405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lvl="0"/>
            <a:r>
              <a:rPr lang="en-US" dirty="0" smtClean="0"/>
              <a:t>You are Here! </a:t>
            </a:r>
            <a:r>
              <a:rPr lang="en-US" dirty="0"/>
              <a:t>Reflection, </a:t>
            </a:r>
            <a:r>
              <a:rPr lang="en-US" dirty="0" smtClean="0"/>
              <a:t>Next </a:t>
            </a:r>
            <a:r>
              <a:rPr lang="en-US" dirty="0"/>
              <a:t>Steps, &amp; Session Evaluation</a:t>
            </a:r>
          </a:p>
        </p:txBody>
      </p:sp>
      <p:sp>
        <p:nvSpPr>
          <p:cNvPr id="10" name="Footer Placeholder 9"/>
          <p:cNvSpPr>
            <a:spLocks noGrp="1"/>
          </p:cNvSpPr>
          <p:nvPr>
            <p:ph type="ftr" sz="quarter" idx="10"/>
          </p:nvPr>
        </p:nvSpPr>
        <p:spPr>
          <a:xfrm>
            <a:off x="474663" y="6117431"/>
            <a:ext cx="2203450" cy="484188"/>
          </a:xfrm>
        </p:spPr>
        <p:txBody>
          <a:bodyPr/>
          <a:lstStyle/>
          <a:p>
            <a:r>
              <a:rPr lang="en-US" dirty="0" smtClean="0"/>
              <a:t> </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327782611"/>
              </p:ext>
            </p:extLst>
          </p:nvPr>
        </p:nvGraphicFramePr>
        <p:xfrm>
          <a:off x="381000" y="1766093"/>
          <a:ext cx="84613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a:off x="7614478" y="2295745"/>
            <a:ext cx="838200" cy="733425"/>
          </a:xfrm>
          <a:prstGeom prst="downArrow">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Slide Number Placeholder 7"/>
          <p:cNvSpPr>
            <a:spLocks noGrp="1"/>
          </p:cNvSpPr>
          <p:nvPr>
            <p:ph type="sldNum" sz="quarter" idx="11"/>
          </p:nvPr>
        </p:nvSpPr>
        <p:spPr/>
        <p:txBody>
          <a:bodyPr/>
          <a:lstStyle/>
          <a:p>
            <a:fld id="{C92B1977-A421-4BA0-B6CD-66B30FD4AF0D}" type="slidenum">
              <a:rPr lang="en-US" altLang="en-US" smtClean="0"/>
              <a:pPr/>
              <a:t>47</a:t>
            </a:fld>
            <a:endParaRPr lang="en-US" altLang="en-US" dirty="0"/>
          </a:p>
        </p:txBody>
      </p:sp>
    </p:spTree>
    <p:extLst>
      <p:ext uri="{BB962C8B-B14F-4D97-AF65-F5344CB8AC3E}">
        <p14:creationId xmlns:p14="http://schemas.microsoft.com/office/powerpoint/2010/main" val="32519751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Box 2"/>
          <p:cNvSpPr txBox="1">
            <a:spLocks noChangeArrowheads="1"/>
          </p:cNvSpPr>
          <p:nvPr/>
        </p:nvSpPr>
        <p:spPr bwMode="auto">
          <a:xfrm>
            <a:off x="228600" y="250825"/>
            <a:ext cx="8915400" cy="978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2813">
              <a:lnSpc>
                <a:spcPct val="90000"/>
              </a:lnSpc>
            </a:pPr>
            <a:r>
              <a:rPr lang="en-US" alt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What can I do TOMORROW to </a:t>
            </a:r>
            <a:r>
              <a:rPr lang="en-US" altLang="en-US"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be better </a:t>
            </a:r>
            <a:r>
              <a:rPr lang="en-US" alt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prepared to implement the CT Core Standards with all students?</a:t>
            </a:r>
          </a:p>
        </p:txBody>
      </p:sp>
      <p:sp>
        <p:nvSpPr>
          <p:cNvPr id="4" name="TextBox 3"/>
          <p:cNvSpPr txBox="1"/>
          <p:nvPr/>
        </p:nvSpPr>
        <p:spPr>
          <a:xfrm>
            <a:off x="381000" y="1416592"/>
            <a:ext cx="8357937" cy="4401205"/>
          </a:xfrm>
          <a:prstGeom prst="rect">
            <a:avLst/>
          </a:prstGeom>
          <a:noFill/>
        </p:spPr>
        <p:txBody>
          <a:bodyPr wrap="square">
            <a:spAutoFit/>
          </a:bodyPr>
          <a:lstStyle/>
          <a:p>
            <a:pPr marL="457200" indent="-457200" fontAlgn="auto">
              <a:spcBef>
                <a:spcPts val="600"/>
              </a:spcBef>
              <a:spcAft>
                <a:spcPts val="600"/>
              </a:spcAft>
              <a:buClr>
                <a:schemeClr val="accent1"/>
              </a:buClr>
              <a:buFont typeface="Wingdings" panose="05000000000000000000" pitchFamily="2" charset="2"/>
              <a:buChar char="q"/>
              <a:defRPr/>
            </a:pPr>
            <a:r>
              <a:rPr lang="en-US" sz="2400" dirty="0">
                <a:latin typeface="+mn-lt"/>
                <a:ea typeface="+mn-ea"/>
              </a:rPr>
              <a:t>Learn more about or solidify knowledge of differentiation </a:t>
            </a:r>
            <a:r>
              <a:rPr lang="en-US" sz="2400" dirty="0" smtClean="0">
                <a:latin typeface="+mn-lt"/>
                <a:ea typeface="+mn-ea"/>
              </a:rPr>
              <a:t>and </a:t>
            </a:r>
            <a:r>
              <a:rPr lang="en-US" sz="2400" dirty="0">
                <a:latin typeface="+mn-lt"/>
                <a:ea typeface="+mn-ea"/>
              </a:rPr>
              <a:t>Universal Design for Learning (UDL).</a:t>
            </a:r>
          </a:p>
          <a:p>
            <a:pPr marL="457200" indent="-457200" fontAlgn="auto">
              <a:spcBef>
                <a:spcPts val="600"/>
              </a:spcBef>
              <a:spcAft>
                <a:spcPts val="600"/>
              </a:spcAft>
              <a:buClr>
                <a:schemeClr val="accent1"/>
              </a:buClr>
              <a:buFont typeface="Wingdings" panose="05000000000000000000" pitchFamily="2" charset="2"/>
              <a:buChar char="q"/>
              <a:defRPr/>
            </a:pPr>
            <a:r>
              <a:rPr lang="en-US" sz="2400" dirty="0" smtClean="0">
                <a:latin typeface="+mn-lt"/>
                <a:ea typeface="ＭＳ Ｐゴシック" charset="0"/>
                <a:cs typeface="ＭＳ Ｐゴシック" charset="0"/>
              </a:rPr>
              <a:t>Be more </a:t>
            </a:r>
            <a:r>
              <a:rPr lang="en-US" sz="2400" dirty="0">
                <a:latin typeface="+mn-lt"/>
                <a:ea typeface="ＭＳ Ｐゴシック" charset="0"/>
                <a:cs typeface="ＭＳ Ｐゴシック" charset="0"/>
              </a:rPr>
              <a:t>aware of the types of accommodations, while staying true to the integrity of what the CT Core standards are asking my students to know and do.</a:t>
            </a:r>
            <a:endParaRPr lang="en-US" sz="2400" dirty="0">
              <a:latin typeface="+mn-lt"/>
              <a:ea typeface="+mn-ea"/>
            </a:endParaRPr>
          </a:p>
          <a:p>
            <a:pPr marL="457200" indent="-457200" fontAlgn="auto">
              <a:spcBef>
                <a:spcPts val="600"/>
              </a:spcBef>
              <a:spcAft>
                <a:spcPts val="600"/>
              </a:spcAft>
              <a:buClr>
                <a:schemeClr val="accent1"/>
              </a:buClr>
              <a:buFont typeface="Wingdings" panose="05000000000000000000" pitchFamily="2" charset="2"/>
              <a:buChar char="q"/>
              <a:defRPr/>
            </a:pPr>
            <a:r>
              <a:rPr lang="en-US" sz="2400" dirty="0" smtClean="0">
                <a:latin typeface="+mn-lt"/>
                <a:ea typeface="+mn-ea"/>
              </a:rPr>
              <a:t>Gather </a:t>
            </a:r>
            <a:r>
              <a:rPr lang="en-US" sz="2400" dirty="0">
                <a:latin typeface="+mn-lt"/>
                <a:ea typeface="+mn-ea"/>
              </a:rPr>
              <a:t>and respond to data gathered from formative </a:t>
            </a:r>
            <a:r>
              <a:rPr lang="en-US" sz="2400" dirty="0" smtClean="0">
                <a:latin typeface="+mn-lt"/>
                <a:ea typeface="+mn-ea"/>
              </a:rPr>
              <a:t>and </a:t>
            </a:r>
            <a:r>
              <a:rPr lang="en-US" sz="2400" dirty="0">
                <a:latin typeface="+mn-lt"/>
                <a:ea typeface="+mn-ea"/>
              </a:rPr>
              <a:t>s</a:t>
            </a:r>
            <a:r>
              <a:rPr lang="en-US" sz="2400" dirty="0" smtClean="0">
                <a:latin typeface="+mn-lt"/>
                <a:ea typeface="+mn-ea"/>
              </a:rPr>
              <a:t>ummative </a:t>
            </a:r>
            <a:r>
              <a:rPr lang="en-US" sz="2400" dirty="0">
                <a:latin typeface="+mn-lt"/>
                <a:ea typeface="+mn-ea"/>
              </a:rPr>
              <a:t>assessments. (We will delve into this during Module 3.)</a:t>
            </a:r>
          </a:p>
          <a:p>
            <a:pPr marL="457200" indent="-457200" fontAlgn="auto">
              <a:spcBef>
                <a:spcPts val="600"/>
              </a:spcBef>
              <a:spcAft>
                <a:spcPts val="600"/>
              </a:spcAft>
              <a:buClr>
                <a:schemeClr val="accent1"/>
              </a:buClr>
              <a:buFont typeface="Wingdings" panose="05000000000000000000" pitchFamily="2" charset="2"/>
              <a:buChar char="q"/>
              <a:defRPr/>
            </a:pPr>
            <a:r>
              <a:rPr lang="en-US" sz="2400" dirty="0" smtClean="0">
                <a:latin typeface="+mn-lt"/>
                <a:ea typeface="+mn-ea"/>
              </a:rPr>
              <a:t>Practice </a:t>
            </a:r>
            <a:r>
              <a:rPr lang="en-US" sz="2400" dirty="0">
                <a:latin typeface="+mn-lt"/>
                <a:ea typeface="+mn-ea"/>
              </a:rPr>
              <a:t>gradual release of responsibility. (We will discuss and apply knowledge of scaffolding in Module 3.) </a:t>
            </a:r>
          </a:p>
        </p:txBody>
      </p:sp>
      <p:sp>
        <p:nvSpPr>
          <p:cNvPr id="2" name="Footer Placeholder 1"/>
          <p:cNvSpPr>
            <a:spLocks noGrp="1"/>
          </p:cNvSpPr>
          <p:nvPr>
            <p:ph type="ftr" sz="quarter" idx="10"/>
          </p:nvPr>
        </p:nvSpPr>
        <p:spPr/>
        <p:txBody>
          <a:bodyPr/>
          <a:lstStyle/>
          <a:p>
            <a:pPr>
              <a:defRPr/>
            </a:pPr>
            <a:r>
              <a:rPr lang="en-US" dirty="0" smtClean="0"/>
              <a:t> </a:t>
            </a:r>
            <a:endParaRPr lang="en-US" dirty="0"/>
          </a:p>
        </p:txBody>
      </p:sp>
      <p:sp>
        <p:nvSpPr>
          <p:cNvPr id="3" name="Slide Number Placeholder 2"/>
          <p:cNvSpPr>
            <a:spLocks noGrp="1"/>
          </p:cNvSpPr>
          <p:nvPr>
            <p:ph type="sldNum" sz="quarter" idx="11"/>
          </p:nvPr>
        </p:nvSpPr>
        <p:spPr/>
        <p:txBody>
          <a:bodyPr/>
          <a:lstStyle/>
          <a:p>
            <a:fld id="{90541A2B-A785-441D-B0E9-21F70FD60B0E}" type="slidenum">
              <a:rPr lang="en-US" altLang="en-US" smtClean="0"/>
              <a:pPr/>
              <a:t>48</a:t>
            </a:fld>
            <a:endParaRPr lang="en-US" altLang="en-US"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9"/>
          <p:cNvSpPr>
            <a:spLocks noGrp="1" noChangeArrowheads="1"/>
          </p:cNvSpPr>
          <p:nvPr>
            <p:ph idx="1"/>
          </p:nvPr>
        </p:nvSpPr>
        <p:spPr/>
        <p:txBody>
          <a:bodyPr/>
          <a:lstStyle/>
          <a:p>
            <a:r>
              <a:rPr lang="en-US" altLang="en-US" dirty="0" smtClean="0"/>
              <a:t>UDL Lesson Planning</a:t>
            </a:r>
          </a:p>
          <a:p>
            <a:r>
              <a:rPr lang="en-US" altLang="en-US" dirty="0" smtClean="0"/>
              <a:t>Embedding Formative and Summative Assessments</a:t>
            </a:r>
          </a:p>
          <a:p>
            <a:r>
              <a:rPr lang="en-US" altLang="en-US" dirty="0" smtClean="0"/>
              <a:t>Progress Monitoring</a:t>
            </a:r>
          </a:p>
          <a:p>
            <a:r>
              <a:rPr lang="en-US" altLang="en-US" dirty="0" smtClean="0"/>
              <a:t>Making Instructional Decisions</a:t>
            </a:r>
          </a:p>
          <a:p>
            <a:r>
              <a:rPr lang="en-US" altLang="en-US" dirty="0" smtClean="0"/>
              <a:t>Embedding Technology</a:t>
            </a:r>
          </a:p>
        </p:txBody>
      </p:sp>
      <p:sp>
        <p:nvSpPr>
          <p:cNvPr id="82945" name="Rectangle 8"/>
          <p:cNvSpPr>
            <a:spLocks noGrp="1" noChangeArrowheads="1"/>
          </p:cNvSpPr>
          <p:nvPr>
            <p:ph type="title"/>
          </p:nvPr>
        </p:nvSpPr>
        <p:spPr/>
        <p:txBody>
          <a:bodyPr/>
          <a:lstStyle/>
          <a:p>
            <a:r>
              <a:rPr lang="en-US" dirty="0" smtClean="0"/>
              <a:t>Sneak Peek into Module 3</a:t>
            </a:r>
            <a:endParaRPr lang="en-US" dirty="0"/>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fld id="{3BC615B0-02B2-4FBA-95FD-669A9B14D805}" type="slidenum">
              <a:rPr lang="en-US" altLang="en-US" smtClean="0"/>
              <a:pPr/>
              <a:t>49</a:t>
            </a:fld>
            <a:endParaRPr lang="en-US" altLang="en-US"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sz="4400" dirty="0" smtClean="0">
                <a:ea typeface="ＭＳ Ｐゴシック" charset="0"/>
              </a:rPr>
              <a:t>Introductory Activities </a:t>
            </a:r>
            <a:br>
              <a:rPr sz="4400" dirty="0" smtClean="0">
                <a:ea typeface="ＭＳ Ｐゴシック" charset="0"/>
              </a:rPr>
            </a:br>
            <a:r>
              <a:rPr lang="en-US" sz="4000" dirty="0" smtClean="0">
                <a:ea typeface="ＭＳ Ｐゴシック" charset="0"/>
              </a:rPr>
              <a:t>Quick Write: Setting Intentions</a:t>
            </a:r>
            <a:endParaRPr lang="en-US" sz="4000" dirty="0">
              <a:ea typeface="ＭＳ Ｐゴシック" charset="0"/>
            </a:endParaRPr>
          </a:p>
        </p:txBody>
      </p:sp>
      <p:sp>
        <p:nvSpPr>
          <p:cNvPr id="3" name="Text Placeholder 2"/>
          <p:cNvSpPr>
            <a:spLocks noGrp="1"/>
          </p:cNvSpPr>
          <p:nvPr>
            <p:ph type="body" sz="quarter" idx="10"/>
          </p:nvPr>
        </p:nvSpPr>
        <p:spPr>
          <a:xfrm>
            <a:off x="381000" y="1417320"/>
            <a:ext cx="8382000" cy="4508670"/>
          </a:xfrm>
        </p:spPr>
        <p:txBody>
          <a:bodyPr/>
          <a:lstStyle/>
          <a:p>
            <a:pPr eaLnBrk="1" hangingPunct="1">
              <a:lnSpc>
                <a:spcPct val="114000"/>
              </a:lnSpc>
            </a:pPr>
            <a:r>
              <a:rPr lang="en-US" altLang="en-US" sz="2400" dirty="0" smtClean="0">
                <a:cs typeface="Times New Roman" panose="02020603050405020304" pitchFamily="18" charset="0"/>
              </a:rPr>
              <a:t>After reading through today’s Essential Questions and Session Agenda, please engage in a Quick Write to express your goals and intention for today’s workshop. What do you hope to achieve today?</a:t>
            </a:r>
          </a:p>
          <a:p>
            <a:pPr eaLnBrk="1" hangingPunct="1">
              <a:lnSpc>
                <a:spcPct val="114000"/>
              </a:lnSpc>
            </a:pPr>
            <a:r>
              <a:rPr lang="en-US" altLang="en-US" sz="2400" dirty="0" smtClean="0">
                <a:cs typeface="Times New Roman" panose="02020603050405020304" pitchFamily="18" charset="0"/>
              </a:rPr>
              <a:t>You may choose to write sentences, a short paragraph, a sketch,  a poem, or jot down key words to express your goals and create a sense of purpose for our time together today.</a:t>
            </a:r>
          </a:p>
          <a:p>
            <a:pPr eaLnBrk="1" hangingPunct="1">
              <a:lnSpc>
                <a:spcPct val="114000"/>
              </a:lnSpc>
            </a:pPr>
            <a:r>
              <a:rPr lang="en-US" altLang="en-US" sz="2400" dirty="0" smtClean="0">
                <a:cs typeface="Times New Roman" panose="02020603050405020304" pitchFamily="18" charset="0"/>
              </a:rPr>
              <a:t>Use the Quick Write section on page 5 of the Participant Guide to express your thoughts.</a:t>
            </a:r>
          </a:p>
          <a:p>
            <a:pPr marL="0" indent="0" eaLnBrk="1" hangingPunct="1">
              <a:lnSpc>
                <a:spcPct val="134000"/>
              </a:lnSpc>
              <a:spcBef>
                <a:spcPts val="600"/>
              </a:spcBef>
              <a:buNone/>
            </a:pPr>
            <a:r>
              <a:rPr lang="en-US" altLang="en-US" sz="2400" b="1" i="1" dirty="0" smtClean="0">
                <a:cs typeface="Times New Roman"/>
              </a:rPr>
              <a:t>Today will be successful when…..</a:t>
            </a:r>
            <a:endParaRPr lang="en-US" altLang="en-US" sz="1800" b="1" dirty="0" smtClean="0">
              <a:cs typeface="Times New Roman"/>
            </a:endParaRPr>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F46D7F2-C5E2-4114-8838-954674FBEE89}" type="slidenum">
              <a:rPr lang="en-US" altLang="en-US" sz="1600">
                <a:solidFill>
                  <a:schemeClr val="bg1"/>
                </a:solidFill>
                <a:latin typeface="Times New Roman" panose="02020603050405020304" pitchFamily="18" charset="0"/>
              </a:rPr>
              <a:pPr eaLnBrk="1" hangingPunct="1"/>
              <a:t>5</a:t>
            </a:fld>
            <a:endParaRPr lang="en-US" altLang="en-US" sz="1600" dirty="0">
              <a:solidFill>
                <a:schemeClr val="bg1"/>
              </a:solidFill>
              <a:latin typeface="Times New Roman" panose="02020603050405020304" pitchFamily="18" charset="0"/>
            </a:endParaRPr>
          </a:p>
        </p:txBody>
      </p:sp>
      <p:pic>
        <p:nvPicPr>
          <p:cNvPr id="47109" name="Picture 6"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5211" y="5507831"/>
            <a:ext cx="947737" cy="103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10" name="Rectangle 7"/>
          <p:cNvSpPr>
            <a:spLocks noChangeArrowheads="1"/>
          </p:cNvSpPr>
          <p:nvPr/>
        </p:nvSpPr>
        <p:spPr bwMode="auto">
          <a:xfrm>
            <a:off x="6225211" y="5507831"/>
            <a:ext cx="94773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t>Page 5 </a:t>
            </a:r>
            <a:endParaRPr lang="en-US" altLang="en-US" sz="1800"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2929"/>
            <a:ext cx="8382000" cy="1049972"/>
          </a:xfrm>
        </p:spPr>
        <p:txBody>
          <a:bodyPr/>
          <a:lstStyle/>
          <a:p>
            <a:pPr defTabSz="914363" eaLnBrk="1" fontAlgn="auto" hangingPunct="1">
              <a:spcAft>
                <a:spcPts val="0"/>
              </a:spcAft>
              <a:defRPr/>
            </a:pPr>
            <a:r>
              <a:rPr dirty="0" smtClean="0">
                <a:ea typeface="+mn-ea"/>
              </a:rPr>
              <a:t>Activity </a:t>
            </a:r>
            <a:r>
              <a:rPr lang="en-US" dirty="0" smtClean="0">
                <a:ea typeface="+mn-ea"/>
              </a:rPr>
              <a:t>10</a:t>
            </a:r>
            <a:r>
              <a:rPr dirty="0" smtClean="0">
                <a:ea typeface="+mn-ea"/>
              </a:rPr>
              <a:t>: </a:t>
            </a:r>
            <a:r>
              <a:rPr lang="en-US" altLang="en-US" dirty="0">
                <a:ea typeface="+mn-ea"/>
              </a:rPr>
              <a:t>Blanket the </a:t>
            </a:r>
            <a:r>
              <a:rPr lang="en-US" altLang="en-US" dirty="0" smtClean="0">
                <a:ea typeface="+mn-ea"/>
              </a:rPr>
              <a:t>Table </a:t>
            </a:r>
            <a:endParaRPr lang="en-US" dirty="0">
              <a:ea typeface="+mn-ea"/>
            </a:endParaRPr>
          </a:p>
        </p:txBody>
      </p:sp>
      <p:sp>
        <p:nvSpPr>
          <p:cNvPr id="126978"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27DC235-D771-4DFD-9E51-93F9E65A3278}" type="slidenum">
              <a:rPr lang="en-US" altLang="en-US" sz="1600">
                <a:solidFill>
                  <a:schemeClr val="bg1"/>
                </a:solidFill>
                <a:latin typeface="Times New Roman" panose="02020603050405020304" pitchFamily="18" charset="0"/>
              </a:rPr>
              <a:pPr eaLnBrk="1" hangingPunct="1"/>
              <a:t>50</a:t>
            </a:fld>
            <a:endParaRPr lang="en-US" altLang="en-US" sz="1600" dirty="0">
              <a:solidFill>
                <a:schemeClr val="bg1"/>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dirty="0"/>
              <a:t> </a:t>
            </a:r>
          </a:p>
        </p:txBody>
      </p:sp>
      <p:graphicFrame>
        <p:nvGraphicFramePr>
          <p:cNvPr id="8" name="Table 7"/>
          <p:cNvGraphicFramePr>
            <a:graphicFrameLocks noGrp="1"/>
          </p:cNvGraphicFramePr>
          <p:nvPr>
            <p:extLst>
              <p:ext uri="{D42A27DB-BD31-4B8C-83A1-F6EECF244321}">
                <p14:modId xmlns:p14="http://schemas.microsoft.com/office/powerpoint/2010/main" val="730844081"/>
              </p:ext>
            </p:extLst>
          </p:nvPr>
        </p:nvGraphicFramePr>
        <p:xfrm>
          <a:off x="512344" y="905210"/>
          <a:ext cx="7765381" cy="3946129"/>
        </p:xfrm>
        <a:graphic>
          <a:graphicData uri="http://schemas.openxmlformats.org/drawingml/2006/table">
            <a:tbl>
              <a:tblPr/>
              <a:tblGrid>
                <a:gridCol w="7765381"/>
              </a:tblGrid>
              <a:tr h="407200">
                <a:tc>
                  <a:txBody>
                    <a:bodyPr/>
                    <a:lstStyle>
                      <a:lvl1pPr defTabSz="912813" eaLnBrk="0" hangingPunct="0">
                        <a:lnSpc>
                          <a:spcPct val="90000"/>
                        </a:lnSpc>
                        <a:spcBef>
                          <a:spcPct val="20000"/>
                        </a:spcBef>
                        <a:defRPr sz="2800">
                          <a:solidFill>
                            <a:schemeClr val="tx1"/>
                          </a:solidFill>
                          <a:latin typeface="Calibri" panose="020F0502020204030204" pitchFamily="34" charset="0"/>
                          <a:ea typeface="MS PGothic" panose="020B0600070205080204" pitchFamily="34" charset="-128"/>
                        </a:defRPr>
                      </a:lvl1pPr>
                      <a:lvl2pPr marL="742950" indent="-285750" defTabSz="912813" eaLnBrk="0" hangingPunct="0">
                        <a:lnSpc>
                          <a:spcPct val="90000"/>
                        </a:lnSpc>
                        <a:spcBef>
                          <a:spcPct val="20000"/>
                        </a:spcBef>
                        <a:defRPr sz="2400">
                          <a:solidFill>
                            <a:schemeClr val="tx1"/>
                          </a:solidFill>
                          <a:latin typeface="Calibri" panose="020F0502020204030204" pitchFamily="34" charset="0"/>
                          <a:ea typeface="MS PGothic" panose="020B0600070205080204" pitchFamily="34" charset="-128"/>
                        </a:defRPr>
                      </a:lvl2pPr>
                      <a:lvl3pPr marL="11430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3pPr>
                      <a:lvl4pPr marL="16002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4pPr>
                      <a:lvl5pPr marL="20574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lang="en-US" sz="2400" b="1" kern="1200" dirty="0" smtClean="0">
                          <a:solidFill>
                            <a:schemeClr val="bg1"/>
                          </a:solidFill>
                          <a:latin typeface="Calibri" panose="020F0502020204030204" pitchFamily="34" charset="0"/>
                          <a:ea typeface="MS PGothic" panose="020B0600070205080204" pitchFamily="34" charset="-128"/>
                          <a:cs typeface="+mn-cs"/>
                        </a:rPr>
                        <a:t>Reflection and Next Steps</a:t>
                      </a:r>
                      <a:endParaRPr kumimoji="0" lang="en-US" altLang="en-US" sz="3600" b="1"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endParaRPr>
                    </a:p>
                  </a:txBody>
                  <a:tcPr marL="91439" marR="91439"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7FD5"/>
                    </a:solidFill>
                  </a:tcPr>
                </a:tc>
              </a:tr>
              <a:tr h="3488945">
                <a:tc>
                  <a:txBody>
                    <a:bodyPr/>
                    <a:lstStyle>
                      <a:lvl1pPr marL="514350" indent="-514350" defTabSz="912813" eaLnBrk="0" hangingPunct="0">
                        <a:lnSpc>
                          <a:spcPct val="90000"/>
                        </a:lnSpc>
                        <a:spcBef>
                          <a:spcPct val="20000"/>
                        </a:spcBef>
                        <a:defRPr sz="2800">
                          <a:solidFill>
                            <a:schemeClr val="tx1"/>
                          </a:solidFill>
                          <a:latin typeface="Calibri" panose="020F0502020204030204" pitchFamily="34" charset="0"/>
                          <a:ea typeface="MS PGothic" panose="020B0600070205080204" pitchFamily="34" charset="-128"/>
                        </a:defRPr>
                      </a:lvl1pPr>
                      <a:lvl2pPr marL="742950" indent="-285750" defTabSz="912813" eaLnBrk="0" hangingPunct="0">
                        <a:lnSpc>
                          <a:spcPct val="90000"/>
                        </a:lnSpc>
                        <a:spcBef>
                          <a:spcPct val="20000"/>
                        </a:spcBef>
                        <a:defRPr sz="2400">
                          <a:solidFill>
                            <a:schemeClr val="tx1"/>
                          </a:solidFill>
                          <a:latin typeface="Calibri" panose="020F0502020204030204" pitchFamily="34" charset="0"/>
                          <a:ea typeface="MS PGothic" panose="020B0600070205080204" pitchFamily="34" charset="-128"/>
                        </a:defRPr>
                      </a:lvl2pPr>
                      <a:lvl3pPr marL="11430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3pPr>
                      <a:lvl4pPr marL="16002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4pPr>
                      <a:lvl5pPr marL="20574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9pPr>
                    </a:lstStyle>
                    <a:p>
                      <a:pPr lvl="0">
                        <a:buFont typeface="+mj-lt"/>
                        <a:buAutoNum type="arabicPeriod"/>
                      </a:pPr>
                      <a:r>
                        <a:rPr lang="en-US" sz="2400" kern="1200" dirty="0" smtClean="0">
                          <a:solidFill>
                            <a:schemeClr val="tx1"/>
                          </a:solidFill>
                          <a:effectLst/>
                          <a:latin typeface="Calibri" panose="020F0502020204030204" pitchFamily="34" charset="0"/>
                          <a:ea typeface="MS PGothic" panose="020B0600070205080204" pitchFamily="34" charset="-128"/>
                          <a:cs typeface="+mn-cs"/>
                        </a:rPr>
                        <a:t>Think about the key words, phrases, and ideas you consider important to remember from today’s session.</a:t>
                      </a:r>
                    </a:p>
                    <a:p>
                      <a:pPr lvl="0">
                        <a:buFont typeface="+mj-lt"/>
                        <a:buAutoNum type="arabicPeriod"/>
                      </a:pPr>
                      <a:r>
                        <a:rPr lang="en-US" sz="2400" kern="1200" dirty="0" smtClean="0">
                          <a:solidFill>
                            <a:schemeClr val="tx1"/>
                          </a:solidFill>
                          <a:effectLst/>
                          <a:latin typeface="Calibri" panose="020F0502020204030204" pitchFamily="34" charset="0"/>
                          <a:ea typeface="MS PGothic" panose="020B0600070205080204" pitchFamily="34" charset="-128"/>
                          <a:cs typeface="+mn-cs"/>
                        </a:rPr>
                        <a:t>Take a blank sheet of paper and fold it into eight sections. Write one word or idea per section of paper. Tear off your idea and put it on the table.</a:t>
                      </a:r>
                    </a:p>
                    <a:p>
                      <a:pPr lvl="0">
                        <a:buFont typeface="+mj-lt"/>
                        <a:buAutoNum type="arabicPeriod"/>
                      </a:pPr>
                      <a:r>
                        <a:rPr lang="en-US" sz="2400" kern="1200" dirty="0" smtClean="0">
                          <a:solidFill>
                            <a:schemeClr val="tx1"/>
                          </a:solidFill>
                          <a:effectLst/>
                          <a:latin typeface="Calibri" panose="020F0502020204030204" pitchFamily="34" charset="0"/>
                          <a:ea typeface="MS PGothic" panose="020B0600070205080204" pitchFamily="34" charset="-128"/>
                          <a:cs typeface="+mn-cs"/>
                        </a:rPr>
                        <a:t>Continue writing words in the sections, tearing off each section after you write your idea. Continue to cover the table with your ideas.</a:t>
                      </a:r>
                    </a:p>
                    <a:p>
                      <a:pPr lvl="0">
                        <a:buFont typeface="+mj-lt"/>
                        <a:buAutoNum type="arabicPeriod"/>
                      </a:pPr>
                      <a:r>
                        <a:rPr lang="en-US" sz="2400" kern="1200" dirty="0" smtClean="0">
                          <a:solidFill>
                            <a:schemeClr val="tx1"/>
                          </a:solidFill>
                          <a:effectLst/>
                          <a:latin typeface="Calibri" panose="020F0502020204030204" pitchFamily="34" charset="0"/>
                          <a:ea typeface="MS PGothic" panose="020B0600070205080204" pitchFamily="34" charset="-128"/>
                          <a:cs typeface="+mn-cs"/>
                        </a:rPr>
                        <a:t>Be prepared to share</a:t>
                      </a:r>
                      <a:endParaRPr lang="en-US" sz="2400" kern="1200" dirty="0">
                        <a:solidFill>
                          <a:schemeClr val="tx1"/>
                        </a:solidFill>
                        <a:effectLst/>
                        <a:latin typeface="Calibri" panose="020F0502020204030204" pitchFamily="34" charset="0"/>
                        <a:ea typeface="MS PGothic" panose="020B0600070205080204" pitchFamily="34" charset="-128"/>
                        <a:cs typeface="+mn-cs"/>
                      </a:endParaRPr>
                    </a:p>
                  </a:txBody>
                  <a:tcPr marL="91439" marR="91439"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8EF"/>
                    </a:solidFill>
                  </a:tcPr>
                </a:tc>
              </a:tr>
            </a:tbl>
          </a:graphicData>
        </a:graphic>
      </p:graphicFrame>
      <p:pic>
        <p:nvPicPr>
          <p:cNvPr id="6" name="Picture 9"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1485" y="4488673"/>
            <a:ext cx="947737"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5123271" y="4488673"/>
            <a:ext cx="9241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dirty="0" smtClean="0"/>
              <a:t>Page 27</a:t>
            </a:r>
            <a:endParaRPr lang="en-US" altLang="en-US" sz="1800"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5" name="Shape 1265"/>
          <p:cNvSpPr txBox="1">
            <a:spLocks noGrp="1"/>
          </p:cNvSpPr>
          <p:nvPr>
            <p:ph type="title"/>
          </p:nvPr>
        </p:nvSpPr>
        <p:spPr>
          <a:xfrm>
            <a:off x="384047" y="228601"/>
            <a:ext cx="8153399" cy="685800"/>
          </a:xfrm>
          <a:prstGeom prst="rect">
            <a:avLst/>
          </a:prstGeom>
          <a:noFill/>
          <a:ln>
            <a:noFill/>
          </a:ln>
        </p:spPr>
        <p:txBody>
          <a:bodyPr lIns="0" tIns="0" rIns="0" bIns="0" anchor="t" anchorCtr="0">
            <a:noAutofit/>
          </a:bodyPr>
          <a:lstStyle/>
          <a:p>
            <a:pPr defTabSz="912813" eaLnBrk="0" fontAlgn="base" hangingPunct="0">
              <a:spcBef>
                <a:spcPct val="0"/>
              </a:spcBef>
              <a:spcAft>
                <a:spcPct val="0"/>
              </a:spcAft>
              <a:buSzPct val="25000"/>
            </a:pPr>
            <a:r>
              <a:rPr lang="en-US" sz="4000" kern="1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cs typeface="Arial" charset="0"/>
                <a:sym typeface="Calibri"/>
              </a:rPr>
              <a:t>Meeting the Challenge, Modules 3 and 4</a:t>
            </a:r>
            <a:endParaRPr lang="en-US" sz="40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cs typeface="Arial" charset="0"/>
              <a:sym typeface="Calibri"/>
            </a:endParaRPr>
          </a:p>
        </p:txBody>
      </p:sp>
      <p:sp>
        <p:nvSpPr>
          <p:cNvPr id="1266" name="Shape 1266"/>
          <p:cNvSpPr txBox="1">
            <a:spLocks noGrp="1"/>
          </p:cNvSpPr>
          <p:nvPr>
            <p:ph type="ftr" idx="11"/>
          </p:nvPr>
        </p:nvSpPr>
        <p:spPr>
          <a:xfrm>
            <a:off x="381000" y="6071616"/>
            <a:ext cx="2203703" cy="484631"/>
          </a:xfrm>
          <a:prstGeom prst="rect">
            <a:avLst/>
          </a:prstGeom>
          <a:blipFill rotWithShape="1">
            <a:blip r:embed="rId3">
              <a:alphaModFix/>
            </a:blip>
            <a:stretch>
              <a:fillRect/>
            </a:stretch>
          </a:blip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 </a:t>
            </a:r>
          </a:p>
        </p:txBody>
      </p:sp>
      <p:sp>
        <p:nvSpPr>
          <p:cNvPr id="1267" name="Shape 1267"/>
          <p:cNvSpPr txBox="1">
            <a:spLocks noGrp="1"/>
          </p:cNvSpPr>
          <p:nvPr>
            <p:ph type="sldNum" idx="4294967295"/>
          </p:nvPr>
        </p:nvSpPr>
        <p:spPr>
          <a:xfrm>
            <a:off x="6559296" y="6074282"/>
            <a:ext cx="2203703" cy="484631"/>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51</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123738631"/>
              </p:ext>
            </p:extLst>
          </p:nvPr>
        </p:nvGraphicFramePr>
        <p:xfrm>
          <a:off x="762000" y="1219200"/>
          <a:ext cx="6934200" cy="4084320"/>
        </p:xfrm>
        <a:graphic>
          <a:graphicData uri="http://schemas.openxmlformats.org/drawingml/2006/table">
            <a:tbl>
              <a:tblPr firstRow="1" bandRow="1">
                <a:tableStyleId>{F5AB1C69-6EDB-4FF4-983F-18BD219EF322}</a:tableStyleId>
              </a:tblPr>
              <a:tblGrid>
                <a:gridCol w="2505817"/>
                <a:gridCol w="2505817"/>
                <a:gridCol w="1922566"/>
              </a:tblGrid>
              <a:tr h="431800">
                <a:tc>
                  <a:txBody>
                    <a:bodyPr/>
                    <a:lstStyle/>
                    <a:p>
                      <a:r>
                        <a:rPr lang="en-US" sz="1800" dirty="0" smtClean="0"/>
                        <a:t>Module</a:t>
                      </a:r>
                      <a:endParaRPr lang="en-US" sz="1800" dirty="0">
                        <a:latin typeface="Calibri" panose="020F0502020204030204" pitchFamily="34" charset="0"/>
                      </a:endParaRPr>
                    </a:p>
                  </a:txBody>
                  <a:tcPr/>
                </a:tc>
                <a:tc>
                  <a:txBody>
                    <a:bodyPr/>
                    <a:lstStyle/>
                    <a:p>
                      <a:r>
                        <a:rPr lang="en-US" sz="1800" dirty="0" smtClean="0"/>
                        <a:t>Title </a:t>
                      </a:r>
                      <a:endParaRPr lang="en-US" sz="1800" b="0" dirty="0">
                        <a:solidFill>
                          <a:schemeClr val="tx1"/>
                        </a:solidFill>
                        <a:latin typeface="Calibri" panose="020F0502020204030204" pitchFamily="34" charset="0"/>
                      </a:endParaRPr>
                    </a:p>
                  </a:txBody>
                  <a:tcPr/>
                </a:tc>
                <a:tc>
                  <a:txBody>
                    <a:bodyPr/>
                    <a:lstStyle/>
                    <a:p>
                      <a:r>
                        <a:rPr lang="en-US" sz="1800" dirty="0" smtClean="0"/>
                        <a:t>Dates</a:t>
                      </a:r>
                      <a:endParaRPr lang="en-US" sz="1800" dirty="0">
                        <a:latin typeface="Calibri" panose="020F0502020204030204" pitchFamily="34" charset="0"/>
                      </a:endParaRPr>
                    </a:p>
                  </a:txBody>
                  <a:tcPr/>
                </a:tc>
              </a:tr>
              <a:tr h="1193800">
                <a:tc>
                  <a:txBody>
                    <a:bodyPr/>
                    <a:lstStyle/>
                    <a:p>
                      <a:r>
                        <a:rPr lang="en-US" sz="1800" dirty="0" smtClean="0"/>
                        <a:t>Module</a:t>
                      </a:r>
                      <a:r>
                        <a:rPr lang="en-US" sz="1800" baseline="0" dirty="0" smtClean="0"/>
                        <a:t> 3 – Students with Disabilities</a:t>
                      </a:r>
                      <a:endParaRPr lang="en-US" sz="18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t>Designing Curriculum with Intention and Rigor</a:t>
                      </a:r>
                      <a:endParaRPr lang="en-US" altLang="en-US" sz="1800" b="0" dirty="0" smtClean="0">
                        <a:solidFill>
                          <a:schemeClr val="tx1"/>
                        </a:solidFill>
                        <a:latin typeface="Calibri" panose="020F0502020204030204" pitchFamily="34" charset="0"/>
                      </a:endParaRPr>
                    </a:p>
                  </a:txBody>
                  <a:tcPr/>
                </a:tc>
                <a:tc>
                  <a:txBody>
                    <a:bodyPr/>
                    <a:lstStyle/>
                    <a:p>
                      <a:r>
                        <a:rPr lang="en-US" sz="1800" u="none" strike="noStrike" cap="none" baseline="0" dirty="0" smtClean="0">
                          <a:sym typeface="Calibri"/>
                        </a:rPr>
                        <a:t>November 2, 3, 12, 13</a:t>
                      </a:r>
                      <a:endParaRPr lang="en-US" sz="1800" dirty="0"/>
                    </a:p>
                  </a:txBody>
                  <a:tcPr/>
                </a:tc>
              </a:tr>
              <a:tr h="370840">
                <a:tc>
                  <a:txBody>
                    <a:bodyPr/>
                    <a:lstStyle/>
                    <a:p>
                      <a:pPr marR="0" algn="l" rtl="0">
                        <a:lnSpc>
                          <a:spcPct val="100000"/>
                        </a:lnSpc>
                        <a:spcBef>
                          <a:spcPts val="0"/>
                        </a:spcBef>
                        <a:spcAft>
                          <a:spcPts val="0"/>
                        </a:spcAft>
                        <a:buNone/>
                      </a:pPr>
                      <a:r>
                        <a:rPr lang="en-US" sz="1800" u="none" strike="noStrike" cap="none" baseline="0" dirty="0" smtClean="0">
                          <a:sym typeface="Arial"/>
                          <a:rtl val="0"/>
                        </a:rPr>
                        <a:t>Module 3 – English Learners</a:t>
                      </a:r>
                      <a:endParaRPr lang="en-US" sz="1800" b="0" i="0" u="none" strike="noStrike" cap="none" baseline="0" dirty="0">
                        <a:solidFill>
                          <a:schemeClr val="tx1"/>
                        </a:solidFill>
                        <a:latin typeface="Calibri" panose="020F0502020204030204" pitchFamily="34" charset="0"/>
                        <a:ea typeface="+mn-ea"/>
                        <a:cs typeface="+mn-cs"/>
                        <a:sym typeface="Arial"/>
                        <a:rtl val="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cap="none" baseline="0" dirty="0" smtClean="0">
                          <a:sym typeface="Arial"/>
                          <a:rtl val="0"/>
                        </a:rPr>
                        <a:t>Accessing the Connecticut Core Standards in Mathematics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cap="none" baseline="0" dirty="0">
                        <a:solidFill>
                          <a:schemeClr val="tx1"/>
                        </a:solidFill>
                        <a:latin typeface="Calibri" panose="020F0502020204030204" pitchFamily="34" charset="0"/>
                        <a:ea typeface="+mn-ea"/>
                        <a:cs typeface="+mn-cs"/>
                        <a:sym typeface="Arial"/>
                        <a:rtl val="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cap="none" baseline="0" dirty="0" smtClean="0">
                          <a:sym typeface="Calibri"/>
                        </a:rPr>
                        <a:t>N</a:t>
                      </a:r>
                      <a:r>
                        <a:rPr lang="en-US" sz="1800" u="none" strike="noStrike" cap="none" baseline="0" dirty="0" smtClean="0">
                          <a:sym typeface="Calibri"/>
                          <a:rtl val="0"/>
                        </a:rPr>
                        <a:t>ovember 2, 3, 12, 13</a:t>
                      </a:r>
                      <a:endParaRPr lang="en-US" sz="1800" u="none" strike="noStrike" cap="none" baseline="0" dirty="0" smtClean="0">
                        <a:sym typeface="Arial"/>
                        <a:rtl val="0"/>
                      </a:endParaRPr>
                    </a:p>
                    <a:p>
                      <a:endParaRPr lang="en-US" sz="1800" b="0" i="0" u="none" strike="noStrike" cap="none" baseline="0" dirty="0">
                        <a:solidFill>
                          <a:schemeClr val="dk1"/>
                        </a:solidFill>
                        <a:latin typeface="Calibri" panose="020F0502020204030204" pitchFamily="34" charset="0"/>
                        <a:ea typeface="Calibri"/>
                        <a:cs typeface="Calibri"/>
                        <a:sym typeface="Arial"/>
                        <a:rtl val="0"/>
                      </a:endParaRPr>
                    </a:p>
                  </a:txBody>
                  <a:tcPr/>
                </a:tc>
              </a:tr>
              <a:tr h="995680">
                <a:tc>
                  <a:txBody>
                    <a:bodyPr/>
                    <a:lstStyle/>
                    <a:p>
                      <a:pPr marR="0" algn="l" rtl="0">
                        <a:lnSpc>
                          <a:spcPct val="100000"/>
                        </a:lnSpc>
                        <a:spcBef>
                          <a:spcPts val="0"/>
                        </a:spcBef>
                        <a:spcAft>
                          <a:spcPts val="0"/>
                        </a:spcAft>
                        <a:buNone/>
                      </a:pPr>
                      <a:r>
                        <a:rPr lang="en-US" sz="1800" u="none" strike="noStrike" cap="none" baseline="0" dirty="0" smtClean="0">
                          <a:sym typeface="Arial"/>
                          <a:rtl val="0"/>
                        </a:rPr>
                        <a:t>Module 4 – All </a:t>
                      </a:r>
                      <a:endParaRPr lang="en-US" sz="1800" b="0" i="0" u="none" strike="noStrike" cap="none" baseline="0" dirty="0">
                        <a:solidFill>
                          <a:schemeClr val="dk1"/>
                        </a:solidFill>
                        <a:latin typeface="Calibri" panose="020F0502020204030204" pitchFamily="34" charset="0"/>
                        <a:ea typeface="Calibri"/>
                        <a:cs typeface="Calibri"/>
                        <a:sym typeface="Arial"/>
                        <a:rtl val="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cap="none" baseline="0" dirty="0" smtClean="0">
                          <a:sym typeface="Arial"/>
                          <a:rtl val="0"/>
                        </a:rPr>
                        <a:t>Implementation and Sustainability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cap="none" baseline="0" dirty="0">
                        <a:solidFill>
                          <a:schemeClr val="dk1"/>
                        </a:solidFill>
                        <a:latin typeface="Calibri" panose="020F0502020204030204" pitchFamily="34" charset="0"/>
                        <a:ea typeface="Calibri"/>
                        <a:cs typeface="Calibri"/>
                        <a:sym typeface="Arial"/>
                        <a:rtl val="0"/>
                      </a:endParaRPr>
                    </a:p>
                  </a:txBody>
                  <a:tcPr/>
                </a:tc>
                <a:tc>
                  <a:txBody>
                    <a:bodyPr/>
                    <a:lstStyle/>
                    <a:p>
                      <a:pPr marR="0" algn="l" rtl="0">
                        <a:lnSpc>
                          <a:spcPct val="100000"/>
                        </a:lnSpc>
                        <a:spcBef>
                          <a:spcPts val="0"/>
                        </a:spcBef>
                        <a:spcAft>
                          <a:spcPts val="0"/>
                        </a:spcAft>
                        <a:buNone/>
                      </a:pPr>
                      <a:r>
                        <a:rPr lang="en-US" sz="1800" u="none" strike="noStrike" cap="none" baseline="0" dirty="0" smtClean="0">
                          <a:sym typeface="Arial"/>
                          <a:rtl val="0"/>
                        </a:rPr>
                        <a:t>December 10, 16, 17</a:t>
                      </a:r>
                      <a:endParaRPr lang="en-US" sz="1800" b="0" i="0" u="none" strike="noStrike" cap="none" baseline="0" dirty="0">
                        <a:solidFill>
                          <a:schemeClr val="dk1"/>
                        </a:solidFill>
                        <a:latin typeface="Calibri" panose="020F0502020204030204" pitchFamily="34" charset="0"/>
                        <a:ea typeface="Calibri"/>
                        <a:cs typeface="Calibri"/>
                        <a:sym typeface="Arial"/>
                        <a:rtl val="0"/>
                      </a:endParaRPr>
                    </a:p>
                  </a:txBody>
                  <a:tcPr/>
                </a:tc>
              </a:tr>
            </a:tbl>
          </a:graphicData>
        </a:graphic>
      </p:graphicFrame>
    </p:spTree>
    <p:extLst>
      <p:ext uri="{BB962C8B-B14F-4D97-AF65-F5344CB8AC3E}">
        <p14:creationId xmlns:p14="http://schemas.microsoft.com/office/powerpoint/2010/main" val="1444549036"/>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Content Placeholder 1"/>
          <p:cNvSpPr>
            <a:spLocks noGrp="1"/>
          </p:cNvSpPr>
          <p:nvPr>
            <p:ph idx="1"/>
          </p:nvPr>
        </p:nvSpPr>
        <p:spPr>
          <a:xfrm>
            <a:off x="384175" y="1417638"/>
            <a:ext cx="8153400" cy="3782574"/>
          </a:xfrm>
        </p:spPr>
        <p:txBody>
          <a:bodyPr/>
          <a:lstStyle/>
          <a:p>
            <a:pPr marL="0" indent="0" eaLnBrk="1" hangingPunct="1">
              <a:spcBef>
                <a:spcPts val="1800"/>
              </a:spcBef>
              <a:spcAft>
                <a:spcPts val="1200"/>
              </a:spcAft>
              <a:buFontTx/>
              <a:buNone/>
            </a:pPr>
            <a:r>
              <a:rPr lang="en-US" altLang="en-US" dirty="0" smtClean="0"/>
              <a:t>Thank you for attending today’s session, </a:t>
            </a:r>
            <a:r>
              <a:rPr lang="en-US" altLang="en-US" i="1" dirty="0" smtClean="0">
                <a:solidFill>
                  <a:schemeClr val="accent1"/>
                </a:solidFill>
              </a:rPr>
              <a:t>Adapting the Curriculum in UDL Style</a:t>
            </a:r>
            <a:r>
              <a:rPr lang="en-US" altLang="en-US" dirty="0" smtClean="0"/>
              <a:t>.</a:t>
            </a:r>
          </a:p>
          <a:p>
            <a:pPr marL="0" indent="0" eaLnBrk="1" hangingPunct="1">
              <a:spcBef>
                <a:spcPts val="1800"/>
              </a:spcBef>
              <a:spcAft>
                <a:spcPts val="1200"/>
              </a:spcAft>
              <a:buFontTx/>
              <a:buNone/>
            </a:pPr>
            <a:r>
              <a:rPr lang="en-US" altLang="en-US" dirty="0" smtClean="0"/>
              <a:t>Your feedback is very important to us! Please fill out a short survey about this session. </a:t>
            </a:r>
          </a:p>
          <a:p>
            <a:pPr marL="0" indent="0" eaLnBrk="1" hangingPunct="1">
              <a:buNone/>
            </a:pPr>
            <a:r>
              <a:rPr lang="en-US" altLang="en-US" dirty="0" smtClean="0"/>
              <a:t>The survey is located here: </a:t>
            </a:r>
            <a:r>
              <a:rPr lang="en-US" sz="3000" u="sng" dirty="0">
                <a:hlinkClick r:id="rId3"/>
              </a:rPr>
              <a:t>http://surveys.pcgus.com/s3/CT-Module-2-SwD-UDL</a:t>
            </a:r>
            <a:r>
              <a:rPr lang="en-US" sz="3000" dirty="0"/>
              <a:t> </a:t>
            </a:r>
          </a:p>
          <a:p>
            <a:pPr marL="0" indent="0" eaLnBrk="1" hangingPunct="1">
              <a:buFontTx/>
              <a:buNone/>
            </a:pPr>
            <a:endParaRPr lang="en-US" altLang="en-US" dirty="0" smtClean="0"/>
          </a:p>
        </p:txBody>
      </p:sp>
      <p:sp>
        <p:nvSpPr>
          <p:cNvPr id="3" name="Title 2"/>
          <p:cNvSpPr>
            <a:spLocks noGrp="1"/>
          </p:cNvSpPr>
          <p:nvPr>
            <p:ph type="title"/>
          </p:nvPr>
        </p:nvSpPr>
        <p:spPr/>
        <p:txBody>
          <a:bodyPr/>
          <a:lstStyle/>
          <a:p>
            <a:pPr defTabSz="914363" eaLnBrk="1" fontAlgn="auto" hangingPunct="1">
              <a:spcAft>
                <a:spcPts val="0"/>
              </a:spcAft>
              <a:defRPr/>
            </a:pPr>
            <a:r>
              <a:rPr dirty="0" smtClean="0">
                <a:ea typeface="+mn-ea"/>
              </a:rPr>
              <a:t>Session Evaluation</a:t>
            </a:r>
            <a:endParaRPr dirty="0">
              <a:ea typeface="+mn-ea"/>
            </a:endParaRPr>
          </a:p>
        </p:txBody>
      </p:sp>
      <p:sp>
        <p:nvSpPr>
          <p:cNvPr id="4" name="Footer Placeholder 3"/>
          <p:cNvSpPr>
            <a:spLocks noGrp="1"/>
          </p:cNvSpPr>
          <p:nvPr>
            <p:ph type="ftr" sz="quarter" idx="10"/>
          </p:nvPr>
        </p:nvSpPr>
        <p:spPr/>
        <p:txBody>
          <a:bodyPr/>
          <a:lstStyle/>
          <a:p>
            <a:pPr>
              <a:defRPr/>
            </a:pPr>
            <a:r>
              <a:rPr lang="en-US" dirty="0"/>
              <a:t> </a:t>
            </a:r>
          </a:p>
        </p:txBody>
      </p:sp>
      <p:sp>
        <p:nvSpPr>
          <p:cNvPr id="129028" name="Slide Number Placeholder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29E2A93-1E72-4F31-A7DC-78008C39CCEC}" type="slidenum">
              <a:rPr lang="en-US" altLang="en-US" sz="1600">
                <a:solidFill>
                  <a:schemeClr val="bg1"/>
                </a:solidFill>
                <a:latin typeface="Times New Roman" panose="02020603050405020304" pitchFamily="18" charset="0"/>
              </a:rPr>
              <a:pPr eaLnBrk="1" hangingPunct="1"/>
              <a:t>52</a:t>
            </a:fld>
            <a:endParaRPr lang="en-US" altLang="en-US" sz="1600" dirty="0">
              <a:solidFill>
                <a:schemeClr val="bg1"/>
              </a:solidFill>
              <a:latin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4"/>
          <p:cNvSpPr>
            <a:spLocks noGrp="1"/>
          </p:cNvSpPr>
          <p:nvPr>
            <p:ph type="sldNum" sz="quarter" idx="4294967295"/>
          </p:nvPr>
        </p:nvSpPr>
        <p:spPr bwMode="auto">
          <a:xfrm>
            <a:off x="7483475" y="6359525"/>
            <a:ext cx="1279525"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F889AFB-1F64-4299-89B2-AF6AACC20A7A}" type="slidenum">
              <a:rPr lang="en-US" altLang="en-US" sz="1600">
                <a:solidFill>
                  <a:schemeClr val="bg1"/>
                </a:solidFill>
                <a:latin typeface="Times New Roman" panose="02020603050405020304" pitchFamily="18" charset="0"/>
              </a:rPr>
              <a:pPr eaLnBrk="1" hangingPunct="1"/>
              <a:t>53</a:t>
            </a:fld>
            <a:endParaRPr lang="en-US" altLang="en-US" sz="1600" dirty="0">
              <a:solidFill>
                <a:schemeClr val="bg1"/>
              </a:solidFill>
              <a:latin typeface="Times New Roman" panose="02020603050405020304" pitchFamily="18" charset="0"/>
            </a:endParaRPr>
          </a:p>
        </p:txBody>
      </p:sp>
      <p:sp>
        <p:nvSpPr>
          <p:cNvPr id="2" name="Title 1"/>
          <p:cNvSpPr>
            <a:spLocks noGrp="1"/>
          </p:cNvSpPr>
          <p:nvPr>
            <p:ph type="title"/>
          </p:nvPr>
        </p:nvSpPr>
        <p:spPr>
          <a:xfrm>
            <a:off x="628650" y="938213"/>
            <a:ext cx="7886700" cy="1325562"/>
          </a:xfrm>
        </p:spPr>
        <p:txBody>
          <a:bodyPr numCol="1" anchorCtr="0" compatLnSpc="1">
            <a:prstTxWarp prst="textNoShape">
              <a:avLst/>
            </a:prstTxWarp>
          </a:bodyPr>
          <a:lstStyle/>
          <a:p>
            <a:pPr eaLnBrk="1" hangingPunct="1"/>
            <a:r>
              <a:rPr altLang="en-US" dirty="0" smtClean="0">
                <a:ln>
                  <a:noFill/>
                </a:ln>
                <a:effectLst>
                  <a:outerShdw blurRad="38100" dist="38100" dir="2700000" algn="tl">
                    <a:srgbClr val="C0C0C0"/>
                  </a:outerShdw>
                </a:effectLst>
              </a:rPr>
              <a:t>Thank you!</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5804" y="199120"/>
            <a:ext cx="8669111" cy="1049972"/>
          </a:xfrm>
        </p:spPr>
        <p:txBody>
          <a:bodyPr/>
          <a:lstStyle/>
          <a:p>
            <a:pPr defTabSz="914363" eaLnBrk="1" fontAlgn="auto" hangingPunct="1">
              <a:spcAft>
                <a:spcPts val="0"/>
              </a:spcAft>
              <a:defRPr/>
            </a:pPr>
            <a:r>
              <a:rPr sz="3700" dirty="0" smtClean="0">
                <a:ea typeface="+mn-ea"/>
              </a:rPr>
              <a:t>Activity 1: List-Group-Label</a:t>
            </a:r>
            <a:endParaRPr sz="3700" dirty="0">
              <a:ea typeface="+mn-ea"/>
            </a:endParaRPr>
          </a:p>
        </p:txBody>
      </p:sp>
      <p:sp>
        <p:nvSpPr>
          <p:cNvPr id="51202"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3376C7D-79D4-4A9F-B649-089BB6C2565B}" type="slidenum">
              <a:rPr lang="en-US" altLang="en-US" sz="1600">
                <a:solidFill>
                  <a:schemeClr val="bg1"/>
                </a:solidFill>
                <a:latin typeface="Times New Roman" panose="02020603050405020304" pitchFamily="18" charset="0"/>
              </a:rPr>
              <a:pPr eaLnBrk="1" hangingPunct="1"/>
              <a:t>6</a:t>
            </a:fld>
            <a:endParaRPr lang="en-US" altLang="en-US" sz="1600" dirty="0">
              <a:solidFill>
                <a:schemeClr val="bg1"/>
              </a:solidFill>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en-US" dirty="0"/>
              <a:t> </a:t>
            </a:r>
          </a:p>
        </p:txBody>
      </p:sp>
      <p:graphicFrame>
        <p:nvGraphicFramePr>
          <p:cNvPr id="10" name="Table 9"/>
          <p:cNvGraphicFramePr>
            <a:graphicFrameLocks noGrp="1"/>
          </p:cNvGraphicFramePr>
          <p:nvPr>
            <p:extLst>
              <p:ext uri="{D42A27DB-BD31-4B8C-83A1-F6EECF244321}">
                <p14:modId xmlns:p14="http://schemas.microsoft.com/office/powerpoint/2010/main" val="1738979192"/>
              </p:ext>
            </p:extLst>
          </p:nvPr>
        </p:nvGraphicFramePr>
        <p:xfrm>
          <a:off x="670998" y="896123"/>
          <a:ext cx="7470775" cy="4578750"/>
        </p:xfrm>
        <a:graphic>
          <a:graphicData uri="http://schemas.openxmlformats.org/drawingml/2006/table">
            <a:tbl>
              <a:tblPr firstRow="1" bandRow="1">
                <a:tableStyleId>{F5AB1C69-6EDB-4FF4-983F-18BD219EF322}</a:tableStyleId>
              </a:tblPr>
              <a:tblGrid>
                <a:gridCol w="7470775"/>
              </a:tblGrid>
              <a:tr h="524904">
                <a:tc>
                  <a:txBody>
                    <a:bodyPr/>
                    <a:lstStyle/>
                    <a:p>
                      <a:r>
                        <a:rPr lang="en-US" sz="2400" dirty="0" smtClean="0"/>
                        <a:t>What Does</a:t>
                      </a:r>
                      <a:r>
                        <a:rPr lang="en-US" sz="2400" baseline="0" dirty="0" smtClean="0"/>
                        <a:t> Skillful Teaching Look Like?</a:t>
                      </a:r>
                      <a:endParaRPr lang="en-US" sz="2400" dirty="0"/>
                    </a:p>
                  </a:txBody>
                  <a:tcPr marL="91453" marR="91453" marT="45723" marB="45723"/>
                </a:tc>
              </a:tr>
              <a:tr h="3731889">
                <a:tc>
                  <a:txBody>
                    <a:bodyPr/>
                    <a:lstStyle/>
                    <a:p>
                      <a:pPr marL="342900" indent="-342900" eaLnBrk="1" hangingPunct="1">
                        <a:buFont typeface="+mj-lt"/>
                        <a:buAutoNum type="arabicPeriod"/>
                      </a:pPr>
                      <a:r>
                        <a:rPr lang="en-US" sz="2000" dirty="0" smtClean="0"/>
                        <a:t>If you were to walk into a classroom, what might you see or hear (from the students as well as the teacher) that would cause you to think that you were in the presence of a master teacher? </a:t>
                      </a:r>
                    </a:p>
                    <a:p>
                      <a:pPr marL="342900" indent="-342900" eaLnBrk="1" hangingPunct="1">
                        <a:buFont typeface="+mj-lt"/>
                        <a:buAutoNum type="arabicPeriod"/>
                      </a:pPr>
                      <a:r>
                        <a:rPr lang="en-US" sz="2000" dirty="0" smtClean="0"/>
                        <a:t>What would you see and hear that would make you think</a:t>
                      </a:r>
                      <a:r>
                        <a:rPr lang="en-US" sz="2000" i="1" dirty="0" smtClean="0"/>
                        <a:t>: Wow, this is amazing! If I  had a child this age I would want my child in this class!</a:t>
                      </a:r>
                    </a:p>
                    <a:p>
                      <a:pPr marL="342900" indent="-342900" eaLnBrk="1" hangingPunct="1">
                        <a:buFont typeface="+mj-lt"/>
                        <a:buAutoNum type="arabicPeriod"/>
                      </a:pPr>
                      <a:r>
                        <a:rPr lang="en-US" sz="2000" dirty="0" smtClean="0"/>
                        <a:t>Using one index card per idea, jot down 3 or 4 things you might see or hear in the classroom of a highly effective teacher.</a:t>
                      </a:r>
                    </a:p>
                    <a:p>
                      <a:pPr marL="342900" indent="-342900" eaLnBrk="1" hangingPunct="1">
                        <a:buFont typeface="+mj-lt"/>
                        <a:buAutoNum type="arabicPeriod"/>
                      </a:pPr>
                      <a:r>
                        <a:rPr lang="en-US" sz="2000" dirty="0" smtClean="0"/>
                        <a:t>As a team, categorize</a:t>
                      </a:r>
                      <a:r>
                        <a:rPr lang="en-US" sz="2000" baseline="0" dirty="0" smtClean="0"/>
                        <a:t> all ideas into groups and label each group by  writing the common theme for each group on an index card.</a:t>
                      </a:r>
                    </a:p>
                    <a:p>
                      <a:pPr marL="342900" indent="-342900" eaLnBrk="1" hangingPunct="1">
                        <a:buFont typeface="+mj-lt"/>
                        <a:buAutoNum type="arabicPeriod"/>
                      </a:pPr>
                      <a:r>
                        <a:rPr lang="en-US" sz="2000" baseline="0" dirty="0" smtClean="0"/>
                        <a:t>Using the UDL Guidelines on page 7 of the Participant Guide, write which UDL Principle connects to your common theme cards.</a:t>
                      </a:r>
                    </a:p>
                    <a:p>
                      <a:pPr marL="342900" indent="-342900" eaLnBrk="1" hangingPunct="1">
                        <a:buFont typeface="+mj-lt"/>
                        <a:buAutoNum type="arabicPeriod"/>
                      </a:pPr>
                      <a:r>
                        <a:rPr lang="en-US" sz="2000" baseline="0" dirty="0" smtClean="0"/>
                        <a:t>Be ready to share with the whole group.</a:t>
                      </a:r>
                    </a:p>
                  </a:txBody>
                  <a:tcPr marL="91453" marR="91453" marT="45723" marB="45723"/>
                </a:tc>
              </a:tr>
            </a:tbl>
          </a:graphicData>
        </a:graphic>
      </p:graphicFrame>
      <p:pic>
        <p:nvPicPr>
          <p:cNvPr id="6" name="Picture 6"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6009" y="5336789"/>
            <a:ext cx="947737" cy="103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6360675" y="5382973"/>
            <a:ext cx="94773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t>Pages</a:t>
            </a:r>
          </a:p>
          <a:p>
            <a:pPr eaLnBrk="1" hangingPunct="1"/>
            <a:r>
              <a:rPr lang="en-US" altLang="en-US" sz="1800" dirty="0"/>
              <a:t> </a:t>
            </a:r>
            <a:r>
              <a:rPr lang="en-US" altLang="en-US" sz="1800" dirty="0" smtClean="0"/>
              <a:t> 6-7 </a:t>
            </a:r>
            <a:endParaRPr lang="en-US" altLang="en-US" sz="1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You are Here! Understanding Learner Variability</a:t>
            </a:r>
            <a:endParaRPr lang="en-US" dirty="0"/>
          </a:p>
        </p:txBody>
      </p:sp>
      <p:sp>
        <p:nvSpPr>
          <p:cNvPr id="10" name="Footer Placeholder 9"/>
          <p:cNvSpPr>
            <a:spLocks noGrp="1"/>
          </p:cNvSpPr>
          <p:nvPr>
            <p:ph type="ftr" sz="quarter" idx="10"/>
          </p:nvPr>
        </p:nvSpPr>
        <p:spPr>
          <a:xfrm>
            <a:off x="474663" y="6117431"/>
            <a:ext cx="2203450" cy="484188"/>
          </a:xfrm>
        </p:spPr>
        <p:txBody>
          <a:bodyPr/>
          <a:lstStyle/>
          <a:p>
            <a:r>
              <a:rPr lang="en-US" dirty="0" smtClean="0"/>
              <a:t> </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418818738"/>
              </p:ext>
            </p:extLst>
          </p:nvPr>
        </p:nvGraphicFramePr>
        <p:xfrm>
          <a:off x="301625" y="1451768"/>
          <a:ext cx="84613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a:off x="2308441" y="2012049"/>
            <a:ext cx="838200" cy="733425"/>
          </a:xfrm>
          <a:prstGeom prst="downArrow">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Slide Number Placeholder 7"/>
          <p:cNvSpPr>
            <a:spLocks noGrp="1"/>
          </p:cNvSpPr>
          <p:nvPr>
            <p:ph type="sldNum" sz="quarter" idx="11"/>
          </p:nvPr>
        </p:nvSpPr>
        <p:spPr/>
        <p:txBody>
          <a:bodyPr/>
          <a:lstStyle/>
          <a:p>
            <a:fld id="{C92B1977-A421-4BA0-B6CD-66B30FD4AF0D}" type="slidenum">
              <a:rPr lang="en-US" altLang="en-US" smtClean="0"/>
              <a:pPr/>
              <a:t>7</a:t>
            </a:fld>
            <a:endParaRPr lang="en-US" alt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4212"/>
          </a:xfrm>
        </p:spPr>
        <p:txBody>
          <a:bodyPr/>
          <a:lstStyle/>
          <a:p>
            <a:pPr defTabSz="914363" eaLnBrk="1" fontAlgn="auto" hangingPunct="1">
              <a:spcAft>
                <a:spcPts val="0"/>
              </a:spcAft>
              <a:defRPr/>
            </a:pPr>
            <a:r>
              <a:rPr sz="4200" dirty="0" smtClean="0">
                <a:ea typeface="+mn-ea"/>
              </a:rPr>
              <a:t>Activity 2: </a:t>
            </a:r>
            <a:r>
              <a:rPr lang="en-US" sz="4200" dirty="0">
                <a:ea typeface="+mn-ea"/>
              </a:rPr>
              <a:t>UDL Video </a:t>
            </a:r>
            <a:r>
              <a:rPr lang="en-US" sz="4200" dirty="0" smtClean="0">
                <a:ea typeface="+mn-ea"/>
              </a:rPr>
              <a:t>Clip</a:t>
            </a:r>
            <a:endParaRPr lang="en-US" sz="4200" dirty="0">
              <a:ea typeface="+mn-ea"/>
            </a:endParaRPr>
          </a:p>
        </p:txBody>
      </p:sp>
      <p:sp>
        <p:nvSpPr>
          <p:cNvPr id="55298"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9CCB46C-3FE5-4B62-909C-87B8B99C8991}" type="slidenum">
              <a:rPr lang="en-US" altLang="en-US" sz="1600">
                <a:solidFill>
                  <a:schemeClr val="bg1"/>
                </a:solidFill>
                <a:latin typeface="Times New Roman" panose="02020603050405020304" pitchFamily="18" charset="0"/>
              </a:rPr>
              <a:pPr eaLnBrk="1" hangingPunct="1"/>
              <a:t>8</a:t>
            </a:fld>
            <a:endParaRPr lang="en-US" altLang="en-US" sz="1600" dirty="0">
              <a:solidFill>
                <a:schemeClr val="bg1"/>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dirty="0"/>
              <a:t> </a:t>
            </a:r>
          </a:p>
        </p:txBody>
      </p:sp>
      <p:graphicFrame>
        <p:nvGraphicFramePr>
          <p:cNvPr id="6" name="Table 5"/>
          <p:cNvGraphicFramePr>
            <a:graphicFrameLocks noGrp="1"/>
          </p:cNvGraphicFramePr>
          <p:nvPr>
            <p:extLst>
              <p:ext uri="{D42A27DB-BD31-4B8C-83A1-F6EECF244321}">
                <p14:modId xmlns:p14="http://schemas.microsoft.com/office/powerpoint/2010/main" val="1721402697"/>
              </p:ext>
            </p:extLst>
          </p:nvPr>
        </p:nvGraphicFramePr>
        <p:xfrm>
          <a:off x="381000" y="1274763"/>
          <a:ext cx="7737389" cy="3032591"/>
        </p:xfrm>
        <a:graphic>
          <a:graphicData uri="http://schemas.openxmlformats.org/drawingml/2006/table">
            <a:tbl>
              <a:tblPr firstRow="1" bandRow="1">
                <a:tableStyleId>{F5AB1C69-6EDB-4FF4-983F-18BD219EF322}</a:tableStyleId>
              </a:tblPr>
              <a:tblGrid>
                <a:gridCol w="7737389"/>
              </a:tblGrid>
              <a:tr h="375877">
                <a:tc>
                  <a:txBody>
                    <a:bodyPr/>
                    <a:lstStyle/>
                    <a:p>
                      <a:pPr marL="0" indent="0">
                        <a:buNone/>
                      </a:pPr>
                      <a:r>
                        <a:rPr lang="en-US" sz="2400" b="1" i="1" kern="1200" dirty="0" smtClean="0">
                          <a:solidFill>
                            <a:schemeClr val="lt1"/>
                          </a:solidFill>
                          <a:effectLst/>
                          <a:latin typeface="+mn-lt"/>
                          <a:ea typeface="+mn-ea"/>
                          <a:cs typeface="+mn-cs"/>
                        </a:rPr>
                        <a:t>UDL: Reducing Barriers</a:t>
                      </a:r>
                      <a:endParaRPr lang="en-US" sz="3600" b="1" i="1" dirty="0"/>
                    </a:p>
                  </a:txBody>
                  <a:tcPr marL="91437" marR="91437" marT="45730" marB="45730"/>
                </a:tc>
              </a:tr>
              <a:tr h="2575371">
                <a:tc>
                  <a:txBody>
                    <a:bodyPr/>
                    <a:lstStyle/>
                    <a:p>
                      <a:pPr marL="514350" marR="0" lvl="0" indent="-514350" algn="l" defTabSz="914363" rtl="0" eaLnBrk="1" fontAlgn="auto" latinLnBrk="0" hangingPunct="1">
                        <a:lnSpc>
                          <a:spcPct val="100000"/>
                        </a:lnSpc>
                        <a:spcBef>
                          <a:spcPts val="0"/>
                        </a:spcBef>
                        <a:spcAft>
                          <a:spcPts val="0"/>
                        </a:spcAft>
                        <a:buClrTx/>
                        <a:buSzTx/>
                        <a:buFontTx/>
                        <a:buAutoNum type="arabicPeriod"/>
                        <a:tabLst/>
                        <a:defRPr/>
                      </a:pPr>
                      <a:r>
                        <a:rPr lang="en-US" sz="2400" kern="1200" dirty="0" smtClean="0">
                          <a:solidFill>
                            <a:schemeClr val="dk1"/>
                          </a:solidFill>
                          <a:effectLst/>
                          <a:latin typeface="+mn-lt"/>
                          <a:ea typeface="+mn-ea"/>
                          <a:cs typeface="+mn-cs"/>
                        </a:rPr>
                        <a:t>View a brief</a:t>
                      </a:r>
                      <a:r>
                        <a:rPr lang="en-US" sz="2400" kern="1200" baseline="0" dirty="0" smtClean="0">
                          <a:solidFill>
                            <a:schemeClr val="dk1"/>
                          </a:solidFill>
                          <a:effectLst/>
                          <a:latin typeface="+mn-lt"/>
                          <a:ea typeface="+mn-ea"/>
                          <a:cs typeface="+mn-cs"/>
                        </a:rPr>
                        <a:t> video clip, </a:t>
                      </a:r>
                      <a:r>
                        <a:rPr lang="en-US" sz="2400" i="1" kern="1200" baseline="0" dirty="0" smtClean="0">
                          <a:solidFill>
                            <a:schemeClr val="dk1"/>
                          </a:solidFill>
                          <a:effectLst/>
                          <a:latin typeface="+mn-lt"/>
                          <a:ea typeface="+mn-ea"/>
                          <a:cs typeface="+mn-cs"/>
                        </a:rPr>
                        <a:t>UDL: Reducing Barriers</a:t>
                      </a:r>
                      <a:r>
                        <a:rPr lang="en-US" sz="2400" kern="1200" baseline="0" dirty="0" smtClean="0">
                          <a:solidFill>
                            <a:schemeClr val="dk1"/>
                          </a:solidFill>
                          <a:effectLst/>
                          <a:latin typeface="+mn-lt"/>
                          <a:ea typeface="+mn-ea"/>
                          <a:cs typeface="+mn-cs"/>
                        </a:rPr>
                        <a:t>, and take notes using the 3-2-1 Note-Taking organizer.</a:t>
                      </a:r>
                    </a:p>
                    <a:p>
                      <a:pPr marL="514350" marR="0" lvl="0" indent="-514350" algn="l" defTabSz="914363" rtl="0" eaLnBrk="1" fontAlgn="auto" latinLnBrk="0" hangingPunct="1">
                        <a:lnSpc>
                          <a:spcPct val="100000"/>
                        </a:lnSpc>
                        <a:spcBef>
                          <a:spcPts val="0"/>
                        </a:spcBef>
                        <a:spcAft>
                          <a:spcPts val="0"/>
                        </a:spcAft>
                        <a:buClrTx/>
                        <a:buSzTx/>
                        <a:buFontTx/>
                        <a:buAutoNum type="arabicPeriod"/>
                        <a:tabLst/>
                        <a:defRPr/>
                      </a:pPr>
                      <a:r>
                        <a:rPr lang="en-US" sz="2400" kern="1200" baseline="0" dirty="0" smtClean="0">
                          <a:solidFill>
                            <a:schemeClr val="dk1"/>
                          </a:solidFill>
                          <a:effectLst/>
                          <a:latin typeface="+mn-lt"/>
                          <a:ea typeface="+mn-ea"/>
                          <a:cs typeface="+mn-cs"/>
                        </a:rPr>
                        <a:t>After viewing, re-read your notes and complete the Summary/Reflection section at the bottom of the note-taking organizer.</a:t>
                      </a:r>
                    </a:p>
                    <a:p>
                      <a:pPr marL="514350" marR="0" lvl="0" indent="-514350" algn="l" defTabSz="914363" rtl="0" eaLnBrk="1" fontAlgn="auto" latinLnBrk="0" hangingPunct="1">
                        <a:lnSpc>
                          <a:spcPct val="100000"/>
                        </a:lnSpc>
                        <a:spcBef>
                          <a:spcPts val="0"/>
                        </a:spcBef>
                        <a:spcAft>
                          <a:spcPts val="0"/>
                        </a:spcAft>
                        <a:buClrTx/>
                        <a:buSzTx/>
                        <a:buFontTx/>
                        <a:buAutoNum type="arabicPeriod"/>
                        <a:tabLst/>
                        <a:defRPr/>
                      </a:pPr>
                      <a:r>
                        <a:rPr lang="en-US" sz="2400" kern="1200" baseline="0" dirty="0" smtClean="0">
                          <a:solidFill>
                            <a:schemeClr val="dk1"/>
                          </a:solidFill>
                          <a:effectLst/>
                          <a:latin typeface="+mn-lt"/>
                          <a:ea typeface="+mn-ea"/>
                          <a:cs typeface="+mn-cs"/>
                        </a:rPr>
                        <a:t>Be prepared to share your reflections.</a:t>
                      </a:r>
                      <a:endParaRPr lang="en-US" sz="2400" kern="1200" dirty="0" smtClean="0">
                        <a:solidFill>
                          <a:schemeClr val="dk1"/>
                        </a:solidFill>
                        <a:effectLst/>
                        <a:latin typeface="+mn-lt"/>
                        <a:ea typeface="+mn-ea"/>
                        <a:cs typeface="+mn-cs"/>
                      </a:endParaRPr>
                    </a:p>
                  </a:txBody>
                  <a:tcPr marL="91437" marR="91437" marT="45730" marB="45730"/>
                </a:tc>
              </a:tr>
            </a:tbl>
          </a:graphicData>
        </a:graphic>
      </p:graphicFrame>
      <p:pic>
        <p:nvPicPr>
          <p:cNvPr id="55308" name="Picture 6"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0037" y="3911600"/>
            <a:ext cx="947737" cy="103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309" name="TextBox 7"/>
          <p:cNvSpPr txBox="1">
            <a:spLocks noChangeArrowheads="1"/>
          </p:cNvSpPr>
          <p:nvPr/>
        </p:nvSpPr>
        <p:spPr bwMode="auto">
          <a:xfrm>
            <a:off x="6650037" y="3911600"/>
            <a:ext cx="8667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dirty="0" smtClean="0"/>
              <a:t>Pages 9-10 </a:t>
            </a:r>
            <a:endParaRPr lang="en-US" altLang="en-US" sz="18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UDL: Reducing Barriers</a:t>
            </a:r>
            <a:endParaRPr lang="en-US" i="1" dirty="0"/>
          </a:p>
        </p:txBody>
      </p:sp>
      <p:pic>
        <p:nvPicPr>
          <p:cNvPr id="57346" name="Picture 4" descr="Screen Shot 2015-01-16 at 10.41.2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538" y="1287463"/>
            <a:ext cx="7383462" cy="412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7" name="TextBox 5"/>
          <p:cNvSpPr txBox="1">
            <a:spLocks noChangeArrowheads="1"/>
          </p:cNvSpPr>
          <p:nvPr/>
        </p:nvSpPr>
        <p:spPr bwMode="auto">
          <a:xfrm>
            <a:off x="444500" y="5507038"/>
            <a:ext cx="80629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t>Retrieved from  </a:t>
            </a:r>
            <a:r>
              <a:rPr lang="en-US" altLang="en-US" sz="1800" dirty="0">
                <a:hlinkClick r:id="rId4"/>
              </a:rPr>
              <a:t>https://www.youtube.com/watch?v=xTShQyw3m80</a:t>
            </a:r>
            <a:endParaRPr lang="en-US" altLang="en-US" sz="1800" dirty="0"/>
          </a:p>
          <a:p>
            <a:pPr eaLnBrk="1" hangingPunct="1"/>
            <a:endParaRPr lang="en-US" altLang="en-US" sz="1800" dirty="0"/>
          </a:p>
        </p:txBody>
      </p:sp>
      <p:sp>
        <p:nvSpPr>
          <p:cNvPr id="6" name="Footer Placeholder 5"/>
          <p:cNvSpPr>
            <a:spLocks noGrp="1"/>
          </p:cNvSpPr>
          <p:nvPr>
            <p:ph type="ftr" sz="quarter" idx="10"/>
          </p:nvPr>
        </p:nvSpPr>
        <p:spPr/>
        <p:txBody>
          <a:bodyPr/>
          <a:lstStyle/>
          <a:p>
            <a:pPr>
              <a:defRPr/>
            </a:pPr>
            <a:r>
              <a:rPr lang="en-US" dirty="0" smtClean="0"/>
              <a:t> </a:t>
            </a:r>
            <a:endParaRPr lang="en-US" dirty="0"/>
          </a:p>
        </p:txBody>
      </p:sp>
      <p:sp>
        <p:nvSpPr>
          <p:cNvPr id="7" name="Slide Number Placeholder 6"/>
          <p:cNvSpPr>
            <a:spLocks noGrp="1"/>
          </p:cNvSpPr>
          <p:nvPr>
            <p:ph type="sldNum" sz="quarter" idx="11"/>
          </p:nvPr>
        </p:nvSpPr>
        <p:spPr/>
        <p:txBody>
          <a:bodyPr/>
          <a:lstStyle/>
          <a:p>
            <a:fld id="{3BC615B0-02B2-4FBA-95FD-669A9B14D805}" type="slidenum">
              <a:rPr lang="en-US" altLang="en-US" smtClean="0"/>
              <a:pPr/>
              <a:t>9</a:t>
            </a:fld>
            <a:endParaRPr lang="en-US" alt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29158</TotalTime>
  <Words>6058</Words>
  <Application>Microsoft Office PowerPoint</Application>
  <PresentationFormat>On-screen Show (4:3)</PresentationFormat>
  <Paragraphs>593</Paragraphs>
  <Slides>53</Slides>
  <Notes>53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53</vt:i4>
      </vt:variant>
    </vt:vector>
  </HeadingPairs>
  <TitlesOfParts>
    <vt:vector size="66" baseType="lpstr">
      <vt:lpstr>MS Mincho</vt:lpstr>
      <vt:lpstr>MS PGothic</vt:lpstr>
      <vt:lpstr>MS PGothic</vt:lpstr>
      <vt:lpstr>Arial</vt:lpstr>
      <vt:lpstr>Calibri</vt:lpstr>
      <vt:lpstr>Calibri Light</vt:lpstr>
      <vt:lpstr>Chalkboard</vt:lpstr>
      <vt:lpstr>Chalkboard Bold</vt:lpstr>
      <vt:lpstr>Times New Roman</vt:lpstr>
      <vt:lpstr>Wingdings</vt:lpstr>
      <vt:lpstr>LtBkgBlueBorder</vt:lpstr>
      <vt:lpstr>LtBkgNoBorder</vt:lpstr>
      <vt:lpstr>Custom Design</vt:lpstr>
      <vt:lpstr>Meeting the Challenge:  CT Core Standards Success for English Learners and Students with Disabilities</vt:lpstr>
      <vt:lpstr>Essential Questions</vt:lpstr>
      <vt:lpstr>Module 2 ‒ SwD Session Agenda</vt:lpstr>
      <vt:lpstr>You are Here! Introductory Activities</vt:lpstr>
      <vt:lpstr>Introductory Activities  Quick Write: Setting Intentions</vt:lpstr>
      <vt:lpstr>Activity 1: List-Group-Label</vt:lpstr>
      <vt:lpstr>You are Here! Understanding Learner Variability</vt:lpstr>
      <vt:lpstr>Activity 2: UDL Video Clip</vt:lpstr>
      <vt:lpstr>UDL: Reducing Barriers</vt:lpstr>
      <vt:lpstr>Learner variability is the norm!</vt:lpstr>
      <vt:lpstr>Activity 3: Addressing Learner Variability  </vt:lpstr>
      <vt:lpstr>PowerPoint Presentation</vt:lpstr>
      <vt:lpstr>How to Meet the Standards</vt:lpstr>
      <vt:lpstr>Let’s Take A Break…</vt:lpstr>
      <vt:lpstr>You are Here! Aligning CT Core Standards, IEP Goals, Learning Targets, and UDL</vt:lpstr>
      <vt:lpstr>Anchor Standards through the Vertical Lens</vt:lpstr>
      <vt:lpstr>Activity 4: Reading the Standards through a Vertical Lens </vt:lpstr>
      <vt:lpstr>Deconstructing the Anchor Core Standards to Guide Meaningful Scaffolding and Instructional Focus </vt:lpstr>
      <vt:lpstr>Example: Writing Standard 9: Draw evidence from literary or informational texts to support analysis, reflection, and research.   </vt:lpstr>
      <vt:lpstr>Example of Deconstructing a Standard</vt:lpstr>
      <vt:lpstr>Activity 5: Deconstructing the Anchor Standards </vt:lpstr>
      <vt:lpstr>Fewer, Clearer, Higher</vt:lpstr>
      <vt:lpstr>Depths of Knowledge (DOK) Levels</vt:lpstr>
      <vt:lpstr>DOK Goes Way Beyond the Verb</vt:lpstr>
      <vt:lpstr>Activity 6: Depths of Knowledge </vt:lpstr>
      <vt:lpstr>Activity 6: Depths of Knowledge – continued </vt:lpstr>
      <vt:lpstr>Connecting Standards and Curriculum with UDL  </vt:lpstr>
      <vt:lpstr>Bon Appétit</vt:lpstr>
      <vt:lpstr>You are Here! Maintaining High Expectations for All Learners Through Meaningful Adaptions</vt:lpstr>
      <vt:lpstr>Natural Connections between Standards, UDL, and IEP Goals</vt:lpstr>
      <vt:lpstr>Activity 7: Scaffolding for Success</vt:lpstr>
      <vt:lpstr>UDL is Naturally Embedded in the CCS</vt:lpstr>
      <vt:lpstr>What is the Goal of Adapting the Curriculum?</vt:lpstr>
      <vt:lpstr>Accommodation</vt:lpstr>
      <vt:lpstr>Types of Accommodations</vt:lpstr>
      <vt:lpstr>Modifications</vt:lpstr>
      <vt:lpstr>Activity 8: Adaptation Sort </vt:lpstr>
      <vt:lpstr>Let’s Take A Break…</vt:lpstr>
      <vt:lpstr>UDL Principles: Multiple Means of Engagement (The “Why” of Learning”)</vt:lpstr>
      <vt:lpstr>UDL Principles: Multiple Means of Representation (The “What” of Learning)</vt:lpstr>
      <vt:lpstr>UDL Principles: Multiple Means of Action and Expression (The “How” of Learning)</vt:lpstr>
      <vt:lpstr>How might accommodations change over time?</vt:lpstr>
      <vt:lpstr>UDL and Accommodations Provide the Supports and Scaffolds to Successfully Bridge the Standards</vt:lpstr>
      <vt:lpstr>Three Minute Pause</vt:lpstr>
      <vt:lpstr>Activity 9: Lesson Plan Analysis </vt:lpstr>
      <vt:lpstr>UDL Planning Tools</vt:lpstr>
      <vt:lpstr>You are Here! Reflection, Next Steps, &amp; Session Evaluation</vt:lpstr>
      <vt:lpstr>PowerPoint Presentation</vt:lpstr>
      <vt:lpstr>Sneak Peek into Module 3</vt:lpstr>
      <vt:lpstr>Activity 10: Blanket the Table </vt:lpstr>
      <vt:lpstr>Meeting the Challenge, Modules 3 and 4</vt:lpstr>
      <vt:lpstr>Session Evaluation</vt:lpstr>
      <vt:lpstr>Thank you!</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PCG Education</dc:creator>
  <cp:lastModifiedBy>Wade, Michelle</cp:lastModifiedBy>
  <cp:revision>1132</cp:revision>
  <cp:lastPrinted>2015-10-05T14:55:42Z</cp:lastPrinted>
  <dcterms:created xsi:type="dcterms:W3CDTF">2014-01-18T18:47:42Z</dcterms:created>
  <dcterms:modified xsi:type="dcterms:W3CDTF">2015-10-07T17:39:57Z</dcterms:modified>
</cp:coreProperties>
</file>