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806" r:id="rId2"/>
    <p:sldMasterId id="2147483673" r:id="rId3"/>
    <p:sldMasterId id="2147483689" r:id="rId4"/>
    <p:sldMasterId id="2147483705" r:id="rId5"/>
    <p:sldMasterId id="2147483707" r:id="rId6"/>
    <p:sldMasterId id="2147483724" r:id="rId7"/>
    <p:sldMasterId id="2147483741" r:id="rId8"/>
    <p:sldMasterId id="2147483758" r:id="rId9"/>
    <p:sldMasterId id="2147483770" r:id="rId10"/>
    <p:sldMasterId id="2147483782" r:id="rId11"/>
    <p:sldMasterId id="2147483794" r:id="rId12"/>
  </p:sldMasterIdLst>
  <p:notesMasterIdLst>
    <p:notesMasterId r:id="rId129"/>
  </p:notesMasterIdLst>
  <p:sldIdLst>
    <p:sldId id="374" r:id="rId13"/>
    <p:sldId id="257" r:id="rId14"/>
    <p:sldId id="258" r:id="rId15"/>
    <p:sldId id="259" r:id="rId16"/>
    <p:sldId id="375" r:id="rId17"/>
    <p:sldId id="261" r:id="rId18"/>
    <p:sldId id="262" r:id="rId19"/>
    <p:sldId id="370" r:id="rId20"/>
    <p:sldId id="263" r:id="rId21"/>
    <p:sldId id="264" r:id="rId22"/>
    <p:sldId id="372" r:id="rId23"/>
    <p:sldId id="376" r:id="rId24"/>
    <p:sldId id="266" r:id="rId25"/>
    <p:sldId id="268" r:id="rId26"/>
    <p:sldId id="377" r:id="rId27"/>
    <p:sldId id="270" r:id="rId28"/>
    <p:sldId id="271" r:id="rId29"/>
    <p:sldId id="272" r:id="rId30"/>
    <p:sldId id="378" r:id="rId31"/>
    <p:sldId id="274" r:id="rId32"/>
    <p:sldId id="379" r:id="rId33"/>
    <p:sldId id="276" r:id="rId34"/>
    <p:sldId id="277" r:id="rId35"/>
    <p:sldId id="278" r:id="rId36"/>
    <p:sldId id="279" r:id="rId37"/>
    <p:sldId id="280" r:id="rId38"/>
    <p:sldId id="281" r:id="rId39"/>
    <p:sldId id="282" r:id="rId40"/>
    <p:sldId id="380" r:id="rId41"/>
    <p:sldId id="373" r:id="rId42"/>
    <p:sldId id="285" r:id="rId43"/>
    <p:sldId id="286" r:id="rId44"/>
    <p:sldId id="287" r:id="rId45"/>
    <p:sldId id="288" r:id="rId46"/>
    <p:sldId id="289" r:id="rId47"/>
    <p:sldId id="290" r:id="rId48"/>
    <p:sldId id="291" r:id="rId49"/>
    <p:sldId id="292" r:id="rId50"/>
    <p:sldId id="293" r:id="rId51"/>
    <p:sldId id="381"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312" r:id="rId70"/>
    <p:sldId id="313" r:id="rId71"/>
    <p:sldId id="314" r:id="rId72"/>
    <p:sldId id="315" r:id="rId73"/>
    <p:sldId id="316" r:id="rId74"/>
    <p:sldId id="317" r:id="rId75"/>
    <p:sldId id="318" r:id="rId76"/>
    <p:sldId id="319" r:id="rId77"/>
    <p:sldId id="320" r:id="rId78"/>
    <p:sldId id="321" r:id="rId79"/>
    <p:sldId id="322" r:id="rId80"/>
    <p:sldId id="323" r:id="rId81"/>
    <p:sldId id="324" r:id="rId82"/>
    <p:sldId id="325" r:id="rId83"/>
    <p:sldId id="326" r:id="rId84"/>
    <p:sldId id="327" r:id="rId85"/>
    <p:sldId id="382" r:id="rId86"/>
    <p:sldId id="383" r:id="rId87"/>
    <p:sldId id="330" r:id="rId88"/>
    <p:sldId id="331" r:id="rId89"/>
    <p:sldId id="332" r:id="rId90"/>
    <p:sldId id="333" r:id="rId91"/>
    <p:sldId id="384" r:id="rId92"/>
    <p:sldId id="335" r:id="rId93"/>
    <p:sldId id="336" r:id="rId94"/>
    <p:sldId id="337" r:id="rId95"/>
    <p:sldId id="338" r:id="rId96"/>
    <p:sldId id="339" r:id="rId97"/>
    <p:sldId id="340" r:id="rId98"/>
    <p:sldId id="385" r:id="rId99"/>
    <p:sldId id="342" r:id="rId100"/>
    <p:sldId id="343" r:id="rId101"/>
    <p:sldId id="344" r:id="rId102"/>
    <p:sldId id="345" r:id="rId103"/>
    <p:sldId id="346" r:id="rId104"/>
    <p:sldId id="347" r:id="rId105"/>
    <p:sldId id="348" r:id="rId106"/>
    <p:sldId id="349" r:id="rId107"/>
    <p:sldId id="350" r:id="rId108"/>
    <p:sldId id="351" r:id="rId109"/>
    <p:sldId id="386" r:id="rId110"/>
    <p:sldId id="353" r:id="rId111"/>
    <p:sldId id="354" r:id="rId112"/>
    <p:sldId id="355" r:id="rId113"/>
    <p:sldId id="356" r:id="rId114"/>
    <p:sldId id="357" r:id="rId115"/>
    <p:sldId id="358" r:id="rId116"/>
    <p:sldId id="359" r:id="rId117"/>
    <p:sldId id="360" r:id="rId118"/>
    <p:sldId id="361" r:id="rId119"/>
    <p:sldId id="362" r:id="rId120"/>
    <p:sldId id="363" r:id="rId121"/>
    <p:sldId id="364" r:id="rId122"/>
    <p:sldId id="371" r:id="rId123"/>
    <p:sldId id="366" r:id="rId124"/>
    <p:sldId id="367" r:id="rId125"/>
    <p:sldId id="368" r:id="rId126"/>
    <p:sldId id="387" r:id="rId127"/>
    <p:sldId id="369" r:id="rId128"/>
  </p:sldIdLst>
  <p:sldSz cx="9144000" cy="6858000" type="screen4x3"/>
  <p:notesSz cx="7023100" cy="93091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 Luering" initials="" lastIdx="16" clrIdx="0"/>
  <p:cmAuthor id="1" name="Jeanette Gordon" initials="" lastIdx="3" clrIdx="1"/>
  <p:cmAuthor id="2" name="Lauren Keppler" initials="" lastIdx="16" clrIdx="2"/>
  <p:cmAuthor id="3" name="jgordon" initials="j" lastIdx="1" clrIdx="3"/>
  <p:cmAuthor id="4" name="Lauren Keppler" initials="LK"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EFF523-745E-44F3-88FC-9215941CB38A}">
  <a:tblStyle styleId="{43EFF523-745E-44F3-88FC-9215941CB38A}" styleName="Table_0">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CAFDCAD2-2ABA-48E3-925A-5FB10D30612A}" styleName="Table_1">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75C70418-2FB9-4164-9A96-BEBA2CA4258F}" styleName="Table_2">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21B941E6-B8A1-4E06-8449-9CE27FDFA4C9}" styleName="Table_3">
    <a:wholeTbl>
      <a:tcStyle>
        <a:tcBdr>
          <a:left>
            <a:ln w="9525" cap="flat">
              <a:solidFill>
                <a:srgbClr val="000000"/>
              </a:solidFill>
              <a:prstDash val="solid"/>
              <a:round/>
              <a:headEnd type="none" w="med" len="med"/>
              <a:tailEnd type="none" w="med" len="med"/>
            </a:ln>
          </a:left>
          <a:right>
            <a:ln w="9525" cap="flat">
              <a:solidFill>
                <a:srgbClr val="000000"/>
              </a:solidFill>
              <a:prstDash val="solid"/>
              <a:round/>
              <a:headEnd type="none" w="med" len="med"/>
              <a:tailEnd type="none" w="med" len="med"/>
            </a:ln>
          </a:right>
          <a:top>
            <a:ln w="9525" cap="flat">
              <a:solidFill>
                <a:srgbClr val="000000"/>
              </a:solidFill>
              <a:prstDash val="solid"/>
              <a:round/>
              <a:headEnd type="none" w="med" len="med"/>
              <a:tailEnd type="none" w="med" len="med"/>
            </a:ln>
          </a:top>
          <a:bottom>
            <a:ln w="9525" cap="flat">
              <a:solidFill>
                <a:srgbClr val="000000"/>
              </a:solidFill>
              <a:prstDash val="solid"/>
              <a:round/>
              <a:headEnd type="none" w="med" len="med"/>
              <a:tailEnd type="none" w="med" len="med"/>
            </a:ln>
          </a:bottom>
          <a:insideH>
            <a:ln w="9525" cap="flat">
              <a:solidFill>
                <a:srgbClr val="000000"/>
              </a:solidFill>
              <a:prstDash val="solid"/>
              <a:round/>
              <a:headEnd type="none" w="med" len="med"/>
              <a:tailEnd type="none" w="med" len="med"/>
            </a:ln>
          </a:insideH>
          <a:insideV>
            <a:ln w="9525" cap="flat">
              <a:solidFill>
                <a:srgbClr val="000000"/>
              </a:solidFill>
              <a:prstDash val="solid"/>
              <a:round/>
              <a:headEnd type="none" w="med" len="med"/>
              <a:tailEnd type="none" w="med" len="med"/>
            </a:ln>
          </a:insideV>
        </a:tcBdr>
      </a:tcStyle>
    </a:wholeTbl>
  </a:tblStyle>
  <a:tblStyle styleId="{3B23AC90-9707-4B05-977E-897140698325}" styleName="Table_4">
    <a:wholeTbl>
      <a:tcTxStyle b="off" i="off">
        <a:font>
          <a:latin typeface="Calibri"/>
          <a:ea typeface="Calibri"/>
          <a:cs typeface="Calibri"/>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EF1F7"/>
          </a:solidFill>
        </a:fill>
      </a:tcStyle>
    </a:wholeTbl>
    <a:band1H>
      <a:tcStyle>
        <a:tcBdr/>
        <a:fill>
          <a:solidFill>
            <a:srgbClr val="DAE0EE"/>
          </a:solidFill>
        </a:fill>
      </a:tcStyle>
    </a:band1H>
    <a:band1V>
      <a:tcStyle>
        <a:tcBdr/>
        <a:fill>
          <a:solidFill>
            <a:srgbClr val="DAE0EE"/>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5B9E0278-945B-446F-A8E9-E73DCAFB12EF}" styleName="Table_5">
    <a:wholeTbl>
      <a:tcTxStyle b="off" i="off">
        <a:font>
          <a:latin typeface="Calibri"/>
          <a:ea typeface="Calibri"/>
          <a:cs typeface="Calibri"/>
        </a:font>
        <a:schemeClr val="dk1"/>
      </a:tcTxStyle>
      <a:tcStyle>
        <a:tcBdr>
          <a:left>
            <a:ln w="9525" cap="flat">
              <a:solidFill>
                <a:schemeClr val="accent4"/>
              </a:solidFill>
              <a:prstDash val="solid"/>
              <a:round/>
              <a:headEnd type="none" w="med" len="med"/>
              <a:tailEnd type="none" w="med" len="med"/>
            </a:ln>
          </a:left>
          <a:right>
            <a:ln w="9525" cap="flat">
              <a:solidFill>
                <a:schemeClr val="accent4"/>
              </a:solidFill>
              <a:prstDash val="solid"/>
              <a:round/>
              <a:headEnd type="none" w="med" len="med"/>
              <a:tailEnd type="none" w="med" len="med"/>
            </a:ln>
          </a:right>
          <a:top>
            <a:ln w="9525" cap="flat">
              <a:solidFill>
                <a:schemeClr val="accent4"/>
              </a:solidFill>
              <a:prstDash val="solid"/>
              <a:round/>
              <a:headEnd type="none" w="med" len="med"/>
              <a:tailEnd type="none" w="med" len="med"/>
            </a:ln>
          </a:top>
          <a:bottom>
            <a:ln w="9525" cap="flat">
              <a:solidFill>
                <a:schemeClr val="accent4"/>
              </a:solidFill>
              <a:prstDash val="solid"/>
              <a:round/>
              <a:headEnd type="none" w="med" len="med"/>
              <a:tailEnd type="none" w="med" len="med"/>
            </a:ln>
          </a:bottom>
          <a:insideH>
            <a:ln w="9525" cap="flat">
              <a:solidFill>
                <a:schemeClr val="accent4"/>
              </a:solidFill>
              <a:prstDash val="solid"/>
              <a:round/>
              <a:headEnd type="none" w="med" len="med"/>
              <a:tailEnd type="none" w="med" len="med"/>
            </a:ln>
          </a:insideH>
          <a:insideV>
            <a:ln w="9525" cap="flat">
              <a:solidFill>
                <a:schemeClr val="accent4"/>
              </a:solidFill>
              <a:prstDash val="solid"/>
              <a:round/>
              <a:headEnd type="none" w="med" len="med"/>
              <a:tailEnd type="none" w="med" len="med"/>
            </a:ln>
          </a:insideV>
        </a:tcBdr>
        <a:fill>
          <a:solidFill>
            <a:srgbClr val="FFFFFF">
              <a:alpha val="0"/>
            </a:srgbClr>
          </a:solidFill>
        </a:fill>
      </a:tcStyle>
    </a:wholeTbl>
    <a:band1H>
      <a:tcStyle>
        <a:tcBdr/>
        <a:fill>
          <a:solidFill>
            <a:schemeClr val="accent4">
              <a:alpha val="40000"/>
            </a:schemeClr>
          </a:solidFill>
        </a:fill>
      </a:tcStyle>
    </a:band1H>
    <a:band1V>
      <a:tcStyle>
        <a:tcBdr>
          <a:top>
            <a:ln w="9525" cap="flat">
              <a:solidFill>
                <a:schemeClr val="accent4"/>
              </a:solidFill>
              <a:prstDash val="solid"/>
              <a:round/>
              <a:headEnd type="none" w="med" len="med"/>
              <a:tailEnd type="none" w="med" len="med"/>
            </a:ln>
          </a:top>
          <a:bottom>
            <a:ln w="9525" cap="flat">
              <a:solidFill>
                <a:schemeClr val="accent4"/>
              </a:solidFill>
              <a:prstDash val="solid"/>
              <a:round/>
              <a:headEnd type="none" w="med" len="med"/>
              <a:tailEnd type="none" w="med" len="med"/>
            </a:ln>
          </a:bottom>
        </a:tcBdr>
        <a:fill>
          <a:solidFill>
            <a:schemeClr val="accent4">
              <a:alpha val="40000"/>
            </a:schemeClr>
          </a:solidFill>
        </a:fill>
      </a:tcStyle>
    </a:band1V>
    <a:lastCol>
      <a:tcTxStyle b="on" i="off"/>
      <a:tcStyle>
        <a:tcBdr>
          <a:left>
            <a:ln w="9525" cap="flat">
              <a:solidFill>
                <a:schemeClr val="accent4"/>
              </a:solidFill>
              <a:prstDash val="solid"/>
              <a:round/>
              <a:headEnd type="none" w="med" len="med"/>
              <a:tailEnd type="none" w="med" len="med"/>
            </a:ln>
          </a:left>
          <a:right>
            <a:ln w="9525" cap="flat">
              <a:solidFill>
                <a:schemeClr val="accent4"/>
              </a:solidFill>
              <a:prstDash val="solid"/>
              <a:round/>
              <a:headEnd type="none" w="med" len="med"/>
              <a:tailEnd type="none" w="med" len="med"/>
            </a:ln>
          </a:right>
          <a:top>
            <a:ln w="9525" cap="flat">
              <a:solidFill>
                <a:schemeClr val="accent4"/>
              </a:solidFill>
              <a:prstDash val="solid"/>
              <a:round/>
              <a:headEnd type="none" w="med" len="med"/>
              <a:tailEnd type="none" w="med" len="med"/>
            </a:ln>
          </a:top>
          <a:bottom>
            <a:ln w="9525" cap="flat">
              <a:solidFill>
                <a:schemeClr val="accent4"/>
              </a:solidFill>
              <a:prstDash val="solid"/>
              <a:round/>
              <a:headEnd type="none" w="med" len="med"/>
              <a:tailEnd type="none" w="med" len="med"/>
            </a:ln>
          </a:bottom>
          <a:insideH>
            <a:ln w="9525" cap="flat">
              <a:solidFill>
                <a:schemeClr val="accent4"/>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tcStyle>
    </a:lastCol>
    <a:firstCol>
      <a:tcTxStyle b="on" i="off"/>
      <a:tcStyle>
        <a:tcBdr>
          <a:left>
            <a:ln w="9525" cap="flat">
              <a:solidFill>
                <a:schemeClr val="accent4"/>
              </a:solidFill>
              <a:prstDash val="solid"/>
              <a:round/>
              <a:headEnd type="none" w="med" len="med"/>
              <a:tailEnd type="none" w="med" len="med"/>
            </a:ln>
          </a:left>
          <a:right>
            <a:ln w="9525" cap="flat">
              <a:solidFill>
                <a:schemeClr val="accent4"/>
              </a:solidFill>
              <a:prstDash val="solid"/>
              <a:round/>
              <a:headEnd type="none" w="med" len="med"/>
              <a:tailEnd type="none" w="med" len="med"/>
            </a:ln>
          </a:right>
          <a:top>
            <a:ln w="9525" cap="flat">
              <a:solidFill>
                <a:schemeClr val="accent4"/>
              </a:solidFill>
              <a:prstDash val="solid"/>
              <a:round/>
              <a:headEnd type="none" w="med" len="med"/>
              <a:tailEnd type="none" w="med" len="med"/>
            </a:ln>
          </a:top>
          <a:bottom>
            <a:ln w="9525" cap="flat">
              <a:solidFill>
                <a:schemeClr val="accent4"/>
              </a:solidFill>
              <a:prstDash val="solid"/>
              <a:round/>
              <a:headEnd type="none" w="med" len="med"/>
              <a:tailEnd type="none" w="med" len="med"/>
            </a:ln>
          </a:bottom>
          <a:insideH>
            <a:ln w="9525" cap="flat">
              <a:solidFill>
                <a:schemeClr val="accent4"/>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tcStyle>
    </a:firstCol>
    <a:lastRow>
      <a:tcTxStyle b="on" i="off"/>
      <a:tcStyle>
        <a:tcBdr>
          <a:left>
            <a:ln w="9525" cap="flat">
              <a:solidFill>
                <a:schemeClr val="accent4"/>
              </a:solidFill>
              <a:prstDash val="solid"/>
              <a:round/>
              <a:headEnd type="none" w="med" len="med"/>
              <a:tailEnd type="none" w="med" len="med"/>
            </a:ln>
          </a:left>
          <a:right>
            <a:ln w="9525" cap="flat">
              <a:solidFill>
                <a:schemeClr val="accent4"/>
              </a:solidFill>
              <a:prstDash val="solid"/>
              <a:round/>
              <a:headEnd type="none" w="med" len="med"/>
              <a:tailEnd type="none" w="med" len="med"/>
            </a:ln>
          </a:right>
          <a:top>
            <a:ln w="9525" cap="flat">
              <a:solidFill>
                <a:schemeClr val="accent4"/>
              </a:solidFill>
              <a:prstDash val="solid"/>
              <a:round/>
              <a:headEnd type="none" w="med" len="med"/>
              <a:tailEnd type="none" w="med" len="med"/>
            </a:ln>
          </a:top>
          <a:bottom>
            <a:ln w="9525" cap="flat">
              <a:solidFill>
                <a:schemeClr val="accent4"/>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rgbClr val="FFFFFF">
              <a:alpha val="0"/>
            </a:srgbClr>
          </a:solidFill>
        </a:fill>
      </a:tcStyle>
    </a:lastRow>
    <a:firstRow>
      <a:tcTxStyle b="on" i="off">
        <a:font>
          <a:latin typeface="Calibri"/>
          <a:ea typeface="Calibri"/>
          <a:cs typeface="Calibri"/>
        </a:font>
        <a:schemeClr val="lt1"/>
      </a:tcTxStyle>
      <a:tcStyle>
        <a:tcBdr>
          <a:left>
            <a:ln w="9525" cap="flat">
              <a:solidFill>
                <a:schemeClr val="accent4"/>
              </a:solidFill>
              <a:prstDash val="solid"/>
              <a:round/>
              <a:headEnd type="none" w="med" len="med"/>
              <a:tailEnd type="none" w="med" len="med"/>
            </a:ln>
          </a:left>
          <a:right>
            <a:ln w="9525" cap="flat">
              <a:solidFill>
                <a:schemeClr val="accent4"/>
              </a:solidFill>
              <a:prstDash val="solid"/>
              <a:round/>
              <a:headEnd type="none" w="med" len="med"/>
              <a:tailEnd type="none" w="med" len="med"/>
            </a:ln>
          </a:right>
          <a:top>
            <a:ln w="9525" cap="flat">
              <a:solidFill>
                <a:schemeClr val="accent4"/>
              </a:solidFill>
              <a:prstDash val="solid"/>
              <a:round/>
              <a:headEnd type="none" w="med" len="med"/>
              <a:tailEnd type="none" w="med" len="med"/>
            </a:ln>
          </a:top>
          <a:bottom>
            <a:ln w="9525" cap="flat">
              <a:solidFill>
                <a:schemeClr val="lt1"/>
              </a:solidFill>
              <a:prstDash val="solid"/>
              <a:round/>
              <a:headEnd type="none" w="med" len="med"/>
              <a:tailEnd type="none" w="med" len="med"/>
            </a:ln>
          </a:bottom>
          <a:insideH>
            <a:ln w="9525" cap="flat">
              <a:solidFill>
                <a:srgbClr val="000000">
                  <a:alpha val="0"/>
                </a:srgbClr>
              </a:solidFill>
              <a:prstDash val="solid"/>
              <a:round/>
              <a:headEnd type="none" w="med" len="med"/>
              <a:tailEnd type="none" w="med" len="med"/>
            </a:ln>
          </a:insideH>
          <a:insideV>
            <a:ln w="9525" cap="flat">
              <a:solidFill>
                <a:srgbClr val="000000">
                  <a:alpha val="0"/>
                </a:srgbClr>
              </a:solidFill>
              <a:prstDash val="solid"/>
              <a:round/>
              <a:headEnd type="none" w="med" len="med"/>
              <a:tailEnd type="none" w="med" len="med"/>
            </a:ln>
          </a:insideV>
        </a:tcBdr>
        <a:fill>
          <a:solidFill>
            <a:schemeClr val="accent4"/>
          </a:solidFill>
        </a:fill>
      </a:tcStyle>
    </a:firstRow>
  </a:tblStyle>
  <a:tblStyle styleId="{87084E20-A16A-4606-8D9F-9B2EA22D2ED1}" styleName="Table_6"/>
  <a:tblStyle styleId="{0B08CA29-3EE7-42CA-AA61-0C163A1321E8}" styleName="Table_7"/>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73" autoAdjust="0"/>
    <p:restoredTop sz="55807" autoAdjust="0"/>
  </p:normalViewPr>
  <p:slideViewPr>
    <p:cSldViewPr>
      <p:cViewPr varScale="1">
        <p:scale>
          <a:sx n="49" d="100"/>
          <a:sy n="49" d="100"/>
        </p:scale>
        <p:origin x="1860" y="54"/>
      </p:cViewPr>
      <p:guideLst>
        <p:guide orient="horz" pos="2160"/>
        <p:guide pos="2880"/>
      </p:guideLst>
    </p:cSldViewPr>
  </p:slideViewPr>
  <p:notesTextViewPr>
    <p:cViewPr>
      <p:scale>
        <a:sx n="100" d="100"/>
        <a:sy n="100" d="100"/>
      </p:scale>
      <p:origin x="0" y="0"/>
    </p:cViewPr>
  </p:notesTextViewPr>
  <p:sorterViewPr>
    <p:cViewPr>
      <p:scale>
        <a:sx n="99" d="100"/>
        <a:sy n="99" d="100"/>
      </p:scale>
      <p:origin x="0" y="-37224"/>
    </p:cViewPr>
  </p:sorterViewPr>
  <p:notesViewPr>
    <p:cSldViewPr>
      <p:cViewPr varScale="1">
        <p:scale>
          <a:sx n="50" d="100"/>
          <a:sy n="50" d="100"/>
        </p:scale>
        <p:origin x="2304" y="3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tableStyles" Target="tableStyle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notesMaster" Target="notesMasters/notesMaster1.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commentAuthors" Target="commentAuthor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viewProps" Target="view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B9201D-4322-7F4D-83D2-D45BBAB7BF6D}"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E8A875E1-272C-2343-8618-10BA4E695B8E}">
      <dgm:prSet phldrT="[Text]"/>
      <dgm:spPr/>
      <dgm:t>
        <a:bodyPr/>
        <a:lstStyle/>
        <a:p>
          <a:r>
            <a:rPr lang="en-US" dirty="0" smtClean="0">
              <a:latin typeface="Calibri" panose="020F0502020204030204" pitchFamily="34" charset="0"/>
            </a:rPr>
            <a:t>Tier 1</a:t>
          </a:r>
          <a:endParaRPr lang="en-US" dirty="0">
            <a:latin typeface="Calibri" panose="020F0502020204030204" pitchFamily="34" charset="0"/>
          </a:endParaRPr>
        </a:p>
      </dgm:t>
    </dgm:pt>
    <dgm:pt modelId="{3427C551-DE07-304E-AE4C-E5327BB48BC8}" type="parTrans" cxnId="{B8F45A74-EFFD-854D-9821-6F32B56F3AF9}">
      <dgm:prSet/>
      <dgm:spPr/>
      <dgm:t>
        <a:bodyPr/>
        <a:lstStyle/>
        <a:p>
          <a:endParaRPr lang="en-US"/>
        </a:p>
      </dgm:t>
    </dgm:pt>
    <dgm:pt modelId="{7D066409-C4BA-B340-BF88-C4CF843BDE8D}" type="sibTrans" cxnId="{B8F45A74-EFFD-854D-9821-6F32B56F3AF9}">
      <dgm:prSet/>
      <dgm:spPr/>
      <dgm:t>
        <a:bodyPr/>
        <a:lstStyle/>
        <a:p>
          <a:endParaRPr lang="en-US"/>
        </a:p>
      </dgm:t>
    </dgm:pt>
    <dgm:pt modelId="{9D462F3C-861F-B048-A8EB-DD18BA239E05}">
      <dgm:prSet phldrT="[Text]" custT="1"/>
      <dgm:spPr/>
      <dgm:t>
        <a:bodyPr/>
        <a:lstStyle/>
        <a:p>
          <a:r>
            <a:rPr lang="en-US" sz="2000" dirty="0" smtClean="0">
              <a:latin typeface="Calibri" panose="020F0502020204030204" pitchFamily="34" charset="0"/>
            </a:rPr>
            <a:t>Everyday words familiar to most students</a:t>
          </a:r>
          <a:endParaRPr lang="en-US" sz="2000" dirty="0">
            <a:latin typeface="Calibri" panose="020F0502020204030204" pitchFamily="34" charset="0"/>
          </a:endParaRPr>
        </a:p>
      </dgm:t>
    </dgm:pt>
    <dgm:pt modelId="{3D97A0F2-60B1-D044-AEDB-2FC7173D0BF7}" type="parTrans" cxnId="{4BB0AB05-091B-C548-84AE-711ADB4FF3E2}">
      <dgm:prSet/>
      <dgm:spPr/>
      <dgm:t>
        <a:bodyPr/>
        <a:lstStyle/>
        <a:p>
          <a:endParaRPr lang="en-US"/>
        </a:p>
      </dgm:t>
    </dgm:pt>
    <dgm:pt modelId="{2943E37B-7C82-424C-AFC1-E3B3339BE137}" type="sibTrans" cxnId="{4BB0AB05-091B-C548-84AE-711ADB4FF3E2}">
      <dgm:prSet/>
      <dgm:spPr/>
      <dgm:t>
        <a:bodyPr/>
        <a:lstStyle/>
        <a:p>
          <a:endParaRPr lang="en-US"/>
        </a:p>
      </dgm:t>
    </dgm:pt>
    <dgm:pt modelId="{BDE93F4D-F437-F848-B9CF-BF13982BCBAF}">
      <dgm:prSet phldrT="[Text]" custT="1"/>
      <dgm:spPr/>
      <dgm:t>
        <a:bodyPr/>
        <a:lstStyle/>
        <a:p>
          <a:r>
            <a:rPr lang="en-US" sz="2000" dirty="0" smtClean="0">
              <a:latin typeface="Calibri" panose="020F0502020204030204" pitchFamily="34" charset="0"/>
            </a:rPr>
            <a:t>Primarily learned through conversation</a:t>
          </a:r>
          <a:endParaRPr lang="en-US" sz="2000" dirty="0">
            <a:latin typeface="Calibri" panose="020F0502020204030204" pitchFamily="34" charset="0"/>
          </a:endParaRPr>
        </a:p>
      </dgm:t>
    </dgm:pt>
    <dgm:pt modelId="{FDA4EF62-7D4C-7F4C-8257-F606BC5DCE02}" type="parTrans" cxnId="{01A7063A-C45F-1242-8605-F6081A2CE010}">
      <dgm:prSet/>
      <dgm:spPr/>
      <dgm:t>
        <a:bodyPr/>
        <a:lstStyle/>
        <a:p>
          <a:endParaRPr lang="en-US"/>
        </a:p>
      </dgm:t>
    </dgm:pt>
    <dgm:pt modelId="{85CC83B1-9702-0743-9007-E28E9DD8F3CC}" type="sibTrans" cxnId="{01A7063A-C45F-1242-8605-F6081A2CE010}">
      <dgm:prSet/>
      <dgm:spPr/>
      <dgm:t>
        <a:bodyPr/>
        <a:lstStyle/>
        <a:p>
          <a:endParaRPr lang="en-US"/>
        </a:p>
      </dgm:t>
    </dgm:pt>
    <dgm:pt modelId="{818D7FEC-0AB8-5944-867A-3C3F4A616574}">
      <dgm:prSet phldrT="[Text]"/>
      <dgm:spPr/>
      <dgm:t>
        <a:bodyPr/>
        <a:lstStyle/>
        <a:p>
          <a:r>
            <a:rPr lang="en-US" dirty="0" smtClean="0">
              <a:latin typeface="Calibri" panose="020F0502020204030204" pitchFamily="34" charset="0"/>
            </a:rPr>
            <a:t>Tier 2</a:t>
          </a:r>
          <a:endParaRPr lang="en-US" dirty="0">
            <a:latin typeface="Calibri" panose="020F0502020204030204" pitchFamily="34" charset="0"/>
          </a:endParaRPr>
        </a:p>
      </dgm:t>
    </dgm:pt>
    <dgm:pt modelId="{81328C61-5354-9944-A07C-7F6A26CC1B1A}" type="parTrans" cxnId="{4C7B9B20-3DBD-9C4A-B4D0-06C57F590971}">
      <dgm:prSet/>
      <dgm:spPr/>
      <dgm:t>
        <a:bodyPr/>
        <a:lstStyle/>
        <a:p>
          <a:endParaRPr lang="en-US"/>
        </a:p>
      </dgm:t>
    </dgm:pt>
    <dgm:pt modelId="{5DEB5083-60C0-E545-A406-AE0CF912C996}" type="sibTrans" cxnId="{4C7B9B20-3DBD-9C4A-B4D0-06C57F590971}">
      <dgm:prSet/>
      <dgm:spPr/>
      <dgm:t>
        <a:bodyPr/>
        <a:lstStyle/>
        <a:p>
          <a:endParaRPr lang="en-US"/>
        </a:p>
      </dgm:t>
    </dgm:pt>
    <dgm:pt modelId="{BB2F4459-5CA1-0F48-97B9-A23FD7CE9A58}">
      <dgm:prSet phldrT="[Text]" custT="1"/>
      <dgm:spPr/>
      <dgm:t>
        <a:bodyPr/>
        <a:lstStyle/>
        <a:p>
          <a:r>
            <a:rPr lang="en-US" sz="2000" dirty="0" smtClean="0">
              <a:latin typeface="Calibri" panose="020F0502020204030204" pitchFamily="34" charset="0"/>
            </a:rPr>
            <a:t>High utility academic vocabulary found in many content texts</a:t>
          </a:r>
          <a:endParaRPr lang="en-US" sz="2000" dirty="0">
            <a:latin typeface="Calibri" panose="020F0502020204030204" pitchFamily="34" charset="0"/>
          </a:endParaRPr>
        </a:p>
      </dgm:t>
    </dgm:pt>
    <dgm:pt modelId="{B488C8FB-B632-5441-9A9F-CCC40930316C}" type="parTrans" cxnId="{392672D0-296A-7A41-A4FD-20FAD3E8F531}">
      <dgm:prSet/>
      <dgm:spPr/>
      <dgm:t>
        <a:bodyPr/>
        <a:lstStyle/>
        <a:p>
          <a:endParaRPr lang="en-US"/>
        </a:p>
      </dgm:t>
    </dgm:pt>
    <dgm:pt modelId="{AE55FCE3-9F57-D64A-AF82-DAD85DC48468}" type="sibTrans" cxnId="{392672D0-296A-7A41-A4FD-20FAD3E8F531}">
      <dgm:prSet/>
      <dgm:spPr/>
      <dgm:t>
        <a:bodyPr/>
        <a:lstStyle/>
        <a:p>
          <a:endParaRPr lang="en-US"/>
        </a:p>
      </dgm:t>
    </dgm:pt>
    <dgm:pt modelId="{07C08A64-5122-C545-BC9B-70CB1B5BDB94}">
      <dgm:prSet phldrT="[Text]" custT="1"/>
      <dgm:spPr/>
      <dgm:t>
        <a:bodyPr/>
        <a:lstStyle/>
        <a:p>
          <a:r>
            <a:rPr lang="en-US" sz="2000" dirty="0" smtClean="0">
              <a:latin typeface="Calibri" panose="020F0502020204030204" pitchFamily="34" charset="0"/>
            </a:rPr>
            <a:t>Cross-curricular terms</a:t>
          </a:r>
          <a:endParaRPr lang="en-US" sz="2000" dirty="0">
            <a:latin typeface="Calibri" panose="020F0502020204030204" pitchFamily="34" charset="0"/>
          </a:endParaRPr>
        </a:p>
      </dgm:t>
    </dgm:pt>
    <dgm:pt modelId="{B314B39A-EBCA-CF4D-B1A7-24FFE86D7498}" type="parTrans" cxnId="{C85842DD-53AD-6A4E-8182-8CF33C728BCF}">
      <dgm:prSet/>
      <dgm:spPr/>
      <dgm:t>
        <a:bodyPr/>
        <a:lstStyle/>
        <a:p>
          <a:endParaRPr lang="en-US"/>
        </a:p>
      </dgm:t>
    </dgm:pt>
    <dgm:pt modelId="{DE5ACBC3-C4D8-724B-AF65-1E54A6674696}" type="sibTrans" cxnId="{C85842DD-53AD-6A4E-8182-8CF33C728BCF}">
      <dgm:prSet/>
      <dgm:spPr/>
      <dgm:t>
        <a:bodyPr/>
        <a:lstStyle/>
        <a:p>
          <a:endParaRPr lang="en-US"/>
        </a:p>
      </dgm:t>
    </dgm:pt>
    <dgm:pt modelId="{DF123238-51E9-9E48-8D92-65ED963A11CC}">
      <dgm:prSet phldrT="[Text]"/>
      <dgm:spPr/>
      <dgm:t>
        <a:bodyPr/>
        <a:lstStyle/>
        <a:p>
          <a:r>
            <a:rPr lang="en-US" dirty="0" smtClean="0">
              <a:latin typeface="Calibri" panose="020F0502020204030204" pitchFamily="34" charset="0"/>
            </a:rPr>
            <a:t>Tier 3</a:t>
          </a:r>
          <a:endParaRPr lang="en-US" dirty="0">
            <a:latin typeface="Calibri" panose="020F0502020204030204" pitchFamily="34" charset="0"/>
          </a:endParaRPr>
        </a:p>
      </dgm:t>
    </dgm:pt>
    <dgm:pt modelId="{28B606BB-AEF0-734C-88D2-F2C43D023025}" type="parTrans" cxnId="{1614E389-2E1C-5A43-91C9-7E14DF10991A}">
      <dgm:prSet/>
      <dgm:spPr/>
      <dgm:t>
        <a:bodyPr/>
        <a:lstStyle/>
        <a:p>
          <a:endParaRPr lang="en-US"/>
        </a:p>
      </dgm:t>
    </dgm:pt>
    <dgm:pt modelId="{304AAC09-8979-5D4C-830E-6B901D894CB0}" type="sibTrans" cxnId="{1614E389-2E1C-5A43-91C9-7E14DF10991A}">
      <dgm:prSet/>
      <dgm:spPr/>
      <dgm:t>
        <a:bodyPr/>
        <a:lstStyle/>
        <a:p>
          <a:endParaRPr lang="en-US"/>
        </a:p>
      </dgm:t>
    </dgm:pt>
    <dgm:pt modelId="{3DBDF76A-57C5-5F47-A391-D8908A3D74BC}">
      <dgm:prSet phldrT="[Text]" custT="1"/>
      <dgm:spPr/>
      <dgm:t>
        <a:bodyPr/>
        <a:lstStyle/>
        <a:p>
          <a:r>
            <a:rPr lang="en-US" sz="2000" dirty="0" smtClean="0">
              <a:latin typeface="Calibri" panose="020F0502020204030204" pitchFamily="34" charset="0"/>
            </a:rPr>
            <a:t>Domain-specific academic vocabulary</a:t>
          </a:r>
          <a:endParaRPr lang="en-US" sz="2000" dirty="0">
            <a:latin typeface="Calibri" panose="020F0502020204030204" pitchFamily="34" charset="0"/>
          </a:endParaRPr>
        </a:p>
      </dgm:t>
    </dgm:pt>
    <dgm:pt modelId="{BC2C5396-2C7A-9647-8D8E-05BC5C5D1552}" type="parTrans" cxnId="{DB73AD4C-052E-D547-8C3A-B024D5AE174C}">
      <dgm:prSet/>
      <dgm:spPr/>
      <dgm:t>
        <a:bodyPr/>
        <a:lstStyle/>
        <a:p>
          <a:endParaRPr lang="en-US"/>
        </a:p>
      </dgm:t>
    </dgm:pt>
    <dgm:pt modelId="{C80B7A5D-1DB6-2241-9439-56D52CF26DC2}" type="sibTrans" cxnId="{DB73AD4C-052E-D547-8C3A-B024D5AE174C}">
      <dgm:prSet/>
      <dgm:spPr/>
      <dgm:t>
        <a:bodyPr/>
        <a:lstStyle/>
        <a:p>
          <a:endParaRPr lang="en-US"/>
        </a:p>
      </dgm:t>
    </dgm:pt>
    <dgm:pt modelId="{02D253F1-7EFA-294B-949B-4DEBDD209526}" type="pres">
      <dgm:prSet presAssocID="{88B9201D-4322-7F4D-83D2-D45BBAB7BF6D}" presName="Name0" presStyleCnt="0">
        <dgm:presLayoutVars>
          <dgm:dir/>
          <dgm:animLvl val="lvl"/>
          <dgm:resizeHandles val="exact"/>
        </dgm:presLayoutVars>
      </dgm:prSet>
      <dgm:spPr/>
      <dgm:t>
        <a:bodyPr/>
        <a:lstStyle/>
        <a:p>
          <a:endParaRPr lang="en-US"/>
        </a:p>
      </dgm:t>
    </dgm:pt>
    <dgm:pt modelId="{B024C700-C2CF-0E43-8105-AA51CCFE89BE}" type="pres">
      <dgm:prSet presAssocID="{E8A875E1-272C-2343-8618-10BA4E695B8E}" presName="linNode" presStyleCnt="0"/>
      <dgm:spPr/>
      <dgm:t>
        <a:bodyPr/>
        <a:lstStyle/>
        <a:p>
          <a:endParaRPr lang="en-US"/>
        </a:p>
      </dgm:t>
    </dgm:pt>
    <dgm:pt modelId="{95CA92E4-ECAC-9445-AB62-40D4CD038ED2}" type="pres">
      <dgm:prSet presAssocID="{E8A875E1-272C-2343-8618-10BA4E695B8E}" presName="parentText" presStyleLbl="node1" presStyleIdx="0" presStyleCnt="3">
        <dgm:presLayoutVars>
          <dgm:chMax val="1"/>
          <dgm:bulletEnabled val="1"/>
        </dgm:presLayoutVars>
      </dgm:prSet>
      <dgm:spPr/>
      <dgm:t>
        <a:bodyPr/>
        <a:lstStyle/>
        <a:p>
          <a:endParaRPr lang="en-US"/>
        </a:p>
      </dgm:t>
    </dgm:pt>
    <dgm:pt modelId="{7CD179BB-3CFA-9A43-A070-64DBEF122192}" type="pres">
      <dgm:prSet presAssocID="{E8A875E1-272C-2343-8618-10BA4E695B8E}" presName="descendantText" presStyleLbl="alignAccFollowNode1" presStyleIdx="0" presStyleCnt="3">
        <dgm:presLayoutVars>
          <dgm:bulletEnabled val="1"/>
        </dgm:presLayoutVars>
      </dgm:prSet>
      <dgm:spPr/>
      <dgm:t>
        <a:bodyPr/>
        <a:lstStyle/>
        <a:p>
          <a:endParaRPr lang="en-US"/>
        </a:p>
      </dgm:t>
    </dgm:pt>
    <dgm:pt modelId="{F194AAF1-6F0E-0840-94DC-E4FF377E1B33}" type="pres">
      <dgm:prSet presAssocID="{7D066409-C4BA-B340-BF88-C4CF843BDE8D}" presName="sp" presStyleCnt="0"/>
      <dgm:spPr/>
      <dgm:t>
        <a:bodyPr/>
        <a:lstStyle/>
        <a:p>
          <a:endParaRPr lang="en-US"/>
        </a:p>
      </dgm:t>
    </dgm:pt>
    <dgm:pt modelId="{9BDFC817-6981-5A47-BFB4-D0EAA9ACBAFD}" type="pres">
      <dgm:prSet presAssocID="{818D7FEC-0AB8-5944-867A-3C3F4A616574}" presName="linNode" presStyleCnt="0"/>
      <dgm:spPr/>
      <dgm:t>
        <a:bodyPr/>
        <a:lstStyle/>
        <a:p>
          <a:endParaRPr lang="en-US"/>
        </a:p>
      </dgm:t>
    </dgm:pt>
    <dgm:pt modelId="{11BA84DD-A134-D24C-A532-AE2ACCE0B3F2}" type="pres">
      <dgm:prSet presAssocID="{818D7FEC-0AB8-5944-867A-3C3F4A616574}" presName="parentText" presStyleLbl="node1" presStyleIdx="1" presStyleCnt="3">
        <dgm:presLayoutVars>
          <dgm:chMax val="1"/>
          <dgm:bulletEnabled val="1"/>
        </dgm:presLayoutVars>
      </dgm:prSet>
      <dgm:spPr/>
      <dgm:t>
        <a:bodyPr/>
        <a:lstStyle/>
        <a:p>
          <a:endParaRPr lang="en-US"/>
        </a:p>
      </dgm:t>
    </dgm:pt>
    <dgm:pt modelId="{6D019C65-D12A-4342-BCFC-DB524EA24110}" type="pres">
      <dgm:prSet presAssocID="{818D7FEC-0AB8-5944-867A-3C3F4A616574}" presName="descendantText" presStyleLbl="alignAccFollowNode1" presStyleIdx="1" presStyleCnt="3" custLinFactNeighborY="0">
        <dgm:presLayoutVars>
          <dgm:bulletEnabled val="1"/>
        </dgm:presLayoutVars>
      </dgm:prSet>
      <dgm:spPr/>
      <dgm:t>
        <a:bodyPr/>
        <a:lstStyle/>
        <a:p>
          <a:endParaRPr lang="en-US"/>
        </a:p>
      </dgm:t>
    </dgm:pt>
    <dgm:pt modelId="{8E2A08E8-0801-EE45-9DFE-3D67CFE055DD}" type="pres">
      <dgm:prSet presAssocID="{5DEB5083-60C0-E545-A406-AE0CF912C996}" presName="sp" presStyleCnt="0"/>
      <dgm:spPr/>
      <dgm:t>
        <a:bodyPr/>
        <a:lstStyle/>
        <a:p>
          <a:endParaRPr lang="en-US"/>
        </a:p>
      </dgm:t>
    </dgm:pt>
    <dgm:pt modelId="{E723CFFC-65AD-D647-A026-6ACA09DDF7B9}" type="pres">
      <dgm:prSet presAssocID="{DF123238-51E9-9E48-8D92-65ED963A11CC}" presName="linNode" presStyleCnt="0"/>
      <dgm:spPr/>
      <dgm:t>
        <a:bodyPr/>
        <a:lstStyle/>
        <a:p>
          <a:endParaRPr lang="en-US"/>
        </a:p>
      </dgm:t>
    </dgm:pt>
    <dgm:pt modelId="{872F4243-F4D1-3248-94B4-2567D03FFA84}" type="pres">
      <dgm:prSet presAssocID="{DF123238-51E9-9E48-8D92-65ED963A11CC}" presName="parentText" presStyleLbl="node1" presStyleIdx="2" presStyleCnt="3">
        <dgm:presLayoutVars>
          <dgm:chMax val="1"/>
          <dgm:bulletEnabled val="1"/>
        </dgm:presLayoutVars>
      </dgm:prSet>
      <dgm:spPr/>
      <dgm:t>
        <a:bodyPr/>
        <a:lstStyle/>
        <a:p>
          <a:endParaRPr lang="en-US"/>
        </a:p>
      </dgm:t>
    </dgm:pt>
    <dgm:pt modelId="{2D1D1A41-9544-CF4C-AC58-F13200C184CE}" type="pres">
      <dgm:prSet presAssocID="{DF123238-51E9-9E48-8D92-65ED963A11CC}" presName="descendantText" presStyleLbl="alignAccFollowNode1" presStyleIdx="2" presStyleCnt="3">
        <dgm:presLayoutVars>
          <dgm:bulletEnabled val="1"/>
        </dgm:presLayoutVars>
      </dgm:prSet>
      <dgm:spPr/>
      <dgm:t>
        <a:bodyPr/>
        <a:lstStyle/>
        <a:p>
          <a:endParaRPr lang="en-US"/>
        </a:p>
      </dgm:t>
    </dgm:pt>
  </dgm:ptLst>
  <dgm:cxnLst>
    <dgm:cxn modelId="{C85842DD-53AD-6A4E-8182-8CF33C728BCF}" srcId="{818D7FEC-0AB8-5944-867A-3C3F4A616574}" destId="{07C08A64-5122-C545-BC9B-70CB1B5BDB94}" srcOrd="1" destOrd="0" parTransId="{B314B39A-EBCA-CF4D-B1A7-24FFE86D7498}" sibTransId="{DE5ACBC3-C4D8-724B-AF65-1E54A6674696}"/>
    <dgm:cxn modelId="{0F6C3841-74A8-134C-8E61-6AEACDA48499}" type="presOf" srcId="{88B9201D-4322-7F4D-83D2-D45BBAB7BF6D}" destId="{02D253F1-7EFA-294B-949B-4DEBDD209526}" srcOrd="0" destOrd="0" presId="urn:microsoft.com/office/officeart/2005/8/layout/vList5"/>
    <dgm:cxn modelId="{ED2F2929-9D4F-034A-8E63-C24E414F7758}" type="presOf" srcId="{BDE93F4D-F437-F848-B9CF-BF13982BCBAF}" destId="{7CD179BB-3CFA-9A43-A070-64DBEF122192}" srcOrd="0" destOrd="1" presId="urn:microsoft.com/office/officeart/2005/8/layout/vList5"/>
    <dgm:cxn modelId="{1614E389-2E1C-5A43-91C9-7E14DF10991A}" srcId="{88B9201D-4322-7F4D-83D2-D45BBAB7BF6D}" destId="{DF123238-51E9-9E48-8D92-65ED963A11CC}" srcOrd="2" destOrd="0" parTransId="{28B606BB-AEF0-734C-88D2-F2C43D023025}" sibTransId="{304AAC09-8979-5D4C-830E-6B901D894CB0}"/>
    <dgm:cxn modelId="{1875432F-E6DC-1F4C-A707-E13A86794EA5}" type="presOf" srcId="{BB2F4459-5CA1-0F48-97B9-A23FD7CE9A58}" destId="{6D019C65-D12A-4342-BCFC-DB524EA24110}" srcOrd="0" destOrd="0" presId="urn:microsoft.com/office/officeart/2005/8/layout/vList5"/>
    <dgm:cxn modelId="{0EC3A314-E74D-3942-8FA2-F3C50F15803E}" type="presOf" srcId="{07C08A64-5122-C545-BC9B-70CB1B5BDB94}" destId="{6D019C65-D12A-4342-BCFC-DB524EA24110}" srcOrd="0" destOrd="1" presId="urn:microsoft.com/office/officeart/2005/8/layout/vList5"/>
    <dgm:cxn modelId="{01A7063A-C45F-1242-8605-F6081A2CE010}" srcId="{E8A875E1-272C-2343-8618-10BA4E695B8E}" destId="{BDE93F4D-F437-F848-B9CF-BF13982BCBAF}" srcOrd="1" destOrd="0" parTransId="{FDA4EF62-7D4C-7F4C-8257-F606BC5DCE02}" sibTransId="{85CC83B1-9702-0743-9007-E28E9DD8F3CC}"/>
    <dgm:cxn modelId="{392672D0-296A-7A41-A4FD-20FAD3E8F531}" srcId="{818D7FEC-0AB8-5944-867A-3C3F4A616574}" destId="{BB2F4459-5CA1-0F48-97B9-A23FD7CE9A58}" srcOrd="0" destOrd="0" parTransId="{B488C8FB-B632-5441-9A9F-CCC40930316C}" sibTransId="{AE55FCE3-9F57-D64A-AF82-DAD85DC48468}"/>
    <dgm:cxn modelId="{4BB0AB05-091B-C548-84AE-711ADB4FF3E2}" srcId="{E8A875E1-272C-2343-8618-10BA4E695B8E}" destId="{9D462F3C-861F-B048-A8EB-DD18BA239E05}" srcOrd="0" destOrd="0" parTransId="{3D97A0F2-60B1-D044-AEDB-2FC7173D0BF7}" sibTransId="{2943E37B-7C82-424C-AFC1-E3B3339BE137}"/>
    <dgm:cxn modelId="{77220171-A3D2-154F-93E9-8DBD1B962666}" type="presOf" srcId="{E8A875E1-272C-2343-8618-10BA4E695B8E}" destId="{95CA92E4-ECAC-9445-AB62-40D4CD038ED2}" srcOrd="0" destOrd="0" presId="urn:microsoft.com/office/officeart/2005/8/layout/vList5"/>
    <dgm:cxn modelId="{DB73AD4C-052E-D547-8C3A-B024D5AE174C}" srcId="{DF123238-51E9-9E48-8D92-65ED963A11CC}" destId="{3DBDF76A-57C5-5F47-A391-D8908A3D74BC}" srcOrd="0" destOrd="0" parTransId="{BC2C5396-2C7A-9647-8D8E-05BC5C5D1552}" sibTransId="{C80B7A5D-1DB6-2241-9439-56D52CF26DC2}"/>
    <dgm:cxn modelId="{0C144B71-9DAB-ED43-AD37-1D66CF26A154}" type="presOf" srcId="{3DBDF76A-57C5-5F47-A391-D8908A3D74BC}" destId="{2D1D1A41-9544-CF4C-AC58-F13200C184CE}" srcOrd="0" destOrd="0" presId="urn:microsoft.com/office/officeart/2005/8/layout/vList5"/>
    <dgm:cxn modelId="{09145BA7-AA2A-5E4A-89BC-5DDF24CF83D1}" type="presOf" srcId="{DF123238-51E9-9E48-8D92-65ED963A11CC}" destId="{872F4243-F4D1-3248-94B4-2567D03FFA84}" srcOrd="0" destOrd="0" presId="urn:microsoft.com/office/officeart/2005/8/layout/vList5"/>
    <dgm:cxn modelId="{4C7B9B20-3DBD-9C4A-B4D0-06C57F590971}" srcId="{88B9201D-4322-7F4D-83D2-D45BBAB7BF6D}" destId="{818D7FEC-0AB8-5944-867A-3C3F4A616574}" srcOrd="1" destOrd="0" parTransId="{81328C61-5354-9944-A07C-7F6A26CC1B1A}" sibTransId="{5DEB5083-60C0-E545-A406-AE0CF912C996}"/>
    <dgm:cxn modelId="{B26E5197-2491-BC4F-A5A1-2A2873C3FD0F}" type="presOf" srcId="{818D7FEC-0AB8-5944-867A-3C3F4A616574}" destId="{11BA84DD-A134-D24C-A532-AE2ACCE0B3F2}" srcOrd="0" destOrd="0" presId="urn:microsoft.com/office/officeart/2005/8/layout/vList5"/>
    <dgm:cxn modelId="{45808685-388A-B14F-8C4E-75051CD80F07}" type="presOf" srcId="{9D462F3C-861F-B048-A8EB-DD18BA239E05}" destId="{7CD179BB-3CFA-9A43-A070-64DBEF122192}" srcOrd="0" destOrd="0" presId="urn:microsoft.com/office/officeart/2005/8/layout/vList5"/>
    <dgm:cxn modelId="{B8F45A74-EFFD-854D-9821-6F32B56F3AF9}" srcId="{88B9201D-4322-7F4D-83D2-D45BBAB7BF6D}" destId="{E8A875E1-272C-2343-8618-10BA4E695B8E}" srcOrd="0" destOrd="0" parTransId="{3427C551-DE07-304E-AE4C-E5327BB48BC8}" sibTransId="{7D066409-C4BA-B340-BF88-C4CF843BDE8D}"/>
    <dgm:cxn modelId="{037DD252-B329-E949-8E4B-1B9FB2E6C808}" type="presParOf" srcId="{02D253F1-7EFA-294B-949B-4DEBDD209526}" destId="{B024C700-C2CF-0E43-8105-AA51CCFE89BE}" srcOrd="0" destOrd="0" presId="urn:microsoft.com/office/officeart/2005/8/layout/vList5"/>
    <dgm:cxn modelId="{03B635FE-A783-4B45-97A1-8EA0F0412738}" type="presParOf" srcId="{B024C700-C2CF-0E43-8105-AA51CCFE89BE}" destId="{95CA92E4-ECAC-9445-AB62-40D4CD038ED2}" srcOrd="0" destOrd="0" presId="urn:microsoft.com/office/officeart/2005/8/layout/vList5"/>
    <dgm:cxn modelId="{7106EBD0-6F60-4A46-AB4C-E93E0730E3BB}" type="presParOf" srcId="{B024C700-C2CF-0E43-8105-AA51CCFE89BE}" destId="{7CD179BB-3CFA-9A43-A070-64DBEF122192}" srcOrd="1" destOrd="0" presId="urn:microsoft.com/office/officeart/2005/8/layout/vList5"/>
    <dgm:cxn modelId="{66F13EB7-032B-FC46-BA0A-9F0C9727D6B6}" type="presParOf" srcId="{02D253F1-7EFA-294B-949B-4DEBDD209526}" destId="{F194AAF1-6F0E-0840-94DC-E4FF377E1B33}" srcOrd="1" destOrd="0" presId="urn:microsoft.com/office/officeart/2005/8/layout/vList5"/>
    <dgm:cxn modelId="{DA5FF874-95B5-E642-AE69-DC1CDBFD28BF}" type="presParOf" srcId="{02D253F1-7EFA-294B-949B-4DEBDD209526}" destId="{9BDFC817-6981-5A47-BFB4-D0EAA9ACBAFD}" srcOrd="2" destOrd="0" presId="urn:microsoft.com/office/officeart/2005/8/layout/vList5"/>
    <dgm:cxn modelId="{79177768-95F9-D547-93D1-9B180D72960D}" type="presParOf" srcId="{9BDFC817-6981-5A47-BFB4-D0EAA9ACBAFD}" destId="{11BA84DD-A134-D24C-A532-AE2ACCE0B3F2}" srcOrd="0" destOrd="0" presId="urn:microsoft.com/office/officeart/2005/8/layout/vList5"/>
    <dgm:cxn modelId="{833C5D48-C84F-9748-83C9-BCE1E812AC7D}" type="presParOf" srcId="{9BDFC817-6981-5A47-BFB4-D0EAA9ACBAFD}" destId="{6D019C65-D12A-4342-BCFC-DB524EA24110}" srcOrd="1" destOrd="0" presId="urn:microsoft.com/office/officeart/2005/8/layout/vList5"/>
    <dgm:cxn modelId="{82CE3BF5-F4CB-6442-B7B9-5FB050CFCF43}" type="presParOf" srcId="{02D253F1-7EFA-294B-949B-4DEBDD209526}" destId="{8E2A08E8-0801-EE45-9DFE-3D67CFE055DD}" srcOrd="3" destOrd="0" presId="urn:microsoft.com/office/officeart/2005/8/layout/vList5"/>
    <dgm:cxn modelId="{8185493F-4917-5F4A-99BC-839A81FBA199}" type="presParOf" srcId="{02D253F1-7EFA-294B-949B-4DEBDD209526}" destId="{E723CFFC-65AD-D647-A026-6ACA09DDF7B9}" srcOrd="4" destOrd="0" presId="urn:microsoft.com/office/officeart/2005/8/layout/vList5"/>
    <dgm:cxn modelId="{48772468-1F7C-6C49-AE27-5A7FBBD37BF4}" type="presParOf" srcId="{E723CFFC-65AD-D647-A026-6ACA09DDF7B9}" destId="{872F4243-F4D1-3248-94B4-2567D03FFA84}" srcOrd="0" destOrd="0" presId="urn:microsoft.com/office/officeart/2005/8/layout/vList5"/>
    <dgm:cxn modelId="{B60792D0-0272-8849-9BA2-475312530790}" type="presParOf" srcId="{E723CFFC-65AD-D647-A026-6ACA09DDF7B9}" destId="{2D1D1A41-9544-CF4C-AC58-F13200C184CE}"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Warm Up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 </a:t>
          </a:r>
          <a:r>
            <a:rPr lang="en" dirty="0" smtClean="0">
              <a:solidFill>
                <a:schemeClr val="bg1"/>
              </a:solidFill>
            </a:rPr>
            <a:t>Opportunities for </a:t>
          </a:r>
          <a:r>
            <a:rPr lang="en-US" dirty="0" smtClean="0">
              <a:solidFill>
                <a:schemeClr val="bg1"/>
              </a:solidFill>
            </a:rPr>
            <a:t>EL</a:t>
          </a:r>
          <a:r>
            <a:rPr lang="en" dirty="0" smtClean="0">
              <a:solidFill>
                <a:schemeClr val="bg1"/>
              </a:solidFill>
            </a:rPr>
            <a:t>s Using CCS </a:t>
          </a:r>
          <a:r>
            <a:rPr lang="en-US" dirty="0" smtClean="0">
              <a:solidFill>
                <a:schemeClr val="bg1"/>
              </a:solidFill>
            </a:rPr>
            <a:t/>
          </a:r>
          <a:br>
            <a:rPr lang="en-US" dirty="0" smtClean="0">
              <a:solidFill>
                <a:schemeClr val="bg1"/>
              </a:solidFill>
            </a:rPr>
          </a:br>
          <a:endParaRPr lang="en-US" dirty="0">
            <a:solidFill>
              <a:schemeClr val="bg1"/>
            </a:solidFill>
          </a:endParaRPr>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 </a:t>
          </a:r>
          <a:r>
            <a:rPr lang="en" dirty="0" smtClean="0">
              <a:solidFill>
                <a:schemeClr val="bg1"/>
              </a:solidFill>
            </a:rPr>
            <a:t>Speaking and Listening to Work Collaboratively</a:t>
          </a:r>
          <a:endParaRPr lang="en-US" dirty="0">
            <a:solidFill>
              <a:schemeClr val="bg1"/>
            </a:solidFill>
          </a:endParaRPr>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 </a:t>
          </a:r>
          <a:r>
            <a:rPr lang="en" dirty="0" smtClean="0">
              <a:solidFill>
                <a:schemeClr val="bg1"/>
              </a:solidFill>
            </a:rPr>
            <a:t>Reading Engagement with Complex Texts </a:t>
          </a:r>
          <a:r>
            <a:rPr lang="en-US" dirty="0" smtClean="0">
              <a:solidFill>
                <a:schemeClr val="bg1"/>
              </a:solidFill>
            </a:rPr>
            <a:t/>
          </a:r>
          <a:br>
            <a:rPr lang="en-US" dirty="0" smtClean="0">
              <a:solidFill>
                <a:schemeClr val="bg1"/>
              </a:solidFill>
            </a:rPr>
          </a:br>
          <a:endParaRPr lang="en-US" dirty="0">
            <a:solidFill>
              <a:schemeClr val="bg1"/>
            </a:solidFill>
          </a:endParaRPr>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p>
        <a:p>
          <a:r>
            <a:rPr lang="en" dirty="0" smtClean="0">
              <a:solidFill>
                <a:schemeClr val="bg1"/>
              </a:solidFill>
            </a:rPr>
            <a:t>Using Evidence in Writing and Research </a:t>
          </a:r>
          <a:endParaRPr lang="en-US" dirty="0">
            <a:solidFill>
              <a:schemeClr val="bg1"/>
            </a:solidFill>
          </a:endParaRPr>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custLinFactNeighborX="-161" custLinFactNeighborY="3458"/>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7FB45656-A831-48AF-A988-275735741186}" type="presOf" srcId="{79122E8D-09CC-4A9B-AE18-3012327CDA24}" destId="{7B0C7520-CF60-4061-98C9-9A6306CEF3B3}"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806972D9-C8F8-4916-B453-CB0C48DE86E7}" type="presOf" srcId="{3B878146-078A-4758-A9C4-C1BBE02DC20F}" destId="{301895F6-ABC0-4D82-A2F5-4438A2A8BD7C}"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B051BA44-6AF8-489A-848F-65D986BE7682}" type="presOf" srcId="{3B789149-2A26-4759-A2C3-8C905BC6CD27}" destId="{9D33C234-D0E6-4992-8B7C-D92B002BE879}" srcOrd="0" destOrd="0" presId="urn:microsoft.com/office/officeart/2005/8/layout/hProcess9"/>
    <dgm:cxn modelId="{3E060E25-EAE5-40CD-BB1B-476AFDF2E1C7}" type="presOf" srcId="{1DB61AC9-8D53-442B-A13D-347B7EDB2ADF}" destId="{C38541EF-4DF9-41B0-9D5E-4E47D74DF639}" srcOrd="0" destOrd="0" presId="urn:microsoft.com/office/officeart/2005/8/layout/hProcess9"/>
    <dgm:cxn modelId="{44EA9843-CAC6-4493-B2EE-8D7A80006F49}" type="presOf" srcId="{95E54D3F-5A2D-4143-B991-86309F1DEBB8}" destId="{4826D4E2-F0C0-4A47-8BE4-D4D4C6E4F1C2}" srcOrd="0" destOrd="0" presId="urn:microsoft.com/office/officeart/2005/8/layout/hProcess9"/>
    <dgm:cxn modelId="{C415AA52-E19F-4C9F-B7D2-B4EC4DA3041E}" type="presOf" srcId="{E521DBDB-1FAF-46A1-A428-3D9C313FA6BF}" destId="{74CA8EB8-9B8D-48AE-82CD-18306B63FD7E}"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A672E3EF-AEE0-4EA5-A40D-2CB1EF853AB2}" type="presParOf" srcId="{9D33C234-D0E6-4992-8B7C-D92B002BE879}" destId="{3845557A-A1F1-4BA1-B659-069E63A21C44}" srcOrd="0" destOrd="0" presId="urn:microsoft.com/office/officeart/2005/8/layout/hProcess9"/>
    <dgm:cxn modelId="{9BADEB70-830E-46EE-8FAA-BBE4D3A20FA3}" type="presParOf" srcId="{9D33C234-D0E6-4992-8B7C-D92B002BE879}" destId="{F919B9D1-C624-48A3-B2B8-A142724639D6}" srcOrd="1" destOrd="0" presId="urn:microsoft.com/office/officeart/2005/8/layout/hProcess9"/>
    <dgm:cxn modelId="{0B6ECC95-E69A-4164-B72A-1507387FAC36}" type="presParOf" srcId="{F919B9D1-C624-48A3-B2B8-A142724639D6}" destId="{74CA8EB8-9B8D-48AE-82CD-18306B63FD7E}" srcOrd="0" destOrd="0" presId="urn:microsoft.com/office/officeart/2005/8/layout/hProcess9"/>
    <dgm:cxn modelId="{33C63997-A9C2-4001-9E90-75CFDD9909B1}" type="presParOf" srcId="{F919B9D1-C624-48A3-B2B8-A142724639D6}" destId="{BFA80503-D884-4B14-BC5A-807D7EA9821C}" srcOrd="1" destOrd="0" presId="urn:microsoft.com/office/officeart/2005/8/layout/hProcess9"/>
    <dgm:cxn modelId="{B163EED4-D813-4281-ABD4-2AD2F7FC9301}" type="presParOf" srcId="{F919B9D1-C624-48A3-B2B8-A142724639D6}" destId="{C38541EF-4DF9-41B0-9D5E-4E47D74DF639}" srcOrd="2" destOrd="0" presId="urn:microsoft.com/office/officeart/2005/8/layout/hProcess9"/>
    <dgm:cxn modelId="{E4592FAB-4B96-46E8-92DA-33095871431C}" type="presParOf" srcId="{F919B9D1-C624-48A3-B2B8-A142724639D6}" destId="{93F46FCC-2684-47F0-91C5-0CA25E5DA598}" srcOrd="3" destOrd="0" presId="urn:microsoft.com/office/officeart/2005/8/layout/hProcess9"/>
    <dgm:cxn modelId="{50478752-A4B8-4496-8025-208D6AF41091}" type="presParOf" srcId="{F919B9D1-C624-48A3-B2B8-A142724639D6}" destId="{4826D4E2-F0C0-4A47-8BE4-D4D4C6E4F1C2}" srcOrd="4" destOrd="0" presId="urn:microsoft.com/office/officeart/2005/8/layout/hProcess9"/>
    <dgm:cxn modelId="{94F34A8F-46A8-41F9-A93E-5A5822162BBE}" type="presParOf" srcId="{F919B9D1-C624-48A3-B2B8-A142724639D6}" destId="{9C816D5D-0FDC-43BE-B0C0-366FE43C8581}" srcOrd="5" destOrd="0" presId="urn:microsoft.com/office/officeart/2005/8/layout/hProcess9"/>
    <dgm:cxn modelId="{502664C7-F774-44F6-B38C-06FAE610FDFF}" type="presParOf" srcId="{F919B9D1-C624-48A3-B2B8-A142724639D6}" destId="{301895F6-ABC0-4D82-A2F5-4438A2A8BD7C}" srcOrd="6" destOrd="0" presId="urn:microsoft.com/office/officeart/2005/8/layout/hProcess9"/>
    <dgm:cxn modelId="{FDF9BA14-3F67-42A6-814F-8E3690C61B6F}" type="presParOf" srcId="{F919B9D1-C624-48A3-B2B8-A142724639D6}" destId="{59989081-3F3C-4D96-8F6D-A3972D908551}" srcOrd="7" destOrd="0" presId="urn:microsoft.com/office/officeart/2005/8/layout/hProcess9"/>
    <dgm:cxn modelId="{E43308A1-6FBE-49C9-A2BE-F71E6DE5503A}"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77FF53-8637-4E53-8FFB-01C875D34C9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4D5F9773-5A4C-4C73-AACF-4FEDDC911FF5}">
      <dgm:prSet phldrT="[Text]"/>
      <dgm:spPr/>
      <dgm:t>
        <a:bodyPr/>
        <a:lstStyle/>
        <a:p>
          <a:r>
            <a:rPr lang="en-US" dirty="0" smtClean="0"/>
            <a:t>Introduce Vocabulary</a:t>
          </a:r>
          <a:endParaRPr lang="en-US" dirty="0"/>
        </a:p>
      </dgm:t>
    </dgm:pt>
    <dgm:pt modelId="{F2A7BA10-2A38-4F88-A9E8-F0543467508C}" type="parTrans" cxnId="{75BE9EEC-5189-46D4-A25D-3672352C6AE7}">
      <dgm:prSet/>
      <dgm:spPr/>
      <dgm:t>
        <a:bodyPr/>
        <a:lstStyle/>
        <a:p>
          <a:endParaRPr lang="en-US"/>
        </a:p>
      </dgm:t>
    </dgm:pt>
    <dgm:pt modelId="{65F36CAF-CEC1-4571-B140-E95969872930}" type="sibTrans" cxnId="{75BE9EEC-5189-46D4-A25D-3672352C6AE7}">
      <dgm:prSet/>
      <dgm:spPr/>
      <dgm:t>
        <a:bodyPr/>
        <a:lstStyle/>
        <a:p>
          <a:endParaRPr lang="en-US"/>
        </a:p>
      </dgm:t>
    </dgm:pt>
    <dgm:pt modelId="{A6C8B6FB-91FF-44BA-8DA6-EC48019FEC21}">
      <dgm:prSet phldrT="[Text]"/>
      <dgm:spPr/>
      <dgm:t>
        <a:bodyPr/>
        <a:lstStyle/>
        <a:p>
          <a:r>
            <a:rPr lang="en-US" dirty="0" smtClean="0"/>
            <a:t>Model Actions with Commands</a:t>
          </a:r>
          <a:endParaRPr lang="en-US" dirty="0"/>
        </a:p>
      </dgm:t>
    </dgm:pt>
    <dgm:pt modelId="{AC7DAB2B-B80F-45C0-826C-CF73949C9FDC}" type="parTrans" cxnId="{2A788B1B-812C-4139-B4E8-8C085014F201}">
      <dgm:prSet/>
      <dgm:spPr/>
      <dgm:t>
        <a:bodyPr/>
        <a:lstStyle/>
        <a:p>
          <a:endParaRPr lang="en-US"/>
        </a:p>
      </dgm:t>
    </dgm:pt>
    <dgm:pt modelId="{B08110A8-6CE9-48D6-94B3-E056175F22F0}" type="sibTrans" cxnId="{2A788B1B-812C-4139-B4E8-8C085014F201}">
      <dgm:prSet/>
      <dgm:spPr/>
      <dgm:t>
        <a:bodyPr/>
        <a:lstStyle/>
        <a:p>
          <a:endParaRPr lang="en-US"/>
        </a:p>
      </dgm:t>
    </dgm:pt>
    <dgm:pt modelId="{C17A8D3C-F474-43C4-A555-C7D947778D6E}">
      <dgm:prSet phldrT="[Text]"/>
      <dgm:spPr/>
      <dgm:t>
        <a:bodyPr/>
        <a:lstStyle/>
        <a:p>
          <a:r>
            <a:rPr lang="en-US" dirty="0" smtClean="0"/>
            <a:t>Students Follow Commands</a:t>
          </a:r>
          <a:endParaRPr lang="en-US" dirty="0"/>
        </a:p>
      </dgm:t>
    </dgm:pt>
    <dgm:pt modelId="{EE0C313A-C893-4160-A6C3-2519DEE3B8A0}" type="parTrans" cxnId="{80B070D2-0088-4D71-B9EE-249C665EC418}">
      <dgm:prSet/>
      <dgm:spPr/>
      <dgm:t>
        <a:bodyPr/>
        <a:lstStyle/>
        <a:p>
          <a:endParaRPr lang="en-US"/>
        </a:p>
      </dgm:t>
    </dgm:pt>
    <dgm:pt modelId="{0025B60D-294A-4C77-99F9-44A4958C2078}" type="sibTrans" cxnId="{80B070D2-0088-4D71-B9EE-249C665EC418}">
      <dgm:prSet/>
      <dgm:spPr/>
      <dgm:t>
        <a:bodyPr/>
        <a:lstStyle/>
        <a:p>
          <a:endParaRPr lang="en-US"/>
        </a:p>
      </dgm:t>
    </dgm:pt>
    <dgm:pt modelId="{49D2E621-CB4C-4AB6-B4AA-77827654D657}">
      <dgm:prSet phldrT="[Text]"/>
      <dgm:spPr/>
      <dgm:t>
        <a:bodyPr/>
        <a:lstStyle/>
        <a:p>
          <a:r>
            <a:rPr lang="en-US" dirty="0" smtClean="0"/>
            <a:t>Constantly Review</a:t>
          </a:r>
          <a:endParaRPr lang="en-US" dirty="0"/>
        </a:p>
      </dgm:t>
    </dgm:pt>
    <dgm:pt modelId="{5658FA7F-8B5E-4849-AEED-43098DBB71C1}" type="parTrans" cxnId="{77BFF1C7-C2B6-416C-9213-A93C3DE95D99}">
      <dgm:prSet/>
      <dgm:spPr/>
      <dgm:t>
        <a:bodyPr/>
        <a:lstStyle/>
        <a:p>
          <a:endParaRPr lang="en-US"/>
        </a:p>
      </dgm:t>
    </dgm:pt>
    <dgm:pt modelId="{A06051CD-0C83-4AF6-966B-BA4A001F84C7}" type="sibTrans" cxnId="{77BFF1C7-C2B6-416C-9213-A93C3DE95D99}">
      <dgm:prSet/>
      <dgm:spPr/>
      <dgm:t>
        <a:bodyPr/>
        <a:lstStyle/>
        <a:p>
          <a:endParaRPr lang="en-US"/>
        </a:p>
      </dgm:t>
    </dgm:pt>
    <dgm:pt modelId="{FD44D16C-5F31-4281-8D9F-FA0742F81B1E}" type="pres">
      <dgm:prSet presAssocID="{5077FF53-8637-4E53-8FFB-01C875D34C9B}" presName="cycle" presStyleCnt="0">
        <dgm:presLayoutVars>
          <dgm:dir/>
          <dgm:resizeHandles val="exact"/>
        </dgm:presLayoutVars>
      </dgm:prSet>
      <dgm:spPr/>
      <dgm:t>
        <a:bodyPr/>
        <a:lstStyle/>
        <a:p>
          <a:endParaRPr lang="en-US"/>
        </a:p>
      </dgm:t>
    </dgm:pt>
    <dgm:pt modelId="{03461004-F60D-43FA-9BFE-B06F0B058A91}" type="pres">
      <dgm:prSet presAssocID="{4D5F9773-5A4C-4C73-AACF-4FEDDC911FF5}" presName="dummy" presStyleCnt="0"/>
      <dgm:spPr/>
    </dgm:pt>
    <dgm:pt modelId="{4216E81A-F913-4582-A0F2-FDAD8B194F9A}" type="pres">
      <dgm:prSet presAssocID="{4D5F9773-5A4C-4C73-AACF-4FEDDC911FF5}" presName="node" presStyleLbl="revTx" presStyleIdx="0" presStyleCnt="4">
        <dgm:presLayoutVars>
          <dgm:bulletEnabled val="1"/>
        </dgm:presLayoutVars>
      </dgm:prSet>
      <dgm:spPr/>
      <dgm:t>
        <a:bodyPr/>
        <a:lstStyle/>
        <a:p>
          <a:endParaRPr lang="en-US"/>
        </a:p>
      </dgm:t>
    </dgm:pt>
    <dgm:pt modelId="{19148C6C-D120-48F7-9243-FC2BC8AC1A56}" type="pres">
      <dgm:prSet presAssocID="{65F36CAF-CEC1-4571-B140-E95969872930}" presName="sibTrans" presStyleLbl="node1" presStyleIdx="0" presStyleCnt="4"/>
      <dgm:spPr/>
      <dgm:t>
        <a:bodyPr/>
        <a:lstStyle/>
        <a:p>
          <a:endParaRPr lang="en-US"/>
        </a:p>
      </dgm:t>
    </dgm:pt>
    <dgm:pt modelId="{1E2B3C30-4A13-4094-9D60-CD9EBA1376E2}" type="pres">
      <dgm:prSet presAssocID="{A6C8B6FB-91FF-44BA-8DA6-EC48019FEC21}" presName="dummy" presStyleCnt="0"/>
      <dgm:spPr/>
    </dgm:pt>
    <dgm:pt modelId="{4E7DC759-4D52-4B58-9F53-3ECC028EB832}" type="pres">
      <dgm:prSet presAssocID="{A6C8B6FB-91FF-44BA-8DA6-EC48019FEC21}" presName="node" presStyleLbl="revTx" presStyleIdx="1" presStyleCnt="4">
        <dgm:presLayoutVars>
          <dgm:bulletEnabled val="1"/>
        </dgm:presLayoutVars>
      </dgm:prSet>
      <dgm:spPr/>
      <dgm:t>
        <a:bodyPr/>
        <a:lstStyle/>
        <a:p>
          <a:endParaRPr lang="en-US"/>
        </a:p>
      </dgm:t>
    </dgm:pt>
    <dgm:pt modelId="{AF6FFD0C-7703-4236-BAE6-8CEF17D300BD}" type="pres">
      <dgm:prSet presAssocID="{B08110A8-6CE9-48D6-94B3-E056175F22F0}" presName="sibTrans" presStyleLbl="node1" presStyleIdx="1" presStyleCnt="4"/>
      <dgm:spPr/>
      <dgm:t>
        <a:bodyPr/>
        <a:lstStyle/>
        <a:p>
          <a:endParaRPr lang="en-US"/>
        </a:p>
      </dgm:t>
    </dgm:pt>
    <dgm:pt modelId="{7C1C3AB7-1678-470F-B507-4010A23BEE42}" type="pres">
      <dgm:prSet presAssocID="{C17A8D3C-F474-43C4-A555-C7D947778D6E}" presName="dummy" presStyleCnt="0"/>
      <dgm:spPr/>
    </dgm:pt>
    <dgm:pt modelId="{FE78872E-094B-42C0-87AB-BD4B125DCC63}" type="pres">
      <dgm:prSet presAssocID="{C17A8D3C-F474-43C4-A555-C7D947778D6E}" presName="node" presStyleLbl="revTx" presStyleIdx="2" presStyleCnt="4">
        <dgm:presLayoutVars>
          <dgm:bulletEnabled val="1"/>
        </dgm:presLayoutVars>
      </dgm:prSet>
      <dgm:spPr/>
      <dgm:t>
        <a:bodyPr/>
        <a:lstStyle/>
        <a:p>
          <a:endParaRPr lang="en-US"/>
        </a:p>
      </dgm:t>
    </dgm:pt>
    <dgm:pt modelId="{43D2A5EC-0689-43BC-986C-1B71B53BDC96}" type="pres">
      <dgm:prSet presAssocID="{0025B60D-294A-4C77-99F9-44A4958C2078}" presName="sibTrans" presStyleLbl="node1" presStyleIdx="2" presStyleCnt="4"/>
      <dgm:spPr/>
      <dgm:t>
        <a:bodyPr/>
        <a:lstStyle/>
        <a:p>
          <a:endParaRPr lang="en-US"/>
        </a:p>
      </dgm:t>
    </dgm:pt>
    <dgm:pt modelId="{2426CE36-9838-4B99-BD45-2011FB94307F}" type="pres">
      <dgm:prSet presAssocID="{49D2E621-CB4C-4AB6-B4AA-77827654D657}" presName="dummy" presStyleCnt="0"/>
      <dgm:spPr/>
    </dgm:pt>
    <dgm:pt modelId="{C3A7348B-C93A-44D9-8EE0-4E8A53236DE8}" type="pres">
      <dgm:prSet presAssocID="{49D2E621-CB4C-4AB6-B4AA-77827654D657}" presName="node" presStyleLbl="revTx" presStyleIdx="3" presStyleCnt="4">
        <dgm:presLayoutVars>
          <dgm:bulletEnabled val="1"/>
        </dgm:presLayoutVars>
      </dgm:prSet>
      <dgm:spPr/>
      <dgm:t>
        <a:bodyPr/>
        <a:lstStyle/>
        <a:p>
          <a:endParaRPr lang="en-US"/>
        </a:p>
      </dgm:t>
    </dgm:pt>
    <dgm:pt modelId="{B375276F-1978-4B51-8C6E-D0BFE011F98F}" type="pres">
      <dgm:prSet presAssocID="{A06051CD-0C83-4AF6-966B-BA4A001F84C7}" presName="sibTrans" presStyleLbl="node1" presStyleIdx="3" presStyleCnt="4"/>
      <dgm:spPr/>
      <dgm:t>
        <a:bodyPr/>
        <a:lstStyle/>
        <a:p>
          <a:endParaRPr lang="en-US"/>
        </a:p>
      </dgm:t>
    </dgm:pt>
  </dgm:ptLst>
  <dgm:cxnLst>
    <dgm:cxn modelId="{77BFF1C7-C2B6-416C-9213-A93C3DE95D99}" srcId="{5077FF53-8637-4E53-8FFB-01C875D34C9B}" destId="{49D2E621-CB4C-4AB6-B4AA-77827654D657}" srcOrd="3" destOrd="0" parTransId="{5658FA7F-8B5E-4849-AEED-43098DBB71C1}" sibTransId="{A06051CD-0C83-4AF6-966B-BA4A001F84C7}"/>
    <dgm:cxn modelId="{657F776E-63A5-48A6-8927-8552643006F0}" type="presOf" srcId="{A6C8B6FB-91FF-44BA-8DA6-EC48019FEC21}" destId="{4E7DC759-4D52-4B58-9F53-3ECC028EB832}" srcOrd="0" destOrd="0" presId="urn:microsoft.com/office/officeart/2005/8/layout/cycle1"/>
    <dgm:cxn modelId="{75BE9EEC-5189-46D4-A25D-3672352C6AE7}" srcId="{5077FF53-8637-4E53-8FFB-01C875D34C9B}" destId="{4D5F9773-5A4C-4C73-AACF-4FEDDC911FF5}" srcOrd="0" destOrd="0" parTransId="{F2A7BA10-2A38-4F88-A9E8-F0543467508C}" sibTransId="{65F36CAF-CEC1-4571-B140-E95969872930}"/>
    <dgm:cxn modelId="{D22663E3-B53A-443F-AE6A-2AAB0BC425DC}" type="presOf" srcId="{5077FF53-8637-4E53-8FFB-01C875D34C9B}" destId="{FD44D16C-5F31-4281-8D9F-FA0742F81B1E}" srcOrd="0" destOrd="0" presId="urn:microsoft.com/office/officeart/2005/8/layout/cycle1"/>
    <dgm:cxn modelId="{80B070D2-0088-4D71-B9EE-249C665EC418}" srcId="{5077FF53-8637-4E53-8FFB-01C875D34C9B}" destId="{C17A8D3C-F474-43C4-A555-C7D947778D6E}" srcOrd="2" destOrd="0" parTransId="{EE0C313A-C893-4160-A6C3-2519DEE3B8A0}" sibTransId="{0025B60D-294A-4C77-99F9-44A4958C2078}"/>
    <dgm:cxn modelId="{F4383A31-92E1-4265-8889-F7D557BC0037}" type="presOf" srcId="{B08110A8-6CE9-48D6-94B3-E056175F22F0}" destId="{AF6FFD0C-7703-4236-BAE6-8CEF17D300BD}" srcOrd="0" destOrd="0" presId="urn:microsoft.com/office/officeart/2005/8/layout/cycle1"/>
    <dgm:cxn modelId="{8AE81F26-648C-4695-BF86-063D4200B84C}" type="presOf" srcId="{49D2E621-CB4C-4AB6-B4AA-77827654D657}" destId="{C3A7348B-C93A-44D9-8EE0-4E8A53236DE8}" srcOrd="0" destOrd="0" presId="urn:microsoft.com/office/officeart/2005/8/layout/cycle1"/>
    <dgm:cxn modelId="{EA9CC675-FD85-4F1B-88C6-7682DFC72C6F}" type="presOf" srcId="{A06051CD-0C83-4AF6-966B-BA4A001F84C7}" destId="{B375276F-1978-4B51-8C6E-D0BFE011F98F}" srcOrd="0" destOrd="0" presId="urn:microsoft.com/office/officeart/2005/8/layout/cycle1"/>
    <dgm:cxn modelId="{2A788B1B-812C-4139-B4E8-8C085014F201}" srcId="{5077FF53-8637-4E53-8FFB-01C875D34C9B}" destId="{A6C8B6FB-91FF-44BA-8DA6-EC48019FEC21}" srcOrd="1" destOrd="0" parTransId="{AC7DAB2B-B80F-45C0-826C-CF73949C9FDC}" sibTransId="{B08110A8-6CE9-48D6-94B3-E056175F22F0}"/>
    <dgm:cxn modelId="{752C47F0-CD73-4D49-9882-81C1CC412DFB}" type="presOf" srcId="{65F36CAF-CEC1-4571-B140-E95969872930}" destId="{19148C6C-D120-48F7-9243-FC2BC8AC1A56}" srcOrd="0" destOrd="0" presId="urn:microsoft.com/office/officeart/2005/8/layout/cycle1"/>
    <dgm:cxn modelId="{ED0BF841-8C26-482C-A147-CD43C2B435B4}" type="presOf" srcId="{0025B60D-294A-4C77-99F9-44A4958C2078}" destId="{43D2A5EC-0689-43BC-986C-1B71B53BDC96}" srcOrd="0" destOrd="0" presId="urn:microsoft.com/office/officeart/2005/8/layout/cycle1"/>
    <dgm:cxn modelId="{D8E0B824-AFB9-4161-8C27-DF03562621AE}" type="presOf" srcId="{4D5F9773-5A4C-4C73-AACF-4FEDDC911FF5}" destId="{4216E81A-F913-4582-A0F2-FDAD8B194F9A}" srcOrd="0" destOrd="0" presId="urn:microsoft.com/office/officeart/2005/8/layout/cycle1"/>
    <dgm:cxn modelId="{00F14A2B-0C23-4631-9333-36B8286ACBA5}" type="presOf" srcId="{C17A8D3C-F474-43C4-A555-C7D947778D6E}" destId="{FE78872E-094B-42C0-87AB-BD4B125DCC63}" srcOrd="0" destOrd="0" presId="urn:microsoft.com/office/officeart/2005/8/layout/cycle1"/>
    <dgm:cxn modelId="{CA76B725-2490-4CB0-B1CD-B0D38EE9B828}" type="presParOf" srcId="{FD44D16C-5F31-4281-8D9F-FA0742F81B1E}" destId="{03461004-F60D-43FA-9BFE-B06F0B058A91}" srcOrd="0" destOrd="0" presId="urn:microsoft.com/office/officeart/2005/8/layout/cycle1"/>
    <dgm:cxn modelId="{F52723CB-FB00-4DD2-8745-BBB5334F1B65}" type="presParOf" srcId="{FD44D16C-5F31-4281-8D9F-FA0742F81B1E}" destId="{4216E81A-F913-4582-A0F2-FDAD8B194F9A}" srcOrd="1" destOrd="0" presId="urn:microsoft.com/office/officeart/2005/8/layout/cycle1"/>
    <dgm:cxn modelId="{1DABA87F-86D3-4D04-A2DE-5E610A899FE1}" type="presParOf" srcId="{FD44D16C-5F31-4281-8D9F-FA0742F81B1E}" destId="{19148C6C-D120-48F7-9243-FC2BC8AC1A56}" srcOrd="2" destOrd="0" presId="urn:microsoft.com/office/officeart/2005/8/layout/cycle1"/>
    <dgm:cxn modelId="{09308DD0-06EE-4D43-9CFA-6E492468251E}" type="presParOf" srcId="{FD44D16C-5F31-4281-8D9F-FA0742F81B1E}" destId="{1E2B3C30-4A13-4094-9D60-CD9EBA1376E2}" srcOrd="3" destOrd="0" presId="urn:microsoft.com/office/officeart/2005/8/layout/cycle1"/>
    <dgm:cxn modelId="{EFD6B60A-1821-449A-9277-875936F3E465}" type="presParOf" srcId="{FD44D16C-5F31-4281-8D9F-FA0742F81B1E}" destId="{4E7DC759-4D52-4B58-9F53-3ECC028EB832}" srcOrd="4" destOrd="0" presId="urn:microsoft.com/office/officeart/2005/8/layout/cycle1"/>
    <dgm:cxn modelId="{7F33CBB2-3805-49FF-BAEB-6538BC527F8D}" type="presParOf" srcId="{FD44D16C-5F31-4281-8D9F-FA0742F81B1E}" destId="{AF6FFD0C-7703-4236-BAE6-8CEF17D300BD}" srcOrd="5" destOrd="0" presId="urn:microsoft.com/office/officeart/2005/8/layout/cycle1"/>
    <dgm:cxn modelId="{F639B43F-5DB5-496F-945B-BF7DCF043524}" type="presParOf" srcId="{FD44D16C-5F31-4281-8D9F-FA0742F81B1E}" destId="{7C1C3AB7-1678-470F-B507-4010A23BEE42}" srcOrd="6" destOrd="0" presId="urn:microsoft.com/office/officeart/2005/8/layout/cycle1"/>
    <dgm:cxn modelId="{4E5C449F-BC0C-478E-93AE-DA00297C2D4D}" type="presParOf" srcId="{FD44D16C-5F31-4281-8D9F-FA0742F81B1E}" destId="{FE78872E-094B-42C0-87AB-BD4B125DCC63}" srcOrd="7" destOrd="0" presId="urn:microsoft.com/office/officeart/2005/8/layout/cycle1"/>
    <dgm:cxn modelId="{3C6108F2-1E5B-48AF-AF36-90B862F891B0}" type="presParOf" srcId="{FD44D16C-5F31-4281-8D9F-FA0742F81B1E}" destId="{43D2A5EC-0689-43BC-986C-1B71B53BDC96}" srcOrd="8" destOrd="0" presId="urn:microsoft.com/office/officeart/2005/8/layout/cycle1"/>
    <dgm:cxn modelId="{D870CFC8-7E71-4B8D-97AA-E45A34947B6C}" type="presParOf" srcId="{FD44D16C-5F31-4281-8D9F-FA0742F81B1E}" destId="{2426CE36-9838-4B99-BD45-2011FB94307F}" srcOrd="9" destOrd="0" presId="urn:microsoft.com/office/officeart/2005/8/layout/cycle1"/>
    <dgm:cxn modelId="{081EFD2F-75C3-4D08-B876-F9FD848A89E8}" type="presParOf" srcId="{FD44D16C-5F31-4281-8D9F-FA0742F81B1E}" destId="{C3A7348B-C93A-44D9-8EE0-4E8A53236DE8}" srcOrd="10" destOrd="0" presId="urn:microsoft.com/office/officeart/2005/8/layout/cycle1"/>
    <dgm:cxn modelId="{AB84BD8A-08E3-4CB9-AD27-8259E1509AE3}" type="presParOf" srcId="{FD44D16C-5F31-4281-8D9F-FA0742F81B1E}" destId="{B375276F-1978-4B51-8C6E-D0BFE011F98F}"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E521DBDB-1FAF-46A1-A428-3D9C313FA6BF}">
      <dgm:prSet phldrT="[Text]"/>
      <dgm:spPr/>
      <dgm:t>
        <a:bodyPr/>
        <a:lstStyle/>
        <a:p>
          <a:r>
            <a:rPr lang="en-US" dirty="0" smtClean="0"/>
            <a:t>Warm Up Activities</a:t>
          </a:r>
          <a:endParaRPr lang="en-US" dirty="0"/>
        </a:p>
      </dgm:t>
    </dgm:pt>
    <dgm:pt modelId="{32A9A19C-35B5-4299-8BCA-320FAAD007A6}" type="parTrans" cxnId="{BEE6D02E-C8B2-4564-A49E-0198E08A18C2}">
      <dgm:prSet/>
      <dgm:spPr/>
      <dgm:t>
        <a:bodyPr/>
        <a:lstStyle/>
        <a:p>
          <a:endParaRPr lang="en-US"/>
        </a:p>
      </dgm:t>
    </dgm:pt>
    <dgm:pt modelId="{299064BE-1929-4C5D-847E-3294628D0255}" type="sibTrans" cxnId="{BEE6D02E-C8B2-4564-A49E-0198E08A18C2}">
      <dgm:prSet/>
      <dgm:spPr/>
      <dgm:t>
        <a:bodyPr/>
        <a:lstStyle/>
        <a:p>
          <a:endParaRPr lang="en-US"/>
        </a:p>
      </dgm:t>
    </dgm:pt>
    <dgm:pt modelId="{1DB61AC9-8D53-442B-A13D-347B7EDB2ADF}">
      <dgm:prSet phldrT="[Text]"/>
      <dgm:spPr/>
      <dgm:t>
        <a:bodyPr/>
        <a:lstStyle/>
        <a:p>
          <a:r>
            <a:rPr lang="en-US" b="1" dirty="0" smtClean="0"/>
            <a:t>Part 1: </a:t>
          </a:r>
          <a:r>
            <a:rPr lang="en" dirty="0" smtClean="0">
              <a:solidFill>
                <a:schemeClr val="bg1"/>
              </a:solidFill>
            </a:rPr>
            <a:t>Opportunities for </a:t>
          </a:r>
          <a:r>
            <a:rPr lang="en-US" dirty="0" smtClean="0">
              <a:solidFill>
                <a:schemeClr val="bg1"/>
              </a:solidFill>
            </a:rPr>
            <a:t>EL</a:t>
          </a:r>
          <a:r>
            <a:rPr lang="en" dirty="0" smtClean="0">
              <a:solidFill>
                <a:schemeClr val="bg1"/>
              </a:solidFill>
            </a:rPr>
            <a:t>s Using CCS </a:t>
          </a:r>
          <a:r>
            <a:rPr lang="en-US" dirty="0" smtClean="0">
              <a:solidFill>
                <a:schemeClr val="bg1"/>
              </a:solidFill>
            </a:rPr>
            <a:t/>
          </a:r>
          <a:br>
            <a:rPr lang="en-US" dirty="0" smtClean="0">
              <a:solidFill>
                <a:schemeClr val="bg1"/>
              </a:solidFill>
            </a:rPr>
          </a:br>
          <a:endParaRPr lang="en-US" dirty="0">
            <a:solidFill>
              <a:schemeClr val="bg1"/>
            </a:solidFill>
          </a:endParaRPr>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 </a:t>
          </a:r>
          <a:r>
            <a:rPr lang="en" dirty="0" smtClean="0">
              <a:solidFill>
                <a:schemeClr val="bg1"/>
              </a:solidFill>
            </a:rPr>
            <a:t>Speaking and Listening to Work Collaboratively </a:t>
          </a:r>
          <a:r>
            <a:rPr lang="en-US" b="1" dirty="0" smtClean="0">
              <a:solidFill>
                <a:schemeClr val="bg1"/>
              </a:solidFill>
            </a:rPr>
            <a:t/>
          </a:r>
          <a:br>
            <a:rPr lang="en-US" b="1" dirty="0" smtClean="0">
              <a:solidFill>
                <a:schemeClr val="bg1"/>
              </a:solidFill>
            </a:rPr>
          </a:br>
          <a:endParaRPr lang="en-US" dirty="0">
            <a:solidFill>
              <a:schemeClr val="bg1"/>
            </a:solidFill>
          </a:endParaRPr>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 </a:t>
          </a:r>
          <a:r>
            <a:rPr lang="en" dirty="0" smtClean="0">
              <a:solidFill>
                <a:schemeClr val="bg1"/>
              </a:solidFill>
            </a:rPr>
            <a:t>Reading Engagement with Complex Texts </a:t>
          </a:r>
          <a:endParaRPr lang="en-US" dirty="0">
            <a:solidFill>
              <a:schemeClr val="bg1"/>
            </a:solidFill>
          </a:endParaRPr>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p>
        <a:p>
          <a:r>
            <a:rPr lang="en" dirty="0" smtClean="0">
              <a:solidFill>
                <a:schemeClr val="bg1"/>
              </a:solidFill>
            </a:rPr>
            <a:t>Using Evidence in Writing and Research </a:t>
          </a:r>
          <a:endParaRPr lang="en-US" dirty="0">
            <a:solidFill>
              <a:schemeClr val="bg1"/>
            </a:solidFill>
          </a:endParaRPr>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FE6F8780-3F87-48C3-AEFD-1060359A2503}" type="presOf" srcId="{95E54D3F-5A2D-4143-B991-86309F1DEBB8}" destId="{4826D4E2-F0C0-4A47-8BE4-D4D4C6E4F1C2}" srcOrd="0" destOrd="0" presId="urn:microsoft.com/office/officeart/2005/8/layout/hProcess9"/>
    <dgm:cxn modelId="{2EC0DAF2-DFD6-4C4F-AA75-48CD00C1D4FF}" type="presOf" srcId="{3B878146-078A-4758-A9C4-C1BBE02DC20F}" destId="{301895F6-ABC0-4D82-A2F5-4438A2A8BD7C}"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CC910AD0-88B5-46CD-B458-0159D20071E7}" type="presOf" srcId="{3B789149-2A26-4759-A2C3-8C905BC6CD27}" destId="{9D33C234-D0E6-4992-8B7C-D92B002BE879}"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3D28C3F3-297C-4382-A8F5-32F2CE5D796B}" type="presOf" srcId="{1DB61AC9-8D53-442B-A13D-347B7EDB2ADF}" destId="{C38541EF-4DF9-41B0-9D5E-4E47D74DF639}" srcOrd="0" destOrd="0" presId="urn:microsoft.com/office/officeart/2005/8/layout/hProcess9"/>
    <dgm:cxn modelId="{075767D2-0D5A-43DE-84D6-6673CAC2D496}" type="presOf" srcId="{79122E8D-09CC-4A9B-AE18-3012327CDA24}" destId="{7B0C7520-CF60-4061-98C9-9A6306CEF3B3}"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9D0FC3CE-4338-419D-9355-CC9E8D94C6C9}" srcId="{3B789149-2A26-4759-A2C3-8C905BC6CD27}" destId="{3B878146-078A-4758-A9C4-C1BBE02DC20F}" srcOrd="3" destOrd="0" parTransId="{E583B627-D54C-426A-881F-BFC75ABAF015}" sibTransId="{EC0B2CB1-EE74-40E4-8B51-D40323ACA306}"/>
    <dgm:cxn modelId="{C646C1EF-A5FA-4EF2-A8D1-A9AB368937FA}" type="presOf" srcId="{E521DBDB-1FAF-46A1-A428-3D9C313FA6BF}" destId="{74CA8EB8-9B8D-48AE-82CD-18306B63FD7E}"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8E6B2E68-1389-474F-8C02-80439184EDF0}" type="presParOf" srcId="{9D33C234-D0E6-4992-8B7C-D92B002BE879}" destId="{3845557A-A1F1-4BA1-B659-069E63A21C44}" srcOrd="0" destOrd="0" presId="urn:microsoft.com/office/officeart/2005/8/layout/hProcess9"/>
    <dgm:cxn modelId="{A39C38B8-B9A7-499D-B1BD-E7A198F15D8E}" type="presParOf" srcId="{9D33C234-D0E6-4992-8B7C-D92B002BE879}" destId="{F919B9D1-C624-48A3-B2B8-A142724639D6}" srcOrd="1" destOrd="0" presId="urn:microsoft.com/office/officeart/2005/8/layout/hProcess9"/>
    <dgm:cxn modelId="{7E98F375-EBB3-4626-80F2-DB7D3A1543BB}" type="presParOf" srcId="{F919B9D1-C624-48A3-B2B8-A142724639D6}" destId="{74CA8EB8-9B8D-48AE-82CD-18306B63FD7E}" srcOrd="0" destOrd="0" presId="urn:microsoft.com/office/officeart/2005/8/layout/hProcess9"/>
    <dgm:cxn modelId="{1EC82485-AD53-4FB5-B41C-EFAB3B58D999}" type="presParOf" srcId="{F919B9D1-C624-48A3-B2B8-A142724639D6}" destId="{BFA80503-D884-4B14-BC5A-807D7EA9821C}" srcOrd="1" destOrd="0" presId="urn:microsoft.com/office/officeart/2005/8/layout/hProcess9"/>
    <dgm:cxn modelId="{5FAD76C6-D48C-4B8D-B4C2-294E13F5DFB0}" type="presParOf" srcId="{F919B9D1-C624-48A3-B2B8-A142724639D6}" destId="{C38541EF-4DF9-41B0-9D5E-4E47D74DF639}" srcOrd="2" destOrd="0" presId="urn:microsoft.com/office/officeart/2005/8/layout/hProcess9"/>
    <dgm:cxn modelId="{4FDA2FDF-EA21-4820-9183-0BD5AA994636}" type="presParOf" srcId="{F919B9D1-C624-48A3-B2B8-A142724639D6}" destId="{93F46FCC-2684-47F0-91C5-0CA25E5DA598}" srcOrd="3" destOrd="0" presId="urn:microsoft.com/office/officeart/2005/8/layout/hProcess9"/>
    <dgm:cxn modelId="{F555A4DC-3447-49CA-AA89-071FE0D4B39D}" type="presParOf" srcId="{F919B9D1-C624-48A3-B2B8-A142724639D6}" destId="{4826D4E2-F0C0-4A47-8BE4-D4D4C6E4F1C2}" srcOrd="4" destOrd="0" presId="urn:microsoft.com/office/officeart/2005/8/layout/hProcess9"/>
    <dgm:cxn modelId="{2782CBFD-76E2-4E88-8DEA-0F8AF8442D7A}" type="presParOf" srcId="{F919B9D1-C624-48A3-B2B8-A142724639D6}" destId="{9C816D5D-0FDC-43BE-B0C0-366FE43C8581}" srcOrd="5" destOrd="0" presId="urn:microsoft.com/office/officeart/2005/8/layout/hProcess9"/>
    <dgm:cxn modelId="{34EE8CB0-A4EC-42D0-999B-03680515F0C1}" type="presParOf" srcId="{F919B9D1-C624-48A3-B2B8-A142724639D6}" destId="{301895F6-ABC0-4D82-A2F5-4438A2A8BD7C}" srcOrd="6" destOrd="0" presId="urn:microsoft.com/office/officeart/2005/8/layout/hProcess9"/>
    <dgm:cxn modelId="{8FBA81FC-FDF8-4333-90A0-25DC58F2DC1E}" type="presParOf" srcId="{F919B9D1-C624-48A3-B2B8-A142724639D6}" destId="{59989081-3F3C-4D96-8F6D-A3972D908551}" srcOrd="7" destOrd="0" presId="urn:microsoft.com/office/officeart/2005/8/layout/hProcess9"/>
    <dgm:cxn modelId="{9B4D6DA5-AFA4-4073-AD05-717DCCA1F28B}"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789149-2A26-4759-A2C3-8C905BC6CD27}" type="doc">
      <dgm:prSet loTypeId="urn:microsoft.com/office/officeart/2005/8/layout/hProcess9" loCatId="process" qsTypeId="urn:microsoft.com/office/officeart/2005/8/quickstyle/simple1" qsCatId="simple" csTypeId="urn:microsoft.com/office/officeart/2005/8/colors/accent0_3" csCatId="mainScheme" phldr="1"/>
      <dgm:spPr/>
    </dgm:pt>
    <dgm:pt modelId="{1DB61AC9-8D53-442B-A13D-347B7EDB2ADF}">
      <dgm:prSet phldrT="[Text]"/>
      <dgm:spPr/>
      <dgm:t>
        <a:bodyPr/>
        <a:lstStyle/>
        <a:p>
          <a:r>
            <a:rPr lang="en-US" b="1" dirty="0" smtClean="0"/>
            <a:t>Part 1: </a:t>
          </a:r>
          <a:r>
            <a:rPr lang="en" dirty="0" smtClean="0">
              <a:solidFill>
                <a:schemeClr val="bg1"/>
              </a:solidFill>
            </a:rPr>
            <a:t>Opportunities for </a:t>
          </a:r>
          <a:r>
            <a:rPr lang="en-US" dirty="0" smtClean="0">
              <a:solidFill>
                <a:schemeClr val="bg1"/>
              </a:solidFill>
            </a:rPr>
            <a:t>EL</a:t>
          </a:r>
          <a:r>
            <a:rPr lang="en" dirty="0" smtClean="0">
              <a:solidFill>
                <a:schemeClr val="bg1"/>
              </a:solidFill>
            </a:rPr>
            <a:t>s Using CCS </a:t>
          </a:r>
          <a:r>
            <a:rPr lang="en-US" dirty="0" smtClean="0">
              <a:solidFill>
                <a:schemeClr val="bg1"/>
              </a:solidFill>
            </a:rPr>
            <a:t/>
          </a:r>
          <a:br>
            <a:rPr lang="en-US" dirty="0" smtClean="0">
              <a:solidFill>
                <a:schemeClr val="bg1"/>
              </a:solidFill>
            </a:rPr>
          </a:br>
          <a:endParaRPr lang="en-US" dirty="0">
            <a:solidFill>
              <a:schemeClr val="bg1"/>
            </a:solidFill>
          </a:endParaRPr>
        </a:p>
      </dgm:t>
    </dgm:pt>
    <dgm:pt modelId="{767A247C-41B2-4BFB-A5DD-D88798FB6E4A}" type="parTrans" cxnId="{B6A16D0A-7438-47F1-AA29-10A1A04D18DF}">
      <dgm:prSet/>
      <dgm:spPr/>
      <dgm:t>
        <a:bodyPr/>
        <a:lstStyle/>
        <a:p>
          <a:endParaRPr lang="en-US"/>
        </a:p>
      </dgm:t>
    </dgm:pt>
    <dgm:pt modelId="{B5F124C7-06CE-4AB8-BBFB-32CA69F2EBD3}" type="sibTrans" cxnId="{B6A16D0A-7438-47F1-AA29-10A1A04D18DF}">
      <dgm:prSet/>
      <dgm:spPr/>
      <dgm:t>
        <a:bodyPr/>
        <a:lstStyle/>
        <a:p>
          <a:endParaRPr lang="en-US"/>
        </a:p>
      </dgm:t>
    </dgm:pt>
    <dgm:pt modelId="{95E54D3F-5A2D-4143-B991-86309F1DEBB8}">
      <dgm:prSet/>
      <dgm:spPr/>
      <dgm:t>
        <a:bodyPr/>
        <a:lstStyle/>
        <a:p>
          <a:r>
            <a:rPr lang="en-US" b="1" dirty="0" smtClean="0"/>
            <a:t>Part 2: </a:t>
          </a:r>
          <a:r>
            <a:rPr lang="en" dirty="0" smtClean="0">
              <a:solidFill>
                <a:schemeClr val="bg1"/>
              </a:solidFill>
            </a:rPr>
            <a:t>Speaking and Listening to Work Collaboratively </a:t>
          </a:r>
          <a:r>
            <a:rPr lang="en-US" b="1" dirty="0" smtClean="0">
              <a:solidFill>
                <a:schemeClr val="bg1"/>
              </a:solidFill>
            </a:rPr>
            <a:t/>
          </a:r>
          <a:br>
            <a:rPr lang="en-US" b="1" dirty="0" smtClean="0">
              <a:solidFill>
                <a:schemeClr val="bg1"/>
              </a:solidFill>
            </a:rPr>
          </a:br>
          <a:endParaRPr lang="en-US" dirty="0">
            <a:solidFill>
              <a:schemeClr val="bg1"/>
            </a:solidFill>
          </a:endParaRPr>
        </a:p>
      </dgm:t>
    </dgm:pt>
    <dgm:pt modelId="{021A2CA6-F67A-4AB8-8F3C-C68FEE9D19A7}" type="parTrans" cxnId="{0CA7F475-470A-45D1-B99B-A563BBFC86F2}">
      <dgm:prSet/>
      <dgm:spPr/>
      <dgm:t>
        <a:bodyPr/>
        <a:lstStyle/>
        <a:p>
          <a:endParaRPr lang="en-US"/>
        </a:p>
      </dgm:t>
    </dgm:pt>
    <dgm:pt modelId="{639778A0-DF47-4A4B-895E-C41B68C09216}" type="sibTrans" cxnId="{0CA7F475-470A-45D1-B99B-A563BBFC86F2}">
      <dgm:prSet/>
      <dgm:spPr/>
      <dgm:t>
        <a:bodyPr/>
        <a:lstStyle/>
        <a:p>
          <a:endParaRPr lang="en-US"/>
        </a:p>
      </dgm:t>
    </dgm:pt>
    <dgm:pt modelId="{3B878146-078A-4758-A9C4-C1BBE02DC20F}">
      <dgm:prSet/>
      <dgm:spPr/>
      <dgm:t>
        <a:bodyPr/>
        <a:lstStyle/>
        <a:p>
          <a:r>
            <a:rPr lang="en-US" b="1" dirty="0" smtClean="0"/>
            <a:t>Part 3: </a:t>
          </a:r>
          <a:r>
            <a:rPr lang="en" dirty="0" smtClean="0">
              <a:solidFill>
                <a:schemeClr val="bg1"/>
              </a:solidFill>
            </a:rPr>
            <a:t>Reading Engagement with Complex Texts </a:t>
          </a:r>
          <a:r>
            <a:rPr lang="en-US" dirty="0" smtClean="0">
              <a:solidFill>
                <a:schemeClr val="bg1"/>
              </a:solidFill>
            </a:rPr>
            <a:t/>
          </a:r>
          <a:br>
            <a:rPr lang="en-US" dirty="0" smtClean="0">
              <a:solidFill>
                <a:schemeClr val="bg1"/>
              </a:solidFill>
            </a:rPr>
          </a:br>
          <a:endParaRPr lang="en-US" dirty="0">
            <a:solidFill>
              <a:schemeClr val="bg1"/>
            </a:solidFill>
          </a:endParaRPr>
        </a:p>
      </dgm:t>
    </dgm:pt>
    <dgm:pt modelId="{E583B627-D54C-426A-881F-BFC75ABAF015}" type="parTrans" cxnId="{9D0FC3CE-4338-419D-9355-CC9E8D94C6C9}">
      <dgm:prSet/>
      <dgm:spPr/>
      <dgm:t>
        <a:bodyPr/>
        <a:lstStyle/>
        <a:p>
          <a:endParaRPr lang="en-US"/>
        </a:p>
      </dgm:t>
    </dgm:pt>
    <dgm:pt modelId="{EC0B2CB1-EE74-40E4-8B51-D40323ACA306}" type="sibTrans" cxnId="{9D0FC3CE-4338-419D-9355-CC9E8D94C6C9}">
      <dgm:prSet/>
      <dgm:spPr/>
      <dgm:t>
        <a:bodyPr/>
        <a:lstStyle/>
        <a:p>
          <a:endParaRPr lang="en-US"/>
        </a:p>
      </dgm:t>
    </dgm:pt>
    <dgm:pt modelId="{79122E8D-09CC-4A9B-AE18-3012327CDA24}">
      <dgm:prSet/>
      <dgm:spPr/>
      <dgm:t>
        <a:bodyPr/>
        <a:lstStyle/>
        <a:p>
          <a:r>
            <a:rPr lang="en-US" b="1" dirty="0" smtClean="0"/>
            <a:t>Part 4:</a:t>
          </a:r>
        </a:p>
        <a:p>
          <a:r>
            <a:rPr lang="en" dirty="0" smtClean="0">
              <a:solidFill>
                <a:schemeClr val="bg1"/>
              </a:solidFill>
            </a:rPr>
            <a:t>Using Evidence in Writing and Research </a:t>
          </a:r>
          <a:endParaRPr lang="en-US" dirty="0">
            <a:solidFill>
              <a:schemeClr val="bg1"/>
            </a:solidFill>
          </a:endParaRPr>
        </a:p>
      </dgm:t>
    </dgm:pt>
    <dgm:pt modelId="{C920DC74-46CB-40A9-8C3B-0D9C86CBA0EA}" type="parTrans" cxnId="{15DF9587-FD13-4454-AC7A-0E38AD42BA7F}">
      <dgm:prSet/>
      <dgm:spPr/>
      <dgm:t>
        <a:bodyPr/>
        <a:lstStyle/>
        <a:p>
          <a:endParaRPr lang="en-US"/>
        </a:p>
      </dgm:t>
    </dgm:pt>
    <dgm:pt modelId="{297875A0-1612-413D-9260-13380CD9DFCB}" type="sibTrans" cxnId="{15DF9587-FD13-4454-AC7A-0E38AD42BA7F}">
      <dgm:prSet/>
      <dgm:spPr/>
      <dgm:t>
        <a:bodyPr/>
        <a:lstStyle/>
        <a:p>
          <a:endParaRPr lang="en-US"/>
        </a:p>
      </dgm:t>
    </dgm:pt>
    <dgm:pt modelId="{E521DBDB-1FAF-46A1-A428-3D9C313FA6BF}">
      <dgm:prSet phldrT="[Text]"/>
      <dgm:spPr/>
      <dgm:t>
        <a:bodyPr/>
        <a:lstStyle/>
        <a:p>
          <a:r>
            <a:rPr lang="en-US" dirty="0" smtClean="0"/>
            <a:t>Warm Up Activities</a:t>
          </a:r>
          <a:endParaRPr lang="en-US" dirty="0"/>
        </a:p>
      </dgm:t>
    </dgm:pt>
    <dgm:pt modelId="{299064BE-1929-4C5D-847E-3294628D0255}" type="sibTrans" cxnId="{BEE6D02E-C8B2-4564-A49E-0198E08A18C2}">
      <dgm:prSet/>
      <dgm:spPr/>
      <dgm:t>
        <a:bodyPr/>
        <a:lstStyle/>
        <a:p>
          <a:endParaRPr lang="en-US"/>
        </a:p>
      </dgm:t>
    </dgm:pt>
    <dgm:pt modelId="{32A9A19C-35B5-4299-8BCA-320FAAD007A6}" type="parTrans" cxnId="{BEE6D02E-C8B2-4564-A49E-0198E08A18C2}">
      <dgm:prSet/>
      <dgm:spPr/>
      <dgm:t>
        <a:bodyPr/>
        <a:lstStyle/>
        <a:p>
          <a:endParaRPr lang="en-US"/>
        </a:p>
      </dgm:t>
    </dgm:pt>
    <dgm:pt modelId="{9D33C234-D0E6-4992-8B7C-D92B002BE879}" type="pres">
      <dgm:prSet presAssocID="{3B789149-2A26-4759-A2C3-8C905BC6CD27}" presName="CompostProcess" presStyleCnt="0">
        <dgm:presLayoutVars>
          <dgm:dir/>
          <dgm:resizeHandles val="exact"/>
        </dgm:presLayoutVars>
      </dgm:prSet>
      <dgm:spPr/>
    </dgm:pt>
    <dgm:pt modelId="{3845557A-A1F1-4BA1-B659-069E63A21C44}" type="pres">
      <dgm:prSet presAssocID="{3B789149-2A26-4759-A2C3-8C905BC6CD27}" presName="arrow" presStyleLbl="bgShp" presStyleIdx="0" presStyleCnt="1"/>
      <dgm:spPr/>
    </dgm:pt>
    <dgm:pt modelId="{F919B9D1-C624-48A3-B2B8-A142724639D6}" type="pres">
      <dgm:prSet presAssocID="{3B789149-2A26-4759-A2C3-8C905BC6CD27}" presName="linearProcess" presStyleCnt="0"/>
      <dgm:spPr/>
    </dgm:pt>
    <dgm:pt modelId="{74CA8EB8-9B8D-48AE-82CD-18306B63FD7E}" type="pres">
      <dgm:prSet presAssocID="{E521DBDB-1FAF-46A1-A428-3D9C313FA6BF}" presName="textNode" presStyleLbl="node1" presStyleIdx="0" presStyleCnt="5">
        <dgm:presLayoutVars>
          <dgm:bulletEnabled val="1"/>
        </dgm:presLayoutVars>
      </dgm:prSet>
      <dgm:spPr/>
      <dgm:t>
        <a:bodyPr/>
        <a:lstStyle/>
        <a:p>
          <a:endParaRPr lang="en-US"/>
        </a:p>
      </dgm:t>
    </dgm:pt>
    <dgm:pt modelId="{BFA80503-D884-4B14-BC5A-807D7EA9821C}" type="pres">
      <dgm:prSet presAssocID="{299064BE-1929-4C5D-847E-3294628D0255}" presName="sibTrans" presStyleCnt="0"/>
      <dgm:spPr/>
    </dgm:pt>
    <dgm:pt modelId="{C38541EF-4DF9-41B0-9D5E-4E47D74DF639}" type="pres">
      <dgm:prSet presAssocID="{1DB61AC9-8D53-442B-A13D-347B7EDB2ADF}" presName="textNode" presStyleLbl="node1" presStyleIdx="1" presStyleCnt="5">
        <dgm:presLayoutVars>
          <dgm:bulletEnabled val="1"/>
        </dgm:presLayoutVars>
      </dgm:prSet>
      <dgm:spPr/>
      <dgm:t>
        <a:bodyPr/>
        <a:lstStyle/>
        <a:p>
          <a:endParaRPr lang="en-US"/>
        </a:p>
      </dgm:t>
    </dgm:pt>
    <dgm:pt modelId="{93F46FCC-2684-47F0-91C5-0CA25E5DA598}" type="pres">
      <dgm:prSet presAssocID="{B5F124C7-06CE-4AB8-BBFB-32CA69F2EBD3}" presName="sibTrans" presStyleCnt="0"/>
      <dgm:spPr/>
    </dgm:pt>
    <dgm:pt modelId="{4826D4E2-F0C0-4A47-8BE4-D4D4C6E4F1C2}" type="pres">
      <dgm:prSet presAssocID="{95E54D3F-5A2D-4143-B991-86309F1DEBB8}" presName="textNode" presStyleLbl="node1" presStyleIdx="2" presStyleCnt="5">
        <dgm:presLayoutVars>
          <dgm:bulletEnabled val="1"/>
        </dgm:presLayoutVars>
      </dgm:prSet>
      <dgm:spPr/>
      <dgm:t>
        <a:bodyPr/>
        <a:lstStyle/>
        <a:p>
          <a:endParaRPr lang="en-US"/>
        </a:p>
      </dgm:t>
    </dgm:pt>
    <dgm:pt modelId="{9C816D5D-0FDC-43BE-B0C0-366FE43C8581}" type="pres">
      <dgm:prSet presAssocID="{639778A0-DF47-4A4B-895E-C41B68C09216}" presName="sibTrans" presStyleCnt="0"/>
      <dgm:spPr/>
    </dgm:pt>
    <dgm:pt modelId="{301895F6-ABC0-4D82-A2F5-4438A2A8BD7C}" type="pres">
      <dgm:prSet presAssocID="{3B878146-078A-4758-A9C4-C1BBE02DC20F}" presName="textNode" presStyleLbl="node1" presStyleIdx="3" presStyleCnt="5">
        <dgm:presLayoutVars>
          <dgm:bulletEnabled val="1"/>
        </dgm:presLayoutVars>
      </dgm:prSet>
      <dgm:spPr/>
      <dgm:t>
        <a:bodyPr/>
        <a:lstStyle/>
        <a:p>
          <a:endParaRPr lang="en-US"/>
        </a:p>
      </dgm:t>
    </dgm:pt>
    <dgm:pt modelId="{59989081-3F3C-4D96-8F6D-A3972D908551}" type="pres">
      <dgm:prSet presAssocID="{EC0B2CB1-EE74-40E4-8B51-D40323ACA306}" presName="sibTrans" presStyleCnt="0"/>
      <dgm:spPr/>
    </dgm:pt>
    <dgm:pt modelId="{7B0C7520-CF60-4061-98C9-9A6306CEF3B3}" type="pres">
      <dgm:prSet presAssocID="{79122E8D-09CC-4A9B-AE18-3012327CDA24}" presName="textNode" presStyleLbl="node1" presStyleIdx="4" presStyleCnt="5">
        <dgm:presLayoutVars>
          <dgm:bulletEnabled val="1"/>
        </dgm:presLayoutVars>
      </dgm:prSet>
      <dgm:spPr/>
      <dgm:t>
        <a:bodyPr/>
        <a:lstStyle/>
        <a:p>
          <a:endParaRPr lang="en-US"/>
        </a:p>
      </dgm:t>
    </dgm:pt>
  </dgm:ptLst>
  <dgm:cxnLst>
    <dgm:cxn modelId="{F6D0D241-D1DD-40F4-95E0-C8AFEAD3D8E5}" type="presOf" srcId="{79122E8D-09CC-4A9B-AE18-3012327CDA24}" destId="{7B0C7520-CF60-4061-98C9-9A6306CEF3B3}" srcOrd="0" destOrd="0" presId="urn:microsoft.com/office/officeart/2005/8/layout/hProcess9"/>
    <dgm:cxn modelId="{BEE6D02E-C8B2-4564-A49E-0198E08A18C2}" srcId="{3B789149-2A26-4759-A2C3-8C905BC6CD27}" destId="{E521DBDB-1FAF-46A1-A428-3D9C313FA6BF}" srcOrd="0" destOrd="0" parTransId="{32A9A19C-35B5-4299-8BCA-320FAAD007A6}" sibTransId="{299064BE-1929-4C5D-847E-3294628D0255}"/>
    <dgm:cxn modelId="{63A9F62E-C91D-4ADA-97A1-8F430F8AC4BA}" type="presOf" srcId="{1DB61AC9-8D53-442B-A13D-347B7EDB2ADF}" destId="{C38541EF-4DF9-41B0-9D5E-4E47D74DF639}" srcOrd="0" destOrd="0" presId="urn:microsoft.com/office/officeart/2005/8/layout/hProcess9"/>
    <dgm:cxn modelId="{5ECA1553-97A8-4325-A81D-BAF2A4D617A1}" type="presOf" srcId="{E521DBDB-1FAF-46A1-A428-3D9C313FA6BF}" destId="{74CA8EB8-9B8D-48AE-82CD-18306B63FD7E}" srcOrd="0" destOrd="0" presId="urn:microsoft.com/office/officeart/2005/8/layout/hProcess9"/>
    <dgm:cxn modelId="{0CA7F475-470A-45D1-B99B-A563BBFC86F2}" srcId="{3B789149-2A26-4759-A2C3-8C905BC6CD27}" destId="{95E54D3F-5A2D-4143-B991-86309F1DEBB8}" srcOrd="2" destOrd="0" parTransId="{021A2CA6-F67A-4AB8-8F3C-C68FEE9D19A7}" sibTransId="{639778A0-DF47-4A4B-895E-C41B68C09216}"/>
    <dgm:cxn modelId="{509B2781-FBA9-433B-834A-5DB533766A29}" type="presOf" srcId="{3B789149-2A26-4759-A2C3-8C905BC6CD27}" destId="{9D33C234-D0E6-4992-8B7C-D92B002BE879}" srcOrd="0" destOrd="0" presId="urn:microsoft.com/office/officeart/2005/8/layout/hProcess9"/>
    <dgm:cxn modelId="{15DF9587-FD13-4454-AC7A-0E38AD42BA7F}" srcId="{3B789149-2A26-4759-A2C3-8C905BC6CD27}" destId="{79122E8D-09CC-4A9B-AE18-3012327CDA24}" srcOrd="4" destOrd="0" parTransId="{C920DC74-46CB-40A9-8C3B-0D9C86CBA0EA}" sibTransId="{297875A0-1612-413D-9260-13380CD9DFCB}"/>
    <dgm:cxn modelId="{074565E2-E96F-4D86-9843-5955B32902C8}" type="presOf" srcId="{95E54D3F-5A2D-4143-B991-86309F1DEBB8}" destId="{4826D4E2-F0C0-4A47-8BE4-D4D4C6E4F1C2}" srcOrd="0" destOrd="0" presId="urn:microsoft.com/office/officeart/2005/8/layout/hProcess9"/>
    <dgm:cxn modelId="{9D0FC3CE-4338-419D-9355-CC9E8D94C6C9}" srcId="{3B789149-2A26-4759-A2C3-8C905BC6CD27}" destId="{3B878146-078A-4758-A9C4-C1BBE02DC20F}" srcOrd="3" destOrd="0" parTransId="{E583B627-D54C-426A-881F-BFC75ABAF015}" sibTransId="{EC0B2CB1-EE74-40E4-8B51-D40323ACA306}"/>
    <dgm:cxn modelId="{8AEA34C9-07E4-46E6-8839-3BB3C3525F03}" type="presOf" srcId="{3B878146-078A-4758-A9C4-C1BBE02DC20F}" destId="{301895F6-ABC0-4D82-A2F5-4438A2A8BD7C}" srcOrd="0" destOrd="0" presId="urn:microsoft.com/office/officeart/2005/8/layout/hProcess9"/>
    <dgm:cxn modelId="{B6A16D0A-7438-47F1-AA29-10A1A04D18DF}" srcId="{3B789149-2A26-4759-A2C3-8C905BC6CD27}" destId="{1DB61AC9-8D53-442B-A13D-347B7EDB2ADF}" srcOrd="1" destOrd="0" parTransId="{767A247C-41B2-4BFB-A5DD-D88798FB6E4A}" sibTransId="{B5F124C7-06CE-4AB8-BBFB-32CA69F2EBD3}"/>
    <dgm:cxn modelId="{055A6BE4-4E98-477E-B43F-533DEAD795F8}" type="presParOf" srcId="{9D33C234-D0E6-4992-8B7C-D92B002BE879}" destId="{3845557A-A1F1-4BA1-B659-069E63A21C44}" srcOrd="0" destOrd="0" presId="urn:microsoft.com/office/officeart/2005/8/layout/hProcess9"/>
    <dgm:cxn modelId="{281FC153-F512-4608-A9D6-1E824D87F8D8}" type="presParOf" srcId="{9D33C234-D0E6-4992-8B7C-D92B002BE879}" destId="{F919B9D1-C624-48A3-B2B8-A142724639D6}" srcOrd="1" destOrd="0" presId="urn:microsoft.com/office/officeart/2005/8/layout/hProcess9"/>
    <dgm:cxn modelId="{E66B75D0-D08F-45C8-B9F7-1892D8A4F215}" type="presParOf" srcId="{F919B9D1-C624-48A3-B2B8-A142724639D6}" destId="{74CA8EB8-9B8D-48AE-82CD-18306B63FD7E}" srcOrd="0" destOrd="0" presId="urn:microsoft.com/office/officeart/2005/8/layout/hProcess9"/>
    <dgm:cxn modelId="{94C7F0AD-A84E-49C6-B4F8-7318011D3946}" type="presParOf" srcId="{F919B9D1-C624-48A3-B2B8-A142724639D6}" destId="{BFA80503-D884-4B14-BC5A-807D7EA9821C}" srcOrd="1" destOrd="0" presId="urn:microsoft.com/office/officeart/2005/8/layout/hProcess9"/>
    <dgm:cxn modelId="{435FD8C0-7032-43E5-BD63-A388F62DE3C0}" type="presParOf" srcId="{F919B9D1-C624-48A3-B2B8-A142724639D6}" destId="{C38541EF-4DF9-41B0-9D5E-4E47D74DF639}" srcOrd="2" destOrd="0" presId="urn:microsoft.com/office/officeart/2005/8/layout/hProcess9"/>
    <dgm:cxn modelId="{AA4FDDA5-F3E5-4B88-8515-E19844F43799}" type="presParOf" srcId="{F919B9D1-C624-48A3-B2B8-A142724639D6}" destId="{93F46FCC-2684-47F0-91C5-0CA25E5DA598}" srcOrd="3" destOrd="0" presId="urn:microsoft.com/office/officeart/2005/8/layout/hProcess9"/>
    <dgm:cxn modelId="{96EEF60C-E896-43EF-B2F3-0CA40923893C}" type="presParOf" srcId="{F919B9D1-C624-48A3-B2B8-A142724639D6}" destId="{4826D4E2-F0C0-4A47-8BE4-D4D4C6E4F1C2}" srcOrd="4" destOrd="0" presId="urn:microsoft.com/office/officeart/2005/8/layout/hProcess9"/>
    <dgm:cxn modelId="{041ED872-1619-4A23-9CDA-47F3A462A523}" type="presParOf" srcId="{F919B9D1-C624-48A3-B2B8-A142724639D6}" destId="{9C816D5D-0FDC-43BE-B0C0-366FE43C8581}" srcOrd="5" destOrd="0" presId="urn:microsoft.com/office/officeart/2005/8/layout/hProcess9"/>
    <dgm:cxn modelId="{F28DCC2C-922A-4250-977B-094680527615}" type="presParOf" srcId="{F919B9D1-C624-48A3-B2B8-A142724639D6}" destId="{301895F6-ABC0-4D82-A2F5-4438A2A8BD7C}" srcOrd="6" destOrd="0" presId="urn:microsoft.com/office/officeart/2005/8/layout/hProcess9"/>
    <dgm:cxn modelId="{C988EB9A-FB15-4C64-B41D-3B6952FB8D19}" type="presParOf" srcId="{F919B9D1-C624-48A3-B2B8-A142724639D6}" destId="{59989081-3F3C-4D96-8F6D-A3972D908551}" srcOrd="7" destOrd="0" presId="urn:microsoft.com/office/officeart/2005/8/layout/hProcess9"/>
    <dgm:cxn modelId="{0000DF2D-C7AF-400E-8268-1C6D70B56EAF}" type="presParOf" srcId="{F919B9D1-C624-48A3-B2B8-A142724639D6}" destId="{7B0C7520-CF60-4061-98C9-9A6306CEF3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1"/>
            <a:ext cx="3043343" cy="467072"/>
          </a:xfrm>
          <a:prstGeom prst="rect">
            <a:avLst/>
          </a:prstGeom>
          <a:noFill/>
          <a:ln>
            <a:noFill/>
          </a:ln>
        </p:spPr>
        <p:txBody>
          <a:bodyPr lIns="91416" tIns="91416" rIns="91416" bIns="91416" anchor="t" anchorCtr="0"/>
          <a:lstStyle>
            <a:lvl1pPr marL="0" marR="0" indent="0" algn="l" rtl="0">
              <a:spcBef>
                <a:spcPts val="0"/>
              </a:spcBef>
              <a:defRPr/>
            </a:lvl1pPr>
            <a:lvl2pPr marL="457153" marR="0" indent="0" algn="l" rtl="0">
              <a:spcBef>
                <a:spcPts val="0"/>
              </a:spcBef>
              <a:defRPr/>
            </a:lvl2pPr>
            <a:lvl3pPr marL="914306" marR="0" indent="0" algn="l" rtl="0">
              <a:spcBef>
                <a:spcPts val="0"/>
              </a:spcBef>
              <a:defRPr/>
            </a:lvl3pPr>
            <a:lvl4pPr marL="1371459" marR="0" indent="0" algn="l" rtl="0">
              <a:spcBef>
                <a:spcPts val="0"/>
              </a:spcBef>
              <a:defRPr/>
            </a:lvl4pPr>
            <a:lvl5pPr marL="1828613" marR="0" indent="0" algn="l" rtl="0">
              <a:spcBef>
                <a:spcPts val="0"/>
              </a:spcBef>
              <a:defRPr/>
            </a:lvl5pPr>
            <a:lvl6pPr marL="2285766" marR="0" indent="0" algn="l" rtl="0">
              <a:spcBef>
                <a:spcPts val="0"/>
              </a:spcBef>
              <a:defRPr/>
            </a:lvl6pPr>
            <a:lvl7pPr marL="2742919" marR="0" indent="0" algn="l" rtl="0">
              <a:spcBef>
                <a:spcPts val="0"/>
              </a:spcBef>
              <a:defRPr/>
            </a:lvl7pPr>
            <a:lvl8pPr marL="3200072" marR="0" indent="0" algn="l" rtl="0">
              <a:spcBef>
                <a:spcPts val="0"/>
              </a:spcBef>
              <a:defRPr/>
            </a:lvl8pPr>
            <a:lvl9pPr marL="3657226" marR="0" indent="0" algn="l" rtl="0">
              <a:spcBef>
                <a:spcPts val="0"/>
              </a:spcBef>
              <a:defRPr/>
            </a:lvl9pPr>
          </a:lstStyle>
          <a:p>
            <a:endParaRPr/>
          </a:p>
        </p:txBody>
      </p:sp>
      <p:sp>
        <p:nvSpPr>
          <p:cNvPr id="3" name="Shape 3"/>
          <p:cNvSpPr txBox="1">
            <a:spLocks noGrp="1"/>
          </p:cNvSpPr>
          <p:nvPr>
            <p:ph type="dt" idx="10"/>
          </p:nvPr>
        </p:nvSpPr>
        <p:spPr>
          <a:xfrm>
            <a:off x="3978133" y="1"/>
            <a:ext cx="3043343" cy="467072"/>
          </a:xfrm>
          <a:prstGeom prst="rect">
            <a:avLst/>
          </a:prstGeom>
          <a:noFill/>
          <a:ln>
            <a:noFill/>
          </a:ln>
        </p:spPr>
        <p:txBody>
          <a:bodyPr lIns="91416" tIns="91416" rIns="91416" bIns="91416" anchor="t" anchorCtr="0"/>
          <a:lstStyle>
            <a:lvl1pPr marL="0" marR="0" indent="0" algn="r" rtl="0">
              <a:spcBef>
                <a:spcPts val="0"/>
              </a:spcBef>
              <a:defRPr/>
            </a:lvl1pPr>
            <a:lvl2pPr marL="457153" marR="0" indent="0" algn="l" rtl="0">
              <a:spcBef>
                <a:spcPts val="0"/>
              </a:spcBef>
              <a:defRPr/>
            </a:lvl2pPr>
            <a:lvl3pPr marL="914306" marR="0" indent="0" algn="l" rtl="0">
              <a:spcBef>
                <a:spcPts val="0"/>
              </a:spcBef>
              <a:defRPr/>
            </a:lvl3pPr>
            <a:lvl4pPr marL="1371459" marR="0" indent="0" algn="l" rtl="0">
              <a:spcBef>
                <a:spcPts val="0"/>
              </a:spcBef>
              <a:defRPr/>
            </a:lvl4pPr>
            <a:lvl5pPr marL="1828613" marR="0" indent="0" algn="l" rtl="0">
              <a:spcBef>
                <a:spcPts val="0"/>
              </a:spcBef>
              <a:defRPr/>
            </a:lvl5pPr>
            <a:lvl6pPr marL="2285766" marR="0" indent="0" algn="l" rtl="0">
              <a:spcBef>
                <a:spcPts val="0"/>
              </a:spcBef>
              <a:defRPr/>
            </a:lvl6pPr>
            <a:lvl7pPr marL="2742919" marR="0" indent="0" algn="l" rtl="0">
              <a:spcBef>
                <a:spcPts val="0"/>
              </a:spcBef>
              <a:defRPr/>
            </a:lvl7pPr>
            <a:lvl8pPr marL="3200072" marR="0" indent="0" algn="l" rtl="0">
              <a:spcBef>
                <a:spcPts val="0"/>
              </a:spcBef>
              <a:defRPr/>
            </a:lvl8pPr>
            <a:lvl9pPr marL="3657226" marR="0" indent="0" algn="l" rtl="0">
              <a:spcBef>
                <a:spcPts val="0"/>
              </a:spcBef>
              <a:defRPr/>
            </a:lvl9pPr>
          </a:lstStyle>
          <a:p>
            <a:endParaRPr/>
          </a:p>
        </p:txBody>
      </p:sp>
      <p:sp>
        <p:nvSpPr>
          <p:cNvPr id="4" name="Shape 4"/>
          <p:cNvSpPr>
            <a:spLocks noGrp="1" noRot="1" noChangeAspect="1"/>
          </p:cNvSpPr>
          <p:nvPr>
            <p:ph type="sldImg" idx="3"/>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2310" y="4480004"/>
            <a:ext cx="5618480" cy="3665457"/>
          </a:xfrm>
          <a:prstGeom prst="rect">
            <a:avLst/>
          </a:prstGeom>
          <a:noFill/>
          <a:ln>
            <a:noFill/>
          </a:ln>
        </p:spPr>
        <p:txBody>
          <a:bodyPr lIns="91416" tIns="91416" rIns="91416" bIns="91416"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842029"/>
            <a:ext cx="3043343" cy="467070"/>
          </a:xfrm>
          <a:prstGeom prst="rect">
            <a:avLst/>
          </a:prstGeom>
          <a:noFill/>
          <a:ln>
            <a:noFill/>
          </a:ln>
        </p:spPr>
        <p:txBody>
          <a:bodyPr lIns="91416" tIns="91416" rIns="91416" bIns="91416" anchor="b" anchorCtr="0"/>
          <a:lstStyle>
            <a:lvl1pPr marL="0" marR="0" indent="0" algn="l" rtl="0">
              <a:spcBef>
                <a:spcPts val="0"/>
              </a:spcBef>
              <a:defRPr/>
            </a:lvl1pPr>
            <a:lvl2pPr marL="457153" marR="0" indent="0" algn="l" rtl="0">
              <a:spcBef>
                <a:spcPts val="0"/>
              </a:spcBef>
              <a:defRPr/>
            </a:lvl2pPr>
            <a:lvl3pPr marL="914306" marR="0" indent="0" algn="l" rtl="0">
              <a:spcBef>
                <a:spcPts val="0"/>
              </a:spcBef>
              <a:defRPr/>
            </a:lvl3pPr>
            <a:lvl4pPr marL="1371459" marR="0" indent="0" algn="l" rtl="0">
              <a:spcBef>
                <a:spcPts val="0"/>
              </a:spcBef>
              <a:defRPr/>
            </a:lvl4pPr>
            <a:lvl5pPr marL="1828613" marR="0" indent="0" algn="l" rtl="0">
              <a:spcBef>
                <a:spcPts val="0"/>
              </a:spcBef>
              <a:defRPr/>
            </a:lvl5pPr>
            <a:lvl6pPr marL="2285766" marR="0" indent="0" algn="l" rtl="0">
              <a:spcBef>
                <a:spcPts val="0"/>
              </a:spcBef>
              <a:defRPr/>
            </a:lvl6pPr>
            <a:lvl7pPr marL="2742919" marR="0" indent="0" algn="l" rtl="0">
              <a:spcBef>
                <a:spcPts val="0"/>
              </a:spcBef>
              <a:defRPr/>
            </a:lvl7pPr>
            <a:lvl8pPr marL="3200072" marR="0" indent="0" algn="l" rtl="0">
              <a:spcBef>
                <a:spcPts val="0"/>
              </a:spcBef>
              <a:defRPr/>
            </a:lvl8pPr>
            <a:lvl9pPr marL="3657226" marR="0" indent="0" algn="l" rtl="0">
              <a:spcBef>
                <a:spcPts val="0"/>
              </a:spcBef>
              <a:defRPr/>
            </a:lvl9pPr>
          </a:lstStyle>
          <a:p>
            <a:endParaRPr/>
          </a:p>
        </p:txBody>
      </p:sp>
      <p:sp>
        <p:nvSpPr>
          <p:cNvPr id="7" name="Shape 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a:buSzPct val="25000"/>
            </a:pPr>
            <a:fld id="{00000000-1234-1234-1234-123412341234}" type="slidenum">
              <a:rPr lang="en-US" smtClean="0"/>
              <a:pPr>
                <a:buSzPct val="25000"/>
              </a:pPr>
              <a:t>‹#›</a:t>
            </a:fld>
            <a:endParaRPr lang="en-US"/>
          </a:p>
        </p:txBody>
      </p:sp>
    </p:spTree>
    <p:extLst>
      <p:ext uri="{BB962C8B-B14F-4D97-AF65-F5344CB8AC3E}">
        <p14:creationId xmlns:p14="http://schemas.microsoft.com/office/powerpoint/2010/main" val="325181768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youtu.be/lH7qoXvZ-6M"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en.wikipedia.org/wiki/File:American_progress.JPG"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www.dailykos.com/story/2011/07/03/991041/-George-Orwell-and-Howard-Zinn-on-Patriotism-and-Nationalis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surveys.pcgus.com/s3/CT-Module-2-EL"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astprofessionallearning.org/wp-content/uploads/2014/05/UDL-Guidelines-2014.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ll.stanford.edu/content/six-key-principles-ell-instructio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tcorestandards.org/wp-content/uploads/2015/06/CELP_Standards_DRAFT_Rev_June_15_2015.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www.teachingchannel.org/videos/middle-school-ela-unit-persuasion"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ct val="25000"/>
            </a:pPr>
            <a:r>
              <a:rPr lang="en-US" dirty="0">
                <a:solidFill>
                  <a:schemeClr val="dk1"/>
                </a:solidFill>
                <a:latin typeface="Calibri" panose="020F0502020204030204" pitchFamily="34" charset="0"/>
                <a:ea typeface="Calibri"/>
                <a:cs typeface="Calibri"/>
                <a:sym typeface="Calibri"/>
              </a:rPr>
              <a:t>Presenter:</a:t>
            </a:r>
          </a:p>
          <a:p>
            <a:pPr marL="323817" indent="-171433">
              <a:buClr>
                <a:schemeClr val="dk1"/>
              </a:buClr>
              <a:buSzPct val="100000"/>
              <a:buFont typeface="Arial" panose="020B0604020202020204" pitchFamily="34" charset="0"/>
              <a:buChar char="•"/>
            </a:pPr>
            <a:r>
              <a:rPr lang="en-US" dirty="0">
                <a:solidFill>
                  <a:schemeClr val="dk1"/>
                </a:solidFill>
                <a:latin typeface="Calibri" panose="020F0502020204030204" pitchFamily="34" charset="0"/>
                <a:ea typeface="Calibri"/>
                <a:cs typeface="Calibri"/>
                <a:sym typeface="Calibri"/>
              </a:rPr>
              <a:t>Slide showing when participants </a:t>
            </a:r>
            <a:r>
              <a:rPr lang="en-US" dirty="0" smtClean="0">
                <a:solidFill>
                  <a:schemeClr val="dk1"/>
                </a:solidFill>
                <a:latin typeface="Calibri" panose="020F0502020204030204" pitchFamily="34" charset="0"/>
                <a:ea typeface="Calibri"/>
                <a:cs typeface="Calibri"/>
                <a:sym typeface="Calibri"/>
              </a:rPr>
              <a:t>enter.</a:t>
            </a:r>
            <a:endParaRPr lang="en-US" dirty="0">
              <a:solidFill>
                <a:schemeClr val="dk1"/>
              </a:solidFill>
              <a:latin typeface="Calibri" panose="020F0502020204030204" pitchFamily="34" charset="0"/>
              <a:ea typeface="Calibri"/>
              <a:cs typeface="Calibri"/>
              <a:sym typeface="Calibri"/>
            </a:endParaRPr>
          </a:p>
          <a:p>
            <a:pPr defTabSz="914306">
              <a:defRPr/>
            </a:pPr>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252772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smtClean="0">
                <a:solidFill>
                  <a:schemeClr val="dk1"/>
                </a:solidFill>
                <a:latin typeface="Calibri"/>
                <a:ea typeface="Calibri"/>
                <a:cs typeface="Calibri"/>
                <a:sym typeface="Calibri"/>
              </a:rPr>
              <a:t>Presenter:</a:t>
            </a:r>
            <a:endParaRPr lang="en-US" dirty="0">
              <a:solidFill>
                <a:schemeClr val="dk1"/>
              </a:solidFill>
              <a:latin typeface="Calibri"/>
              <a:ea typeface="Calibri"/>
              <a:cs typeface="Calibri"/>
              <a:sym typeface="Calibri"/>
            </a:endParaRPr>
          </a:p>
          <a:p>
            <a:pPr marL="320520" indent="-173997">
              <a:buClr>
                <a:srgbClr val="000000"/>
              </a:buClr>
              <a:buSzPct val="127271"/>
              <a:buFont typeface="Arial"/>
              <a:buChar char="•"/>
            </a:pPr>
            <a:r>
              <a:rPr lang="en-US" dirty="0">
                <a:solidFill>
                  <a:schemeClr val="dk1"/>
                </a:solidFill>
                <a:latin typeface="Calibri"/>
                <a:ea typeface="Calibri"/>
                <a:cs typeface="Calibri"/>
                <a:sym typeface="Calibri"/>
              </a:rPr>
              <a:t>Acknowledge that many already use Content and </a:t>
            </a:r>
            <a:r>
              <a:rPr lang="en-US" dirty="0" smtClean="0">
                <a:solidFill>
                  <a:schemeClr val="dk1"/>
                </a:solidFill>
                <a:latin typeface="Calibri"/>
                <a:ea typeface="Calibri"/>
                <a:cs typeface="Calibri"/>
                <a:sym typeface="Calibri"/>
              </a:rPr>
              <a:t>Language </a:t>
            </a:r>
            <a:r>
              <a:rPr lang="en-US" dirty="0">
                <a:solidFill>
                  <a:schemeClr val="dk1"/>
                </a:solidFill>
                <a:latin typeface="Calibri"/>
                <a:ea typeface="Calibri"/>
                <a:cs typeface="Calibri"/>
                <a:sym typeface="Calibri"/>
              </a:rPr>
              <a:t>Objectives for planning lessons with ELs; effective instructional planning for ELs.</a:t>
            </a:r>
          </a:p>
          <a:p>
            <a:pPr marL="915772" lvl="1" indent="-302205">
              <a:buClr>
                <a:srgbClr val="000000"/>
              </a:buClr>
              <a:buSzPct val="127272"/>
              <a:buFont typeface="Courier New"/>
              <a:buChar char="o"/>
            </a:pPr>
            <a:r>
              <a:rPr lang="en-US" dirty="0">
                <a:solidFill>
                  <a:schemeClr val="dk1"/>
                </a:solidFill>
                <a:latin typeface="Calibri"/>
                <a:ea typeface="Calibri"/>
                <a:cs typeface="Calibri"/>
                <a:sym typeface="Calibri"/>
              </a:rPr>
              <a:t>Content objective reflects what the student (participant) should know and be able to do at the end of </a:t>
            </a:r>
            <a:r>
              <a:rPr lang="en-US" dirty="0" smtClean="0">
                <a:solidFill>
                  <a:schemeClr val="dk1"/>
                </a:solidFill>
                <a:latin typeface="Calibri"/>
                <a:ea typeface="Calibri"/>
                <a:cs typeface="Calibri"/>
                <a:sym typeface="Calibri"/>
              </a:rPr>
              <a:t>instruction/experience</a:t>
            </a:r>
            <a:r>
              <a:rPr lang="en-US" dirty="0">
                <a:solidFill>
                  <a:schemeClr val="dk1"/>
                </a:solidFill>
                <a:latin typeface="Calibri"/>
                <a:ea typeface="Calibri"/>
                <a:cs typeface="Calibri"/>
                <a:sym typeface="Calibri"/>
              </a:rPr>
              <a:t>.</a:t>
            </a:r>
          </a:p>
          <a:p>
            <a:pPr marL="915772" lvl="1" indent="-302205">
              <a:buClr>
                <a:srgbClr val="000000"/>
              </a:buClr>
              <a:buSzPct val="127271"/>
              <a:buFont typeface="Courier New"/>
              <a:buChar char="o"/>
            </a:pPr>
            <a:r>
              <a:rPr lang="en-US" dirty="0">
                <a:solidFill>
                  <a:schemeClr val="dk1"/>
                </a:solidFill>
                <a:latin typeface="Calibri"/>
                <a:ea typeface="Calibri"/>
                <a:cs typeface="Calibri"/>
                <a:sym typeface="Calibri"/>
              </a:rPr>
              <a:t>Language objective reflects what English language processes the student (participant) will use to engage with the content.</a:t>
            </a:r>
          </a:p>
          <a:p>
            <a:pPr marL="320520" indent="-173997">
              <a:buClr>
                <a:srgbClr val="000000"/>
              </a:buClr>
              <a:buSzPct val="127272"/>
              <a:buFont typeface="Arial"/>
              <a:buChar char="•"/>
            </a:pPr>
            <a:r>
              <a:rPr lang="en-US" dirty="0">
                <a:solidFill>
                  <a:schemeClr val="dk1"/>
                </a:solidFill>
                <a:latin typeface="Calibri"/>
                <a:ea typeface="Calibri"/>
                <a:cs typeface="Calibri"/>
                <a:sym typeface="Calibri"/>
              </a:rPr>
              <a:t>Will model this best practice and initiate each workshop component with a content objective and a language objective.</a:t>
            </a:r>
          </a:p>
          <a:p>
            <a:pPr marL="320520" indent="-173997">
              <a:buClr>
                <a:srgbClr val="000000"/>
              </a:buClr>
              <a:buSzPct val="127272"/>
              <a:buFont typeface="Arial"/>
              <a:buChar char="•"/>
            </a:pPr>
            <a:r>
              <a:rPr lang="en-US" dirty="0">
                <a:solidFill>
                  <a:schemeClr val="dk1"/>
                </a:solidFill>
                <a:latin typeface="Calibri"/>
                <a:ea typeface="Calibri"/>
                <a:cs typeface="Calibri"/>
                <a:sym typeface="Calibri"/>
              </a:rPr>
              <a:t>Integrating content and language objectives for ELs is a crucial part of implementing the CCS.</a:t>
            </a:r>
          </a:p>
          <a:p>
            <a:pPr marL="320520" indent="-173997">
              <a:buClr>
                <a:srgbClr val="2E59B0"/>
              </a:buClr>
              <a:buSzPct val="127271"/>
              <a:buFont typeface="Arial"/>
              <a:buChar char="•"/>
            </a:pPr>
            <a:r>
              <a:rPr lang="en-US" b="0" dirty="0">
                <a:solidFill>
                  <a:srgbClr val="2E59B0"/>
                </a:solidFill>
                <a:latin typeface="Calibri"/>
                <a:ea typeface="Calibri"/>
                <a:cs typeface="Calibri"/>
                <a:sym typeface="Calibri"/>
              </a:rPr>
              <a:t>Presenter reads aloud, paraphrases, participants read silently, etc.</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Define technical language as the language </a:t>
            </a:r>
            <a:r>
              <a:rPr lang="en-US" dirty="0" smtClean="0">
                <a:solidFill>
                  <a:schemeClr val="dk1"/>
                </a:solidFill>
                <a:latin typeface="Calibri"/>
                <a:ea typeface="Calibri"/>
                <a:cs typeface="Calibri"/>
                <a:sym typeface="Calibri"/>
              </a:rPr>
              <a:t>teacher’s </a:t>
            </a:r>
            <a:r>
              <a:rPr lang="en-US" dirty="0">
                <a:solidFill>
                  <a:schemeClr val="dk1"/>
                </a:solidFill>
                <a:latin typeface="Calibri"/>
                <a:ea typeface="Calibri"/>
                <a:cs typeface="Calibri"/>
                <a:sym typeface="Calibri"/>
              </a:rPr>
              <a:t>use in their appointed profession. </a:t>
            </a:r>
          </a:p>
          <a:p>
            <a:pPr marL="915772" lvl="1" indent="-302205">
              <a:buClr>
                <a:schemeClr val="dk1"/>
              </a:buClr>
              <a:buSzPct val="100000"/>
              <a:buFont typeface="Courier New"/>
              <a:buChar char="o"/>
            </a:pPr>
            <a:r>
              <a:rPr lang="en-US" sz="1200" dirty="0">
                <a:solidFill>
                  <a:schemeClr val="dk1"/>
                </a:solidFill>
                <a:latin typeface="Calibri"/>
                <a:ea typeface="Calibri"/>
                <a:cs typeface="Calibri"/>
                <a:sym typeface="Calibri"/>
              </a:rPr>
              <a:t>E.g.: “scaffold” is technical language in the education profession. We use this word in a distinct way that applies only to our profession (and indeed, most dictionaries do not recognize the use of “scaffold” as a verb, but educators use it as such all the time). </a:t>
            </a:r>
          </a:p>
          <a:p>
            <a:pPr marL="915772" lvl="1" indent="-302205">
              <a:buClr>
                <a:schemeClr val="dk1"/>
              </a:buClr>
              <a:buSzPct val="100000"/>
              <a:buFont typeface="Courier New"/>
              <a:buChar char="o"/>
            </a:pPr>
            <a:r>
              <a:rPr lang="en-US" sz="1200" dirty="0">
                <a:solidFill>
                  <a:schemeClr val="dk1"/>
                </a:solidFill>
                <a:latin typeface="Calibri"/>
                <a:ea typeface="Calibri"/>
                <a:cs typeface="Calibri"/>
                <a:sym typeface="Calibri"/>
              </a:rPr>
              <a:t>Another example: “differentiate.” </a:t>
            </a:r>
            <a:endParaRPr lang="en-US"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76026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Shape 11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3" name="Shape 1133"/>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the background knowledge you brought plus what you learned today.</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Forward to the next frame; it offers springboards for evidence.</a:t>
            </a:r>
          </a:p>
          <a:p>
            <a:pPr marL="152384">
              <a:buClr>
                <a:schemeClr val="dk1"/>
              </a:buClr>
              <a:buSzPct val="100000"/>
            </a:pPr>
            <a:endParaRPr lang="en-US" dirty="0">
              <a:solidFill>
                <a:schemeClr val="dk1"/>
              </a:solidFill>
              <a:latin typeface="Calibri"/>
              <a:ea typeface="Calibri"/>
              <a:cs typeface="Calibri"/>
              <a:sym typeface="Calibri"/>
            </a:endParaRPr>
          </a:p>
          <a:p>
            <a:pPr marL="152384">
              <a:buClr>
                <a:schemeClr val="dk1"/>
              </a:buClr>
              <a:buSzPct val="100000"/>
            </a:pPr>
            <a:r>
              <a:rPr lang="en-US" b="1" dirty="0">
                <a:solidFill>
                  <a:schemeClr val="dk1"/>
                </a:solidFill>
                <a:latin typeface="Calibri"/>
                <a:ea typeface="Calibri"/>
                <a:cs typeface="Calibri"/>
                <a:sym typeface="Calibri"/>
              </a:rPr>
              <a:t>Allow about 5 minutes for this activity. </a:t>
            </a:r>
          </a:p>
        </p:txBody>
      </p:sp>
    </p:spTree>
    <p:extLst>
      <p:ext uri="{BB962C8B-B14F-4D97-AF65-F5344CB8AC3E}">
        <p14:creationId xmlns:p14="http://schemas.microsoft.com/office/powerpoint/2010/main" val="33526977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Shape 1140"/>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Repeat of slide shown at beginning of the “Reading Engagement with Complex </a:t>
            </a:r>
            <a:r>
              <a:rPr lang="en-US" dirty="0" smtClean="0">
                <a:latin typeface="Calibri"/>
                <a:ea typeface="Calibri"/>
                <a:cs typeface="Calibri"/>
                <a:sym typeface="Calibri"/>
              </a:rPr>
              <a:t>Texts.”</a:t>
            </a:r>
            <a:endParaRPr lang="en-US" dirty="0">
              <a:latin typeface="Calibri"/>
              <a:ea typeface="Calibri"/>
              <a:cs typeface="Calibri"/>
              <a:sym typeface="Calibri"/>
            </a:endParaRP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Again, knowing the shifts in CCS ELA is important in implementation.</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Presenter reads or participants read silently.</a:t>
            </a:r>
          </a:p>
          <a:p>
            <a:endParaRPr dirty="0">
              <a:latin typeface="Calibri"/>
              <a:ea typeface="Calibri"/>
              <a:cs typeface="Calibri"/>
              <a:sym typeface="Calibri"/>
            </a:endParaRPr>
          </a:p>
        </p:txBody>
      </p:sp>
      <p:sp>
        <p:nvSpPr>
          <p:cNvPr id="1141" name="Shape 114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96594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Shape 1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52" name="Shape 115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Instruct individuals to rate the evidence cards they have created on the continuum from weaker pieces of evidence to stronger pieces of evidence.</a:t>
            </a:r>
          </a:p>
          <a:p>
            <a:pPr marL="311118" indent="-171433">
              <a:buClr>
                <a:srgbClr val="000000"/>
              </a:buClr>
              <a:buSzPct val="127272"/>
              <a:buFont typeface="Arial"/>
              <a:buChar char="•"/>
            </a:pPr>
            <a:endParaRPr lang="en-US" dirty="0">
              <a:solidFill>
                <a:schemeClr val="dk1"/>
              </a:solidFill>
              <a:latin typeface="Calibri"/>
              <a:ea typeface="Calibri"/>
              <a:cs typeface="Calibri"/>
              <a:sym typeface="Calibri"/>
            </a:endParaRPr>
          </a:p>
          <a:p>
            <a:pPr marL="139685">
              <a:buClr>
                <a:srgbClr val="000000"/>
              </a:buClr>
              <a:buSzPct val="127272"/>
            </a:pPr>
            <a:r>
              <a:rPr lang="en-US" b="1" dirty="0">
                <a:solidFill>
                  <a:schemeClr val="dk1"/>
                </a:solidFill>
                <a:latin typeface="Calibri"/>
                <a:ea typeface="Calibri"/>
                <a:cs typeface="Calibri"/>
                <a:sym typeface="Calibri"/>
              </a:rPr>
              <a:t>Allow about 5 minutes for this. </a:t>
            </a:r>
          </a:p>
        </p:txBody>
      </p:sp>
    </p:spTree>
    <p:extLst>
      <p:ext uri="{BB962C8B-B14F-4D97-AF65-F5344CB8AC3E}">
        <p14:creationId xmlns:p14="http://schemas.microsoft.com/office/powerpoint/2010/main" val="30848069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Shape 115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60" name="Shape 1160"/>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Due to time constraints, we will not actually compose.</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Important take-away: choose writing tasks that can be differentiated.</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Explore these examples on next slides as a springboard for your planning.</a:t>
            </a:r>
          </a:p>
          <a:p>
            <a:pPr marL="152384">
              <a:buClr>
                <a:srgbClr val="000000"/>
              </a:buClr>
              <a:buSzPct val="100000"/>
            </a:pPr>
            <a:endParaRPr lang="en-US" dirty="0">
              <a:latin typeface="Calibri"/>
              <a:ea typeface="Calibri"/>
              <a:cs typeface="Calibri"/>
              <a:sym typeface="Calibri"/>
            </a:endParaRPr>
          </a:p>
          <a:p>
            <a:pPr marL="152384">
              <a:buClr>
                <a:srgbClr val="000000"/>
              </a:buClr>
              <a:buSzPct val="100000"/>
            </a:pPr>
            <a:r>
              <a:rPr lang="en-US" b="1" dirty="0">
                <a:latin typeface="Calibri"/>
                <a:ea typeface="Calibri"/>
                <a:cs typeface="Calibri"/>
                <a:sym typeface="Calibri"/>
              </a:rPr>
              <a:t>Sharing the differentiated writing tasks, including the LEA video (slide 105), should take about 20 minutes. </a:t>
            </a:r>
          </a:p>
        </p:txBody>
      </p:sp>
      <p:sp>
        <p:nvSpPr>
          <p:cNvPr id="1161" name="Shape 1161"/>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103</a:t>
            </a:fld>
            <a:endParaRPr lang="en-US"/>
          </a:p>
        </p:txBody>
      </p:sp>
    </p:spTree>
    <p:extLst>
      <p:ext uri="{BB962C8B-B14F-4D97-AF65-F5344CB8AC3E}">
        <p14:creationId xmlns:p14="http://schemas.microsoft.com/office/powerpoint/2010/main" val="10095832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1" name="Shape 1171"/>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Steps:</a:t>
            </a:r>
          </a:p>
          <a:p>
            <a:pPr marL="914306" lvl="1" indent="-304768">
              <a:buClr>
                <a:srgbClr val="000000"/>
              </a:buClr>
              <a:buSzPct val="100000"/>
              <a:buFont typeface="Courier New"/>
              <a:buChar char="o"/>
            </a:pPr>
            <a:r>
              <a:rPr lang="en-US" dirty="0">
                <a:latin typeface="Calibri"/>
                <a:ea typeface="Calibri"/>
                <a:cs typeface="Calibri"/>
                <a:sym typeface="Calibri"/>
              </a:rPr>
              <a:t>Focus on an experience that is either common to all students (e.g., family going to the grocery store) or an experience that is the result of a class trip, class lesson, or class activity.</a:t>
            </a:r>
          </a:p>
          <a:p>
            <a:pPr marL="914306" lvl="1" indent="-304768">
              <a:buClr>
                <a:srgbClr val="000000"/>
              </a:buClr>
              <a:buSzPct val="100000"/>
              <a:buFont typeface="Courier New"/>
              <a:buChar char="o"/>
            </a:pPr>
            <a:r>
              <a:rPr lang="en-US" dirty="0">
                <a:latin typeface="Calibri"/>
                <a:ea typeface="Calibri"/>
                <a:cs typeface="Calibri"/>
                <a:sym typeface="Calibri"/>
              </a:rPr>
              <a:t>Generate vocabulary that authors would most likely use if they were writing about the topic or idea.</a:t>
            </a:r>
          </a:p>
          <a:p>
            <a:pPr marL="914306" lvl="1" indent="-304768">
              <a:buClr>
                <a:srgbClr val="000000"/>
              </a:buClr>
              <a:buSzPct val="100000"/>
              <a:buFont typeface="Courier New"/>
              <a:buChar char="o"/>
            </a:pPr>
            <a:r>
              <a:rPr lang="en-US" dirty="0">
                <a:latin typeface="Calibri"/>
                <a:ea typeface="Calibri"/>
                <a:cs typeface="Calibri"/>
                <a:sym typeface="Calibri"/>
              </a:rPr>
              <a:t>Record student’s/students’ dictation making sure student(s) can clearly see what you write.</a:t>
            </a:r>
          </a:p>
          <a:p>
            <a:pPr marL="1371459" lvl="2" indent="-304768">
              <a:buClr>
                <a:srgbClr val="000000"/>
              </a:buClr>
              <a:buSzPct val="100000"/>
              <a:buFont typeface="Wingdings"/>
              <a:buChar char="§"/>
            </a:pPr>
            <a:r>
              <a:rPr lang="en-US" dirty="0">
                <a:latin typeface="Calibri"/>
                <a:ea typeface="Calibri"/>
                <a:cs typeface="Calibri"/>
                <a:sym typeface="Calibri"/>
              </a:rPr>
              <a:t>Try not to rephrase student’s/students’ sentences.</a:t>
            </a:r>
          </a:p>
          <a:p>
            <a:pPr marL="1371459" lvl="2" indent="-304768">
              <a:buClr>
                <a:srgbClr val="000000"/>
              </a:buClr>
              <a:buSzPct val="100000"/>
              <a:buFont typeface="Wingdings"/>
              <a:buChar char="§"/>
            </a:pPr>
            <a:r>
              <a:rPr lang="en-US" dirty="0">
                <a:latin typeface="Calibri"/>
                <a:ea typeface="Calibri"/>
                <a:cs typeface="Calibri"/>
                <a:sym typeface="Calibri"/>
              </a:rPr>
              <a:t>Grammar can be taught later.</a:t>
            </a:r>
          </a:p>
          <a:p>
            <a:pPr marL="914306" lvl="1" indent="-304768">
              <a:buClr>
                <a:srgbClr val="000000"/>
              </a:buClr>
              <a:buSzPct val="100000"/>
              <a:buFont typeface="Courier New"/>
              <a:buChar char="o"/>
            </a:pPr>
            <a:r>
              <a:rPr lang="en-US" dirty="0">
                <a:latin typeface="Calibri"/>
                <a:ea typeface="Calibri"/>
                <a:cs typeface="Calibri"/>
                <a:sym typeface="Calibri"/>
              </a:rPr>
              <a:t>Teacher reads the text aloud modeling fluency and making connections between speech and print by pointing to each word.</a:t>
            </a:r>
          </a:p>
          <a:p>
            <a:pPr marL="914306" lvl="1" indent="-304768">
              <a:buClr>
                <a:srgbClr val="000000"/>
              </a:buClr>
              <a:buSzPct val="100000"/>
              <a:buFont typeface="Courier New"/>
              <a:buChar char="o"/>
            </a:pPr>
            <a:r>
              <a:rPr lang="en-US" dirty="0">
                <a:latin typeface="Calibri"/>
                <a:ea typeface="Calibri"/>
                <a:cs typeface="Calibri"/>
                <a:sym typeface="Calibri"/>
              </a:rPr>
              <a:t>Invite student/students to read and reread the text orally and silently to promote fluency.</a:t>
            </a:r>
          </a:p>
          <a:p>
            <a:pPr marL="914306" lvl="1" indent="-304768">
              <a:buClr>
                <a:srgbClr val="000000"/>
              </a:buClr>
              <a:buSzPct val="100000"/>
              <a:buFont typeface="Courier New"/>
              <a:buChar char="o"/>
            </a:pPr>
            <a:r>
              <a:rPr lang="en-US" dirty="0">
                <a:latin typeface="Calibri"/>
                <a:ea typeface="Calibri"/>
                <a:cs typeface="Calibri"/>
                <a:sym typeface="Calibri"/>
              </a:rPr>
              <a:t>Once the complete text is known by the student or group, begin to focus on the smaller components of the text such as sentences, words, and letters.</a:t>
            </a:r>
          </a:p>
          <a:p>
            <a:pPr marL="1371459" lvl="2" indent="-304768">
              <a:buClr>
                <a:srgbClr val="000000"/>
              </a:buClr>
              <a:buSzPct val="100000"/>
              <a:buFont typeface="Wingdings"/>
              <a:buChar char="§"/>
            </a:pPr>
            <a:r>
              <a:rPr lang="en-US" dirty="0">
                <a:latin typeface="Calibri"/>
                <a:ea typeface="Calibri"/>
                <a:cs typeface="Calibri"/>
                <a:sym typeface="Calibri"/>
              </a:rPr>
              <a:t>Fosters word recognition skills.</a:t>
            </a:r>
          </a:p>
          <a:p>
            <a:pPr marL="1371459" lvl="2" indent="-304768">
              <a:buClr>
                <a:srgbClr val="000000"/>
              </a:buClr>
              <a:buSzPct val="100000"/>
              <a:buFont typeface="Wingdings"/>
              <a:buChar char="§"/>
            </a:pPr>
            <a:r>
              <a:rPr lang="en-US" dirty="0">
                <a:latin typeface="Calibri"/>
                <a:ea typeface="Calibri"/>
                <a:cs typeface="Calibri"/>
                <a:sym typeface="Calibri"/>
              </a:rPr>
              <a:t>Can use sentence strips so students can manipulate the text.</a:t>
            </a:r>
          </a:p>
          <a:p>
            <a:endParaRPr dirty="0">
              <a:latin typeface="Calibri"/>
              <a:ea typeface="Calibri"/>
              <a:cs typeface="Calibri"/>
              <a:sym typeface="Calibri"/>
            </a:endParaRPr>
          </a:p>
          <a:p>
            <a:r>
              <a:rPr lang="en-US" dirty="0">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LEA provides bridge between spoken and written language.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Utilizes what student already “</a:t>
            </a:r>
            <a:r>
              <a:rPr lang="en-US" dirty="0" smtClean="0">
                <a:solidFill>
                  <a:schemeClr val="dk1"/>
                </a:solidFill>
                <a:latin typeface="Calibri"/>
                <a:ea typeface="Calibri"/>
                <a:cs typeface="Calibri"/>
                <a:sym typeface="Calibri"/>
              </a:rPr>
              <a:t>owns:” </a:t>
            </a:r>
            <a:r>
              <a:rPr lang="en-US" dirty="0">
                <a:solidFill>
                  <a:schemeClr val="dk1"/>
                </a:solidFill>
                <a:latin typeface="Calibri"/>
                <a:ea typeface="Calibri"/>
                <a:cs typeface="Calibri"/>
                <a:sym typeface="Calibri"/>
              </a:rPr>
              <a:t>existing language and </a:t>
            </a:r>
            <a:r>
              <a:rPr lang="en-US" dirty="0" smtClean="0">
                <a:solidFill>
                  <a:schemeClr val="dk1"/>
                </a:solidFill>
                <a:latin typeface="Calibri"/>
                <a:ea typeface="Calibri"/>
                <a:cs typeface="Calibri"/>
                <a:sym typeface="Calibri"/>
              </a:rPr>
              <a:t>experiences/knowledge</a:t>
            </a:r>
            <a:r>
              <a:rPr lang="en-US" dirty="0">
                <a:solidFill>
                  <a:schemeClr val="dk1"/>
                </a:solidFill>
                <a:latin typeface="Calibri"/>
                <a:ea typeface="Calibri"/>
                <a:cs typeface="Calibri"/>
                <a:sym typeface="Calibri"/>
              </a:rPr>
              <a:t>.</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Used to develop listening</a:t>
            </a:r>
            <a:r>
              <a:rPr lang="en-US">
                <a:solidFill>
                  <a:schemeClr val="dk1"/>
                </a:solidFill>
                <a:latin typeface="Calibri"/>
                <a:ea typeface="Calibri"/>
                <a:cs typeface="Calibri"/>
                <a:sym typeface="Calibri"/>
              </a:rPr>
              <a:t>, </a:t>
            </a:r>
            <a:r>
              <a:rPr lang="en-US" smtClean="0">
                <a:solidFill>
                  <a:schemeClr val="dk1"/>
                </a:solidFill>
                <a:latin typeface="Calibri"/>
                <a:ea typeface="Calibri"/>
                <a:cs typeface="Calibri"/>
                <a:sym typeface="Calibri"/>
              </a:rPr>
              <a:t>writing, </a:t>
            </a:r>
            <a:r>
              <a:rPr lang="en-US" dirty="0">
                <a:solidFill>
                  <a:schemeClr val="dk1"/>
                </a:solidFill>
                <a:latin typeface="Calibri"/>
                <a:ea typeface="Calibri"/>
                <a:cs typeface="Calibri"/>
                <a:sym typeface="Calibri"/>
              </a:rPr>
              <a:t>and reading skills.</a:t>
            </a:r>
          </a:p>
          <a:p>
            <a:endParaRPr dirty="0">
              <a:latin typeface="Calibri"/>
              <a:ea typeface="Calibri"/>
              <a:cs typeface="Calibri"/>
              <a:sym typeface="Calibri"/>
            </a:endParaRPr>
          </a:p>
          <a:p>
            <a:pPr algn="ctr">
              <a:lnSpc>
                <a:spcPct val="115000"/>
              </a:lnSpc>
              <a:spcBef>
                <a:spcPts val="600"/>
              </a:spcBef>
              <a:spcAft>
                <a:spcPts val="600"/>
              </a:spcAft>
            </a:pPr>
            <a:endParaRPr dirty="0">
              <a:latin typeface="Calibri"/>
              <a:ea typeface="Calibri"/>
              <a:cs typeface="Calibri"/>
              <a:sym typeface="Calibri"/>
            </a:endParaRPr>
          </a:p>
          <a:p>
            <a:pPr>
              <a:lnSpc>
                <a:spcPct val="115000"/>
              </a:lnSpc>
              <a:spcBef>
                <a:spcPts val="600"/>
              </a:spcBef>
              <a:spcAft>
                <a:spcPts val="600"/>
              </a:spcAft>
              <a:buClr>
                <a:schemeClr val="dk1"/>
              </a:buClr>
            </a:pPr>
            <a:endParaRPr dirty="0">
              <a:latin typeface="Calibri"/>
              <a:ea typeface="Calibri"/>
              <a:cs typeface="Calibri"/>
              <a:sym typeface="Calibri"/>
            </a:endParaRPr>
          </a:p>
          <a:p>
            <a:pPr>
              <a:lnSpc>
                <a:spcPct val="115000"/>
              </a:lnSpc>
              <a:spcBef>
                <a:spcPts val="900"/>
              </a:spcBef>
              <a:spcAft>
                <a:spcPts val="600"/>
              </a:spcAft>
            </a:pPr>
            <a:endParaRPr dirty="0">
              <a:latin typeface="Calibri"/>
              <a:ea typeface="Calibri"/>
              <a:cs typeface="Calibri"/>
              <a:sym typeface="Calibri"/>
            </a:endParaRPr>
          </a:p>
          <a:p>
            <a:endParaRPr dirty="0">
              <a:latin typeface="Calibri"/>
              <a:ea typeface="Calibri"/>
              <a:cs typeface="Calibri"/>
              <a:sym typeface="Calibri"/>
            </a:endParaRPr>
          </a:p>
          <a:p>
            <a:endParaRPr dirty="0">
              <a:latin typeface="Calibri"/>
              <a:ea typeface="Calibri"/>
              <a:cs typeface="Calibri"/>
              <a:sym typeface="Calibri"/>
            </a:endParaRPr>
          </a:p>
          <a:p>
            <a:endParaRPr dirty="0">
              <a:latin typeface="Calibri"/>
              <a:ea typeface="Calibri"/>
              <a:cs typeface="Calibri"/>
              <a:sym typeface="Calibri"/>
            </a:endParaRPr>
          </a:p>
        </p:txBody>
      </p:sp>
      <p:sp>
        <p:nvSpPr>
          <p:cNvPr id="1172" name="Shape 1172"/>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104</a:t>
            </a:fld>
            <a:endParaRPr lang="en-US"/>
          </a:p>
        </p:txBody>
      </p:sp>
    </p:spTree>
    <p:extLst>
      <p:ext uri="{BB962C8B-B14F-4D97-AF65-F5344CB8AC3E}">
        <p14:creationId xmlns:p14="http://schemas.microsoft.com/office/powerpoint/2010/main" val="27129024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0" name="Shape 1180"/>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Short video to demonstrate LEA with teacher and older English learners.</a:t>
            </a:r>
          </a:p>
          <a:p>
            <a:pPr marL="914306" lvl="1" indent="-304768">
              <a:buClr>
                <a:srgbClr val="000000"/>
              </a:buClr>
              <a:buSzPct val="100000"/>
              <a:buFont typeface="Calibri"/>
              <a:buChar char="○"/>
            </a:pPr>
            <a:r>
              <a:rPr lang="en-US" dirty="0">
                <a:latin typeface="Calibri"/>
                <a:ea typeface="Calibri"/>
                <a:cs typeface="Calibri"/>
                <a:sym typeface="Calibri"/>
              </a:rPr>
              <a:t>Process easily transferrable to ELs of all ages.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Watch for the steps outlined:</a:t>
            </a:r>
          </a:p>
          <a:p>
            <a:pPr marL="914306" lvl="1" indent="-304768">
              <a:buClr>
                <a:srgbClr val="000000"/>
              </a:buClr>
              <a:buSzPct val="100000"/>
              <a:buFont typeface="Calibri"/>
              <a:buChar char="○"/>
            </a:pPr>
            <a:r>
              <a:rPr lang="en-US" dirty="0">
                <a:latin typeface="Calibri"/>
                <a:ea typeface="Calibri"/>
                <a:cs typeface="Calibri"/>
                <a:sym typeface="Calibri"/>
              </a:rPr>
              <a:t>Shared experience.</a:t>
            </a:r>
          </a:p>
          <a:p>
            <a:pPr marL="914306" lvl="1" indent="-304768">
              <a:buClr>
                <a:srgbClr val="000000"/>
              </a:buClr>
              <a:buSzPct val="100000"/>
              <a:buFont typeface="Calibri"/>
              <a:buChar char="○"/>
            </a:pPr>
            <a:r>
              <a:rPr lang="en-US" dirty="0">
                <a:latin typeface="Calibri"/>
                <a:ea typeface="Calibri"/>
                <a:cs typeface="Calibri"/>
                <a:sym typeface="Calibri"/>
              </a:rPr>
              <a:t>Generate vocabulary.</a:t>
            </a:r>
          </a:p>
          <a:p>
            <a:pPr marL="914306" lvl="1" indent="-304768">
              <a:buClr>
                <a:srgbClr val="000000"/>
              </a:buClr>
              <a:buSzPct val="100000"/>
              <a:buFont typeface="Calibri"/>
              <a:buChar char="○"/>
            </a:pPr>
            <a:r>
              <a:rPr lang="en-US" dirty="0">
                <a:latin typeface="Calibri"/>
                <a:ea typeface="Calibri"/>
                <a:cs typeface="Calibri"/>
                <a:sym typeface="Calibri"/>
              </a:rPr>
              <a:t>Record dictation.</a:t>
            </a:r>
          </a:p>
          <a:p>
            <a:pPr marL="914306" lvl="1" indent="-304768">
              <a:buClr>
                <a:srgbClr val="000000"/>
              </a:buClr>
              <a:buSzPct val="100000"/>
              <a:buFont typeface="Calibri"/>
              <a:buChar char="○"/>
            </a:pPr>
            <a:r>
              <a:rPr lang="en-US" dirty="0">
                <a:latin typeface="Calibri"/>
                <a:ea typeface="Calibri"/>
                <a:cs typeface="Calibri"/>
                <a:sym typeface="Calibri"/>
              </a:rPr>
              <a:t>Teacher reads.</a:t>
            </a:r>
          </a:p>
          <a:p>
            <a:pPr marL="914306" lvl="1" indent="-304768">
              <a:buClr>
                <a:srgbClr val="000000"/>
              </a:buClr>
              <a:buSzPct val="100000"/>
              <a:buFont typeface="Calibri"/>
              <a:buChar char="○"/>
            </a:pPr>
            <a:r>
              <a:rPr lang="en-US" dirty="0">
                <a:latin typeface="Calibri"/>
                <a:ea typeface="Calibri"/>
                <a:cs typeface="Calibri"/>
                <a:sym typeface="Calibri"/>
              </a:rPr>
              <a:t>Students read.</a:t>
            </a:r>
          </a:p>
          <a:p>
            <a:pPr marL="152384">
              <a:buClr>
                <a:srgbClr val="000000"/>
              </a:buClr>
              <a:buSzPct val="100000"/>
            </a:pPr>
            <a:endParaRPr lang="en-US" dirty="0">
              <a:latin typeface="Calibri"/>
              <a:ea typeface="Calibri"/>
              <a:cs typeface="Calibri"/>
              <a:sym typeface="Calibri"/>
            </a:endParaRPr>
          </a:p>
          <a:p>
            <a:pPr marL="152384">
              <a:buClr>
                <a:srgbClr val="000000"/>
              </a:buClr>
              <a:buSzPct val="100000"/>
            </a:pPr>
            <a:r>
              <a:rPr lang="en-US" b="1" dirty="0">
                <a:latin typeface="Calibri"/>
                <a:ea typeface="Calibri"/>
                <a:cs typeface="Calibri"/>
                <a:sym typeface="Calibri"/>
              </a:rPr>
              <a:t>The video is 7 minutes </a:t>
            </a:r>
            <a:r>
              <a:rPr lang="en-US" b="1" dirty="0" smtClean="0">
                <a:latin typeface="Calibri"/>
                <a:ea typeface="Calibri"/>
                <a:cs typeface="Calibri"/>
                <a:sym typeface="Calibri"/>
              </a:rPr>
              <a:t>long.</a:t>
            </a:r>
            <a:r>
              <a:rPr lang="en-US" b="1" baseline="0" dirty="0" smtClean="0">
                <a:latin typeface="Calibri"/>
                <a:ea typeface="Calibri"/>
                <a:cs typeface="Calibri"/>
                <a:sym typeface="Calibri"/>
              </a:rPr>
              <a:t> </a:t>
            </a:r>
            <a:r>
              <a:rPr lang="en-US" sz="1200" b="1" i="1" dirty="0" smtClean="0">
                <a:latin typeface="Calibri" panose="020F0502020204030204" pitchFamily="34" charset="0"/>
              </a:rPr>
              <a:t>The Language Experience Approach for ESL Reading: Part 2</a:t>
            </a:r>
            <a:r>
              <a:rPr lang="en-US" sz="1200" b="1" dirty="0" smtClean="0">
                <a:latin typeface="Calibri" panose="020F0502020204030204" pitchFamily="34" charset="0"/>
              </a:rPr>
              <a:t> </a:t>
            </a:r>
            <a:r>
              <a:rPr lang="en-US" sz="1200" dirty="0" smtClean="0">
                <a:latin typeface="Calibri" panose="020F0502020204030204" pitchFamily="34" charset="0"/>
                <a:ea typeface="Calibri"/>
                <a:cs typeface="Calibri"/>
                <a:sym typeface="Calibri"/>
                <a:hlinkClick r:id="rId3"/>
              </a:rPr>
              <a:t>http://youtu.be/lH7qoXvZ-6M</a:t>
            </a:r>
            <a:r>
              <a:rPr lang="en-US" sz="1200" dirty="0" smtClean="0">
                <a:latin typeface="Calibri" panose="020F0502020204030204" pitchFamily="34" charset="0"/>
                <a:ea typeface="Calibri"/>
                <a:cs typeface="Calibri"/>
                <a:sym typeface="Calibri"/>
              </a:rPr>
              <a:t> </a:t>
            </a:r>
            <a:endParaRPr lang="en-US" sz="1200" dirty="0">
              <a:latin typeface="Calibri" panose="020F0502020204030204" pitchFamily="34" charset="0"/>
              <a:ea typeface="Calibri"/>
              <a:cs typeface="Calibri"/>
              <a:sym typeface="Calibri"/>
            </a:endParaRPr>
          </a:p>
        </p:txBody>
      </p:sp>
      <p:sp>
        <p:nvSpPr>
          <p:cNvPr id="1181" name="Shape 1181"/>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105</a:t>
            </a:fld>
            <a:endParaRPr lang="en-US"/>
          </a:p>
        </p:txBody>
      </p:sp>
    </p:spTree>
    <p:extLst>
      <p:ext uri="{BB962C8B-B14F-4D97-AF65-F5344CB8AC3E}">
        <p14:creationId xmlns:p14="http://schemas.microsoft.com/office/powerpoint/2010/main" val="232638197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0" name="Shape 1190"/>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Series of examples of LEA with young EL having almost no English skills.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Remembering that students say whatever they can and teacher scribes the </a:t>
            </a:r>
            <a:r>
              <a:rPr lang="en-US" dirty="0" smtClean="0">
                <a:latin typeface="Calibri"/>
                <a:ea typeface="Calibri"/>
                <a:cs typeface="Calibri"/>
                <a:sym typeface="Calibri"/>
              </a:rPr>
              <a:t>words. In </a:t>
            </a:r>
            <a:r>
              <a:rPr lang="en-US" dirty="0">
                <a:latin typeface="Calibri"/>
                <a:ea typeface="Calibri"/>
                <a:cs typeface="Calibri"/>
                <a:sym typeface="Calibri"/>
              </a:rPr>
              <a:t>these examples Mohammed could only provide labels.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In next slide, notice growth over the course of a year.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Source: </a:t>
            </a:r>
            <a:r>
              <a:rPr lang="en-US" u="sng" dirty="0">
                <a:latin typeface="Calibri"/>
                <a:ea typeface="Calibri"/>
                <a:cs typeface="Calibri"/>
                <a:sym typeface="Calibri"/>
              </a:rPr>
              <a:t>Whole </a:t>
            </a:r>
            <a:r>
              <a:rPr lang="en-US" u="sng" dirty="0" smtClean="0">
                <a:latin typeface="Calibri"/>
                <a:ea typeface="Calibri"/>
                <a:cs typeface="Calibri"/>
                <a:sym typeface="Calibri"/>
              </a:rPr>
              <a:t>Language </a:t>
            </a:r>
            <a:r>
              <a:rPr lang="en-US" u="sng" dirty="0">
                <a:latin typeface="Calibri"/>
                <a:ea typeface="Calibri"/>
                <a:cs typeface="Calibri"/>
                <a:sym typeface="Calibri"/>
              </a:rPr>
              <a:t>Strategies for ELS Students</a:t>
            </a:r>
            <a:r>
              <a:rPr lang="en-US" dirty="0">
                <a:latin typeface="Calibri"/>
                <a:ea typeface="Calibri"/>
                <a:cs typeface="Calibri"/>
                <a:sym typeface="Calibri"/>
              </a:rPr>
              <a:t> (1991) Gail </a:t>
            </a:r>
            <a:r>
              <a:rPr lang="en-US" dirty="0" err="1">
                <a:latin typeface="Calibri"/>
                <a:ea typeface="Calibri"/>
                <a:cs typeface="Calibri"/>
                <a:sym typeface="Calibri"/>
              </a:rPr>
              <a:t>Heald</a:t>
            </a:r>
            <a:r>
              <a:rPr lang="en-US" dirty="0">
                <a:latin typeface="Calibri"/>
                <a:ea typeface="Calibri"/>
                <a:cs typeface="Calibri"/>
                <a:sym typeface="Calibri"/>
              </a:rPr>
              <a:t>-Taylor. </a:t>
            </a:r>
            <a:r>
              <a:rPr lang="en-US" dirty="0" err="1">
                <a:latin typeface="Calibri"/>
                <a:ea typeface="Calibri"/>
                <a:cs typeface="Calibri"/>
                <a:sym typeface="Calibri"/>
              </a:rPr>
              <a:t>Dominie</a:t>
            </a:r>
            <a:r>
              <a:rPr lang="en-US" dirty="0">
                <a:latin typeface="Calibri"/>
                <a:ea typeface="Calibri"/>
                <a:cs typeface="Calibri"/>
                <a:sym typeface="Calibri"/>
              </a:rPr>
              <a:t> Press.</a:t>
            </a:r>
          </a:p>
          <a:p>
            <a:pPr marL="171707" indent="-171707">
              <a:lnSpc>
                <a:spcPct val="115000"/>
              </a:lnSpc>
              <a:spcBef>
                <a:spcPts val="1400"/>
              </a:spcBef>
              <a:buClr>
                <a:schemeClr val="dk1"/>
              </a:buClr>
              <a:buFont typeface="Arial" panose="020B0604020202020204" pitchFamily="34" charset="0"/>
              <a:buChar char="•"/>
            </a:pPr>
            <a:endParaRPr i="1" dirty="0">
              <a:solidFill>
                <a:srgbClr val="FF0000"/>
              </a:solidFill>
              <a:latin typeface="Calibri"/>
              <a:ea typeface="Calibri"/>
              <a:cs typeface="Calibri"/>
              <a:sym typeface="Calibri"/>
            </a:endParaRPr>
          </a:p>
          <a:p>
            <a:pPr marL="171707" indent="-171707">
              <a:buFont typeface="Arial" panose="020B0604020202020204" pitchFamily="34" charset="0"/>
              <a:buChar char="•"/>
            </a:pPr>
            <a:endParaRPr dirty="0"/>
          </a:p>
        </p:txBody>
      </p:sp>
      <p:sp>
        <p:nvSpPr>
          <p:cNvPr id="1191" name="Shape 1191"/>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106</a:t>
            </a:fld>
            <a:endParaRPr lang="en-US"/>
          </a:p>
        </p:txBody>
      </p:sp>
    </p:spTree>
    <p:extLst>
      <p:ext uri="{BB962C8B-B14F-4D97-AF65-F5344CB8AC3E}">
        <p14:creationId xmlns:p14="http://schemas.microsoft.com/office/powerpoint/2010/main" val="42599733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1" name="Shape 1201"/>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sz="1100"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As the child gains language, he can relate personal experiences in simple sentences.</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Retelling quality children’s literature is a great way to help learn story structure.  </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Note that </a:t>
            </a:r>
            <a:r>
              <a:rPr lang="en-US" sz="1100" i="1" dirty="0">
                <a:latin typeface="Calibri"/>
                <a:ea typeface="Calibri"/>
                <a:cs typeface="Calibri"/>
                <a:sym typeface="Calibri"/>
              </a:rPr>
              <a:t>Snow White</a:t>
            </a:r>
            <a:r>
              <a:rPr lang="en-US" sz="1100" dirty="0">
                <a:latin typeface="Calibri"/>
                <a:ea typeface="Calibri"/>
                <a:cs typeface="Calibri"/>
                <a:sym typeface="Calibri"/>
              </a:rPr>
              <a:t> </a:t>
            </a:r>
            <a:r>
              <a:rPr lang="en-US" sz="1100" dirty="0" smtClean="0">
                <a:latin typeface="Calibri"/>
                <a:ea typeface="Calibri"/>
                <a:cs typeface="Calibri"/>
                <a:sym typeface="Calibri"/>
              </a:rPr>
              <a:t>has </a:t>
            </a:r>
            <a:r>
              <a:rPr lang="en-US" sz="1100" dirty="0">
                <a:latin typeface="Calibri"/>
                <a:ea typeface="Calibri"/>
                <a:cs typeface="Calibri"/>
                <a:sym typeface="Calibri"/>
              </a:rPr>
              <a:t>multiple versions, written at different reading levels, so a student can progress to more complex versions. </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When with an individual, record the exact words the student uses. This supports literacy development for pre-literate students and provides a record of oral language growth.</a:t>
            </a:r>
          </a:p>
          <a:p>
            <a:r>
              <a:rPr lang="en-US" sz="1100" dirty="0">
                <a:latin typeface="Calibri"/>
                <a:ea typeface="Calibri"/>
                <a:cs typeface="Calibri"/>
                <a:sym typeface="Calibri"/>
              </a:rPr>
              <a:t>In addition to developing oral language reading skills, oral language is a powerful way to model writing.</a:t>
            </a:r>
          </a:p>
          <a:p>
            <a:r>
              <a:rPr lang="en-US" sz="1100" dirty="0" smtClean="0">
                <a:latin typeface="Calibri"/>
                <a:ea typeface="Calibri"/>
                <a:cs typeface="Calibri"/>
                <a:sym typeface="Calibri"/>
              </a:rPr>
              <a:t>Resources are </a:t>
            </a:r>
            <a:r>
              <a:rPr lang="en-US" sz="1100" dirty="0">
                <a:latin typeface="Calibri"/>
                <a:ea typeface="Calibri"/>
                <a:cs typeface="Calibri"/>
                <a:sym typeface="Calibri"/>
              </a:rPr>
              <a:t>available </a:t>
            </a:r>
            <a:r>
              <a:rPr lang="en-US" sz="1100" dirty="0" smtClean="0">
                <a:latin typeface="Calibri"/>
                <a:ea typeface="Calibri"/>
                <a:cs typeface="Calibri"/>
                <a:sym typeface="Calibri"/>
              </a:rPr>
              <a:t>that provide:</a:t>
            </a:r>
            <a:endParaRPr lang="en-US" sz="1100" dirty="0">
              <a:latin typeface="Calibri"/>
              <a:ea typeface="Calibri"/>
              <a:cs typeface="Calibri"/>
              <a:sym typeface="Calibri"/>
            </a:endParaRP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Ways to engage all learners during a class or small group retelling.</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Various options for dealing with errors during the dictation depending on the purpose.</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Explicit guidance in writing.</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Strategies for students to use LEA variations during team collaboration on a writing project.</a:t>
            </a:r>
          </a:p>
          <a:p>
            <a:pPr marL="324091" indent="-171707">
              <a:buClr>
                <a:srgbClr val="000000"/>
              </a:buClr>
              <a:buSzPct val="100000"/>
              <a:buFont typeface="Arial" panose="020B0604020202020204" pitchFamily="34" charset="0"/>
              <a:buChar char="•"/>
            </a:pPr>
            <a:r>
              <a:rPr lang="en-US" sz="1100" dirty="0">
                <a:latin typeface="Calibri"/>
                <a:ea typeface="Calibri"/>
                <a:cs typeface="Calibri"/>
                <a:sym typeface="Calibri"/>
              </a:rPr>
              <a:t>Examples of elementary, intermediate and JH </a:t>
            </a:r>
            <a:r>
              <a:rPr lang="en-US" sz="1100" dirty="0" smtClean="0">
                <a:latin typeface="Calibri"/>
                <a:ea typeface="Calibri"/>
                <a:cs typeface="Calibri"/>
                <a:sym typeface="Calibri"/>
              </a:rPr>
              <a:t>ELs </a:t>
            </a:r>
            <a:r>
              <a:rPr lang="en-US" sz="1100" dirty="0">
                <a:latin typeface="Calibri"/>
                <a:ea typeface="Calibri"/>
                <a:cs typeface="Calibri"/>
                <a:sym typeface="Calibri"/>
              </a:rPr>
              <a:t>that gave permission to share their LEA dictations.</a:t>
            </a:r>
          </a:p>
        </p:txBody>
      </p:sp>
      <p:sp>
        <p:nvSpPr>
          <p:cNvPr id="1202" name="Shape 1202"/>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107</a:t>
            </a:fld>
            <a:endParaRPr lang="en-US"/>
          </a:p>
        </p:txBody>
      </p:sp>
    </p:spTree>
    <p:extLst>
      <p:ext uri="{BB962C8B-B14F-4D97-AF65-F5344CB8AC3E}">
        <p14:creationId xmlns:p14="http://schemas.microsoft.com/office/powerpoint/2010/main" val="13873644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12" name="Shape 1212"/>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sz="1100" dirty="0">
                <a:latin typeface="Calibri"/>
                <a:ea typeface="Calibri"/>
                <a:cs typeface="Calibri"/>
                <a:sym typeface="Calibri"/>
              </a:rPr>
              <a:t>Presenter:</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Benefits of organizers were shared in previous slides.</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Additional suggestions for Argument and Evidence:</a:t>
            </a:r>
          </a:p>
          <a:p>
            <a:pPr marL="914306" lvl="1" indent="-298419">
              <a:buClr>
                <a:srgbClr val="000000"/>
              </a:buClr>
              <a:buSzPct val="100000"/>
              <a:buFont typeface="Courier New"/>
              <a:buChar char="o"/>
            </a:pPr>
            <a:r>
              <a:rPr lang="en-US" dirty="0">
                <a:latin typeface="Calibri"/>
                <a:ea typeface="Calibri"/>
                <a:cs typeface="Calibri"/>
                <a:sym typeface="Calibri"/>
              </a:rPr>
              <a:t>Use an organizer where students must consider both pros and cons.</a:t>
            </a:r>
          </a:p>
          <a:p>
            <a:pPr marL="914306" lvl="1" indent="-298419">
              <a:buClr>
                <a:srgbClr val="000000"/>
              </a:buClr>
              <a:buSzPct val="100000"/>
              <a:buFont typeface="Courier New"/>
              <a:buChar char="o"/>
            </a:pPr>
            <a:r>
              <a:rPr lang="en-US" dirty="0">
                <a:latin typeface="Calibri"/>
                <a:ea typeface="Calibri"/>
                <a:cs typeface="Calibri"/>
                <a:sym typeface="Calibri"/>
              </a:rPr>
              <a:t>Provide differentiated support resources: readability levels, diverse viewpoints, those that include needed background information, resources with organizational support for discussing complex controversial issues.</a:t>
            </a:r>
          </a:p>
          <a:p>
            <a:pPr marL="914306" lvl="1" indent="-298419">
              <a:buClr>
                <a:srgbClr val="000000"/>
              </a:buClr>
              <a:buSzPct val="100000"/>
              <a:buFont typeface="Courier New"/>
              <a:buChar char="o"/>
            </a:pPr>
            <a:r>
              <a:rPr lang="en-US" dirty="0">
                <a:latin typeface="Calibri"/>
                <a:ea typeface="Calibri"/>
                <a:cs typeface="Calibri"/>
                <a:sym typeface="Calibri"/>
              </a:rPr>
              <a:t>In cooperative groups or with partners, the opposing viewpoint is encouraged.</a:t>
            </a:r>
          </a:p>
          <a:p>
            <a:endParaRPr sz="1100" dirty="0">
              <a:latin typeface="Calibri"/>
              <a:ea typeface="Calibri"/>
              <a:cs typeface="Calibri"/>
              <a:sym typeface="Calibri"/>
            </a:endParaRPr>
          </a:p>
          <a:p>
            <a:r>
              <a:rPr lang="en-US" sz="1100" dirty="0">
                <a:latin typeface="Calibri"/>
                <a:ea typeface="Calibri"/>
                <a:cs typeface="Calibri"/>
                <a:sym typeface="Calibri"/>
              </a:rPr>
              <a:t> BENEFITS for ELs:  </a:t>
            </a:r>
            <a:endParaRPr lang="en-US" sz="1100" b="1" dirty="0">
              <a:solidFill>
                <a:srgbClr val="FF0000"/>
              </a:solidFill>
              <a:latin typeface="Calibri"/>
              <a:ea typeface="Calibri"/>
              <a:cs typeface="Calibri"/>
              <a:sym typeface="Calibri"/>
            </a:endParaRP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Students from other cultures often have a different viewpoint but may be shy about expressing it.</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ELs benefit greatly from resources that provide some background information, particularly to current controversies in the U.S. that may be very unfamiliar to them.</a:t>
            </a:r>
          </a:p>
        </p:txBody>
      </p:sp>
      <p:sp>
        <p:nvSpPr>
          <p:cNvPr id="1213" name="Shape 1213"/>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108</a:t>
            </a:fld>
            <a:endParaRPr lang="en-US"/>
          </a:p>
        </p:txBody>
      </p:sp>
    </p:spTree>
    <p:extLst>
      <p:ext uri="{BB962C8B-B14F-4D97-AF65-F5344CB8AC3E}">
        <p14:creationId xmlns:p14="http://schemas.microsoft.com/office/powerpoint/2010/main" val="2755596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22" name="Shape 1222"/>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 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Look at the image.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Think about the message conveyed through the art.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Why do you think this was painted?</a:t>
            </a:r>
          </a:p>
          <a:p>
            <a:r>
              <a:rPr lang="en-US" b="1" u="sng" dirty="0" smtClean="0">
                <a:solidFill>
                  <a:srgbClr val="2E59B0"/>
                </a:solidFill>
                <a:latin typeface="Calibri" panose="020F0502020204030204" pitchFamily="34" charset="0"/>
                <a:ea typeface="Verdana"/>
                <a:cs typeface="Verdana"/>
                <a:sym typeface="Verdana"/>
              </a:rPr>
              <a:t>Presenter’s </a:t>
            </a:r>
            <a:r>
              <a:rPr lang="en-US" b="1" u="sng" dirty="0">
                <a:solidFill>
                  <a:srgbClr val="2E59B0"/>
                </a:solidFill>
                <a:latin typeface="Calibri" panose="020F0502020204030204" pitchFamily="34" charset="0"/>
                <a:ea typeface="Verdana"/>
                <a:cs typeface="Verdana"/>
                <a:sym typeface="Verdana"/>
              </a:rPr>
              <a:t>background information </a:t>
            </a:r>
            <a:r>
              <a:rPr lang="en-US" b="1" u="sng" dirty="0" smtClean="0">
                <a:solidFill>
                  <a:srgbClr val="2E59B0"/>
                </a:solidFill>
                <a:latin typeface="Calibri" panose="020F0502020204030204" pitchFamily="34" charset="0"/>
                <a:ea typeface="Verdana"/>
                <a:cs typeface="Verdana"/>
                <a:sym typeface="Verdana"/>
              </a:rPr>
              <a:t>. Does not need to </a:t>
            </a:r>
            <a:r>
              <a:rPr lang="en-US" b="1" u="sng" dirty="0">
                <a:solidFill>
                  <a:srgbClr val="2E59B0"/>
                </a:solidFill>
                <a:latin typeface="Calibri" panose="020F0502020204030204" pitchFamily="34" charset="0"/>
                <a:ea typeface="Verdana"/>
                <a:cs typeface="Verdana"/>
                <a:sym typeface="Verdana"/>
              </a:rPr>
              <a:t>be shared with participants:</a:t>
            </a:r>
          </a:p>
          <a:p>
            <a:r>
              <a:rPr lang="en-US" i="1" dirty="0">
                <a:solidFill>
                  <a:srgbClr val="2E59B0"/>
                </a:solidFill>
                <a:latin typeface="Calibri" panose="020F0502020204030204" pitchFamily="34" charset="0"/>
                <a:ea typeface="Verdana"/>
                <a:cs typeface="Verdana"/>
                <a:sym typeface="Verdana"/>
              </a:rPr>
              <a:t>“This painting shows "Manifest Destiny" (the religious belief that the United States should expand from the Atlantic Ocean to the Pacific Ocean in the name of God).  In 1872 artist John </a:t>
            </a:r>
            <a:r>
              <a:rPr lang="en-US" i="1" dirty="0" err="1">
                <a:solidFill>
                  <a:srgbClr val="2E59B0"/>
                </a:solidFill>
                <a:latin typeface="Calibri" panose="020F0502020204030204" pitchFamily="34" charset="0"/>
                <a:ea typeface="Verdana"/>
                <a:cs typeface="Verdana"/>
                <a:sym typeface="Verdana"/>
              </a:rPr>
              <a:t>Gast</a:t>
            </a:r>
            <a:r>
              <a:rPr lang="en-US" i="1" dirty="0">
                <a:solidFill>
                  <a:srgbClr val="2E59B0"/>
                </a:solidFill>
                <a:latin typeface="Calibri" panose="020F0502020204030204" pitchFamily="34" charset="0"/>
                <a:ea typeface="Verdana"/>
                <a:cs typeface="Verdana"/>
                <a:sym typeface="Verdana"/>
              </a:rPr>
              <a:t> painted a popular scene of people moving west that captured the view of Americans at the time.  Called </a:t>
            </a:r>
            <a:r>
              <a:rPr lang="en-US" b="1" i="1" dirty="0">
                <a:solidFill>
                  <a:srgbClr val="2E59B0"/>
                </a:solidFill>
                <a:latin typeface="Calibri" panose="020F0502020204030204" pitchFamily="34" charset="0"/>
                <a:ea typeface="Verdana"/>
                <a:cs typeface="Verdana"/>
                <a:sym typeface="Verdana"/>
                <a:hlinkClick r:id="rId3"/>
              </a:rPr>
              <a:t>"Spirit of the Frontier"</a:t>
            </a:r>
            <a:r>
              <a:rPr lang="en-US" i="1" dirty="0">
                <a:solidFill>
                  <a:srgbClr val="2E59B0"/>
                </a:solidFill>
                <a:latin typeface="Calibri" panose="020F0502020204030204" pitchFamily="34" charset="0"/>
                <a:ea typeface="Verdana"/>
                <a:cs typeface="Verdana"/>
                <a:sym typeface="Verdana"/>
              </a:rPr>
              <a:t> and widely distributed as an engraving portrayed settlers moving west, guided and protected by a goddess-like figure of Columbia and aided by technology (railways, telegraphs), driving Native Americans and bison into obscurity.  It is also important to note that angel is bringing the "light" as witnessed on the eastern side of the painting as she travels towards the "darkened" west.”</a:t>
            </a:r>
          </a:p>
          <a:p>
            <a:r>
              <a:rPr lang="en-US" u="sng" dirty="0">
                <a:solidFill>
                  <a:schemeClr val="hlink"/>
                </a:solidFill>
                <a:latin typeface="Calibri" panose="020F0502020204030204" pitchFamily="34" charset="0"/>
                <a:ea typeface="Calibri"/>
                <a:cs typeface="Calibri"/>
                <a:sym typeface="Calibri"/>
                <a:hlinkClick r:id="rId4"/>
              </a:rPr>
              <a:t>http://www.dailykos.com/story/2011/07/03/991041/-George-Orwell-and-Howard-Zinn-on-Patriotism-and-Nationalism</a:t>
            </a:r>
            <a:r>
              <a:rPr lang="en-US" dirty="0">
                <a:solidFill>
                  <a:srgbClr val="2E59B0"/>
                </a:solidFill>
                <a:latin typeface="Calibri" panose="020F0502020204030204" pitchFamily="34" charset="0"/>
                <a:ea typeface="Calibri"/>
                <a:cs typeface="Calibri"/>
                <a:sym typeface="Calibri"/>
              </a:rPr>
              <a:t> </a:t>
            </a:r>
          </a:p>
          <a:p>
            <a:r>
              <a:rPr lang="en-US" dirty="0" smtClean="0">
                <a:solidFill>
                  <a:srgbClr val="FF0000"/>
                </a:solidFill>
                <a:latin typeface="Calibri" panose="020F0502020204030204" pitchFamily="34" charset="0"/>
                <a:ea typeface="Calibri"/>
                <a:cs typeface="Calibri"/>
                <a:sym typeface="Calibri"/>
              </a:rPr>
              <a:t>Resource </a:t>
            </a:r>
            <a:r>
              <a:rPr lang="en-US" dirty="0">
                <a:solidFill>
                  <a:srgbClr val="FF0000"/>
                </a:solidFill>
                <a:latin typeface="Calibri" panose="020F0502020204030204" pitchFamily="34" charset="0"/>
                <a:ea typeface="Calibri"/>
                <a:cs typeface="Calibri"/>
                <a:sym typeface="Calibri"/>
              </a:rPr>
              <a:t>for participant handout. </a:t>
            </a:r>
            <a:r>
              <a:rPr lang="en-US" dirty="0" smtClean="0">
                <a:solidFill>
                  <a:srgbClr val="FF0000"/>
                </a:solidFill>
                <a:latin typeface="Calibri" panose="020F0502020204030204" pitchFamily="34" charset="0"/>
                <a:ea typeface="Calibri"/>
                <a:cs typeface="Calibri"/>
                <a:sym typeface="Calibri"/>
              </a:rPr>
              <a:t>Teachers</a:t>
            </a:r>
            <a:r>
              <a:rPr lang="en-US" dirty="0">
                <a:solidFill>
                  <a:srgbClr val="FF0000"/>
                </a:solidFill>
                <a:latin typeface="Calibri" panose="020F0502020204030204" pitchFamily="34" charset="0"/>
                <a:ea typeface="Calibri"/>
                <a:cs typeface="Calibri"/>
                <a:sym typeface="Calibri"/>
              </a:rPr>
              <a:t>’ Domain has multi-dimensional resources. </a:t>
            </a:r>
            <a:r>
              <a:rPr lang="en-US" dirty="0" smtClean="0">
                <a:solidFill>
                  <a:srgbClr val="FF0000"/>
                </a:solidFill>
                <a:latin typeface="Calibri" panose="020F0502020204030204" pitchFamily="34" charset="0"/>
                <a:ea typeface="Calibri"/>
                <a:cs typeface="Calibri"/>
                <a:sym typeface="Calibri"/>
              </a:rPr>
              <a:t>The </a:t>
            </a:r>
            <a:r>
              <a:rPr lang="en-US" dirty="0">
                <a:solidFill>
                  <a:srgbClr val="FF0000"/>
                </a:solidFill>
                <a:latin typeface="Calibri" panose="020F0502020204030204" pitchFamily="34" charset="0"/>
                <a:ea typeface="Calibri"/>
                <a:cs typeface="Calibri"/>
                <a:sym typeface="Calibri"/>
              </a:rPr>
              <a:t>following link provides interactive exploration of </a:t>
            </a:r>
            <a:r>
              <a:rPr lang="en-US" dirty="0" smtClean="0">
                <a:solidFill>
                  <a:srgbClr val="FF0000"/>
                </a:solidFill>
                <a:latin typeface="Calibri" panose="020F0502020204030204" pitchFamily="34" charset="0"/>
                <a:ea typeface="Calibri"/>
                <a:cs typeface="Calibri"/>
                <a:sym typeface="Calibri"/>
              </a:rPr>
              <a:t>Manifest </a:t>
            </a:r>
            <a:r>
              <a:rPr lang="en-US" dirty="0">
                <a:solidFill>
                  <a:srgbClr val="FF0000"/>
                </a:solidFill>
                <a:latin typeface="Calibri" panose="020F0502020204030204" pitchFamily="34" charset="0"/>
                <a:ea typeface="Calibri"/>
                <a:cs typeface="Calibri"/>
                <a:sym typeface="Calibri"/>
              </a:rPr>
              <a:t>Destiny in ways that reflect diverse perspectives with diverse modality resources beneficial for </a:t>
            </a:r>
            <a:r>
              <a:rPr lang="en-US" dirty="0" smtClean="0">
                <a:solidFill>
                  <a:srgbClr val="FF0000"/>
                </a:solidFill>
                <a:latin typeface="Calibri" panose="020F0502020204030204" pitchFamily="34" charset="0"/>
                <a:ea typeface="Calibri"/>
                <a:cs typeface="Calibri"/>
                <a:sym typeface="Calibri"/>
              </a:rPr>
              <a:t>ELs</a:t>
            </a:r>
            <a:r>
              <a:rPr lang="en-US" dirty="0">
                <a:solidFill>
                  <a:srgbClr val="FF0000"/>
                </a:solidFill>
                <a:latin typeface="Calibri" panose="020F0502020204030204" pitchFamily="34" charset="0"/>
                <a:ea typeface="Calibri"/>
                <a:cs typeface="Calibri"/>
                <a:sym typeface="Calibri"/>
              </a:rPr>
              <a:t>: a video, this image, simplified text, interac</a:t>
            </a:r>
            <a:r>
              <a:rPr lang="en-US" dirty="0">
                <a:solidFill>
                  <a:srgbClr val="FF0000"/>
                </a:solidFill>
                <a:latin typeface="Calibri"/>
                <a:ea typeface="Calibri"/>
                <a:cs typeface="Calibri"/>
                <a:sym typeface="Calibri"/>
              </a:rPr>
              <a:t>tive activities with self assessments and a writing project. http://www.teachersdomain.org/resource/midlit10.soc.splland</a:t>
            </a:r>
            <a:r>
              <a:rPr lang="en-US" dirty="0" smtClean="0">
                <a:solidFill>
                  <a:srgbClr val="FF0000"/>
                </a:solidFill>
                <a:latin typeface="Calibri"/>
                <a:ea typeface="Calibri"/>
                <a:cs typeface="Calibri"/>
                <a:sym typeface="Calibri"/>
              </a:rPr>
              <a:t>/ </a:t>
            </a:r>
            <a:endParaRPr lang="en-US" dirty="0">
              <a:solidFill>
                <a:srgbClr val="FF0000"/>
              </a:solidFill>
              <a:latin typeface="Calibri"/>
              <a:ea typeface="Calibri"/>
              <a:cs typeface="Calibri"/>
              <a:sym typeface="Calibri"/>
            </a:endParaRPr>
          </a:p>
        </p:txBody>
      </p:sp>
      <p:sp>
        <p:nvSpPr>
          <p:cNvPr id="1223" name="Shape 1223"/>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109</a:t>
            </a:fld>
            <a:endParaRPr lang="en-US"/>
          </a:p>
        </p:txBody>
      </p:sp>
    </p:spTree>
    <p:extLst>
      <p:ext uri="{BB962C8B-B14F-4D97-AF65-F5344CB8AC3E}">
        <p14:creationId xmlns:p14="http://schemas.microsoft.com/office/powerpoint/2010/main" val="399120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1" y="4400550"/>
            <a:ext cx="5486400" cy="3600449"/>
          </a:xfrm>
          <a:prstGeom prst="rect">
            <a:avLst/>
          </a:prstGeom>
          <a:noFill/>
          <a:ln>
            <a:noFill/>
          </a:ln>
        </p:spPr>
        <p:txBody>
          <a:bodyPr lIns="91397" tIns="45698" rIns="91397" bIns="45698" anchor="t" anchorCtr="0">
            <a:noAutofit/>
          </a:bodyPr>
          <a:lstStyle/>
          <a:p>
            <a:pPr>
              <a:buSzPct val="25000"/>
            </a:pPr>
            <a:r>
              <a:rPr lang="en-US" dirty="0">
                <a:solidFill>
                  <a:schemeClr val="dk1"/>
                </a:solidFill>
                <a:latin typeface="Calibri"/>
                <a:ea typeface="Calibri"/>
                <a:cs typeface="Calibri"/>
                <a:sym typeface="Calibri"/>
              </a:rPr>
              <a:t>Presenter: Today we want to focus on how ESL and general education teachers can collaborate in serving ELs. </a:t>
            </a:r>
            <a:r>
              <a:rPr lang="en-US" dirty="0" smtClean="0">
                <a:solidFill>
                  <a:schemeClr val="dk1"/>
                </a:solidFill>
                <a:latin typeface="Calibri"/>
                <a:ea typeface="Calibri"/>
                <a:cs typeface="Calibri"/>
                <a:sym typeface="Calibri"/>
              </a:rPr>
              <a:t>Let’s </a:t>
            </a:r>
            <a:r>
              <a:rPr lang="en-US" dirty="0">
                <a:solidFill>
                  <a:schemeClr val="dk1"/>
                </a:solidFill>
                <a:latin typeface="Calibri"/>
                <a:ea typeface="Calibri"/>
                <a:cs typeface="Calibri"/>
                <a:sym typeface="Calibri"/>
              </a:rPr>
              <a:t>consider one option for an assignment and then a revision based on UDL.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ESL teacher in pull-out program:</a:t>
            </a:r>
          </a:p>
          <a:p>
            <a:pPr marL="895747" lvl="1" indent="-298582">
              <a:buClr>
                <a:schemeClr val="dk1"/>
              </a:buClr>
              <a:buSzPct val="100000"/>
              <a:buFont typeface="Courier New"/>
              <a:buChar char="o"/>
            </a:pPr>
            <a:r>
              <a:rPr lang="en-US" dirty="0">
                <a:solidFill>
                  <a:schemeClr val="dk1"/>
                </a:solidFill>
                <a:latin typeface="Calibri"/>
                <a:ea typeface="Calibri"/>
                <a:cs typeface="Calibri"/>
                <a:sym typeface="Calibri"/>
              </a:rPr>
              <a:t>General education teacher asks ESL teacher to help an EL on an assignment.</a:t>
            </a:r>
          </a:p>
          <a:p>
            <a:pPr marL="895747" lvl="1" indent="-298582">
              <a:buClr>
                <a:schemeClr val="dk1"/>
              </a:buClr>
              <a:buSzPct val="100000"/>
              <a:buFont typeface="Courier New"/>
              <a:buChar char="o"/>
            </a:pPr>
            <a:r>
              <a:rPr lang="en-US" dirty="0">
                <a:solidFill>
                  <a:schemeClr val="dk1"/>
                </a:solidFill>
                <a:latin typeface="Calibri"/>
                <a:ea typeface="Calibri"/>
                <a:cs typeface="Calibri"/>
                <a:sym typeface="Calibri"/>
              </a:rPr>
              <a:t>Assignment: speech to class on an endangered animal.</a:t>
            </a:r>
          </a:p>
          <a:p>
            <a:pPr marL="895747" lvl="1" indent="-298582">
              <a:buClr>
                <a:schemeClr val="dk1"/>
              </a:buClr>
              <a:buSzPct val="100000"/>
              <a:buFont typeface="Courier New"/>
              <a:buChar char="o"/>
            </a:pPr>
            <a:r>
              <a:rPr lang="en-US" dirty="0">
                <a:solidFill>
                  <a:schemeClr val="dk1"/>
                </a:solidFill>
                <a:latin typeface="Calibri"/>
                <a:ea typeface="Calibri"/>
                <a:cs typeface="Calibri"/>
                <a:sym typeface="Calibri"/>
              </a:rPr>
              <a:t>EL student has a resource - a book about a panda bear.</a:t>
            </a:r>
          </a:p>
          <a:p>
            <a:pPr marL="1343619" lvl="2" indent="-298582">
              <a:buClr>
                <a:schemeClr val="dk1"/>
              </a:buClr>
              <a:buSzPct val="100000"/>
              <a:buFont typeface="Wingdings"/>
              <a:buChar char="§"/>
            </a:pPr>
            <a:r>
              <a:rPr lang="en-US" dirty="0">
                <a:solidFill>
                  <a:schemeClr val="dk1"/>
                </a:solidFill>
                <a:latin typeface="Calibri"/>
                <a:ea typeface="Calibri"/>
                <a:cs typeface="Calibri"/>
                <a:sym typeface="Calibri"/>
              </a:rPr>
              <a:t>Book is written at a </a:t>
            </a:r>
            <a:r>
              <a:rPr lang="en-US" dirty="0" err="1">
                <a:solidFill>
                  <a:schemeClr val="dk1"/>
                </a:solidFill>
                <a:latin typeface="Calibri"/>
                <a:ea typeface="Calibri"/>
                <a:cs typeface="Calibri"/>
                <a:sym typeface="Calibri"/>
              </a:rPr>
              <a:t>l</a:t>
            </a:r>
            <a:r>
              <a:rPr lang="en-US" dirty="0" err="1" smtClean="0">
                <a:solidFill>
                  <a:schemeClr val="dk1"/>
                </a:solidFill>
                <a:latin typeface="Calibri"/>
                <a:ea typeface="Calibri"/>
                <a:cs typeface="Calibri"/>
                <a:sym typeface="Calibri"/>
              </a:rPr>
              <a:t>exile</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level appropriate for average 6</a:t>
            </a:r>
            <a:r>
              <a:rPr lang="en-US" baseline="30000" dirty="0">
                <a:solidFill>
                  <a:schemeClr val="dk1"/>
                </a:solidFill>
                <a:latin typeface="Calibri"/>
                <a:ea typeface="Calibri"/>
                <a:cs typeface="Calibri"/>
                <a:sym typeface="Calibri"/>
              </a:rPr>
              <a:t>th</a:t>
            </a:r>
            <a:r>
              <a:rPr lang="en-US" dirty="0">
                <a:solidFill>
                  <a:schemeClr val="dk1"/>
                </a:solidFill>
                <a:latin typeface="Calibri"/>
                <a:ea typeface="Calibri"/>
                <a:cs typeface="Calibri"/>
                <a:sym typeface="Calibri"/>
              </a:rPr>
              <a:t> grade readers.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first thing an ESL teacher needs to do is consider characteristics of the student.</a:t>
            </a:r>
          </a:p>
          <a:p>
            <a:pPr marL="886419" lvl="1" indent="-298582">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From China.</a:t>
            </a:r>
          </a:p>
          <a:p>
            <a:pPr marL="886419" lvl="1" indent="-298582">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Has background knowledge on panda bears; topic is appropriate.</a:t>
            </a:r>
          </a:p>
          <a:p>
            <a:pPr marL="886419" lvl="1" indent="-298582">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Had age-appropriate schooling in China.</a:t>
            </a:r>
          </a:p>
          <a:p>
            <a:pPr marL="886419" lvl="1" indent="-298582">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Has been in US for only 6 months.</a:t>
            </a:r>
          </a:p>
          <a:p>
            <a:pPr marL="886419" lvl="1" indent="-298582">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Beginning level of English Language Development.</a:t>
            </a:r>
          </a:p>
          <a:p>
            <a:pPr marL="1352947" lvl="2" indent="-298582">
              <a:buClr>
                <a:schemeClr val="dk1"/>
              </a:buClr>
              <a:buSzPct val="100000"/>
              <a:buFont typeface="Wingdings" panose="05000000000000000000" pitchFamily="2" charset="2"/>
              <a:buChar char="§"/>
            </a:pPr>
            <a:r>
              <a:rPr lang="en-US" dirty="0">
                <a:solidFill>
                  <a:schemeClr val="dk1"/>
                </a:solidFill>
                <a:latin typeface="Calibri"/>
                <a:ea typeface="Calibri"/>
                <a:cs typeface="Calibri"/>
                <a:sym typeface="Calibri"/>
              </a:rPr>
              <a:t>ESL teacher feels conflicted because assignment is not developmentally appropriate. </a:t>
            </a:r>
          </a:p>
          <a:p>
            <a:pPr marL="0">
              <a:buClr>
                <a:schemeClr val="dk1"/>
              </a:buClr>
              <a:buSzPct val="100000"/>
            </a:pPr>
            <a:r>
              <a:rPr lang="en-US" b="1" dirty="0" smtClean="0">
                <a:solidFill>
                  <a:schemeClr val="dk1"/>
                </a:solidFill>
                <a:latin typeface="Calibri"/>
                <a:ea typeface="Calibri"/>
                <a:cs typeface="Calibri"/>
                <a:sym typeface="Calibri"/>
              </a:rPr>
              <a:t>Talking </a:t>
            </a:r>
            <a:r>
              <a:rPr lang="en-US" b="1" dirty="0">
                <a:solidFill>
                  <a:schemeClr val="dk1"/>
                </a:solidFill>
                <a:latin typeface="Calibri"/>
                <a:ea typeface="Calibri"/>
                <a:cs typeface="Calibri"/>
                <a:sym typeface="Calibri"/>
              </a:rPr>
              <a:t>through this example, slides </a:t>
            </a:r>
            <a:r>
              <a:rPr lang="en-US" b="1" dirty="0" smtClean="0">
                <a:solidFill>
                  <a:schemeClr val="dk1"/>
                </a:solidFill>
                <a:latin typeface="Calibri"/>
                <a:ea typeface="Calibri"/>
                <a:cs typeface="Calibri"/>
                <a:sym typeface="Calibri"/>
              </a:rPr>
              <a:t>11–30 </a:t>
            </a:r>
            <a:r>
              <a:rPr lang="en-US" b="1" dirty="0">
                <a:solidFill>
                  <a:schemeClr val="dk1"/>
                </a:solidFill>
                <a:latin typeface="Calibri"/>
                <a:ea typeface="Calibri"/>
                <a:cs typeface="Calibri"/>
                <a:sym typeface="Calibri"/>
              </a:rPr>
              <a:t>should take about 20 minutes.</a:t>
            </a:r>
          </a:p>
        </p:txBody>
      </p:sp>
      <p:sp>
        <p:nvSpPr>
          <p:cNvPr id="264" name="Shape 264"/>
          <p:cNvSpPr txBox="1">
            <a:spLocks noGrp="1"/>
          </p:cNvSpPr>
          <p:nvPr>
            <p:ph type="sldNum" idx="12"/>
          </p:nvPr>
        </p:nvSpPr>
        <p:spPr>
          <a:xfrm>
            <a:off x="3884614" y="8685213"/>
            <a:ext cx="2971800" cy="458786"/>
          </a:xfrm>
          <a:prstGeom prst="rect">
            <a:avLst/>
          </a:prstGeom>
          <a:noFill/>
          <a:ln>
            <a:noFill/>
          </a:ln>
        </p:spPr>
        <p:txBody>
          <a:bodyPr lIns="91397" tIns="45698" rIns="91397" bIns="45698"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11</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41526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Shape 123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31" name="Shape 1231"/>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panose="020F0502020204030204" pitchFamily="34" charset="0"/>
              </a:rPr>
              <a:t>Presenter:</a:t>
            </a:r>
          </a:p>
          <a:p>
            <a:pPr marL="330441" indent="-171707">
              <a:buClr>
                <a:srgbClr val="000000"/>
              </a:buClr>
              <a:buSzPct val="100000"/>
              <a:buFont typeface="Arial" panose="020B0604020202020204" pitchFamily="34" charset="0"/>
              <a:buChar char="•"/>
            </a:pPr>
            <a:r>
              <a:rPr lang="en-US" dirty="0">
                <a:latin typeface="Calibri" panose="020F0502020204030204" pitchFamily="34" charset="0"/>
              </a:rPr>
              <a:t>Use the sentence frame and cite evidence from the picture source to support your thinking.</a:t>
            </a:r>
          </a:p>
          <a:p>
            <a:endParaRPr dirty="0">
              <a:latin typeface="Calibri" panose="020F0502020204030204" pitchFamily="34" charset="0"/>
            </a:endParaRPr>
          </a:p>
          <a:p>
            <a:r>
              <a:rPr lang="en-US" dirty="0">
                <a:latin typeface="Calibri" panose="020F0502020204030204" pitchFamily="34" charset="0"/>
              </a:rPr>
              <a:t>BENEFITS for ELs:</a:t>
            </a:r>
            <a:endParaRPr lang="en-US" b="1" dirty="0">
              <a:solidFill>
                <a:srgbClr val="FF0000"/>
              </a:solidFill>
              <a:latin typeface="Calibri" panose="020F0502020204030204" pitchFamily="34" charset="0"/>
            </a:endParaRPr>
          </a:p>
          <a:p>
            <a:pPr marL="330441" indent="-171707">
              <a:buClr>
                <a:srgbClr val="000000"/>
              </a:buClr>
              <a:buSzPct val="100000"/>
              <a:buFont typeface="Arial" panose="020B0604020202020204" pitchFamily="34" charset="0"/>
              <a:buChar char="•"/>
            </a:pPr>
            <a:r>
              <a:rPr lang="en-US" dirty="0">
                <a:latin typeface="Calibri" panose="020F0502020204030204" pitchFamily="34" charset="0"/>
              </a:rPr>
              <a:t>Using pictures to preview </a:t>
            </a:r>
            <a:r>
              <a:rPr lang="en-US" dirty="0" smtClean="0">
                <a:latin typeface="Calibri" panose="020F0502020204030204" pitchFamily="34" charset="0"/>
              </a:rPr>
              <a:t>CCS </a:t>
            </a:r>
            <a:r>
              <a:rPr lang="en-US" dirty="0">
                <a:latin typeface="Calibri" panose="020F0502020204030204" pitchFamily="34" charset="0"/>
              </a:rPr>
              <a:t>skills has many advantages for </a:t>
            </a:r>
            <a:r>
              <a:rPr lang="en-US" dirty="0" smtClean="0">
                <a:latin typeface="Calibri" panose="020F0502020204030204" pitchFamily="34" charset="0"/>
              </a:rPr>
              <a:t>ELs</a:t>
            </a:r>
            <a:r>
              <a:rPr lang="en-US" dirty="0">
                <a:latin typeface="Calibri" panose="020F0502020204030204" pitchFamily="34" charset="0"/>
              </a:rPr>
              <a:t>:</a:t>
            </a:r>
          </a:p>
          <a:p>
            <a:pPr marL="914306" lvl="1" indent="-298419">
              <a:buClr>
                <a:srgbClr val="000000"/>
              </a:buClr>
              <a:buSzPct val="100000"/>
              <a:buFont typeface="Courier New"/>
              <a:buChar char="o"/>
            </a:pPr>
            <a:r>
              <a:rPr lang="en-US" dirty="0">
                <a:latin typeface="Calibri" panose="020F0502020204030204" pitchFamily="34" charset="0"/>
              </a:rPr>
              <a:t>The opportunity to learn the skills in ways that are not dependent on literacy.</a:t>
            </a:r>
          </a:p>
          <a:p>
            <a:pPr marL="914306" lvl="1" indent="-298419">
              <a:buClr>
                <a:srgbClr val="000000"/>
              </a:buClr>
              <a:buSzPct val="100000"/>
              <a:buFont typeface="Courier New"/>
              <a:buChar char="o"/>
            </a:pPr>
            <a:r>
              <a:rPr lang="en-US" dirty="0">
                <a:latin typeface="Calibri" panose="020F0502020204030204" pitchFamily="34" charset="0"/>
              </a:rPr>
              <a:t>A chance to understand a skill and think analytically at a lower language level than needed to process in text. </a:t>
            </a:r>
          </a:p>
          <a:p>
            <a:pPr marL="914306" lvl="1" indent="-298419">
              <a:buClr>
                <a:srgbClr val="000000"/>
              </a:buClr>
              <a:buSzPct val="100000"/>
              <a:buFont typeface="Courier New"/>
              <a:buChar char="o"/>
            </a:pPr>
            <a:r>
              <a:rPr lang="en-US" dirty="0">
                <a:latin typeface="Calibri" panose="020F0502020204030204" pitchFamily="34" charset="0"/>
              </a:rPr>
              <a:t>Many concepts can be taught with visuals: main idea and supporting details, predictions, drawing inferences, diverse perspectives, citing evidence from a source and so forth.</a:t>
            </a:r>
          </a:p>
          <a:p>
            <a:pPr marL="330441" indent="-171707">
              <a:buClr>
                <a:srgbClr val="000000"/>
              </a:buClr>
              <a:buSzPct val="100000"/>
              <a:buFont typeface="Arial" panose="020B0604020202020204" pitchFamily="34" charset="0"/>
              <a:buChar char="•"/>
            </a:pPr>
            <a:r>
              <a:rPr lang="en-US" dirty="0">
                <a:latin typeface="Calibri" panose="020F0502020204030204" pitchFamily="34" charset="0"/>
              </a:rPr>
              <a:t>The use of sentence frames with pictures supports:</a:t>
            </a:r>
          </a:p>
          <a:p>
            <a:pPr marL="914306" lvl="1" indent="-298419">
              <a:buClr>
                <a:srgbClr val="000000"/>
              </a:buClr>
              <a:buSzPct val="100000"/>
              <a:buFont typeface="Courier New"/>
              <a:buChar char="o"/>
            </a:pPr>
            <a:r>
              <a:rPr lang="en-US" dirty="0">
                <a:latin typeface="Calibri" panose="020F0502020204030204" pitchFamily="34" charset="0"/>
              </a:rPr>
              <a:t>Oral language for discussions during close readings.</a:t>
            </a:r>
          </a:p>
          <a:p>
            <a:pPr marL="914306" lvl="1" indent="-298419">
              <a:buClr>
                <a:srgbClr val="000000"/>
              </a:buClr>
              <a:buSzPct val="100000"/>
              <a:buFont typeface="Courier New"/>
              <a:buChar char="o"/>
            </a:pPr>
            <a:r>
              <a:rPr lang="en-US" dirty="0">
                <a:latin typeface="Calibri" panose="020F0502020204030204" pitchFamily="34" charset="0"/>
              </a:rPr>
              <a:t>Related writing tasks.</a:t>
            </a:r>
          </a:p>
        </p:txBody>
      </p:sp>
      <p:sp>
        <p:nvSpPr>
          <p:cNvPr id="1232" name="Shape 1232"/>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110</a:t>
            </a:fld>
            <a:endParaRPr lang="en-US"/>
          </a:p>
        </p:txBody>
      </p:sp>
    </p:spTree>
    <p:extLst>
      <p:ext uri="{BB962C8B-B14F-4D97-AF65-F5344CB8AC3E}">
        <p14:creationId xmlns:p14="http://schemas.microsoft.com/office/powerpoint/2010/main" val="19416675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Shape 124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41" name="Shape 1241"/>
          <p:cNvSpPr txBox="1">
            <a:spLocks noGrp="1"/>
          </p:cNvSpPr>
          <p:nvPr>
            <p:ph type="body" idx="1"/>
          </p:nvPr>
        </p:nvSpPr>
        <p:spPr>
          <a:xfrm>
            <a:off x="702312" y="4480004"/>
            <a:ext cx="5618399" cy="3665399"/>
          </a:xfrm>
          <a:prstGeom prst="rect">
            <a:avLst/>
          </a:prstGeom>
        </p:spPr>
        <p:txBody>
          <a:bodyPr lIns="91405" tIns="91405" rIns="91405" bIns="91405" anchor="t" anchorCtr="0">
            <a:noAutofit/>
          </a:bodyPr>
          <a:lstStyle/>
          <a:p>
            <a:r>
              <a:rPr lang="en-US" dirty="0">
                <a:latin typeface="Calibri"/>
                <a:ea typeface="Calibri"/>
                <a:cs typeface="Calibri"/>
                <a:sym typeface="Calibri"/>
              </a:rPr>
              <a:t>Presenter:</a:t>
            </a: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Provide scaffolding for all phases of the process. </a:t>
            </a:r>
          </a:p>
          <a:p>
            <a:endParaRPr sz="1100" dirty="0">
              <a:latin typeface="Calibri"/>
              <a:ea typeface="Calibri"/>
              <a:cs typeface="Calibri"/>
              <a:sym typeface="Calibri"/>
            </a:endParaRPr>
          </a:p>
          <a:p>
            <a:r>
              <a:rPr lang="en-US" sz="1100" dirty="0">
                <a:latin typeface="Calibri"/>
                <a:ea typeface="Calibri"/>
                <a:cs typeface="Calibri"/>
                <a:sym typeface="Calibri"/>
              </a:rPr>
              <a:t>BENEFITS for ELs:</a:t>
            </a:r>
            <a:endParaRPr lang="en-US" sz="1100" b="1" dirty="0">
              <a:solidFill>
                <a:srgbClr val="FF0000"/>
              </a:solidFill>
              <a:latin typeface="Calibri"/>
              <a:ea typeface="Calibri"/>
              <a:cs typeface="Calibri"/>
              <a:sym typeface="Calibri"/>
            </a:endParaRP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Discourse patterns and ways of organizing information differ across </a:t>
            </a:r>
            <a:r>
              <a:rPr lang="en-US" dirty="0" smtClean="0">
                <a:latin typeface="Calibri"/>
                <a:ea typeface="Calibri"/>
                <a:cs typeface="Calibri"/>
                <a:sym typeface="Calibri"/>
              </a:rPr>
              <a:t>cultures.</a:t>
            </a:r>
            <a:endParaRPr lang="en-US" dirty="0">
              <a:latin typeface="Calibri"/>
              <a:ea typeface="Calibri"/>
              <a:cs typeface="Calibri"/>
              <a:sym typeface="Calibri"/>
            </a:endParaRP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Organizers provide explicit guidance in ways to structure different genre in this culture.</a:t>
            </a: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The combination of both organizers and sentence or paragraph frames provide effective scaffolding for ELs.</a:t>
            </a: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Not all cultures organize information in the same way, so explicit guidance is particularly important for ELs.</a:t>
            </a: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Giving feedback during different phases of the writing process provides ELs the option to make revisions prior to completion of the project.  </a:t>
            </a:r>
          </a:p>
          <a:p>
            <a:pPr marL="330423"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When teachers differentiate the level of scaffolding, ELs can be involved in tasks above their current level.</a:t>
            </a:r>
          </a:p>
          <a:p>
            <a:pPr marL="330423"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Don’t ask ELs to peer assess for errors they </a:t>
            </a:r>
            <a:r>
              <a:rPr lang="en-US" dirty="0" smtClean="0">
                <a:solidFill>
                  <a:schemeClr val="dk1"/>
                </a:solidFill>
                <a:latin typeface="Calibri"/>
                <a:ea typeface="Calibri"/>
                <a:cs typeface="Calibri"/>
                <a:sym typeface="Calibri"/>
              </a:rPr>
              <a:t>cannot </a:t>
            </a:r>
            <a:r>
              <a:rPr lang="en-US" dirty="0">
                <a:solidFill>
                  <a:schemeClr val="dk1"/>
                </a:solidFill>
                <a:latin typeface="Calibri"/>
                <a:ea typeface="Calibri"/>
                <a:cs typeface="Calibri"/>
                <a:sym typeface="Calibri"/>
              </a:rPr>
              <a:t>identify, rather focus on the conventions and skills taught.</a:t>
            </a:r>
          </a:p>
          <a:p>
            <a:pPr marL="330423" indent="-171707">
              <a:buClr>
                <a:srgbClr val="000000"/>
              </a:buClr>
              <a:buSzPct val="100000"/>
              <a:buFont typeface="Arial" panose="020B0604020202020204" pitchFamily="34" charset="0"/>
              <a:buChar char="•"/>
            </a:pPr>
            <a:r>
              <a:rPr lang="en-US" dirty="0">
                <a:latin typeface="Calibri"/>
                <a:ea typeface="Calibri"/>
                <a:cs typeface="Calibri"/>
                <a:sym typeface="Calibri"/>
              </a:rPr>
              <a:t>If gradual release of responsibility progresses from high levels to lower levels, ELs get the support needed while moving toward individual accountability.</a:t>
            </a:r>
          </a:p>
        </p:txBody>
      </p:sp>
      <p:sp>
        <p:nvSpPr>
          <p:cNvPr id="1242" name="Shape 1242"/>
          <p:cNvSpPr txBox="1">
            <a:spLocks noGrp="1"/>
          </p:cNvSpPr>
          <p:nvPr>
            <p:ph type="sldNum" idx="12"/>
          </p:nvPr>
        </p:nvSpPr>
        <p:spPr>
          <a:xfrm>
            <a:off x="3978132" y="8842031"/>
            <a:ext cx="3043200" cy="467099"/>
          </a:xfrm>
          <a:prstGeom prst="rect">
            <a:avLst/>
          </a:prstGeom>
        </p:spPr>
        <p:txBody>
          <a:bodyPr lIns="93280" tIns="46639" rIns="93280" bIns="46639" anchor="b" anchorCtr="0">
            <a:noAutofit/>
          </a:bodyPr>
          <a:lstStyle/>
          <a:p>
            <a:pPr>
              <a:buClr>
                <a:srgbClr val="000000"/>
              </a:buClr>
              <a:buSzPct val="25000"/>
            </a:pPr>
            <a:fld id="{00000000-1234-1234-1234-123412341234}" type="slidenum">
              <a:rPr lang="en-US"/>
              <a:pPr>
                <a:buClr>
                  <a:srgbClr val="000000"/>
                </a:buClr>
                <a:buSzPct val="25000"/>
              </a:pPr>
              <a:t>111</a:t>
            </a:fld>
            <a:endParaRPr lang="en-US"/>
          </a:p>
        </p:txBody>
      </p:sp>
    </p:spTree>
    <p:extLst>
      <p:ext uri="{BB962C8B-B14F-4D97-AF65-F5344CB8AC3E}">
        <p14:creationId xmlns:p14="http://schemas.microsoft.com/office/powerpoint/2010/main" val="282007447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50" name="Shape 1250"/>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sz="1100" dirty="0">
                <a:latin typeface="Calibri"/>
                <a:ea typeface="Calibri"/>
                <a:cs typeface="Calibri"/>
                <a:sym typeface="Calibri"/>
              </a:rPr>
              <a:t>Presenter:</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Role, Audience, and Topic is situational based on content.</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Will discuss only Format with this slide.</a:t>
            </a:r>
          </a:p>
          <a:p>
            <a:pPr marL="330441" indent="-171707">
              <a:buClr>
                <a:srgbClr val="000000"/>
              </a:buClr>
              <a:buSzPct val="100000"/>
              <a:buFont typeface="Arial" panose="020B0604020202020204" pitchFamily="34" charset="0"/>
              <a:buChar char="•"/>
            </a:pPr>
            <a:r>
              <a:rPr lang="en-US" dirty="0">
                <a:latin typeface="Calibri"/>
                <a:ea typeface="Calibri"/>
                <a:cs typeface="Calibri"/>
                <a:sym typeface="Calibri"/>
              </a:rPr>
              <a:t>R.A.F.T. is an effective strategy for writing assignments in diverse classes:</a:t>
            </a:r>
          </a:p>
          <a:p>
            <a:pPr marL="914400" lvl="1" indent="-298419">
              <a:buClr>
                <a:srgbClr val="000000"/>
              </a:buClr>
              <a:buSzPct val="100000"/>
              <a:buFont typeface="Courier New" panose="02070309020205020404" pitchFamily="49" charset="0"/>
              <a:buChar char="o"/>
            </a:pPr>
            <a:r>
              <a:rPr lang="en-US" sz="1100" dirty="0">
                <a:latin typeface="Calibri"/>
                <a:ea typeface="Calibri"/>
                <a:cs typeface="Calibri"/>
                <a:sym typeface="Calibri"/>
              </a:rPr>
              <a:t>All students can do assignments related to the same topic and, if desired, a common function. </a:t>
            </a:r>
          </a:p>
          <a:p>
            <a:pPr marL="914400" lvl="2" indent="-298419">
              <a:buClr>
                <a:srgbClr val="000000"/>
              </a:buClr>
              <a:buSzPct val="100000"/>
              <a:buFont typeface="Courier New" panose="02070309020205020404" pitchFamily="49" charset="0"/>
              <a:buChar char="o"/>
            </a:pPr>
            <a:r>
              <a:rPr lang="en-US" sz="1100" dirty="0">
                <a:latin typeface="Calibri"/>
                <a:ea typeface="Calibri"/>
                <a:cs typeface="Calibri"/>
                <a:sym typeface="Calibri"/>
              </a:rPr>
              <a:t>In this instance the goal is to persuade.</a:t>
            </a:r>
          </a:p>
          <a:p>
            <a:pPr marL="914400" lvl="1" indent="-298419">
              <a:buClr>
                <a:srgbClr val="000000"/>
              </a:buClr>
              <a:buSzPct val="100000"/>
              <a:buFont typeface="Courier New" panose="02070309020205020404" pitchFamily="49" charset="0"/>
              <a:buChar char="o"/>
            </a:pPr>
            <a:r>
              <a:rPr lang="en-US" sz="1100" dirty="0">
                <a:latin typeface="Calibri"/>
                <a:ea typeface="Calibri"/>
                <a:cs typeface="Calibri"/>
                <a:sym typeface="Calibri"/>
              </a:rPr>
              <a:t>Students can incorporate voice and creativity.</a:t>
            </a:r>
          </a:p>
          <a:p>
            <a:pPr marL="914400" lvl="1" indent="-298419">
              <a:buClr>
                <a:srgbClr val="000000"/>
              </a:buClr>
              <a:buSzPct val="100000"/>
              <a:buFont typeface="Courier New" panose="02070309020205020404" pitchFamily="49" charset="0"/>
              <a:buChar char="o"/>
            </a:pPr>
            <a:r>
              <a:rPr lang="en-US" sz="1100" dirty="0">
                <a:latin typeface="Calibri"/>
                <a:ea typeface="Calibri"/>
                <a:cs typeface="Calibri"/>
                <a:sym typeface="Calibri"/>
              </a:rPr>
              <a:t>It is easy to construct </a:t>
            </a:r>
            <a:r>
              <a:rPr lang="en-US" sz="1100" dirty="0" smtClean="0">
                <a:latin typeface="Calibri"/>
                <a:ea typeface="Calibri"/>
                <a:cs typeface="Calibri"/>
                <a:sym typeface="Calibri"/>
              </a:rPr>
              <a:t>R.A.F.T.s across </a:t>
            </a:r>
            <a:r>
              <a:rPr lang="en-US" sz="1100" dirty="0">
                <a:latin typeface="Calibri"/>
                <a:ea typeface="Calibri"/>
                <a:cs typeface="Calibri"/>
                <a:sym typeface="Calibri"/>
              </a:rPr>
              <a:t>the disciplines and to incorporate real-world problems.</a:t>
            </a:r>
          </a:p>
          <a:p>
            <a:pPr marL="1143000" lvl="2" indent="-298419">
              <a:buClr>
                <a:srgbClr val="000000"/>
              </a:buClr>
              <a:buSzPct val="100000"/>
              <a:buFont typeface="Wingdings" panose="05000000000000000000" pitchFamily="2" charset="2"/>
              <a:buChar char="§"/>
            </a:pPr>
            <a:r>
              <a:rPr lang="en-US" sz="1100" dirty="0">
                <a:latin typeface="Calibri"/>
                <a:ea typeface="Calibri"/>
                <a:cs typeface="Calibri"/>
                <a:sym typeface="Calibri"/>
              </a:rPr>
              <a:t>Think about the workshop topics:</a:t>
            </a:r>
          </a:p>
          <a:p>
            <a:pPr marL="1828613" lvl="2" indent="-298419">
              <a:buClr>
                <a:srgbClr val="000000"/>
              </a:buClr>
              <a:buSzPct val="91666"/>
              <a:buFont typeface="Arial" panose="020B0604020202020204" pitchFamily="34" charset="0"/>
              <a:buChar char="•"/>
            </a:pPr>
            <a:r>
              <a:rPr lang="en-US" dirty="0" smtClean="0">
                <a:solidFill>
                  <a:schemeClr val="dk1"/>
                </a:solidFill>
                <a:latin typeface="Calibri"/>
                <a:ea typeface="Calibri"/>
                <a:cs typeface="Calibri"/>
                <a:sym typeface="Calibri"/>
              </a:rPr>
              <a:t>endangered </a:t>
            </a:r>
            <a:r>
              <a:rPr lang="en-US" dirty="0">
                <a:solidFill>
                  <a:schemeClr val="dk1"/>
                </a:solidFill>
                <a:latin typeface="Calibri"/>
                <a:ea typeface="Calibri"/>
                <a:cs typeface="Calibri"/>
                <a:sym typeface="Calibri"/>
              </a:rPr>
              <a:t>animals</a:t>
            </a:r>
          </a:p>
          <a:p>
            <a:pPr marL="1828613" lvl="2" indent="-298419">
              <a:buClr>
                <a:srgbClr val="000000"/>
              </a:buClr>
              <a:buSzPct val="91666"/>
              <a:buFont typeface="Arial" panose="020B0604020202020204" pitchFamily="34" charset="0"/>
              <a:buChar char="•"/>
            </a:pPr>
            <a:r>
              <a:rPr lang="en-US" dirty="0">
                <a:solidFill>
                  <a:schemeClr val="dk1"/>
                </a:solidFill>
                <a:latin typeface="Calibri"/>
                <a:ea typeface="Calibri"/>
                <a:cs typeface="Calibri"/>
                <a:sym typeface="Calibri"/>
              </a:rPr>
              <a:t>caring for pets</a:t>
            </a:r>
          </a:p>
          <a:p>
            <a:pPr marL="1828613" lvl="2" indent="-298419">
              <a:buClr>
                <a:srgbClr val="000000"/>
              </a:buClr>
              <a:buSzPct val="91666"/>
              <a:buFont typeface="Arial" panose="020B0604020202020204" pitchFamily="34" charset="0"/>
              <a:buChar char="•"/>
            </a:pPr>
            <a:r>
              <a:rPr lang="en-US" dirty="0">
                <a:solidFill>
                  <a:schemeClr val="dk1"/>
                </a:solidFill>
                <a:latin typeface="Calibri"/>
                <a:ea typeface="Calibri"/>
                <a:cs typeface="Calibri"/>
                <a:sym typeface="Calibri"/>
              </a:rPr>
              <a:t>consumer purchases</a:t>
            </a:r>
          </a:p>
          <a:p>
            <a:pPr marL="1828613" lvl="2" indent="-298419">
              <a:buClr>
                <a:srgbClr val="000000"/>
              </a:buClr>
              <a:buSzPct val="91666"/>
              <a:buFont typeface="Arial" panose="020B0604020202020204" pitchFamily="34" charset="0"/>
              <a:buChar char="•"/>
            </a:pPr>
            <a:r>
              <a:rPr lang="en-US" dirty="0">
                <a:solidFill>
                  <a:schemeClr val="dk1"/>
                </a:solidFill>
                <a:latin typeface="Calibri"/>
                <a:ea typeface="Calibri"/>
                <a:cs typeface="Calibri"/>
                <a:sym typeface="Calibri"/>
              </a:rPr>
              <a:t>immigration</a:t>
            </a:r>
          </a:p>
          <a:p>
            <a:pPr marL="1828613" lvl="2" indent="-298419">
              <a:buClr>
                <a:srgbClr val="000000"/>
              </a:buClr>
              <a:buSzPct val="91666"/>
              <a:buFont typeface="Arial" panose="020B0604020202020204" pitchFamily="34" charset="0"/>
              <a:buChar char="•"/>
            </a:pPr>
            <a:r>
              <a:rPr lang="en-US" dirty="0">
                <a:solidFill>
                  <a:schemeClr val="dk1"/>
                </a:solidFill>
                <a:latin typeface="Calibri"/>
                <a:ea typeface="Calibri"/>
                <a:cs typeface="Calibri"/>
                <a:sym typeface="Calibri"/>
              </a:rPr>
              <a:t>Manifest Destiny</a:t>
            </a:r>
          </a:p>
          <a:p>
            <a:r>
              <a:rPr lang="en-US" dirty="0" smtClean="0">
                <a:latin typeface="Calibri"/>
                <a:ea typeface="Calibri"/>
                <a:cs typeface="Calibri"/>
                <a:sym typeface="Calibri"/>
              </a:rPr>
              <a:t>BENEFITS </a:t>
            </a:r>
            <a:r>
              <a:rPr lang="en-US" dirty="0">
                <a:latin typeface="Calibri"/>
                <a:ea typeface="Calibri"/>
                <a:cs typeface="Calibri"/>
                <a:sym typeface="Calibri"/>
              </a:rPr>
              <a:t>for ELs:</a:t>
            </a:r>
            <a:endParaRPr lang="en-US" b="1" dirty="0">
              <a:solidFill>
                <a:srgbClr val="FF0000"/>
              </a:solidFill>
              <a:latin typeface="Calibri"/>
              <a:ea typeface="Calibri"/>
              <a:cs typeface="Calibri"/>
              <a:sym typeface="Calibri"/>
            </a:endParaRPr>
          </a:p>
          <a:p>
            <a:pPr marL="457153" indent="-304768">
              <a:buClr>
                <a:srgbClr val="000000"/>
              </a:buClr>
              <a:buSzPct val="100000"/>
              <a:buFont typeface="Arial" panose="020B0604020202020204" pitchFamily="34" charset="0"/>
              <a:buChar char="•"/>
            </a:pPr>
            <a:r>
              <a:rPr lang="en-US" dirty="0">
                <a:latin typeface="Calibri"/>
                <a:ea typeface="Calibri"/>
                <a:cs typeface="Calibri"/>
                <a:sym typeface="Calibri"/>
              </a:rPr>
              <a:t>The assignments can easily be differentiated for language proficiency level by adjusting the format.</a:t>
            </a:r>
          </a:p>
          <a:p>
            <a:pPr marL="457153" indent="-304768">
              <a:buClr>
                <a:srgbClr val="000000"/>
              </a:buClr>
              <a:buSzPct val="100000"/>
              <a:buFont typeface="Arial" panose="020B0604020202020204" pitchFamily="34" charset="0"/>
              <a:buChar char="•"/>
            </a:pPr>
            <a:r>
              <a:rPr lang="en-US" dirty="0">
                <a:latin typeface="Calibri"/>
                <a:ea typeface="Calibri"/>
                <a:cs typeface="Calibri"/>
                <a:sym typeface="Calibri"/>
              </a:rPr>
              <a:t>R.A.F.T.s provide opportunities to be engaged in authentic tasks that require creativity.</a:t>
            </a:r>
          </a:p>
          <a:p>
            <a:pPr marL="457153" indent="-304768">
              <a:buClr>
                <a:srgbClr val="000000"/>
              </a:buClr>
              <a:buSzPct val="100000"/>
              <a:buFont typeface="Arial" panose="020B0604020202020204" pitchFamily="34" charset="0"/>
              <a:buChar char="•"/>
            </a:pPr>
            <a:r>
              <a:rPr lang="en-US" dirty="0">
                <a:latin typeface="Calibri"/>
                <a:ea typeface="Calibri"/>
                <a:cs typeface="Calibri"/>
                <a:sym typeface="Calibri"/>
              </a:rPr>
              <a:t>Assuming different roles and audiences promotes interest and flexibility.</a:t>
            </a:r>
          </a:p>
          <a:p>
            <a:pPr marL="457153" indent="-304768">
              <a:buClr>
                <a:srgbClr val="000000"/>
              </a:buClr>
              <a:buSzPct val="100000"/>
              <a:buFont typeface="Arial" panose="020B0604020202020204" pitchFamily="34" charset="0"/>
              <a:buChar char="•"/>
            </a:pPr>
            <a:r>
              <a:rPr lang="en-US" dirty="0">
                <a:latin typeface="Calibri"/>
                <a:ea typeface="Calibri"/>
                <a:cs typeface="Calibri"/>
                <a:sym typeface="Calibri"/>
              </a:rPr>
              <a:t>Some cultures do not place emphasis on arguing with a text, seeking alternative points of view, such varied assignment types, and so forth.</a:t>
            </a:r>
          </a:p>
        </p:txBody>
      </p:sp>
      <p:sp>
        <p:nvSpPr>
          <p:cNvPr id="1251" name="Shape 1251"/>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112</a:t>
            </a:fld>
            <a:endParaRPr lang="en-US"/>
          </a:p>
        </p:txBody>
      </p:sp>
    </p:spTree>
    <p:extLst>
      <p:ext uri="{BB962C8B-B14F-4D97-AF65-F5344CB8AC3E}">
        <p14:creationId xmlns:p14="http://schemas.microsoft.com/office/powerpoint/2010/main" val="30251377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Shape 126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61" name="Shape 1261"/>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Teams create next steps. </a:t>
            </a:r>
          </a:p>
          <a:p>
            <a:pPr marL="0">
              <a:buClr>
                <a:schemeClr val="dk1"/>
              </a:buClr>
              <a:buSzPct val="100000"/>
            </a:pPr>
            <a:r>
              <a:rPr lang="en-US" b="1" dirty="0" smtClean="0">
                <a:solidFill>
                  <a:schemeClr val="dk1"/>
                </a:solidFill>
                <a:latin typeface="Calibri"/>
                <a:ea typeface="Calibri"/>
                <a:cs typeface="Calibri"/>
                <a:sym typeface="Calibri"/>
              </a:rPr>
              <a:t>Allow </a:t>
            </a:r>
            <a:r>
              <a:rPr lang="en-US" b="1" dirty="0">
                <a:solidFill>
                  <a:schemeClr val="dk1"/>
                </a:solidFill>
                <a:latin typeface="Calibri"/>
                <a:ea typeface="Calibri"/>
                <a:cs typeface="Calibri"/>
                <a:sym typeface="Calibri"/>
              </a:rPr>
              <a:t>about 5 minutes for this. </a:t>
            </a:r>
            <a:endParaRPr lang="en-US" b="1" dirty="0">
              <a:solidFill>
                <a:srgbClr val="FF0000"/>
              </a:solidFill>
              <a:latin typeface="Calibri"/>
              <a:ea typeface="Calibri"/>
              <a:cs typeface="Calibri"/>
              <a:sym typeface="Calibri"/>
            </a:endParaRPr>
          </a:p>
        </p:txBody>
      </p:sp>
      <p:sp>
        <p:nvSpPr>
          <p:cNvPr id="1262" name="Shape 1262"/>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113</a:t>
            </a:fld>
            <a:endParaRPr lang="en-US"/>
          </a:p>
        </p:txBody>
      </p:sp>
    </p:spTree>
    <p:extLst>
      <p:ext uri="{BB962C8B-B14F-4D97-AF65-F5344CB8AC3E}">
        <p14:creationId xmlns:p14="http://schemas.microsoft.com/office/powerpoint/2010/main" val="21358724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70" name="Shape 127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marL="0" lvl="0" indent="0">
              <a:buClr>
                <a:schemeClr val="dk1"/>
              </a:buClr>
              <a:buSzPct val="100000"/>
              <a:buFont typeface="Arial" panose="020B0604020202020204" pitchFamily="34" charset="0"/>
              <a:buNone/>
            </a:pPr>
            <a:r>
              <a:rPr lang="en-US" sz="1200" dirty="0" smtClean="0">
                <a:solidFill>
                  <a:schemeClr val="dk1"/>
                </a:solidFill>
                <a:latin typeface="Calibri" panose="020F0502020204030204" pitchFamily="34" charset="0"/>
                <a:ea typeface="Calibri"/>
                <a:cs typeface="Calibri"/>
                <a:sym typeface="Calibri"/>
              </a:rPr>
              <a:t>Remind participants of upcoming</a:t>
            </a:r>
            <a:r>
              <a:rPr lang="en-US" sz="1200" baseline="0" dirty="0" smtClean="0">
                <a:solidFill>
                  <a:schemeClr val="dk1"/>
                </a:solidFill>
                <a:latin typeface="Calibri" panose="020F0502020204030204" pitchFamily="34" charset="0"/>
                <a:ea typeface="Calibri"/>
                <a:cs typeface="Calibri"/>
                <a:sym typeface="Calibri"/>
              </a:rPr>
              <a:t> modules and dates. Remind them to register if they have not done so already. </a:t>
            </a:r>
            <a:endParaRPr lang="en-US" sz="1200" dirty="0">
              <a:solidFill>
                <a:schemeClr val="dk1"/>
              </a:solidFill>
              <a:latin typeface="Calibri" panose="020F0502020204030204" pitchFamily="34" charset="0"/>
              <a:ea typeface="Calibri"/>
              <a:cs typeface="Calibri"/>
              <a:sym typeface="Calibri"/>
            </a:endParaRPr>
          </a:p>
        </p:txBody>
      </p:sp>
      <p:sp>
        <p:nvSpPr>
          <p:cNvPr id="1271" name="Shape 127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114</a:t>
            </a:fld>
            <a:endParaRPr lang="en-US"/>
          </a:p>
        </p:txBody>
      </p:sp>
    </p:spTree>
    <p:extLst>
      <p:ext uri="{BB962C8B-B14F-4D97-AF65-F5344CB8AC3E}">
        <p14:creationId xmlns:p14="http://schemas.microsoft.com/office/powerpoint/2010/main" val="40729921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70" name="Shape 127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sz="1200" dirty="0">
                <a:solidFill>
                  <a:schemeClr val="dk1"/>
                </a:solidFill>
                <a:latin typeface="Calibri" panose="020F0502020204030204" pitchFamily="34" charset="0"/>
                <a:ea typeface="Calibri"/>
                <a:cs typeface="Calibri"/>
                <a:sym typeface="Calibri"/>
              </a:rPr>
              <a:t>Presenter</a:t>
            </a:r>
            <a:r>
              <a:rPr lang="en-US" sz="1200" dirty="0" smtClean="0">
                <a:solidFill>
                  <a:schemeClr val="dk1"/>
                </a:solidFill>
                <a:latin typeface="Calibri" panose="020F0502020204030204" pitchFamily="34" charset="0"/>
                <a:ea typeface="Calibri"/>
                <a:cs typeface="Calibri"/>
                <a:sym typeface="Calibri"/>
              </a:rPr>
              <a:t>:</a:t>
            </a:r>
          </a:p>
          <a:p>
            <a:pPr marL="330441" indent="-171707">
              <a:buClr>
                <a:schemeClr val="dk1"/>
              </a:buClr>
              <a:buSzPct val="100000"/>
              <a:buFont typeface="Arial" panose="020B0604020202020204" pitchFamily="34" charset="0"/>
              <a:buChar char="•"/>
            </a:pPr>
            <a:r>
              <a:rPr lang="en-US" sz="1200" dirty="0" smtClean="0">
                <a:solidFill>
                  <a:schemeClr val="dk1"/>
                </a:solidFill>
                <a:latin typeface="Calibri" panose="020F0502020204030204" pitchFamily="34" charset="0"/>
                <a:ea typeface="Calibri"/>
                <a:cs typeface="Calibri"/>
                <a:sym typeface="Calibri"/>
              </a:rPr>
              <a:t>Remind </a:t>
            </a:r>
            <a:r>
              <a:rPr lang="en-US" sz="1200" dirty="0">
                <a:solidFill>
                  <a:schemeClr val="dk1"/>
                </a:solidFill>
                <a:latin typeface="Calibri" panose="020F0502020204030204" pitchFamily="34" charset="0"/>
                <a:ea typeface="Calibri"/>
                <a:cs typeface="Calibri"/>
                <a:sym typeface="Calibri"/>
              </a:rPr>
              <a:t>participants to complete the online Session Evaluation. </a:t>
            </a:r>
          </a:p>
          <a:p>
            <a:pPr marL="330441" indent="-171707">
              <a:buClr>
                <a:schemeClr val="dk1"/>
              </a:buClr>
              <a:buSzPct val="100000"/>
              <a:buFont typeface="Arial" panose="020B0604020202020204" pitchFamily="34" charset="0"/>
              <a:buChar char="•"/>
            </a:pPr>
            <a:r>
              <a:rPr lang="en-US" sz="1200" dirty="0">
                <a:solidFill>
                  <a:schemeClr val="dk1"/>
                </a:solidFill>
                <a:latin typeface="Calibri" panose="020F0502020204030204" pitchFamily="34" charset="0"/>
                <a:ea typeface="Calibri"/>
                <a:cs typeface="Calibri"/>
                <a:sym typeface="Calibri"/>
              </a:rPr>
              <a:t>The survey is located here: </a:t>
            </a:r>
            <a:r>
              <a:rPr lang="en-US" sz="1200" u="none" strike="noStrike" kern="1200" dirty="0" smtClean="0">
                <a:solidFill>
                  <a:schemeClr val="tx1"/>
                </a:solidFill>
                <a:effectLst/>
                <a:latin typeface="Calibri" panose="020F0502020204030204" pitchFamily="34" charset="0"/>
                <a:ea typeface="+mn-ea"/>
                <a:cs typeface="+mn-cs"/>
                <a:hlinkClick r:id="rId3"/>
              </a:rPr>
              <a:t>http://surveys.pcgus.com/s3/CT-Module-2-EL</a:t>
            </a:r>
            <a:endParaRPr lang="en-US" sz="1200" dirty="0" smtClean="0">
              <a:solidFill>
                <a:schemeClr val="dk1"/>
              </a:solidFill>
              <a:latin typeface="Calibri" panose="020F0502020204030204" pitchFamily="34" charset="0"/>
              <a:ea typeface="Calibri"/>
              <a:cs typeface="Calibri"/>
              <a:sym typeface="Calibri"/>
            </a:endParaRPr>
          </a:p>
          <a:p>
            <a:pPr marL="330441" indent="-171707">
              <a:buClr>
                <a:schemeClr val="dk1"/>
              </a:buClr>
              <a:buSzPct val="100000"/>
              <a:buFont typeface="Arial" panose="020B0604020202020204" pitchFamily="34" charset="0"/>
              <a:buChar char="•"/>
            </a:pPr>
            <a:r>
              <a:rPr lang="en-US" sz="1200" dirty="0" smtClean="0">
                <a:solidFill>
                  <a:schemeClr val="dk1"/>
                </a:solidFill>
                <a:latin typeface="Calibri" panose="020F0502020204030204" pitchFamily="34" charset="0"/>
                <a:ea typeface="Calibri"/>
                <a:cs typeface="Calibri"/>
                <a:sym typeface="Calibri"/>
              </a:rPr>
              <a:t>Ask </a:t>
            </a:r>
            <a:r>
              <a:rPr lang="en-US" sz="1200" dirty="0">
                <a:solidFill>
                  <a:schemeClr val="dk1"/>
                </a:solidFill>
                <a:latin typeface="Calibri" panose="020F0502020204030204" pitchFamily="34" charset="0"/>
                <a:ea typeface="Calibri"/>
                <a:cs typeface="Calibri"/>
                <a:sym typeface="Calibri"/>
              </a:rPr>
              <a:t>for further thoughts, </a:t>
            </a:r>
            <a:r>
              <a:rPr lang="en-US" sz="1200" dirty="0" smtClean="0">
                <a:solidFill>
                  <a:schemeClr val="dk1"/>
                </a:solidFill>
                <a:latin typeface="Calibri" panose="020F0502020204030204" pitchFamily="34" charset="0"/>
                <a:ea typeface="Calibri"/>
                <a:cs typeface="Calibri"/>
                <a:sym typeface="Calibri"/>
              </a:rPr>
              <a:t>questions.</a:t>
            </a:r>
          </a:p>
          <a:p>
            <a:pPr marL="330441" indent="-171707">
              <a:buClr>
                <a:schemeClr val="dk1"/>
              </a:buClr>
              <a:buSzPct val="100000"/>
              <a:buFont typeface="Arial" panose="020B0604020202020204" pitchFamily="34" charset="0"/>
              <a:buChar char="•"/>
            </a:pPr>
            <a:r>
              <a:rPr lang="en-US" sz="1200" b="0" dirty="0" smtClean="0">
                <a:solidFill>
                  <a:schemeClr val="dk1"/>
                </a:solidFill>
                <a:latin typeface="Calibri" panose="020F0502020204030204" pitchFamily="34" charset="0"/>
                <a:ea typeface="Calibri"/>
                <a:cs typeface="Calibri"/>
                <a:sym typeface="Calibri"/>
              </a:rPr>
              <a:t>If time permits,</a:t>
            </a:r>
            <a:r>
              <a:rPr lang="en-US" sz="1200" b="0" baseline="0" dirty="0" smtClean="0">
                <a:solidFill>
                  <a:schemeClr val="dk1"/>
                </a:solidFill>
                <a:latin typeface="Calibri" panose="020F0502020204030204" pitchFamily="34" charset="0"/>
                <a:ea typeface="Calibri"/>
                <a:cs typeface="Calibri"/>
                <a:sym typeface="Calibri"/>
              </a:rPr>
              <a:t> ask participants to complete the Post-Assessment (same as the Pre-Assessment).</a:t>
            </a:r>
            <a:endParaRPr lang="en-US" sz="1200" dirty="0">
              <a:solidFill>
                <a:schemeClr val="dk1"/>
              </a:solidFill>
              <a:latin typeface="Calibri" panose="020F0502020204030204" pitchFamily="34" charset="0"/>
              <a:ea typeface="Calibri"/>
              <a:cs typeface="Calibri"/>
              <a:sym typeface="Calibri"/>
            </a:endParaRPr>
          </a:p>
        </p:txBody>
      </p:sp>
      <p:sp>
        <p:nvSpPr>
          <p:cNvPr id="1271" name="Shape 127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115</a:t>
            </a:fld>
            <a:endParaRPr lang="en-US"/>
          </a:p>
        </p:txBody>
      </p:sp>
    </p:spTree>
    <p:extLst>
      <p:ext uri="{BB962C8B-B14F-4D97-AF65-F5344CB8AC3E}">
        <p14:creationId xmlns:p14="http://schemas.microsoft.com/office/powerpoint/2010/main" val="8287796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Shape 127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76" name="Shape 1276"/>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endParaRPr dirty="0">
              <a:solidFill>
                <a:schemeClr val="dk1"/>
              </a:solidFill>
              <a:latin typeface="Calibri"/>
              <a:ea typeface="Calibri"/>
              <a:cs typeface="Calibri"/>
              <a:sym typeface="Calibri"/>
            </a:endParaRPr>
          </a:p>
        </p:txBody>
      </p:sp>
      <p:sp>
        <p:nvSpPr>
          <p:cNvPr id="1277" name="Shape 127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116</a:t>
            </a:fld>
            <a:endParaRPr lang="en-US"/>
          </a:p>
        </p:txBody>
      </p:sp>
    </p:spTree>
    <p:extLst>
      <p:ext uri="{BB962C8B-B14F-4D97-AF65-F5344CB8AC3E}">
        <p14:creationId xmlns:p14="http://schemas.microsoft.com/office/powerpoint/2010/main" val="297525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81" name="Shape 281"/>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tx1"/>
                </a:solidFill>
                <a:latin typeface="Calibri"/>
                <a:ea typeface="Calibri"/>
                <a:cs typeface="Calibri"/>
                <a:sym typeface="Calibri"/>
              </a:rPr>
              <a:t>Let’s think about following UDL </a:t>
            </a:r>
            <a:r>
              <a:rPr lang="en-US" dirty="0" smtClean="0">
                <a:solidFill>
                  <a:schemeClr val="tx1"/>
                </a:solidFill>
                <a:latin typeface="Calibri"/>
                <a:ea typeface="Calibri"/>
                <a:cs typeface="Calibri"/>
                <a:sym typeface="Calibri"/>
              </a:rPr>
              <a:t>Guidelines </a:t>
            </a:r>
            <a:r>
              <a:rPr lang="en-US" dirty="0">
                <a:solidFill>
                  <a:schemeClr val="tx1"/>
                </a:solidFill>
                <a:latin typeface="Calibri"/>
                <a:ea typeface="Calibri"/>
                <a:cs typeface="Calibri"/>
                <a:sym typeface="Calibri"/>
              </a:rPr>
              <a:t>from Module 1 to revise this assignment.</a:t>
            </a:r>
          </a:p>
          <a:p>
            <a:pPr marL="320520" indent="-173997">
              <a:buClr>
                <a:schemeClr val="dk1"/>
              </a:buClr>
              <a:buSzPct val="100000"/>
              <a:buFont typeface="Arial" panose="020B0604020202020204" pitchFamily="34" charset="0"/>
              <a:buChar char="•"/>
            </a:pPr>
            <a:r>
              <a:rPr lang="en-US" dirty="0">
                <a:solidFill>
                  <a:schemeClr val="tx1"/>
                </a:solidFill>
                <a:latin typeface="Calibri"/>
                <a:ea typeface="Calibri"/>
                <a:cs typeface="Calibri"/>
                <a:sym typeface="Calibri"/>
              </a:rPr>
              <a:t>How this could be done will be explained in the following slides.</a:t>
            </a:r>
          </a:p>
          <a:p>
            <a:pPr marL="320520" indent="-173997">
              <a:buClr>
                <a:schemeClr val="dk1"/>
              </a:buClr>
              <a:buSzPct val="100000"/>
              <a:buFont typeface="Arial" panose="020B0604020202020204" pitchFamily="34" charset="0"/>
              <a:buChar char="•"/>
            </a:pPr>
            <a:r>
              <a:rPr lang="en-US" dirty="0">
                <a:solidFill>
                  <a:schemeClr val="tx1"/>
                </a:solidFill>
                <a:latin typeface="Calibri"/>
                <a:ea typeface="Calibri"/>
                <a:cs typeface="Calibri"/>
                <a:sym typeface="Calibri"/>
              </a:rPr>
              <a:t>Look over the </a:t>
            </a:r>
            <a:r>
              <a:rPr lang="en-US" dirty="0" smtClean="0">
                <a:solidFill>
                  <a:schemeClr val="tx1"/>
                </a:solidFill>
                <a:latin typeface="Calibri"/>
                <a:ea typeface="Calibri"/>
                <a:cs typeface="Calibri"/>
                <a:sym typeface="Calibri"/>
              </a:rPr>
              <a:t>guidelines. </a:t>
            </a:r>
            <a:r>
              <a:rPr lang="en-US" dirty="0">
                <a:solidFill>
                  <a:schemeClr val="tx1"/>
                </a:solidFill>
                <a:latin typeface="Calibri"/>
                <a:ea typeface="Calibri"/>
                <a:cs typeface="Calibri"/>
                <a:sym typeface="Calibri"/>
              </a:rPr>
              <a:t>As the slides are presented look for evidence of Engagement, </a:t>
            </a:r>
            <a:r>
              <a:rPr lang="en-US" dirty="0" smtClean="0">
                <a:solidFill>
                  <a:schemeClr val="tx1"/>
                </a:solidFill>
                <a:latin typeface="Calibri"/>
                <a:ea typeface="Calibri"/>
                <a:cs typeface="Calibri"/>
                <a:sym typeface="Calibri"/>
              </a:rPr>
              <a:t>Representation, </a:t>
            </a:r>
            <a:r>
              <a:rPr lang="en-US" dirty="0">
                <a:solidFill>
                  <a:schemeClr val="tx1"/>
                </a:solidFill>
                <a:latin typeface="Calibri"/>
                <a:ea typeface="Calibri"/>
                <a:cs typeface="Calibri"/>
                <a:sym typeface="Calibri"/>
              </a:rPr>
              <a:t>and Action and Expression and check off some you see exemplified.</a:t>
            </a:r>
            <a:endParaRPr lang="en-US" b="1" dirty="0">
              <a:solidFill>
                <a:schemeClr val="tx1"/>
              </a:solidFill>
              <a:latin typeface="Calibri"/>
              <a:ea typeface="Calibri"/>
              <a:cs typeface="Calibri"/>
              <a:sym typeface="Calibri"/>
            </a:endParaRPr>
          </a:p>
          <a:p>
            <a:pPr marL="320520" indent="-173997">
              <a:buClr>
                <a:schemeClr val="dk1"/>
              </a:buClr>
              <a:buSzPct val="100000"/>
              <a:buFont typeface="Arial" panose="020B0604020202020204" pitchFamily="34" charset="0"/>
              <a:buChar char="•"/>
            </a:pPr>
            <a:r>
              <a:rPr lang="en-US" b="1" dirty="0">
                <a:solidFill>
                  <a:schemeClr val="tx1"/>
                </a:solidFill>
                <a:latin typeface="Calibri"/>
                <a:ea typeface="Calibri"/>
                <a:cs typeface="Calibri"/>
                <a:sym typeface="Calibri"/>
              </a:rPr>
              <a:t>Source:  </a:t>
            </a:r>
            <a:r>
              <a:rPr lang="en-US" u="sng" dirty="0">
                <a:solidFill>
                  <a:schemeClr val="tx1"/>
                </a:solidFill>
                <a:latin typeface="Calibri"/>
                <a:ea typeface="Calibri"/>
                <a:cs typeface="Calibri"/>
                <a:sym typeface="Calibri"/>
                <a:hlinkClick r:id="rId3"/>
              </a:rPr>
              <a:t>http://castprofessionallearning.org/wp-content/uploads/2014/05/UDL-Guidelines-2014.pdf</a:t>
            </a:r>
            <a:r>
              <a:rPr lang="en-US" dirty="0">
                <a:solidFill>
                  <a:schemeClr val="tx1"/>
                </a:solidFill>
                <a:latin typeface="Calibri"/>
                <a:ea typeface="Calibri"/>
                <a:cs typeface="Calibri"/>
                <a:sym typeface="Calibri"/>
              </a:rPr>
              <a:t> </a:t>
            </a:r>
          </a:p>
        </p:txBody>
      </p:sp>
      <p:sp>
        <p:nvSpPr>
          <p:cNvPr id="282" name="Shape 282"/>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solidFill>
                  <a:srgbClr val="000000"/>
                </a:solidFill>
              </a:rPr>
              <a:pPr>
                <a:buSzPct val="25000"/>
              </a:pPr>
              <a:t>12</a:t>
            </a:fld>
            <a:endParaRPr lang="en-US" dirty="0">
              <a:solidFill>
                <a:srgbClr val="000000"/>
              </a:solidFill>
            </a:endParaRPr>
          </a:p>
        </p:txBody>
      </p:sp>
    </p:spTree>
    <p:extLst>
      <p:ext uri="{BB962C8B-B14F-4D97-AF65-F5344CB8AC3E}">
        <p14:creationId xmlns:p14="http://schemas.microsoft.com/office/powerpoint/2010/main" val="134021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72" name="Shape 272"/>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sz="1200" dirty="0">
                <a:solidFill>
                  <a:schemeClr val="tx1"/>
                </a:solidFill>
                <a:latin typeface="Calibri" panose="020F0502020204030204" pitchFamily="34" charset="0"/>
              </a:rPr>
              <a:t>One of the most important ways to serve ELs is to consider their background knowledge. Given the girls background, Panda bear was a good choice.</a:t>
            </a:r>
          </a:p>
          <a:p>
            <a:endParaRPr lang="en-US" sz="1200" dirty="0">
              <a:solidFill>
                <a:schemeClr val="tx1"/>
              </a:solidFill>
              <a:latin typeface="Calibri" panose="020F0502020204030204" pitchFamily="34" charset="0"/>
            </a:endParaRPr>
          </a:p>
          <a:p>
            <a:r>
              <a:rPr lang="en-US" sz="1200" dirty="0">
                <a:solidFill>
                  <a:schemeClr val="tx1"/>
                </a:solidFill>
                <a:latin typeface="Calibri" panose="020F0502020204030204" pitchFamily="34" charset="0"/>
              </a:rPr>
              <a:t>Note: It is helpful for educators to know as much as possible about the countries, </a:t>
            </a:r>
            <a:r>
              <a:rPr lang="en-US" sz="1200" dirty="0" smtClean="0">
                <a:solidFill>
                  <a:schemeClr val="tx1"/>
                </a:solidFill>
                <a:latin typeface="Calibri" panose="020F0502020204030204" pitchFamily="34" charset="0"/>
              </a:rPr>
              <a:t>languages, </a:t>
            </a:r>
            <a:r>
              <a:rPr lang="en-US" sz="1200" dirty="0">
                <a:solidFill>
                  <a:schemeClr val="tx1"/>
                </a:solidFill>
                <a:latin typeface="Calibri" panose="020F0502020204030204" pitchFamily="34" charset="0"/>
              </a:rPr>
              <a:t>and cultures of their ELs. </a:t>
            </a:r>
            <a:r>
              <a:rPr lang="en-US" sz="1200" dirty="0" smtClean="0">
                <a:solidFill>
                  <a:schemeClr val="tx1"/>
                </a:solidFill>
                <a:latin typeface="Calibri" panose="020F0502020204030204" pitchFamily="34" charset="0"/>
              </a:rPr>
              <a:t>This </a:t>
            </a:r>
            <a:r>
              <a:rPr lang="en-US" sz="1200" dirty="0">
                <a:solidFill>
                  <a:schemeClr val="tx1"/>
                </a:solidFill>
                <a:latin typeface="Calibri" panose="020F0502020204030204" pitchFamily="34" charset="0"/>
              </a:rPr>
              <a:t>Chinese culture card is part of the Country Culture Cards document at Southern Connecticut State University. This is just one of the resources available to CT teachers working with </a:t>
            </a:r>
            <a:r>
              <a:rPr lang="en-US" sz="1200" dirty="0" smtClean="0">
                <a:solidFill>
                  <a:schemeClr val="tx1"/>
                </a:solidFill>
                <a:latin typeface="Calibri" panose="020F0502020204030204" pitchFamily="34" charset="0"/>
              </a:rPr>
              <a:t>ELs. These </a:t>
            </a:r>
            <a:r>
              <a:rPr lang="en-US" sz="1200" dirty="0">
                <a:solidFill>
                  <a:schemeClr val="tx1"/>
                </a:solidFill>
                <a:latin typeface="Calibri" panose="020F0502020204030204" pitchFamily="34" charset="0"/>
              </a:rPr>
              <a:t>resources provide ready access to some basic facts. </a:t>
            </a:r>
            <a:r>
              <a:rPr lang="en-US" sz="1200" dirty="0" smtClean="0">
                <a:solidFill>
                  <a:schemeClr val="tx1"/>
                </a:solidFill>
                <a:latin typeface="Calibri" panose="020F0502020204030204" pitchFamily="34" charset="0"/>
              </a:rPr>
              <a:t>Teachers </a:t>
            </a:r>
            <a:r>
              <a:rPr lang="en-US" sz="1200" dirty="0">
                <a:solidFill>
                  <a:schemeClr val="tx1"/>
                </a:solidFill>
                <a:latin typeface="Calibri" panose="020F0502020204030204" pitchFamily="34" charset="0"/>
              </a:rPr>
              <a:t>would also want to continually seek to expand their cultural awareness in ways that go beyond the facts. </a:t>
            </a:r>
            <a:r>
              <a:rPr lang="en-US" sz="1200" dirty="0" smtClean="0">
                <a:solidFill>
                  <a:schemeClr val="tx1"/>
                </a:solidFill>
                <a:latin typeface="Calibri" panose="020F0502020204030204" pitchFamily="34" charset="0"/>
              </a:rPr>
              <a:t>Make </a:t>
            </a:r>
            <a:r>
              <a:rPr lang="en-US" sz="1200" dirty="0">
                <a:solidFill>
                  <a:schemeClr val="tx1"/>
                </a:solidFill>
                <a:latin typeface="Calibri" panose="020F0502020204030204" pitchFamily="34" charset="0"/>
              </a:rPr>
              <a:t>cultural connections when possible. </a:t>
            </a:r>
          </a:p>
        </p:txBody>
      </p:sp>
      <p:sp>
        <p:nvSpPr>
          <p:cNvPr id="273" name="Shape 273"/>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13</a:t>
            </a:fld>
            <a:endParaRPr lang="en-US"/>
          </a:p>
        </p:txBody>
      </p:sp>
    </p:spTree>
    <p:extLst>
      <p:ext uri="{BB962C8B-B14F-4D97-AF65-F5344CB8AC3E}">
        <p14:creationId xmlns:p14="http://schemas.microsoft.com/office/powerpoint/2010/main" val="4070885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0" name="Shape 29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UDL asks us to define our goals.</a:t>
            </a:r>
          </a:p>
          <a:p>
            <a:pPr marL="320520" indent="-173997">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Teach Core </a:t>
            </a:r>
            <a:r>
              <a:rPr lang="en-US" dirty="0">
                <a:solidFill>
                  <a:schemeClr val="dk1"/>
                </a:solidFill>
                <a:latin typeface="Calibri"/>
                <a:ea typeface="Calibri"/>
                <a:cs typeface="Calibri"/>
                <a:sym typeface="Calibri"/>
              </a:rPr>
              <a:t>Standards to </a:t>
            </a:r>
            <a:r>
              <a:rPr lang="en-US" u="sng" dirty="0">
                <a:solidFill>
                  <a:schemeClr val="dk1"/>
                </a:solidFill>
                <a:latin typeface="Calibri"/>
                <a:ea typeface="Calibri"/>
                <a:cs typeface="Calibri"/>
                <a:sym typeface="Calibri"/>
              </a:rPr>
              <a:t>all</a:t>
            </a:r>
            <a:r>
              <a:rPr lang="en-US" dirty="0">
                <a:solidFill>
                  <a:schemeClr val="dk1"/>
                </a:solidFill>
                <a:latin typeface="Calibri"/>
                <a:ea typeface="Calibri"/>
                <a:cs typeface="Calibri"/>
                <a:sym typeface="Calibri"/>
              </a:rPr>
              <a:t> learners.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Modified assignment will address developmentally appropriate learning for the range of learners.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 this case, focus is on College and Career Readiness Anchor Standard for Speaking and Listening #4.</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Educators identify themes to teach the standards.</a:t>
            </a:r>
          </a:p>
          <a:p>
            <a:pPr marL="171707" indent="-171707">
              <a:buFont typeface="Arial" panose="020B0604020202020204" pitchFamily="34" charset="0"/>
              <a:buChar char="•"/>
            </a:pPr>
            <a:endParaRPr dirty="0">
              <a:solidFill>
                <a:schemeClr val="dk1"/>
              </a:solidFill>
              <a:latin typeface="Calibri"/>
              <a:ea typeface="Calibri"/>
              <a:cs typeface="Calibri"/>
              <a:sym typeface="Calibri"/>
            </a:endParaRPr>
          </a:p>
        </p:txBody>
      </p:sp>
      <p:sp>
        <p:nvSpPr>
          <p:cNvPr id="291" name="Shape 29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14</a:t>
            </a:fld>
            <a:endParaRPr lang="en-US"/>
          </a:p>
        </p:txBody>
      </p:sp>
    </p:spTree>
    <p:extLst>
      <p:ext uri="{BB962C8B-B14F-4D97-AF65-F5344CB8AC3E}">
        <p14:creationId xmlns:p14="http://schemas.microsoft.com/office/powerpoint/2010/main" val="112697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98" name="Shape 298"/>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next decision to be made is to identify the important knowledge and understandings for the unit.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Skim examples.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Each is important but more important are the Broader Understandings.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UDL directs us to:</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Highlight patterns, critical features, big </a:t>
            </a:r>
            <a:r>
              <a:rPr lang="en-US" dirty="0" smtClean="0">
                <a:solidFill>
                  <a:schemeClr val="dk1"/>
                </a:solidFill>
                <a:latin typeface="Calibri"/>
                <a:ea typeface="Calibri"/>
                <a:cs typeface="Calibri"/>
                <a:sym typeface="Calibri"/>
              </a:rPr>
              <a:t>ideas, </a:t>
            </a:r>
            <a:r>
              <a:rPr lang="en-US" dirty="0">
                <a:solidFill>
                  <a:schemeClr val="dk1"/>
                </a:solidFill>
                <a:latin typeface="Calibri"/>
                <a:ea typeface="Calibri"/>
                <a:cs typeface="Calibri"/>
                <a:sym typeface="Calibri"/>
              </a:rPr>
              <a:t>and relationships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Maximize transfer and generalization</a:t>
            </a:r>
          </a:p>
        </p:txBody>
      </p:sp>
      <p:sp>
        <p:nvSpPr>
          <p:cNvPr id="299" name="Shape 299"/>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solidFill>
                  <a:srgbClr val="000000"/>
                </a:solidFill>
              </a:rPr>
              <a:pPr>
                <a:buSzPct val="25000"/>
              </a:pPr>
              <a:t>15</a:t>
            </a:fld>
            <a:endParaRPr lang="en-US" dirty="0">
              <a:solidFill>
                <a:srgbClr val="000000"/>
              </a:solidFill>
            </a:endParaRPr>
          </a:p>
        </p:txBody>
      </p:sp>
    </p:spTree>
    <p:extLst>
      <p:ext uri="{BB962C8B-B14F-4D97-AF65-F5344CB8AC3E}">
        <p14:creationId xmlns:p14="http://schemas.microsoft.com/office/powerpoint/2010/main" val="3807794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07" name="Shape 307"/>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Think about student engagement. </a:t>
            </a:r>
            <a:r>
              <a:rPr lang="en-US" dirty="0" smtClean="0">
                <a:solidFill>
                  <a:schemeClr val="dk1"/>
                </a:solidFill>
                <a:latin typeface="Calibri"/>
                <a:ea typeface="Calibri"/>
                <a:cs typeface="Calibri"/>
                <a:sym typeface="Calibri"/>
              </a:rPr>
              <a:t>How </a:t>
            </a:r>
            <a:r>
              <a:rPr lang="en-US" dirty="0">
                <a:solidFill>
                  <a:schemeClr val="dk1"/>
                </a:solidFill>
                <a:latin typeface="Calibri"/>
                <a:ea typeface="Calibri"/>
                <a:cs typeface="Calibri"/>
                <a:sym typeface="Calibri"/>
              </a:rPr>
              <a:t>interesting would it be to listen to 30 students give a speech on an endangered animal?</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assignment is too difficult for some and not challenging for others.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Speeches may focus on low-level sharing of basic information, not controversial issues related to resolving complex problems.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Consider how modifying the assignment to distribute the presentation among team members addresses developmentally appropriate instruction and student work.</a:t>
            </a:r>
          </a:p>
          <a:p>
            <a:pPr marL="171707" indent="-171707">
              <a:buFont typeface="Arial" panose="020B0604020202020204" pitchFamily="34" charset="0"/>
              <a:buChar char="•"/>
            </a:pPr>
            <a:endParaRPr dirty="0">
              <a:solidFill>
                <a:schemeClr val="dk1"/>
              </a:solidFill>
              <a:latin typeface="Calibri"/>
              <a:ea typeface="Calibri"/>
              <a:cs typeface="Calibri"/>
              <a:sym typeface="Calibri"/>
            </a:endParaRPr>
          </a:p>
        </p:txBody>
      </p:sp>
      <p:sp>
        <p:nvSpPr>
          <p:cNvPr id="308" name="Shape 308"/>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16</a:t>
            </a:fld>
            <a:endParaRPr lang="en-US"/>
          </a:p>
        </p:txBody>
      </p:sp>
    </p:spTree>
    <p:extLst>
      <p:ext uri="{BB962C8B-B14F-4D97-AF65-F5344CB8AC3E}">
        <p14:creationId xmlns:p14="http://schemas.microsoft.com/office/powerpoint/2010/main" val="70969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16" name="Shape 316"/>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r>
              <a:rPr lang="en-US" dirty="0" smtClean="0">
                <a:latin typeface="Calibri"/>
                <a:ea typeface="Calibri"/>
                <a:cs typeface="Calibri"/>
                <a:sym typeface="Calibri"/>
              </a:rPr>
              <a:t>: Model </a:t>
            </a:r>
            <a:r>
              <a:rPr lang="en-US" dirty="0">
                <a:latin typeface="Calibri"/>
                <a:ea typeface="Calibri"/>
                <a:cs typeface="Calibri"/>
                <a:sym typeface="Calibri"/>
              </a:rPr>
              <a:t>of Tiered Vocabulary.</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Once the big ideas/understandings of a lesson have been identified, it is important to determine the most essential vocabulary. </a:t>
            </a:r>
            <a:r>
              <a:rPr lang="en-US" dirty="0" smtClean="0">
                <a:latin typeface="Calibri"/>
                <a:ea typeface="Calibri"/>
                <a:cs typeface="Calibri"/>
                <a:sym typeface="Calibri"/>
              </a:rPr>
              <a:t>This </a:t>
            </a:r>
            <a:r>
              <a:rPr lang="en-US" dirty="0">
                <a:latin typeface="Calibri"/>
                <a:ea typeface="Calibri"/>
                <a:cs typeface="Calibri"/>
                <a:sym typeface="Calibri"/>
              </a:rPr>
              <a:t>model is helpful.</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Implications for ELs:</a:t>
            </a:r>
          </a:p>
          <a:p>
            <a:pPr marL="914306" lvl="1" indent="-304768">
              <a:buClr>
                <a:srgbClr val="000000"/>
              </a:buClr>
              <a:buSzPct val="100000"/>
              <a:buFont typeface="Calibri"/>
              <a:buChar char="○"/>
            </a:pPr>
            <a:r>
              <a:rPr lang="en-US" dirty="0">
                <a:latin typeface="Calibri"/>
                <a:ea typeface="Calibri"/>
                <a:cs typeface="Calibri"/>
                <a:sym typeface="Calibri"/>
              </a:rPr>
              <a:t>Tier 1: ELs know concept in home language but not the label in English.</a:t>
            </a:r>
          </a:p>
          <a:p>
            <a:pPr marL="1371459" lvl="2" indent="-304768">
              <a:buClr>
                <a:srgbClr val="000000"/>
              </a:buClr>
              <a:buSzPct val="100000"/>
              <a:buFont typeface="Wingdings" panose="05000000000000000000" pitchFamily="2" charset="2"/>
              <a:buChar char="§"/>
            </a:pPr>
            <a:r>
              <a:rPr lang="en-US" dirty="0">
                <a:latin typeface="Calibri"/>
                <a:ea typeface="Calibri"/>
                <a:cs typeface="Calibri"/>
                <a:sym typeface="Calibri"/>
              </a:rPr>
              <a:t>e.g., know what a bird is but does not know the English word “bird”; easily taught by pointing to a graphic of a bird during </a:t>
            </a:r>
            <a:r>
              <a:rPr lang="en-US" dirty="0" smtClean="0">
                <a:latin typeface="Calibri"/>
                <a:ea typeface="Calibri"/>
                <a:cs typeface="Calibri"/>
                <a:sym typeface="Calibri"/>
              </a:rPr>
              <a:t>reading/instruction</a:t>
            </a:r>
            <a:r>
              <a:rPr lang="en-US" dirty="0">
                <a:latin typeface="Calibri"/>
                <a:ea typeface="Calibri"/>
                <a:cs typeface="Calibri"/>
                <a:sym typeface="Calibri"/>
              </a:rPr>
              <a:t>.</a:t>
            </a:r>
          </a:p>
          <a:p>
            <a:pPr marL="914306" lvl="1" indent="-304768">
              <a:buClr>
                <a:srgbClr val="000000"/>
              </a:buClr>
              <a:buSzPct val="100000"/>
              <a:buFont typeface="Calibri"/>
              <a:buChar char="○"/>
            </a:pPr>
            <a:r>
              <a:rPr lang="en-US" dirty="0">
                <a:latin typeface="Calibri"/>
                <a:ea typeface="Calibri"/>
                <a:cs typeface="Calibri"/>
                <a:sym typeface="Calibri"/>
              </a:rPr>
              <a:t>Tier 2: Words appear in grade level text.</a:t>
            </a:r>
          </a:p>
          <a:p>
            <a:pPr marL="1371459" lvl="2" indent="-304768">
              <a:buClr>
                <a:srgbClr val="000000"/>
              </a:buClr>
              <a:buSzPct val="100000"/>
              <a:buFont typeface="Wingdings" panose="05000000000000000000" pitchFamily="2" charset="2"/>
              <a:buChar char="§"/>
            </a:pPr>
            <a:r>
              <a:rPr lang="en-US" dirty="0">
                <a:latin typeface="Calibri"/>
                <a:ea typeface="Calibri"/>
                <a:cs typeface="Calibri"/>
                <a:sym typeface="Calibri"/>
              </a:rPr>
              <a:t>require different teaching strategies:</a:t>
            </a:r>
          </a:p>
          <a:p>
            <a:pPr marL="1828613" lvl="3" indent="-304768">
              <a:buClr>
                <a:srgbClr val="000000"/>
              </a:buClr>
              <a:buSzPct val="100000"/>
              <a:buFont typeface="Arial" panose="020B0604020202020204" pitchFamily="34" charset="0"/>
              <a:buChar char="•"/>
            </a:pPr>
            <a:r>
              <a:rPr lang="en-US" dirty="0">
                <a:latin typeface="Calibri"/>
                <a:ea typeface="Calibri"/>
                <a:cs typeface="Calibri"/>
                <a:sym typeface="Calibri"/>
              </a:rPr>
              <a:t>#1 - Demonstration: TRUNK - trunk of an elephant, trunk of the human body, trunk of a car.</a:t>
            </a:r>
          </a:p>
          <a:p>
            <a:pPr marL="1828613" lvl="3" indent="-304768">
              <a:buClr>
                <a:srgbClr val="000000"/>
              </a:buClr>
              <a:buSzPct val="100000"/>
              <a:buFont typeface="Arial" panose="020B0604020202020204" pitchFamily="34" charset="0"/>
              <a:buChar char="•"/>
            </a:pPr>
            <a:r>
              <a:rPr lang="en-US" dirty="0">
                <a:latin typeface="Calibri"/>
                <a:ea typeface="Calibri"/>
                <a:cs typeface="Calibri"/>
                <a:sym typeface="Calibri"/>
              </a:rPr>
              <a:t>#2 - Cognates; e.g., </a:t>
            </a:r>
            <a:r>
              <a:rPr lang="en-US" dirty="0" smtClean="0">
                <a:latin typeface="Calibri"/>
                <a:ea typeface="Calibri"/>
                <a:cs typeface="Calibri"/>
                <a:sym typeface="Calibri"/>
              </a:rPr>
              <a:t>fortunate/</a:t>
            </a:r>
            <a:r>
              <a:rPr lang="en-US" dirty="0" err="1" smtClean="0">
                <a:latin typeface="Calibri"/>
                <a:ea typeface="Calibri"/>
                <a:cs typeface="Calibri"/>
                <a:sym typeface="Calibri"/>
              </a:rPr>
              <a:t>afortunado</a:t>
            </a:r>
            <a:r>
              <a:rPr lang="en-US" dirty="0" smtClean="0">
                <a:latin typeface="Calibri"/>
                <a:ea typeface="Calibri"/>
                <a:cs typeface="Calibri"/>
                <a:sym typeface="Calibri"/>
              </a:rPr>
              <a:t> </a:t>
            </a:r>
            <a:r>
              <a:rPr lang="en-US" dirty="0">
                <a:latin typeface="Calibri"/>
                <a:ea typeface="Calibri"/>
                <a:cs typeface="Calibri"/>
                <a:sym typeface="Calibri"/>
              </a:rPr>
              <a:t>(Spanish).</a:t>
            </a:r>
          </a:p>
          <a:p>
            <a:pPr marL="1828613" lvl="3" indent="-304768">
              <a:buClr>
                <a:srgbClr val="000000"/>
              </a:buClr>
              <a:buSzPct val="100000"/>
              <a:buFont typeface="Arial" panose="020B0604020202020204" pitchFamily="34" charset="0"/>
              <a:buChar char="•"/>
            </a:pPr>
            <a:r>
              <a:rPr lang="en-US" dirty="0">
                <a:latin typeface="Calibri"/>
                <a:ea typeface="Calibri"/>
                <a:cs typeface="Calibri"/>
                <a:sym typeface="Calibri"/>
              </a:rPr>
              <a:t>#3 - Pre-teach words that cannot be demonstrated or are not cognates.</a:t>
            </a:r>
          </a:p>
          <a:p>
            <a:pPr marL="914306" lvl="1" indent="-304768">
              <a:buClr>
                <a:srgbClr val="000000"/>
              </a:buClr>
              <a:buSzPct val="100000"/>
              <a:buFont typeface="Calibri"/>
              <a:buChar char="○"/>
            </a:pPr>
            <a:r>
              <a:rPr lang="en-US" dirty="0">
                <a:latin typeface="Calibri"/>
                <a:ea typeface="Calibri"/>
                <a:cs typeface="Calibri"/>
                <a:sym typeface="Calibri"/>
              </a:rPr>
              <a:t>Tier 3: Low-frequency found in content books in upper grade.</a:t>
            </a:r>
          </a:p>
          <a:p>
            <a:pPr marL="1371459" lvl="2" indent="-304768">
              <a:buClr>
                <a:srgbClr val="000000"/>
              </a:buClr>
              <a:buSzPct val="100000"/>
              <a:buFont typeface="Wingdings" panose="05000000000000000000" pitchFamily="2" charset="2"/>
              <a:buChar char="§"/>
            </a:pPr>
            <a:r>
              <a:rPr lang="en-US" dirty="0">
                <a:latin typeface="Calibri"/>
                <a:ea typeface="Calibri"/>
                <a:cs typeface="Calibri"/>
                <a:sym typeface="Calibri"/>
              </a:rPr>
              <a:t>Translate.</a:t>
            </a:r>
          </a:p>
          <a:p>
            <a:pPr marL="1371459" lvl="2" indent="-304768">
              <a:buClr>
                <a:srgbClr val="000000"/>
              </a:buClr>
              <a:buSzPct val="100000"/>
              <a:buFont typeface="Wingdings" panose="05000000000000000000" pitchFamily="2" charset="2"/>
              <a:buChar char="§"/>
            </a:pPr>
            <a:r>
              <a:rPr lang="en-US" dirty="0">
                <a:latin typeface="Calibri"/>
                <a:ea typeface="Calibri"/>
                <a:cs typeface="Calibri"/>
                <a:sym typeface="Calibri"/>
              </a:rPr>
              <a:t>Briefly explain either in English or in the EL’s home language.</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Advisable for all classrooms to have bilingual dictionaries.</a:t>
            </a:r>
          </a:p>
          <a:p>
            <a:pPr marL="171707" indent="-171707">
              <a:buFont typeface="Arial" panose="020B0604020202020204" pitchFamily="34" charset="0"/>
              <a:buChar char="•"/>
            </a:pPr>
            <a:endParaRPr sz="1000" dirty="0">
              <a:solidFill>
                <a:schemeClr val="dk1"/>
              </a:solidFill>
              <a:latin typeface="Calibri"/>
              <a:ea typeface="Calibri"/>
              <a:cs typeface="Calibri"/>
              <a:sym typeface="Calibri"/>
            </a:endParaRPr>
          </a:p>
        </p:txBody>
      </p:sp>
      <p:sp>
        <p:nvSpPr>
          <p:cNvPr id="317" name="Shape 317"/>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17</a:t>
            </a:fld>
            <a:endParaRPr lang="en-US"/>
          </a:p>
        </p:txBody>
      </p:sp>
    </p:spTree>
    <p:extLst>
      <p:ext uri="{BB962C8B-B14F-4D97-AF65-F5344CB8AC3E}">
        <p14:creationId xmlns:p14="http://schemas.microsoft.com/office/powerpoint/2010/main" val="861756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702311" y="4480004"/>
            <a:ext cx="5618399" cy="3665399"/>
          </a:xfrm>
          <a:prstGeom prst="rect">
            <a:avLst/>
          </a:prstGeom>
          <a:noFill/>
          <a:ln>
            <a:noFill/>
          </a:ln>
        </p:spPr>
        <p:txBody>
          <a:bodyPr lIns="93291" tIns="46645" rIns="93291" bIns="46645" anchor="t" anchorCtr="0">
            <a:noAutofit/>
          </a:bodyPr>
          <a:lstStyle/>
          <a:p>
            <a:pPr>
              <a:buClr>
                <a:schemeClr val="dk1"/>
              </a:buClr>
              <a:buSzPct val="100000"/>
            </a:pPr>
            <a:r>
              <a:rPr lang="en-US" dirty="0">
                <a:solidFill>
                  <a:schemeClr val="dk1"/>
                </a:solidFill>
                <a:latin typeface="Calibri"/>
                <a:ea typeface="Calibri"/>
                <a:cs typeface="Calibri"/>
                <a:sym typeface="Calibri"/>
              </a:rPr>
              <a:t>Presenter: </a:t>
            </a: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Academic vocabulary development is directly correlated to student achievement.</a:t>
            </a: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for yourself this definition of “academic </a:t>
            </a:r>
            <a:r>
              <a:rPr lang="en-US" dirty="0" smtClean="0">
                <a:solidFill>
                  <a:schemeClr val="dk1"/>
                </a:solidFill>
                <a:latin typeface="Calibri"/>
                <a:ea typeface="Calibri"/>
                <a:cs typeface="Calibri"/>
                <a:sym typeface="Calibri"/>
              </a:rPr>
              <a:t>language.”</a:t>
            </a:r>
            <a:endParaRPr lang="en-US" dirty="0">
              <a:solidFill>
                <a:schemeClr val="dk1"/>
              </a:solidFill>
              <a:latin typeface="Calibri"/>
              <a:ea typeface="Calibri"/>
              <a:cs typeface="Calibri"/>
              <a:sym typeface="Calibri"/>
            </a:endParaRP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Many ELs can manipulate English language to extent of providing a correct </a:t>
            </a:r>
            <a:r>
              <a:rPr lang="en-US" dirty="0" smtClean="0">
                <a:solidFill>
                  <a:schemeClr val="dk1"/>
                </a:solidFill>
                <a:latin typeface="Calibri"/>
                <a:ea typeface="Calibri"/>
                <a:cs typeface="Calibri"/>
                <a:sym typeface="Calibri"/>
              </a:rPr>
              <a:t>answer, </a:t>
            </a:r>
            <a:r>
              <a:rPr lang="en-US" dirty="0">
                <a:solidFill>
                  <a:schemeClr val="dk1"/>
                </a:solidFill>
                <a:latin typeface="Calibri"/>
                <a:ea typeface="Calibri"/>
                <a:cs typeface="Calibri"/>
                <a:sym typeface="Calibri"/>
              </a:rPr>
              <a:t>yet they still do not understand content.</a:t>
            </a: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ELs need explicit instruction on academic content language.</a:t>
            </a:r>
          </a:p>
          <a:p>
            <a:pPr marL="457153" indent="-228576">
              <a:buClr>
                <a:schemeClr val="dk1"/>
              </a:buClr>
            </a:pPr>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
        <p:nvSpPr>
          <p:cNvPr id="327" name="Shape 327"/>
          <p:cNvSpPr txBox="1">
            <a:spLocks noGrp="1"/>
          </p:cNvSpPr>
          <p:nvPr>
            <p:ph type="sldNum" idx="12"/>
          </p:nvPr>
        </p:nvSpPr>
        <p:spPr>
          <a:xfrm>
            <a:off x="3978132" y="8842030"/>
            <a:ext cx="3043200" cy="467099"/>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18</a:t>
            </a:fld>
            <a:endParaRPr lang="en-US"/>
          </a:p>
        </p:txBody>
      </p:sp>
    </p:spTree>
    <p:extLst>
      <p:ext uri="{BB962C8B-B14F-4D97-AF65-F5344CB8AC3E}">
        <p14:creationId xmlns:p14="http://schemas.microsoft.com/office/powerpoint/2010/main" val="5970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37" name="Shape 337"/>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This slide reflects the Tier 1, Tier 2, and Tier 3 vocabulary </a:t>
            </a:r>
            <a:r>
              <a:rPr lang="en-US" dirty="0" smtClean="0">
                <a:solidFill>
                  <a:schemeClr val="dk1"/>
                </a:solidFill>
                <a:latin typeface="Calibri"/>
                <a:ea typeface="Calibri"/>
                <a:cs typeface="Calibri"/>
                <a:sym typeface="Calibri"/>
              </a:rPr>
              <a:t>that </a:t>
            </a:r>
            <a:r>
              <a:rPr lang="en-US" dirty="0">
                <a:solidFill>
                  <a:schemeClr val="dk1"/>
                </a:solidFill>
                <a:latin typeface="Calibri"/>
                <a:ea typeface="Calibri"/>
                <a:cs typeface="Calibri"/>
                <a:sym typeface="Calibri"/>
              </a:rPr>
              <a:t>would be needed to support the unit on Endangered </a:t>
            </a:r>
            <a:r>
              <a:rPr lang="en-US" dirty="0" smtClean="0">
                <a:solidFill>
                  <a:schemeClr val="dk1"/>
                </a:solidFill>
                <a:latin typeface="Calibri"/>
                <a:ea typeface="Calibri"/>
                <a:cs typeface="Calibri"/>
                <a:sym typeface="Calibri"/>
              </a:rPr>
              <a:t>Animals. </a:t>
            </a:r>
            <a:endParaRPr lang="en-US" dirty="0">
              <a:solidFill>
                <a:schemeClr val="dk1"/>
              </a:solidFill>
              <a:latin typeface="Calibri"/>
              <a:ea typeface="Calibri"/>
              <a:cs typeface="Calibri"/>
              <a:sym typeface="Calibri"/>
            </a:endParaRP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UDL asks us to </a:t>
            </a:r>
            <a:r>
              <a:rPr lang="en-US" i="1" dirty="0">
                <a:solidFill>
                  <a:schemeClr val="dk1"/>
                </a:solidFill>
                <a:latin typeface="Calibri"/>
                <a:ea typeface="Calibri"/>
                <a:cs typeface="Calibri"/>
                <a:sym typeface="Calibri"/>
              </a:rPr>
              <a:t>clarify vocabulary</a:t>
            </a:r>
            <a:r>
              <a:rPr lang="en-US"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Focus </a:t>
            </a:r>
            <a:r>
              <a:rPr lang="en-US" dirty="0">
                <a:solidFill>
                  <a:schemeClr val="dk1"/>
                </a:solidFill>
                <a:latin typeface="Calibri"/>
                <a:ea typeface="Calibri"/>
                <a:cs typeface="Calibri"/>
                <a:sym typeface="Calibri"/>
              </a:rPr>
              <a:t>vocabulary instruction on:</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Any unknown concepts/terms in the big ideas or understandings.</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The most essential content-specific vocabulary.</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Emphasis is on Tier 2 words, those that are used across the disciplines, many with multiple meanings.</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Teach for maximum transfer, “food</a:t>
            </a:r>
            <a:r>
              <a:rPr lang="en-US" dirty="0" smtClean="0">
                <a:solidFill>
                  <a:schemeClr val="dk1"/>
                </a:solidFill>
                <a:latin typeface="Calibri"/>
                <a:ea typeface="Calibri"/>
                <a:cs typeface="Calibri"/>
                <a:sym typeface="Calibri"/>
              </a:rPr>
              <a:t>” is </a:t>
            </a:r>
            <a:r>
              <a:rPr lang="en-US" dirty="0">
                <a:solidFill>
                  <a:schemeClr val="dk1"/>
                </a:solidFill>
                <a:latin typeface="Calibri"/>
                <a:ea typeface="Calibri"/>
                <a:cs typeface="Calibri"/>
                <a:sym typeface="Calibri"/>
              </a:rPr>
              <a:t>more important than “</a:t>
            </a:r>
            <a:r>
              <a:rPr lang="en-US" dirty="0" smtClean="0">
                <a:solidFill>
                  <a:schemeClr val="dk1"/>
                </a:solidFill>
                <a:latin typeface="Calibri"/>
                <a:ea typeface="Calibri"/>
                <a:cs typeface="Calibri"/>
                <a:sym typeface="Calibri"/>
              </a:rPr>
              <a:t>bamboo.”  </a:t>
            </a:r>
            <a:endParaRPr lang="en-US" dirty="0">
              <a:solidFill>
                <a:schemeClr val="dk1"/>
              </a:solidFill>
              <a:latin typeface="Calibri"/>
              <a:ea typeface="Calibri"/>
              <a:cs typeface="Calibri"/>
              <a:sym typeface="Calibri"/>
            </a:endParaRP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ELs will know the Tier 1 words in their own language, so they don’t need to be “taught” the </a:t>
            </a:r>
            <a:r>
              <a:rPr lang="en-US" dirty="0" smtClean="0">
                <a:solidFill>
                  <a:schemeClr val="dk1"/>
                </a:solidFill>
                <a:latin typeface="Calibri"/>
                <a:ea typeface="Calibri"/>
                <a:cs typeface="Calibri"/>
                <a:sym typeface="Calibri"/>
              </a:rPr>
              <a:t>word, </a:t>
            </a:r>
            <a:r>
              <a:rPr lang="en-US" dirty="0">
                <a:solidFill>
                  <a:schemeClr val="dk1"/>
                </a:solidFill>
                <a:latin typeface="Calibri"/>
                <a:ea typeface="Calibri"/>
                <a:cs typeface="Calibri"/>
                <a:sym typeface="Calibri"/>
              </a:rPr>
              <a:t>rather learn to recognize the concept in a different language.  </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Don’t rely on dictionary definitions to teach unknown concepts.</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When teachers identify which vocabulary is most essential, instruction can provide focused support rather than overload.</a:t>
            </a:r>
          </a:p>
          <a:p>
            <a:pPr marL="914306" indent="-304768">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If teachers recognize the Tier 1 vocabulary needed by ELs at earlier levels of language development, that vocabulary won’t be overlooked.</a:t>
            </a:r>
          </a:p>
          <a:p>
            <a:endParaRPr lang="en-US" dirty="0">
              <a:solidFill>
                <a:schemeClr val="dk1"/>
              </a:solidFill>
              <a:latin typeface="Calibri"/>
              <a:ea typeface="Calibri"/>
              <a:cs typeface="Calibri"/>
              <a:sym typeface="Calibri"/>
            </a:endParaRPr>
          </a:p>
        </p:txBody>
      </p:sp>
      <p:sp>
        <p:nvSpPr>
          <p:cNvPr id="338" name="Shape 338"/>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solidFill>
                  <a:srgbClr val="000000"/>
                </a:solidFill>
              </a:rPr>
              <a:pPr>
                <a:buSzPct val="25000"/>
              </a:pPr>
              <a:t>19</a:t>
            </a:fld>
            <a:endParaRPr lang="en-US" dirty="0">
              <a:solidFill>
                <a:srgbClr val="000000"/>
              </a:solidFill>
            </a:endParaRPr>
          </a:p>
        </p:txBody>
      </p:sp>
    </p:spTree>
    <p:extLst>
      <p:ext uri="{BB962C8B-B14F-4D97-AF65-F5344CB8AC3E}">
        <p14:creationId xmlns:p14="http://schemas.microsoft.com/office/powerpoint/2010/main" val="2078252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76" name="Shape 176"/>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3817" indent="-171433">
              <a:buClr>
                <a:schemeClr val="dk1"/>
              </a:buClr>
              <a:buSzPct val="100000"/>
              <a:buFont typeface="Arial" panose="020B0604020202020204" pitchFamily="34" charset="0"/>
              <a:buChar char="•"/>
            </a:pPr>
            <a:r>
              <a:rPr lang="en-US" b="1" dirty="0">
                <a:solidFill>
                  <a:schemeClr val="dk1"/>
                </a:solidFill>
                <a:latin typeface="Calibri"/>
                <a:ea typeface="Calibri"/>
                <a:cs typeface="Calibri"/>
                <a:sym typeface="Calibri"/>
              </a:rPr>
              <a:t>Think</a:t>
            </a:r>
            <a:r>
              <a:rPr lang="en-US" dirty="0">
                <a:solidFill>
                  <a:schemeClr val="dk1"/>
                </a:solidFill>
                <a:latin typeface="Calibri"/>
                <a:ea typeface="Calibri"/>
                <a:cs typeface="Calibri"/>
                <a:sym typeface="Calibri"/>
              </a:rPr>
              <a:t> - don’t talk. </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Reflect on previous learning from Module 1.</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“aha” moment</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a time you “designed to the edges” (term from Module 1 video)</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something that affirmed your current practices</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an application with your school or with your students“</a:t>
            </a:r>
          </a:p>
          <a:p>
            <a:pPr marL="323817" indent="-171433">
              <a:buClr>
                <a:schemeClr val="dk1"/>
              </a:buClr>
              <a:buSzPct val="100000"/>
              <a:buFont typeface="Arial" panose="020B0604020202020204" pitchFamily="34" charset="0"/>
              <a:buChar char="•"/>
            </a:pPr>
            <a:r>
              <a:rPr lang="en-US" b="1" dirty="0">
                <a:solidFill>
                  <a:schemeClr val="dk1"/>
                </a:solidFill>
                <a:latin typeface="Calibri"/>
                <a:ea typeface="Calibri"/>
                <a:cs typeface="Calibri"/>
                <a:sym typeface="Calibri"/>
              </a:rPr>
              <a:t>Pair</a:t>
            </a:r>
            <a:r>
              <a:rPr lang="en-US" dirty="0">
                <a:solidFill>
                  <a:schemeClr val="dk1"/>
                </a:solidFill>
                <a:latin typeface="Calibri"/>
                <a:ea typeface="Calibri"/>
                <a:cs typeface="Calibri"/>
                <a:sym typeface="Calibri"/>
              </a:rPr>
              <a:t> - </a:t>
            </a:r>
            <a:r>
              <a:rPr lang="en-US" b="1" dirty="0">
                <a:solidFill>
                  <a:schemeClr val="dk1"/>
                </a:solidFill>
                <a:latin typeface="Calibri"/>
                <a:ea typeface="Calibri"/>
                <a:cs typeface="Calibri"/>
                <a:sym typeface="Calibri"/>
              </a:rPr>
              <a:t>share</a:t>
            </a:r>
            <a:r>
              <a:rPr lang="en-US" dirty="0">
                <a:solidFill>
                  <a:schemeClr val="dk1"/>
                </a:solidFill>
                <a:latin typeface="Calibri"/>
                <a:ea typeface="Calibri"/>
                <a:cs typeface="Calibri"/>
                <a:sym typeface="Calibri"/>
              </a:rPr>
              <a:t> your reflection with a table partner.</a:t>
            </a:r>
          </a:p>
          <a:p>
            <a:pPr marL="152384">
              <a:buClr>
                <a:schemeClr val="dk1"/>
              </a:buClr>
              <a:buSzPct val="100000"/>
            </a:pPr>
            <a:endParaRPr lang="en-US" dirty="0">
              <a:solidFill>
                <a:schemeClr val="dk1"/>
              </a:solidFill>
              <a:latin typeface="Calibri"/>
              <a:ea typeface="Calibri"/>
              <a:cs typeface="Calibri"/>
              <a:sym typeface="Calibri"/>
            </a:endParaRPr>
          </a:p>
          <a:p>
            <a:pPr marL="152384">
              <a:buClr>
                <a:schemeClr val="dk1"/>
              </a:buClr>
              <a:buSzPct val="100000"/>
            </a:pPr>
            <a:r>
              <a:rPr lang="en-US" b="1" dirty="0">
                <a:solidFill>
                  <a:schemeClr val="dk1"/>
                </a:solidFill>
                <a:latin typeface="Calibri"/>
                <a:ea typeface="Calibri"/>
                <a:cs typeface="Calibri"/>
                <a:sym typeface="Calibri"/>
              </a:rPr>
              <a:t>This should take about 3 minutes.</a:t>
            </a:r>
          </a:p>
          <a:p>
            <a:endParaRPr dirty="0">
              <a:solidFill>
                <a:schemeClr val="dk1"/>
              </a:solidFill>
              <a:latin typeface="Calibri"/>
              <a:ea typeface="Calibri"/>
              <a:cs typeface="Calibri"/>
              <a:sym typeface="Calibri"/>
            </a:endParaRPr>
          </a:p>
          <a:p>
            <a:r>
              <a:rPr lang="en-US" dirty="0">
                <a:solidFill>
                  <a:schemeClr val="dk1"/>
                </a:solidFill>
                <a:latin typeface="Calibri"/>
                <a:ea typeface="Calibri"/>
                <a:cs typeface="Calibri"/>
                <a:sym typeface="Calibri"/>
              </a:rPr>
              <a:t>BENEFITS for ELs:</a:t>
            </a:r>
            <a:endParaRPr lang="en-US" b="1" dirty="0">
              <a:solidFill>
                <a:srgbClr val="FF0000"/>
              </a:solidFill>
              <a:latin typeface="Calibri"/>
              <a:ea typeface="Calibri"/>
              <a:cs typeface="Calibri"/>
              <a:sym typeface="Calibri"/>
            </a:endParaRP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Provides think time.</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Suggestion: younger learners - “Put on your thinking caps.”</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Promotes home language retention and development through homogeneous pairings.</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Promotes English language development when a partner shares in English what his/her non-English speaking partner said: i.e., now that person is also hearing his/her idea expressed in English.</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Opportunity to rehearse language with a partner in a lower-stress situation prior to sharing; such rehearsal opportunities can have a profound effect on language production.</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Hearing an idea more than once promotes receptive language development.</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Every student participates: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Students who most need language growth are not typically the ones with their hands up to volunteer.</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It may also be culturally inappropriate to do so for students with collective cultural backgrounds; however, it is generally appropriate across cultures to share a group or partner idea.</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differentiated sentence frames to support ELs </a:t>
            </a:r>
            <a:r>
              <a:rPr lang="en-US" u="sng" dirty="0">
                <a:solidFill>
                  <a:schemeClr val="dk1"/>
                </a:solidFill>
                <a:latin typeface="Calibri"/>
                <a:ea typeface="Calibri"/>
                <a:cs typeface="Calibri"/>
                <a:sym typeface="Calibri"/>
              </a:rPr>
              <a:t>and</a:t>
            </a:r>
            <a:r>
              <a:rPr lang="en-US" dirty="0">
                <a:solidFill>
                  <a:schemeClr val="dk1"/>
                </a:solidFill>
                <a:latin typeface="Calibri"/>
                <a:ea typeface="Calibri"/>
                <a:cs typeface="Calibri"/>
                <a:sym typeface="Calibri"/>
              </a:rPr>
              <a:t> provide models for language growth of all learners.  </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Easier for students with less confidence/language to share if they have a starting point.</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Structure younger learners’ partner talk further; e.g., ask “birds” to share then when done, tell “bees” to share.</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Tell younger students who their partner is before the sharing begins; e.g., students come to rug in pairs; there would be no more than one triad; no one left out; no time wasted.</a:t>
            </a:r>
          </a:p>
        </p:txBody>
      </p:sp>
      <p:sp>
        <p:nvSpPr>
          <p:cNvPr id="177" name="Shape 17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a:t>
            </a:fld>
            <a:endParaRPr lang="en-US"/>
          </a:p>
        </p:txBody>
      </p:sp>
    </p:spTree>
    <p:extLst>
      <p:ext uri="{BB962C8B-B14F-4D97-AF65-F5344CB8AC3E}">
        <p14:creationId xmlns:p14="http://schemas.microsoft.com/office/powerpoint/2010/main" val="3529246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45" name="Shape 345"/>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UDL asks educators to incorporate into their lesson what students care about:</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Global problems.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Risk to endangered animals.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Multiple ways human behaviors have endangered many species.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Problem resolution attempts and related controversies.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Team jigsaw</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Assignment: Present animal based on one of the reasons animals are endangered.</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Team choice of animal supports student engagement.</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Benefits: </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Provides time for more in-depth exploration of a topic.</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Teacher can hear all information as it is shared.</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Note: Provide structure and scaffolding needed for effective participation of all members.</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Older learners can decide group structure if they have had experience with the process and equitable division of labor.</a:t>
            </a:r>
          </a:p>
          <a:p>
            <a:pPr>
              <a:buSzPct val="25000"/>
            </a:pPr>
            <a:r>
              <a:rPr lang="en-US" dirty="0" smtClean="0">
                <a:solidFill>
                  <a:schemeClr val="dk1"/>
                </a:solidFill>
                <a:latin typeface="Calibri"/>
                <a:ea typeface="Calibri"/>
                <a:cs typeface="Calibri"/>
                <a:sym typeface="Calibri"/>
              </a:rPr>
              <a:t>BENEFITS </a:t>
            </a:r>
            <a:r>
              <a:rPr lang="en-US" dirty="0">
                <a:solidFill>
                  <a:schemeClr val="dk1"/>
                </a:solidFill>
                <a:latin typeface="Calibri"/>
                <a:ea typeface="Calibri"/>
                <a:cs typeface="Calibri"/>
                <a:sym typeface="Calibri"/>
              </a:rPr>
              <a:t>for ELs:  </a:t>
            </a:r>
            <a:endParaRPr lang="en-US" dirty="0" smtClean="0">
              <a:solidFill>
                <a:schemeClr val="dk1"/>
              </a:solidFill>
              <a:latin typeface="Calibri"/>
              <a:ea typeface="Calibri"/>
              <a:cs typeface="Calibri"/>
              <a:sym typeface="Calibri"/>
            </a:endParaRPr>
          </a:p>
          <a:p>
            <a:pPr marL="320040" lvl="0" indent="-171450">
              <a:buSzPct val="25000"/>
              <a:buFont typeface="Arial" panose="020B0604020202020204" pitchFamily="34" charset="0"/>
              <a:buChar char="•"/>
            </a:pPr>
            <a:r>
              <a:rPr lang="en-US" dirty="0" smtClean="0">
                <a:solidFill>
                  <a:schemeClr val="dk1"/>
                </a:solidFill>
                <a:latin typeface="Calibri"/>
                <a:ea typeface="Calibri"/>
                <a:cs typeface="Calibri"/>
                <a:sym typeface="Calibri"/>
              </a:rPr>
              <a:t>Support </a:t>
            </a:r>
            <a:r>
              <a:rPr lang="en-US" dirty="0">
                <a:solidFill>
                  <a:schemeClr val="dk1"/>
                </a:solidFill>
                <a:latin typeface="Calibri"/>
                <a:ea typeface="Calibri"/>
                <a:cs typeface="Calibri"/>
                <a:sym typeface="Calibri"/>
              </a:rPr>
              <a:t>opportunities from team members. </a:t>
            </a:r>
          </a:p>
          <a:p>
            <a:pPr marL="320537"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Teachers or aides can give guidance to teams and individuals as needed without disrupting others. </a:t>
            </a:r>
          </a:p>
          <a:p>
            <a:pPr marL="320537"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Fewer topics for each learner to read about and process, so comprehension is enhanced.</a:t>
            </a:r>
          </a:p>
          <a:p>
            <a:pPr marL="320537"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ELs can be given responsibility for a developmentally appropriate task.</a:t>
            </a:r>
          </a:p>
        </p:txBody>
      </p:sp>
      <p:sp>
        <p:nvSpPr>
          <p:cNvPr id="346" name="Shape 34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20</a:t>
            </a:fld>
            <a:endParaRPr lang="en-US"/>
          </a:p>
        </p:txBody>
      </p:sp>
    </p:spTree>
    <p:extLst>
      <p:ext uri="{BB962C8B-B14F-4D97-AF65-F5344CB8AC3E}">
        <p14:creationId xmlns:p14="http://schemas.microsoft.com/office/powerpoint/2010/main" val="248799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74" name="Shape 374"/>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Effective use of Team Jigsaw, individuals need to be accountable for specific tasks.  </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In this example, each team member will teach one of the important understandings related to their animal.  </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Team number </a:t>
            </a:r>
            <a:r>
              <a:rPr lang="en-US" dirty="0" smtClean="0">
                <a:solidFill>
                  <a:schemeClr val="dk1"/>
                </a:solidFill>
                <a:latin typeface="Calibri"/>
                <a:ea typeface="Calibri"/>
                <a:cs typeface="Calibri"/>
                <a:sym typeface="Calibri"/>
              </a:rPr>
              <a:t>1:</a:t>
            </a:r>
            <a:r>
              <a:rPr lang="en-US" baseline="0"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Develop </a:t>
            </a:r>
            <a:r>
              <a:rPr lang="en-US" dirty="0">
                <a:solidFill>
                  <a:schemeClr val="dk1"/>
                </a:solidFill>
                <a:latin typeface="Calibri"/>
                <a:ea typeface="Calibri"/>
                <a:cs typeface="Calibri"/>
                <a:sym typeface="Calibri"/>
              </a:rPr>
              <a:t>a web that represents how his/her team’s animal will meet common needs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This would be an appropriate assignment for our </a:t>
            </a:r>
            <a:r>
              <a:rPr lang="en-US" dirty="0" smtClean="0">
                <a:solidFill>
                  <a:schemeClr val="dk1"/>
                </a:solidFill>
                <a:latin typeface="Calibri"/>
                <a:ea typeface="Calibri"/>
                <a:cs typeface="Calibri"/>
                <a:sym typeface="Calibri"/>
              </a:rPr>
              <a:t>EL </a:t>
            </a:r>
            <a:r>
              <a:rPr lang="en-US" dirty="0">
                <a:solidFill>
                  <a:schemeClr val="dk1"/>
                </a:solidFill>
                <a:latin typeface="Calibri"/>
                <a:ea typeface="Calibri"/>
                <a:cs typeface="Calibri"/>
                <a:sym typeface="Calibri"/>
              </a:rPr>
              <a:t>student: she will present how the Panda bear meets common survival needs.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To support comprehension for all learners, a graphic organizer will be used by each presenter.  </a:t>
            </a:r>
          </a:p>
          <a:p>
            <a:pPr marL="171433" indent="-95241">
              <a:buClr>
                <a:schemeClr val="dk1"/>
              </a:buClr>
            </a:pPr>
            <a:endParaRPr lang="en-US"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  </a:t>
            </a:r>
          </a:p>
          <a:p>
            <a:pPr>
              <a:buClr>
                <a:schemeClr val="dk1"/>
              </a:buClr>
              <a:buSzPct val="25000"/>
            </a:pPr>
            <a:r>
              <a:rPr lang="en-US" sz="1100" dirty="0">
                <a:latin typeface="Calibri"/>
                <a:ea typeface="Calibri"/>
                <a:cs typeface="Calibri"/>
                <a:sym typeface="Calibri"/>
              </a:rPr>
              <a:t>Many of the benefits are for all learners.</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It is helpful to include the understanding that matches an organizer on the same page, so students retain focus on the broader context.  </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Organizers help students understand text structure and promote organized note-taking.  </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don’t have room to just copy the text. </a:t>
            </a:r>
            <a:r>
              <a:rPr lang="en-US" dirty="0" smtClean="0">
                <a:solidFill>
                  <a:schemeClr val="dk1"/>
                </a:solidFill>
                <a:latin typeface="Calibri"/>
                <a:ea typeface="Calibri"/>
                <a:cs typeface="Calibri"/>
                <a:sym typeface="Calibri"/>
              </a:rPr>
              <a:t>They </a:t>
            </a:r>
            <a:r>
              <a:rPr lang="en-US" dirty="0">
                <a:solidFill>
                  <a:schemeClr val="dk1"/>
                </a:solidFill>
                <a:latin typeface="Calibri"/>
                <a:ea typeface="Calibri"/>
                <a:cs typeface="Calibri"/>
                <a:sym typeface="Calibri"/>
              </a:rPr>
              <a:t>need to use some of their own words to retell.</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All students can have the assignment to complete a common organizer related to a topic, but they can use different readings to do so.</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Whenever students share their graphic organizers with others, the information is organized and easier to process.   </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Organizers prepared by more advance students one year can provide a “preview read” to an EL.</a:t>
            </a:r>
          </a:p>
          <a:p>
            <a:pPr marL="320040" lvl="1"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Ways to organize information may differ across cultures.</a:t>
            </a:r>
          </a:p>
          <a:p>
            <a:endParaRPr lang="en-US" dirty="0" smtClean="0"/>
          </a:p>
        </p:txBody>
      </p:sp>
      <p:sp>
        <p:nvSpPr>
          <p:cNvPr id="375" name="Shape 37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solidFill>
                  <a:srgbClr val="000000"/>
                </a:solidFill>
              </a:rPr>
              <a:pPr>
                <a:buSzPct val="25000"/>
              </a:pPr>
              <a:t>21</a:t>
            </a:fld>
            <a:endParaRPr lang="en-US" dirty="0">
              <a:solidFill>
                <a:srgbClr val="000000"/>
              </a:solidFill>
            </a:endParaRPr>
          </a:p>
        </p:txBody>
      </p:sp>
    </p:spTree>
    <p:extLst>
      <p:ext uri="{BB962C8B-B14F-4D97-AF65-F5344CB8AC3E}">
        <p14:creationId xmlns:p14="http://schemas.microsoft.com/office/powerpoint/2010/main" val="391614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83" name="Shape 38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of sentence frames that support each graphic organizer promote variety in sentence structure.</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Note: simple key words were provided that would be appropriate for the </a:t>
            </a:r>
            <a:r>
              <a:rPr lang="en-US" dirty="0" smtClean="0">
                <a:solidFill>
                  <a:schemeClr val="dk1"/>
                </a:solidFill>
                <a:latin typeface="Calibri"/>
                <a:ea typeface="Calibri"/>
                <a:cs typeface="Calibri"/>
                <a:sym typeface="Calibri"/>
              </a:rPr>
              <a:t>EL </a:t>
            </a:r>
            <a:r>
              <a:rPr lang="en-US" dirty="0">
                <a:solidFill>
                  <a:schemeClr val="dk1"/>
                </a:solidFill>
                <a:latin typeface="Calibri"/>
                <a:ea typeface="Calibri"/>
                <a:cs typeface="Calibri"/>
                <a:sym typeface="Calibri"/>
              </a:rPr>
              <a:t>student as well as some special needs learners.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This part of the assignment would be done by students needing the most support (team number 1</a:t>
            </a:r>
            <a:r>
              <a:rPr lang="en-US" dirty="0" smtClean="0">
                <a:solidFill>
                  <a:schemeClr val="dk1"/>
                </a:solidFill>
                <a:latin typeface="Calibri"/>
                <a:ea typeface="Calibri"/>
                <a:cs typeface="Calibri"/>
                <a:sym typeface="Calibri"/>
              </a:rPr>
              <a:t>).</a:t>
            </a:r>
            <a:endParaRPr lang="en-US"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BENEFITS for ELs: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Overall benefits previously explained; additionally,</a:t>
            </a:r>
          </a:p>
          <a:p>
            <a:pPr marL="915772" lvl="1" indent="-302205">
              <a:buClr>
                <a:schemeClr val="dk1"/>
              </a:buClr>
              <a:buSzPct val="100000"/>
              <a:buFont typeface="Courier New"/>
              <a:buChar char="o"/>
            </a:pPr>
            <a:r>
              <a:rPr lang="en-US" dirty="0">
                <a:solidFill>
                  <a:schemeClr val="dk1"/>
                </a:solidFill>
                <a:latin typeface="Calibri"/>
                <a:ea typeface="Calibri"/>
                <a:cs typeface="Calibri"/>
                <a:sym typeface="Calibri"/>
              </a:rPr>
              <a:t>Additional language support for the oral presentation.</a:t>
            </a:r>
          </a:p>
          <a:p>
            <a:pPr marL="915772" lvl="1" indent="-302205">
              <a:buClr>
                <a:schemeClr val="dk1"/>
              </a:buClr>
              <a:buSzPct val="100000"/>
              <a:buFont typeface="Courier New"/>
              <a:buChar char="o"/>
            </a:pPr>
            <a:r>
              <a:rPr lang="en-US" dirty="0">
                <a:solidFill>
                  <a:schemeClr val="dk1"/>
                </a:solidFill>
                <a:latin typeface="Calibri"/>
                <a:ea typeface="Calibri"/>
                <a:cs typeface="Calibri"/>
                <a:sym typeface="Calibri"/>
              </a:rPr>
              <a:t>Practice of basic language structures. </a:t>
            </a: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
        <p:nvSpPr>
          <p:cNvPr id="384" name="Shape 384"/>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22</a:t>
            </a:fld>
            <a:endParaRPr lang="en-US"/>
          </a:p>
        </p:txBody>
      </p:sp>
    </p:spTree>
    <p:extLst>
      <p:ext uri="{BB962C8B-B14F-4D97-AF65-F5344CB8AC3E}">
        <p14:creationId xmlns:p14="http://schemas.microsoft.com/office/powerpoint/2010/main" val="3200801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99" name="Shape 39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More than one source of information is needed.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Important to have text the student can read, but the goal is to also raise their reading levels.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Giving students the opportunities to use multi-level text related to a common topic can dramatically increase their reading level related to that topic.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skills and confidence transfer to other reading tasks.</a:t>
            </a:r>
          </a:p>
          <a:p>
            <a:pPr>
              <a:buSzPct val="25000"/>
            </a:pPr>
            <a:r>
              <a:rPr lang="en-US" dirty="0" smtClean="0">
                <a:solidFill>
                  <a:schemeClr val="dk1"/>
                </a:solidFill>
                <a:latin typeface="Calibri"/>
                <a:ea typeface="Calibri"/>
                <a:cs typeface="Calibri"/>
                <a:sym typeface="Calibri"/>
              </a:rPr>
              <a:t>BENEFITS </a:t>
            </a:r>
            <a:r>
              <a:rPr lang="en-US" dirty="0">
                <a:solidFill>
                  <a:schemeClr val="dk1"/>
                </a:solidFill>
                <a:latin typeface="Calibri"/>
                <a:ea typeface="Calibri"/>
                <a:cs typeface="Calibri"/>
                <a:sym typeface="Calibri"/>
              </a:rPr>
              <a:t>for ELs:  </a:t>
            </a:r>
          </a:p>
          <a:p>
            <a:pPr>
              <a:buSzPct val="25000"/>
            </a:pPr>
            <a:r>
              <a:rPr lang="en-US" u="sng" dirty="0">
                <a:solidFill>
                  <a:schemeClr val="dk1"/>
                </a:solidFill>
                <a:latin typeface="Calibri"/>
                <a:ea typeface="Calibri"/>
                <a:cs typeface="Calibri"/>
                <a:sym typeface="Calibri"/>
              </a:rPr>
              <a:t>Reading about the same topic from multiple resources: </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Provides practice with key content vocabulary.</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Exposure to different ways of expressing common ideas. </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Quickly raises the reading level of literate EL learners by providing the context and vocabulary support from one source to access a more complex reading.  </a:t>
            </a:r>
          </a:p>
          <a:p>
            <a:pPr>
              <a:buClr>
                <a:schemeClr val="dk1"/>
              </a:buClr>
              <a:buSzPct val="25000"/>
            </a:pPr>
            <a:r>
              <a:rPr lang="en-US" u="sng" dirty="0">
                <a:solidFill>
                  <a:schemeClr val="dk1"/>
                </a:solidFill>
                <a:latin typeface="Calibri"/>
                <a:ea typeface="Calibri"/>
                <a:cs typeface="Calibri"/>
                <a:sym typeface="Calibri"/>
              </a:rPr>
              <a:t>Use of native language resources: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Promotes development of reading skills at the student’s reading level, and many of those skills will transfer to English.</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Conveys respect for the native language and the importance of maintaining and developing it.</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Provides background knowledge that supports reading in English.</a:t>
            </a:r>
          </a:p>
        </p:txBody>
      </p:sp>
      <p:sp>
        <p:nvSpPr>
          <p:cNvPr id="400" name="Shape 400"/>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23</a:t>
            </a:fld>
            <a:endParaRPr lang="en-US"/>
          </a:p>
        </p:txBody>
      </p:sp>
    </p:spTree>
    <p:extLst>
      <p:ext uri="{BB962C8B-B14F-4D97-AF65-F5344CB8AC3E}">
        <p14:creationId xmlns:p14="http://schemas.microsoft.com/office/powerpoint/2010/main" val="32705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0" name="Shape 41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Core </a:t>
            </a:r>
            <a:r>
              <a:rPr lang="en-US" dirty="0">
                <a:solidFill>
                  <a:schemeClr val="dk1"/>
                </a:solidFill>
                <a:latin typeface="Calibri"/>
                <a:ea typeface="Calibri"/>
                <a:cs typeface="Calibri"/>
                <a:sym typeface="Calibri"/>
              </a:rPr>
              <a:t>standards ask learners to make multi-media presentations.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learn the use of technology as they integrate visuals into their presentations.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Engagement in the assignment as well as in the audience is enhanced.  </a:t>
            </a:r>
          </a:p>
          <a:p>
            <a:endParaRPr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BENEFITS for ELs: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Visuals are needed to support comprehension for ELs with beginning and developing levels of English language proficiency.</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of multi-media during presentations lowers anxiety because the listeners are not focused exclusively on the speaker.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An accent and error in English are not as confusing to the listeners because the spoken English is supported by visuals.</a:t>
            </a:r>
          </a:p>
        </p:txBody>
      </p:sp>
      <p:sp>
        <p:nvSpPr>
          <p:cNvPr id="411" name="Shape 41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24</a:t>
            </a:fld>
            <a:endParaRPr lang="en-US"/>
          </a:p>
        </p:txBody>
      </p:sp>
    </p:spTree>
    <p:extLst>
      <p:ext uri="{BB962C8B-B14F-4D97-AF65-F5344CB8AC3E}">
        <p14:creationId xmlns:p14="http://schemas.microsoft.com/office/powerpoint/2010/main" val="329337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9" name="Shape 41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 video could be a source of information for students as they prepare their presentations.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Even a student with almost no English skills could share a video with the class. </a:t>
            </a:r>
          </a:p>
          <a:p>
            <a:endParaRPr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BENEFITS for </a:t>
            </a:r>
            <a:r>
              <a:rPr lang="en-US" dirty="0" smtClean="0">
                <a:solidFill>
                  <a:schemeClr val="dk1"/>
                </a:solidFill>
                <a:latin typeface="Calibri"/>
                <a:ea typeface="Calibri"/>
                <a:cs typeface="Calibri"/>
                <a:sym typeface="Calibri"/>
              </a:rPr>
              <a:t>ELs</a:t>
            </a:r>
            <a:r>
              <a:rPr lang="en-US" dirty="0">
                <a:solidFill>
                  <a:schemeClr val="dk1"/>
                </a:solidFill>
                <a:latin typeface="Calibri"/>
                <a:ea typeface="Calibri"/>
                <a:cs typeface="Calibri"/>
                <a:sym typeface="Calibri"/>
              </a:rPr>
              <a:t>: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Being accountable for a portion of multipart team project provides a sense of accomplishment to the student. </a:t>
            </a:r>
          </a:p>
        </p:txBody>
      </p:sp>
      <p:sp>
        <p:nvSpPr>
          <p:cNvPr id="420" name="Shape 420"/>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25</a:t>
            </a:fld>
            <a:endParaRPr lang="en-US"/>
          </a:p>
        </p:txBody>
      </p:sp>
    </p:spTree>
    <p:extLst>
      <p:ext uri="{BB962C8B-B14F-4D97-AF65-F5344CB8AC3E}">
        <p14:creationId xmlns:p14="http://schemas.microsoft.com/office/powerpoint/2010/main" val="2489123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3" name="Shape 43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Just looked at developmentally appropriate possibilities for the ESL student.</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Quickly take a look at similar, but more complex tasks, for other team members.</a:t>
            </a:r>
          </a:p>
          <a:p>
            <a:endParaRPr dirty="0">
              <a:solidFill>
                <a:schemeClr val="dk1"/>
              </a:solidFill>
              <a:latin typeface="Calibri"/>
              <a:ea typeface="Calibri"/>
              <a:cs typeface="Calibri"/>
              <a:sym typeface="Calibri"/>
            </a:endParaRPr>
          </a:p>
        </p:txBody>
      </p:sp>
      <p:sp>
        <p:nvSpPr>
          <p:cNvPr id="434" name="Shape 434"/>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26</a:t>
            </a:fld>
            <a:endParaRPr lang="en-US"/>
          </a:p>
        </p:txBody>
      </p:sp>
    </p:spTree>
    <p:extLst>
      <p:ext uri="{BB962C8B-B14F-4D97-AF65-F5344CB8AC3E}">
        <p14:creationId xmlns:p14="http://schemas.microsoft.com/office/powerpoint/2010/main" val="1186962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solidFill>
                  <a:srgbClr val="000000"/>
                </a:solidFill>
                <a:latin typeface="Times New Roman"/>
                <a:ea typeface="Times New Roman"/>
                <a:cs typeface="Times New Roman"/>
                <a:sym typeface="Times New Roman"/>
              </a:rPr>
              <a:pPr>
                <a:buSzPct val="25000"/>
              </a:pPr>
              <a:t>27</a:t>
            </a:fld>
            <a:endParaRPr lang="en-US" sz="1300">
              <a:solidFill>
                <a:srgbClr val="000000"/>
              </a:solidFill>
              <a:latin typeface="Times New Roman"/>
              <a:ea typeface="Times New Roman"/>
              <a:cs typeface="Times New Roman"/>
              <a:sym typeface="Times New Roman"/>
            </a:endParaRPr>
          </a:p>
        </p:txBody>
      </p:sp>
      <p:sp>
        <p:nvSpPr>
          <p:cNvPr id="439" name="Shape 439"/>
          <p:cNvSpPr>
            <a:spLocks noGrp="1" noRot="1" noChangeAspect="1"/>
          </p:cNvSpPr>
          <p:nvPr>
            <p:ph type="sldImg" idx="2"/>
          </p:nvPr>
        </p:nvSpPr>
        <p:spPr>
          <a:xfrm>
            <a:off x="1184275" y="698500"/>
            <a:ext cx="4656138"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40" name="Shape 44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of differentiated cause-effect sentence frame supports sentence variety for all learners.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who are ready to write cause-effect paragraphs and essays will typically incorporate more variety if they write the sentences first or use them when doing a more complex writing assignment.</a:t>
            </a:r>
          </a:p>
          <a:p>
            <a:endParaRPr dirty="0">
              <a:solidFill>
                <a:schemeClr val="dk1"/>
              </a:solidFill>
              <a:latin typeface="Calibri"/>
              <a:ea typeface="Calibri"/>
              <a:cs typeface="Calibri"/>
              <a:sym typeface="Calibri"/>
            </a:endParaRPr>
          </a:p>
          <a:p>
            <a:r>
              <a:rPr lang="en-US" dirty="0">
                <a:solidFill>
                  <a:schemeClr val="dk1"/>
                </a:solidFill>
                <a:latin typeface="Calibri"/>
                <a:ea typeface="Calibri"/>
                <a:cs typeface="Calibri"/>
                <a:sym typeface="Calibri"/>
              </a:rPr>
              <a:t>BENEFITS for ELs:</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Sentence frames are the most beneficial if introduced at a pace and level appropriate for the grade and ELP level.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Older learners can use the frames for each language function as a reference in their binders after use in class.</a:t>
            </a:r>
          </a:p>
          <a:p>
            <a:pPr marL="171707" indent="-171707">
              <a:buFont typeface="Arial" panose="020B0604020202020204" pitchFamily="34" charset="0"/>
              <a:buChar char="•"/>
            </a:pPr>
            <a:endParaRPr dirty="0">
              <a:solidFill>
                <a:schemeClr val="dk1"/>
              </a:solidFill>
              <a:latin typeface="Calibri"/>
              <a:ea typeface="Calibri"/>
              <a:cs typeface="Calibri"/>
              <a:sym typeface="Calibri"/>
            </a:endParaRPr>
          </a:p>
          <a:p>
            <a:endParaRPr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788875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9" name="Shape 44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This is just a sample for intermediate ELs of those sentence frames.</a:t>
            </a:r>
          </a:p>
        </p:txBody>
      </p:sp>
      <p:sp>
        <p:nvSpPr>
          <p:cNvPr id="450" name="Shape 450"/>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28</a:t>
            </a:fld>
            <a:endParaRPr lang="en-US"/>
          </a:p>
        </p:txBody>
      </p:sp>
    </p:spTree>
    <p:extLst>
      <p:ext uri="{BB962C8B-B14F-4D97-AF65-F5344CB8AC3E}">
        <p14:creationId xmlns:p14="http://schemas.microsoft.com/office/powerpoint/2010/main" val="3473861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5" name="Shape 475"/>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lnSpc>
                <a:spcPct val="115000"/>
              </a:lnSpc>
              <a:buClr>
                <a:schemeClr val="dk1"/>
              </a:buClr>
              <a:buSzPct val="91666"/>
            </a:pPr>
            <a:r>
              <a:rPr lang="en-US" dirty="0">
                <a:solidFill>
                  <a:schemeClr val="dk1"/>
                </a:solidFill>
                <a:latin typeface="Calibri"/>
                <a:ea typeface="Calibri"/>
                <a:cs typeface="Calibri"/>
                <a:sym typeface="Calibri"/>
              </a:rPr>
              <a:t>Presenter:</a:t>
            </a:r>
          </a:p>
          <a:p>
            <a:pPr marL="320520" indent="-171433">
              <a:lnSpc>
                <a:spcPct val="115000"/>
              </a:lnSpc>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need to use the types of organizers that best match the organizational format. </a:t>
            </a:r>
          </a:p>
          <a:p>
            <a:pPr marL="320520" indent="-171433">
              <a:lnSpc>
                <a:spcPct val="115000"/>
              </a:lnSpc>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Some animals are endangered for multiple reasons.  </a:t>
            </a:r>
          </a:p>
          <a:p>
            <a:pPr marL="320520" indent="-171433">
              <a:lnSpc>
                <a:spcPct val="115000"/>
              </a:lnSpc>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For others, a Sequence of Events would be a better organizer.</a:t>
            </a:r>
            <a:endParaRPr dirty="0">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solidFill>
                  <a:srgbClr val="000000"/>
                </a:solidFill>
              </a:rPr>
              <a:pPr>
                <a:buSzPct val="25000"/>
              </a:pPr>
              <a:t>29</a:t>
            </a:fld>
            <a:endParaRPr lang="en-US" dirty="0">
              <a:solidFill>
                <a:srgbClr val="000000"/>
              </a:solidFill>
            </a:endParaRPr>
          </a:p>
        </p:txBody>
      </p:sp>
    </p:spTree>
    <p:extLst>
      <p:ext uri="{BB962C8B-B14F-4D97-AF65-F5344CB8AC3E}">
        <p14:creationId xmlns:p14="http://schemas.microsoft.com/office/powerpoint/2010/main" val="277820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84" name="Shape 184"/>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Traditional Think-Pair-Share: volunteers share ideas with whole group.</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Adaptation of “Stand and Share” (Kagan) engages more learners.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sentence frames.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Think of how you might share your most important learning using one of these frames. </a:t>
            </a:r>
            <a:r>
              <a:rPr lang="en-US" b="1" dirty="0" smtClean="0">
                <a:solidFill>
                  <a:srgbClr val="2E59B0"/>
                </a:solidFill>
                <a:latin typeface="Calibri"/>
                <a:ea typeface="Calibri"/>
                <a:cs typeface="Calibri"/>
                <a:sym typeface="Calibri"/>
              </a:rPr>
              <a:t>Allow </a:t>
            </a:r>
            <a:r>
              <a:rPr lang="en-US" b="1" dirty="0">
                <a:solidFill>
                  <a:srgbClr val="2E59B0"/>
                </a:solidFill>
                <a:latin typeface="Calibri"/>
                <a:ea typeface="Calibri"/>
                <a:cs typeface="Calibri"/>
                <a:sym typeface="Calibri"/>
              </a:rPr>
              <a:t>approximately 10 seconds to do this and mention that appropriate think time is being modeled.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Ask everyone to stand; assure audience this is a volunteer activity.</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One person shares; others sit if they had the same/similar idea.</a:t>
            </a:r>
          </a:p>
          <a:p>
            <a:pPr marL="914306" lvl="1" indent="-304768">
              <a:buClr>
                <a:srgbClr val="000000"/>
              </a:buClr>
              <a:buSzPct val="100000"/>
              <a:buFont typeface="Courier New"/>
              <a:buChar char="o"/>
            </a:pPr>
            <a:r>
              <a:rPr lang="en-US" dirty="0">
                <a:latin typeface="Calibri"/>
                <a:ea typeface="Calibri"/>
                <a:cs typeface="Calibri"/>
                <a:sym typeface="Calibri"/>
              </a:rPr>
              <a:t>The person sharing calls on the next person to share.</a:t>
            </a:r>
          </a:p>
          <a:p>
            <a:pPr marL="914306" lvl="1" indent="-304768">
              <a:buClr>
                <a:srgbClr val="000000"/>
              </a:buClr>
              <a:buSzPct val="100000"/>
              <a:buFont typeface="Courier New"/>
              <a:buChar char="o"/>
            </a:pPr>
            <a:r>
              <a:rPr lang="en-US" dirty="0">
                <a:latin typeface="Calibri"/>
                <a:ea typeface="Calibri"/>
                <a:cs typeface="Calibri"/>
                <a:sym typeface="Calibri"/>
              </a:rPr>
              <a:t>Speakers need to speak to audience, not the </a:t>
            </a:r>
            <a:r>
              <a:rPr lang="en-US" dirty="0" smtClean="0">
                <a:latin typeface="Calibri"/>
                <a:ea typeface="Calibri"/>
                <a:cs typeface="Calibri"/>
                <a:sym typeface="Calibri"/>
              </a:rPr>
              <a:t>presenter.</a:t>
            </a:r>
          </a:p>
          <a:p>
            <a:pPr marL="0" lvl="1" indent="0">
              <a:buClr>
                <a:srgbClr val="000000"/>
              </a:buClr>
              <a:buSzPct val="100000"/>
              <a:buFont typeface="Courier New"/>
              <a:buNone/>
            </a:pPr>
            <a:r>
              <a:rPr lang="en-US" b="1" dirty="0" smtClean="0">
                <a:latin typeface="Calibri"/>
                <a:ea typeface="Calibri"/>
                <a:cs typeface="Calibri"/>
                <a:sym typeface="Calibri"/>
              </a:rPr>
              <a:t>This </a:t>
            </a:r>
            <a:r>
              <a:rPr lang="en-US" b="1" dirty="0">
                <a:latin typeface="Calibri"/>
                <a:ea typeface="Calibri"/>
                <a:cs typeface="Calibri"/>
                <a:sym typeface="Calibri"/>
              </a:rPr>
              <a:t>should take about 5 minutes.</a:t>
            </a:r>
          </a:p>
          <a:p>
            <a:pPr>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a:t>
            </a:r>
            <a:endParaRPr lang="en-US" b="1" dirty="0">
              <a:solidFill>
                <a:srgbClr val="FF0000"/>
              </a:solidFill>
              <a:latin typeface="Calibri"/>
              <a:ea typeface="Calibri"/>
              <a:cs typeface="Calibri"/>
              <a:sym typeface="Calibri"/>
            </a:endParaRPr>
          </a:p>
          <a:p>
            <a:r>
              <a:rPr lang="en-US" u="sng" dirty="0">
                <a:solidFill>
                  <a:schemeClr val="dk1"/>
                </a:solidFill>
                <a:latin typeface="Calibri"/>
                <a:ea typeface="Calibri"/>
                <a:cs typeface="Calibri"/>
                <a:sym typeface="Calibri"/>
              </a:rPr>
              <a:t>Sentence Frames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Gives a starting point as well as provides modeling for the range of learners.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Teacher hears all statements.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Recommend writing the sentences in the order of complexity: simplest on the top.</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Sentence frames and oral language practice provide models that can be later be applied to writing.</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Promote additional sentence variety:</a:t>
            </a:r>
          </a:p>
          <a:p>
            <a:pPr marL="915772" lvl="1" indent="-302205">
              <a:buClr>
                <a:schemeClr val="dk1"/>
              </a:buClr>
              <a:buSzPct val="100000"/>
              <a:buFont typeface="Courier New"/>
              <a:buChar char="o"/>
            </a:pPr>
            <a:r>
              <a:rPr lang="en-US" dirty="0" smtClean="0">
                <a:solidFill>
                  <a:schemeClr val="dk1"/>
                </a:solidFill>
                <a:latin typeface="Calibri"/>
                <a:ea typeface="Calibri"/>
                <a:cs typeface="Calibri"/>
                <a:sym typeface="Calibri"/>
              </a:rPr>
              <a:t>Use more than sentence starters.</a:t>
            </a:r>
          </a:p>
          <a:p>
            <a:pPr marL="915772" lvl="1" indent="-302205">
              <a:buClr>
                <a:schemeClr val="dk1"/>
              </a:buClr>
              <a:buSzPct val="100000"/>
              <a:buFont typeface="Courier New"/>
              <a:buChar char="o"/>
            </a:pPr>
            <a:r>
              <a:rPr lang="en-US" dirty="0" smtClean="0">
                <a:solidFill>
                  <a:schemeClr val="dk1"/>
                </a:solidFill>
                <a:latin typeface="Calibri"/>
                <a:ea typeface="Calibri"/>
                <a:cs typeface="Calibri"/>
                <a:sym typeface="Calibri"/>
              </a:rPr>
              <a:t>Provide omissions at the beginning of a sentence.</a:t>
            </a:r>
          </a:p>
          <a:p>
            <a:pPr marL="915772" lvl="1" indent="-302205">
              <a:buClr>
                <a:schemeClr val="dk1"/>
              </a:buClr>
              <a:buSzPct val="100000"/>
              <a:buFont typeface="Courier New"/>
              <a:buChar char="o"/>
            </a:pPr>
            <a:r>
              <a:rPr lang="en-US" dirty="0" smtClean="0">
                <a:solidFill>
                  <a:schemeClr val="dk1"/>
                </a:solidFill>
                <a:latin typeface="Calibri"/>
                <a:ea typeface="Calibri"/>
                <a:cs typeface="Calibri"/>
                <a:sym typeface="Calibri"/>
              </a:rPr>
              <a:t>Model varied syntax to promote development of complex language; transferable to writing. </a:t>
            </a:r>
          </a:p>
          <a:p>
            <a:pPr marL="320520" indent="-171433">
              <a:buClr>
                <a:schemeClr val="dk1"/>
              </a:buClr>
              <a:buSzPct val="100000"/>
              <a:buFont typeface="Arial"/>
              <a:buChar char="•"/>
            </a:pPr>
            <a:r>
              <a:rPr lang="en-US" dirty="0" smtClean="0">
                <a:solidFill>
                  <a:schemeClr val="dk1"/>
                </a:solidFill>
                <a:latin typeface="Calibri"/>
                <a:ea typeface="Calibri"/>
                <a:cs typeface="Calibri"/>
                <a:sym typeface="Calibri"/>
              </a:rPr>
              <a:t>Consider </a:t>
            </a:r>
            <a:r>
              <a:rPr lang="en-US" dirty="0">
                <a:solidFill>
                  <a:schemeClr val="dk1"/>
                </a:solidFill>
                <a:latin typeface="Calibri"/>
                <a:ea typeface="Calibri"/>
                <a:cs typeface="Calibri"/>
                <a:sym typeface="Calibri"/>
              </a:rPr>
              <a:t>the audience when constructing sentence frames; i.e., with younger ELs use only 2 or 3.</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Use color:</a:t>
            </a:r>
          </a:p>
          <a:p>
            <a:pPr marL="914306" lvl="1" indent="-302205">
              <a:buClr>
                <a:schemeClr val="dk1"/>
              </a:buClr>
              <a:buSzPct val="100000"/>
              <a:buFont typeface="Courier New"/>
              <a:buChar char="o"/>
            </a:pPr>
            <a:r>
              <a:rPr lang="en-US" dirty="0">
                <a:solidFill>
                  <a:schemeClr val="dk1"/>
                </a:solidFill>
                <a:latin typeface="Calibri"/>
                <a:ea typeface="Calibri"/>
                <a:cs typeface="Calibri"/>
                <a:sym typeface="Calibri"/>
              </a:rPr>
              <a:t>Separates frames.</a:t>
            </a:r>
          </a:p>
          <a:p>
            <a:pPr marL="914306" lvl="1" indent="-302205">
              <a:buClr>
                <a:schemeClr val="dk1"/>
              </a:buClr>
              <a:buSzPct val="100000"/>
              <a:buFont typeface="Courier New"/>
              <a:buChar char="o"/>
            </a:pPr>
            <a:r>
              <a:rPr lang="en-US" dirty="0">
                <a:solidFill>
                  <a:schemeClr val="dk1"/>
                </a:solidFill>
                <a:latin typeface="Calibri"/>
                <a:ea typeface="Calibri"/>
                <a:cs typeface="Calibri"/>
                <a:sym typeface="Calibri"/>
              </a:rPr>
              <a:t>Can indicate level of difficulty.</a:t>
            </a:r>
          </a:p>
          <a:p>
            <a:pPr marL="0" indent="0">
              <a:buClr>
                <a:schemeClr val="dk1"/>
              </a:buClr>
              <a:buSzPct val="100000"/>
              <a:buFont typeface="Arial" panose="020B0604020202020204" pitchFamily="34" charset="0"/>
              <a:buNone/>
            </a:pPr>
            <a:r>
              <a:rPr lang="en-US" b="1" i="1" dirty="0">
                <a:solidFill>
                  <a:schemeClr val="dk1"/>
                </a:solidFill>
                <a:latin typeface="Calibri"/>
                <a:ea typeface="Calibri"/>
                <a:cs typeface="Calibri"/>
                <a:sym typeface="Calibri"/>
              </a:rPr>
              <a:t>Note: </a:t>
            </a:r>
            <a:r>
              <a:rPr lang="en-US" i="1" dirty="0">
                <a:solidFill>
                  <a:schemeClr val="dk1"/>
                </a:solidFill>
                <a:latin typeface="Calibri"/>
                <a:ea typeface="Calibri"/>
                <a:cs typeface="Calibri"/>
                <a:sym typeface="Calibri"/>
              </a:rPr>
              <a:t>When asking students to share learning, use “I learned </a:t>
            </a:r>
            <a:r>
              <a:rPr lang="en-US" i="1" u="sng" dirty="0">
                <a:solidFill>
                  <a:schemeClr val="dk1"/>
                </a:solidFill>
                <a:latin typeface="Calibri"/>
                <a:ea typeface="Calibri"/>
                <a:cs typeface="Calibri"/>
                <a:sym typeface="Calibri"/>
              </a:rPr>
              <a:t>that</a:t>
            </a:r>
            <a:r>
              <a:rPr lang="en-US" i="1" dirty="0">
                <a:solidFill>
                  <a:schemeClr val="dk1"/>
                </a:solidFill>
                <a:latin typeface="Calibri"/>
                <a:ea typeface="Calibri"/>
                <a:cs typeface="Calibri"/>
                <a:sym typeface="Calibri"/>
              </a:rPr>
              <a:t>” rather than “I learned” so that students are forced to express a complete idea, either an important fact, or better yet, a statement of understanding.  Otherwise students will say I learned “about” a topic or “how”.  Neither require statement of important learning. </a:t>
            </a:r>
          </a:p>
          <a:p>
            <a:r>
              <a:rPr lang="en-US" u="sng" dirty="0">
                <a:solidFill>
                  <a:schemeClr val="dk1"/>
                </a:solidFill>
                <a:latin typeface="Calibri"/>
                <a:ea typeface="Calibri"/>
                <a:cs typeface="Calibri"/>
                <a:sym typeface="Calibri"/>
              </a:rPr>
              <a:t>Adapted Stand and Share (Kagan)</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Opportunity for rehearsal, repetition, building comprehension, and hearing other ideas.</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Used at the beginning of class provides review of previous learning as well as an orientation for students who were absent the day before.</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Used at the end of class, promotes summary statements; encapsulation of essential learning.</a:t>
            </a:r>
          </a:p>
          <a:p>
            <a:pPr marL="320520" indent="-171433">
              <a:buClr>
                <a:schemeClr val="dk1"/>
              </a:buClr>
              <a:buSzPct val="100000"/>
              <a:buFont typeface="Arial"/>
              <a:buChar char="•"/>
            </a:pPr>
            <a:r>
              <a:rPr lang="en-US" dirty="0">
                <a:solidFill>
                  <a:schemeClr val="dk1"/>
                </a:solidFill>
                <a:latin typeface="Calibri"/>
                <a:ea typeface="Calibri"/>
                <a:cs typeface="Calibri"/>
                <a:sym typeface="Calibri"/>
              </a:rPr>
              <a:t>Productive use of class time: </a:t>
            </a:r>
          </a:p>
          <a:p>
            <a:pPr marL="914306" lvl="1" indent="-302205">
              <a:buClr>
                <a:schemeClr val="dk1"/>
              </a:buClr>
              <a:buSzPct val="100000"/>
              <a:buFont typeface="Courier New"/>
              <a:buChar char="o"/>
            </a:pPr>
            <a:r>
              <a:rPr lang="en-US" dirty="0" smtClean="0">
                <a:solidFill>
                  <a:schemeClr val="dk1"/>
                </a:solidFill>
                <a:latin typeface="Calibri"/>
                <a:ea typeface="Calibri"/>
                <a:cs typeface="Calibri"/>
                <a:sym typeface="Calibri"/>
              </a:rPr>
              <a:t>Beginning of class: “bell ringer” activity; students not present do not miss essential new learning.</a:t>
            </a:r>
          </a:p>
          <a:p>
            <a:pPr marL="914306" lvl="1" indent="-302205">
              <a:buClr>
                <a:schemeClr val="dk1"/>
              </a:buClr>
              <a:buSzPct val="100000"/>
              <a:buFont typeface="Courier New"/>
              <a:buChar char="o"/>
            </a:pPr>
            <a:r>
              <a:rPr lang="en-US" dirty="0" smtClean="0">
                <a:solidFill>
                  <a:schemeClr val="dk1"/>
                </a:solidFill>
                <a:latin typeface="Calibri"/>
                <a:ea typeface="Calibri"/>
                <a:cs typeface="Calibri"/>
                <a:sym typeface="Calibri"/>
              </a:rPr>
              <a:t>During </a:t>
            </a:r>
            <a:r>
              <a:rPr lang="en-US" dirty="0">
                <a:solidFill>
                  <a:schemeClr val="dk1"/>
                </a:solidFill>
                <a:latin typeface="Calibri"/>
                <a:ea typeface="Calibri"/>
                <a:cs typeface="Calibri"/>
                <a:sym typeface="Calibri"/>
              </a:rPr>
              <a:t>class: encourages engagement and physical activity; reinforces new learning.</a:t>
            </a:r>
          </a:p>
          <a:p>
            <a:pPr marL="914306" lvl="1" indent="-302205">
              <a:buClr>
                <a:schemeClr val="dk1"/>
              </a:buClr>
              <a:buSzPct val="100000"/>
              <a:buFont typeface="Courier New"/>
              <a:buChar char="o"/>
            </a:pPr>
            <a:r>
              <a:rPr lang="en-US" dirty="0">
                <a:solidFill>
                  <a:schemeClr val="dk1"/>
                </a:solidFill>
                <a:latin typeface="Calibri"/>
                <a:ea typeface="Calibri"/>
                <a:cs typeface="Calibri"/>
                <a:sym typeface="Calibri"/>
              </a:rPr>
              <a:t>End of </a:t>
            </a:r>
            <a:r>
              <a:rPr lang="en-US" dirty="0" smtClean="0">
                <a:solidFill>
                  <a:schemeClr val="dk1"/>
                </a:solidFill>
                <a:latin typeface="Calibri"/>
                <a:ea typeface="Calibri"/>
                <a:cs typeface="Calibri"/>
                <a:sym typeface="Calibri"/>
              </a:rPr>
              <a:t>class: </a:t>
            </a:r>
            <a:r>
              <a:rPr lang="en-US" dirty="0">
                <a:solidFill>
                  <a:schemeClr val="dk1"/>
                </a:solidFill>
                <a:latin typeface="Calibri"/>
                <a:ea typeface="Calibri"/>
                <a:cs typeface="Calibri"/>
                <a:sym typeface="Calibri"/>
              </a:rPr>
              <a:t>for older </a:t>
            </a:r>
            <a:r>
              <a:rPr lang="en-US" dirty="0" smtClean="0">
                <a:solidFill>
                  <a:schemeClr val="dk1"/>
                </a:solidFill>
                <a:latin typeface="Calibri"/>
                <a:ea typeface="Calibri"/>
                <a:cs typeface="Calibri"/>
                <a:sym typeface="Calibri"/>
              </a:rPr>
              <a:t>students, </a:t>
            </a:r>
            <a:r>
              <a:rPr lang="en-US" dirty="0">
                <a:solidFill>
                  <a:schemeClr val="dk1"/>
                </a:solidFill>
                <a:latin typeface="Calibri"/>
                <a:ea typeface="Calibri"/>
                <a:cs typeface="Calibri"/>
                <a:sym typeface="Calibri"/>
              </a:rPr>
              <a:t>eliminates ‘packing up/checking out’ before the bell; for younger </a:t>
            </a:r>
            <a:r>
              <a:rPr lang="en-US" dirty="0" smtClean="0">
                <a:solidFill>
                  <a:schemeClr val="dk1"/>
                </a:solidFill>
                <a:latin typeface="Calibri"/>
                <a:ea typeface="Calibri"/>
                <a:cs typeface="Calibri"/>
                <a:sym typeface="Calibri"/>
              </a:rPr>
              <a:t>students, </a:t>
            </a:r>
            <a:r>
              <a:rPr lang="en-US" dirty="0">
                <a:solidFill>
                  <a:schemeClr val="dk1"/>
                </a:solidFill>
                <a:latin typeface="Calibri"/>
                <a:ea typeface="Calibri"/>
                <a:cs typeface="Calibri"/>
                <a:sym typeface="Calibri"/>
              </a:rPr>
              <a:t>utilizes every moment including just before lunch, recess or </a:t>
            </a:r>
            <a:r>
              <a:rPr lang="en-US" dirty="0" smtClean="0">
                <a:solidFill>
                  <a:schemeClr val="dk1"/>
                </a:solidFill>
                <a:latin typeface="Calibri"/>
                <a:ea typeface="Calibri"/>
                <a:cs typeface="Calibri"/>
                <a:sym typeface="Calibri"/>
              </a:rPr>
              <a:t>dismissal.</a:t>
            </a:r>
          </a:p>
          <a:p>
            <a:pPr marL="154901" lvl="0" indent="0">
              <a:buClr>
                <a:schemeClr val="dk1"/>
              </a:buClr>
              <a:buSzPct val="100000"/>
              <a:buFont typeface="Courier New"/>
              <a:buNone/>
            </a:pPr>
            <a:r>
              <a:rPr lang="en-US" i="1" dirty="0" smtClean="0">
                <a:solidFill>
                  <a:schemeClr val="dk1"/>
                </a:solidFill>
                <a:latin typeface="Calibri"/>
                <a:ea typeface="Calibri"/>
                <a:cs typeface="Calibri"/>
                <a:sym typeface="Calibri"/>
              </a:rPr>
              <a:t>Tips:</a:t>
            </a:r>
          </a:p>
          <a:p>
            <a:pPr marL="320040" lvl="2" indent="-171450">
              <a:buClr>
                <a:schemeClr val="dk1"/>
              </a:buClr>
              <a:buSzPct val="100000"/>
              <a:buFont typeface="Arial" panose="020B0604020202020204" pitchFamily="34" charset="0"/>
              <a:buChar char="•"/>
            </a:pPr>
            <a:r>
              <a:rPr lang="en-US" i="1" dirty="0" smtClean="0">
                <a:solidFill>
                  <a:schemeClr val="dk1"/>
                </a:solidFill>
                <a:latin typeface="Calibri"/>
                <a:ea typeface="Calibri"/>
                <a:cs typeface="Calibri"/>
                <a:sym typeface="Calibri"/>
              </a:rPr>
              <a:t>Use </a:t>
            </a:r>
            <a:r>
              <a:rPr lang="en-US" i="1" dirty="0">
                <a:solidFill>
                  <a:schemeClr val="dk1"/>
                </a:solidFill>
                <a:latin typeface="Calibri"/>
                <a:ea typeface="Calibri"/>
                <a:cs typeface="Calibri"/>
                <a:sym typeface="Calibri"/>
              </a:rPr>
              <a:t>when students need to move.</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Use at the beginning of class to review previous learning.</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Use at the end of class to reflect on essential learning.</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Use to support language development but do not use them all the time.</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Write to specifically support the content.</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Observe to make sure most reserved students are ready.</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Observe to seek out students who regularly sit before sharing and appoint them to share first.</a:t>
            </a:r>
          </a:p>
          <a:p>
            <a:pPr marL="320040" lvl="2" indent="-171450">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Know that once students are comfortable with this form of sharing, many will try to think of another idea to remain standing</a:t>
            </a:r>
            <a:r>
              <a:rPr lang="en-US" i="1" dirty="0" smtClean="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3</a:t>
            </a:fld>
            <a:endParaRPr lang="en-US"/>
          </a:p>
        </p:txBody>
      </p:sp>
    </p:spTree>
    <p:extLst>
      <p:ext uri="{BB962C8B-B14F-4D97-AF65-F5344CB8AC3E}">
        <p14:creationId xmlns:p14="http://schemas.microsoft.com/office/powerpoint/2010/main" val="1859785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1" y="4400550"/>
            <a:ext cx="5486400" cy="3600449"/>
          </a:xfrm>
          <a:prstGeom prst="rect">
            <a:avLst/>
          </a:prstGeom>
        </p:spPr>
        <p:txBody>
          <a:bodyPr lIns="89560" tIns="89560" rIns="89560" bIns="89560" anchor="t" anchorCtr="0">
            <a:noAutofit/>
          </a:bodyPr>
          <a:lstStyle/>
          <a:p>
            <a:r>
              <a:rPr lang="en-US" dirty="0">
                <a:latin typeface="Calibri"/>
                <a:ea typeface="Calibri"/>
                <a:cs typeface="Calibri"/>
                <a:sym typeface="Calibri"/>
              </a:rPr>
              <a:t>Presenter:</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More advanced students would be challenged by completing this organizer for their presentations.</a:t>
            </a:r>
          </a:p>
          <a:p>
            <a:pPr marL="915772" lvl="1" indent="-298582">
              <a:buClr>
                <a:srgbClr val="000000"/>
              </a:buClr>
              <a:buSzPct val="100000"/>
              <a:buFont typeface="Courier New"/>
              <a:buChar char="o"/>
            </a:pPr>
            <a:r>
              <a:rPr lang="en-US" dirty="0">
                <a:latin typeface="Calibri"/>
                <a:ea typeface="Calibri"/>
                <a:cs typeface="Calibri"/>
                <a:sym typeface="Calibri"/>
              </a:rPr>
              <a:t>E.g., solutions already attempted to save Panda </a:t>
            </a:r>
            <a:r>
              <a:rPr lang="en-US" dirty="0" smtClean="0">
                <a:latin typeface="Calibri"/>
                <a:ea typeface="Calibri"/>
                <a:cs typeface="Calibri"/>
                <a:sym typeface="Calibri"/>
              </a:rPr>
              <a:t>bears </a:t>
            </a:r>
            <a:r>
              <a:rPr lang="en-US" dirty="0">
                <a:latin typeface="Calibri"/>
                <a:ea typeface="Calibri"/>
                <a:cs typeface="Calibri"/>
                <a:sym typeface="Calibri"/>
              </a:rPr>
              <a:t>and the results.</a:t>
            </a:r>
          </a:p>
          <a:p>
            <a:pPr marL="915772" lvl="1" indent="-298582">
              <a:buClr>
                <a:srgbClr val="000000"/>
              </a:buClr>
              <a:buSzPct val="100000"/>
              <a:buFont typeface="Courier New"/>
              <a:buChar char="o"/>
            </a:pPr>
            <a:r>
              <a:rPr lang="en-US" dirty="0">
                <a:latin typeface="Calibri"/>
                <a:ea typeface="Calibri"/>
                <a:cs typeface="Calibri"/>
                <a:sym typeface="Calibri"/>
              </a:rPr>
              <a:t>Based on research, suggest ways to protect Panda </a:t>
            </a:r>
            <a:r>
              <a:rPr lang="en-US" dirty="0" smtClean="0">
                <a:latin typeface="Calibri"/>
                <a:ea typeface="Calibri"/>
                <a:cs typeface="Calibri"/>
                <a:sym typeface="Calibri"/>
              </a:rPr>
              <a:t>bears </a:t>
            </a:r>
            <a:r>
              <a:rPr lang="en-US" dirty="0">
                <a:latin typeface="Calibri"/>
                <a:ea typeface="Calibri"/>
                <a:cs typeface="Calibri"/>
                <a:sym typeface="Calibri"/>
              </a:rPr>
              <a:t>and predict results.</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This organizer promotes higher-order thinking and has 3 levels of difficulty. </a:t>
            </a:r>
          </a:p>
          <a:p>
            <a:pPr marL="320520" indent="-173997">
              <a:buClr>
                <a:srgbClr val="000000"/>
              </a:buClr>
              <a:buSzPct val="100000"/>
              <a:buFont typeface="Arial" panose="020B0604020202020204" pitchFamily="34" charset="0"/>
              <a:buChar char="•"/>
            </a:pPr>
            <a:r>
              <a:rPr lang="en-US" dirty="0">
                <a:latin typeface="Calibri"/>
                <a:ea typeface="Calibri"/>
                <a:cs typeface="Calibri"/>
                <a:sym typeface="Calibri"/>
              </a:rPr>
              <a:t>Consider use with younger learners: for example, solution attempts by the Little Red Hen. </a:t>
            </a:r>
          </a:p>
          <a:p>
            <a:pPr marL="895747" lvl="1" indent="-298582">
              <a:buClr>
                <a:srgbClr val="000000"/>
              </a:buClr>
              <a:buSzPct val="100000"/>
              <a:buFont typeface="Courier New"/>
              <a:buChar char="o"/>
            </a:pPr>
            <a:r>
              <a:rPr lang="en-US" dirty="0">
                <a:latin typeface="Calibri"/>
                <a:ea typeface="Calibri"/>
                <a:cs typeface="Calibri"/>
                <a:sym typeface="Calibri"/>
              </a:rPr>
              <a:t>How do students think the hen should have gotten help?  </a:t>
            </a:r>
          </a:p>
          <a:p>
            <a:pPr marL="895747" lvl="1" indent="-298582">
              <a:buClr>
                <a:srgbClr val="000000"/>
              </a:buClr>
              <a:buSzPct val="100000"/>
              <a:buFont typeface="Courier New"/>
              <a:buChar char="o"/>
            </a:pPr>
            <a:r>
              <a:rPr lang="en-US" dirty="0">
                <a:latin typeface="Calibri"/>
                <a:ea typeface="Calibri"/>
                <a:cs typeface="Calibri"/>
                <a:sym typeface="Calibri"/>
              </a:rPr>
              <a:t>What would their parents do to ask for help with </a:t>
            </a:r>
            <a:r>
              <a:rPr lang="en-US" dirty="0" smtClean="0">
                <a:latin typeface="Calibri"/>
                <a:ea typeface="Calibri"/>
                <a:cs typeface="Calibri"/>
                <a:sym typeface="Calibri"/>
              </a:rPr>
              <a:t>chores?</a:t>
            </a:r>
          </a:p>
          <a:p>
            <a:pPr marL="0" lvl="1" indent="0">
              <a:buClr>
                <a:srgbClr val="000000"/>
              </a:buClr>
              <a:buSzPct val="100000"/>
              <a:buFont typeface="Courier New"/>
              <a:buNone/>
            </a:pPr>
            <a:r>
              <a:rPr lang="en-US" dirty="0" smtClean="0">
                <a:latin typeface="Calibri"/>
                <a:ea typeface="Calibri"/>
                <a:cs typeface="Calibri"/>
                <a:sym typeface="Calibri"/>
              </a:rPr>
              <a:t>Look back at your UDL Guidelines and share for a moment with a partner how the guidelines were reflected in this revised assignment. How would all students benefit from the revision?</a:t>
            </a:r>
          </a:p>
          <a:p>
            <a:r>
              <a:rPr lang="en-US" dirty="0" smtClean="0">
                <a:latin typeface="Calibri"/>
                <a:ea typeface="Calibri"/>
                <a:cs typeface="Calibri"/>
                <a:sym typeface="Calibri"/>
              </a:rPr>
              <a:t>Benefits </a:t>
            </a:r>
            <a:r>
              <a:rPr lang="en-US" dirty="0">
                <a:latin typeface="Calibri"/>
                <a:ea typeface="Calibri"/>
                <a:cs typeface="Calibri"/>
                <a:sym typeface="Calibri"/>
              </a:rPr>
              <a:t>for ELs:</a:t>
            </a:r>
          </a:p>
          <a:p>
            <a:pPr marL="318231" indent="-171707">
              <a:buClr>
                <a:srgbClr val="000000"/>
              </a:buClr>
              <a:buSzPct val="100000"/>
              <a:buFont typeface="Arial" panose="020B0604020202020204" pitchFamily="34" charset="0"/>
              <a:buChar char="•"/>
            </a:pPr>
            <a:r>
              <a:rPr lang="en-US" dirty="0">
                <a:latin typeface="Calibri"/>
                <a:ea typeface="Calibri"/>
                <a:cs typeface="Calibri"/>
                <a:sym typeface="Calibri"/>
              </a:rPr>
              <a:t> Graphic organizers were previously explained in this presentation.</a:t>
            </a:r>
          </a:p>
          <a:p>
            <a:endParaRPr dirty="0">
              <a:latin typeface="Calibri"/>
              <a:ea typeface="Calibri"/>
              <a:cs typeface="Calibri"/>
              <a:sym typeface="Calibri"/>
            </a:endParaRPr>
          </a:p>
        </p:txBody>
      </p:sp>
      <p:sp>
        <p:nvSpPr>
          <p:cNvPr id="486" name="Shape 4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90578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8" name="Shape 498"/>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tx1"/>
                </a:solidFill>
                <a:sym typeface="Calibri"/>
              </a:rPr>
              <a:t>Presenter:</a:t>
            </a:r>
          </a:p>
          <a:p>
            <a:pPr marL="311392" indent="-171707">
              <a:buClr>
                <a:srgbClr val="000000"/>
              </a:buClr>
              <a:buSzPct val="127272"/>
              <a:buFont typeface="Arial" panose="020B0604020202020204" pitchFamily="34" charset="0"/>
              <a:buChar char="•"/>
            </a:pPr>
            <a:r>
              <a:rPr lang="en-US" dirty="0">
                <a:solidFill>
                  <a:schemeClr val="tx1"/>
                </a:solidFill>
                <a:latin typeface="Calibri"/>
                <a:ea typeface="Calibri"/>
                <a:cs typeface="Calibri"/>
                <a:sym typeface="Calibri"/>
              </a:rPr>
              <a:t>Introduce the Six Key Principles for EL Instruction as being a document from the Understanding Language Project, Stanford Graduate School of Education. Retrieved from </a:t>
            </a:r>
            <a:r>
              <a:rPr lang="en-US" u="sng" dirty="0">
                <a:solidFill>
                  <a:schemeClr val="tx1"/>
                </a:solidFill>
                <a:latin typeface="Calibri"/>
                <a:ea typeface="Calibri"/>
                <a:cs typeface="Calibri"/>
                <a:sym typeface="Calibri"/>
                <a:hlinkClick r:id="rId3"/>
              </a:rPr>
              <a:t>http://ell.stanford.edu/content/six-key-principles-ell-instruction</a:t>
            </a:r>
            <a:endParaRPr lang="en-US" b="1" dirty="0">
              <a:solidFill>
                <a:schemeClr val="tx1"/>
              </a:solidFill>
              <a:latin typeface="Calibri"/>
              <a:ea typeface="Calibri"/>
              <a:cs typeface="Calibri"/>
              <a:sym typeface="Calibri"/>
            </a:endParaRPr>
          </a:p>
          <a:p>
            <a:pPr marL="311392" indent="-171707">
              <a:buClr>
                <a:srgbClr val="000000"/>
              </a:buClr>
              <a:buSzPct val="127272"/>
              <a:buFont typeface="Arial" panose="020B0604020202020204" pitchFamily="34" charset="0"/>
              <a:buChar char="•"/>
            </a:pPr>
            <a:r>
              <a:rPr lang="en-US" dirty="0">
                <a:solidFill>
                  <a:schemeClr val="tx1"/>
                </a:solidFill>
                <a:latin typeface="Calibri"/>
                <a:ea typeface="Calibri"/>
                <a:cs typeface="Calibri"/>
                <a:sym typeface="Calibri"/>
              </a:rPr>
              <a:t>Outline steps for Instructional Strategy #1: Chalk Talk:</a:t>
            </a:r>
          </a:p>
          <a:p>
            <a:pPr marL="914306" lvl="1" indent="-317467">
              <a:buClr>
                <a:srgbClr val="000000"/>
              </a:buClr>
              <a:buSzPct val="127272"/>
              <a:buFont typeface="Courier New"/>
              <a:buChar char="o"/>
            </a:pPr>
            <a:r>
              <a:rPr lang="en-US" dirty="0">
                <a:solidFill>
                  <a:schemeClr val="tx1"/>
                </a:solidFill>
                <a:latin typeface="Calibri"/>
                <a:ea typeface="Calibri"/>
                <a:cs typeface="Calibri"/>
                <a:sym typeface="Calibri"/>
              </a:rPr>
              <a:t>Maintain total silence.</a:t>
            </a:r>
          </a:p>
          <a:p>
            <a:pPr marL="914306" lvl="1" indent="-317467">
              <a:buClr>
                <a:srgbClr val="000000"/>
              </a:buClr>
              <a:buSzPct val="127272"/>
              <a:buFont typeface="Courier New"/>
              <a:buChar char="o"/>
            </a:pPr>
            <a:r>
              <a:rPr lang="en-US" dirty="0">
                <a:solidFill>
                  <a:schemeClr val="tx1"/>
                </a:solidFill>
                <a:latin typeface="Calibri"/>
                <a:ea typeface="Calibri"/>
                <a:cs typeface="Calibri"/>
                <a:sym typeface="Calibri"/>
              </a:rPr>
              <a:t>Respond to prompts and build upon others’ responses.</a:t>
            </a:r>
          </a:p>
          <a:p>
            <a:pPr marL="914306" lvl="1" indent="-317467">
              <a:buClr>
                <a:srgbClr val="000000"/>
              </a:buClr>
              <a:buSzPct val="127272"/>
              <a:buFont typeface="Courier New"/>
              <a:buChar char="o"/>
            </a:pPr>
            <a:r>
              <a:rPr lang="en-US" dirty="0">
                <a:solidFill>
                  <a:schemeClr val="tx1"/>
                </a:solidFill>
                <a:latin typeface="Calibri"/>
                <a:ea typeface="Calibri"/>
                <a:cs typeface="Calibri"/>
                <a:sym typeface="Calibri"/>
              </a:rPr>
              <a:t>Responses can be words, symbols, images, questions, s</a:t>
            </a:r>
            <a:r>
              <a:rPr lang="en-US" dirty="0">
                <a:solidFill>
                  <a:schemeClr val="dk1"/>
                </a:solidFill>
                <a:latin typeface="Calibri"/>
                <a:ea typeface="Calibri"/>
                <a:cs typeface="Calibri"/>
                <a:sym typeface="Calibri"/>
              </a:rPr>
              <a:t>tatements, </a:t>
            </a:r>
            <a:r>
              <a:rPr lang="en-US" dirty="0" smtClean="0">
                <a:solidFill>
                  <a:schemeClr val="dk1"/>
                </a:solidFill>
                <a:latin typeface="Calibri"/>
                <a:ea typeface="Calibri"/>
                <a:cs typeface="Calibri"/>
                <a:sym typeface="Calibri"/>
              </a:rPr>
              <a:t>or observations </a:t>
            </a:r>
            <a:r>
              <a:rPr lang="en-US" dirty="0">
                <a:solidFill>
                  <a:schemeClr val="dk1"/>
                </a:solidFill>
                <a:latin typeface="Calibri"/>
                <a:ea typeface="Calibri"/>
                <a:cs typeface="Calibri"/>
                <a:sym typeface="Calibri"/>
              </a:rPr>
              <a:t>(stress the non-print options for response).</a:t>
            </a:r>
          </a:p>
          <a:p>
            <a:pPr marL="914306" lvl="1" indent="-317467">
              <a:buClr>
                <a:srgbClr val="000000"/>
              </a:buClr>
              <a:buSzPct val="127272"/>
              <a:buFont typeface="Courier New"/>
              <a:buChar char="o"/>
            </a:pPr>
            <a:r>
              <a:rPr lang="en-US" dirty="0">
                <a:solidFill>
                  <a:schemeClr val="dk1"/>
                </a:solidFill>
                <a:latin typeface="Calibri"/>
                <a:ea typeface="Calibri"/>
                <a:cs typeface="Calibri"/>
                <a:sym typeface="Calibri"/>
              </a:rPr>
              <a:t>Revisit posters as (silent) Chalk Talk discussion unfolds.</a:t>
            </a:r>
          </a:p>
          <a:p>
            <a:pPr marL="914306" lvl="1" indent="-317467">
              <a:buClr>
                <a:srgbClr val="000000"/>
              </a:buClr>
              <a:buSzPct val="127272"/>
              <a:buFont typeface="Courier New"/>
              <a:buChar char="o"/>
            </a:pPr>
            <a:r>
              <a:rPr lang="en-US" dirty="0">
                <a:solidFill>
                  <a:schemeClr val="dk1"/>
                </a:solidFill>
                <a:latin typeface="Calibri"/>
                <a:ea typeface="Calibri"/>
                <a:cs typeface="Calibri"/>
                <a:sym typeface="Calibri"/>
              </a:rPr>
              <a:t>Stand back and ponder as others are adding to Chalk Talk.</a:t>
            </a:r>
          </a:p>
          <a:p>
            <a:pPr marL="311392" indent="-171707">
              <a:buClr>
                <a:srgbClr val="000000"/>
              </a:buClr>
              <a:buSzPct val="127272"/>
              <a:buFont typeface="Arial" panose="020B0604020202020204" pitchFamily="34" charset="0"/>
              <a:buChar char="•"/>
            </a:pPr>
            <a:r>
              <a:rPr lang="en-US" dirty="0">
                <a:solidFill>
                  <a:schemeClr val="dk1"/>
                </a:solidFill>
                <a:latin typeface="Calibri"/>
                <a:ea typeface="Calibri"/>
                <a:cs typeface="Calibri"/>
                <a:sym typeface="Calibri"/>
              </a:rPr>
              <a:t>Instruct participants to make two rounds to all of the Chalk Talk posters: once for initial response, and then again to build off of others ideas and to see how the discussion is unfolding.</a:t>
            </a:r>
          </a:p>
          <a:p>
            <a:pPr marL="311392" indent="-171707">
              <a:buClr>
                <a:srgbClr val="000000"/>
              </a:buClr>
              <a:buSzPct val="127271"/>
              <a:buFont typeface="Arial" panose="020B0604020202020204" pitchFamily="34" charset="0"/>
              <a:buChar char="•"/>
            </a:pPr>
            <a:r>
              <a:rPr lang="en-US" dirty="0">
                <a:solidFill>
                  <a:schemeClr val="dk1"/>
                </a:solidFill>
                <a:latin typeface="Calibri"/>
                <a:ea typeface="Calibri"/>
                <a:cs typeface="Calibri"/>
                <a:sym typeface="Calibri"/>
              </a:rPr>
              <a:t>Presenter may want to participate in Chalk Talk to model.</a:t>
            </a:r>
          </a:p>
          <a:p>
            <a:pPr marL="457153" indent="-317467">
              <a:buClr>
                <a:srgbClr val="000000"/>
              </a:buClr>
              <a:buSzPct val="127271"/>
              <a:buFont typeface="Arial"/>
              <a:buChar char="●"/>
            </a:pPr>
            <a:endParaRPr lang="en-US" dirty="0">
              <a:solidFill>
                <a:schemeClr val="dk1"/>
              </a:solidFill>
              <a:latin typeface="Calibri"/>
              <a:ea typeface="Calibri"/>
              <a:cs typeface="Calibri"/>
              <a:sym typeface="Calibri"/>
            </a:endParaRPr>
          </a:p>
          <a:p>
            <a:pPr marL="139685">
              <a:buClr>
                <a:srgbClr val="000000"/>
              </a:buClr>
              <a:buSzPct val="127271"/>
            </a:pPr>
            <a:r>
              <a:rPr lang="en-US" b="1" dirty="0">
                <a:solidFill>
                  <a:schemeClr val="dk1"/>
                </a:solidFill>
                <a:latin typeface="Calibri"/>
                <a:ea typeface="Calibri"/>
                <a:cs typeface="Calibri"/>
                <a:sym typeface="Calibri"/>
              </a:rPr>
              <a:t>The Chalk Talk activity should take about 15 minutes. Then allow about 10 minutes for debriefing each Chalk Talk poster using slides 32-37.</a:t>
            </a:r>
          </a:p>
        </p:txBody>
      </p:sp>
    </p:spTree>
    <p:extLst>
      <p:ext uri="{BB962C8B-B14F-4D97-AF65-F5344CB8AC3E}">
        <p14:creationId xmlns:p14="http://schemas.microsoft.com/office/powerpoint/2010/main" val="3852715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06" name="Shape 506"/>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b="1" u="sng" dirty="0">
                <a:solidFill>
                  <a:schemeClr val="dk1"/>
                </a:solidFill>
                <a:latin typeface="Calibri"/>
                <a:ea typeface="Calibri"/>
                <a:cs typeface="Calibri"/>
                <a:sym typeface="Calibri"/>
              </a:rPr>
              <a:t>Mini-lecture Key Points:</a:t>
            </a:r>
          </a:p>
          <a:p>
            <a:pPr marL="311392" indent="-171707">
              <a:buClr>
                <a:srgbClr val="000000"/>
              </a:buClr>
              <a:buSzPct val="127272"/>
              <a:buFont typeface="Arial" panose="020B0604020202020204" pitchFamily="34" charset="0"/>
              <a:buChar char="•"/>
            </a:pPr>
            <a:r>
              <a:rPr lang="en-US" dirty="0">
                <a:solidFill>
                  <a:schemeClr val="dk1"/>
                </a:solidFill>
                <a:latin typeface="Calibri"/>
                <a:ea typeface="Calibri"/>
                <a:cs typeface="Calibri"/>
                <a:sym typeface="Calibri"/>
              </a:rPr>
              <a:t>Learning is a social process.</a:t>
            </a:r>
          </a:p>
          <a:p>
            <a:pPr marL="311392" indent="-171707">
              <a:buClr>
                <a:srgbClr val="000000"/>
              </a:buClr>
              <a:buSzPct val="127272"/>
              <a:buFont typeface="Arial" panose="020B0604020202020204" pitchFamily="34" charset="0"/>
              <a:buChar char="•"/>
            </a:pPr>
            <a:r>
              <a:rPr lang="en-US" dirty="0">
                <a:solidFill>
                  <a:schemeClr val="dk1"/>
                </a:solidFill>
                <a:latin typeface="Calibri"/>
                <a:ea typeface="Calibri"/>
                <a:cs typeface="Calibri"/>
                <a:sym typeface="Calibri"/>
              </a:rPr>
              <a:t>Listening, speaking, reading, and writing opportunities and instruction must be integrated into each content area.</a:t>
            </a:r>
          </a:p>
          <a:p>
            <a:pPr marL="311392" indent="-171707">
              <a:buClr>
                <a:srgbClr val="000000"/>
              </a:buClr>
              <a:buSzPct val="127271"/>
              <a:buFont typeface="Arial" panose="020B0604020202020204" pitchFamily="34" charset="0"/>
              <a:buChar char="•"/>
            </a:pPr>
            <a:r>
              <a:rPr lang="en-US" dirty="0">
                <a:solidFill>
                  <a:schemeClr val="dk1"/>
                </a:solidFill>
                <a:latin typeface="Calibri"/>
                <a:ea typeface="Calibri"/>
                <a:cs typeface="Calibri"/>
                <a:sym typeface="Calibri"/>
              </a:rPr>
              <a:t>Teachers must identify and explicitly teach </a:t>
            </a:r>
            <a:r>
              <a:rPr lang="en-US" b="1" dirty="0">
                <a:solidFill>
                  <a:schemeClr val="dk1"/>
                </a:solidFill>
                <a:latin typeface="Calibri"/>
                <a:ea typeface="Calibri"/>
                <a:cs typeface="Calibri"/>
                <a:sym typeface="Calibri"/>
              </a:rPr>
              <a:t>academic language</a:t>
            </a:r>
            <a:r>
              <a:rPr lang="en-US" dirty="0">
                <a:solidFill>
                  <a:schemeClr val="dk1"/>
                </a:solidFill>
                <a:latin typeface="Calibri"/>
                <a:ea typeface="Calibri"/>
                <a:cs typeface="Calibri"/>
                <a:sym typeface="Calibri"/>
              </a:rPr>
              <a:t> for each discipline.</a:t>
            </a:r>
          </a:p>
          <a:p>
            <a:pPr marL="915772" lvl="1" indent="-302205">
              <a:buClr>
                <a:srgbClr val="000000"/>
              </a:buClr>
              <a:buSzPct val="127271"/>
              <a:buFont typeface="Courier New"/>
              <a:buChar char="o"/>
            </a:pPr>
            <a:r>
              <a:rPr lang="en-US" dirty="0">
                <a:solidFill>
                  <a:schemeClr val="dk1"/>
                </a:solidFill>
                <a:latin typeface="Calibri"/>
                <a:ea typeface="Calibri"/>
                <a:cs typeface="Calibri"/>
                <a:sym typeface="Calibri"/>
              </a:rPr>
              <a:t>Reference previous discussion on this.       </a:t>
            </a:r>
          </a:p>
          <a:p>
            <a:pPr marL="311118" indent="-171433">
              <a:buClr>
                <a:srgbClr val="000000"/>
              </a:buClr>
              <a:buSzPct val="127271"/>
              <a:buFont typeface="Arial"/>
              <a:buChar char="•"/>
            </a:pPr>
            <a:r>
              <a:rPr lang="en-US" i="1" dirty="0">
                <a:solidFill>
                  <a:srgbClr val="2E59B0"/>
                </a:solidFill>
                <a:latin typeface="Calibri"/>
                <a:ea typeface="Calibri"/>
                <a:cs typeface="Calibri"/>
                <a:sym typeface="Calibri"/>
              </a:rPr>
              <a:t>Note: </a:t>
            </a:r>
            <a:r>
              <a:rPr lang="en-US" i="1" dirty="0" smtClean="0">
                <a:solidFill>
                  <a:srgbClr val="2E59B0"/>
                </a:solidFill>
                <a:latin typeface="Calibri"/>
                <a:ea typeface="Calibri"/>
                <a:cs typeface="Calibri"/>
                <a:sym typeface="Calibri"/>
              </a:rPr>
              <a:t>to </a:t>
            </a:r>
            <a:r>
              <a:rPr lang="en-US" i="1" dirty="0">
                <a:solidFill>
                  <a:srgbClr val="2E59B0"/>
                </a:solidFill>
                <a:latin typeface="Calibri"/>
                <a:ea typeface="Calibri"/>
                <a:cs typeface="Calibri"/>
                <a:sym typeface="Calibri"/>
              </a:rPr>
              <a:t>be timely, integrate summary of Chalk Talk poster discussion with the mini-lectures for each Principle for EL instruction.</a:t>
            </a:r>
            <a:r>
              <a:rPr lang="en-US" dirty="0">
                <a:solidFill>
                  <a:srgbClr val="2E59B0"/>
                </a:solidFill>
                <a:latin typeface="Calibri"/>
                <a:ea typeface="Calibri"/>
                <a:cs typeface="Calibri"/>
                <a:sym typeface="Calibri"/>
              </a:rPr>
              <a:t>        </a:t>
            </a:r>
            <a:r>
              <a:rPr lang="en-US"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1754681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4" name="Shape 514"/>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b="1" u="sng" dirty="0">
                <a:solidFill>
                  <a:schemeClr val="dk1"/>
                </a:solidFill>
                <a:latin typeface="Calibri"/>
                <a:ea typeface="Calibri"/>
                <a:cs typeface="Calibri"/>
                <a:sym typeface="Calibri"/>
              </a:rPr>
              <a:t>Mini-lecture Key Points: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Home language and culture are assets to student learning.</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Teachers must be familiar with individual students’ home language and cultural practices and possess an authentic understanding of communities that exist in their schools.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This information must be used to:</a:t>
            </a:r>
          </a:p>
          <a:p>
            <a:pPr marL="915772" lvl="1" indent="-317466">
              <a:buClr>
                <a:srgbClr val="000000"/>
              </a:buClr>
              <a:buSzPct val="127272"/>
              <a:buFont typeface="Courier New"/>
              <a:buChar char="o"/>
            </a:pPr>
            <a:r>
              <a:rPr lang="en-US" dirty="0">
                <a:solidFill>
                  <a:schemeClr val="dk1"/>
                </a:solidFill>
                <a:latin typeface="Calibri"/>
                <a:ea typeface="Calibri"/>
                <a:cs typeface="Calibri"/>
                <a:sym typeface="Calibri"/>
              </a:rPr>
              <a:t>activate prior knowledge.</a:t>
            </a:r>
          </a:p>
          <a:p>
            <a:pPr marL="915772" lvl="1" indent="-317466">
              <a:buClr>
                <a:srgbClr val="000000"/>
              </a:buClr>
              <a:buSzPct val="127272"/>
              <a:buFont typeface="Courier New"/>
              <a:buChar char="o"/>
            </a:pPr>
            <a:r>
              <a:rPr lang="en-US" dirty="0">
                <a:solidFill>
                  <a:schemeClr val="dk1"/>
                </a:solidFill>
                <a:latin typeface="Calibri"/>
                <a:ea typeface="Calibri"/>
                <a:cs typeface="Calibri"/>
                <a:sym typeface="Calibri"/>
              </a:rPr>
              <a:t>connect to new learning.</a:t>
            </a:r>
          </a:p>
          <a:p>
            <a:pPr marL="915772" lvl="1" indent="-317466">
              <a:buClr>
                <a:srgbClr val="000000"/>
              </a:buClr>
              <a:buSzPct val="127272"/>
              <a:buFont typeface="Courier New"/>
              <a:buChar char="o"/>
            </a:pPr>
            <a:r>
              <a:rPr lang="en-US" dirty="0">
                <a:solidFill>
                  <a:schemeClr val="dk1"/>
                </a:solidFill>
                <a:latin typeface="Calibri"/>
                <a:ea typeface="Calibri"/>
                <a:cs typeface="Calibri"/>
                <a:sym typeface="Calibri"/>
              </a:rPr>
              <a:t>make language and learning comprehensible and accessible to all.</a:t>
            </a:r>
          </a:p>
          <a:p>
            <a:pPr marL="915772" lvl="1" indent="-317466">
              <a:buClr>
                <a:srgbClr val="000000"/>
              </a:buClr>
              <a:buSzPct val="127272"/>
              <a:buFont typeface="Courier New"/>
              <a:buChar char="o"/>
            </a:pPr>
            <a:r>
              <a:rPr lang="en-US" dirty="0">
                <a:solidFill>
                  <a:schemeClr val="dk1"/>
                </a:solidFill>
                <a:latin typeface="Calibri"/>
                <a:ea typeface="Calibri"/>
                <a:cs typeface="Calibri"/>
                <a:sym typeface="Calibri"/>
              </a:rPr>
              <a:t>create meaning and new learning.</a:t>
            </a:r>
          </a:p>
        </p:txBody>
      </p:sp>
    </p:spTree>
    <p:extLst>
      <p:ext uri="{BB962C8B-B14F-4D97-AF65-F5344CB8AC3E}">
        <p14:creationId xmlns:p14="http://schemas.microsoft.com/office/powerpoint/2010/main" val="246442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2" name="Shape 52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b="1" u="sng" dirty="0">
                <a:solidFill>
                  <a:schemeClr val="dk1"/>
                </a:solidFill>
                <a:latin typeface="Calibri"/>
                <a:ea typeface="Calibri"/>
                <a:cs typeface="Calibri"/>
                <a:sym typeface="Calibri"/>
              </a:rPr>
              <a:t>Mini-lecture Key Points: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Consider shift in your instruction necessitated by the implementation of CCS.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Provide opportunities for students to describe their reasoning.</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Provide opportunities for students to share explanations.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Provide opportunities for students to make conjectures such as guesses, estimations, assumptions, inferences, and speculations.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Provide opportunities to justify conclusions.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Provide opportunities to argue from evidence</a:t>
            </a:r>
            <a:r>
              <a:rPr lang="en-US" dirty="0" smtClean="0">
                <a:solidFill>
                  <a:schemeClr val="dk1"/>
                </a:solidFill>
                <a:latin typeface="Calibri"/>
                <a:ea typeface="Calibri"/>
                <a:cs typeface="Calibri"/>
                <a:sym typeface="Calibri"/>
              </a:rPr>
              <a:t>.</a:t>
            </a:r>
          </a:p>
          <a:p>
            <a:pPr marL="915772" lvl="1" indent="-322547" defTabSz="915772">
              <a:buClr>
                <a:srgbClr val="000000"/>
              </a:buClr>
              <a:buSzPct val="127272"/>
              <a:buFont typeface="Courier New"/>
              <a:buChar char="o"/>
              <a:defRPr/>
            </a:pPr>
            <a:r>
              <a:rPr lang="en-US" dirty="0" smtClean="0">
                <a:solidFill>
                  <a:schemeClr val="dk1"/>
                </a:solidFill>
                <a:latin typeface="Calibri"/>
                <a:ea typeface="Calibri"/>
                <a:cs typeface="Calibri"/>
                <a:sym typeface="Calibri"/>
              </a:rPr>
              <a:t>Provide opportunities to negotiate meaning from complex texts.</a:t>
            </a:r>
            <a:endParaRPr lang="en-US" dirty="0">
              <a:solidFill>
                <a:schemeClr val="dk1"/>
              </a:solidFill>
              <a:latin typeface="Calibri"/>
              <a:ea typeface="Calibri"/>
              <a:cs typeface="Calibri"/>
              <a:sym typeface="Calibri"/>
            </a:endParaRP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Provide supports or scaffolds.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Understand and learn English language.</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Understand and learn grade-level and age-appropriate academic vocabulary.</a:t>
            </a:r>
          </a:p>
          <a:p>
            <a:pPr marL="457153">
              <a:buClr>
                <a:schemeClr val="dk1"/>
              </a:buCl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0003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0" name="Shape 530"/>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b="1" u="sng" dirty="0">
                <a:solidFill>
                  <a:schemeClr val="dk1"/>
                </a:solidFill>
                <a:latin typeface="Calibri"/>
                <a:ea typeface="Calibri"/>
                <a:cs typeface="Calibri"/>
                <a:sym typeface="Calibri"/>
              </a:rPr>
              <a:t>Mini-lecture Key Points: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Teachers must be attentive to:</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Home language proficiencies.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English language proficiencies.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Literacy levels in home language.</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Literacy levels in English.</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Previous experiences in schools, perhaps in another country as well as in the US.</a:t>
            </a:r>
          </a:p>
          <a:p>
            <a:pPr marL="915772" lvl="1" indent="-322547">
              <a:buClr>
                <a:srgbClr val="000000"/>
              </a:buClr>
              <a:buSzPct val="127272"/>
              <a:buFont typeface="Courier New"/>
              <a:buChar char="o"/>
            </a:pPr>
            <a:r>
              <a:rPr lang="en-US" dirty="0">
                <a:solidFill>
                  <a:schemeClr val="dk1"/>
                </a:solidFill>
                <a:latin typeface="Calibri"/>
                <a:ea typeface="Calibri"/>
                <a:cs typeface="Calibri"/>
                <a:sym typeface="Calibri"/>
              </a:rPr>
              <a:t>Time spent in the US.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All of the above must be taken into consideration when planning instruction.</a:t>
            </a:r>
          </a:p>
          <a:p>
            <a:pPr marL="311118" indent="-171433">
              <a:buClr>
                <a:srgbClr val="000000"/>
              </a:buClr>
              <a:buSzPct val="127272"/>
              <a:buFont typeface="Arial"/>
              <a:buChar char="•"/>
            </a:pPr>
            <a:endParaRPr lang="en-US" dirty="0">
              <a:solidFill>
                <a:schemeClr val="dk1"/>
              </a:solidFill>
              <a:latin typeface="Calibri"/>
              <a:ea typeface="Calibri"/>
              <a:cs typeface="Calibri"/>
              <a:sym typeface="Calibri"/>
            </a:endParaRPr>
          </a:p>
          <a:p>
            <a:pPr marL="139685">
              <a:buClr>
                <a:srgbClr val="000000"/>
              </a:buClr>
              <a:buSzPct val="127272"/>
            </a:pPr>
            <a:r>
              <a:rPr lang="en-US" dirty="0">
                <a:solidFill>
                  <a:schemeClr val="dk1"/>
                </a:solidFill>
                <a:latin typeface="Calibri"/>
                <a:ea typeface="Calibri"/>
                <a:cs typeface="Calibri"/>
                <a:sym typeface="Calibri"/>
              </a:rPr>
              <a:t>Another resource for CT teachers are the CT </a:t>
            </a:r>
            <a:r>
              <a:rPr lang="en-US" dirty="0" smtClean="0">
                <a:solidFill>
                  <a:schemeClr val="dk1"/>
                </a:solidFill>
                <a:latin typeface="Calibri"/>
                <a:ea typeface="Calibri"/>
                <a:cs typeface="Calibri"/>
                <a:sym typeface="Calibri"/>
              </a:rPr>
              <a:t>EL </a:t>
            </a:r>
            <a:r>
              <a:rPr lang="en-US" dirty="0">
                <a:solidFill>
                  <a:schemeClr val="dk1"/>
                </a:solidFill>
                <a:latin typeface="Calibri"/>
                <a:ea typeface="Calibri"/>
                <a:cs typeface="Calibri"/>
                <a:sym typeface="Calibri"/>
              </a:rPr>
              <a:t>Strategies Desk Cards: http://www.ctlearning.net/ell/DeskCardsSeptember3,2009.pdf</a:t>
            </a:r>
          </a:p>
        </p:txBody>
      </p:sp>
    </p:spTree>
    <p:extLst>
      <p:ext uri="{BB962C8B-B14F-4D97-AF65-F5344CB8AC3E}">
        <p14:creationId xmlns:p14="http://schemas.microsoft.com/office/powerpoint/2010/main" val="2279948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38" name="Shape 538"/>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a:solidFill>
                  <a:schemeClr val="dk1"/>
                </a:solidFill>
                <a:latin typeface="Calibri"/>
                <a:ea typeface="Calibri"/>
                <a:cs typeface="Calibri"/>
                <a:sym typeface="Calibri"/>
              </a:rPr>
              <a:t>Presenter:</a:t>
            </a:r>
          </a:p>
          <a:p>
            <a:pPr>
              <a:buClr>
                <a:schemeClr val="dk1"/>
              </a:buClr>
              <a:buSzPct val="25000"/>
            </a:pPr>
            <a:r>
              <a:rPr lang="en-US" b="1" u="sng">
                <a:solidFill>
                  <a:schemeClr val="dk1"/>
                </a:solidFill>
                <a:latin typeface="Calibri"/>
                <a:ea typeface="Calibri"/>
                <a:cs typeface="Calibri"/>
                <a:sym typeface="Calibri"/>
              </a:rPr>
              <a:t>Mini-lecture Key Points:</a:t>
            </a:r>
          </a:p>
          <a:p>
            <a:pPr marL="311118" indent="-171433">
              <a:buClr>
                <a:srgbClr val="000000"/>
              </a:buClr>
              <a:buSzPct val="127272"/>
              <a:buFont typeface="Arial"/>
              <a:buChar char="•"/>
            </a:pPr>
            <a:r>
              <a:rPr lang="en-US">
                <a:solidFill>
                  <a:schemeClr val="dk1"/>
                </a:solidFill>
                <a:latin typeface="Calibri"/>
                <a:ea typeface="Calibri"/>
                <a:cs typeface="Calibri"/>
                <a:sym typeface="Calibri"/>
              </a:rPr>
              <a:t>Strategy instruction needs to be explicit.</a:t>
            </a:r>
          </a:p>
          <a:p>
            <a:pPr marL="311118" indent="-171433">
              <a:buClr>
                <a:srgbClr val="000000"/>
              </a:buClr>
              <a:buSzPct val="127272"/>
              <a:buFont typeface="Arial"/>
              <a:buChar char="•"/>
            </a:pPr>
            <a:r>
              <a:rPr lang="en-US">
                <a:solidFill>
                  <a:schemeClr val="dk1"/>
                </a:solidFill>
                <a:latin typeface="Calibri"/>
                <a:ea typeface="Calibri"/>
                <a:cs typeface="Calibri"/>
                <a:sym typeface="Calibri"/>
              </a:rPr>
              <a:t>ELs must be taught and practice a broad repertoire of strategies to construct meaning from academic talk and complex text.</a:t>
            </a:r>
          </a:p>
          <a:p>
            <a:pPr marL="311118" indent="-171433">
              <a:buClr>
                <a:srgbClr val="000000"/>
              </a:buClr>
              <a:buSzPct val="127272"/>
              <a:buFont typeface="Arial"/>
              <a:buChar char="•"/>
            </a:pPr>
            <a:r>
              <a:rPr lang="en-US">
                <a:solidFill>
                  <a:schemeClr val="dk1"/>
                </a:solidFill>
                <a:latin typeface="Calibri"/>
                <a:ea typeface="Calibri"/>
                <a:cs typeface="Calibri"/>
                <a:sym typeface="Calibri"/>
              </a:rPr>
              <a:t>ELs must be taught and practice how to participate in academic discussions.</a:t>
            </a:r>
          </a:p>
          <a:p>
            <a:pPr marL="311118" indent="-171433">
              <a:buClr>
                <a:srgbClr val="000000"/>
              </a:buClr>
              <a:buSzPct val="127272"/>
              <a:buFont typeface="Arial"/>
              <a:buChar char="•"/>
            </a:pPr>
            <a:r>
              <a:rPr lang="en-US">
                <a:solidFill>
                  <a:schemeClr val="dk1"/>
                </a:solidFill>
                <a:latin typeface="Calibri"/>
                <a:ea typeface="Calibri"/>
                <a:cs typeface="Calibri"/>
                <a:sym typeface="Calibri"/>
              </a:rPr>
              <a:t>ELs must be taught and practice how to write for a variety of reasons, primarily academic situations.</a:t>
            </a:r>
          </a:p>
          <a:p>
            <a:pPr marL="311118" indent="-171433">
              <a:buClr>
                <a:srgbClr val="000000"/>
              </a:buClr>
              <a:buSzPct val="127272"/>
              <a:buFont typeface="Arial"/>
              <a:buChar char="•"/>
            </a:pPr>
            <a:r>
              <a:rPr lang="en-US">
                <a:solidFill>
                  <a:schemeClr val="dk1"/>
                </a:solidFill>
                <a:latin typeface="Calibri"/>
                <a:ea typeface="Calibri"/>
                <a:cs typeface="Calibri"/>
                <a:sym typeface="Calibri"/>
              </a:rPr>
              <a:t>Teachers must gradually release responsibility for learning so that ELs move toward becoming completely independent.</a:t>
            </a:r>
          </a:p>
        </p:txBody>
      </p:sp>
    </p:spTree>
    <p:extLst>
      <p:ext uri="{BB962C8B-B14F-4D97-AF65-F5344CB8AC3E}">
        <p14:creationId xmlns:p14="http://schemas.microsoft.com/office/powerpoint/2010/main" val="3967658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46" name="Shape 546"/>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b="1" u="sng" dirty="0">
                <a:solidFill>
                  <a:schemeClr val="dk1"/>
                </a:solidFill>
                <a:latin typeface="Calibri"/>
                <a:ea typeface="Calibri"/>
                <a:cs typeface="Calibri"/>
                <a:sym typeface="Calibri"/>
              </a:rPr>
              <a:t>Mini-lecture Key Points:</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Teachers must continuously monitor student learning.</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Teachers must use data to adjust instruction accordingly.</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Teachers must provide students with timely and meaningful feedback.</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Students must be encouraged to reflect on their own thinking and learning.</a:t>
            </a:r>
          </a:p>
        </p:txBody>
      </p:sp>
    </p:spTree>
    <p:extLst>
      <p:ext uri="{BB962C8B-B14F-4D97-AF65-F5344CB8AC3E}">
        <p14:creationId xmlns:p14="http://schemas.microsoft.com/office/powerpoint/2010/main" val="3200816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54" name="Shape 554"/>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i="1" dirty="0">
                <a:solidFill>
                  <a:schemeClr val="dk1"/>
                </a:solidFill>
                <a:latin typeface="Calibri"/>
                <a:ea typeface="Calibri"/>
                <a:cs typeface="Calibri"/>
                <a:sym typeface="Calibri"/>
              </a:rPr>
              <a:t>This debriefing may best be done by the presenter so points are accurately made and the timeframe is adhered to.  </a:t>
            </a:r>
          </a:p>
          <a:p>
            <a:pPr>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  </a:t>
            </a:r>
          </a:p>
          <a:p>
            <a:pPr marL="320520" indent="-171433">
              <a:buClr>
                <a:schemeClr val="dk1"/>
              </a:buClr>
              <a:buSzPct val="25000"/>
              <a:buFont typeface="Arial" panose="020B0604020202020204" pitchFamily="34" charset="0"/>
              <a:buChar char="•"/>
            </a:pPr>
            <a:r>
              <a:rPr lang="en-US" dirty="0">
                <a:solidFill>
                  <a:schemeClr val="dk1"/>
                </a:solidFill>
                <a:latin typeface="Calibri"/>
                <a:ea typeface="Calibri"/>
                <a:cs typeface="Calibri"/>
                <a:sym typeface="Calibri"/>
              </a:rPr>
              <a:t>Students in the “silent period” or early stages of language development have as much opportunity to offer their thoughts as students who are more </a:t>
            </a:r>
            <a:r>
              <a:rPr lang="en-US" dirty="0" smtClean="0">
                <a:solidFill>
                  <a:schemeClr val="dk1"/>
                </a:solidFill>
                <a:latin typeface="Calibri"/>
                <a:ea typeface="Calibri"/>
                <a:cs typeface="Calibri"/>
                <a:sym typeface="Calibri"/>
              </a:rPr>
              <a:t>proficient.</a:t>
            </a:r>
            <a:endParaRPr lang="en-US" dirty="0">
              <a:solidFill>
                <a:schemeClr val="dk1"/>
              </a:solidFill>
              <a:latin typeface="Calibri"/>
              <a:ea typeface="Calibri"/>
              <a:cs typeface="Calibri"/>
              <a:sym typeface="Calibri"/>
            </a:endParaRPr>
          </a:p>
          <a:p>
            <a:pPr marL="320520" indent="-173997">
              <a:buClr>
                <a:schemeClr val="dk1"/>
              </a:buClr>
              <a:buSzPct val="127272"/>
              <a:buFont typeface="Arial" panose="020B0604020202020204" pitchFamily="34" charset="0"/>
              <a:buChar char="•"/>
            </a:pPr>
            <a:r>
              <a:rPr lang="en-US" dirty="0">
                <a:solidFill>
                  <a:schemeClr val="dk1"/>
                </a:solidFill>
                <a:latin typeface="Calibri"/>
                <a:ea typeface="Calibri"/>
                <a:cs typeface="Calibri"/>
                <a:sym typeface="Calibri"/>
              </a:rPr>
              <a:t>Use of pictures and symbols is encouraged allowing students of all levels of English language development to participate equally to share their ideas; more articulate students do not dominate the learning </a:t>
            </a:r>
            <a:r>
              <a:rPr lang="en-US" dirty="0" smtClean="0">
                <a:solidFill>
                  <a:schemeClr val="dk1"/>
                </a:solidFill>
                <a:latin typeface="Calibri"/>
                <a:ea typeface="Calibri"/>
                <a:cs typeface="Calibri"/>
                <a:sym typeface="Calibri"/>
              </a:rPr>
              <a:t>environment.</a:t>
            </a:r>
            <a:endParaRPr lang="en-US" dirty="0">
              <a:solidFill>
                <a:schemeClr val="dk1"/>
              </a:solidFill>
              <a:latin typeface="Calibri"/>
              <a:ea typeface="Calibri"/>
              <a:cs typeface="Calibri"/>
              <a:sym typeface="Calibri"/>
            </a:endParaRPr>
          </a:p>
          <a:p>
            <a:pPr marL="320520" indent="-17399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Dissenting viewpoints can often be more easily “heard” and responded to in a thoughtful </a:t>
            </a:r>
            <a:r>
              <a:rPr lang="en-US" dirty="0" smtClean="0">
                <a:solidFill>
                  <a:schemeClr val="dk1"/>
                </a:solidFill>
                <a:latin typeface="Calibri"/>
                <a:ea typeface="Calibri"/>
                <a:cs typeface="Calibri"/>
                <a:sym typeface="Calibri"/>
              </a:rPr>
              <a:t>fashion.</a:t>
            </a:r>
            <a:endParaRPr lang="en-US" dirty="0">
              <a:solidFill>
                <a:schemeClr val="dk1"/>
              </a:solidFill>
              <a:latin typeface="Calibri"/>
              <a:ea typeface="Calibri"/>
              <a:cs typeface="Calibri"/>
              <a:sym typeface="Calibri"/>
            </a:endParaRP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 method for assessing prior </a:t>
            </a:r>
            <a:r>
              <a:rPr lang="en-US" dirty="0" smtClean="0">
                <a:solidFill>
                  <a:schemeClr val="dk1"/>
                </a:solidFill>
                <a:latin typeface="Calibri"/>
                <a:ea typeface="Calibri"/>
                <a:cs typeface="Calibri"/>
                <a:sym typeface="Calibri"/>
              </a:rPr>
              <a:t>knowledge/assessing </a:t>
            </a:r>
            <a:r>
              <a:rPr lang="en-US" dirty="0">
                <a:solidFill>
                  <a:schemeClr val="dk1"/>
                </a:solidFill>
                <a:latin typeface="Calibri"/>
                <a:ea typeface="Calibri"/>
                <a:cs typeface="Calibri"/>
                <a:sym typeface="Calibri"/>
              </a:rPr>
              <a:t>what was </a:t>
            </a:r>
            <a:r>
              <a:rPr lang="en-US" dirty="0" smtClean="0">
                <a:solidFill>
                  <a:schemeClr val="dk1"/>
                </a:solidFill>
                <a:latin typeface="Calibri"/>
                <a:ea typeface="Calibri"/>
                <a:cs typeface="Calibri"/>
                <a:sym typeface="Calibri"/>
              </a:rPr>
              <a:t>learned.</a:t>
            </a:r>
            <a:endParaRPr lang="en-US" dirty="0">
              <a:solidFill>
                <a:schemeClr val="dk1"/>
              </a:solidFill>
              <a:latin typeface="Calibri"/>
              <a:ea typeface="Calibri"/>
              <a:cs typeface="Calibri"/>
              <a:sym typeface="Calibri"/>
            </a:endParaRP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 way to discuss difficult issues (e.g., if someone said something culturally inappropriate without realizing it)</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 format for ELs to have a representational model of what is being </a:t>
            </a:r>
            <a:r>
              <a:rPr lang="en-US" dirty="0" smtClean="0">
                <a:solidFill>
                  <a:schemeClr val="dk1"/>
                </a:solidFill>
                <a:latin typeface="Calibri"/>
                <a:ea typeface="Calibri"/>
                <a:cs typeface="Calibri"/>
                <a:sym typeface="Calibri"/>
              </a:rPr>
              <a:t>discussed.</a:t>
            </a:r>
            <a:endParaRPr lang="en-US" dirty="0">
              <a:solidFill>
                <a:schemeClr val="dk1"/>
              </a:solidFill>
              <a:latin typeface="Calibri"/>
              <a:ea typeface="Calibri"/>
              <a:cs typeface="Calibri"/>
              <a:sym typeface="Calibri"/>
            </a:endParaRPr>
          </a:p>
          <a:p>
            <a:pPr marL="320520" indent="-173997">
              <a:buFont typeface="Arial" panose="020B0604020202020204" pitchFamily="34" charset="0"/>
              <a:buChar cha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111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952500" y="854075"/>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64" name="Shape 564"/>
          <p:cNvSpPr txBox="1">
            <a:spLocks noGrp="1"/>
          </p:cNvSpPr>
          <p:nvPr>
            <p:ph type="body" idx="1"/>
          </p:nvPr>
        </p:nvSpPr>
        <p:spPr>
          <a:xfrm>
            <a:off x="702310" y="5176572"/>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break should be 10 minutes. </a:t>
            </a:r>
          </a:p>
          <a:p>
            <a:pPr marL="320520" indent="-17399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Remind participants to try to be timely in their </a:t>
            </a:r>
            <a:r>
              <a:rPr lang="en-US" dirty="0" smtClean="0">
                <a:solidFill>
                  <a:schemeClr val="dk1"/>
                </a:solidFill>
                <a:latin typeface="Calibri"/>
                <a:ea typeface="Calibri"/>
                <a:cs typeface="Calibri"/>
                <a:sym typeface="Calibri"/>
              </a:rPr>
              <a:t>return.</a:t>
            </a:r>
            <a:endParaRPr lang="en-US" dirty="0">
              <a:solidFill>
                <a:schemeClr val="dk1"/>
              </a:solidFill>
              <a:latin typeface="Calibri"/>
              <a:ea typeface="Calibri"/>
              <a:cs typeface="Calibri"/>
              <a:sym typeface="Calibri"/>
            </a:endParaRPr>
          </a:p>
        </p:txBody>
      </p:sp>
      <p:sp>
        <p:nvSpPr>
          <p:cNvPr id="565" name="Shape 565"/>
          <p:cNvSpPr txBox="1">
            <a:spLocks noGrp="1"/>
          </p:cNvSpPr>
          <p:nvPr>
            <p:ph type="dt" idx="10"/>
          </p:nvPr>
        </p:nvSpPr>
        <p:spPr>
          <a:xfrm>
            <a:off x="3978133" y="1"/>
            <a:ext cx="3043343" cy="467072"/>
          </a:xfrm>
          <a:prstGeom prst="rect">
            <a:avLst/>
          </a:prstGeom>
          <a:noFill/>
          <a:ln>
            <a:noFill/>
          </a:ln>
        </p:spPr>
        <p:txBody>
          <a:bodyPr lIns="93291" tIns="46645" rIns="93291" bIns="46645" anchor="t" anchorCtr="0">
            <a:noAutofit/>
          </a:bodyPr>
          <a:lstStyle/>
          <a:p>
            <a:pPr>
              <a:buSzPct val="25000"/>
            </a:pPr>
            <a:r>
              <a:rPr lang="en-US" sz="1200">
                <a:solidFill>
                  <a:schemeClr val="dk1"/>
                </a:solidFill>
              </a:rPr>
              <a:t>2/4/2015</a:t>
            </a:r>
          </a:p>
        </p:txBody>
      </p:sp>
      <p:sp>
        <p:nvSpPr>
          <p:cNvPr id="566" name="Shape 56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39</a:t>
            </a:fld>
            <a:endParaRPr lang="en-US"/>
          </a:p>
        </p:txBody>
      </p:sp>
    </p:spTree>
    <p:extLst>
      <p:ext uri="{BB962C8B-B14F-4D97-AF65-F5344CB8AC3E}">
        <p14:creationId xmlns:p14="http://schemas.microsoft.com/office/powerpoint/2010/main" val="331623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4" name="Shape 194"/>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3817" indent="-171433">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Resource</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Sentence frames </a:t>
            </a:r>
            <a:r>
              <a:rPr lang="en-US" dirty="0" smtClean="0">
                <a:solidFill>
                  <a:schemeClr val="dk1"/>
                </a:solidFill>
                <a:latin typeface="Calibri"/>
                <a:ea typeface="Calibri"/>
                <a:cs typeface="Calibri"/>
                <a:sym typeface="Calibri"/>
              </a:rPr>
              <a:t>differentiated </a:t>
            </a:r>
            <a:r>
              <a:rPr lang="en-US" dirty="0">
                <a:solidFill>
                  <a:schemeClr val="dk1"/>
                </a:solidFill>
                <a:latin typeface="Calibri"/>
                <a:ea typeface="Calibri"/>
                <a:cs typeface="Calibri"/>
                <a:sym typeface="Calibri"/>
              </a:rPr>
              <a:t>by color for various proficiency levels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Older students responsible for keeping sentence frames in binders</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Organizational patterns: cause/effect, compare/contrast, etc.</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Strategies: drawing inferences, making predictions, etc.</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Use frames to meet the language function of the </a:t>
            </a:r>
            <a:r>
              <a:rPr lang="en-US" dirty="0" smtClean="0">
                <a:solidFill>
                  <a:schemeClr val="dk1"/>
                </a:solidFill>
                <a:latin typeface="Calibri"/>
                <a:ea typeface="Calibri"/>
                <a:cs typeface="Calibri"/>
                <a:sym typeface="Calibri"/>
              </a:rPr>
              <a:t>assignment</a:t>
            </a:r>
            <a:endParaRPr lang="en-US" dirty="0">
              <a:solidFill>
                <a:schemeClr val="dk1"/>
              </a:solidFill>
              <a:latin typeface="Calibri"/>
              <a:ea typeface="Calibri"/>
              <a:cs typeface="Calibri"/>
              <a:sym typeface="Calibri"/>
            </a:endParaRPr>
          </a:p>
        </p:txBody>
      </p:sp>
      <p:sp>
        <p:nvSpPr>
          <p:cNvPr id="195" name="Shape 19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4</a:t>
            </a:fld>
            <a:endParaRPr lang="en-US"/>
          </a:p>
        </p:txBody>
      </p:sp>
    </p:spTree>
    <p:extLst>
      <p:ext uri="{BB962C8B-B14F-4D97-AF65-F5344CB8AC3E}">
        <p14:creationId xmlns:p14="http://schemas.microsoft.com/office/powerpoint/2010/main" val="3604345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indent="0" algn="l" defTabSz="914306"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alibri" panose="020F0502020204030204" pitchFamily="34" charset="0"/>
                <a:ea typeface="+mn-ea"/>
                <a:cs typeface="+mn-cs"/>
              </a:rPr>
              <a:t>Part 2: </a:t>
            </a:r>
            <a:r>
              <a:rPr lang="en-US" sz="1200" kern="1200" dirty="0" smtClean="0">
                <a:solidFill>
                  <a:schemeClr val="tx1"/>
                </a:solidFill>
                <a:effectLst/>
                <a:latin typeface="Calibri" panose="020F0502020204030204" pitchFamily="34" charset="0"/>
                <a:ea typeface="+mn-ea"/>
                <a:cs typeface="+mn-cs"/>
              </a:rPr>
              <a:t>Speaking and Listening to Work Collaboratively</a:t>
            </a:r>
            <a:endParaRPr lang="en-US" dirty="0" smtClean="0">
              <a:solidFill>
                <a:schemeClr val="bg1"/>
              </a:solidFill>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E538F621-8F2C-4F90-852A-E36809B397B3}"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692656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5" name="Shape 585"/>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0520" indent="-173997">
              <a:buClr>
                <a:srgbClr val="000000"/>
              </a:buClr>
              <a:buSzPct val="127272"/>
              <a:buFont typeface="Arial"/>
              <a:buChar char="•"/>
            </a:pPr>
            <a:r>
              <a:rPr lang="en-US" dirty="0">
                <a:solidFill>
                  <a:schemeClr val="dk1"/>
                </a:solidFill>
                <a:latin typeface="Calibri"/>
                <a:ea typeface="Calibri"/>
                <a:cs typeface="Calibri"/>
                <a:sym typeface="Calibri"/>
              </a:rPr>
              <a:t>Note that we are now moving into the Speaking and Listening area of ELA.</a:t>
            </a:r>
          </a:p>
          <a:p>
            <a:pPr marL="320520" indent="-173997">
              <a:buClr>
                <a:srgbClr val="000000"/>
              </a:buClr>
              <a:buSzPct val="127272"/>
              <a:buFont typeface="Arial"/>
              <a:buChar char="•"/>
            </a:pPr>
            <a:r>
              <a:rPr lang="en-US" dirty="0">
                <a:solidFill>
                  <a:schemeClr val="dk1"/>
                </a:solidFill>
                <a:latin typeface="Calibri"/>
                <a:ea typeface="Calibri"/>
                <a:cs typeface="Calibri"/>
                <a:sym typeface="Calibri"/>
              </a:rPr>
              <a:t>We are presented with a new Content Objective and a new Language Objective.</a:t>
            </a:r>
          </a:p>
          <a:p>
            <a:pPr marL="320520" indent="-173997">
              <a:buClr>
                <a:srgbClr val="000000"/>
              </a:buClr>
              <a:buSzPct val="127272"/>
              <a:buFont typeface="Arial"/>
              <a:buChar char="•"/>
            </a:pPr>
            <a:r>
              <a:rPr lang="en-US" dirty="0">
                <a:solidFill>
                  <a:schemeClr val="dk1"/>
                </a:solidFill>
                <a:latin typeface="Calibri"/>
                <a:ea typeface="Calibri"/>
                <a:cs typeface="Calibri"/>
                <a:sym typeface="Calibri"/>
              </a:rPr>
              <a:t>Read aloud, paraphrase, or allow participants to read silently.</a:t>
            </a:r>
          </a:p>
        </p:txBody>
      </p:sp>
    </p:spTree>
    <p:extLst>
      <p:ext uri="{BB962C8B-B14F-4D97-AF65-F5344CB8AC3E}">
        <p14:creationId xmlns:p14="http://schemas.microsoft.com/office/powerpoint/2010/main" val="3257770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7" name="Shape 597"/>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Presenter</a:t>
            </a:r>
            <a:r>
              <a:rPr lang="en-US" sz="1200" dirty="0" smtClean="0">
                <a:solidFill>
                  <a:schemeClr val="dk1"/>
                </a:solidFill>
                <a:latin typeface="Calibri"/>
                <a:ea typeface="Calibri"/>
                <a:cs typeface="Calibri"/>
                <a:sym typeface="Calibri"/>
              </a:rPr>
              <a:t>:</a:t>
            </a:r>
          </a:p>
          <a:p>
            <a:pPr marL="457200" marR="0" lvl="0" indent="-304800" algn="l" defTabSz="914400" rtl="0" eaLnBrk="1" fontAlgn="auto" latinLnBrk="0" hangingPunct="1">
              <a:lnSpc>
                <a:spcPct val="100000"/>
              </a:lnSpc>
              <a:spcBef>
                <a:spcPts val="0"/>
              </a:spcBef>
              <a:spcAft>
                <a:spcPts val="0"/>
              </a:spcAft>
              <a:buClr>
                <a:schemeClr val="dk1"/>
              </a:buClr>
              <a:buSzPct val="100000"/>
              <a:buFont typeface="Arial"/>
              <a:buChar char="●"/>
              <a:tabLst/>
              <a:defRPr/>
            </a:pPr>
            <a:r>
              <a:rPr lang="en-US" sz="1200" dirty="0" smtClean="0">
                <a:solidFill>
                  <a:schemeClr val="dk1"/>
                </a:solidFill>
                <a:latin typeface="Calibri"/>
                <a:ea typeface="Calibri"/>
                <a:cs typeface="Calibri"/>
                <a:sym typeface="Calibri"/>
              </a:rPr>
              <a:t>Using Closed Sort to familiarize ourselves with</a:t>
            </a:r>
            <a:r>
              <a:rPr lang="en-US" sz="1200" b="0" i="0" u="none" strike="noStrike" cap="none" baseline="0" dirty="0" smtClean="0">
                <a:solidFill>
                  <a:schemeClr val="dk1"/>
                </a:solidFill>
                <a:latin typeface="Calibri"/>
                <a:ea typeface="Calibri"/>
                <a:cs typeface="Calibri"/>
                <a:sym typeface="Calibri"/>
              </a:rPr>
              <a:t> the language complexity levels of the </a:t>
            </a:r>
            <a:r>
              <a:rPr lang="en-US" sz="1200" dirty="0" smtClean="0">
                <a:solidFill>
                  <a:schemeClr val="dk1"/>
                </a:solidFill>
                <a:latin typeface="Calibri"/>
                <a:ea typeface="Calibri"/>
                <a:cs typeface="Calibri"/>
                <a:sym typeface="Calibri"/>
              </a:rPr>
              <a:t>ELPA21 Standards.</a:t>
            </a:r>
            <a:r>
              <a:rPr lang="en-US" sz="1200" baseline="0" dirty="0" smtClean="0">
                <a:solidFill>
                  <a:schemeClr val="dk1"/>
                </a:solidFill>
                <a:latin typeface="Calibri"/>
                <a:ea typeface="Calibri"/>
                <a:cs typeface="Calibri"/>
                <a:sym typeface="Calibri"/>
              </a:rPr>
              <a:t> </a:t>
            </a:r>
            <a:r>
              <a:rPr lang="en-US" sz="1200" b="1" baseline="0" dirty="0" smtClean="0">
                <a:solidFill>
                  <a:schemeClr val="dk1"/>
                </a:solidFill>
                <a:latin typeface="Calibri"/>
                <a:ea typeface="Calibri"/>
                <a:cs typeface="Calibri"/>
                <a:sym typeface="Calibri"/>
              </a:rPr>
              <a:t>Note: </a:t>
            </a:r>
            <a:r>
              <a:rPr lang="en-US" sz="1200" kern="1200" dirty="0" smtClean="0">
                <a:solidFill>
                  <a:schemeClr val="tx1"/>
                </a:solidFill>
                <a:effectLst/>
                <a:latin typeface="+mn-lt"/>
                <a:ea typeface="+mn-ea"/>
                <a:cs typeface="+mn-cs"/>
              </a:rPr>
              <a:t>CT is in the process of adopting new English Language Proficiency Standards, which will hopefully be adopted by the </a:t>
            </a:r>
            <a:r>
              <a:rPr lang="en-US" sz="1200" kern="1200" dirty="0" err="1" smtClean="0">
                <a:solidFill>
                  <a:schemeClr val="tx1"/>
                </a:solidFill>
                <a:effectLst/>
                <a:latin typeface="+mn-lt"/>
                <a:ea typeface="+mn-ea"/>
                <a:cs typeface="+mn-cs"/>
              </a:rPr>
              <a:t>SBOE</a:t>
            </a:r>
            <a:r>
              <a:rPr lang="en-US" sz="1200" kern="1200" dirty="0" smtClean="0">
                <a:solidFill>
                  <a:schemeClr val="tx1"/>
                </a:solidFill>
                <a:effectLst/>
                <a:latin typeface="+mn-lt"/>
                <a:ea typeface="+mn-ea"/>
                <a:cs typeface="+mn-cs"/>
              </a:rPr>
              <a:t> in early fall. The </a:t>
            </a:r>
            <a:r>
              <a:rPr lang="en-US" sz="1200" kern="1200" dirty="0" err="1" smtClean="0">
                <a:solidFill>
                  <a:schemeClr val="tx1"/>
                </a:solidFill>
                <a:effectLst/>
                <a:latin typeface="+mn-lt"/>
                <a:ea typeface="+mn-ea"/>
                <a:cs typeface="+mn-cs"/>
              </a:rPr>
              <a:t>CELP</a:t>
            </a:r>
            <a:r>
              <a:rPr lang="en-US" sz="1200" kern="1200" dirty="0" smtClean="0">
                <a:solidFill>
                  <a:schemeClr val="tx1"/>
                </a:solidFill>
                <a:effectLst/>
                <a:latin typeface="+mn-lt"/>
                <a:ea typeface="+mn-ea"/>
                <a:cs typeface="+mn-cs"/>
              </a:rPr>
              <a:t> (CT </a:t>
            </a:r>
            <a:r>
              <a:rPr lang="en-US" sz="1200" kern="1200" dirty="0" err="1" smtClean="0">
                <a:solidFill>
                  <a:schemeClr val="tx1"/>
                </a:solidFill>
                <a:effectLst/>
                <a:latin typeface="+mn-lt"/>
                <a:ea typeface="+mn-ea"/>
                <a:cs typeface="+mn-cs"/>
              </a:rPr>
              <a:t>ELP</a:t>
            </a:r>
            <a:r>
              <a:rPr lang="en-US" sz="1200" kern="1200" dirty="0" smtClean="0">
                <a:solidFill>
                  <a:schemeClr val="tx1"/>
                </a:solidFill>
                <a:effectLst/>
                <a:latin typeface="+mn-lt"/>
                <a:ea typeface="+mn-ea"/>
                <a:cs typeface="+mn-cs"/>
              </a:rPr>
              <a:t>) Standards have been adapted from the ELPA21 standards, which are closely aligned to CT Core Standards. The standards and a number of supporting documents can be viewed on the </a:t>
            </a:r>
            <a:r>
              <a:rPr lang="en-US" sz="1200" kern="1200" dirty="0" err="1" smtClean="0">
                <a:solidFill>
                  <a:schemeClr val="tx1"/>
                </a:solidFill>
                <a:effectLst/>
                <a:latin typeface="+mn-lt"/>
                <a:ea typeface="+mn-ea"/>
                <a:cs typeface="+mn-cs"/>
              </a:rPr>
              <a:t>CSDE's</a:t>
            </a:r>
            <a:r>
              <a:rPr lang="en-US" sz="1200" kern="1200" dirty="0" smtClean="0">
                <a:solidFill>
                  <a:schemeClr val="tx1"/>
                </a:solidFill>
                <a:effectLst/>
                <a:latin typeface="+mn-lt"/>
                <a:ea typeface="+mn-ea"/>
                <a:cs typeface="+mn-cs"/>
              </a:rPr>
              <a:t> Bilingual/ESL page, the </a:t>
            </a:r>
            <a:r>
              <a:rPr lang="en-US" sz="1200" kern="1200" dirty="0" err="1" smtClean="0">
                <a:solidFill>
                  <a:schemeClr val="tx1"/>
                </a:solidFill>
                <a:effectLst/>
                <a:latin typeface="+mn-lt"/>
                <a:ea typeface="+mn-ea"/>
                <a:cs typeface="+mn-cs"/>
              </a:rPr>
              <a:t>CSDE's</a:t>
            </a:r>
            <a:r>
              <a:rPr lang="en-US" sz="1200" kern="1200" dirty="0" smtClean="0">
                <a:solidFill>
                  <a:schemeClr val="tx1"/>
                </a:solidFill>
                <a:effectLst/>
                <a:latin typeface="+mn-lt"/>
                <a:ea typeface="+mn-ea"/>
                <a:cs typeface="+mn-cs"/>
              </a:rPr>
              <a:t> Teaching and Learning page and the CT Core Standards page (</a:t>
            </a:r>
            <a:r>
              <a:rPr lang="en-US" sz="1200" u="none" strike="noStrike" kern="1200" dirty="0" smtClean="0">
                <a:solidFill>
                  <a:schemeClr val="tx1"/>
                </a:solidFill>
                <a:effectLst/>
                <a:latin typeface="+mn-lt"/>
                <a:ea typeface="+mn-ea"/>
                <a:cs typeface="+mn-cs"/>
                <a:hlinkClick r:id="rId3"/>
              </a:rPr>
              <a:t>http://ctcorestandards.org/wp-content/uploads/2015/06/CELP_Standards_DRAFT_Rev_June_15_2015.pdf</a:t>
            </a:r>
            <a:r>
              <a:rPr lang="en-US" sz="1200" kern="1200" dirty="0" smtClean="0">
                <a:solidFill>
                  <a:schemeClr val="tx1"/>
                </a:solidFill>
                <a:effectLst/>
                <a:latin typeface="+mn-lt"/>
                <a:ea typeface="+mn-ea"/>
                <a:cs typeface="+mn-cs"/>
              </a:rPr>
              <a:t> )</a:t>
            </a:r>
          </a:p>
          <a:p>
            <a:pPr marL="914400" marR="0" lvl="1" indent="-304800" algn="l" rtl="0">
              <a:spcBef>
                <a:spcPts val="0"/>
              </a:spcBef>
              <a:buClr>
                <a:schemeClr val="dk1"/>
              </a:buClr>
              <a:buSzPct val="100000"/>
              <a:buFont typeface="Arial"/>
              <a:buChar char="●"/>
            </a:pPr>
            <a:r>
              <a:rPr lang="en-US" sz="1200" b="0" i="0" u="none" strike="noStrike" cap="none" baseline="0" dirty="0" smtClean="0">
                <a:solidFill>
                  <a:schemeClr val="dk1"/>
                </a:solidFill>
                <a:latin typeface="Calibri"/>
                <a:ea typeface="Calibri"/>
                <a:cs typeface="Calibri"/>
                <a:sym typeface="Calibri"/>
              </a:rPr>
              <a:t>Introduce the steps in doing a Closed Sort:</a:t>
            </a:r>
          </a:p>
          <a:p>
            <a:pPr marL="914400" marR="0" lvl="1" indent="-304800" algn="l" rtl="0">
              <a:spcBef>
                <a:spcPts val="0"/>
              </a:spcBef>
              <a:buClr>
                <a:schemeClr val="dk1"/>
              </a:buClr>
              <a:buSzPct val="100000"/>
              <a:buFont typeface="Courier New"/>
              <a:buChar char="o"/>
            </a:pPr>
            <a:r>
              <a:rPr lang="en-US" sz="1200" dirty="0" smtClean="0">
                <a:solidFill>
                  <a:schemeClr val="dk1"/>
                </a:solidFill>
                <a:latin typeface="Calibri"/>
                <a:ea typeface="Calibri"/>
                <a:cs typeface="Calibri"/>
                <a:sym typeface="Calibri"/>
              </a:rPr>
              <a:t>Closed Sort: Teacher determines what is to be sorted </a:t>
            </a:r>
            <a:r>
              <a:rPr lang="en-US" sz="1200" u="sng" dirty="0" smtClean="0">
                <a:solidFill>
                  <a:schemeClr val="dk1"/>
                </a:solidFill>
                <a:latin typeface="Calibri"/>
                <a:ea typeface="Calibri"/>
                <a:cs typeface="Calibri"/>
                <a:sym typeface="Calibri"/>
              </a:rPr>
              <a:t>and</a:t>
            </a:r>
            <a:r>
              <a:rPr lang="en-US" sz="1200" dirty="0" smtClean="0">
                <a:solidFill>
                  <a:schemeClr val="dk1"/>
                </a:solidFill>
                <a:latin typeface="Calibri"/>
                <a:ea typeface="Calibri"/>
                <a:cs typeface="Calibri"/>
                <a:sym typeface="Calibri"/>
              </a:rPr>
              <a:t> the categories.</a:t>
            </a:r>
          </a:p>
          <a:p>
            <a:pPr marL="914400" marR="0" lvl="1" indent="-304800" algn="l" rtl="0">
              <a:lnSpc>
                <a:spcPct val="100000"/>
              </a:lnSpc>
              <a:spcBef>
                <a:spcPts val="0"/>
              </a:spcBef>
              <a:spcAft>
                <a:spcPts val="0"/>
              </a:spcAft>
              <a:buClr>
                <a:schemeClr val="dk1"/>
              </a:buClr>
              <a:buSzPct val="100000"/>
              <a:buFont typeface="Courier New"/>
              <a:buChar char="o"/>
            </a:pPr>
            <a:r>
              <a:rPr lang="en-US" sz="1200" dirty="0" smtClean="0">
                <a:solidFill>
                  <a:schemeClr val="dk1"/>
                </a:solidFill>
                <a:latin typeface="Calibri"/>
                <a:ea typeface="Calibri"/>
                <a:cs typeface="Calibri"/>
                <a:sym typeface="Calibri"/>
              </a:rPr>
              <a:t>Twelve cards provided:</a:t>
            </a:r>
          </a:p>
          <a:p>
            <a:pPr marL="1371600" marR="0" lvl="2" indent="-304800" algn="l" rtl="0">
              <a:lnSpc>
                <a:spcPct val="100000"/>
              </a:lnSpc>
              <a:spcBef>
                <a:spcPts val="0"/>
              </a:spcBef>
              <a:spcAft>
                <a:spcPts val="0"/>
              </a:spcAft>
              <a:buClr>
                <a:schemeClr val="dk1"/>
              </a:buClr>
              <a:buSzPct val="100000"/>
              <a:buFont typeface="Wingdings"/>
              <a:buChar char="§"/>
            </a:pPr>
            <a:r>
              <a:rPr lang="en-US" sz="1200" dirty="0" smtClean="0">
                <a:solidFill>
                  <a:schemeClr val="dk1"/>
                </a:solidFill>
                <a:latin typeface="Calibri"/>
                <a:ea typeface="Calibri"/>
                <a:cs typeface="Calibri"/>
                <a:sym typeface="Calibri"/>
              </a:rPr>
              <a:t>2 headings:</a:t>
            </a:r>
            <a:r>
              <a:rPr lang="en-US" sz="1200" baseline="0" dirty="0" smtClean="0">
                <a:solidFill>
                  <a:schemeClr val="dk1"/>
                </a:solidFill>
                <a:latin typeface="Calibri"/>
                <a:ea typeface="Calibri"/>
                <a:cs typeface="Calibri"/>
                <a:sym typeface="Calibri"/>
              </a:rPr>
              <a:t> ELPA21 Standards 1 and 3</a:t>
            </a:r>
            <a:endParaRPr lang="en-US" sz="1200" dirty="0" smtClean="0">
              <a:solidFill>
                <a:schemeClr val="dk1"/>
              </a:solidFill>
              <a:latin typeface="Calibri"/>
              <a:ea typeface="Calibri"/>
              <a:cs typeface="Calibri"/>
              <a:sym typeface="Calibri"/>
            </a:endParaRPr>
          </a:p>
          <a:p>
            <a:pPr marL="1371600" marR="0" lvl="2" indent="-304800" algn="l" rtl="0">
              <a:lnSpc>
                <a:spcPct val="100000"/>
              </a:lnSpc>
              <a:spcBef>
                <a:spcPts val="0"/>
              </a:spcBef>
              <a:spcAft>
                <a:spcPts val="0"/>
              </a:spcAft>
              <a:buClr>
                <a:schemeClr val="dk1"/>
              </a:buClr>
              <a:buSzPct val="100000"/>
              <a:buFont typeface="Wingdings"/>
              <a:buChar char="§"/>
            </a:pPr>
            <a:r>
              <a:rPr lang="en-US" sz="1200" dirty="0" smtClean="0">
                <a:solidFill>
                  <a:schemeClr val="dk1"/>
                </a:solidFill>
                <a:latin typeface="Calibri"/>
                <a:ea typeface="Calibri"/>
                <a:cs typeface="Calibri"/>
                <a:sym typeface="Calibri"/>
              </a:rPr>
              <a:t>5 levels of language complexity for each standard</a:t>
            </a:r>
          </a:p>
          <a:p>
            <a:pPr marL="914400" marR="0" lvl="1" indent="-304800" algn="l" rtl="0">
              <a:lnSpc>
                <a:spcPct val="100000"/>
              </a:lnSpc>
              <a:spcBef>
                <a:spcPts val="0"/>
              </a:spcBef>
              <a:spcAft>
                <a:spcPts val="0"/>
              </a:spcAft>
              <a:buClr>
                <a:schemeClr val="dk1"/>
              </a:buClr>
              <a:buSzPct val="100000"/>
              <a:buFont typeface="Courier New"/>
              <a:buChar char="o"/>
            </a:pPr>
            <a:r>
              <a:rPr lang="en-US" sz="1200" dirty="0" smtClean="0">
                <a:solidFill>
                  <a:schemeClr val="dk1"/>
                </a:solidFill>
                <a:latin typeface="Calibri"/>
                <a:ea typeface="Calibri"/>
                <a:cs typeface="Calibri"/>
                <a:sym typeface="Calibri"/>
              </a:rPr>
              <a:t>Decide</a:t>
            </a:r>
            <a:r>
              <a:rPr lang="en-US" sz="1200" baseline="0" dirty="0" smtClean="0">
                <a:solidFill>
                  <a:schemeClr val="dk1"/>
                </a:solidFill>
                <a:latin typeface="Calibri"/>
                <a:ea typeface="Calibri"/>
                <a:cs typeface="Calibri"/>
                <a:sym typeface="Calibri"/>
              </a:rPr>
              <a:t> which descriptors apply to each standard and then organize in order of language complexity</a:t>
            </a:r>
            <a:endParaRPr lang="en-US" sz="1200" dirty="0" smtClean="0">
              <a:solidFill>
                <a:schemeClr val="dk1"/>
              </a:solidFill>
              <a:latin typeface="Calibri"/>
              <a:ea typeface="Calibri"/>
              <a:cs typeface="Calibri"/>
              <a:sym typeface="Calibri"/>
            </a:endParaRPr>
          </a:p>
          <a:p>
            <a:pPr marL="914400" marR="0" lvl="1" indent="-304800" algn="l" rtl="0">
              <a:spcBef>
                <a:spcPts val="0"/>
              </a:spcBef>
              <a:buClr>
                <a:schemeClr val="dk1"/>
              </a:buClr>
              <a:buSzPct val="100000"/>
              <a:buFont typeface="Courier New"/>
              <a:buChar char="o"/>
            </a:pPr>
            <a:r>
              <a:rPr lang="en-US" sz="1200" b="0" i="0" u="none" strike="noStrike" cap="none" baseline="0" dirty="0" smtClean="0">
                <a:solidFill>
                  <a:schemeClr val="dk1"/>
                </a:solidFill>
                <a:latin typeface="Calibri"/>
                <a:ea typeface="Calibri"/>
                <a:cs typeface="Calibri"/>
                <a:sym typeface="Calibri"/>
              </a:rPr>
              <a:t>When completed, the group should check their own sort against the KEY.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2493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You can use these sentence frames as you do the sentence sort.</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Be sure to use sentence frames that match the function of the task.</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 this example, you will need to compare and contrast, so the frames are comparative.</a:t>
            </a:r>
          </a:p>
          <a:p>
            <a:pPr marL="152384">
              <a:buClr>
                <a:schemeClr val="dk1"/>
              </a:buClr>
              <a:buSzPct val="100000"/>
            </a:pPr>
            <a:endParaRPr lang="en-US" b="0" dirty="0" smtClean="0">
              <a:solidFill>
                <a:schemeClr val="dk1"/>
              </a:solidFill>
              <a:latin typeface="Calibri"/>
              <a:ea typeface="Calibri"/>
              <a:cs typeface="Calibri"/>
              <a:sym typeface="Calibri"/>
            </a:endParaRPr>
          </a:p>
          <a:p>
            <a:pPr marL="152384">
              <a:buClr>
                <a:schemeClr val="dk1"/>
              </a:buClr>
              <a:buSzPct val="100000"/>
            </a:pPr>
            <a:r>
              <a:rPr lang="en-US" b="1" dirty="0" smtClean="0">
                <a:solidFill>
                  <a:schemeClr val="dk1"/>
                </a:solidFill>
                <a:latin typeface="Calibri"/>
                <a:ea typeface="Calibri"/>
                <a:cs typeface="Calibri"/>
                <a:sym typeface="Calibri"/>
              </a:rPr>
              <a:t>Allow </a:t>
            </a:r>
            <a:r>
              <a:rPr lang="en-US" b="1" dirty="0">
                <a:solidFill>
                  <a:schemeClr val="dk1"/>
                </a:solidFill>
                <a:latin typeface="Calibri"/>
                <a:ea typeface="Calibri"/>
                <a:cs typeface="Calibri"/>
                <a:sym typeface="Calibri"/>
              </a:rPr>
              <a:t>about 10 minutes for the closed sort activity.</a:t>
            </a:r>
          </a:p>
          <a:p>
            <a:pPr>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a:t>
            </a:r>
            <a:r>
              <a:rPr lang="en-US" dirty="0" smtClean="0">
                <a:solidFill>
                  <a:schemeClr val="dk1"/>
                </a:solidFill>
                <a:latin typeface="Calibri"/>
                <a:ea typeface="Calibri"/>
                <a:cs typeface="Calibri"/>
                <a:sym typeface="Calibri"/>
              </a:rPr>
              <a:t>ELs</a:t>
            </a:r>
            <a:r>
              <a:rPr lang="en-US" dirty="0">
                <a:solidFill>
                  <a:schemeClr val="dk1"/>
                </a:solidFill>
                <a:latin typeface="Calibri"/>
                <a:ea typeface="Calibri"/>
                <a:cs typeface="Calibri"/>
                <a:sym typeface="Calibri"/>
              </a:rPr>
              <a:t>:  Explained previously</a:t>
            </a: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08611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3" name="Shape 613"/>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i="1" dirty="0">
                <a:solidFill>
                  <a:schemeClr val="dk1"/>
                </a:solidFill>
                <a:latin typeface="Calibri"/>
                <a:ea typeface="Calibri"/>
                <a:cs typeface="Calibri"/>
                <a:sym typeface="Calibri"/>
              </a:rPr>
              <a:t>This debriefing may best be done by the presenter so points are accurately made and the timeframe is adhered to.</a:t>
            </a:r>
          </a:p>
          <a:p>
            <a:pPr marL="171433" indent="-95241">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a:t>
            </a:r>
          </a:p>
          <a:p>
            <a:pPr marL="311392" indent="-171707">
              <a:buClr>
                <a:schemeClr val="dk1"/>
              </a:buClr>
              <a:buSzPct val="127272"/>
              <a:buFont typeface="Arial" panose="020B0604020202020204" pitchFamily="34" charset="0"/>
              <a:buChar char="•"/>
            </a:pPr>
            <a:r>
              <a:rPr lang="en-US" dirty="0">
                <a:solidFill>
                  <a:schemeClr val="dk1"/>
                </a:solidFill>
                <a:latin typeface="Calibri"/>
                <a:ea typeface="Calibri"/>
                <a:cs typeface="Calibri"/>
                <a:sym typeface="Calibri"/>
              </a:rPr>
              <a:t>Oral English language is modeled by peers.</a:t>
            </a:r>
          </a:p>
          <a:p>
            <a:pPr marL="311392" indent="-171707">
              <a:buClr>
                <a:schemeClr val="dk1"/>
              </a:buClr>
              <a:buSzPct val="127272"/>
              <a:buFont typeface="Arial" panose="020B0604020202020204" pitchFamily="34" charset="0"/>
              <a:buChar char="•"/>
            </a:pPr>
            <a:r>
              <a:rPr lang="en-US" dirty="0">
                <a:solidFill>
                  <a:schemeClr val="dk1"/>
                </a:solidFill>
                <a:latin typeface="Calibri"/>
                <a:ea typeface="Calibri"/>
                <a:cs typeface="Calibri"/>
                <a:sym typeface="Calibri"/>
              </a:rPr>
              <a:t>Students are provided the opportunity for structured talk.</a:t>
            </a:r>
          </a:p>
          <a:p>
            <a:pPr marL="311392" indent="-171707">
              <a:buClr>
                <a:schemeClr val="dk1"/>
              </a:buClr>
              <a:buSzPct val="127272"/>
              <a:buFont typeface="Arial" panose="020B0604020202020204" pitchFamily="34" charset="0"/>
              <a:buChar char="•"/>
            </a:pPr>
            <a:r>
              <a:rPr lang="en-US" dirty="0">
                <a:solidFill>
                  <a:schemeClr val="dk1"/>
                </a:solidFill>
                <a:latin typeface="Calibri"/>
                <a:ea typeface="Calibri"/>
                <a:cs typeface="Calibri"/>
                <a:sym typeface="Calibri"/>
              </a:rPr>
              <a:t>Students use prior knowledge to organize and make sense of words and concepts.</a:t>
            </a:r>
          </a:p>
          <a:p>
            <a:pPr marL="311392" indent="-171707">
              <a:buClr>
                <a:schemeClr val="dk1"/>
              </a:buClr>
              <a:buSzPct val="127272"/>
              <a:buFont typeface="Arial" panose="020B0604020202020204" pitchFamily="34" charset="0"/>
              <a:buChar char="•"/>
            </a:pPr>
            <a:r>
              <a:rPr lang="en-US" dirty="0">
                <a:solidFill>
                  <a:schemeClr val="dk1"/>
                </a:solidFill>
                <a:latin typeface="Calibri"/>
                <a:ea typeface="Calibri"/>
                <a:cs typeface="Calibri"/>
                <a:sym typeface="Calibri"/>
              </a:rPr>
              <a:t>Students may be required to defend their sorting by talking about the common features of the categories and how each specific term/phrase/indicator meets these criteria.</a:t>
            </a:r>
          </a:p>
          <a:p>
            <a:pPr marL="320520"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at all levels use higher order thinking skills.</a:t>
            </a:r>
          </a:p>
          <a:p>
            <a:pPr marL="320520"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Incorporates these best practices for ELs:</a:t>
            </a:r>
          </a:p>
          <a:p>
            <a:pPr marL="915772" lvl="1" indent="-302205">
              <a:buClr>
                <a:schemeClr val="dk1"/>
              </a:buClr>
              <a:buSzPct val="100000"/>
              <a:buFont typeface="Courier New"/>
              <a:buChar char="o"/>
            </a:pPr>
            <a:r>
              <a:rPr lang="en-US" dirty="0">
                <a:solidFill>
                  <a:schemeClr val="dk1"/>
                </a:solidFill>
                <a:latin typeface="Calibri"/>
                <a:ea typeface="Calibri"/>
                <a:cs typeface="Calibri"/>
                <a:sym typeface="Calibri"/>
              </a:rPr>
              <a:t>Activating prior knowledge</a:t>
            </a:r>
          </a:p>
          <a:p>
            <a:pPr marL="915772" lvl="1" indent="-302205">
              <a:buClr>
                <a:schemeClr val="dk1"/>
              </a:buClr>
              <a:buSzPct val="100000"/>
              <a:buFont typeface="Courier New"/>
              <a:buChar char="o"/>
            </a:pPr>
            <a:r>
              <a:rPr lang="en-US" dirty="0">
                <a:solidFill>
                  <a:schemeClr val="dk1"/>
                </a:solidFill>
                <a:latin typeface="Calibri"/>
                <a:ea typeface="Calibri"/>
                <a:cs typeface="Calibri"/>
                <a:sym typeface="Calibri"/>
              </a:rPr>
              <a:t>Explicit vocabulary introduction/practice</a:t>
            </a:r>
          </a:p>
          <a:p>
            <a:pPr marL="915772" lvl="1" indent="-302205">
              <a:buClr>
                <a:schemeClr val="dk1"/>
              </a:buClr>
              <a:buSzPct val="100000"/>
              <a:buFont typeface="Courier New"/>
              <a:buChar char="o"/>
            </a:pPr>
            <a:r>
              <a:rPr lang="en-US" dirty="0">
                <a:solidFill>
                  <a:schemeClr val="dk1"/>
                </a:solidFill>
                <a:latin typeface="Calibri"/>
                <a:ea typeface="Calibri"/>
                <a:cs typeface="Calibri"/>
                <a:sym typeface="Calibri"/>
              </a:rPr>
              <a:t>Preview of lesson’s key concepts</a:t>
            </a:r>
          </a:p>
          <a:p>
            <a:pPr>
              <a:buSzPct val="91666"/>
            </a:pPr>
            <a:r>
              <a:rPr lang="en-US" dirty="0">
                <a:solidFill>
                  <a:schemeClr val="dk1"/>
                </a:solidFill>
                <a:latin typeface="Calibri"/>
                <a:ea typeface="Calibri"/>
                <a:cs typeface="Calibri"/>
                <a:sym typeface="Calibri"/>
              </a:rPr>
              <a:t>Presenter: </a:t>
            </a:r>
          </a:p>
          <a:p>
            <a:pPr marL="320520" indent="-17170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This was a general closed sort.</a:t>
            </a:r>
          </a:p>
          <a:p>
            <a:pPr marL="320520" indent="-171707">
              <a:buClr>
                <a:schemeClr val="dk1"/>
              </a:buClr>
              <a:buSzPct val="100000"/>
              <a:buFont typeface="Arial" panose="020B0604020202020204" pitchFamily="34" charset="0"/>
              <a:buChar char="•"/>
            </a:pPr>
            <a:r>
              <a:rPr lang="en-US" sz="1200" dirty="0">
                <a:solidFill>
                  <a:schemeClr val="dk1"/>
                </a:solidFill>
                <a:latin typeface="Calibri"/>
                <a:ea typeface="Calibri"/>
                <a:cs typeface="Calibri"/>
                <a:sym typeface="Calibri"/>
              </a:rPr>
              <a:t>Closed Word Sort: Single words determined by teacher as well as pre-determined headings.</a:t>
            </a:r>
          </a:p>
          <a:p>
            <a:pPr marL="320520" indent="-171707">
              <a:buClr>
                <a:schemeClr val="dk1"/>
              </a:buClr>
              <a:buSzPct val="127271"/>
              <a:buFont typeface="Arial" panose="020B0604020202020204" pitchFamily="34" charset="0"/>
              <a:buChar char="•"/>
            </a:pPr>
            <a:r>
              <a:rPr lang="en-US" sz="1200" dirty="0">
                <a:solidFill>
                  <a:schemeClr val="dk1"/>
                </a:solidFill>
                <a:latin typeface="Calibri"/>
                <a:ea typeface="Calibri"/>
                <a:cs typeface="Calibri"/>
                <a:sym typeface="Calibri"/>
              </a:rPr>
              <a:t>Open Word Sort: Single words determined by the teacher but no pre-determined headings.</a:t>
            </a:r>
          </a:p>
          <a:p>
            <a:pPr marL="320520" indent="-171707">
              <a:buClr>
                <a:schemeClr val="dk1"/>
              </a:buClr>
              <a:buSzPct val="127271"/>
              <a:buFont typeface="Arial" panose="020B0604020202020204" pitchFamily="34" charset="0"/>
              <a:buChar char="•"/>
            </a:pPr>
            <a:r>
              <a:rPr lang="en-US" sz="1200" dirty="0">
                <a:solidFill>
                  <a:schemeClr val="dk1"/>
                </a:solidFill>
                <a:latin typeface="Calibri"/>
                <a:ea typeface="Calibri"/>
                <a:cs typeface="Calibri"/>
                <a:sym typeface="Calibri"/>
              </a:rPr>
              <a:t>Students construct their own meaning based on how they categorize words.</a:t>
            </a:r>
          </a:p>
          <a:p>
            <a:pPr marL="320520" indent="-171707">
              <a:buClr>
                <a:schemeClr val="dk1"/>
              </a:buClr>
              <a:buSzPct val="127271"/>
              <a:buFont typeface="Arial" panose="020B0604020202020204" pitchFamily="34" charset="0"/>
              <a:buChar char="•"/>
            </a:pPr>
            <a:r>
              <a:rPr lang="en-US" sz="1200" dirty="0">
                <a:solidFill>
                  <a:schemeClr val="dk1"/>
                </a:solidFill>
                <a:latin typeface="Calibri"/>
                <a:ea typeface="Calibri"/>
                <a:cs typeface="Calibri"/>
                <a:sym typeface="Calibri"/>
              </a:rPr>
              <a:t>Whether to use an Open or a Closed Word Sort depends on the desired processes and outcomes for the lesson.</a:t>
            </a:r>
          </a:p>
        </p:txBody>
      </p:sp>
    </p:spTree>
    <p:extLst>
      <p:ext uri="{BB962C8B-B14F-4D97-AF65-F5344CB8AC3E}">
        <p14:creationId xmlns:p14="http://schemas.microsoft.com/office/powerpoint/2010/main" val="2099157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45</a:t>
            </a:fld>
            <a:endParaRPr lang="en-US" sz="1300">
              <a:latin typeface="Arial"/>
              <a:ea typeface="Arial"/>
              <a:cs typeface="Arial"/>
              <a:sym typeface="Arial"/>
            </a:endParaRPr>
          </a:p>
        </p:txBody>
      </p:sp>
      <p:sp>
        <p:nvSpPr>
          <p:cNvPr id="620" name="Shape 62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1" name="Shape 621"/>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easiest thing to learn in any language is a command.</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E.g</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Look at Mama. </a:t>
            </a:r>
            <a:r>
              <a:rPr lang="en-US" dirty="0" smtClean="0">
                <a:solidFill>
                  <a:schemeClr val="dk1"/>
                </a:solidFill>
                <a:latin typeface="Calibri"/>
                <a:ea typeface="Calibri"/>
                <a:cs typeface="Calibri"/>
                <a:sym typeface="Calibri"/>
              </a:rPr>
              <a:t>Touch </a:t>
            </a:r>
            <a:r>
              <a:rPr lang="en-US" dirty="0">
                <a:solidFill>
                  <a:schemeClr val="dk1"/>
                </a:solidFill>
                <a:latin typeface="Calibri"/>
                <a:ea typeface="Calibri"/>
                <a:cs typeface="Calibri"/>
                <a:sym typeface="Calibri"/>
              </a:rPr>
              <a:t>your nose, etc.”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TPR builds on this universal way of teaching children language by identifying key nouns, giving related commands, and demonstrating the commands.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Avoid the tone many use for teaching babies.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However, even for older learners it is very helpful to be playful with the language.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One modification is to say different key words with a unique rhythm or tone.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Learners can not only follow the command more quickly, but retention is much greater. </a:t>
            </a:r>
            <a:r>
              <a:rPr lang="en-US" dirty="0" smtClean="0">
                <a:solidFill>
                  <a:schemeClr val="dk1"/>
                </a:solidFill>
                <a:latin typeface="Calibri"/>
                <a:ea typeface="Calibri"/>
                <a:cs typeface="Calibri"/>
                <a:sym typeface="Calibri"/>
              </a:rPr>
              <a:t>It </a:t>
            </a:r>
            <a:r>
              <a:rPr lang="en-US" dirty="0">
                <a:solidFill>
                  <a:schemeClr val="dk1"/>
                </a:solidFill>
                <a:latin typeface="Calibri"/>
                <a:ea typeface="Calibri"/>
                <a:cs typeface="Calibri"/>
                <a:sym typeface="Calibri"/>
              </a:rPr>
              <a:t>is also more fun!</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Apply Total Physical Response to: </a:t>
            </a:r>
          </a:p>
          <a:p>
            <a:pPr marL="915772" indent="-302205">
              <a:buClr>
                <a:schemeClr val="dk1"/>
              </a:buClr>
              <a:buSzPct val="100000"/>
              <a:buFont typeface="Courier New" panose="02070309020205020404" pitchFamily="49" charset="0"/>
              <a:buChar char="o"/>
            </a:pPr>
            <a:r>
              <a:rPr lang="en-US" dirty="0" smtClean="0">
                <a:solidFill>
                  <a:schemeClr val="dk1"/>
                </a:solidFill>
                <a:latin typeface="Calibri"/>
                <a:ea typeface="Calibri"/>
                <a:cs typeface="Calibri"/>
                <a:sym typeface="Calibri"/>
              </a:rPr>
              <a:t>teach </a:t>
            </a:r>
            <a:r>
              <a:rPr lang="en-US" dirty="0">
                <a:solidFill>
                  <a:schemeClr val="dk1"/>
                </a:solidFill>
                <a:latin typeface="Calibri"/>
                <a:ea typeface="Calibri"/>
                <a:cs typeface="Calibri"/>
                <a:sym typeface="Calibri"/>
              </a:rPr>
              <a:t>entering and beginning ELs.</a:t>
            </a:r>
          </a:p>
          <a:p>
            <a:pPr marL="915772" indent="-302205">
              <a:buClr>
                <a:schemeClr val="dk1"/>
              </a:buClr>
              <a:buSzPct val="100000"/>
              <a:buFont typeface="Courier New" panose="02070309020205020404" pitchFamily="49" charset="0"/>
              <a:buChar char="o"/>
            </a:pPr>
            <a:r>
              <a:rPr lang="en-US" dirty="0" smtClean="0">
                <a:solidFill>
                  <a:schemeClr val="dk1"/>
                </a:solidFill>
                <a:latin typeface="Calibri"/>
                <a:ea typeface="Calibri"/>
                <a:cs typeface="Calibri"/>
                <a:sym typeface="Calibri"/>
              </a:rPr>
              <a:t>incorporate </a:t>
            </a:r>
            <a:r>
              <a:rPr lang="en-US" dirty="0">
                <a:solidFill>
                  <a:schemeClr val="dk1"/>
                </a:solidFill>
                <a:latin typeface="Calibri"/>
                <a:ea typeface="Calibri"/>
                <a:cs typeface="Calibri"/>
                <a:sym typeface="Calibri"/>
              </a:rPr>
              <a:t>TPR (giving directions) into multilevel classes.</a:t>
            </a:r>
          </a:p>
          <a:p>
            <a:pPr marL="915772" indent="-302205">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progress to EL-friendly literacy tasks.</a:t>
            </a:r>
          </a:p>
          <a:p>
            <a:pPr marL="915772" indent="-302205">
              <a:buClr>
                <a:schemeClr val="dk1"/>
              </a:buClr>
              <a:buSzPct val="100000"/>
              <a:buFont typeface="Courier New" panose="02070309020205020404" pitchFamily="49" charset="0"/>
              <a:buChar char="o"/>
            </a:pPr>
            <a:r>
              <a:rPr lang="en-US" dirty="0">
                <a:solidFill>
                  <a:schemeClr val="dk1"/>
                </a:solidFill>
                <a:latin typeface="Calibri"/>
                <a:ea typeface="Calibri"/>
                <a:cs typeface="Calibri"/>
                <a:sym typeface="Calibri"/>
              </a:rPr>
              <a:t>teach the strategy to mainstream students, so they can use it to assist ELs.</a:t>
            </a:r>
          </a:p>
        </p:txBody>
      </p:sp>
    </p:spTree>
    <p:extLst>
      <p:ext uri="{BB962C8B-B14F-4D97-AF65-F5344CB8AC3E}">
        <p14:creationId xmlns:p14="http://schemas.microsoft.com/office/powerpoint/2010/main" val="244746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In general education classes, teachers may identify ways to incorporate commands into many lessons.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An ESL teacher may use it to help preview course content.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It is very helpful to teach students how to do TPR, so they can teach their EL classmates.  </a:t>
            </a:r>
          </a:p>
          <a:p>
            <a:pPr marL="914306" lvl="1" indent="-304768">
              <a:buClr>
                <a:srgbClr val="000000"/>
              </a:buClr>
              <a:buSzPct val="100000"/>
              <a:buFont typeface="Courier New"/>
              <a:buChar char="o"/>
            </a:pPr>
            <a:r>
              <a:rPr lang="en-US" dirty="0">
                <a:latin typeface="Calibri"/>
                <a:ea typeface="Calibri"/>
                <a:cs typeface="Calibri"/>
                <a:sym typeface="Calibri"/>
              </a:rPr>
              <a:t>E.g., they could write the command on a card, and the EL student draws a picture on the back. </a:t>
            </a:r>
          </a:p>
          <a:p>
            <a:pPr marL="1371459" lvl="2" indent="-304768">
              <a:buClr>
                <a:srgbClr val="000000"/>
              </a:buClr>
              <a:buSzPct val="100000"/>
              <a:buFont typeface="Wingdings"/>
              <a:buChar char="§"/>
            </a:pPr>
            <a:r>
              <a:rPr lang="en-US" dirty="0">
                <a:latin typeface="Calibri"/>
                <a:ea typeface="Calibri"/>
                <a:cs typeface="Calibri"/>
                <a:sym typeface="Calibri"/>
              </a:rPr>
              <a:t>“Dribble the ball.  Pick up your lunch tray, and so forth.”  </a:t>
            </a:r>
          </a:p>
          <a:p>
            <a:r>
              <a:rPr lang="en-US" b="1" dirty="0">
                <a:solidFill>
                  <a:schemeClr val="tx1"/>
                </a:solidFill>
                <a:latin typeface="Calibri"/>
                <a:ea typeface="Calibri"/>
                <a:cs typeface="Calibri"/>
                <a:sym typeface="Calibri"/>
              </a:rPr>
              <a:t>Note: The presenter will now demonstrate use of TPR. </a:t>
            </a:r>
            <a:r>
              <a:rPr lang="en-US" b="1" dirty="0" smtClean="0">
                <a:solidFill>
                  <a:schemeClr val="tx1"/>
                </a:solidFill>
                <a:latin typeface="Calibri"/>
                <a:ea typeface="Calibri"/>
                <a:cs typeface="Calibri"/>
                <a:sym typeface="Calibri"/>
              </a:rPr>
              <a:t>The </a:t>
            </a:r>
            <a:r>
              <a:rPr lang="en-US" b="1" dirty="0">
                <a:solidFill>
                  <a:schemeClr val="tx1"/>
                </a:solidFill>
                <a:latin typeface="Calibri"/>
                <a:ea typeface="Calibri"/>
                <a:cs typeface="Calibri"/>
                <a:sym typeface="Calibri"/>
              </a:rPr>
              <a:t>participants will simply participate in </a:t>
            </a:r>
            <a:r>
              <a:rPr lang="en-US" b="1" dirty="0" smtClean="0">
                <a:solidFill>
                  <a:schemeClr val="tx1"/>
                </a:solidFill>
                <a:latin typeface="Calibri"/>
                <a:ea typeface="Calibri"/>
                <a:cs typeface="Calibri"/>
                <a:sym typeface="Calibri"/>
              </a:rPr>
              <a:t>the </a:t>
            </a:r>
            <a:r>
              <a:rPr lang="en-US" b="1" dirty="0">
                <a:solidFill>
                  <a:schemeClr val="tx1"/>
                </a:solidFill>
                <a:latin typeface="Calibri"/>
                <a:ea typeface="Calibri"/>
                <a:cs typeface="Calibri"/>
                <a:sym typeface="Calibri"/>
              </a:rPr>
              <a:t>activity in a language other than English to experience the progression of activities.</a:t>
            </a:r>
            <a:r>
              <a:rPr lang="en-US" dirty="0">
                <a:solidFill>
                  <a:schemeClr val="tx1"/>
                </a:solidFill>
                <a:latin typeface="Calibri"/>
                <a:ea typeface="Calibri"/>
                <a:cs typeface="Calibri"/>
                <a:sym typeface="Calibri"/>
              </a:rPr>
              <a:t>  </a:t>
            </a:r>
          </a:p>
          <a:p>
            <a:endParaRPr lang="en-US" dirty="0">
              <a:latin typeface="Calibri"/>
              <a:ea typeface="Calibri"/>
              <a:cs typeface="Calibri"/>
              <a:sym typeface="Calibri"/>
            </a:endParaRPr>
          </a:p>
          <a:p>
            <a:r>
              <a:rPr lang="en-US" b="1" dirty="0">
                <a:latin typeface="Calibri"/>
                <a:ea typeface="Calibri"/>
                <a:cs typeface="Calibri"/>
                <a:sym typeface="Calibri"/>
              </a:rPr>
              <a:t>Demonstration of TPR, including slides </a:t>
            </a:r>
            <a:r>
              <a:rPr lang="en-US" b="1" dirty="0" smtClean="0">
                <a:latin typeface="Calibri"/>
                <a:ea typeface="Calibri"/>
                <a:cs typeface="Calibri"/>
                <a:sym typeface="Calibri"/>
              </a:rPr>
              <a:t>47–71</a:t>
            </a:r>
            <a:r>
              <a:rPr lang="en-US" b="1" dirty="0">
                <a:latin typeface="Calibri"/>
                <a:ea typeface="Calibri"/>
                <a:cs typeface="Calibri"/>
                <a:sym typeface="Calibri"/>
              </a:rPr>
              <a:t>, should take about 20 minutes. </a:t>
            </a:r>
          </a:p>
          <a:p>
            <a:endParaRPr dirty="0">
              <a:latin typeface="Calibri"/>
              <a:ea typeface="Calibri"/>
              <a:cs typeface="Calibri"/>
              <a:sym typeface="Calibri"/>
            </a:endParaRPr>
          </a:p>
          <a:p>
            <a:endParaRPr dirty="0">
              <a:solidFill>
                <a:srgbClr val="FF0000"/>
              </a:solidFill>
              <a:latin typeface="Calibri"/>
              <a:ea typeface="Calibri"/>
              <a:cs typeface="Calibri"/>
              <a:sym typeface="Calibri"/>
            </a:endParaRPr>
          </a:p>
        </p:txBody>
      </p:sp>
      <p:sp>
        <p:nvSpPr>
          <p:cNvPr id="629" name="Shape 62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19475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47</a:t>
            </a:fld>
            <a:endParaRPr lang="en-US" sz="1300">
              <a:latin typeface="Arial"/>
              <a:ea typeface="Arial"/>
              <a:cs typeface="Arial"/>
              <a:sym typeface="Arial"/>
            </a:endParaRPr>
          </a:p>
        </p:txBody>
      </p:sp>
      <p:sp>
        <p:nvSpPr>
          <p:cNvPr id="638" name="Shape 63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39" name="Shape 63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i="1" dirty="0">
                <a:solidFill>
                  <a:schemeClr val="dk1"/>
                </a:solidFill>
                <a:latin typeface="Calibri"/>
                <a:ea typeface="Calibri"/>
                <a:cs typeface="Calibri"/>
                <a:sym typeface="Calibri"/>
              </a:rPr>
              <a:t>Script for example done in Spanish.</a:t>
            </a:r>
          </a:p>
          <a:p>
            <a:pPr marL="324091"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The teacher points to each: </a:t>
            </a:r>
            <a:r>
              <a:rPr lang="en-US" b="1" dirty="0" err="1">
                <a:solidFill>
                  <a:srgbClr val="0000FF"/>
                </a:solidFill>
                <a:latin typeface="Calibri"/>
                <a:ea typeface="Calibri"/>
                <a:cs typeface="Calibri"/>
                <a:sym typeface="Calibri"/>
              </a:rPr>
              <a:t>martillo</a:t>
            </a:r>
            <a:r>
              <a:rPr lang="en-US" b="1" dirty="0">
                <a:solidFill>
                  <a:schemeClr val="accent1"/>
                </a:solidFill>
                <a:latin typeface="Calibri"/>
                <a:ea typeface="Calibri"/>
                <a:cs typeface="Calibri"/>
                <a:sym typeface="Calibri"/>
              </a:rPr>
              <a:t> </a:t>
            </a:r>
            <a:r>
              <a:rPr lang="en-US" dirty="0">
                <a:solidFill>
                  <a:schemeClr val="dk1"/>
                </a:solidFill>
                <a:latin typeface="Calibri"/>
                <a:ea typeface="Calibri"/>
                <a:cs typeface="Calibri"/>
                <a:sym typeface="Calibri"/>
              </a:rPr>
              <a:t>(hammer), </a:t>
            </a:r>
            <a:r>
              <a:rPr lang="en-US" b="1" dirty="0" err="1">
                <a:solidFill>
                  <a:srgbClr val="0819FB"/>
                </a:solidFill>
                <a:latin typeface="Calibri"/>
                <a:ea typeface="Calibri"/>
                <a:cs typeface="Calibri"/>
                <a:sym typeface="Calibri"/>
              </a:rPr>
              <a:t>clavos</a:t>
            </a:r>
            <a:r>
              <a:rPr lang="en-US" b="1" dirty="0">
                <a:solidFill>
                  <a:srgbClr val="0819FB"/>
                </a:solidFill>
                <a:latin typeface="Calibri"/>
                <a:ea typeface="Calibri"/>
                <a:cs typeface="Calibri"/>
                <a:sym typeface="Calibri"/>
              </a:rPr>
              <a:t> </a:t>
            </a:r>
            <a:r>
              <a:rPr lang="en-US" dirty="0">
                <a:solidFill>
                  <a:schemeClr val="dk1"/>
                </a:solidFill>
                <a:latin typeface="Calibri"/>
                <a:ea typeface="Calibri"/>
                <a:cs typeface="Calibri"/>
                <a:sym typeface="Calibri"/>
              </a:rPr>
              <a:t>(nails)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Teacher models the action: </a:t>
            </a:r>
            <a:r>
              <a:rPr lang="en-US" b="1" dirty="0" err="1">
                <a:solidFill>
                  <a:srgbClr val="0819FB"/>
                </a:solidFill>
                <a:latin typeface="Calibri"/>
                <a:ea typeface="Calibri"/>
                <a:cs typeface="Calibri"/>
                <a:sym typeface="Calibri"/>
              </a:rPr>
              <a:t>Clava</a:t>
            </a:r>
            <a:r>
              <a:rPr lang="en-US" b="1" dirty="0">
                <a:solidFill>
                  <a:srgbClr val="0819FB"/>
                </a:solidFill>
                <a:latin typeface="Calibri"/>
                <a:ea typeface="Calibri"/>
                <a:cs typeface="Calibri"/>
                <a:sym typeface="Calibri"/>
              </a:rPr>
              <a:t> el </a:t>
            </a:r>
            <a:r>
              <a:rPr lang="en-US" b="1" dirty="0" err="1">
                <a:solidFill>
                  <a:srgbClr val="0819FB"/>
                </a:solidFill>
                <a:latin typeface="Calibri"/>
                <a:ea typeface="Calibri"/>
                <a:cs typeface="Calibri"/>
                <a:sym typeface="Calibri"/>
              </a:rPr>
              <a:t>clavo</a:t>
            </a:r>
            <a:r>
              <a:rPr lang="en-US" b="1" dirty="0">
                <a:solidFill>
                  <a:srgbClr val="0819FB"/>
                </a:solidFill>
                <a:latin typeface="Calibri"/>
                <a:ea typeface="Calibri"/>
                <a:cs typeface="Calibri"/>
                <a:sym typeface="Calibri"/>
              </a:rPr>
              <a:t> con el </a:t>
            </a:r>
            <a:r>
              <a:rPr lang="en-US" b="1" dirty="0" err="1">
                <a:solidFill>
                  <a:srgbClr val="0819FB"/>
                </a:solidFill>
                <a:latin typeface="Calibri"/>
                <a:ea typeface="Calibri"/>
                <a:cs typeface="Calibri"/>
                <a:sym typeface="Calibri"/>
              </a:rPr>
              <a:t>martillo</a:t>
            </a:r>
            <a:r>
              <a:rPr lang="en-US" b="1" dirty="0">
                <a:solidFill>
                  <a:srgbClr val="0819FB"/>
                </a:solidFill>
                <a:latin typeface="Calibri"/>
                <a:ea typeface="Calibri"/>
                <a:cs typeface="Calibri"/>
                <a:sym typeface="Calibri"/>
              </a:rPr>
              <a:t>.</a:t>
            </a:r>
            <a:r>
              <a:rPr lang="en-US"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Pound the nail with the hammer.)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teacher can change the tone for the sentence. (Strong staccato sound for pounding.)</a:t>
            </a:r>
          </a:p>
        </p:txBody>
      </p:sp>
    </p:spTree>
    <p:extLst>
      <p:ext uri="{BB962C8B-B14F-4D97-AF65-F5344CB8AC3E}">
        <p14:creationId xmlns:p14="http://schemas.microsoft.com/office/powerpoint/2010/main" val="32917827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48</a:t>
            </a:fld>
            <a:endParaRPr lang="en-US" sz="1300">
              <a:latin typeface="Arial"/>
              <a:ea typeface="Arial"/>
              <a:cs typeface="Arial"/>
              <a:sym typeface="Arial"/>
            </a:endParaRPr>
          </a:p>
        </p:txBody>
      </p:sp>
      <p:sp>
        <p:nvSpPr>
          <p:cNvPr id="649" name="Shape 64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50" name="Shape 65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Point to each:</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serrucho</a:t>
            </a:r>
            <a:r>
              <a:rPr lang="en-US" b="1" dirty="0">
                <a:latin typeface="Calibri"/>
                <a:ea typeface="Calibri"/>
                <a:cs typeface="Calibri"/>
                <a:sym typeface="Calibri"/>
              </a:rPr>
              <a:t> </a:t>
            </a:r>
            <a:r>
              <a:rPr lang="en-US" dirty="0">
                <a:latin typeface="Calibri"/>
                <a:ea typeface="Calibri"/>
                <a:cs typeface="Calibri"/>
                <a:sym typeface="Calibri"/>
              </a:rPr>
              <a:t>(saw) </a:t>
            </a:r>
            <a:r>
              <a:rPr lang="en-US" b="1" dirty="0" err="1">
                <a:solidFill>
                  <a:srgbClr val="0000FF"/>
                </a:solidFill>
                <a:latin typeface="Calibri"/>
                <a:ea typeface="Calibri"/>
                <a:cs typeface="Calibri"/>
                <a:sym typeface="Calibri"/>
              </a:rPr>
              <a:t>madera</a:t>
            </a:r>
            <a:r>
              <a:rPr lang="en-US" b="1" dirty="0">
                <a:solidFill>
                  <a:srgbClr val="0000FF"/>
                </a:solidFill>
                <a:latin typeface="Calibri"/>
                <a:ea typeface="Calibri"/>
                <a:cs typeface="Calibri"/>
                <a:sym typeface="Calibri"/>
              </a:rPr>
              <a:t> y </a:t>
            </a:r>
            <a:r>
              <a:rPr lang="en-US" b="1" dirty="0" err="1">
                <a:solidFill>
                  <a:srgbClr val="0000FF"/>
                </a:solidFill>
                <a:latin typeface="Calibri"/>
                <a:ea typeface="Calibri"/>
                <a:cs typeface="Calibri"/>
                <a:sym typeface="Calibri"/>
              </a:rPr>
              <a:t>serrucho</a:t>
            </a:r>
            <a:r>
              <a:rPr lang="en-US" dirty="0">
                <a:latin typeface="Calibri"/>
                <a:ea typeface="Calibri"/>
                <a:cs typeface="Calibri"/>
                <a:sym typeface="Calibri"/>
              </a:rPr>
              <a:t> (wood and saw).</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 </a:t>
            </a:r>
            <a:r>
              <a:rPr lang="en-US" b="1" dirty="0" err="1">
                <a:solidFill>
                  <a:srgbClr val="0000FF"/>
                </a:solidFill>
                <a:latin typeface="Calibri"/>
                <a:ea typeface="Calibri"/>
                <a:cs typeface="Calibri"/>
                <a:sym typeface="Calibri"/>
              </a:rPr>
              <a:t>Corta</a:t>
            </a:r>
            <a:r>
              <a:rPr lang="en-US" b="1" dirty="0">
                <a:solidFill>
                  <a:srgbClr val="0000FF"/>
                </a:solidFill>
                <a:latin typeface="Calibri"/>
                <a:ea typeface="Calibri"/>
                <a:cs typeface="Calibri"/>
                <a:sym typeface="Calibri"/>
              </a:rPr>
              <a:t> la </a:t>
            </a:r>
            <a:r>
              <a:rPr lang="en-US" b="1" dirty="0" err="1">
                <a:solidFill>
                  <a:srgbClr val="0000FF"/>
                </a:solidFill>
                <a:latin typeface="Calibri"/>
                <a:ea typeface="Calibri"/>
                <a:cs typeface="Calibri"/>
                <a:sym typeface="Calibri"/>
              </a:rPr>
              <a:t>madera</a:t>
            </a:r>
            <a:r>
              <a:rPr lang="en-US" b="1" dirty="0">
                <a:solidFill>
                  <a:srgbClr val="0000FF"/>
                </a:solidFill>
                <a:latin typeface="Calibri"/>
                <a:ea typeface="Calibri"/>
                <a:cs typeface="Calibri"/>
                <a:sym typeface="Calibri"/>
              </a:rPr>
              <a:t> con el </a:t>
            </a:r>
            <a:r>
              <a:rPr lang="en-US" b="1" dirty="0" err="1">
                <a:solidFill>
                  <a:srgbClr val="0000FF"/>
                </a:solidFill>
                <a:latin typeface="Calibri"/>
                <a:ea typeface="Calibri"/>
                <a:cs typeface="Calibri"/>
                <a:sym typeface="Calibri"/>
              </a:rPr>
              <a:t>serrucho</a:t>
            </a:r>
            <a:r>
              <a:rPr lang="en-US" b="1" dirty="0">
                <a:solidFill>
                  <a:srgbClr val="0000FF"/>
                </a:solidFill>
                <a:latin typeface="Calibri"/>
                <a:ea typeface="Calibri"/>
                <a:cs typeface="Calibri"/>
                <a:sym typeface="Calibri"/>
              </a:rPr>
              <a:t>.</a:t>
            </a:r>
            <a:r>
              <a:rPr lang="en-US" dirty="0">
                <a:latin typeface="Calibri"/>
                <a:ea typeface="Calibri"/>
                <a:cs typeface="Calibri"/>
                <a:sym typeface="Calibri"/>
              </a:rPr>
              <a:t> </a:t>
            </a:r>
            <a:r>
              <a:rPr lang="en-US" dirty="0" smtClean="0">
                <a:latin typeface="Calibri"/>
                <a:ea typeface="Calibri"/>
                <a:cs typeface="Calibri"/>
                <a:sym typeface="Calibri"/>
              </a:rPr>
              <a:t>(</a:t>
            </a:r>
            <a:r>
              <a:rPr lang="en-US" dirty="0">
                <a:latin typeface="Calibri"/>
                <a:ea typeface="Calibri"/>
                <a:cs typeface="Calibri"/>
                <a:sym typeface="Calibri"/>
              </a:rPr>
              <a:t>Cut the wood with the saw.).</a:t>
            </a:r>
          </a:p>
          <a:p>
            <a:pPr marL="914306" lvl="1" indent="-304768">
              <a:buClr>
                <a:srgbClr val="000000"/>
              </a:buClr>
              <a:buSzPct val="100000"/>
              <a:buFont typeface="Courier New"/>
              <a:buChar char="o"/>
            </a:pPr>
            <a:r>
              <a:rPr lang="en-US" dirty="0">
                <a:latin typeface="Calibri"/>
                <a:ea typeface="Calibri"/>
                <a:cs typeface="Calibri"/>
                <a:sym typeface="Calibri"/>
              </a:rPr>
              <a:t>Seek to match the intonation and stress with the action.  </a:t>
            </a:r>
          </a:p>
          <a:p>
            <a:pPr marL="914306" lvl="1" indent="-304768">
              <a:buClr>
                <a:srgbClr val="000000"/>
              </a:buClr>
              <a:buSzPct val="100000"/>
              <a:buFont typeface="Courier New"/>
              <a:buChar char="o"/>
            </a:pPr>
            <a:r>
              <a:rPr lang="en-US" dirty="0">
                <a:latin typeface="Calibri"/>
                <a:ea typeface="Calibri"/>
                <a:cs typeface="Calibri"/>
                <a:sym typeface="Calibri"/>
              </a:rPr>
              <a:t>Note: This is not specified for the strategy, but it helps students be successful more quickly, is more fun, and promotes retention.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 </a:t>
            </a:r>
            <a:r>
              <a:rPr lang="en-US" b="1" dirty="0" err="1">
                <a:solidFill>
                  <a:srgbClr val="0000FF"/>
                </a:solidFill>
                <a:latin typeface="Calibri"/>
                <a:ea typeface="Calibri"/>
                <a:cs typeface="Calibri"/>
                <a:sym typeface="Calibri"/>
              </a:rPr>
              <a:t>Carpintero</a:t>
            </a:r>
            <a:r>
              <a:rPr lang="en-US" b="1" dirty="0">
                <a:solidFill>
                  <a:srgbClr val="0000FF"/>
                </a:solidFill>
                <a:latin typeface="Calibri"/>
                <a:ea typeface="Calibri"/>
                <a:cs typeface="Calibri"/>
                <a:sym typeface="Calibri"/>
              </a:rPr>
              <a:t> </a:t>
            </a:r>
            <a:r>
              <a:rPr lang="en-US" b="1" dirty="0" err="1">
                <a:solidFill>
                  <a:srgbClr val="0000FF"/>
                </a:solidFill>
                <a:latin typeface="Calibri"/>
                <a:ea typeface="Calibri"/>
                <a:cs typeface="Calibri"/>
                <a:sym typeface="Calibri"/>
              </a:rPr>
              <a:t>corta</a:t>
            </a:r>
            <a:r>
              <a:rPr lang="en-US" b="1" dirty="0">
                <a:solidFill>
                  <a:srgbClr val="0000FF"/>
                </a:solidFill>
                <a:latin typeface="Calibri"/>
                <a:ea typeface="Calibri"/>
                <a:cs typeface="Calibri"/>
                <a:sym typeface="Calibri"/>
              </a:rPr>
              <a:t> la </a:t>
            </a:r>
            <a:r>
              <a:rPr lang="en-US" b="1" dirty="0" err="1">
                <a:solidFill>
                  <a:srgbClr val="0000FF"/>
                </a:solidFill>
                <a:latin typeface="Calibri"/>
                <a:ea typeface="Calibri"/>
                <a:cs typeface="Calibri"/>
                <a:sym typeface="Calibri"/>
              </a:rPr>
              <a:t>madero</a:t>
            </a:r>
            <a:r>
              <a:rPr lang="en-US" b="1" dirty="0">
                <a:solidFill>
                  <a:srgbClr val="0000FF"/>
                </a:solidFill>
                <a:latin typeface="Calibri"/>
                <a:ea typeface="Calibri"/>
                <a:cs typeface="Calibri"/>
                <a:sym typeface="Calibri"/>
              </a:rPr>
              <a:t> con el </a:t>
            </a:r>
            <a:r>
              <a:rPr lang="en-US" b="1" dirty="0" err="1">
                <a:solidFill>
                  <a:srgbClr val="0000FF"/>
                </a:solidFill>
                <a:latin typeface="Calibri"/>
                <a:ea typeface="Calibri"/>
                <a:cs typeface="Calibri"/>
                <a:sym typeface="Calibri"/>
              </a:rPr>
              <a:t>serrucho</a:t>
            </a:r>
            <a:r>
              <a:rPr lang="en-US" dirty="0">
                <a:solidFill>
                  <a:srgbClr val="0000FF"/>
                </a:solidFill>
                <a:latin typeface="Calibri"/>
                <a:ea typeface="Calibri"/>
                <a:cs typeface="Calibri"/>
                <a:sym typeface="Calibri"/>
              </a:rPr>
              <a:t>.</a:t>
            </a:r>
            <a:r>
              <a:rPr lang="en-US" dirty="0">
                <a:latin typeface="Calibri"/>
                <a:ea typeface="Calibri"/>
                <a:cs typeface="Calibri"/>
                <a:sym typeface="Calibri"/>
              </a:rPr>
              <a:t> </a:t>
            </a:r>
            <a:r>
              <a:rPr lang="en-US" dirty="0" smtClean="0">
                <a:latin typeface="Calibri"/>
                <a:ea typeface="Calibri"/>
                <a:cs typeface="Calibri"/>
                <a:sym typeface="Calibri"/>
              </a:rPr>
              <a:t>(</a:t>
            </a:r>
            <a:r>
              <a:rPr lang="en-US" dirty="0">
                <a:latin typeface="Calibri"/>
                <a:ea typeface="Calibri"/>
                <a:cs typeface="Calibri"/>
                <a:sym typeface="Calibri"/>
              </a:rPr>
              <a:t>Carpenter, cut the wood with the saw.)  </a:t>
            </a:r>
          </a:p>
          <a:p>
            <a:pPr marL="914306" lvl="1" indent="-304768">
              <a:buClr>
                <a:srgbClr val="000000"/>
              </a:buClr>
              <a:buSzPct val="100000"/>
              <a:buFont typeface="Courier New"/>
              <a:buChar char="o"/>
            </a:pPr>
            <a:r>
              <a:rPr lang="en-US" dirty="0">
                <a:latin typeface="Calibri"/>
                <a:ea typeface="Calibri"/>
                <a:cs typeface="Calibri"/>
                <a:sym typeface="Calibri"/>
              </a:rPr>
              <a:t>Note: because teachers will recognize the cognate, it is not necessary to point to the carpenter first.  </a:t>
            </a:r>
          </a:p>
          <a:p>
            <a:pPr marL="914306" lvl="1" indent="-304768">
              <a:buClr>
                <a:srgbClr val="000000"/>
              </a:buClr>
              <a:buSzPct val="100000"/>
              <a:buFont typeface="Courier New"/>
              <a:buChar char="o"/>
            </a:pPr>
            <a:r>
              <a:rPr lang="en-US" dirty="0">
                <a:latin typeface="Calibri"/>
                <a:ea typeface="Calibri"/>
                <a:cs typeface="Calibri"/>
                <a:sym typeface="Calibri"/>
              </a:rPr>
              <a:t>However, many students do not automatically notice cognates.</a:t>
            </a:r>
            <a:r>
              <a:rPr lang="en-US" i="1" dirty="0">
                <a:latin typeface="Calibri"/>
                <a:ea typeface="Calibri"/>
                <a:cs typeface="Calibri"/>
                <a:sym typeface="Calibri"/>
              </a:rPr>
              <a:t>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Periodically repeat the simple commands: </a:t>
            </a:r>
            <a:r>
              <a:rPr lang="en-US" b="1" dirty="0" err="1" smtClean="0">
                <a:solidFill>
                  <a:srgbClr val="0819FB"/>
                </a:solidFill>
                <a:latin typeface="Calibri"/>
                <a:ea typeface="Calibri"/>
                <a:cs typeface="Calibri"/>
                <a:sym typeface="Calibri"/>
              </a:rPr>
              <a:t>Clava</a:t>
            </a:r>
            <a:r>
              <a:rPr lang="en-US" b="1" dirty="0" smtClean="0">
                <a:solidFill>
                  <a:srgbClr val="0819FB"/>
                </a:solidFill>
                <a:latin typeface="Calibri"/>
                <a:ea typeface="Calibri"/>
                <a:cs typeface="Calibri"/>
                <a:sym typeface="Calibri"/>
              </a:rPr>
              <a:t> </a:t>
            </a:r>
            <a:r>
              <a:rPr lang="en-US" b="1" dirty="0">
                <a:solidFill>
                  <a:srgbClr val="0819FB"/>
                </a:solidFill>
                <a:latin typeface="Calibri"/>
                <a:ea typeface="Calibri"/>
                <a:cs typeface="Calibri"/>
                <a:sym typeface="Calibri"/>
              </a:rPr>
              <a:t>con el </a:t>
            </a:r>
            <a:r>
              <a:rPr lang="en-US" b="1" dirty="0" err="1">
                <a:solidFill>
                  <a:srgbClr val="0819FB"/>
                </a:solidFill>
                <a:latin typeface="Calibri"/>
                <a:ea typeface="Calibri"/>
                <a:cs typeface="Calibri"/>
                <a:sym typeface="Calibri"/>
              </a:rPr>
              <a:t>martillo</a:t>
            </a:r>
            <a:r>
              <a:rPr lang="en-US" b="1" dirty="0" smtClean="0">
                <a:solidFill>
                  <a:srgbClr val="0819FB"/>
                </a:solidFill>
                <a:latin typeface="Calibri"/>
                <a:ea typeface="Calibri"/>
                <a:cs typeface="Calibri"/>
                <a:sym typeface="Calibri"/>
              </a:rPr>
              <a:t>.</a:t>
            </a:r>
            <a:r>
              <a:rPr lang="en-US" dirty="0" smtClean="0">
                <a:latin typeface="Calibri"/>
                <a:ea typeface="Calibri"/>
                <a:cs typeface="Calibri"/>
                <a:sym typeface="Calibri"/>
              </a:rPr>
              <a:t> </a:t>
            </a:r>
            <a:r>
              <a:rPr lang="en-US" b="1" dirty="0" err="1">
                <a:solidFill>
                  <a:srgbClr val="0819FB"/>
                </a:solidFill>
                <a:latin typeface="Calibri"/>
                <a:ea typeface="Calibri"/>
                <a:cs typeface="Calibri"/>
                <a:sym typeface="Calibri"/>
              </a:rPr>
              <a:t>Corta</a:t>
            </a:r>
            <a:r>
              <a:rPr lang="en-US" b="1" dirty="0">
                <a:solidFill>
                  <a:srgbClr val="0819FB"/>
                </a:solidFill>
                <a:latin typeface="Calibri"/>
                <a:ea typeface="Calibri"/>
                <a:cs typeface="Calibri"/>
                <a:sym typeface="Calibri"/>
              </a:rPr>
              <a:t> con el </a:t>
            </a:r>
            <a:r>
              <a:rPr lang="en-US" b="1" dirty="0" err="1">
                <a:solidFill>
                  <a:srgbClr val="0819FB"/>
                </a:solidFill>
                <a:latin typeface="Calibri"/>
                <a:ea typeface="Calibri"/>
                <a:cs typeface="Calibri"/>
                <a:sym typeface="Calibri"/>
              </a:rPr>
              <a:t>serrucho</a:t>
            </a:r>
            <a:r>
              <a:rPr lang="en-US" b="1" dirty="0">
                <a:solidFill>
                  <a:srgbClr val="0819FB"/>
                </a:solidFill>
                <a:latin typeface="Calibri"/>
                <a:ea typeface="Calibri"/>
                <a:cs typeface="Calibri"/>
                <a:sym typeface="Calibri"/>
              </a:rPr>
              <a:t>.  </a:t>
            </a:r>
          </a:p>
          <a:p>
            <a:pPr marL="914306" lvl="1" indent="-304768">
              <a:buClr>
                <a:srgbClr val="000000"/>
              </a:buClr>
              <a:buSzPct val="100000"/>
              <a:buFont typeface="Courier New"/>
              <a:buChar char="o"/>
            </a:pPr>
            <a:r>
              <a:rPr lang="en-US" dirty="0">
                <a:latin typeface="Calibri"/>
                <a:ea typeface="Calibri"/>
                <a:cs typeface="Calibri"/>
                <a:sym typeface="Calibri"/>
              </a:rPr>
              <a:t>Even before students understand the words, they will be able to do the correct commands just from the intonation and stress.  </a:t>
            </a:r>
          </a:p>
        </p:txBody>
      </p:sp>
    </p:spTree>
    <p:extLst>
      <p:ext uri="{BB962C8B-B14F-4D97-AF65-F5344CB8AC3E}">
        <p14:creationId xmlns:p14="http://schemas.microsoft.com/office/powerpoint/2010/main" val="32970797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49</a:t>
            </a:fld>
            <a:endParaRPr lang="en-US" sz="1300">
              <a:latin typeface="Arial"/>
              <a:ea typeface="Arial"/>
              <a:cs typeface="Arial"/>
              <a:sym typeface="Arial"/>
            </a:endParaRPr>
          </a:p>
        </p:txBody>
      </p:sp>
      <p:sp>
        <p:nvSpPr>
          <p:cNvPr id="660" name="Shape 66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1" name="Shape 661"/>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91666"/>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Say: </a:t>
            </a:r>
            <a:r>
              <a:rPr lang="en-US" b="1" dirty="0" err="1">
                <a:solidFill>
                  <a:srgbClr val="0000FF"/>
                </a:solidFill>
                <a:latin typeface="Calibri"/>
                <a:ea typeface="Calibri"/>
                <a:cs typeface="Calibri"/>
                <a:sym typeface="Calibri"/>
              </a:rPr>
              <a:t>Clava</a:t>
            </a:r>
            <a:r>
              <a:rPr lang="en-US" b="1" dirty="0">
                <a:solidFill>
                  <a:srgbClr val="0000FF"/>
                </a:solidFill>
                <a:latin typeface="Calibri"/>
                <a:ea typeface="Calibri"/>
                <a:cs typeface="Calibri"/>
                <a:sym typeface="Calibri"/>
              </a:rPr>
              <a:t> el </a:t>
            </a:r>
            <a:r>
              <a:rPr lang="en-US" b="1" dirty="0" err="1">
                <a:solidFill>
                  <a:srgbClr val="0000FF"/>
                </a:solidFill>
                <a:latin typeface="Calibri"/>
                <a:ea typeface="Calibri"/>
                <a:cs typeface="Calibri"/>
                <a:sym typeface="Calibri"/>
              </a:rPr>
              <a:t>clavo</a:t>
            </a:r>
            <a:r>
              <a:rPr lang="en-US" b="1" dirty="0">
                <a:solidFill>
                  <a:srgbClr val="0000FF"/>
                </a:solidFill>
                <a:latin typeface="Calibri"/>
                <a:ea typeface="Calibri"/>
                <a:cs typeface="Calibri"/>
                <a:sym typeface="Calibri"/>
              </a:rPr>
              <a:t> en la </a:t>
            </a:r>
            <a:r>
              <a:rPr lang="en-US" b="1" dirty="0" err="1">
                <a:solidFill>
                  <a:srgbClr val="0000FF"/>
                </a:solidFill>
                <a:latin typeface="Calibri"/>
                <a:ea typeface="Calibri"/>
                <a:cs typeface="Calibri"/>
                <a:sym typeface="Calibri"/>
              </a:rPr>
              <a:t>madera</a:t>
            </a:r>
            <a:r>
              <a:rPr lang="en-US" b="1" dirty="0">
                <a:solidFill>
                  <a:srgbClr val="0000FF"/>
                </a:solidFill>
                <a:latin typeface="Calibri"/>
                <a:ea typeface="Calibri"/>
                <a:cs typeface="Calibri"/>
                <a:sym typeface="Calibri"/>
              </a:rPr>
              <a:t> con el </a:t>
            </a:r>
            <a:r>
              <a:rPr lang="en-US" b="1" dirty="0" err="1">
                <a:solidFill>
                  <a:srgbClr val="0000FF"/>
                </a:solidFill>
                <a:latin typeface="Calibri"/>
                <a:ea typeface="Calibri"/>
                <a:cs typeface="Calibri"/>
                <a:sym typeface="Calibri"/>
              </a:rPr>
              <a:t>martillo</a:t>
            </a:r>
            <a:r>
              <a:rPr lang="en-US" b="1" dirty="0">
                <a:solidFill>
                  <a:srgbClr val="0000FF"/>
                </a:solidFill>
                <a:latin typeface="Calibri"/>
                <a:ea typeface="Calibri"/>
                <a:cs typeface="Calibri"/>
                <a:sym typeface="Calibri"/>
              </a:rPr>
              <a:t>. </a:t>
            </a:r>
            <a:r>
              <a:rPr lang="en-US" dirty="0" smtClean="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Pound the nail in the wood with the hammer.)</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Note: Longer sentences are being use with the adult participants.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Say: </a:t>
            </a:r>
            <a:r>
              <a:rPr lang="en-US" b="1" dirty="0" err="1">
                <a:solidFill>
                  <a:srgbClr val="0819FB"/>
                </a:solidFill>
                <a:latin typeface="Calibri"/>
                <a:ea typeface="Calibri"/>
                <a:cs typeface="Calibri"/>
                <a:sym typeface="Calibri"/>
              </a:rPr>
              <a:t>Tablas</a:t>
            </a:r>
            <a:r>
              <a:rPr lang="en-US" b="1" dirty="0">
                <a:solidFill>
                  <a:srgbClr val="0819FB"/>
                </a:solidFill>
                <a:latin typeface="Calibri"/>
                <a:ea typeface="Calibri"/>
                <a:cs typeface="Calibri"/>
                <a:sym typeface="Calibri"/>
              </a:rPr>
              <a:t> de </a:t>
            </a:r>
            <a:r>
              <a:rPr lang="en-US" b="1" dirty="0" err="1">
                <a:solidFill>
                  <a:srgbClr val="0819FB"/>
                </a:solidFill>
                <a:latin typeface="Calibri"/>
                <a:ea typeface="Calibri"/>
                <a:cs typeface="Calibri"/>
                <a:sym typeface="Calibri"/>
              </a:rPr>
              <a:t>madera</a:t>
            </a:r>
            <a:r>
              <a:rPr lang="en-US" b="1" dirty="0">
                <a:solidFill>
                  <a:srgbClr val="0819FB"/>
                </a:solidFill>
                <a:latin typeface="Calibri"/>
                <a:ea typeface="Calibri"/>
                <a:cs typeface="Calibri"/>
                <a:sym typeface="Calibri"/>
              </a:rPr>
              <a:t>.</a:t>
            </a:r>
            <a:r>
              <a:rPr lang="en-US" dirty="0">
                <a:solidFill>
                  <a:schemeClr val="dk1"/>
                </a:solidFill>
                <a:latin typeface="Calibri"/>
                <a:ea typeface="Calibri"/>
                <a:cs typeface="Calibri"/>
                <a:sym typeface="Calibri"/>
              </a:rPr>
              <a:t> (lengths of wood) Point to the stack of wood.  </a:t>
            </a:r>
          </a:p>
          <a:p>
            <a:pPr marL="324091" indent="-171707">
              <a:buClr>
                <a:schemeClr val="dk1"/>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Madera</a:t>
            </a:r>
            <a:r>
              <a:rPr lang="en-US" dirty="0">
                <a:solidFill>
                  <a:schemeClr val="dk1"/>
                </a:solidFill>
                <a:latin typeface="Calibri"/>
                <a:ea typeface="Calibri"/>
                <a:cs typeface="Calibri"/>
                <a:sym typeface="Calibri"/>
              </a:rPr>
              <a:t> Point to plywood. </a:t>
            </a:r>
            <a:r>
              <a:rPr lang="en-US" b="1" dirty="0">
                <a:solidFill>
                  <a:schemeClr val="dk1"/>
                </a:solidFill>
                <a:latin typeface="Calibri"/>
                <a:ea typeface="Calibri"/>
                <a:cs typeface="Calibri"/>
                <a:sym typeface="Calibri"/>
              </a:rPr>
              <a:t> </a:t>
            </a:r>
          </a:p>
          <a:p>
            <a:pPr marL="324091" indent="-171707">
              <a:buClr>
                <a:schemeClr val="dk1"/>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Tablas</a:t>
            </a:r>
            <a:r>
              <a:rPr lang="en-US" b="1" dirty="0">
                <a:solidFill>
                  <a:srgbClr val="0819FB"/>
                </a:solidFill>
                <a:latin typeface="Calibri"/>
                <a:ea typeface="Calibri"/>
                <a:cs typeface="Calibri"/>
                <a:sym typeface="Calibri"/>
              </a:rPr>
              <a:t> de </a:t>
            </a:r>
            <a:r>
              <a:rPr lang="en-US" b="1" dirty="0" err="1">
                <a:solidFill>
                  <a:srgbClr val="0819FB"/>
                </a:solidFill>
                <a:latin typeface="Calibri"/>
                <a:ea typeface="Calibri"/>
                <a:cs typeface="Calibri"/>
                <a:sym typeface="Calibri"/>
              </a:rPr>
              <a:t>madera</a:t>
            </a:r>
            <a:r>
              <a:rPr lang="en-US" b="1" dirty="0">
                <a:solidFill>
                  <a:srgbClr val="0819FB"/>
                </a:solidFill>
                <a:latin typeface="Calibri"/>
                <a:ea typeface="Calibri"/>
                <a:cs typeface="Calibri"/>
                <a:sym typeface="Calibri"/>
              </a:rPr>
              <a:t>.  </a:t>
            </a:r>
            <a:r>
              <a:rPr lang="en-US" dirty="0">
                <a:latin typeface="Calibri"/>
                <a:ea typeface="Calibri"/>
                <a:cs typeface="Calibri"/>
                <a:sym typeface="Calibri"/>
              </a:rPr>
              <a:t>Indicate length with hand motions.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 </a:t>
            </a:r>
            <a:r>
              <a:rPr lang="en-US" b="1" dirty="0" err="1">
                <a:solidFill>
                  <a:srgbClr val="0819FB"/>
                </a:solidFill>
                <a:latin typeface="Calibri"/>
                <a:ea typeface="Calibri"/>
                <a:cs typeface="Calibri"/>
                <a:sym typeface="Calibri"/>
              </a:rPr>
              <a:t>Carpintero</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corta</a:t>
            </a:r>
            <a:r>
              <a:rPr lang="en-US" b="1" dirty="0">
                <a:solidFill>
                  <a:srgbClr val="0819FB"/>
                </a:solidFill>
                <a:latin typeface="Calibri"/>
                <a:ea typeface="Calibri"/>
                <a:cs typeface="Calibri"/>
                <a:sym typeface="Calibri"/>
              </a:rPr>
              <a:t> la </a:t>
            </a:r>
            <a:r>
              <a:rPr lang="en-US" b="1" dirty="0" err="1">
                <a:solidFill>
                  <a:srgbClr val="0819FB"/>
                </a:solidFill>
                <a:latin typeface="Calibri"/>
                <a:ea typeface="Calibri"/>
                <a:cs typeface="Calibri"/>
                <a:sym typeface="Calibri"/>
              </a:rPr>
              <a:t>tabla</a:t>
            </a:r>
            <a:r>
              <a:rPr lang="en-US" b="1" dirty="0">
                <a:solidFill>
                  <a:srgbClr val="0819FB"/>
                </a:solidFill>
                <a:latin typeface="Calibri"/>
                <a:ea typeface="Calibri"/>
                <a:cs typeface="Calibri"/>
                <a:sym typeface="Calibri"/>
              </a:rPr>
              <a:t> de </a:t>
            </a:r>
            <a:r>
              <a:rPr lang="en-US" b="1" dirty="0" err="1">
                <a:solidFill>
                  <a:srgbClr val="0819FB"/>
                </a:solidFill>
                <a:latin typeface="Calibri"/>
                <a:ea typeface="Calibri"/>
                <a:cs typeface="Calibri"/>
                <a:sym typeface="Calibri"/>
              </a:rPr>
              <a:t>madera</a:t>
            </a:r>
            <a:r>
              <a:rPr lang="en-US" b="1" dirty="0">
                <a:solidFill>
                  <a:srgbClr val="0819FB"/>
                </a:solidFill>
                <a:latin typeface="Calibri"/>
                <a:ea typeface="Calibri"/>
                <a:cs typeface="Calibri"/>
                <a:sym typeface="Calibri"/>
              </a:rPr>
              <a:t>.  (</a:t>
            </a:r>
            <a:r>
              <a:rPr lang="en-US" dirty="0">
                <a:latin typeface="Calibri"/>
                <a:ea typeface="Calibri"/>
                <a:cs typeface="Calibri"/>
                <a:sym typeface="Calibri"/>
              </a:rPr>
              <a:t>Carpenter, cut the length of wood.)</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2E59B0"/>
                </a:solidFill>
                <a:latin typeface="Calibri"/>
                <a:ea typeface="Calibri"/>
                <a:cs typeface="Calibri"/>
                <a:sym typeface="Calibri"/>
              </a:rPr>
              <a:t> </a:t>
            </a:r>
            <a:r>
              <a:rPr lang="en-US" b="1" dirty="0" err="1">
                <a:solidFill>
                  <a:srgbClr val="0000FF"/>
                </a:solidFill>
                <a:latin typeface="Calibri"/>
                <a:ea typeface="Calibri"/>
                <a:cs typeface="Calibri"/>
                <a:sym typeface="Calibri"/>
              </a:rPr>
              <a:t>Clava</a:t>
            </a:r>
            <a:r>
              <a:rPr lang="en-US" b="1" dirty="0">
                <a:solidFill>
                  <a:srgbClr val="0000FF"/>
                </a:solidFill>
                <a:latin typeface="Calibri"/>
                <a:ea typeface="Calibri"/>
                <a:cs typeface="Calibri"/>
                <a:sym typeface="Calibri"/>
              </a:rPr>
              <a:t> con el </a:t>
            </a:r>
            <a:r>
              <a:rPr lang="en-US" b="1" dirty="0" err="1">
                <a:solidFill>
                  <a:srgbClr val="0000FF"/>
                </a:solidFill>
                <a:latin typeface="Calibri"/>
                <a:ea typeface="Calibri"/>
                <a:cs typeface="Calibri"/>
                <a:sym typeface="Calibri"/>
              </a:rPr>
              <a:t>martillo</a:t>
            </a:r>
            <a:r>
              <a:rPr lang="en-US" b="1" dirty="0">
                <a:solidFill>
                  <a:srgbClr val="0000FF"/>
                </a:solidFill>
                <a:latin typeface="Calibri"/>
                <a:ea typeface="Calibri"/>
                <a:cs typeface="Calibri"/>
                <a:sym typeface="Calibri"/>
              </a:rPr>
              <a:t>.</a:t>
            </a:r>
            <a:r>
              <a:rPr lang="en-US" b="1" dirty="0">
                <a:solidFill>
                  <a:srgbClr val="2E59B0"/>
                </a:solidFill>
                <a:latin typeface="Calibri"/>
                <a:ea typeface="Calibri"/>
                <a:cs typeface="Calibri"/>
                <a:sym typeface="Calibri"/>
              </a:rPr>
              <a:t>  </a:t>
            </a:r>
            <a:r>
              <a:rPr lang="en-US" dirty="0">
                <a:latin typeface="Calibri"/>
                <a:ea typeface="Calibri"/>
                <a:cs typeface="Calibri"/>
                <a:sym typeface="Calibri"/>
              </a:rPr>
              <a:t>(Pound with the hammer).  </a:t>
            </a:r>
          </a:p>
          <a:p>
            <a:pPr marL="914306" lvl="1" indent="-304768">
              <a:buClr>
                <a:srgbClr val="000000"/>
              </a:buClr>
              <a:buSzPct val="100000"/>
              <a:buFont typeface="Courier New"/>
              <a:buChar char="o"/>
            </a:pPr>
            <a:r>
              <a:rPr lang="en-US" dirty="0">
                <a:latin typeface="Calibri"/>
                <a:ea typeface="Calibri"/>
                <a:cs typeface="Calibri"/>
                <a:sym typeface="Calibri"/>
              </a:rPr>
              <a:t>Remember to periodically repeat the commands previously introduced.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 </a:t>
            </a:r>
            <a:r>
              <a:rPr lang="en-US" b="1" dirty="0">
                <a:solidFill>
                  <a:srgbClr val="0819FB"/>
                </a:solidFill>
                <a:latin typeface="Calibri"/>
                <a:ea typeface="Calibri"/>
                <a:cs typeface="Calibri"/>
                <a:sym typeface="Calibri"/>
              </a:rPr>
              <a:t>casa</a:t>
            </a:r>
            <a:r>
              <a:rPr lang="en-US" dirty="0">
                <a:latin typeface="Calibri"/>
                <a:ea typeface="Calibri"/>
                <a:cs typeface="Calibri"/>
                <a:sym typeface="Calibri"/>
              </a:rPr>
              <a:t> </a:t>
            </a:r>
            <a:r>
              <a:rPr lang="en-US" dirty="0" smtClean="0">
                <a:latin typeface="Calibri"/>
                <a:ea typeface="Calibri"/>
                <a:cs typeface="Calibri"/>
                <a:sym typeface="Calibri"/>
              </a:rPr>
              <a:t>(</a:t>
            </a:r>
            <a:r>
              <a:rPr lang="en-US" dirty="0">
                <a:latin typeface="Calibri"/>
                <a:ea typeface="Calibri"/>
                <a:cs typeface="Calibri"/>
                <a:sym typeface="Calibri"/>
              </a:rPr>
              <a:t>house)  </a:t>
            </a:r>
          </a:p>
          <a:p>
            <a:pPr marL="914306" lvl="1" indent="-304768">
              <a:buClr>
                <a:srgbClr val="000000"/>
              </a:buClr>
              <a:buSzPct val="100000"/>
              <a:buFont typeface="Courier New"/>
              <a:buChar char="o"/>
            </a:pPr>
            <a:r>
              <a:rPr lang="en-US" dirty="0">
                <a:latin typeface="Calibri"/>
                <a:ea typeface="Calibri"/>
                <a:cs typeface="Calibri"/>
                <a:sym typeface="Calibri"/>
              </a:rPr>
              <a:t>Remember to review related vocabulary previously taught.</a:t>
            </a:r>
          </a:p>
          <a:p>
            <a:endParaRPr dirty="0">
              <a:latin typeface="Calibri"/>
              <a:ea typeface="Calibri"/>
              <a:cs typeface="Calibri"/>
              <a:sym typeface="Calibri"/>
            </a:endParaRPr>
          </a:p>
          <a:p>
            <a:endParaRPr dirty="0">
              <a:latin typeface="Calibri"/>
              <a:ea typeface="Calibri"/>
              <a:cs typeface="Calibri"/>
              <a:sym typeface="Calibri"/>
            </a:endParaRPr>
          </a:p>
          <a:p>
            <a:pPr>
              <a:buClr>
                <a:schemeClr val="dk1"/>
              </a:buClr>
            </a:pPr>
            <a:endParaRPr dirty="0">
              <a:latin typeface="Calibri"/>
              <a:ea typeface="Calibri"/>
              <a:cs typeface="Calibri"/>
              <a:sym typeface="Calibri"/>
            </a:endParaRPr>
          </a:p>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1952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9" name="Shape 59"/>
          <p:cNvSpPr txBox="1">
            <a:spLocks noGrp="1"/>
          </p:cNvSpPr>
          <p:nvPr>
            <p:ph type="body" idx="1"/>
          </p:nvPr>
        </p:nvSpPr>
        <p:spPr>
          <a:xfrm>
            <a:off x="685800" y="4343400"/>
            <a:ext cx="5486399" cy="4114800"/>
          </a:xfrm>
          <a:prstGeom prst="rect">
            <a:avLst/>
          </a:prstGeom>
        </p:spPr>
        <p:txBody>
          <a:bodyPr lIns="91416" tIns="91416" rIns="91416" bIns="91416" anchor="t" anchorCtr="0">
            <a:noAutofit/>
          </a:bodyPr>
          <a:lstStyle/>
          <a:p>
            <a:pPr>
              <a:buClr>
                <a:schemeClr val="dk1"/>
              </a:buClr>
              <a:buSzPct val="25000"/>
            </a:pPr>
            <a:r>
              <a:rPr lang="en-US" dirty="0">
                <a:solidFill>
                  <a:schemeClr val="dk1"/>
                </a:solidFill>
                <a:latin typeface="Calibri" panose="020F0502020204030204" pitchFamily="34" charset="0"/>
                <a:ea typeface="Calibri"/>
                <a:cs typeface="Calibri"/>
                <a:sym typeface="Calibri"/>
              </a:rPr>
              <a:t>Presenter:</a:t>
            </a:r>
          </a:p>
          <a:p>
            <a:pPr marL="323817" indent="-171433">
              <a:buClr>
                <a:schemeClr val="dk1"/>
              </a:buClr>
              <a:buSzPct val="100000"/>
              <a:buFont typeface="Arial" panose="020B0604020202020204" pitchFamily="34" charset="0"/>
              <a:buChar char="•"/>
            </a:pPr>
            <a:r>
              <a:rPr lang="en-US" dirty="0" smtClean="0">
                <a:solidFill>
                  <a:schemeClr val="dk1"/>
                </a:solidFill>
                <a:latin typeface="Calibri" panose="020F0502020204030204" pitchFamily="34" charset="0"/>
                <a:ea typeface="Calibri"/>
                <a:cs typeface="Calibri"/>
                <a:sym typeface="Calibri"/>
              </a:rPr>
              <a:t>Review </a:t>
            </a:r>
            <a:r>
              <a:rPr lang="en-US" dirty="0">
                <a:solidFill>
                  <a:schemeClr val="dk1"/>
                </a:solidFill>
                <a:latin typeface="Calibri" panose="020F0502020204030204" pitchFamily="34" charset="0"/>
                <a:ea typeface="Calibri"/>
                <a:cs typeface="Calibri"/>
                <a:sym typeface="Calibri"/>
              </a:rPr>
              <a:t>content highlights on slide.</a:t>
            </a:r>
          </a:p>
          <a:p>
            <a:pPr marL="323817" indent="-171433">
              <a:buClr>
                <a:schemeClr val="dk1"/>
              </a:buClr>
              <a:buSzPct val="100000"/>
              <a:buFont typeface="Arial" panose="020B0604020202020204" pitchFamily="34" charset="0"/>
              <a:buChar char="•"/>
            </a:pPr>
            <a:r>
              <a:rPr lang="en-US" dirty="0">
                <a:solidFill>
                  <a:schemeClr val="dk1"/>
                </a:solidFill>
                <a:latin typeface="Calibri" panose="020F0502020204030204" pitchFamily="34" charset="0"/>
                <a:ea typeface="Calibri"/>
                <a:cs typeface="Calibri"/>
                <a:sym typeface="Calibri"/>
              </a:rPr>
              <a:t>Note that actual classroom instructional strategies will be used throughout the day to engage with the content.</a:t>
            </a:r>
          </a:p>
        </p:txBody>
      </p:sp>
    </p:spTree>
    <p:extLst>
      <p:ext uri="{BB962C8B-B14F-4D97-AF65-F5344CB8AC3E}">
        <p14:creationId xmlns:p14="http://schemas.microsoft.com/office/powerpoint/2010/main" val="4618203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50</a:t>
            </a:fld>
            <a:endParaRPr lang="en-US" sz="1300">
              <a:latin typeface="Arial"/>
              <a:ea typeface="Arial"/>
              <a:cs typeface="Arial"/>
              <a:sym typeface="Arial"/>
            </a:endParaRPr>
          </a:p>
        </p:txBody>
      </p:sp>
      <p:sp>
        <p:nvSpPr>
          <p:cNvPr id="673" name="Shape 673"/>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74" name="Shape 674"/>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brocha</a:t>
            </a:r>
            <a:r>
              <a:rPr lang="en-US" b="1" dirty="0">
                <a:solidFill>
                  <a:srgbClr val="2E59B0"/>
                </a:solidFill>
                <a:latin typeface="Calibri"/>
                <a:ea typeface="Calibri"/>
                <a:cs typeface="Calibri"/>
                <a:sym typeface="Calibri"/>
              </a:rPr>
              <a:t> </a:t>
            </a:r>
            <a:r>
              <a:rPr lang="en-US" b="1" dirty="0">
                <a:latin typeface="Calibri"/>
                <a:ea typeface="Calibri"/>
                <a:cs typeface="Calibri"/>
                <a:sym typeface="Calibri"/>
              </a:rPr>
              <a:t> (</a:t>
            </a:r>
            <a:r>
              <a:rPr lang="en-US" dirty="0">
                <a:latin typeface="Calibri"/>
                <a:ea typeface="Calibri"/>
                <a:cs typeface="Calibri"/>
                <a:sym typeface="Calibri"/>
              </a:rPr>
              <a:t>brush - review word)</a:t>
            </a:r>
            <a:r>
              <a:rPr lang="en-US" b="1" dirty="0">
                <a:solidFill>
                  <a:srgbClr val="0819FB"/>
                </a:solidFill>
                <a:latin typeface="Calibri"/>
                <a:ea typeface="Calibri"/>
                <a:cs typeface="Calibri"/>
                <a:sym typeface="Calibri"/>
              </a:rPr>
              <a:t>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Pinta</a:t>
            </a:r>
            <a:r>
              <a:rPr lang="en-US" b="1" dirty="0">
                <a:solidFill>
                  <a:srgbClr val="0819FB"/>
                </a:solidFill>
                <a:latin typeface="Calibri"/>
                <a:ea typeface="Calibri"/>
                <a:cs typeface="Calibri"/>
                <a:sym typeface="Calibri"/>
              </a:rPr>
              <a:t> con la </a:t>
            </a:r>
            <a:r>
              <a:rPr lang="en-US" b="1" dirty="0" err="1">
                <a:solidFill>
                  <a:srgbClr val="0819FB"/>
                </a:solidFill>
                <a:latin typeface="Calibri"/>
                <a:ea typeface="Calibri"/>
                <a:cs typeface="Calibri"/>
                <a:sym typeface="Calibri"/>
              </a:rPr>
              <a:t>brocha</a:t>
            </a:r>
            <a:r>
              <a:rPr lang="en-US" b="1" dirty="0">
                <a:solidFill>
                  <a:srgbClr val="0819FB"/>
                </a:solidFill>
                <a:latin typeface="Calibri"/>
                <a:ea typeface="Calibri"/>
                <a:cs typeface="Calibri"/>
                <a:sym typeface="Calibri"/>
              </a:rPr>
              <a:t>. </a:t>
            </a:r>
            <a:r>
              <a:rPr lang="en-US" dirty="0" smtClean="0">
                <a:latin typeface="Calibri"/>
                <a:ea typeface="Calibri"/>
                <a:cs typeface="Calibri"/>
                <a:sym typeface="Calibri"/>
              </a:rPr>
              <a:t>(</a:t>
            </a:r>
            <a:r>
              <a:rPr lang="en-US" dirty="0">
                <a:latin typeface="Calibri"/>
                <a:ea typeface="Calibri"/>
                <a:cs typeface="Calibri"/>
                <a:sym typeface="Calibri"/>
              </a:rPr>
              <a:t>Paint with the brush.)</a:t>
            </a:r>
          </a:p>
          <a:p>
            <a:pPr marL="914306" lvl="1" indent="-304768">
              <a:buClr>
                <a:srgbClr val="000000"/>
              </a:buClr>
              <a:buSzPct val="100000"/>
              <a:buFont typeface="Calibri"/>
              <a:buChar char="○"/>
            </a:pPr>
            <a:r>
              <a:rPr lang="en-US" dirty="0">
                <a:latin typeface="Calibri"/>
                <a:ea typeface="Calibri"/>
                <a:cs typeface="Calibri"/>
                <a:sym typeface="Calibri"/>
              </a:rPr>
              <a:t> Review from painting pictures in class.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pintor</a:t>
            </a:r>
            <a:r>
              <a:rPr lang="en-US" dirty="0">
                <a:latin typeface="Calibri"/>
                <a:ea typeface="Calibri"/>
                <a:cs typeface="Calibri"/>
                <a:sym typeface="Calibri"/>
              </a:rPr>
              <a:t> (painter - action is paint with a brush.) </a:t>
            </a:r>
          </a:p>
          <a:p>
            <a:pPr marL="914306" lvl="1" indent="-304768">
              <a:buClr>
                <a:srgbClr val="000000"/>
              </a:buClr>
              <a:buSzPct val="100000"/>
              <a:buFont typeface="Calibri"/>
              <a:buChar char="○"/>
            </a:pPr>
            <a:r>
              <a:rPr lang="en-US" dirty="0">
                <a:latin typeface="Calibri"/>
                <a:ea typeface="Calibri"/>
                <a:cs typeface="Calibri"/>
                <a:sym typeface="Calibri"/>
              </a:rPr>
              <a:t>Review from class activity. </a:t>
            </a:r>
            <a:r>
              <a:rPr lang="en-US" i="1" dirty="0">
                <a:latin typeface="Calibri"/>
                <a:ea typeface="Calibri"/>
                <a:cs typeface="Calibri"/>
                <a:sym typeface="Calibri"/>
              </a:rPr>
              <a:t>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Pintor</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mezcla</a:t>
            </a:r>
            <a:r>
              <a:rPr lang="en-US" b="1" dirty="0">
                <a:solidFill>
                  <a:srgbClr val="0819FB"/>
                </a:solidFill>
                <a:latin typeface="Calibri"/>
                <a:ea typeface="Calibri"/>
                <a:cs typeface="Calibri"/>
                <a:sym typeface="Calibri"/>
              </a:rPr>
              <a:t> la </a:t>
            </a:r>
            <a:r>
              <a:rPr lang="en-US" b="1" dirty="0" err="1">
                <a:solidFill>
                  <a:srgbClr val="0819FB"/>
                </a:solidFill>
                <a:latin typeface="Calibri"/>
                <a:ea typeface="Calibri"/>
                <a:cs typeface="Calibri"/>
                <a:sym typeface="Calibri"/>
              </a:rPr>
              <a:t>pintura</a:t>
            </a:r>
            <a:r>
              <a:rPr lang="en-US" b="1" dirty="0">
                <a:solidFill>
                  <a:srgbClr val="0819FB"/>
                </a:solidFill>
                <a:latin typeface="Calibri"/>
                <a:ea typeface="Calibri"/>
                <a:cs typeface="Calibri"/>
                <a:sym typeface="Calibri"/>
              </a:rPr>
              <a:t>.</a:t>
            </a:r>
            <a:r>
              <a:rPr lang="en-US" dirty="0">
                <a:latin typeface="Calibri"/>
                <a:ea typeface="Calibri"/>
                <a:cs typeface="Calibri"/>
                <a:sym typeface="Calibri"/>
              </a:rPr>
              <a:t> (Painter, mix the paint.) </a:t>
            </a:r>
          </a:p>
          <a:p>
            <a:pPr marL="914306" lvl="1" indent="-304768">
              <a:buClr>
                <a:srgbClr val="000000"/>
              </a:buClr>
              <a:buSzPct val="100000"/>
              <a:buFont typeface="Calibri"/>
              <a:buChar char="○"/>
            </a:pPr>
            <a:r>
              <a:rPr lang="en-US" i="1" dirty="0">
                <a:latin typeface="Calibri"/>
                <a:ea typeface="Calibri"/>
                <a:cs typeface="Calibri"/>
                <a:sym typeface="Calibri"/>
              </a:rPr>
              <a:t>Review from class activity.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Paredes </a:t>
            </a:r>
            <a:r>
              <a:rPr lang="en-US" dirty="0">
                <a:latin typeface="Calibri"/>
                <a:ea typeface="Calibri"/>
                <a:cs typeface="Calibri"/>
                <a:sym typeface="Calibri"/>
              </a:rPr>
              <a:t>(walls)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Pintor</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pinta</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las</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paredes</a:t>
            </a:r>
            <a:r>
              <a:rPr lang="en-US" b="1" dirty="0">
                <a:solidFill>
                  <a:srgbClr val="0819FB"/>
                </a:solidFill>
                <a:latin typeface="Calibri"/>
                <a:ea typeface="Calibri"/>
                <a:cs typeface="Calibri"/>
                <a:sym typeface="Calibri"/>
              </a:rPr>
              <a:t> de la casa.</a:t>
            </a:r>
            <a:r>
              <a:rPr lang="en-US" b="1" i="1" dirty="0">
                <a:solidFill>
                  <a:srgbClr val="0819FB"/>
                </a:solidFill>
                <a:latin typeface="Calibri"/>
                <a:ea typeface="Calibri"/>
                <a:cs typeface="Calibri"/>
                <a:sym typeface="Calibri"/>
              </a:rPr>
              <a:t> </a:t>
            </a:r>
            <a:r>
              <a:rPr lang="en-US" dirty="0" smtClean="0">
                <a:latin typeface="Calibri"/>
                <a:ea typeface="Calibri"/>
                <a:cs typeface="Calibri"/>
                <a:sym typeface="Calibri"/>
              </a:rPr>
              <a:t>(</a:t>
            </a:r>
            <a:r>
              <a:rPr lang="en-US" dirty="0">
                <a:latin typeface="Calibri"/>
                <a:ea typeface="Calibri"/>
                <a:cs typeface="Calibri"/>
                <a:sym typeface="Calibri"/>
              </a:rPr>
              <a:t>Paint the walls of the house.)</a:t>
            </a:r>
          </a:p>
          <a:p>
            <a:pPr marL="914306" lvl="1" indent="-304768">
              <a:buClr>
                <a:srgbClr val="000000"/>
              </a:buClr>
              <a:buSzPct val="100000"/>
              <a:buFont typeface="Calibri"/>
              <a:buChar char="○"/>
            </a:pPr>
            <a:r>
              <a:rPr lang="en-US" dirty="0">
                <a:latin typeface="Calibri"/>
                <a:ea typeface="Calibri"/>
                <a:cs typeface="Calibri"/>
                <a:sym typeface="Calibri"/>
              </a:rPr>
              <a:t>Note: More language is being introduced during this activity than is recommended for newcomer </a:t>
            </a:r>
            <a:r>
              <a:rPr lang="en-US" dirty="0" smtClean="0">
                <a:latin typeface="Calibri"/>
                <a:ea typeface="Calibri"/>
                <a:cs typeface="Calibri"/>
                <a:sym typeface="Calibri"/>
              </a:rPr>
              <a:t>ELs</a:t>
            </a:r>
            <a:r>
              <a:rPr lang="en-US" dirty="0">
                <a:latin typeface="Calibri"/>
                <a:ea typeface="Calibri"/>
                <a:cs typeface="Calibri"/>
                <a:sym typeface="Calibri"/>
              </a:rPr>
              <a:t>. </a:t>
            </a:r>
          </a:p>
          <a:p>
            <a:pPr marL="914306" lvl="1" indent="-304768">
              <a:buClr>
                <a:srgbClr val="000000"/>
              </a:buClr>
              <a:buSzPct val="100000"/>
              <a:buFont typeface="Calibri"/>
              <a:buChar char="○"/>
            </a:pPr>
            <a:r>
              <a:rPr lang="en-US" dirty="0">
                <a:latin typeface="Calibri"/>
                <a:ea typeface="Calibri"/>
                <a:cs typeface="Calibri"/>
                <a:sym typeface="Calibri"/>
              </a:rPr>
              <a:t>However during the activity, there is an attempt to have participants get a sense of the progression of activities.  </a:t>
            </a:r>
          </a:p>
          <a:p>
            <a:pPr>
              <a:buSzPct val="25000"/>
            </a:pPr>
            <a:r>
              <a:rPr lang="en-US" dirty="0">
                <a:latin typeface="Calibri"/>
                <a:ea typeface="Calibri"/>
                <a:cs typeface="Calibri"/>
                <a:sym typeface="Calibri"/>
              </a:rPr>
              <a:t> </a:t>
            </a:r>
          </a:p>
        </p:txBody>
      </p:sp>
    </p:spTree>
    <p:extLst>
      <p:ext uri="{BB962C8B-B14F-4D97-AF65-F5344CB8AC3E}">
        <p14:creationId xmlns:p14="http://schemas.microsoft.com/office/powerpoint/2010/main" val="12786336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51</a:t>
            </a:fld>
            <a:endParaRPr lang="en-US" sz="1300">
              <a:latin typeface="Arial"/>
              <a:ea typeface="Arial"/>
              <a:cs typeface="Arial"/>
              <a:sym typeface="Arial"/>
            </a:endParaRPr>
          </a:p>
        </p:txBody>
      </p:sp>
      <p:sp>
        <p:nvSpPr>
          <p:cNvPr id="682" name="Shape 68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83" name="Shape 68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91666"/>
            </a:pPr>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Techo</a:t>
            </a:r>
            <a:r>
              <a:rPr lang="en-US" b="1" dirty="0">
                <a:solidFill>
                  <a:srgbClr val="0819FB"/>
                </a:solidFill>
                <a:latin typeface="Calibri"/>
                <a:ea typeface="Calibri"/>
                <a:cs typeface="Calibri"/>
                <a:sym typeface="Calibri"/>
              </a:rPr>
              <a:t> (</a:t>
            </a:r>
            <a:r>
              <a:rPr lang="en-US" dirty="0">
                <a:solidFill>
                  <a:schemeClr val="dk1"/>
                </a:solidFill>
                <a:latin typeface="Calibri"/>
                <a:ea typeface="Calibri"/>
                <a:cs typeface="Calibri"/>
                <a:sym typeface="Calibri"/>
              </a:rPr>
              <a:t>roof)  Point to the roof.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2E59B0"/>
                </a:solidFill>
                <a:latin typeface="Calibri"/>
                <a:ea typeface="Calibri"/>
                <a:cs typeface="Calibri"/>
                <a:sym typeface="Calibri"/>
              </a:rPr>
              <a:t> </a:t>
            </a:r>
            <a:r>
              <a:rPr lang="en-US" b="1" dirty="0" err="1">
                <a:solidFill>
                  <a:srgbClr val="0000FF"/>
                </a:solidFill>
                <a:latin typeface="Calibri"/>
                <a:ea typeface="Calibri"/>
                <a:cs typeface="Calibri"/>
                <a:sym typeface="Calibri"/>
              </a:rPr>
              <a:t>Carpintero</a:t>
            </a:r>
            <a:r>
              <a:rPr lang="en-US" b="1" dirty="0">
                <a:solidFill>
                  <a:srgbClr val="0000FF"/>
                </a:solidFill>
                <a:latin typeface="Calibri"/>
                <a:ea typeface="Calibri"/>
                <a:cs typeface="Calibri"/>
                <a:sym typeface="Calibri"/>
              </a:rPr>
              <a:t>, </a:t>
            </a:r>
            <a:r>
              <a:rPr lang="en-US" b="1" dirty="0" err="1">
                <a:solidFill>
                  <a:srgbClr val="0000FF"/>
                </a:solidFill>
                <a:latin typeface="Calibri"/>
                <a:ea typeface="Calibri"/>
                <a:cs typeface="Calibri"/>
                <a:sym typeface="Calibri"/>
              </a:rPr>
              <a:t>clava</a:t>
            </a:r>
            <a:r>
              <a:rPr lang="en-US" b="1" dirty="0">
                <a:solidFill>
                  <a:srgbClr val="0000FF"/>
                </a:solidFill>
                <a:latin typeface="Calibri"/>
                <a:ea typeface="Calibri"/>
                <a:cs typeface="Calibri"/>
                <a:sym typeface="Calibri"/>
              </a:rPr>
              <a:t> los </a:t>
            </a:r>
            <a:r>
              <a:rPr lang="en-US" b="1" dirty="0" err="1">
                <a:solidFill>
                  <a:srgbClr val="0000FF"/>
                </a:solidFill>
                <a:latin typeface="Calibri"/>
                <a:ea typeface="Calibri"/>
                <a:cs typeface="Calibri"/>
                <a:sym typeface="Calibri"/>
              </a:rPr>
              <a:t>clavos</a:t>
            </a:r>
            <a:r>
              <a:rPr lang="en-US" b="1" dirty="0">
                <a:solidFill>
                  <a:srgbClr val="0000FF"/>
                </a:solidFill>
                <a:latin typeface="Calibri"/>
                <a:ea typeface="Calibri"/>
                <a:cs typeface="Calibri"/>
                <a:sym typeface="Calibri"/>
              </a:rPr>
              <a:t> en el </a:t>
            </a:r>
            <a:r>
              <a:rPr lang="en-US" b="1" dirty="0" err="1">
                <a:solidFill>
                  <a:srgbClr val="0000FF"/>
                </a:solidFill>
                <a:latin typeface="Calibri"/>
                <a:ea typeface="Calibri"/>
                <a:cs typeface="Calibri"/>
                <a:sym typeface="Calibri"/>
              </a:rPr>
              <a:t>techo</a:t>
            </a:r>
            <a:r>
              <a:rPr lang="en-US" b="1" dirty="0">
                <a:solidFill>
                  <a:srgbClr val="0000FF"/>
                </a:solidFill>
                <a:latin typeface="Calibri"/>
                <a:ea typeface="Calibri"/>
                <a:cs typeface="Calibri"/>
                <a:sym typeface="Calibri"/>
              </a:rPr>
              <a:t>.</a:t>
            </a:r>
            <a:r>
              <a:rPr lang="en-US" dirty="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rPr>
              <a:t>(</a:t>
            </a:r>
            <a:r>
              <a:rPr lang="en-US" dirty="0">
                <a:solidFill>
                  <a:schemeClr val="dk1"/>
                </a:solidFill>
                <a:latin typeface="Calibri"/>
                <a:ea typeface="Calibri"/>
                <a:cs typeface="Calibri"/>
                <a:sym typeface="Calibri"/>
              </a:rPr>
              <a:t>Carpenter pound the nails in the roof.)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Ponga</a:t>
            </a:r>
            <a:r>
              <a:rPr lang="en-US" b="1" dirty="0">
                <a:solidFill>
                  <a:srgbClr val="0819FB"/>
                </a:solidFill>
                <a:latin typeface="Calibri"/>
                <a:ea typeface="Calibri"/>
                <a:cs typeface="Calibri"/>
                <a:sym typeface="Calibri"/>
              </a:rPr>
              <a:t> el </a:t>
            </a:r>
            <a:r>
              <a:rPr lang="en-US" b="1" dirty="0" err="1">
                <a:solidFill>
                  <a:srgbClr val="0819FB"/>
                </a:solidFill>
                <a:latin typeface="Calibri"/>
                <a:ea typeface="Calibri"/>
                <a:cs typeface="Calibri"/>
                <a:sym typeface="Calibri"/>
              </a:rPr>
              <a:t>techo</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en</a:t>
            </a:r>
            <a:r>
              <a:rPr lang="en-US" b="1" dirty="0">
                <a:solidFill>
                  <a:srgbClr val="0819FB"/>
                </a:solidFill>
                <a:latin typeface="Calibri"/>
                <a:ea typeface="Calibri"/>
                <a:cs typeface="Calibri"/>
                <a:sym typeface="Calibri"/>
              </a:rPr>
              <a:t> la casa.</a:t>
            </a:r>
            <a:r>
              <a:rPr lang="en-US" dirty="0">
                <a:solidFill>
                  <a:schemeClr val="dk1"/>
                </a:solidFill>
                <a:latin typeface="Calibri"/>
                <a:ea typeface="Calibri"/>
                <a:cs typeface="Calibri"/>
                <a:sym typeface="Calibri"/>
              </a:rPr>
              <a:t>  (Put [review word] the roof on the house</a:t>
            </a:r>
            <a:r>
              <a:rPr lang="en-US" dirty="0" smtClean="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2842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52</a:t>
            </a:fld>
            <a:endParaRPr lang="en-US" sz="1300">
              <a:latin typeface="Arial"/>
              <a:ea typeface="Arial"/>
              <a:cs typeface="Arial"/>
              <a:sym typeface="Arial"/>
            </a:endParaRPr>
          </a:p>
        </p:txBody>
      </p:sp>
      <p:sp>
        <p:nvSpPr>
          <p:cNvPr id="696" name="Shape 696"/>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97" name="Shape 697"/>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91666"/>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easiest reading is a repeat of a TPR command.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slide.</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English translation of the slide.</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Hammer.    </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Pound with the hammer.  </a:t>
            </a:r>
            <a:r>
              <a:rPr lang="en-US" b="1" dirty="0">
                <a:solidFill>
                  <a:srgbClr val="0819FB"/>
                </a:solidFill>
                <a:latin typeface="Calibri"/>
                <a:ea typeface="Calibri"/>
                <a:cs typeface="Calibri"/>
                <a:sym typeface="Calibri"/>
              </a:rPr>
              <a:t>  </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Nails.</a:t>
            </a:r>
          </a:p>
          <a:p>
            <a:pPr marL="1371459" lvl="2" indent="-304768">
              <a:buClr>
                <a:schemeClr val="dk1"/>
              </a:buClr>
              <a:buSzPct val="100000"/>
              <a:buFont typeface="Wingdings"/>
              <a:buChar char="§"/>
            </a:pPr>
            <a:r>
              <a:rPr lang="en-US" dirty="0">
                <a:solidFill>
                  <a:schemeClr val="dk1"/>
                </a:solidFill>
                <a:latin typeface="Calibri"/>
                <a:ea typeface="Calibri"/>
                <a:cs typeface="Calibri"/>
                <a:sym typeface="Calibri"/>
              </a:rPr>
              <a:t>Pound the nail with the hammer. </a:t>
            </a: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0671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53</a:t>
            </a:fld>
            <a:endParaRPr lang="en-US" sz="1300">
              <a:latin typeface="Arial"/>
              <a:ea typeface="Arial"/>
              <a:cs typeface="Arial"/>
              <a:sym typeface="Arial"/>
            </a:endParaRPr>
          </a:p>
        </p:txBody>
      </p:sp>
      <p:sp>
        <p:nvSpPr>
          <p:cNvPr id="707" name="Shape 70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08" name="Shape 708"/>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slide.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Translation:</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Pound the nail in the wood with the hammer.</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Carpenter, pound the nails in the wood.</a:t>
            </a:r>
          </a:p>
          <a:p>
            <a:pPr marL="914306" lvl="1" indent="-304768">
              <a:buClr>
                <a:srgbClr val="000000"/>
              </a:buClr>
              <a:buSzPct val="100000"/>
              <a:buFont typeface="Courier New"/>
              <a:buChar char="o"/>
            </a:pPr>
            <a:r>
              <a:rPr lang="en-US" dirty="0">
                <a:solidFill>
                  <a:schemeClr val="dk1"/>
                </a:solidFill>
                <a:latin typeface="Calibri"/>
                <a:ea typeface="Calibri"/>
                <a:cs typeface="Calibri"/>
                <a:sym typeface="Calibri"/>
              </a:rPr>
              <a:t>Don’t put the nails in your mouth</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(Point to mouth.) </a:t>
            </a:r>
            <a:r>
              <a:rPr lang="en-US" b="1" dirty="0" err="1" smtClean="0">
                <a:solidFill>
                  <a:srgbClr val="0819FB"/>
                </a:solidFill>
                <a:latin typeface="Calibri"/>
                <a:ea typeface="Calibri"/>
                <a:cs typeface="Calibri"/>
                <a:sym typeface="Calibri"/>
              </a:rPr>
              <a:t>boca</a:t>
            </a:r>
            <a:r>
              <a:rPr lang="en-US" b="1" dirty="0" smtClean="0">
                <a:solidFill>
                  <a:srgbClr val="0819FB"/>
                </a:solidFill>
                <a:latin typeface="Calibri"/>
                <a:ea typeface="Calibri"/>
                <a:cs typeface="Calibri"/>
                <a:sym typeface="Calibri"/>
              </a:rPr>
              <a:t>  </a:t>
            </a:r>
            <a:r>
              <a:rPr lang="en-US" dirty="0">
                <a:latin typeface="Calibri"/>
                <a:ea typeface="Calibri"/>
                <a:cs typeface="Calibri"/>
                <a:sym typeface="Calibri"/>
              </a:rPr>
              <a:t>(mouth [review]), </a:t>
            </a:r>
            <a:r>
              <a:rPr lang="en-US" b="1" dirty="0" err="1">
                <a:solidFill>
                  <a:srgbClr val="0819FB"/>
                </a:solidFill>
                <a:latin typeface="Calibri"/>
                <a:ea typeface="Calibri"/>
                <a:cs typeface="Calibri"/>
                <a:sym typeface="Calibri"/>
              </a:rPr>
              <a:t>pongas</a:t>
            </a:r>
            <a:r>
              <a:rPr lang="en-US" dirty="0">
                <a:latin typeface="Calibri"/>
                <a:ea typeface="Calibri"/>
                <a:cs typeface="Calibri"/>
                <a:sym typeface="Calibri"/>
              </a:rPr>
              <a:t> (put  [review])</a:t>
            </a:r>
          </a:p>
        </p:txBody>
      </p:sp>
    </p:spTree>
    <p:extLst>
      <p:ext uri="{BB962C8B-B14F-4D97-AF65-F5344CB8AC3E}">
        <p14:creationId xmlns:p14="http://schemas.microsoft.com/office/powerpoint/2010/main" val="2412058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54</a:t>
            </a:fld>
            <a:endParaRPr lang="en-US" sz="1300">
              <a:latin typeface="Arial"/>
              <a:ea typeface="Arial"/>
              <a:cs typeface="Arial"/>
              <a:sym typeface="Arial"/>
            </a:endParaRPr>
          </a:p>
        </p:txBody>
      </p:sp>
      <p:sp>
        <p:nvSpPr>
          <p:cNvPr id="722" name="Shape 72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23" name="Shape 72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slide.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Translation:</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Cut the wood with the saw.    </a:t>
            </a:r>
          </a:p>
          <a:p>
            <a:pPr marL="914306" lvl="1" indent="-304768">
              <a:buClr>
                <a:schemeClr val="dk1"/>
              </a:buClr>
              <a:buSzPct val="100000"/>
              <a:buFont typeface="Courier New"/>
              <a:buChar char="o"/>
            </a:pPr>
            <a:r>
              <a:rPr lang="en-US" dirty="0" smtClean="0">
                <a:solidFill>
                  <a:schemeClr val="dk1"/>
                </a:solidFill>
                <a:latin typeface="Calibri"/>
                <a:ea typeface="Calibri"/>
                <a:cs typeface="Calibri"/>
                <a:sym typeface="Calibri"/>
              </a:rPr>
              <a:t>Wood </a:t>
            </a:r>
            <a:r>
              <a:rPr lang="en-US" dirty="0">
                <a:solidFill>
                  <a:schemeClr val="dk1"/>
                </a:solidFill>
                <a:latin typeface="Calibri"/>
                <a:ea typeface="Calibri"/>
                <a:cs typeface="Calibri"/>
                <a:sym typeface="Calibri"/>
              </a:rPr>
              <a:t>and saw.</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Carpenter, cut the wood with the saw.</a:t>
            </a:r>
          </a:p>
        </p:txBody>
      </p:sp>
    </p:spTree>
    <p:extLst>
      <p:ext uri="{BB962C8B-B14F-4D97-AF65-F5344CB8AC3E}">
        <p14:creationId xmlns:p14="http://schemas.microsoft.com/office/powerpoint/2010/main" val="801111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55</a:t>
            </a:fld>
            <a:endParaRPr lang="en-US" sz="1300">
              <a:latin typeface="Arial"/>
              <a:ea typeface="Arial"/>
              <a:cs typeface="Arial"/>
              <a:sym typeface="Arial"/>
            </a:endParaRPr>
          </a:p>
        </p:txBody>
      </p:sp>
      <p:sp>
        <p:nvSpPr>
          <p:cNvPr id="737" name="Shape 73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38" name="Shape 738"/>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slide.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Translation:</a:t>
            </a:r>
          </a:p>
          <a:p>
            <a:pPr marL="914306" lvl="1" indent="-304768">
              <a:buClr>
                <a:srgbClr val="000000"/>
              </a:buClr>
              <a:buSzPct val="100000"/>
              <a:buFont typeface="Courier New"/>
              <a:buChar char="o"/>
            </a:pPr>
            <a:r>
              <a:rPr lang="en-US" dirty="0">
                <a:solidFill>
                  <a:schemeClr val="dk1"/>
                </a:solidFill>
                <a:latin typeface="Calibri"/>
                <a:ea typeface="Calibri"/>
                <a:cs typeface="Calibri"/>
                <a:sym typeface="Calibri"/>
              </a:rPr>
              <a:t>Brush.</a:t>
            </a:r>
          </a:p>
          <a:p>
            <a:pPr marL="914306" lvl="1" indent="-304768">
              <a:buClr>
                <a:srgbClr val="000000"/>
              </a:buClr>
              <a:buSzPct val="100000"/>
              <a:buFont typeface="Courier New"/>
              <a:buChar char="o"/>
            </a:pPr>
            <a:r>
              <a:rPr lang="en-US" dirty="0">
                <a:solidFill>
                  <a:schemeClr val="dk1"/>
                </a:solidFill>
                <a:latin typeface="Calibri"/>
                <a:ea typeface="Calibri"/>
                <a:cs typeface="Calibri"/>
                <a:sym typeface="Calibri"/>
              </a:rPr>
              <a:t>Paint the house with the brush.  </a:t>
            </a:r>
            <a:r>
              <a:rPr lang="en-US" b="1" dirty="0">
                <a:solidFill>
                  <a:srgbClr val="0819FB"/>
                </a:solidFill>
                <a:latin typeface="Calibri"/>
                <a:ea typeface="Calibri"/>
                <a:cs typeface="Calibri"/>
                <a:sym typeface="Calibri"/>
              </a:rPr>
              <a:t> </a:t>
            </a:r>
          </a:p>
          <a:p>
            <a:pPr marL="914306" lvl="1" indent="-304768">
              <a:buClr>
                <a:srgbClr val="000000"/>
              </a:buClr>
              <a:buSzPct val="100000"/>
              <a:buFont typeface="Courier New"/>
              <a:buChar char="o"/>
            </a:pPr>
            <a:r>
              <a:rPr lang="en-US" b="1" dirty="0" smtClean="0">
                <a:solidFill>
                  <a:srgbClr val="0819FB"/>
                </a:solidFill>
                <a:latin typeface="Calibri"/>
                <a:ea typeface="Calibri"/>
                <a:cs typeface="Calibri"/>
                <a:sym typeface="Calibri"/>
              </a:rPr>
              <a:t>con</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(with [review])</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The painter is painting the walls in the house.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Gradually progress to simple descriptions of what someone is doing while they are doing it.  </a:t>
            </a:r>
          </a:p>
        </p:txBody>
      </p:sp>
    </p:spTree>
    <p:extLst>
      <p:ext uri="{BB962C8B-B14F-4D97-AF65-F5344CB8AC3E}">
        <p14:creationId xmlns:p14="http://schemas.microsoft.com/office/powerpoint/2010/main" val="9108139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56</a:t>
            </a:fld>
            <a:endParaRPr lang="en-US" sz="1300">
              <a:latin typeface="Arial"/>
              <a:ea typeface="Arial"/>
              <a:cs typeface="Arial"/>
              <a:sym typeface="Arial"/>
            </a:endParaRPr>
          </a:p>
        </p:txBody>
      </p:sp>
      <p:sp>
        <p:nvSpPr>
          <p:cNvPr id="748" name="Shape 74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9" name="Shape 74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Translation: Build a house.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Say:</a:t>
            </a:r>
            <a:r>
              <a:rPr lang="en-US" b="1" dirty="0">
                <a:solidFill>
                  <a:srgbClr val="0819FB"/>
                </a:solidFill>
                <a:latin typeface="Calibri"/>
                <a:ea typeface="Calibri"/>
                <a:cs typeface="Calibri"/>
                <a:sym typeface="Calibri"/>
              </a:rPr>
              <a:t> </a:t>
            </a:r>
            <a:r>
              <a:rPr lang="en-US" b="1" dirty="0" err="1">
                <a:solidFill>
                  <a:srgbClr val="0819FB"/>
                </a:solidFill>
                <a:latin typeface="Calibri"/>
                <a:ea typeface="Calibri"/>
                <a:cs typeface="Calibri"/>
                <a:sym typeface="Calibri"/>
              </a:rPr>
              <a:t>construye</a:t>
            </a:r>
            <a:r>
              <a:rPr lang="en-US" dirty="0">
                <a:solidFill>
                  <a:schemeClr val="dk1"/>
                </a:solidFill>
                <a:latin typeface="Calibri"/>
                <a:ea typeface="Calibri"/>
                <a:cs typeface="Calibri"/>
                <a:sym typeface="Calibri"/>
              </a:rPr>
              <a:t>  (construct [review]) </a:t>
            </a:r>
            <a:r>
              <a:rPr lang="en-US" b="1" dirty="0">
                <a:solidFill>
                  <a:schemeClr val="dk1"/>
                </a:solidFill>
                <a:latin typeface="Calibri"/>
                <a:ea typeface="Calibri"/>
                <a:cs typeface="Calibri"/>
                <a:sym typeface="Calibri"/>
              </a:rPr>
              <a:t>  </a:t>
            </a:r>
          </a:p>
          <a:p>
            <a:pPr marL="324091"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The images also convey the meaning of the word.</a:t>
            </a:r>
          </a:p>
        </p:txBody>
      </p:sp>
    </p:spTree>
    <p:extLst>
      <p:ext uri="{BB962C8B-B14F-4D97-AF65-F5344CB8AC3E}">
        <p14:creationId xmlns:p14="http://schemas.microsoft.com/office/powerpoint/2010/main" val="3697792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Shape 75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57</a:t>
            </a:fld>
            <a:endParaRPr lang="en-US" sz="1300">
              <a:latin typeface="Arial"/>
              <a:ea typeface="Arial"/>
              <a:cs typeface="Arial"/>
              <a:sym typeface="Arial"/>
            </a:endParaRPr>
          </a:p>
        </p:txBody>
      </p:sp>
      <p:sp>
        <p:nvSpPr>
          <p:cNvPr id="758" name="Shape 75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59" name="Shape 75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Seek to always teach grammar skills in </a:t>
            </a:r>
            <a:r>
              <a:rPr lang="en-US" dirty="0" smtClean="0">
                <a:solidFill>
                  <a:schemeClr val="dk1"/>
                </a:solidFill>
                <a:latin typeface="Calibri"/>
                <a:ea typeface="Calibri"/>
                <a:cs typeface="Calibri"/>
                <a:sym typeface="Calibri"/>
              </a:rPr>
              <a:t>a </a:t>
            </a:r>
            <a:r>
              <a:rPr lang="en-US" dirty="0">
                <a:solidFill>
                  <a:schemeClr val="dk1"/>
                </a:solidFill>
                <a:latin typeface="Calibri"/>
                <a:ea typeface="Calibri"/>
                <a:cs typeface="Calibri"/>
                <a:sym typeface="Calibri"/>
              </a:rPr>
              <a:t>familiar context with words students know.</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the sentences.  </a:t>
            </a:r>
          </a:p>
          <a:p>
            <a:pPr marL="914306" lvl="1" indent="-304768">
              <a:buClr>
                <a:srgbClr val="000000"/>
              </a:buClr>
              <a:buSzPct val="100000"/>
              <a:buFont typeface="Courier New"/>
              <a:buChar char="o"/>
            </a:pPr>
            <a:r>
              <a:rPr lang="en-US" dirty="0">
                <a:solidFill>
                  <a:schemeClr val="dk1"/>
                </a:solidFill>
                <a:latin typeface="Calibri"/>
                <a:ea typeface="Calibri"/>
                <a:cs typeface="Calibri"/>
                <a:sym typeface="Calibri"/>
              </a:rPr>
              <a:t>Translation</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The carpenter is pounding the nail. </a:t>
            </a:r>
          </a:p>
          <a:p>
            <a:pPr marL="1371459" lvl="2" indent="-304768">
              <a:buClr>
                <a:srgbClr val="000000"/>
              </a:buClr>
              <a:buSzPct val="100000"/>
              <a:buFont typeface="Wingdings"/>
              <a:buChar char="§"/>
            </a:pPr>
            <a:r>
              <a:rPr lang="en-US" dirty="0">
                <a:solidFill>
                  <a:schemeClr val="dk1"/>
                </a:solidFill>
                <a:latin typeface="Calibri"/>
                <a:ea typeface="Calibri"/>
                <a:cs typeface="Calibri"/>
                <a:sym typeface="Calibri"/>
              </a:rPr>
              <a:t>Read the first sentence with a very low voice and the second sentence in a high voice.</a:t>
            </a:r>
          </a:p>
          <a:p>
            <a:pPr marL="1371459" lvl="2" indent="-304768">
              <a:buClr>
                <a:srgbClr val="000000"/>
              </a:buClr>
              <a:buSzPct val="100000"/>
              <a:buFont typeface="Wingdings"/>
              <a:buChar char="§"/>
            </a:pPr>
            <a:r>
              <a:rPr lang="en-US" dirty="0">
                <a:solidFill>
                  <a:schemeClr val="dk1"/>
                </a:solidFill>
                <a:latin typeface="Calibri"/>
                <a:ea typeface="Calibri"/>
                <a:cs typeface="Calibri"/>
                <a:sym typeface="Calibri"/>
              </a:rPr>
              <a:t>Point to the man, </a:t>
            </a:r>
            <a:r>
              <a:rPr lang="en-US" b="1" dirty="0">
                <a:solidFill>
                  <a:srgbClr val="0819FB"/>
                </a:solidFill>
                <a:latin typeface="Calibri"/>
                <a:ea typeface="Calibri"/>
                <a:cs typeface="Calibri"/>
                <a:sym typeface="Calibri"/>
              </a:rPr>
              <a:t>“el”</a:t>
            </a:r>
            <a:r>
              <a:rPr lang="en-US" dirty="0">
                <a:solidFill>
                  <a:schemeClr val="dk1"/>
                </a:solidFill>
                <a:latin typeface="Calibri"/>
                <a:ea typeface="Calibri"/>
                <a:cs typeface="Calibri"/>
                <a:sym typeface="Calibri"/>
              </a:rPr>
              <a:t> and the </a:t>
            </a:r>
            <a:r>
              <a:rPr lang="en-US" b="1" dirty="0">
                <a:solidFill>
                  <a:srgbClr val="0000FF"/>
                </a:solidFill>
                <a:latin typeface="Calibri"/>
                <a:ea typeface="Calibri"/>
                <a:cs typeface="Calibri"/>
                <a:sym typeface="Calibri"/>
              </a:rPr>
              <a:t>“</a:t>
            </a:r>
            <a:r>
              <a:rPr lang="en-US" b="1" dirty="0">
                <a:solidFill>
                  <a:srgbClr val="0819FB"/>
                </a:solidFill>
                <a:latin typeface="Calibri"/>
                <a:ea typeface="Calibri"/>
                <a:cs typeface="Calibri"/>
                <a:sym typeface="Calibri"/>
              </a:rPr>
              <a:t>o” </a:t>
            </a:r>
            <a:r>
              <a:rPr lang="en-US" dirty="0">
                <a:latin typeface="Calibri"/>
                <a:ea typeface="Calibri"/>
                <a:cs typeface="Calibri"/>
                <a:sym typeface="Calibri"/>
              </a:rPr>
              <a:t>ending.  </a:t>
            </a:r>
          </a:p>
          <a:p>
            <a:pPr marL="1371459" lvl="2" indent="-304768">
              <a:buClr>
                <a:srgbClr val="000000"/>
              </a:buClr>
              <a:buSzPct val="100000"/>
              <a:buFont typeface="Wingdings"/>
              <a:buChar char="§"/>
            </a:pPr>
            <a:r>
              <a:rPr lang="en-US" dirty="0">
                <a:latin typeface="Calibri"/>
                <a:ea typeface="Calibri"/>
                <a:cs typeface="Calibri"/>
                <a:sym typeface="Calibri"/>
              </a:rPr>
              <a:t>At this point the teacher would not explain that “the” in Spanish has a masculine and feminine form.</a:t>
            </a:r>
          </a:p>
          <a:p>
            <a:pPr marL="1371459" lvl="2" indent="-304768">
              <a:buClr>
                <a:srgbClr val="000000"/>
              </a:buClr>
              <a:buSzPct val="100000"/>
              <a:buFont typeface="Wingdings"/>
              <a:buChar char="§"/>
            </a:pPr>
            <a:r>
              <a:rPr lang="en-US" dirty="0">
                <a:latin typeface="Calibri"/>
                <a:ea typeface="Calibri"/>
                <a:cs typeface="Calibri"/>
                <a:sym typeface="Calibri"/>
              </a:rPr>
              <a:t>The noun ending also reflects gender. </a:t>
            </a:r>
            <a:r>
              <a:rPr lang="en-US" b="1" dirty="0">
                <a:solidFill>
                  <a:srgbClr val="FF0066"/>
                </a:solidFill>
                <a:latin typeface="Calibri"/>
                <a:ea typeface="Calibri"/>
                <a:cs typeface="Calibri"/>
                <a:sym typeface="Calibri"/>
              </a:rPr>
              <a:t> </a:t>
            </a:r>
          </a:p>
          <a:p>
            <a:pPr marL="1371459" lvl="2" indent="-304768">
              <a:buClr>
                <a:srgbClr val="000000"/>
              </a:buClr>
              <a:buSzPct val="100000"/>
              <a:buFont typeface="Wingdings"/>
              <a:buChar char="§"/>
            </a:pPr>
            <a:r>
              <a:rPr lang="en-US" b="1" dirty="0">
                <a:solidFill>
                  <a:srgbClr val="FF0066"/>
                </a:solidFill>
                <a:latin typeface="Calibri"/>
                <a:ea typeface="Calibri"/>
                <a:cs typeface="Calibri"/>
                <a:sym typeface="Calibri"/>
              </a:rPr>
              <a:t>“La”</a:t>
            </a:r>
            <a:r>
              <a:rPr lang="en-US" dirty="0">
                <a:latin typeface="Calibri"/>
                <a:ea typeface="Calibri"/>
                <a:cs typeface="Calibri"/>
                <a:sym typeface="Calibri"/>
              </a:rPr>
              <a:t>  and the </a:t>
            </a:r>
            <a:r>
              <a:rPr lang="en-US" b="1" dirty="0">
                <a:solidFill>
                  <a:srgbClr val="FF0066"/>
                </a:solidFill>
                <a:latin typeface="Calibri"/>
                <a:ea typeface="Calibri"/>
                <a:cs typeface="Calibri"/>
                <a:sym typeface="Calibri"/>
              </a:rPr>
              <a:t>“a”</a:t>
            </a:r>
            <a:r>
              <a:rPr lang="en-US" dirty="0">
                <a:latin typeface="Calibri"/>
                <a:ea typeface="Calibri"/>
                <a:cs typeface="Calibri"/>
                <a:sym typeface="Calibri"/>
              </a:rPr>
              <a:t> ending are feminine.  </a:t>
            </a:r>
          </a:p>
          <a:p>
            <a:pPr marL="1371459" lvl="2" indent="-304768">
              <a:buClr>
                <a:srgbClr val="000000"/>
              </a:buClr>
              <a:buSzPct val="100000"/>
              <a:buFont typeface="Wingdings"/>
              <a:buChar char="§"/>
            </a:pPr>
            <a:r>
              <a:rPr lang="en-US" dirty="0">
                <a:latin typeface="Calibri"/>
                <a:ea typeface="Calibri"/>
                <a:cs typeface="Calibri"/>
                <a:sym typeface="Calibri"/>
              </a:rPr>
              <a:t>Students would just be exposed to the examples.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Note: English learners would not be exposed to the number of words, nor the grammar focus in one day.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However, the goal is for educators to have a feeling for the progression.</a:t>
            </a:r>
          </a:p>
        </p:txBody>
      </p:sp>
    </p:spTree>
    <p:extLst>
      <p:ext uri="{BB962C8B-B14F-4D97-AF65-F5344CB8AC3E}">
        <p14:creationId xmlns:p14="http://schemas.microsoft.com/office/powerpoint/2010/main" val="1028284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58</a:t>
            </a:fld>
            <a:endParaRPr lang="en-US" sz="1300">
              <a:latin typeface="Arial"/>
              <a:ea typeface="Arial"/>
              <a:cs typeface="Arial"/>
              <a:sym typeface="Arial"/>
            </a:endParaRPr>
          </a:p>
        </p:txBody>
      </p:sp>
      <p:sp>
        <p:nvSpPr>
          <p:cNvPr id="767" name="Shape 76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68" name="Shape 768"/>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a:buSzPct val="25000"/>
            </a:pPr>
            <a:r>
              <a:rPr lang="en-US" dirty="0">
                <a:solidFill>
                  <a:schemeClr val="dk1"/>
                </a:solidFill>
                <a:latin typeface="Calibri"/>
                <a:ea typeface="Calibri"/>
                <a:cs typeface="Calibri"/>
                <a:sym typeface="Calibri"/>
              </a:rPr>
              <a:t>Reading a story can be: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an extension of TPR as it was initially used.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incorporates more than just reading simple commands.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promotes practice of known vocabulary and comprehension of new words in an engaging context.</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builds on the fact that literacy is an extension of oral language.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teaches language in a more cognitively challenging way.</a:t>
            </a:r>
          </a:p>
          <a:p>
            <a:endParaRPr dirty="0">
              <a:solidFill>
                <a:schemeClr val="dk1"/>
              </a:solidFill>
              <a:latin typeface="Calibri"/>
              <a:ea typeface="Calibri"/>
              <a:cs typeface="Calibri"/>
              <a:sym typeface="Calibri"/>
            </a:endParaRPr>
          </a:p>
          <a:p>
            <a:pPr>
              <a:buSzPct val="25000"/>
            </a:pPr>
            <a:r>
              <a:rPr lang="en-US" dirty="0">
                <a:solidFill>
                  <a:schemeClr val="dk1"/>
                </a:solidFill>
                <a:latin typeface="Calibri"/>
                <a:ea typeface="Calibri"/>
                <a:cs typeface="Calibri"/>
                <a:sym typeface="Calibri"/>
              </a:rPr>
              <a:t>BENEFITS for </a:t>
            </a:r>
            <a:r>
              <a:rPr lang="en-US" dirty="0" smtClean="0">
                <a:solidFill>
                  <a:schemeClr val="dk1"/>
                </a:solidFill>
                <a:latin typeface="Calibri"/>
                <a:ea typeface="Calibri"/>
                <a:cs typeface="Calibri"/>
                <a:sym typeface="Calibri"/>
              </a:rPr>
              <a:t>ELs</a:t>
            </a:r>
            <a:r>
              <a:rPr lang="en-US" dirty="0">
                <a:solidFill>
                  <a:schemeClr val="dk1"/>
                </a:solidFill>
                <a:latin typeface="Calibri"/>
                <a:ea typeface="Calibri"/>
                <a:cs typeface="Calibri"/>
                <a:sym typeface="Calibri"/>
              </a:rPr>
              <a:t>:</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of the book builds literacy skills, as well as grammar skills, in a familiar context with language that can be made comprehensible.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Hearing and seeing the words in a meaningful context enhances learning.</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Stories can be very engaging. </a:t>
            </a:r>
            <a:r>
              <a:rPr lang="en-US" dirty="0" smtClean="0">
                <a:solidFill>
                  <a:schemeClr val="dk1"/>
                </a:solidFill>
                <a:latin typeface="Calibri"/>
                <a:ea typeface="Calibri"/>
                <a:cs typeface="Calibri"/>
                <a:sym typeface="Calibri"/>
              </a:rPr>
              <a:t>ELs </a:t>
            </a:r>
            <a:r>
              <a:rPr lang="en-US" dirty="0">
                <a:solidFill>
                  <a:schemeClr val="dk1"/>
                </a:solidFill>
                <a:latin typeface="Calibri"/>
                <a:ea typeface="Calibri"/>
                <a:cs typeface="Calibri"/>
                <a:sym typeface="Calibri"/>
              </a:rPr>
              <a:t>can often participate in related literacy tasks.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ELs tend to get excited about how much English they are learning.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An EL with very limited comprehension, can understand a story.</a:t>
            </a:r>
          </a:p>
          <a:p>
            <a:endParaRPr dirty="0">
              <a:solidFill>
                <a:schemeClr val="dk1"/>
              </a:solidFill>
              <a:latin typeface="Calibri"/>
              <a:ea typeface="Calibri"/>
              <a:cs typeface="Calibri"/>
              <a:sym typeface="Calibri"/>
            </a:endParaRPr>
          </a:p>
          <a:p>
            <a:endParaRPr dirty="0">
              <a:solidFill>
                <a:srgbClr val="FF0000"/>
              </a:solidFill>
              <a:latin typeface="Calibri"/>
              <a:ea typeface="Calibri"/>
              <a:cs typeface="Calibri"/>
              <a:sym typeface="Calibri"/>
            </a:endParaRPr>
          </a:p>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4358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59</a:t>
            </a:fld>
            <a:endParaRPr lang="en-US" sz="1300">
              <a:latin typeface="Arial"/>
              <a:ea typeface="Arial"/>
              <a:cs typeface="Arial"/>
              <a:sym typeface="Arial"/>
            </a:endParaRPr>
          </a:p>
        </p:txBody>
      </p:sp>
      <p:sp>
        <p:nvSpPr>
          <p:cNvPr id="774" name="Shape 774"/>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75" name="Shape 775"/>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If students can read a book first in the home language, they may read the same text in English.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Appropriate for this type of story that incorporates content.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For literature, it is preferable for students to read authentic literature in the home language.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This book is a translation of the book in English: </a:t>
            </a:r>
            <a:r>
              <a:rPr lang="en-US" u="sng" dirty="0">
                <a:solidFill>
                  <a:schemeClr val="dk1"/>
                </a:solidFill>
                <a:latin typeface="Calibri"/>
                <a:ea typeface="Calibri"/>
                <a:cs typeface="Calibri"/>
                <a:sym typeface="Calibri"/>
              </a:rPr>
              <a:t>Harry’s House</a:t>
            </a:r>
            <a:r>
              <a:rPr lang="en-US" dirty="0">
                <a:solidFill>
                  <a:schemeClr val="dk1"/>
                </a:solidFill>
                <a:latin typeface="Calibri"/>
                <a:ea typeface="Calibri"/>
                <a:cs typeface="Calibri"/>
                <a:sym typeface="Calibri"/>
              </a:rPr>
              <a:t> by Angela Shelf </a:t>
            </a:r>
            <a:r>
              <a:rPr lang="en-US" dirty="0" err="1">
                <a:solidFill>
                  <a:schemeClr val="dk1"/>
                </a:solidFill>
                <a:latin typeface="Calibri"/>
                <a:ea typeface="Calibri"/>
                <a:cs typeface="Calibri"/>
                <a:sym typeface="Calibri"/>
              </a:rPr>
              <a:t>Medearis</a:t>
            </a:r>
            <a:r>
              <a:rPr lang="en-US" dirty="0">
                <a:solidFill>
                  <a:schemeClr val="dk1"/>
                </a:solidFill>
                <a:latin typeface="Calibri"/>
                <a:ea typeface="Calibri"/>
                <a:cs typeface="Calibri"/>
                <a:sym typeface="Calibri"/>
              </a:rPr>
              <a:t>, illustrated by Susan </a:t>
            </a:r>
            <a:r>
              <a:rPr lang="en-US" dirty="0" err="1">
                <a:solidFill>
                  <a:schemeClr val="dk1"/>
                </a:solidFill>
                <a:latin typeface="Calibri"/>
                <a:ea typeface="Calibri"/>
                <a:cs typeface="Calibri"/>
                <a:sym typeface="Calibri"/>
              </a:rPr>
              <a:t>Keeter</a:t>
            </a:r>
            <a:r>
              <a:rPr lang="en-US" dirty="0">
                <a:solidFill>
                  <a:schemeClr val="dk1"/>
                </a:solidFill>
                <a:latin typeface="Calibri"/>
                <a:ea typeface="Calibri"/>
                <a:cs typeface="Calibri"/>
                <a:sym typeface="Calibri"/>
              </a:rPr>
              <a:t>.</a:t>
            </a:r>
          </a:p>
        </p:txBody>
      </p:sp>
    </p:spTree>
    <p:extLst>
      <p:ext uri="{BB962C8B-B14F-4D97-AF65-F5344CB8AC3E}">
        <p14:creationId xmlns:p14="http://schemas.microsoft.com/office/powerpoint/2010/main" val="2052257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3" name="Shape 213"/>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Read, point out a few, or have participants read to themselves.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Some will be demonstrated/explained to them.</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Some they will actually do.</a:t>
            </a:r>
          </a:p>
        </p:txBody>
      </p:sp>
      <p:sp>
        <p:nvSpPr>
          <p:cNvPr id="214" name="Shape 214"/>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6</a:t>
            </a:fld>
            <a:endParaRPr lang="en-US"/>
          </a:p>
        </p:txBody>
      </p:sp>
    </p:spTree>
    <p:extLst>
      <p:ext uri="{BB962C8B-B14F-4D97-AF65-F5344CB8AC3E}">
        <p14:creationId xmlns:p14="http://schemas.microsoft.com/office/powerpoint/2010/main" val="1959859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60</a:t>
            </a:fld>
            <a:endParaRPr lang="en-US" sz="1300">
              <a:latin typeface="Arial"/>
              <a:ea typeface="Arial"/>
              <a:cs typeface="Arial"/>
              <a:sym typeface="Arial"/>
            </a:endParaRPr>
          </a:p>
        </p:txBody>
      </p:sp>
      <p:sp>
        <p:nvSpPr>
          <p:cNvPr id="781" name="Shape 78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82" name="Shape 782"/>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panose="020F0502020204030204" pitchFamily="34" charset="0"/>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panose="020F0502020204030204" pitchFamily="34" charset="0"/>
              </a:rPr>
              <a:t>Use the same intonation used in the TPR when saying the TPR commands on the first reading.  </a:t>
            </a:r>
          </a:p>
          <a:p>
            <a:pPr marL="324091" indent="-171707">
              <a:buClr>
                <a:schemeClr val="dk1"/>
              </a:buClr>
              <a:buSzPct val="100000"/>
              <a:buFont typeface="Arial" panose="020B0604020202020204" pitchFamily="34" charset="0"/>
              <a:buChar char="•"/>
            </a:pPr>
            <a:r>
              <a:rPr lang="en-US" dirty="0">
                <a:solidFill>
                  <a:schemeClr val="dk1"/>
                </a:solidFill>
                <a:latin typeface="Calibri" panose="020F0502020204030204" pitchFamily="34" charset="0"/>
                <a:ea typeface="Calibri"/>
                <a:cs typeface="Calibri"/>
                <a:sym typeface="Calibri"/>
              </a:rPr>
              <a:t>Use hand motions and point to images as needed to help clarify language.  </a:t>
            </a:r>
          </a:p>
        </p:txBody>
      </p:sp>
    </p:spTree>
    <p:extLst>
      <p:ext uri="{BB962C8B-B14F-4D97-AF65-F5344CB8AC3E}">
        <p14:creationId xmlns:p14="http://schemas.microsoft.com/office/powerpoint/2010/main" val="3736475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91" name="Shape 791"/>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a:p>
            <a:pPr marL="171707" indent="-171707">
              <a:buFont typeface="Arial" panose="020B0604020202020204" pitchFamily="34" charset="0"/>
              <a:buChar char="•"/>
            </a:pPr>
            <a:endParaRPr dirty="0"/>
          </a:p>
        </p:txBody>
      </p:sp>
      <p:sp>
        <p:nvSpPr>
          <p:cNvPr id="792" name="Shape 792"/>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61</a:t>
            </a:fld>
            <a:endParaRPr lang="en-US"/>
          </a:p>
        </p:txBody>
      </p:sp>
    </p:spTree>
    <p:extLst>
      <p:ext uri="{BB962C8B-B14F-4D97-AF65-F5344CB8AC3E}">
        <p14:creationId xmlns:p14="http://schemas.microsoft.com/office/powerpoint/2010/main" val="2684226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62</a:t>
            </a:fld>
            <a:endParaRPr lang="en-US" sz="1300">
              <a:latin typeface="Arial"/>
              <a:ea typeface="Arial"/>
              <a:cs typeface="Arial"/>
              <a:sym typeface="Arial"/>
            </a:endParaRPr>
          </a:p>
        </p:txBody>
      </p:sp>
      <p:sp>
        <p:nvSpPr>
          <p:cNvPr id="798" name="Shape 79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99" name="Shape 79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980382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Shape 804"/>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63</a:t>
            </a:fld>
            <a:endParaRPr lang="en-US" sz="1300">
              <a:latin typeface="Arial"/>
              <a:ea typeface="Arial"/>
              <a:cs typeface="Arial"/>
              <a:sym typeface="Arial"/>
            </a:endParaRPr>
          </a:p>
        </p:txBody>
      </p:sp>
      <p:sp>
        <p:nvSpPr>
          <p:cNvPr id="805" name="Shape 80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06" name="Shape 806"/>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20505728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Shape 81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64</a:t>
            </a:fld>
            <a:endParaRPr lang="en-US" sz="1300">
              <a:latin typeface="Arial"/>
              <a:ea typeface="Arial"/>
              <a:cs typeface="Arial"/>
              <a:sym typeface="Arial"/>
            </a:endParaRPr>
          </a:p>
        </p:txBody>
      </p:sp>
      <p:sp>
        <p:nvSpPr>
          <p:cNvPr id="812" name="Shape 81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13" name="Shape 81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1618234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65</a:t>
            </a:fld>
            <a:endParaRPr lang="en-US" sz="1300">
              <a:latin typeface="Arial"/>
              <a:ea typeface="Arial"/>
              <a:cs typeface="Arial"/>
              <a:sym typeface="Arial"/>
            </a:endParaRPr>
          </a:p>
        </p:txBody>
      </p:sp>
      <p:sp>
        <p:nvSpPr>
          <p:cNvPr id="820" name="Shape 82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1" name="Shape 821"/>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13360647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66</a:t>
            </a:fld>
            <a:endParaRPr lang="en-US" sz="1300">
              <a:latin typeface="Arial"/>
              <a:ea typeface="Arial"/>
              <a:cs typeface="Arial"/>
              <a:sym typeface="Arial"/>
            </a:endParaRPr>
          </a:p>
        </p:txBody>
      </p:sp>
      <p:sp>
        <p:nvSpPr>
          <p:cNvPr id="828" name="Shape 82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9" name="Shape 829"/>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8478279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67</a:t>
            </a:fld>
            <a:endParaRPr lang="en-US" sz="1300">
              <a:latin typeface="Arial"/>
              <a:ea typeface="Arial"/>
              <a:cs typeface="Arial"/>
              <a:sym typeface="Arial"/>
            </a:endParaRPr>
          </a:p>
        </p:txBody>
      </p:sp>
      <p:sp>
        <p:nvSpPr>
          <p:cNvPr id="835" name="Shape 83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6" name="Shape 836"/>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3038230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68</a:t>
            </a:fld>
            <a:endParaRPr lang="en-US" sz="1300">
              <a:latin typeface="Arial"/>
              <a:ea typeface="Arial"/>
              <a:cs typeface="Arial"/>
              <a:sym typeface="Arial"/>
            </a:endParaRPr>
          </a:p>
        </p:txBody>
      </p:sp>
      <p:sp>
        <p:nvSpPr>
          <p:cNvPr id="842" name="Shape 84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43" name="Shape 84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19705583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69</a:t>
            </a:fld>
            <a:endParaRPr lang="en-US" sz="1300">
              <a:latin typeface="Arial"/>
              <a:ea typeface="Arial"/>
              <a:cs typeface="Arial"/>
              <a:sym typeface="Arial"/>
            </a:endParaRPr>
          </a:p>
        </p:txBody>
      </p:sp>
      <p:sp>
        <p:nvSpPr>
          <p:cNvPr id="849" name="Shape 84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0" name="Shape 850"/>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216096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2" name="Shape 22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 </a:t>
            </a:r>
          </a:p>
          <a:p>
            <a:pPr marL="457153" indent="-304768">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 aloud, paraphrase, or have participants read to themselves.</a:t>
            </a:r>
          </a:p>
        </p:txBody>
      </p:sp>
    </p:spTree>
    <p:extLst>
      <p:ext uri="{BB962C8B-B14F-4D97-AF65-F5344CB8AC3E}">
        <p14:creationId xmlns:p14="http://schemas.microsoft.com/office/powerpoint/2010/main" val="2326218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70</a:t>
            </a:fld>
            <a:endParaRPr lang="en-US" sz="1300">
              <a:latin typeface="Arial"/>
              <a:ea typeface="Arial"/>
              <a:cs typeface="Arial"/>
              <a:sym typeface="Arial"/>
            </a:endParaRPr>
          </a:p>
        </p:txBody>
      </p:sp>
      <p:sp>
        <p:nvSpPr>
          <p:cNvPr id="856" name="Shape 856"/>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57" name="Shape 857"/>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13026631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Shape 862"/>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sz="1300">
                <a:latin typeface="Arial"/>
                <a:ea typeface="Arial"/>
                <a:cs typeface="Arial"/>
                <a:sym typeface="Arial"/>
              </a:rPr>
              <a:pPr>
                <a:buSzPct val="25000"/>
              </a:pPr>
              <a:t>71</a:t>
            </a:fld>
            <a:endParaRPr lang="en-US" sz="1300">
              <a:latin typeface="Arial"/>
              <a:ea typeface="Arial"/>
              <a:cs typeface="Arial"/>
              <a:sym typeface="Arial"/>
            </a:endParaRPr>
          </a:p>
        </p:txBody>
      </p:sp>
      <p:sp>
        <p:nvSpPr>
          <p:cNvPr id="863" name="Shape 863"/>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4" name="Shape 864"/>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Continue reading until the end using notations from previous slide.</a:t>
            </a:r>
          </a:p>
        </p:txBody>
      </p:sp>
    </p:spTree>
    <p:extLst>
      <p:ext uri="{BB962C8B-B14F-4D97-AF65-F5344CB8AC3E}">
        <p14:creationId xmlns:p14="http://schemas.microsoft.com/office/powerpoint/2010/main" val="5984641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panose="020F0502020204030204" pitchFamily="34" charset="0"/>
              </a:rPr>
              <a:t>Presenter:</a:t>
            </a:r>
          </a:p>
          <a:p>
            <a:pPr marL="324091" indent="-171707">
              <a:buClr>
                <a:srgbClr val="000000"/>
              </a:buClr>
              <a:buSzPct val="100000"/>
              <a:buFont typeface="Arial" panose="020B0604020202020204" pitchFamily="34" charset="0"/>
              <a:buChar char="•"/>
            </a:pPr>
            <a:r>
              <a:rPr lang="en-US" dirty="0">
                <a:latin typeface="Calibri" panose="020F0502020204030204" pitchFamily="34" charset="0"/>
              </a:rPr>
              <a:t>Thematic interdisciplinary instruction is powerful for ELs:</a:t>
            </a:r>
          </a:p>
          <a:p>
            <a:r>
              <a:rPr lang="en-US" dirty="0">
                <a:latin typeface="Calibri" panose="020F0502020204030204" pitchFamily="34" charset="0"/>
              </a:rPr>
              <a:t>BENEFITS for </a:t>
            </a:r>
            <a:r>
              <a:rPr lang="en-US" dirty="0" smtClean="0">
                <a:latin typeface="Calibri" panose="020F0502020204030204" pitchFamily="34" charset="0"/>
              </a:rPr>
              <a:t>ELs</a:t>
            </a:r>
            <a:endParaRPr lang="en-US" dirty="0">
              <a:latin typeface="Calibri" panose="020F0502020204030204" pitchFamily="34" charset="0"/>
            </a:endParaRP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Enhanced opportunities for comprehension.</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Review and practice of vocabulary.</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Connections across the disciplines.</a:t>
            </a:r>
          </a:p>
        </p:txBody>
      </p:sp>
      <p:sp>
        <p:nvSpPr>
          <p:cNvPr id="872" name="Shape 87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996859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Incorporate cross-disciplinary instruction.</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Focus on broader big ideas/understandings promotes transfer of learning beyond the specific topic of investigation.</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Sample Unit Activities:</a:t>
            </a:r>
          </a:p>
          <a:p>
            <a:pPr marL="914306" indent="-304768">
              <a:buClr>
                <a:srgbClr val="000000"/>
              </a:buClr>
              <a:buSzPct val="100000"/>
              <a:buFont typeface="Courier New" panose="02070309020205020404" pitchFamily="49" charset="0"/>
              <a:buChar char="o"/>
            </a:pPr>
            <a:r>
              <a:rPr lang="en-US" dirty="0">
                <a:latin typeface="Calibri"/>
                <a:ea typeface="Calibri"/>
                <a:cs typeface="Calibri"/>
                <a:sym typeface="Calibri"/>
              </a:rPr>
              <a:t>Book shared: girl and her mother built a doghouse. </a:t>
            </a:r>
            <a:r>
              <a:rPr lang="en-US" dirty="0" smtClean="0">
                <a:latin typeface="Calibri"/>
                <a:ea typeface="Calibri"/>
                <a:cs typeface="Calibri"/>
                <a:sym typeface="Calibri"/>
              </a:rPr>
              <a:t>Book </a:t>
            </a:r>
            <a:r>
              <a:rPr lang="en-US" dirty="0">
                <a:latin typeface="Calibri"/>
                <a:ea typeface="Calibri"/>
                <a:cs typeface="Calibri"/>
                <a:sym typeface="Calibri"/>
              </a:rPr>
              <a:t>noted on previous slide: girl and her father.  </a:t>
            </a:r>
          </a:p>
          <a:p>
            <a:pPr marL="1371459" lvl="1" indent="-304768">
              <a:buClr>
                <a:srgbClr val="000000"/>
              </a:buClr>
              <a:buSzPct val="100000"/>
              <a:buFont typeface="Wingdings" panose="05000000000000000000" pitchFamily="2" charset="2"/>
              <a:buChar char="§"/>
            </a:pPr>
            <a:r>
              <a:rPr lang="en-US" dirty="0">
                <a:latin typeface="Calibri"/>
                <a:ea typeface="Calibri"/>
                <a:cs typeface="Calibri"/>
                <a:sym typeface="Calibri"/>
              </a:rPr>
              <a:t>Compare and contrast the stories.   </a:t>
            </a:r>
          </a:p>
          <a:p>
            <a:pPr marL="914306" indent="-304768">
              <a:buClr>
                <a:srgbClr val="000000"/>
              </a:buClr>
              <a:buSzPct val="100000"/>
              <a:buFont typeface="Courier New" panose="02070309020205020404" pitchFamily="49" charset="0"/>
              <a:buChar char="o"/>
            </a:pPr>
            <a:r>
              <a:rPr lang="en-US" dirty="0">
                <a:latin typeface="Calibri"/>
                <a:ea typeface="Calibri"/>
                <a:cs typeface="Calibri"/>
                <a:sym typeface="Calibri"/>
              </a:rPr>
              <a:t>Discuss how cultures differ in the pets they have, how they feel about them, and how they care for them.</a:t>
            </a:r>
          </a:p>
          <a:p>
            <a:pPr marL="914306" indent="-304768">
              <a:buClr>
                <a:srgbClr val="000000"/>
              </a:buClr>
              <a:buSzPct val="100000"/>
              <a:buFont typeface="Courier New" panose="02070309020205020404" pitchFamily="49" charset="0"/>
              <a:buChar char="o"/>
            </a:pPr>
            <a:r>
              <a:rPr lang="en-US" dirty="0">
                <a:latin typeface="Calibri"/>
                <a:ea typeface="Calibri"/>
                <a:cs typeface="Calibri"/>
                <a:sym typeface="Calibri"/>
              </a:rPr>
              <a:t>Students make plans for building a doghouse: size needed, measurements, type and quality of materials needed, best prices, and so forth.</a:t>
            </a:r>
          </a:p>
          <a:p>
            <a:pPr marL="914306" indent="-304768">
              <a:buClr>
                <a:srgbClr val="000000"/>
              </a:buClr>
              <a:buSzPct val="100000"/>
              <a:buFont typeface="Courier New" panose="02070309020205020404" pitchFamily="49" charset="0"/>
              <a:buChar char="o"/>
            </a:pPr>
            <a:r>
              <a:rPr lang="en-US" dirty="0">
                <a:latin typeface="Calibri"/>
                <a:ea typeface="Calibri"/>
                <a:cs typeface="Calibri"/>
                <a:sym typeface="Calibri"/>
              </a:rPr>
              <a:t>Students perform measurements, math calculations, and related consumer dialogues.</a:t>
            </a:r>
          </a:p>
          <a:p>
            <a:r>
              <a:rPr lang="en-US" dirty="0" smtClean="0">
                <a:latin typeface="Calibri"/>
                <a:ea typeface="Calibri"/>
                <a:cs typeface="Calibri"/>
                <a:sym typeface="Calibri"/>
              </a:rPr>
              <a:t>BENEFITS </a:t>
            </a:r>
            <a:r>
              <a:rPr lang="en-US" dirty="0">
                <a:latin typeface="Calibri"/>
                <a:ea typeface="Calibri"/>
                <a:cs typeface="Calibri"/>
                <a:sym typeface="Calibri"/>
              </a:rPr>
              <a:t>for ELs:  </a:t>
            </a:r>
          </a:p>
          <a:p>
            <a:pPr marL="320520" indent="-171707">
              <a:buFont typeface="Arial" panose="020B0604020202020204" pitchFamily="34" charset="0"/>
              <a:buChar char="•"/>
            </a:pPr>
            <a:r>
              <a:rPr lang="en-US" dirty="0">
                <a:latin typeface="Calibri"/>
                <a:ea typeface="Calibri"/>
                <a:cs typeface="Calibri"/>
                <a:sym typeface="Calibri"/>
              </a:rPr>
              <a:t>Active participate in classroom activities in all disciplines.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Language learning opportunities in a meaningful context.</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Tasks requiring higher-order thinking that meet CCS</a:t>
            </a:r>
            <a:r>
              <a:rPr lang="en-US" dirty="0" smtClean="0">
                <a:latin typeface="Calibri"/>
                <a:ea typeface="Calibri"/>
                <a:cs typeface="Calibri"/>
                <a:sym typeface="Calibri"/>
              </a:rPr>
              <a:t>.</a:t>
            </a:r>
            <a:endParaRPr dirty="0"/>
          </a:p>
          <a:p>
            <a:endParaRPr dirty="0"/>
          </a:p>
          <a:p>
            <a:endParaRPr dirty="0"/>
          </a:p>
          <a:p>
            <a:endParaRPr dirty="0"/>
          </a:p>
          <a:p>
            <a:endParaRPr dirty="0"/>
          </a:p>
        </p:txBody>
      </p:sp>
      <p:sp>
        <p:nvSpPr>
          <p:cNvPr id="879" name="Shape 87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51157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panose="020F0502020204030204" pitchFamily="34" charset="0"/>
                <a:ea typeface="Calibri"/>
                <a:cs typeface="Calibri"/>
                <a:sym typeface="Calibri"/>
              </a:rPr>
              <a:t>Presenter:</a:t>
            </a:r>
          </a:p>
          <a:p>
            <a:pPr marL="323817" indent="-171433">
              <a:buClr>
                <a:srgbClr val="000000"/>
              </a:buClr>
              <a:buSzPct val="100000"/>
              <a:buFont typeface="Arial" panose="020B0604020202020204" pitchFamily="34" charset="0"/>
              <a:buChar char="•"/>
            </a:pPr>
            <a:r>
              <a:rPr lang="en-US" dirty="0">
                <a:latin typeface="Calibri" panose="020F0502020204030204" pitchFamily="34" charset="0"/>
                <a:ea typeface="Calibri"/>
                <a:cs typeface="Calibri"/>
                <a:sym typeface="Calibri"/>
              </a:rPr>
              <a:t>UDL encourages educators to identify what students will “know” and “</a:t>
            </a:r>
            <a:r>
              <a:rPr lang="en-US" dirty="0" smtClean="0">
                <a:latin typeface="Calibri" panose="020F0502020204030204" pitchFamily="34" charset="0"/>
                <a:ea typeface="Calibri"/>
                <a:cs typeface="Calibri"/>
                <a:sym typeface="Calibri"/>
              </a:rPr>
              <a:t>do.”</a:t>
            </a:r>
            <a:endParaRPr lang="en-US" dirty="0">
              <a:latin typeface="Calibri" panose="020F0502020204030204" pitchFamily="34" charset="0"/>
              <a:ea typeface="Calibri"/>
              <a:cs typeface="Calibri"/>
              <a:sym typeface="Calibri"/>
            </a:endParaRPr>
          </a:p>
          <a:p>
            <a:pPr marL="323817" indent="-171433">
              <a:buClr>
                <a:srgbClr val="000000"/>
              </a:buClr>
              <a:buSzPct val="100000"/>
              <a:buFont typeface="Arial" panose="020B0604020202020204" pitchFamily="34" charset="0"/>
              <a:buChar char="•"/>
            </a:pPr>
            <a:r>
              <a:rPr lang="en-US" dirty="0">
                <a:latin typeface="Calibri" panose="020F0502020204030204" pitchFamily="34" charset="0"/>
                <a:ea typeface="Calibri"/>
                <a:cs typeface="Calibri"/>
                <a:sym typeface="Calibri"/>
              </a:rPr>
              <a:t>The above example is related to the math activities that would follow the two books, each about a child building a doghouse. </a:t>
            </a:r>
            <a:r>
              <a:rPr lang="en-US" dirty="0" smtClean="0">
                <a:latin typeface="Calibri" panose="020F0502020204030204" pitchFamily="34" charset="0"/>
                <a:ea typeface="Calibri"/>
                <a:cs typeface="Calibri"/>
                <a:sym typeface="Calibri"/>
              </a:rPr>
              <a:t>They </a:t>
            </a:r>
            <a:r>
              <a:rPr lang="en-US" dirty="0">
                <a:latin typeface="Calibri" panose="020F0502020204030204" pitchFamily="34" charset="0"/>
                <a:ea typeface="Calibri"/>
                <a:cs typeface="Calibri"/>
                <a:sym typeface="Calibri"/>
              </a:rPr>
              <a:t>would include:</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ea typeface="Calibri"/>
                <a:cs typeface="Calibri"/>
                <a:sym typeface="Calibri"/>
              </a:rPr>
              <a:t>Determine how big the doghouse would need to be based on the size of the adult dog.</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ea typeface="Calibri"/>
                <a:cs typeface="Calibri"/>
                <a:sym typeface="Calibri"/>
              </a:rPr>
              <a:t>Measure to determine how many materials would be needed.</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ea typeface="Calibri"/>
                <a:cs typeface="Calibri"/>
                <a:sym typeface="Calibri"/>
              </a:rPr>
              <a:t>From online resources and/or advertisements, decide what materials need to be purchased if they have the tools.</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ea typeface="Calibri"/>
                <a:cs typeface="Calibri"/>
                <a:sym typeface="Calibri"/>
              </a:rPr>
              <a:t>Discuss the quality of the wood needed, the typ</a:t>
            </a:r>
            <a:r>
              <a:rPr lang="en-US" dirty="0">
                <a:latin typeface="Calibri" panose="020F0502020204030204" pitchFamily="34" charset="0"/>
              </a:rPr>
              <a:t>e and quality of paint, and so forth.</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Subtract to compare and contrast product prices.</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Use a calculator to add total costs.</a:t>
            </a:r>
          </a:p>
          <a:p>
            <a:pPr marL="914306" indent="-304768">
              <a:buClr>
                <a:srgbClr val="000000"/>
              </a:buClr>
              <a:buSzPct val="100000"/>
              <a:buFont typeface="Courier New" panose="02070309020205020404" pitchFamily="49" charset="0"/>
              <a:buChar char="o"/>
            </a:pPr>
            <a:r>
              <a:rPr lang="en-US" dirty="0">
                <a:latin typeface="Calibri" panose="020F0502020204030204" pitchFamily="34" charset="0"/>
              </a:rPr>
              <a:t>Role-play buying the supplies.</a:t>
            </a:r>
          </a:p>
          <a:p>
            <a:endParaRPr dirty="0">
              <a:latin typeface="Calibri" panose="020F0502020204030204" pitchFamily="34" charset="0"/>
            </a:endParaRPr>
          </a:p>
          <a:p>
            <a:r>
              <a:rPr lang="en-US" dirty="0">
                <a:latin typeface="Calibri" panose="020F0502020204030204" pitchFamily="34" charset="0"/>
              </a:rPr>
              <a:t>BENEFITS for </a:t>
            </a:r>
            <a:r>
              <a:rPr lang="en-US" dirty="0" smtClean="0">
                <a:latin typeface="Calibri" panose="020F0502020204030204" pitchFamily="34" charset="0"/>
              </a:rPr>
              <a:t>ELs</a:t>
            </a:r>
            <a:r>
              <a:rPr lang="en-US" dirty="0">
                <a:latin typeface="Calibri" panose="020F0502020204030204" pitchFamily="34" charset="0"/>
              </a:rPr>
              <a:t>: Specified in the previous slide.</a:t>
            </a:r>
            <a:endParaRPr dirty="0">
              <a:latin typeface="Calibri" panose="020F0502020204030204" pitchFamily="34" charset="0"/>
            </a:endParaRPr>
          </a:p>
        </p:txBody>
      </p:sp>
      <p:sp>
        <p:nvSpPr>
          <p:cNvPr id="887" name="Shape 88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136275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r>
              <a:rPr lang="en-US" dirty="0">
                <a:latin typeface="Calibri"/>
                <a:ea typeface="Calibri"/>
                <a:cs typeface="Calibri"/>
                <a:sym typeface="Calibri"/>
              </a:rPr>
              <a:t>In early grades:</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The content specific vocabulary may not be Tier 3 level of technicality.</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The content instructional focus is on category words like “</a:t>
            </a:r>
            <a:r>
              <a:rPr lang="en-US" dirty="0" smtClean="0">
                <a:latin typeface="Calibri"/>
                <a:ea typeface="Calibri"/>
                <a:cs typeface="Calibri"/>
                <a:sym typeface="Calibri"/>
              </a:rPr>
              <a:t>tools.”</a:t>
            </a:r>
            <a:endParaRPr lang="en-US" dirty="0">
              <a:latin typeface="Calibri"/>
              <a:ea typeface="Calibri"/>
              <a:cs typeface="Calibri"/>
              <a:sym typeface="Calibri"/>
            </a:endParaRP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Classification activities with the examples both visual and written (hammer, house, inch, foot, etc.) can be placed under the category headings.</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Essential vocabulary instruction should focus on the words with the most </a:t>
            </a:r>
            <a:r>
              <a:rPr lang="en-US" dirty="0" smtClean="0">
                <a:latin typeface="Calibri"/>
                <a:ea typeface="Calibri"/>
                <a:cs typeface="Calibri"/>
                <a:sym typeface="Calibri"/>
              </a:rPr>
              <a:t>transfer, </a:t>
            </a:r>
            <a:r>
              <a:rPr lang="en-US" dirty="0">
                <a:latin typeface="Calibri"/>
                <a:ea typeface="Calibri"/>
                <a:cs typeface="Calibri"/>
                <a:sym typeface="Calibri"/>
              </a:rPr>
              <a:t>the academic toolkit vocabulary.</a:t>
            </a:r>
          </a:p>
          <a:p>
            <a:endParaRPr dirty="0">
              <a:latin typeface="Calibri"/>
              <a:ea typeface="Calibri"/>
              <a:cs typeface="Calibri"/>
              <a:sym typeface="Calibri"/>
            </a:endParaRPr>
          </a:p>
          <a:p>
            <a:r>
              <a:rPr lang="en-US" dirty="0">
                <a:latin typeface="Calibri"/>
                <a:ea typeface="Calibri"/>
                <a:cs typeface="Calibri"/>
                <a:sym typeface="Calibri"/>
              </a:rPr>
              <a:t>BENEFITS for ELs:</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Focus on category words and toolkit words promote the greatest transfer.</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ELs can easily understand sample nouns (hammer) and even some of the verbs (buy, sell) more readily than category words and academic toolkit vocabulary.</a:t>
            </a:r>
          </a:p>
          <a:p>
            <a:pPr marL="323817" indent="-171433">
              <a:buClr>
                <a:srgbClr val="000000"/>
              </a:buClr>
              <a:buSzPct val="100000"/>
              <a:buFont typeface="Arial" panose="020B0604020202020204" pitchFamily="34" charset="0"/>
              <a:buChar char="•"/>
            </a:pPr>
            <a:r>
              <a:rPr lang="en-US" dirty="0">
                <a:latin typeface="Calibri"/>
                <a:ea typeface="Calibri"/>
                <a:cs typeface="Calibri"/>
                <a:sym typeface="Calibri"/>
              </a:rPr>
              <a:t>Multiple meanings need to be taught.</a:t>
            </a:r>
          </a:p>
        </p:txBody>
      </p:sp>
      <p:sp>
        <p:nvSpPr>
          <p:cNvPr id="895" name="Shape 895"/>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601510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903" name="Shape 903"/>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Participants have 60 minutes for lunch.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May offer suggestion for lunch, if appropriate. (E.g., there is a cafeteria onsite.)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Remind them to be back on time as we will begin promptly.</a:t>
            </a:r>
          </a:p>
        </p:txBody>
      </p:sp>
      <p:sp>
        <p:nvSpPr>
          <p:cNvPr id="904" name="Shape 904"/>
          <p:cNvSpPr txBox="1">
            <a:spLocks noGrp="1"/>
          </p:cNvSpPr>
          <p:nvPr>
            <p:ph type="dt" idx="10"/>
          </p:nvPr>
        </p:nvSpPr>
        <p:spPr>
          <a:xfrm>
            <a:off x="3978133" y="1"/>
            <a:ext cx="3043343" cy="467072"/>
          </a:xfrm>
          <a:prstGeom prst="rect">
            <a:avLst/>
          </a:prstGeom>
          <a:noFill/>
          <a:ln>
            <a:noFill/>
          </a:ln>
        </p:spPr>
        <p:txBody>
          <a:bodyPr lIns="93291" tIns="46645" rIns="93291" bIns="46645" anchor="t" anchorCtr="0">
            <a:noAutofit/>
          </a:bodyPr>
          <a:lstStyle/>
          <a:p>
            <a:pPr>
              <a:buSzPct val="25000"/>
            </a:pPr>
            <a:r>
              <a:rPr lang="en-US" sz="1200">
                <a:solidFill>
                  <a:schemeClr val="dk1"/>
                </a:solidFill>
              </a:rPr>
              <a:t>2/4/2015</a:t>
            </a:r>
          </a:p>
        </p:txBody>
      </p:sp>
      <p:sp>
        <p:nvSpPr>
          <p:cNvPr id="905" name="Shape 905"/>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76</a:t>
            </a:fld>
            <a:endParaRPr lang="en-US"/>
          </a:p>
        </p:txBody>
      </p:sp>
    </p:spTree>
    <p:extLst>
      <p:ext uri="{BB962C8B-B14F-4D97-AF65-F5344CB8AC3E}">
        <p14:creationId xmlns:p14="http://schemas.microsoft.com/office/powerpoint/2010/main" val="22787799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13" name="Shape 913"/>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Assign each team a principle at random. </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Announce that </a:t>
            </a:r>
            <a:r>
              <a:rPr lang="en-US" dirty="0" smtClean="0">
                <a:solidFill>
                  <a:schemeClr val="dk1"/>
                </a:solidFill>
                <a:latin typeface="Calibri"/>
                <a:ea typeface="Calibri"/>
                <a:cs typeface="Calibri"/>
                <a:sym typeface="Calibri"/>
              </a:rPr>
              <a:t>teams should </a:t>
            </a:r>
            <a:r>
              <a:rPr lang="en-US" dirty="0">
                <a:solidFill>
                  <a:schemeClr val="dk1"/>
                </a:solidFill>
                <a:latin typeface="Calibri"/>
                <a:ea typeface="Calibri"/>
                <a:cs typeface="Calibri"/>
                <a:sym typeface="Calibri"/>
              </a:rPr>
              <a:t>keep their principle a secret.</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Groups must create a frozen scene that reflects their assigned principle.  Consider, “How can I use my face and body to show my understanding of this </a:t>
            </a:r>
            <a:r>
              <a:rPr lang="en-US" dirty="0" smtClean="0">
                <a:solidFill>
                  <a:schemeClr val="dk1"/>
                </a:solidFill>
                <a:latin typeface="Calibri"/>
                <a:ea typeface="Calibri"/>
                <a:cs typeface="Calibri"/>
                <a:sym typeface="Calibri"/>
              </a:rPr>
              <a:t>text/principle</a:t>
            </a:r>
            <a:r>
              <a:rPr lang="en-US" dirty="0">
                <a:solidFill>
                  <a:schemeClr val="dk1"/>
                </a:solidFill>
                <a:latin typeface="Calibri"/>
                <a:ea typeface="Calibri"/>
                <a:cs typeface="Calibri"/>
                <a:sym typeface="Calibri"/>
              </a:rPr>
              <a:t>?”</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After sufficient time to plan the scene, call groups individually to the front of the room to “strike their pose.”</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Facilitate other groups to try to guess the principle being illustrated.</a:t>
            </a: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Prompt participants to justify their guesses:</a:t>
            </a:r>
          </a:p>
          <a:p>
            <a:pPr marL="914306" lvl="1" indent="-317467">
              <a:buClr>
                <a:srgbClr val="000000"/>
              </a:buClr>
              <a:buSzPct val="127272"/>
              <a:buFont typeface="Courier New"/>
              <a:buChar char="o"/>
            </a:pPr>
            <a:r>
              <a:rPr lang="en-US" dirty="0">
                <a:solidFill>
                  <a:schemeClr val="dk1"/>
                </a:solidFill>
                <a:latin typeface="Calibri"/>
                <a:ea typeface="Calibri"/>
                <a:cs typeface="Calibri"/>
                <a:sym typeface="Calibri"/>
              </a:rPr>
              <a:t>“Why do you believe that this group is illustrating Principle #__?”</a:t>
            </a:r>
          </a:p>
          <a:p>
            <a:pPr marL="914306" lvl="1" indent="-317467">
              <a:buClr>
                <a:srgbClr val="000000"/>
              </a:buClr>
              <a:buSzPct val="127271"/>
              <a:buFont typeface="Courier New"/>
              <a:buChar char="o"/>
            </a:pPr>
            <a:r>
              <a:rPr lang="en-US" dirty="0">
                <a:solidFill>
                  <a:schemeClr val="dk1"/>
                </a:solidFill>
                <a:latin typeface="Calibri"/>
                <a:ea typeface="Calibri"/>
                <a:cs typeface="Calibri"/>
                <a:sym typeface="Calibri"/>
              </a:rPr>
              <a:t>“What is your evidence for this conclusion</a:t>
            </a:r>
            <a:r>
              <a:rPr lang="en-US" dirty="0" smtClean="0">
                <a:solidFill>
                  <a:schemeClr val="dk1"/>
                </a:solidFill>
                <a:latin typeface="Calibri"/>
                <a:ea typeface="Calibri"/>
                <a:cs typeface="Calibri"/>
                <a:sym typeface="Calibri"/>
              </a:rPr>
              <a:t>?”</a:t>
            </a:r>
          </a:p>
          <a:p>
            <a:pPr marL="914306" lvl="1" indent="-317467">
              <a:buClr>
                <a:srgbClr val="000000"/>
              </a:buClr>
              <a:buSzPct val="127271"/>
              <a:buFont typeface="Courier New"/>
              <a:buChar char="o"/>
            </a:pPr>
            <a:r>
              <a:rPr lang="en-US" dirty="0" smtClean="0">
                <a:solidFill>
                  <a:schemeClr val="dk1"/>
                </a:solidFill>
                <a:latin typeface="Calibri"/>
                <a:ea typeface="Calibri"/>
                <a:cs typeface="Calibri"/>
                <a:sym typeface="Calibri"/>
              </a:rPr>
              <a:t>“What evidence are you using to argue that this pose illustrates Principle #___?”</a:t>
            </a:r>
            <a:endParaRPr lang="en-US" dirty="0">
              <a:solidFill>
                <a:schemeClr val="dk1"/>
              </a:solidFill>
              <a:latin typeface="Calibri"/>
              <a:ea typeface="Calibri"/>
              <a:cs typeface="Calibri"/>
              <a:sym typeface="Calibri"/>
            </a:endParaRPr>
          </a:p>
          <a:p>
            <a:pPr marL="311118" indent="-171433">
              <a:buClr>
                <a:srgbClr val="000000"/>
              </a:buClr>
              <a:buSzPct val="127272"/>
              <a:buFont typeface="Arial"/>
              <a:buChar char="•"/>
            </a:pPr>
            <a:r>
              <a:rPr lang="en-US" dirty="0">
                <a:solidFill>
                  <a:schemeClr val="dk1"/>
                </a:solidFill>
                <a:latin typeface="Calibri"/>
                <a:ea typeface="Calibri"/>
                <a:cs typeface="Calibri"/>
                <a:sym typeface="Calibri"/>
              </a:rPr>
              <a:t>Depending on time, presenter can call all groups to the front or only a few.</a:t>
            </a:r>
          </a:p>
          <a:p>
            <a:pPr marL="139685">
              <a:buClr>
                <a:srgbClr val="000000"/>
              </a:buClr>
              <a:buSzPct val="127272"/>
            </a:pPr>
            <a:endParaRPr lang="en-US" dirty="0">
              <a:solidFill>
                <a:schemeClr val="dk1"/>
              </a:solidFill>
              <a:latin typeface="Calibri"/>
              <a:ea typeface="Calibri"/>
              <a:cs typeface="Calibri"/>
              <a:sym typeface="Calibri"/>
            </a:endParaRPr>
          </a:p>
          <a:p>
            <a:pPr marL="139685">
              <a:buClr>
                <a:srgbClr val="000000"/>
              </a:buClr>
              <a:buSzPct val="127272"/>
            </a:pPr>
            <a:r>
              <a:rPr lang="en-US" b="1" dirty="0">
                <a:solidFill>
                  <a:schemeClr val="dk1"/>
                </a:solidFill>
                <a:latin typeface="Calibri"/>
                <a:ea typeface="Calibri"/>
                <a:cs typeface="Calibri"/>
                <a:sym typeface="Calibri"/>
              </a:rPr>
              <a:t>Allow about 10 minutes for </a:t>
            </a:r>
            <a:r>
              <a:rPr lang="en-US" b="1" dirty="0" smtClean="0">
                <a:solidFill>
                  <a:schemeClr val="dk1"/>
                </a:solidFill>
                <a:latin typeface="Calibri"/>
                <a:ea typeface="Calibri"/>
                <a:cs typeface="Calibri"/>
                <a:sym typeface="Calibri"/>
              </a:rPr>
              <a:t>teams to </a:t>
            </a:r>
            <a:r>
              <a:rPr lang="en-US" b="1" dirty="0">
                <a:solidFill>
                  <a:schemeClr val="dk1"/>
                </a:solidFill>
                <a:latin typeface="Calibri"/>
                <a:ea typeface="Calibri"/>
                <a:cs typeface="Calibri"/>
                <a:sym typeface="Calibri"/>
              </a:rPr>
              <a:t>plan their pose. Then allow another 10-15 minutes for groups to take turns posing and the audience to guess the key principle. Not all groups need to pose – it is okay to ask for volunteers and then end the activity after the time allotted. </a:t>
            </a: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2275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4" name="Shape 924"/>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11392" indent="-171707">
              <a:buClr>
                <a:srgbClr val="000000"/>
              </a:buClr>
              <a:buSzPct val="127271"/>
              <a:buFont typeface="Arial" panose="020B0604020202020204" pitchFamily="34" charset="0"/>
              <a:buChar char="•"/>
            </a:pPr>
            <a:r>
              <a:rPr lang="en-US" dirty="0">
                <a:solidFill>
                  <a:schemeClr val="dk1"/>
                </a:solidFill>
                <a:latin typeface="Calibri"/>
                <a:ea typeface="Calibri"/>
                <a:cs typeface="Calibri"/>
                <a:sym typeface="Calibri"/>
              </a:rPr>
              <a:t>Because of the nature of the re-engagement activity, just note the contents of this slide.</a:t>
            </a:r>
          </a:p>
          <a:p>
            <a:pPr marL="915772" lvl="1" indent="-302205">
              <a:buClr>
                <a:srgbClr val="000000"/>
              </a:buClr>
              <a:buSzPct val="127272"/>
              <a:buFont typeface="Courier New"/>
              <a:buChar char="o"/>
            </a:pPr>
            <a:r>
              <a:rPr lang="en-US" dirty="0">
                <a:solidFill>
                  <a:schemeClr val="dk1"/>
                </a:solidFill>
                <a:latin typeface="Calibri"/>
                <a:ea typeface="Calibri"/>
                <a:cs typeface="Calibri"/>
                <a:sym typeface="Calibri"/>
              </a:rPr>
              <a:t>It was not displayed prior to the activity as with all other instructional strategies.</a:t>
            </a:r>
          </a:p>
          <a:p>
            <a:pPr marL="311392" indent="-171707">
              <a:buClr>
                <a:srgbClr val="000000"/>
              </a:buClr>
              <a:buSzPct val="127271"/>
              <a:buFont typeface="Arial" panose="020B0604020202020204" pitchFamily="34" charset="0"/>
              <a:buChar char="•"/>
            </a:pPr>
            <a:r>
              <a:rPr lang="en-US" dirty="0">
                <a:solidFill>
                  <a:schemeClr val="dk1"/>
                </a:solidFill>
                <a:latin typeface="Calibri"/>
                <a:ea typeface="Calibri"/>
                <a:cs typeface="Calibri"/>
                <a:sym typeface="Calibri"/>
              </a:rPr>
              <a:t>Quickly move on to debrief in the following slide.</a:t>
            </a:r>
            <a:endParaRPr lang="en-US" b="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690908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Shape 9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32" name="Shape 93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 </a:t>
            </a:r>
          </a:p>
          <a:p>
            <a:pPr>
              <a:buClr>
                <a:schemeClr val="dk1"/>
              </a:buClr>
              <a:buSzPct val="25000"/>
            </a:pPr>
            <a:r>
              <a:rPr lang="en-US" i="1" dirty="0">
                <a:solidFill>
                  <a:schemeClr val="dk1"/>
                </a:solidFill>
                <a:latin typeface="Calibri"/>
                <a:ea typeface="Calibri"/>
                <a:cs typeface="Calibri"/>
                <a:sym typeface="Calibri"/>
              </a:rPr>
              <a:t>This debriefing may best be done by the presenter so points are accurately made and the timeframe is adhered to.</a:t>
            </a:r>
          </a:p>
          <a:p>
            <a:pPr>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11118" indent="-171433">
              <a:buClr>
                <a:schemeClr val="dk1"/>
              </a:buClr>
              <a:buSzPct val="127271"/>
              <a:buFont typeface="Arial"/>
              <a:buChar char="•"/>
            </a:pPr>
            <a:r>
              <a:rPr lang="en-US" dirty="0">
                <a:solidFill>
                  <a:schemeClr val="dk1"/>
                </a:solidFill>
                <a:latin typeface="Calibri"/>
                <a:ea typeface="Calibri"/>
                <a:cs typeface="Calibri"/>
                <a:sym typeface="Calibri"/>
              </a:rPr>
              <a:t>Close Reading skills can be taught through non-print text first (strike a pose, photographs, visuals, </a:t>
            </a:r>
            <a:r>
              <a:rPr lang="en-US" dirty="0" err="1">
                <a:solidFill>
                  <a:schemeClr val="dk1"/>
                </a:solidFill>
                <a:latin typeface="Calibri"/>
                <a:ea typeface="Calibri"/>
                <a:cs typeface="Calibri"/>
                <a:sym typeface="Calibri"/>
              </a:rPr>
              <a:t>etc</a:t>
            </a:r>
            <a:r>
              <a:rPr lang="en-US" dirty="0">
                <a:solidFill>
                  <a:schemeClr val="dk1"/>
                </a:solidFill>
                <a:latin typeface="Calibri"/>
                <a:ea typeface="Calibri"/>
                <a:cs typeface="Calibri"/>
                <a:sym typeface="Calibri"/>
              </a:rPr>
              <a:t>), then ELs can read multi-level/differentiated reading based on ELD level.</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Physical actions can demonstrate understanding with or without reliance on text.</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Sharpens observation skills.</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Discussion starter.</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Encourages students to dig deeper into understanding of history, literature, or visual arts.</a:t>
            </a:r>
          </a:p>
          <a:p>
            <a:pPr marL="311118" indent="-171433">
              <a:buClr>
                <a:schemeClr val="dk1"/>
              </a:buClr>
              <a:buSzPct val="127271"/>
              <a:buFont typeface="Arial"/>
              <a:buChar char="•"/>
            </a:pPr>
            <a:r>
              <a:rPr lang="en-US" dirty="0">
                <a:solidFill>
                  <a:schemeClr val="dk1"/>
                </a:solidFill>
                <a:latin typeface="Calibri"/>
                <a:ea typeface="Calibri"/>
                <a:cs typeface="Calibri"/>
                <a:sym typeface="Calibri"/>
              </a:rPr>
              <a:t>A way to present diverse perspectives in a comprehensible </a:t>
            </a:r>
            <a:r>
              <a:rPr lang="en-US" dirty="0" smtClean="0">
                <a:solidFill>
                  <a:schemeClr val="dk1"/>
                </a:solidFill>
                <a:latin typeface="Calibri"/>
                <a:ea typeface="Calibri"/>
                <a:cs typeface="Calibri"/>
                <a:sym typeface="Calibri"/>
              </a:rPr>
              <a:t>manner.</a:t>
            </a:r>
          </a:p>
          <a:p>
            <a:pPr marL="311118" indent="-171433">
              <a:buClr>
                <a:schemeClr val="dk1"/>
              </a:buClr>
              <a:buSzPct val="127271"/>
              <a:buFont typeface="Arial"/>
              <a:buChar char="•"/>
            </a:pPr>
            <a:r>
              <a:rPr lang="en-US" dirty="0" smtClean="0">
                <a:solidFill>
                  <a:schemeClr val="dk1"/>
                </a:solidFill>
                <a:latin typeface="Calibri"/>
                <a:ea typeface="Calibri"/>
                <a:cs typeface="Calibri"/>
                <a:sym typeface="Calibri"/>
              </a:rPr>
              <a:t>Students </a:t>
            </a:r>
            <a:r>
              <a:rPr lang="en-US" dirty="0">
                <a:solidFill>
                  <a:schemeClr val="dk1"/>
                </a:solidFill>
                <a:latin typeface="Calibri"/>
                <a:ea typeface="Calibri"/>
                <a:cs typeface="Calibri"/>
                <a:sym typeface="Calibri"/>
              </a:rPr>
              <a:t>can participate equally regardless of language proficiency. </a:t>
            </a:r>
          </a:p>
        </p:txBody>
      </p:sp>
    </p:spTree>
    <p:extLst>
      <p:ext uri="{BB962C8B-B14F-4D97-AF65-F5344CB8AC3E}">
        <p14:creationId xmlns:p14="http://schemas.microsoft.com/office/powerpoint/2010/main" val="174573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smtClean="0">
                <a:latin typeface="Calibri" panose="020F0502020204030204" pitchFamily="34" charset="0"/>
              </a:rPr>
              <a:t>Participants should rate on</a:t>
            </a:r>
            <a:r>
              <a:rPr lang="en-US" baseline="0" dirty="0" smtClean="0">
                <a:latin typeface="Calibri" panose="020F0502020204030204" pitchFamily="34" charset="0"/>
              </a:rPr>
              <a:t> a scale of 1-4 their comfort/knowledge for each of these four statements. This could be repeated at the end of the training to provide a Post-Assessment as well.</a:t>
            </a:r>
          </a:p>
          <a:p>
            <a:endParaRPr lang="en-US" baseline="0" dirty="0" smtClean="0">
              <a:latin typeface="Calibri" panose="020F0502020204030204" pitchFamily="34" charset="0"/>
            </a:endParaRPr>
          </a:p>
          <a:p>
            <a:r>
              <a:rPr lang="en-US" b="1" baseline="0" dirty="0" smtClean="0">
                <a:latin typeface="Calibri" panose="020F0502020204030204" pitchFamily="34" charset="0"/>
              </a:rPr>
              <a:t>Allow about 5 minutes. </a:t>
            </a:r>
          </a:p>
          <a:p>
            <a:endParaRPr lang="en-US" baseline="0" dirty="0" smtClean="0"/>
          </a:p>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mtClean="0"/>
              <a:pPr>
                <a:buSzPct val="25000"/>
              </a:pPr>
              <a:t>8</a:t>
            </a:fld>
            <a:endParaRPr lang="en-US"/>
          </a:p>
        </p:txBody>
      </p:sp>
    </p:spTree>
    <p:extLst>
      <p:ext uri="{BB962C8B-B14F-4D97-AF65-F5344CB8AC3E}">
        <p14:creationId xmlns:p14="http://schemas.microsoft.com/office/powerpoint/2010/main" val="23814982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14306">
              <a:defRPr/>
            </a:pPr>
            <a:r>
              <a:rPr lang="en-US" b="1" dirty="0" smtClean="0">
                <a:solidFill>
                  <a:schemeClr val="tx1"/>
                </a:solidFill>
                <a:latin typeface="Calibri" panose="020F0502020204030204" pitchFamily="34" charset="0"/>
              </a:rPr>
              <a:t>Part 3: </a:t>
            </a:r>
            <a:r>
              <a:rPr lang="en" dirty="0" smtClean="0">
                <a:solidFill>
                  <a:schemeClr val="tx1"/>
                </a:solidFill>
                <a:latin typeface="Calibri" panose="020F0502020204030204" pitchFamily="34" charset="0"/>
              </a:rPr>
              <a:t>Reading Engagement with Complex Texts</a:t>
            </a:r>
            <a:endParaRPr lang="en-US" dirty="0">
              <a:solidFill>
                <a:schemeClr val="tx1"/>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774300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50" name="Shape 950"/>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Note that we are now moving into the Reading area of ELA.</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New Content Objective and a new Language Objective.</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Read aloud, paraphrase, or allow participants to read silently.</a:t>
            </a:r>
          </a:p>
        </p:txBody>
      </p:sp>
    </p:spTree>
    <p:extLst>
      <p:ext uri="{BB962C8B-B14F-4D97-AF65-F5344CB8AC3E}">
        <p14:creationId xmlns:p14="http://schemas.microsoft.com/office/powerpoint/2010/main" val="10683771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Knowing the shifts in CCS ELA is important in implementation.</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Presenter reads or participants read silently.</a:t>
            </a:r>
          </a:p>
          <a:p>
            <a:endParaRPr dirty="0">
              <a:latin typeface="Calibri"/>
              <a:ea typeface="Calibri"/>
              <a:cs typeface="Calibri"/>
              <a:sym typeface="Calibri"/>
            </a:endParaRPr>
          </a:p>
        </p:txBody>
      </p:sp>
      <p:sp>
        <p:nvSpPr>
          <p:cNvPr id="958" name="Shape 95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271584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69" name="Shape 969"/>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rgbClr val="252525"/>
              </a:buClr>
              <a:buSzPct val="100000"/>
              <a:buFont typeface="Arial" panose="020B0604020202020204" pitchFamily="34" charset="0"/>
              <a:buChar char="•"/>
            </a:pPr>
            <a:r>
              <a:rPr lang="en-US" dirty="0">
                <a:solidFill>
                  <a:schemeClr val="dk1"/>
                </a:solidFill>
                <a:latin typeface="Calibri"/>
                <a:ea typeface="Calibri"/>
                <a:cs typeface="Calibri"/>
                <a:sym typeface="Calibri"/>
              </a:rPr>
              <a:t>Direct participants to </a:t>
            </a:r>
            <a:r>
              <a:rPr lang="en-US" dirty="0" smtClean="0">
                <a:solidFill>
                  <a:schemeClr val="dk1"/>
                </a:solidFill>
                <a:latin typeface="Calibri"/>
                <a:ea typeface="Calibri"/>
                <a:cs typeface="Calibri"/>
                <a:sym typeface="Calibri"/>
              </a:rPr>
              <a:t>the Visual </a:t>
            </a:r>
            <a:r>
              <a:rPr lang="en-US" dirty="0">
                <a:solidFill>
                  <a:schemeClr val="dk1"/>
                </a:solidFill>
                <a:latin typeface="Calibri"/>
                <a:ea typeface="Calibri"/>
                <a:cs typeface="Calibri"/>
                <a:sym typeface="Calibri"/>
              </a:rPr>
              <a:t>Representation space </a:t>
            </a:r>
            <a:r>
              <a:rPr lang="en-US" dirty="0" smtClean="0">
                <a:solidFill>
                  <a:schemeClr val="dk1"/>
                </a:solidFill>
                <a:latin typeface="Calibri"/>
                <a:ea typeface="Calibri"/>
                <a:cs typeface="Calibri"/>
                <a:sym typeface="Calibri"/>
              </a:rPr>
              <a:t>on page 19</a:t>
            </a:r>
            <a:r>
              <a:rPr lang="en-US" baseline="0" dirty="0" smtClean="0">
                <a:solidFill>
                  <a:schemeClr val="dk1"/>
                </a:solidFill>
                <a:latin typeface="Calibri"/>
                <a:ea typeface="Calibri"/>
                <a:cs typeface="Calibri"/>
                <a:sym typeface="Calibri"/>
              </a:rPr>
              <a:t> of </a:t>
            </a:r>
            <a:r>
              <a:rPr lang="en-US" dirty="0" smtClean="0">
                <a:solidFill>
                  <a:schemeClr val="dk1"/>
                </a:solidFill>
                <a:latin typeface="Calibri"/>
                <a:ea typeface="Calibri"/>
                <a:cs typeface="Calibri"/>
                <a:sym typeface="Calibri"/>
              </a:rPr>
              <a:t>the Participant</a:t>
            </a:r>
            <a:r>
              <a:rPr lang="en-US" baseline="0" dirty="0" smtClean="0">
                <a:solidFill>
                  <a:schemeClr val="dk1"/>
                </a:solidFill>
                <a:latin typeface="Calibri"/>
                <a:ea typeface="Calibri"/>
                <a:cs typeface="Calibri"/>
                <a:sym typeface="Calibri"/>
              </a:rPr>
              <a:t> Guide</a:t>
            </a:r>
            <a:r>
              <a:rPr lang="en-US" dirty="0" smtClean="0">
                <a:solidFill>
                  <a:schemeClr val="dk1"/>
                </a:solidFill>
                <a:latin typeface="Calibri"/>
                <a:ea typeface="Calibri"/>
                <a:cs typeface="Calibri"/>
                <a:sym typeface="Calibri"/>
              </a:rPr>
              <a:t>.</a:t>
            </a:r>
            <a:endParaRPr lang="en-US" dirty="0">
              <a:solidFill>
                <a:schemeClr val="dk1"/>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“Think </a:t>
            </a:r>
            <a:r>
              <a:rPr lang="en-US" dirty="0">
                <a:solidFill>
                  <a:schemeClr val="dk1"/>
                </a:solidFill>
                <a:latin typeface="Calibri"/>
                <a:ea typeface="Calibri"/>
                <a:cs typeface="Calibri"/>
                <a:sym typeface="Calibri"/>
              </a:rPr>
              <a:t>about the diverse learners in your classes</a:t>
            </a:r>
            <a:r>
              <a:rPr lang="en-US" dirty="0" smtClean="0">
                <a:solidFill>
                  <a:schemeClr val="dk1"/>
                </a:solidFill>
                <a:latin typeface="Calibri"/>
                <a:ea typeface="Calibri"/>
                <a:cs typeface="Calibri"/>
                <a:sym typeface="Calibri"/>
              </a:rPr>
              <a:t>. Draw </a:t>
            </a:r>
            <a:r>
              <a:rPr lang="en-US" dirty="0">
                <a:solidFill>
                  <a:schemeClr val="dk1"/>
                </a:solidFill>
                <a:latin typeface="Calibri"/>
                <a:ea typeface="Calibri"/>
                <a:cs typeface="Calibri"/>
                <a:sym typeface="Calibri"/>
              </a:rPr>
              <a:t>how you might organize your class for a task using 3 levels of reading with the goal that the students read and share with others what they read</a:t>
            </a:r>
            <a:r>
              <a:rPr lang="en-US" dirty="0" smtClean="0">
                <a:solidFill>
                  <a:schemeClr val="dk1"/>
                </a:solidFill>
                <a:latin typeface="Calibri"/>
                <a:ea typeface="Calibri"/>
                <a:cs typeface="Calibri"/>
                <a:sym typeface="Calibri"/>
              </a:rPr>
              <a:t>.”  </a:t>
            </a:r>
            <a:endParaRPr lang="en-US" dirty="0">
              <a:solidFill>
                <a:srgbClr val="252525"/>
              </a:solidFill>
              <a:latin typeface="Calibri"/>
              <a:ea typeface="Calibri"/>
              <a:cs typeface="Calibri"/>
              <a:sym typeface="Calibri"/>
            </a:endParaRPr>
          </a:p>
          <a:p>
            <a:pPr>
              <a:buClr>
                <a:schemeClr val="dk1"/>
              </a:buClr>
            </a:pPr>
            <a:endParaRPr lang="en-US" dirty="0">
              <a:solidFill>
                <a:schemeClr val="dk1"/>
              </a:solidFill>
              <a:latin typeface="Calibri"/>
              <a:ea typeface="Calibri"/>
              <a:cs typeface="Calibri"/>
              <a:sym typeface="Calibri"/>
            </a:endParaRPr>
          </a:p>
          <a:p>
            <a:pPr>
              <a:buClr>
                <a:schemeClr val="dk1"/>
              </a:buClr>
            </a:pPr>
            <a:r>
              <a:rPr lang="en-US" b="1" dirty="0">
                <a:solidFill>
                  <a:schemeClr val="dk1"/>
                </a:solidFill>
                <a:latin typeface="Calibri"/>
                <a:ea typeface="Calibri"/>
                <a:cs typeface="Calibri"/>
                <a:sym typeface="Calibri"/>
              </a:rPr>
              <a:t>Allow about 2 minutes for participants to create their drawing in the participant guide.  </a:t>
            </a:r>
            <a:endParaRPr b="1" dirty="0">
              <a:solidFill>
                <a:schemeClr val="dk1"/>
              </a:solidFill>
              <a:latin typeface="Calibri"/>
              <a:ea typeface="Calibri"/>
              <a:cs typeface="Calibri"/>
              <a:sym typeface="Calibri"/>
            </a:endParaRPr>
          </a:p>
          <a:p>
            <a:pPr marL="914306" lvl="1" indent="-228576">
              <a:buClr>
                <a:schemeClr val="dk1"/>
              </a:buClr>
            </a:pPr>
            <a:endParaRPr dirty="0">
              <a:solidFill>
                <a:schemeClr val="dk1"/>
              </a:solidFill>
              <a:latin typeface="Calibri"/>
              <a:ea typeface="Calibri"/>
              <a:cs typeface="Calibri"/>
              <a:sym typeface="Calibri"/>
            </a:endParaRPr>
          </a:p>
          <a:p>
            <a:pPr marL="914306" lvl="1" indent="-228576">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a:p>
            <a:pPr>
              <a:buClr>
                <a:schemeClr val="dk1"/>
              </a:buCl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32090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Shape 979"/>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0520" indent="-171707">
              <a:buFont typeface="Arial" panose="020B0604020202020204" pitchFamily="34" charset="0"/>
              <a:buChar char="•"/>
            </a:pPr>
            <a:r>
              <a:rPr lang="en-US" dirty="0">
                <a:latin typeface="Calibri"/>
                <a:ea typeface="Calibri"/>
                <a:cs typeface="Calibri"/>
                <a:sym typeface="Calibri"/>
              </a:rPr>
              <a:t>This video clip is one segment in a series of 6 videos. It provides </a:t>
            </a:r>
            <a:r>
              <a:rPr lang="en-US" dirty="0"/>
              <a:t>an exemplar unit that focuses on ELA instruction for middle school </a:t>
            </a:r>
            <a:r>
              <a:rPr lang="en-US" dirty="0" smtClean="0"/>
              <a:t>learners</a:t>
            </a:r>
            <a:r>
              <a:rPr lang="en-US" dirty="0"/>
              <a:t>. It showcases a 5-week lesson plan on </a:t>
            </a:r>
            <a:r>
              <a:rPr lang="en-US" dirty="0" smtClean="0"/>
              <a:t>persuasion </a:t>
            </a:r>
            <a:r>
              <a:rPr lang="en-US" dirty="0"/>
              <a:t>and includes scaffolding use of complex texts. </a:t>
            </a:r>
          </a:p>
          <a:p>
            <a:pPr marL="320520" indent="-171707" defTabSz="914306">
              <a:buFont typeface="Arial" panose="020B0604020202020204" pitchFamily="34" charset="0"/>
              <a:buChar char="•"/>
              <a:defRPr/>
            </a:pPr>
            <a:r>
              <a:rPr lang="en-US" dirty="0"/>
              <a:t>In this </a:t>
            </a:r>
            <a:r>
              <a:rPr lang="en-US" dirty="0" smtClean="0"/>
              <a:t>clip, </a:t>
            </a:r>
            <a:r>
              <a:rPr lang="en-US" dirty="0"/>
              <a:t>Katie </a:t>
            </a:r>
            <a:r>
              <a:rPr lang="en-US" dirty="0" err="1"/>
              <a:t>Langlois</a:t>
            </a:r>
            <a:r>
              <a:rPr lang="en-US" dirty="0"/>
              <a:t> builds background knowledge for the readings and is using the reading task to help prepare students for writing their own persuasive speeches. </a:t>
            </a:r>
            <a:endParaRPr lang="en-US" dirty="0">
              <a:latin typeface="Calibri"/>
              <a:ea typeface="Calibri"/>
              <a:cs typeface="Calibri"/>
              <a:sym typeface="Calibri"/>
            </a:endParaRPr>
          </a:p>
          <a:p>
            <a:pPr marL="320520" indent="-171707">
              <a:buFont typeface="Arial" panose="020B0604020202020204" pitchFamily="34" charset="0"/>
              <a:buChar char="•"/>
            </a:pPr>
            <a:r>
              <a:rPr lang="en-US" dirty="0">
                <a:latin typeface="Calibri"/>
                <a:ea typeface="Calibri"/>
                <a:cs typeface="Calibri"/>
                <a:sym typeface="Calibri"/>
              </a:rPr>
              <a:t>As you watch the </a:t>
            </a:r>
            <a:r>
              <a:rPr lang="en-US" dirty="0" smtClean="0">
                <a:latin typeface="Calibri"/>
                <a:ea typeface="Calibri"/>
                <a:cs typeface="Calibri"/>
                <a:sym typeface="Calibri"/>
              </a:rPr>
              <a:t>video, </a:t>
            </a:r>
            <a:r>
              <a:rPr lang="en-US" dirty="0">
                <a:latin typeface="Calibri"/>
                <a:ea typeface="Calibri"/>
                <a:cs typeface="Calibri"/>
                <a:sym typeface="Calibri"/>
              </a:rPr>
              <a:t>think about how the teacher organized the differentiated tasks as well as how the content and questions reflect </a:t>
            </a:r>
            <a:r>
              <a:rPr lang="en-US" dirty="0" smtClean="0">
                <a:latin typeface="Calibri"/>
                <a:ea typeface="Calibri"/>
                <a:cs typeface="Calibri"/>
                <a:sym typeface="Calibri"/>
              </a:rPr>
              <a:t>CCS </a:t>
            </a:r>
            <a:r>
              <a:rPr lang="en-US" dirty="0">
                <a:latin typeface="Calibri"/>
                <a:ea typeface="Calibri"/>
                <a:cs typeface="Calibri"/>
                <a:sym typeface="Calibri"/>
              </a:rPr>
              <a:t>shifts</a:t>
            </a:r>
            <a:r>
              <a:rPr lang="en-US" dirty="0" smtClean="0">
                <a:latin typeface="Calibri"/>
                <a:ea typeface="Calibri"/>
                <a:cs typeface="Calibri"/>
                <a:sym typeface="Calibri"/>
              </a:rPr>
              <a:t>. The video is located</a:t>
            </a:r>
            <a:r>
              <a:rPr lang="en-US" baseline="0" dirty="0" smtClean="0">
                <a:latin typeface="Calibri"/>
                <a:ea typeface="Calibri"/>
                <a:cs typeface="Calibri"/>
                <a:sym typeface="Calibri"/>
              </a:rPr>
              <a:t> here: https://www.teachingchannel.org/videos/middle-school-ela-unit-persuasion </a:t>
            </a:r>
            <a:endParaRPr lang="en-US" dirty="0">
              <a:latin typeface="Calibri"/>
              <a:ea typeface="Calibri"/>
              <a:cs typeface="Calibri"/>
              <a:sym typeface="Calibri"/>
            </a:endParaRPr>
          </a:p>
          <a:p>
            <a:endParaRPr lang="en-US" dirty="0">
              <a:latin typeface="Calibri"/>
              <a:ea typeface="Calibri"/>
              <a:cs typeface="Calibri"/>
              <a:sym typeface="Calibri"/>
            </a:endParaRPr>
          </a:p>
          <a:p>
            <a:pPr>
              <a:lnSpc>
                <a:spcPct val="115000"/>
              </a:lnSpc>
              <a:spcBef>
                <a:spcPts val="800"/>
              </a:spcBef>
            </a:pPr>
            <a:r>
              <a:rPr lang="en-US" dirty="0">
                <a:solidFill>
                  <a:schemeClr val="dk1"/>
                </a:solidFill>
                <a:latin typeface="Calibri"/>
                <a:ea typeface="Calibri"/>
                <a:cs typeface="Calibri"/>
                <a:sym typeface="Calibri"/>
              </a:rPr>
              <a:t>BENEFITS for ELs:  This video was developed specifically to support English Leaners.  However, it is evident that the strategies will be helpful for all students</a:t>
            </a:r>
            <a:r>
              <a:rPr lang="en-US" dirty="0" smtClean="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rPr>
              <a:t>The full unit is available online with 6 video clips, with the resources for teachers and students</a:t>
            </a:r>
            <a:r>
              <a:rPr lang="en-US" dirty="0" smtClean="0">
                <a:solidFill>
                  <a:schemeClr val="dk1"/>
                </a:solidFill>
                <a:latin typeface="Calibri"/>
                <a:ea typeface="Calibri"/>
                <a:cs typeface="Calibri"/>
                <a:sym typeface="Calibri"/>
              </a:rPr>
              <a:t>.</a:t>
            </a:r>
          </a:p>
          <a:p>
            <a:pPr>
              <a:lnSpc>
                <a:spcPct val="115000"/>
              </a:lnSpc>
              <a:spcBef>
                <a:spcPts val="800"/>
              </a:spcBef>
            </a:pPr>
            <a:endParaRPr lang="en-US" dirty="0" smtClean="0">
              <a:solidFill>
                <a:schemeClr val="dk1"/>
              </a:solidFill>
              <a:latin typeface="Calibri"/>
              <a:ea typeface="Calibri"/>
              <a:cs typeface="Calibri"/>
              <a:sym typeface="Calibri"/>
            </a:endParaRPr>
          </a:p>
          <a:p>
            <a:pPr>
              <a:lnSpc>
                <a:spcPct val="115000"/>
              </a:lnSpc>
              <a:spcBef>
                <a:spcPts val="800"/>
              </a:spcBef>
            </a:pPr>
            <a:r>
              <a:rPr lang="en-US" dirty="0" smtClean="0">
                <a:solidFill>
                  <a:schemeClr val="dk1"/>
                </a:solidFill>
                <a:latin typeface="Calibri"/>
                <a:ea typeface="Calibri"/>
                <a:cs typeface="Calibri"/>
                <a:sym typeface="Calibri"/>
              </a:rPr>
              <a:t>Link to video:</a:t>
            </a:r>
            <a:r>
              <a:rPr lang="en-US" baseline="0" dirty="0" smtClean="0">
                <a:solidFill>
                  <a:schemeClr val="dk1"/>
                </a:solidFill>
                <a:latin typeface="Calibri"/>
                <a:ea typeface="Calibri"/>
                <a:cs typeface="Calibri"/>
                <a:sym typeface="Calibri"/>
              </a:rPr>
              <a:t> </a:t>
            </a:r>
            <a:r>
              <a:rPr lang="en-US" sz="1200" dirty="0" smtClean="0">
                <a:latin typeface="Calibri" panose="020F0502020204030204" pitchFamily="34" charset="0"/>
                <a:hlinkClick r:id="rId3"/>
              </a:rPr>
              <a:t>https://www.teachingchannel.org/videos/middle-school-ela-unit-persuasion</a:t>
            </a:r>
            <a:r>
              <a:rPr lang="en-US" sz="1200" dirty="0" smtClean="0">
                <a:latin typeface="Calibri" panose="020F0502020204030204" pitchFamily="34" charset="0"/>
              </a:rPr>
              <a:t> </a:t>
            </a:r>
            <a:endParaRPr lang="en-US" sz="1200" dirty="0">
              <a:latin typeface="Calibri" panose="020F0502020204030204" pitchFamily="34" charset="0"/>
            </a:endParaRPr>
          </a:p>
        </p:txBody>
      </p:sp>
      <p:sp>
        <p:nvSpPr>
          <p:cNvPr id="980" name="Shape 98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64500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88" name="Shape 988"/>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 Because the participants did the </a:t>
            </a:r>
            <a:r>
              <a:rPr lang="en-US" dirty="0" smtClean="0">
                <a:latin typeface="Calibri"/>
                <a:ea typeface="Calibri"/>
                <a:cs typeface="Calibri"/>
                <a:sym typeface="Calibri"/>
              </a:rPr>
              <a:t>Chalk Talk </a:t>
            </a:r>
            <a:r>
              <a:rPr lang="en-US" dirty="0">
                <a:latin typeface="Calibri"/>
                <a:ea typeface="Calibri"/>
                <a:cs typeface="Calibri"/>
                <a:sym typeface="Calibri"/>
              </a:rPr>
              <a:t>and Strike a Pose related to the </a:t>
            </a:r>
            <a:r>
              <a:rPr lang="en-US" dirty="0" smtClean="0">
                <a:latin typeface="Calibri"/>
                <a:ea typeface="Calibri"/>
                <a:cs typeface="Calibri"/>
                <a:sym typeface="Calibri"/>
              </a:rPr>
              <a:t>six </a:t>
            </a:r>
            <a:r>
              <a:rPr lang="en-US" dirty="0">
                <a:latin typeface="Calibri"/>
                <a:ea typeface="Calibri"/>
                <a:cs typeface="Calibri"/>
                <a:sym typeface="Calibri"/>
              </a:rPr>
              <a:t>Principles, they should now be able to identify how they were reflected in the video clip and share within their groups.</a:t>
            </a:r>
          </a:p>
          <a:p>
            <a:r>
              <a:rPr lang="en-US" dirty="0">
                <a:latin typeface="Calibri"/>
                <a:ea typeface="Calibri"/>
                <a:cs typeface="Calibri"/>
                <a:sym typeface="Calibri"/>
              </a:rPr>
              <a:t>The presenter may need to provide additional information about the group strategies:</a:t>
            </a:r>
          </a:p>
          <a:p>
            <a:pPr marL="320520" indent="-171707">
              <a:buFont typeface="Arial" panose="020B0604020202020204" pitchFamily="34" charset="0"/>
              <a:buChar char="•"/>
            </a:pPr>
            <a:r>
              <a:rPr lang="en-US" dirty="0">
                <a:latin typeface="Calibri"/>
                <a:ea typeface="Calibri"/>
                <a:cs typeface="Calibri"/>
                <a:sym typeface="Calibri"/>
              </a:rPr>
              <a:t>The teacher uses </a:t>
            </a:r>
            <a:r>
              <a:rPr lang="en-US" b="1" dirty="0">
                <a:latin typeface="Calibri"/>
                <a:ea typeface="Calibri"/>
                <a:cs typeface="Calibri"/>
                <a:sym typeface="Calibri"/>
              </a:rPr>
              <a:t>Within-team </a:t>
            </a:r>
            <a:r>
              <a:rPr lang="en-US" b="1" dirty="0" smtClean="0">
                <a:latin typeface="Calibri"/>
                <a:ea typeface="Calibri"/>
                <a:cs typeface="Calibri"/>
                <a:sym typeface="Calibri"/>
              </a:rPr>
              <a:t>Jigsaw</a:t>
            </a:r>
            <a:r>
              <a:rPr lang="en-US" b="0" dirty="0" smtClean="0">
                <a:latin typeface="Calibri"/>
                <a:ea typeface="Calibri"/>
                <a:cs typeface="Calibri"/>
                <a:sym typeface="Calibri"/>
              </a:rPr>
              <a:t>;</a:t>
            </a:r>
            <a:r>
              <a:rPr lang="en-US" b="1" dirty="0" smtClean="0">
                <a:latin typeface="Calibri"/>
                <a:ea typeface="Calibri"/>
                <a:cs typeface="Calibri"/>
                <a:sym typeface="Calibri"/>
              </a:rPr>
              <a:t> </a:t>
            </a:r>
            <a:r>
              <a:rPr lang="en-US" dirty="0">
                <a:latin typeface="Calibri"/>
                <a:ea typeface="Calibri"/>
                <a:cs typeface="Calibri"/>
                <a:sym typeface="Calibri"/>
              </a:rPr>
              <a:t>each student teaches his/her “piece” of information to teammates.</a:t>
            </a:r>
          </a:p>
          <a:p>
            <a:pPr marL="320520" indent="-171707">
              <a:buFont typeface="Arial" panose="020B0604020202020204" pitchFamily="34" charset="0"/>
              <a:buChar char="•"/>
            </a:pPr>
            <a:r>
              <a:rPr lang="en-US" dirty="0">
                <a:latin typeface="Calibri"/>
                <a:ea typeface="Calibri"/>
                <a:cs typeface="Calibri"/>
                <a:sym typeface="Calibri"/>
              </a:rPr>
              <a:t>To insure access and successful accountability:</a:t>
            </a:r>
          </a:p>
          <a:p>
            <a:pPr marL="457200" lvl="1" indent="-171707">
              <a:buFont typeface="Courier New" panose="02070309020205020404" pitchFamily="49" charset="0"/>
              <a:buChar char="o"/>
            </a:pPr>
            <a:r>
              <a:rPr lang="en-US" dirty="0">
                <a:latin typeface="Calibri"/>
                <a:ea typeface="Calibri"/>
                <a:cs typeface="Calibri"/>
                <a:sym typeface="Calibri"/>
              </a:rPr>
              <a:t>Provide differentiated tasks to the team members:</a:t>
            </a:r>
          </a:p>
          <a:p>
            <a:pPr marL="457200" lvl="1" indent="-171707">
              <a:buFont typeface="Courier New" panose="02070309020205020404" pitchFamily="49" charset="0"/>
              <a:buChar char="o"/>
            </a:pPr>
            <a:r>
              <a:rPr lang="en-US" dirty="0">
                <a:latin typeface="Calibri"/>
                <a:ea typeface="Calibri"/>
                <a:cs typeface="Calibri"/>
                <a:sym typeface="Calibri"/>
              </a:rPr>
              <a:t>In cases where the tasks may still be </a:t>
            </a:r>
            <a:r>
              <a:rPr lang="en-US" dirty="0" smtClean="0">
                <a:latin typeface="Calibri"/>
                <a:ea typeface="Calibri"/>
                <a:cs typeface="Calibri"/>
                <a:sym typeface="Calibri"/>
              </a:rPr>
              <a:t>difficult, </a:t>
            </a:r>
            <a:r>
              <a:rPr lang="en-US" dirty="0">
                <a:latin typeface="Calibri"/>
                <a:ea typeface="Calibri"/>
                <a:cs typeface="Calibri"/>
                <a:sym typeface="Calibri"/>
              </a:rPr>
              <a:t>or support and discussion with other members is needed:</a:t>
            </a:r>
          </a:p>
          <a:p>
            <a:pPr marL="685800" lvl="2" indent="-171707">
              <a:buFont typeface="Wingdings" panose="05000000000000000000" pitchFamily="2" charset="2"/>
              <a:buChar char="§"/>
            </a:pPr>
            <a:r>
              <a:rPr lang="en-US" dirty="0">
                <a:latin typeface="Calibri"/>
                <a:ea typeface="Calibri"/>
                <a:cs typeface="Calibri"/>
                <a:sym typeface="Calibri"/>
              </a:rPr>
              <a:t>Team members with the same piece meet in homogeneous teams to prepare together. These are known as </a:t>
            </a:r>
            <a:r>
              <a:rPr lang="en-US" b="1" dirty="0">
                <a:latin typeface="Calibri"/>
                <a:ea typeface="Calibri"/>
                <a:cs typeface="Calibri"/>
                <a:sym typeface="Calibri"/>
              </a:rPr>
              <a:t>Expert </a:t>
            </a:r>
            <a:r>
              <a:rPr lang="en-US" b="1" dirty="0" smtClean="0">
                <a:latin typeface="Calibri"/>
                <a:ea typeface="Calibri"/>
                <a:cs typeface="Calibri"/>
                <a:sym typeface="Calibri"/>
              </a:rPr>
              <a:t>Teams.</a:t>
            </a:r>
            <a:endParaRPr lang="en-US" b="1" dirty="0">
              <a:latin typeface="Calibri"/>
              <a:ea typeface="Calibri"/>
              <a:cs typeface="Calibri"/>
              <a:sym typeface="Calibri"/>
            </a:endParaRPr>
          </a:p>
          <a:p>
            <a:pPr marL="685800" lvl="2" indent="-171707">
              <a:buFont typeface="Wingdings" panose="05000000000000000000" pitchFamily="2" charset="2"/>
              <a:buChar char="§"/>
            </a:pPr>
            <a:r>
              <a:rPr lang="en-US" dirty="0">
                <a:latin typeface="Calibri"/>
                <a:ea typeface="Calibri"/>
                <a:cs typeface="Calibri"/>
                <a:sym typeface="Calibri"/>
              </a:rPr>
              <a:t>The teacher scaffolds the task to promote higher-order thinking, discourse, and teaching focus.</a:t>
            </a:r>
          </a:p>
          <a:p>
            <a:pPr marL="685800" lvl="2" indent="-171707">
              <a:buFont typeface="Wingdings" panose="05000000000000000000" pitchFamily="2" charset="2"/>
              <a:buChar char="§"/>
            </a:pPr>
            <a:r>
              <a:rPr lang="en-US" dirty="0">
                <a:latin typeface="Calibri"/>
                <a:ea typeface="Calibri"/>
                <a:cs typeface="Calibri"/>
                <a:sym typeface="Calibri"/>
              </a:rPr>
              <a:t>The teacher checks with the team to insure all members are prepared to share.</a:t>
            </a:r>
          </a:p>
          <a:p>
            <a:pPr marL="685800" lvl="2" indent="-171707">
              <a:buFont typeface="Wingdings" panose="05000000000000000000" pitchFamily="2" charset="2"/>
              <a:buChar char="§"/>
            </a:pPr>
            <a:r>
              <a:rPr lang="en-US" dirty="0">
                <a:latin typeface="Calibri"/>
                <a:ea typeface="Calibri"/>
                <a:cs typeface="Calibri"/>
                <a:sym typeface="Calibri"/>
              </a:rPr>
              <a:t>Each student returns to their heterogeneous group and teaches his/her “piece” to the team.</a:t>
            </a:r>
          </a:p>
          <a:p>
            <a:pPr marL="685800" lvl="2" indent="-171707">
              <a:buFont typeface="Wingdings" panose="05000000000000000000" pitchFamily="2" charset="2"/>
              <a:buChar char="§"/>
            </a:pPr>
            <a:r>
              <a:rPr lang="en-US" dirty="0">
                <a:latin typeface="Calibri"/>
                <a:ea typeface="Calibri"/>
                <a:cs typeface="Calibri"/>
                <a:sym typeface="Calibri"/>
              </a:rPr>
              <a:t>The teacher also needs to scaffold the discussion after each person shares his/her information to promote connections, recognition of patterns, similarities and differences across the information. </a:t>
            </a:r>
          </a:p>
          <a:p>
            <a:pPr marL="1190503"/>
            <a:endParaRPr dirty="0"/>
          </a:p>
        </p:txBody>
      </p:sp>
      <p:sp>
        <p:nvSpPr>
          <p:cNvPr id="989" name="Shape 989"/>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85</a:t>
            </a:fld>
            <a:endParaRPr lang="en-US"/>
          </a:p>
        </p:txBody>
      </p:sp>
    </p:spTree>
    <p:extLst>
      <p:ext uri="{BB962C8B-B14F-4D97-AF65-F5344CB8AC3E}">
        <p14:creationId xmlns:p14="http://schemas.microsoft.com/office/powerpoint/2010/main" val="13516682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 Another option to differentiate readings in heterogeneous classes: </a:t>
            </a:r>
          </a:p>
          <a:p>
            <a:pPr marL="324091" indent="-171707" defTabSz="914306">
              <a:buClr>
                <a:srgbClr val="000000"/>
              </a:buClr>
              <a:buSzPct val="100000"/>
              <a:buFont typeface="Arial" panose="020B0604020202020204" pitchFamily="34" charset="0"/>
              <a:buChar char="•"/>
              <a:defRPr/>
            </a:pPr>
            <a:r>
              <a:rPr lang="en-US" dirty="0">
                <a:latin typeface="Calibri"/>
                <a:ea typeface="Calibri"/>
                <a:cs typeface="Calibri"/>
                <a:sym typeface="Calibri"/>
              </a:rPr>
              <a:t>Students work in homogeneous Literature Circles to read a “just right” book with developmentally appropriate readings.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Having students read different literature related to a common theme is one way to develop literacy skills in comprehensible ways.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Seek literature where students at all literacy levels would be interested in the stories.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Some students are capable of reading above what is typically used in their grade levels and are provided with more challenging readings.</a:t>
            </a:r>
          </a:p>
          <a:p>
            <a:pPr marL="171707" indent="-171707">
              <a:buFont typeface="Arial" panose="020B0604020202020204" pitchFamily="34" charset="0"/>
              <a:buChar char="•"/>
            </a:pPr>
            <a:endParaRPr dirty="0">
              <a:latin typeface="Calibri"/>
              <a:ea typeface="Calibri"/>
              <a:cs typeface="Calibri"/>
              <a:sym typeface="Calibri"/>
            </a:endParaRPr>
          </a:p>
          <a:p>
            <a:r>
              <a:rPr lang="en-US" dirty="0">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20520" indent="-171707">
              <a:buClr>
                <a:srgbClr val="000000"/>
              </a:buClr>
              <a:buSzPct val="100000"/>
              <a:buFont typeface="Arial" panose="020B0604020202020204" pitchFamily="34" charset="0"/>
              <a:buChar char="•"/>
            </a:pPr>
            <a:r>
              <a:rPr lang="en-US" dirty="0">
                <a:latin typeface="Calibri"/>
                <a:ea typeface="Calibri"/>
                <a:cs typeface="Calibri"/>
                <a:sym typeface="Calibri"/>
              </a:rPr>
              <a:t>All students need comprehensible quality literature that promotes literacy development and exposure to common themes they can discuss with classmates. </a:t>
            </a:r>
          </a:p>
          <a:p>
            <a:pPr marL="320520" indent="-171707">
              <a:buClr>
                <a:srgbClr val="000000"/>
              </a:buClr>
              <a:buSzPct val="100000"/>
              <a:buFont typeface="Arial" panose="020B0604020202020204" pitchFamily="34" charset="0"/>
              <a:buChar char="•"/>
            </a:pPr>
            <a:r>
              <a:rPr lang="en-US" dirty="0">
                <a:latin typeface="Calibri"/>
                <a:ea typeface="Calibri"/>
                <a:cs typeface="Calibri"/>
                <a:sym typeface="Calibri"/>
              </a:rPr>
              <a:t>When focusing on </a:t>
            </a:r>
            <a:r>
              <a:rPr lang="en-US" dirty="0" smtClean="0">
                <a:latin typeface="Calibri"/>
                <a:ea typeface="Calibri"/>
                <a:cs typeface="Calibri"/>
                <a:sym typeface="Calibri"/>
              </a:rPr>
              <a:t>CCS </a:t>
            </a:r>
            <a:r>
              <a:rPr lang="en-US" dirty="0">
                <a:latin typeface="Calibri"/>
                <a:ea typeface="Calibri"/>
                <a:cs typeface="Calibri"/>
                <a:sym typeface="Calibri"/>
              </a:rPr>
              <a:t>goals to wrestle with complex text, the student needs to be able to benefit from the process with a text that can be accessible with effort and multiple readings.</a:t>
            </a:r>
          </a:p>
          <a:p>
            <a:pPr marL="320520" indent="-171707">
              <a:buClr>
                <a:srgbClr val="000000"/>
              </a:buClr>
              <a:buSzPct val="100000"/>
              <a:buFont typeface="Arial" panose="020B0604020202020204" pitchFamily="34" charset="0"/>
              <a:buChar char="•"/>
            </a:pPr>
            <a:r>
              <a:rPr lang="en-US" dirty="0">
                <a:latin typeface="Calibri"/>
                <a:ea typeface="Calibri"/>
                <a:cs typeface="Calibri"/>
                <a:sym typeface="Calibri"/>
              </a:rPr>
              <a:t>After students share readings with each other, another student may be able to access a more complex reading</a:t>
            </a:r>
            <a:r>
              <a:rPr lang="en-US" dirty="0" smtClean="0">
                <a:latin typeface="Calibri"/>
                <a:ea typeface="Calibri"/>
                <a:cs typeface="Calibri"/>
                <a:sym typeface="Calibri"/>
              </a:rPr>
              <a:t>. </a:t>
            </a:r>
            <a:endParaRPr lang="en-US" dirty="0">
              <a:latin typeface="Calibri"/>
              <a:ea typeface="Calibri"/>
              <a:cs typeface="Calibri"/>
              <a:sym typeface="Calibri"/>
            </a:endParaRPr>
          </a:p>
        </p:txBody>
      </p:sp>
      <p:sp>
        <p:nvSpPr>
          <p:cNvPr id="1001" name="Shape 100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82746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Either Team Jigsaw or Within-team jigsaw could be used for students to share their stories.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of a matrix is a helpful way for students to share and take notes on multiple aspects of comparisons related to 3 or more similar groups, in this case immigration stories. </a:t>
            </a:r>
          </a:p>
          <a:p>
            <a:r>
              <a:rPr lang="en-US" dirty="0">
                <a:solidFill>
                  <a:schemeClr val="dk1"/>
                </a:solidFill>
                <a:latin typeface="Calibri"/>
                <a:ea typeface="Calibri"/>
                <a:cs typeface="Calibri"/>
                <a:sym typeface="Calibri"/>
              </a:rPr>
              <a:t> </a:t>
            </a:r>
          </a:p>
          <a:p>
            <a:r>
              <a:rPr lang="en-US" dirty="0">
                <a:solidFill>
                  <a:schemeClr val="dk1"/>
                </a:solidFill>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 matrix helps </a:t>
            </a:r>
            <a:r>
              <a:rPr lang="en-US" dirty="0" smtClean="0">
                <a:solidFill>
                  <a:schemeClr val="dk1"/>
                </a:solidFill>
                <a:latin typeface="Calibri"/>
                <a:ea typeface="Calibri"/>
                <a:cs typeface="Calibri"/>
                <a:sym typeface="Calibri"/>
              </a:rPr>
              <a:t>ELs </a:t>
            </a:r>
            <a:r>
              <a:rPr lang="en-US" dirty="0">
                <a:solidFill>
                  <a:schemeClr val="dk1"/>
                </a:solidFill>
                <a:latin typeface="Calibri"/>
                <a:ea typeface="Calibri"/>
                <a:cs typeface="Calibri"/>
                <a:sym typeface="Calibri"/>
              </a:rPr>
              <a:t>focus on key characteristics of a story/topic/group, recognizing similarities and differences.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structure supports reading, sharing, and listening.</a:t>
            </a:r>
          </a:p>
        </p:txBody>
      </p:sp>
      <p:sp>
        <p:nvSpPr>
          <p:cNvPr id="1009" name="Shape 1009"/>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08346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21" name="Shape 1021"/>
          <p:cNvSpPr txBox="1">
            <a:spLocks noGrp="1"/>
          </p:cNvSpPr>
          <p:nvPr>
            <p:ph type="body" idx="1"/>
          </p:nvPr>
        </p:nvSpPr>
        <p:spPr>
          <a:xfrm>
            <a:off x="702311" y="4480004"/>
            <a:ext cx="5618399" cy="3665399"/>
          </a:xfrm>
          <a:prstGeom prst="rect">
            <a:avLst/>
          </a:prstGeom>
        </p:spPr>
        <p:txBody>
          <a:bodyPr lIns="91416" tIns="91416" rIns="91416" bIns="91416" anchor="t" anchorCtr="0">
            <a:noAutofit/>
          </a:bodyPr>
          <a:lstStyle/>
          <a:p>
            <a:pPr>
              <a:lnSpc>
                <a:spcPct val="90000"/>
              </a:lnSpc>
              <a:spcBef>
                <a:spcPts val="640"/>
              </a:spcBef>
            </a:pPr>
            <a:r>
              <a:rPr lang="en-US" dirty="0">
                <a:solidFill>
                  <a:schemeClr val="dk1"/>
                </a:solidFill>
                <a:latin typeface="Calibri"/>
                <a:ea typeface="Calibri"/>
                <a:cs typeface="Calibri"/>
                <a:sym typeface="Calibri"/>
              </a:rPr>
              <a:t>Presenter:</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multi-level readings in heterogeneous groups and with individuals.  </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Quickly progress in reading levels related to a topic.</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Promote confidence in students who see rapid progress </a:t>
            </a:r>
            <a:r>
              <a:rPr lang="en-US" dirty="0" smtClean="0">
                <a:solidFill>
                  <a:schemeClr val="dk1"/>
                </a:solidFill>
                <a:latin typeface="Calibri"/>
                <a:ea typeface="Calibri"/>
                <a:cs typeface="Calibri"/>
                <a:sym typeface="Calibri"/>
              </a:rPr>
              <a:t>in their </a:t>
            </a:r>
            <a:r>
              <a:rPr lang="en-US" dirty="0">
                <a:solidFill>
                  <a:schemeClr val="dk1"/>
                </a:solidFill>
                <a:latin typeface="Calibri"/>
                <a:ea typeface="Calibri"/>
                <a:cs typeface="Calibri"/>
                <a:sym typeface="Calibri"/>
              </a:rPr>
              <a:t>ability to read text. </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Can promote interest and engagement when students have the opportunity to check predictions.</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Supports writing: students pay more attention to how the text is written, not just the content.</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Makes academic content more comprehensible.</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Helps develop the language and literacy skills needed to process complex text.</a:t>
            </a:r>
          </a:p>
          <a:p>
            <a:pPr>
              <a:lnSpc>
                <a:spcPct val="90000"/>
              </a:lnSpc>
              <a:spcBef>
                <a:spcPts val="640"/>
              </a:spcBef>
            </a:pPr>
            <a:r>
              <a:rPr lang="en-US" dirty="0">
                <a:solidFill>
                  <a:schemeClr val="dk1"/>
                </a:solidFill>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Many ELs have the ability to read more complex text but lack the vocabulary to do so, a lower book provides the vocabulary support needed.</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Multi-level readings gives them access to comprehensible content.</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 reading skills developed in the multi-level resources transfer to more complex text in other contexts.</a:t>
            </a:r>
          </a:p>
          <a:p>
            <a:pPr marL="324091" indent="-171707">
              <a:lnSpc>
                <a:spcPct val="90000"/>
              </a:lnSpc>
              <a:spcBef>
                <a:spcPts val="640"/>
              </a:spcBef>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Of course native language text, including from online resources, gives ELs: </a:t>
            </a:r>
          </a:p>
          <a:p>
            <a:pPr marL="914306" lvl="1" indent="-304768">
              <a:lnSpc>
                <a:spcPct val="90000"/>
              </a:lnSpc>
              <a:spcBef>
                <a:spcPts val="640"/>
              </a:spcBef>
              <a:buClr>
                <a:schemeClr val="dk1"/>
              </a:buClr>
              <a:buSzPct val="100000"/>
              <a:buFont typeface="Courier New"/>
              <a:buChar char="o"/>
            </a:pPr>
            <a:r>
              <a:rPr lang="en-US" dirty="0">
                <a:solidFill>
                  <a:schemeClr val="dk1"/>
                </a:solidFill>
                <a:latin typeface="Calibri"/>
                <a:ea typeface="Calibri"/>
                <a:cs typeface="Calibri"/>
                <a:sym typeface="Calibri"/>
              </a:rPr>
              <a:t>opportunities to learn content while learning English.</a:t>
            </a:r>
          </a:p>
          <a:p>
            <a:pPr marL="914306" lvl="1" indent="-304768">
              <a:lnSpc>
                <a:spcPct val="90000"/>
              </a:lnSpc>
              <a:spcBef>
                <a:spcPts val="640"/>
              </a:spcBef>
              <a:buClr>
                <a:schemeClr val="dk1"/>
              </a:buClr>
              <a:buSzPct val="100000"/>
              <a:buFont typeface="Courier New"/>
              <a:buChar char="o"/>
            </a:pPr>
            <a:r>
              <a:rPr lang="en-US" dirty="0">
                <a:solidFill>
                  <a:schemeClr val="dk1"/>
                </a:solidFill>
                <a:latin typeface="Calibri"/>
                <a:ea typeface="Calibri"/>
                <a:cs typeface="Calibri"/>
                <a:sym typeface="Calibri"/>
              </a:rPr>
              <a:t>the chance to develop literacy skills with more challenging text.</a:t>
            </a:r>
          </a:p>
          <a:p>
            <a:pPr marL="914306" lvl="1" indent="-304768">
              <a:lnSpc>
                <a:spcPct val="90000"/>
              </a:lnSpc>
              <a:spcBef>
                <a:spcPts val="640"/>
              </a:spcBef>
              <a:buClr>
                <a:schemeClr val="dk1"/>
              </a:buClr>
              <a:buSzPct val="100000"/>
              <a:buFont typeface="Courier New"/>
              <a:buChar char="o"/>
            </a:pPr>
            <a:r>
              <a:rPr lang="en-US" dirty="0">
                <a:solidFill>
                  <a:schemeClr val="dk1"/>
                </a:solidFill>
                <a:latin typeface="Calibri"/>
                <a:ea typeface="Calibri"/>
                <a:cs typeface="Calibri"/>
                <a:sym typeface="Calibri"/>
              </a:rPr>
              <a:t>the chance to practice close reading strategies with grade level materials.</a:t>
            </a:r>
          </a:p>
          <a:p>
            <a:pPr marL="914306" lvl="1" indent="-304768">
              <a:lnSpc>
                <a:spcPct val="90000"/>
              </a:lnSpc>
              <a:spcBef>
                <a:spcPts val="640"/>
              </a:spcBef>
              <a:buClr>
                <a:schemeClr val="dk1"/>
              </a:buClr>
              <a:buSzPct val="100000"/>
              <a:buFont typeface="Courier New"/>
              <a:buChar char="o"/>
            </a:pPr>
            <a:r>
              <a:rPr lang="en-US" dirty="0">
                <a:solidFill>
                  <a:schemeClr val="dk1"/>
                </a:solidFill>
                <a:latin typeface="Calibri"/>
                <a:ea typeface="Calibri"/>
                <a:cs typeface="Calibri"/>
                <a:sym typeface="Calibri"/>
              </a:rPr>
              <a:t>development of literacy skills that transfer from the home language to English.</a:t>
            </a:r>
          </a:p>
          <a:p>
            <a:pPr marL="914306" lvl="1" indent="-304768">
              <a:lnSpc>
                <a:spcPct val="90000"/>
              </a:lnSpc>
              <a:spcBef>
                <a:spcPts val="640"/>
              </a:spcBef>
              <a:buClr>
                <a:schemeClr val="dk1"/>
              </a:buClr>
              <a:buSzPct val="100000"/>
              <a:buFont typeface="Courier New"/>
              <a:buChar char="o"/>
            </a:pPr>
            <a:r>
              <a:rPr lang="en-US" dirty="0">
                <a:solidFill>
                  <a:schemeClr val="dk1"/>
                </a:solidFill>
                <a:latin typeface="Calibri"/>
                <a:ea typeface="Calibri"/>
                <a:cs typeface="Calibri"/>
                <a:sym typeface="Calibri"/>
              </a:rPr>
              <a:t>pride that comes when the  language is respected, </a:t>
            </a:r>
            <a:r>
              <a:rPr lang="en-US" dirty="0" smtClean="0">
                <a:solidFill>
                  <a:schemeClr val="dk1"/>
                </a:solidFill>
                <a:latin typeface="Calibri"/>
                <a:ea typeface="Calibri"/>
                <a:cs typeface="Calibri"/>
                <a:sym typeface="Calibri"/>
              </a:rPr>
              <a:t>developed, </a:t>
            </a:r>
            <a:r>
              <a:rPr lang="en-US" dirty="0">
                <a:solidFill>
                  <a:schemeClr val="dk1"/>
                </a:solidFill>
                <a:latin typeface="Calibri"/>
                <a:ea typeface="Calibri"/>
                <a:cs typeface="Calibri"/>
                <a:sym typeface="Calibri"/>
              </a:rPr>
              <a:t>and viewed as an asset.</a:t>
            </a:r>
          </a:p>
          <a:p>
            <a:pPr>
              <a:lnSpc>
                <a:spcPct val="90000"/>
              </a:lnSpc>
              <a:spcBef>
                <a:spcPts val="640"/>
              </a:spcBef>
            </a:pPr>
            <a:endParaRPr dirty="0">
              <a:solidFill>
                <a:schemeClr val="dk1"/>
              </a:solidFill>
              <a:latin typeface="Calibri"/>
              <a:ea typeface="Calibri"/>
              <a:cs typeface="Calibri"/>
              <a:sym typeface="Calibri"/>
            </a:endParaRPr>
          </a:p>
        </p:txBody>
      </p:sp>
      <p:sp>
        <p:nvSpPr>
          <p:cNvPr id="1022" name="Shape 1022"/>
          <p:cNvSpPr txBox="1">
            <a:spLocks noGrp="1"/>
          </p:cNvSpPr>
          <p:nvPr>
            <p:ph type="sldNum" idx="12"/>
          </p:nvPr>
        </p:nvSpPr>
        <p:spPr>
          <a:xfrm>
            <a:off x="3978132" y="8842030"/>
            <a:ext cx="3043200" cy="467099"/>
          </a:xfrm>
          <a:prstGeom prst="rect">
            <a:avLst/>
          </a:prstGeom>
        </p:spPr>
        <p:txBody>
          <a:bodyPr lIns="93291" tIns="46645" rIns="93291" bIns="46645" anchor="b" anchorCtr="0">
            <a:noAutofit/>
          </a:bodyPr>
          <a:lstStyle/>
          <a:p>
            <a:pPr>
              <a:buClr>
                <a:srgbClr val="000000"/>
              </a:buClr>
              <a:buSzPct val="25000"/>
            </a:pPr>
            <a:fld id="{00000000-1234-1234-1234-123412341234}" type="slidenum">
              <a:rPr lang="en-US"/>
              <a:pPr>
                <a:buClr>
                  <a:srgbClr val="000000"/>
                </a:buClr>
                <a:buSzPct val="25000"/>
              </a:pPr>
              <a:t>88</a:t>
            </a:fld>
            <a:endParaRPr lang="en-US"/>
          </a:p>
        </p:txBody>
      </p:sp>
    </p:spTree>
    <p:extLst>
      <p:ext uri="{BB962C8B-B14F-4D97-AF65-F5344CB8AC3E}">
        <p14:creationId xmlns:p14="http://schemas.microsoft.com/office/powerpoint/2010/main" val="16260516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33" name="Shape 1033"/>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Instructions:</a:t>
            </a:r>
          </a:p>
          <a:p>
            <a:pPr marL="332172" indent="-171707">
              <a:buClr>
                <a:srgbClr val="000000"/>
              </a:buClr>
              <a:buSzPct val="100000"/>
              <a:buFont typeface="Arial" panose="020B0604020202020204" pitchFamily="34" charset="0"/>
              <a:buChar char="•"/>
            </a:pPr>
            <a:r>
              <a:rPr lang="en-US" dirty="0">
                <a:solidFill>
                  <a:schemeClr val="dk1"/>
                </a:solidFill>
                <a:latin typeface="Calibri"/>
                <a:ea typeface="Calibri"/>
                <a:cs typeface="Calibri"/>
                <a:sym typeface="Calibri"/>
              </a:rPr>
              <a:t>Assist participants in forming two lines facing each other.</a:t>
            </a:r>
          </a:p>
          <a:p>
            <a:pPr marL="332172" indent="-171707">
              <a:buClr>
                <a:srgbClr val="000000"/>
              </a:buClr>
              <a:buSzPct val="100000"/>
              <a:buFont typeface="Arial" panose="020B0604020202020204" pitchFamily="34" charset="0"/>
              <a:buChar char="•"/>
            </a:pPr>
            <a:r>
              <a:rPr lang="en-US" dirty="0">
                <a:latin typeface="Calibri"/>
                <a:ea typeface="Calibri"/>
                <a:cs typeface="Calibri"/>
                <a:sym typeface="Calibri"/>
              </a:rPr>
              <a:t>Partners share one piece of </a:t>
            </a:r>
            <a:r>
              <a:rPr lang="en-US" dirty="0" smtClean="0">
                <a:latin typeface="Calibri"/>
                <a:ea typeface="Calibri"/>
                <a:cs typeface="Calibri"/>
                <a:sym typeface="Calibri"/>
              </a:rPr>
              <a:t>evidence-ideas-themes </a:t>
            </a:r>
            <a:r>
              <a:rPr lang="en-US" dirty="0">
                <a:latin typeface="Calibri"/>
                <a:ea typeface="Calibri"/>
                <a:cs typeface="Calibri"/>
                <a:sym typeface="Calibri"/>
              </a:rPr>
              <a:t>from graphic </a:t>
            </a:r>
            <a:r>
              <a:rPr lang="en-US" dirty="0" smtClean="0">
                <a:latin typeface="Calibri"/>
                <a:ea typeface="Calibri"/>
                <a:cs typeface="Calibri"/>
                <a:sym typeface="Calibri"/>
              </a:rPr>
              <a:t>organizer from Activity</a:t>
            </a:r>
            <a:r>
              <a:rPr lang="en-US" baseline="0" dirty="0" smtClean="0">
                <a:latin typeface="Calibri"/>
                <a:ea typeface="Calibri"/>
                <a:cs typeface="Calibri"/>
                <a:sym typeface="Calibri"/>
              </a:rPr>
              <a:t> 4</a:t>
            </a:r>
            <a:r>
              <a:rPr lang="en-US" dirty="0" smtClean="0">
                <a:latin typeface="Calibri"/>
                <a:ea typeface="Calibri"/>
                <a:cs typeface="Calibri"/>
                <a:sym typeface="Calibri"/>
              </a:rPr>
              <a:t> </a:t>
            </a:r>
            <a:r>
              <a:rPr lang="en-US" dirty="0">
                <a:latin typeface="Calibri"/>
                <a:ea typeface="Calibri"/>
                <a:cs typeface="Calibri"/>
                <a:sym typeface="Calibri"/>
              </a:rPr>
              <a:t>and respond to ideas. </a:t>
            </a:r>
          </a:p>
          <a:p>
            <a:pPr marL="332172" indent="-171707">
              <a:buClr>
                <a:srgbClr val="000000"/>
              </a:buClr>
              <a:buSzPct val="100000"/>
              <a:buFont typeface="Arial" panose="020B0604020202020204" pitchFamily="34" charset="0"/>
              <a:buChar char="•"/>
            </a:pPr>
            <a:r>
              <a:rPr lang="en-US" dirty="0">
                <a:latin typeface="Calibri"/>
                <a:ea typeface="Calibri"/>
                <a:cs typeface="Calibri"/>
                <a:sym typeface="Calibri"/>
              </a:rPr>
              <a:t>Three rotations:</a:t>
            </a:r>
          </a:p>
          <a:p>
            <a:pPr marL="915772" lvl="1" indent="-302205">
              <a:buClr>
                <a:srgbClr val="000000"/>
              </a:buClr>
              <a:buSzPct val="100000"/>
              <a:buFont typeface="Courier New"/>
              <a:buChar char="o"/>
            </a:pPr>
            <a:r>
              <a:rPr lang="en-US" dirty="0">
                <a:latin typeface="Calibri"/>
                <a:ea typeface="Calibri"/>
                <a:cs typeface="Calibri"/>
                <a:sym typeface="Calibri"/>
              </a:rPr>
              <a:t>Round 1: Partner A shares first.  Partner B responds with affirmation, question, or extension of ideas.</a:t>
            </a:r>
          </a:p>
          <a:p>
            <a:pPr marL="1373657" lvl="2" indent="-302205">
              <a:buClr>
                <a:srgbClr val="000000"/>
              </a:buClr>
              <a:buSzPct val="100000"/>
              <a:buFont typeface="Wingdings"/>
              <a:buChar char="§"/>
            </a:pPr>
            <a:r>
              <a:rPr lang="en-US" dirty="0">
                <a:latin typeface="Calibri"/>
                <a:ea typeface="Calibri"/>
                <a:cs typeface="Calibri"/>
                <a:sym typeface="Calibri"/>
              </a:rPr>
              <a:t>Line A moves 2 people to the left. </a:t>
            </a:r>
          </a:p>
          <a:p>
            <a:pPr marL="915772" lvl="1" indent="-302205">
              <a:buClr>
                <a:srgbClr val="000000"/>
              </a:buClr>
              <a:buSzPct val="100000"/>
              <a:buFont typeface="Courier New"/>
              <a:buChar char="o"/>
            </a:pPr>
            <a:r>
              <a:rPr lang="en-US" dirty="0">
                <a:latin typeface="Calibri"/>
                <a:ea typeface="Calibri"/>
                <a:cs typeface="Calibri"/>
                <a:sym typeface="Calibri"/>
              </a:rPr>
              <a:t>Round 2: Repeat process with Partner B sharing first.</a:t>
            </a:r>
          </a:p>
          <a:p>
            <a:pPr marL="1373657" lvl="2" indent="-302205">
              <a:buClr>
                <a:srgbClr val="000000"/>
              </a:buClr>
              <a:buSzPct val="100000"/>
              <a:buFont typeface="Wingdings"/>
              <a:buChar char="§"/>
            </a:pPr>
            <a:r>
              <a:rPr lang="en-US" dirty="0">
                <a:latin typeface="Calibri"/>
                <a:ea typeface="Calibri"/>
                <a:cs typeface="Calibri"/>
                <a:sym typeface="Calibri"/>
              </a:rPr>
              <a:t>Repeat line movement</a:t>
            </a:r>
          </a:p>
          <a:p>
            <a:pPr marL="915772" lvl="1" indent="-302205">
              <a:buClr>
                <a:srgbClr val="000000"/>
              </a:buClr>
              <a:buSzPct val="100000"/>
              <a:buFont typeface="Courier New"/>
              <a:buChar char="o"/>
            </a:pPr>
            <a:r>
              <a:rPr lang="en-US" dirty="0">
                <a:latin typeface="Calibri"/>
                <a:ea typeface="Calibri"/>
                <a:cs typeface="Calibri"/>
                <a:sym typeface="Calibri"/>
              </a:rPr>
              <a:t>Round 3: Partners reflect on use of differentiated/multi-level readings.</a:t>
            </a:r>
          </a:p>
          <a:p>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There are a variety of names and variations including Inside-Outside Circles as identified by Spencer Kagan.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Use when students need to get up and move.</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Students have the opportunity to share with different students.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No one is left out.</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Can be used to review facts if students have 1 or 2 cards with questions and </a:t>
            </a:r>
            <a:r>
              <a:rPr lang="en-US" dirty="0" smtClean="0">
                <a:solidFill>
                  <a:schemeClr val="dk1"/>
                </a:solidFill>
                <a:latin typeface="Calibri"/>
                <a:ea typeface="Calibri"/>
                <a:cs typeface="Calibri"/>
                <a:sym typeface="Calibri"/>
              </a:rPr>
              <a:t>answers. Trade </a:t>
            </a:r>
            <a:r>
              <a:rPr lang="en-US" dirty="0">
                <a:solidFill>
                  <a:schemeClr val="dk1"/>
                </a:solidFill>
                <a:latin typeface="Calibri"/>
                <a:ea typeface="Calibri"/>
                <a:cs typeface="Calibri"/>
                <a:sym typeface="Calibri"/>
              </a:rPr>
              <a:t>when rotating.</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Try to pair a non-English speaker with a bilingual partner. </a:t>
            </a:r>
            <a:r>
              <a:rPr lang="en-US" dirty="0" smtClean="0">
                <a:solidFill>
                  <a:schemeClr val="dk1"/>
                </a:solidFill>
                <a:latin typeface="Calibri"/>
                <a:ea typeface="Calibri"/>
                <a:cs typeface="Calibri"/>
                <a:sym typeface="Calibri"/>
              </a:rPr>
              <a:t>The </a:t>
            </a:r>
            <a:r>
              <a:rPr lang="en-US" dirty="0">
                <a:solidFill>
                  <a:schemeClr val="dk1"/>
                </a:solidFill>
                <a:latin typeface="Calibri"/>
                <a:ea typeface="Calibri"/>
                <a:cs typeface="Calibri"/>
                <a:sym typeface="Calibri"/>
              </a:rPr>
              <a:t>two rotate as one.</a:t>
            </a:r>
          </a:p>
          <a:p>
            <a:pPr marL="0">
              <a:buClr>
                <a:schemeClr val="dk1"/>
              </a:buClr>
              <a:buSzPct val="100000"/>
            </a:pPr>
            <a:r>
              <a:rPr lang="en-US" b="1" dirty="0" smtClean="0">
                <a:solidFill>
                  <a:schemeClr val="dk1"/>
                </a:solidFill>
                <a:latin typeface="Calibri"/>
                <a:ea typeface="Calibri"/>
                <a:cs typeface="Calibri"/>
                <a:sym typeface="Calibri"/>
              </a:rPr>
              <a:t>Allow </a:t>
            </a:r>
            <a:r>
              <a:rPr lang="en-US" b="1" dirty="0">
                <a:solidFill>
                  <a:schemeClr val="dk1"/>
                </a:solidFill>
                <a:latin typeface="Calibri"/>
                <a:ea typeface="Calibri"/>
                <a:cs typeface="Calibri"/>
                <a:sym typeface="Calibri"/>
              </a:rPr>
              <a:t>about 10 minutes for this activity. </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004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42" name="Shape 242"/>
          <p:cNvSpPr txBox="1">
            <a:spLocks noGrp="1"/>
          </p:cNvSpPr>
          <p:nvPr>
            <p:ph type="body" idx="1"/>
          </p:nvPr>
        </p:nvSpPr>
        <p:spPr>
          <a:xfrm>
            <a:off x="702310" y="4480004"/>
            <a:ext cx="5618480" cy="3665457"/>
          </a:xfrm>
          <a:prstGeom prst="rect">
            <a:avLst/>
          </a:prstGeom>
          <a:noFill/>
          <a:ln>
            <a:noFill/>
          </a:ln>
        </p:spPr>
        <p:txBody>
          <a:bodyPr lIns="93291" tIns="46645" rIns="93291" bIns="46645" anchor="t" anchorCtr="0">
            <a:noAutofit/>
          </a:bodyPr>
          <a:lstStyle/>
          <a:p>
            <a:pPr>
              <a:buClr>
                <a:schemeClr val="dk1"/>
              </a:buClr>
              <a:buSzPct val="25000"/>
            </a:pPr>
            <a:r>
              <a:rPr lang="en-US" b="0" dirty="0">
                <a:solidFill>
                  <a:schemeClr val="dk1"/>
                </a:solidFill>
                <a:latin typeface="Calibri"/>
                <a:ea typeface="Calibri"/>
                <a:cs typeface="Calibri"/>
                <a:sym typeface="Calibri"/>
              </a:rPr>
              <a:t>Presenter: </a:t>
            </a:r>
          </a:p>
          <a:p>
            <a:pPr>
              <a:buClr>
                <a:schemeClr val="dk1"/>
              </a:buClr>
              <a:buSzPct val="25000"/>
            </a:pPr>
            <a:r>
              <a:rPr lang="en-US" dirty="0">
                <a:solidFill>
                  <a:schemeClr val="dk1"/>
                </a:solidFill>
                <a:latin typeface="Calibri"/>
                <a:ea typeface="Calibri"/>
                <a:cs typeface="Calibri"/>
                <a:sym typeface="Calibri"/>
              </a:rPr>
              <a:t>Graphic will be displayed throughout the day.</a:t>
            </a:r>
          </a:p>
          <a:p>
            <a:pPr marL="457153" indent="-304768">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Now</a:t>
            </a:r>
            <a:r>
              <a:rPr lang="en-US" dirty="0">
                <a:solidFill>
                  <a:schemeClr val="dk1"/>
                </a:solidFill>
                <a:latin typeface="Calibri"/>
                <a:ea typeface="Calibri"/>
                <a:cs typeface="Calibri"/>
                <a:sym typeface="Calibri"/>
              </a:rPr>
              <a:t>,</a:t>
            </a:r>
            <a:r>
              <a:rPr lang="en-US" dirty="0" smtClean="0">
                <a:solidFill>
                  <a:schemeClr val="dk1"/>
                </a:solidFill>
                <a:latin typeface="Calibri"/>
                <a:ea typeface="Calibri"/>
                <a:cs typeface="Calibri"/>
                <a:sym typeface="Calibri"/>
              </a:rPr>
              <a:t> Part 1: Opportunities </a:t>
            </a:r>
            <a:r>
              <a:rPr lang="en-US" dirty="0">
                <a:solidFill>
                  <a:schemeClr val="dk1"/>
                </a:solidFill>
                <a:latin typeface="Calibri"/>
                <a:ea typeface="Calibri"/>
                <a:cs typeface="Calibri"/>
                <a:sym typeface="Calibri"/>
              </a:rPr>
              <a:t>for ELs using CCS</a:t>
            </a:r>
          </a:p>
        </p:txBody>
      </p:sp>
      <p:sp>
        <p:nvSpPr>
          <p:cNvPr id="243" name="Shape 243"/>
          <p:cNvSpPr txBox="1">
            <a:spLocks noGrp="1"/>
          </p:cNvSpPr>
          <p:nvPr>
            <p:ph type="sldNum" idx="12"/>
          </p:nvPr>
        </p:nvSpPr>
        <p:spPr>
          <a:xfrm>
            <a:off x="3978133" y="8842029"/>
            <a:ext cx="3043343" cy="467070"/>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9</a:t>
            </a:fld>
            <a:endParaRPr lang="en-US"/>
          </a:p>
        </p:txBody>
      </p:sp>
    </p:spTree>
    <p:extLst>
      <p:ext uri="{BB962C8B-B14F-4D97-AF65-F5344CB8AC3E}">
        <p14:creationId xmlns:p14="http://schemas.microsoft.com/office/powerpoint/2010/main" val="3329915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Shape 10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1" name="Shape 1041"/>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a:buClr>
                <a:schemeClr val="dk1"/>
              </a:buClr>
              <a:buSzPct val="25000"/>
            </a:pPr>
            <a:r>
              <a:rPr lang="en-US" i="1" dirty="0">
                <a:solidFill>
                  <a:schemeClr val="dk1"/>
                </a:solidFill>
                <a:latin typeface="Calibri"/>
                <a:ea typeface="Calibri"/>
                <a:cs typeface="Calibri"/>
                <a:sym typeface="Calibri"/>
              </a:rPr>
              <a:t>This debriefing may best be done by the presenter so points are accurately made and the timeframe is adhered to.</a:t>
            </a:r>
          </a:p>
          <a:p>
            <a:pPr>
              <a:buClr>
                <a:schemeClr val="dk1"/>
              </a:buClr>
            </a:pPr>
            <a:endParaRPr dirty="0">
              <a:solidFill>
                <a:schemeClr val="dk1"/>
              </a:solidFill>
              <a:latin typeface="Calibri"/>
              <a:ea typeface="Calibri"/>
              <a:cs typeface="Calibri"/>
              <a:sym typeface="Calibri"/>
            </a:endParaRPr>
          </a:p>
          <a:p>
            <a:r>
              <a:rPr lang="en-US" dirty="0">
                <a:solidFill>
                  <a:schemeClr val="dk1"/>
                </a:solidFill>
                <a:latin typeface="Calibri"/>
                <a:ea typeface="Calibri"/>
                <a:cs typeface="Calibri"/>
                <a:sym typeface="Calibri"/>
              </a:rPr>
              <a:t>BENEFITS for ELs</a:t>
            </a:r>
            <a:r>
              <a:rPr lang="en-US" dirty="0" smtClean="0">
                <a:solidFill>
                  <a:schemeClr val="dk1"/>
                </a:solidFill>
                <a:latin typeface="Calibri"/>
                <a:ea typeface="Calibri"/>
                <a:cs typeface="Calibri"/>
                <a:sym typeface="Calibri"/>
              </a:rPr>
              <a:t>:</a:t>
            </a:r>
            <a:endParaRPr lang="en-US" b="1" dirty="0" smtClean="0">
              <a:solidFill>
                <a:srgbClr val="FF0000"/>
              </a:solidFill>
              <a:latin typeface="Calibri"/>
              <a:ea typeface="Calibri"/>
              <a:cs typeface="Calibri"/>
              <a:sym typeface="Calibri"/>
            </a:endParaRPr>
          </a:p>
          <a:p>
            <a:pPr marL="323834" indent="-171450">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Opportunities for oral language development; practice in a fun activity.</a:t>
            </a:r>
          </a:p>
          <a:p>
            <a:pPr marL="323834" indent="-171450">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Exposure to different views and summaries of learning.</a:t>
            </a:r>
          </a:p>
          <a:p>
            <a:pPr marL="323834" indent="-171450">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Interactions with all classmates.</a:t>
            </a:r>
          </a:p>
          <a:p>
            <a:pPr marL="320263" indent="-171450">
              <a:buClr>
                <a:schemeClr val="dk1"/>
              </a:buClr>
              <a:buSzPct val="127271"/>
              <a:buFont typeface="Arial" panose="020B0604020202020204" pitchFamily="34" charset="0"/>
              <a:buChar char="•"/>
            </a:pPr>
            <a:r>
              <a:rPr lang="en-US" dirty="0" smtClean="0">
                <a:solidFill>
                  <a:schemeClr val="dk1"/>
                </a:solidFill>
                <a:latin typeface="Calibri"/>
                <a:ea typeface="Calibri"/>
                <a:cs typeface="Calibri"/>
                <a:sym typeface="Calibri"/>
              </a:rPr>
              <a:t>Promotes </a:t>
            </a:r>
            <a:r>
              <a:rPr lang="en-US" dirty="0">
                <a:solidFill>
                  <a:schemeClr val="dk1"/>
                </a:solidFill>
                <a:latin typeface="Calibri"/>
                <a:ea typeface="Calibri"/>
                <a:cs typeface="Calibri"/>
                <a:sym typeface="Calibri"/>
              </a:rPr>
              <a:t>active listening.</a:t>
            </a:r>
          </a:p>
          <a:p>
            <a:pPr marL="320263"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Provides a forum for the modeling and rehearsal of English oral language.</a:t>
            </a:r>
          </a:p>
          <a:p>
            <a:pPr marL="320263"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Encourages oral summarization.</a:t>
            </a:r>
          </a:p>
          <a:p>
            <a:pPr marL="320263" indent="-171450">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Gets students up and moving.</a:t>
            </a:r>
          </a:p>
          <a:p>
            <a:pPr marL="320263"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Exposes students to different points of view and ideas.</a:t>
            </a:r>
          </a:p>
          <a:p>
            <a:pPr marL="331915" indent="-171450">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Can partner beginning ELs with same-language partners (these native language buddies can move together throughout the activity). </a:t>
            </a:r>
          </a:p>
        </p:txBody>
      </p:sp>
    </p:spTree>
    <p:extLst>
      <p:ext uri="{BB962C8B-B14F-4D97-AF65-F5344CB8AC3E}">
        <p14:creationId xmlns:p14="http://schemas.microsoft.com/office/powerpoint/2010/main" val="14345062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53" name="Shape 1053"/>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Will be using article, “Realizing Opportunities for English Learners in the Common Core English Language Arts and Disciplinary Literacy Standards” by Bunch, </a:t>
            </a:r>
            <a:r>
              <a:rPr lang="en-US" dirty="0" err="1">
                <a:solidFill>
                  <a:schemeClr val="dk1"/>
                </a:solidFill>
                <a:latin typeface="Calibri"/>
                <a:ea typeface="Calibri"/>
                <a:cs typeface="Calibri"/>
                <a:sym typeface="Calibri"/>
              </a:rPr>
              <a:t>Kibler</a:t>
            </a:r>
            <a:r>
              <a:rPr lang="en-US" dirty="0">
                <a:solidFill>
                  <a:schemeClr val="dk1"/>
                </a:solidFill>
                <a:latin typeface="Calibri"/>
                <a:ea typeface="Calibri"/>
                <a:cs typeface="Calibri"/>
                <a:sym typeface="Calibri"/>
              </a:rPr>
              <a:t>, &amp; </a:t>
            </a:r>
            <a:r>
              <a:rPr lang="en-US" dirty="0" smtClean="0">
                <a:solidFill>
                  <a:schemeClr val="dk1"/>
                </a:solidFill>
                <a:latin typeface="Calibri"/>
                <a:ea typeface="Calibri"/>
                <a:cs typeface="Calibri"/>
                <a:sym typeface="Calibri"/>
              </a:rPr>
              <a:t>Pimentel.</a:t>
            </a:r>
            <a:endParaRPr lang="en-US" b="1" dirty="0">
              <a:solidFill>
                <a:srgbClr val="FF0000"/>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Since this is a 3-part process, directions will be on following slides.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Reading Closely for Text Evidence has many practical uses: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Reading complex texts.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Gathering text-based evidence.</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Using text-based evidence to expand conceptual understandings.</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Activating prior knowledge and motivating new learning.</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Addressing multiple intelligences.</a:t>
            </a:r>
          </a:p>
          <a:p>
            <a:pPr>
              <a:buClr>
                <a:schemeClr val="dk1"/>
              </a:buClr>
            </a:pPr>
            <a:endParaRPr dirty="0">
              <a:solidFill>
                <a:schemeClr val="dk1"/>
              </a:solidFill>
              <a:latin typeface="Calibri"/>
              <a:ea typeface="Calibri"/>
              <a:cs typeface="Calibri"/>
              <a:sym typeface="Calibri"/>
            </a:endParaRPr>
          </a:p>
          <a:p>
            <a:pPr>
              <a:buClr>
                <a:schemeClr val="dk1"/>
              </a:buClr>
              <a:buSzPct val="25000"/>
            </a:pPr>
            <a:r>
              <a:rPr lang="en-US" dirty="0">
                <a:solidFill>
                  <a:schemeClr val="dk1"/>
                </a:solidFill>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11392" indent="-17170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Encourages multiple readings.</a:t>
            </a:r>
          </a:p>
          <a:p>
            <a:pPr marL="311392" indent="-17170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Sets a purpose for </a:t>
            </a:r>
            <a:r>
              <a:rPr lang="en-US" dirty="0" smtClean="0">
                <a:solidFill>
                  <a:schemeClr val="dk1"/>
                </a:solidFill>
                <a:latin typeface="Calibri"/>
                <a:ea typeface="Calibri"/>
                <a:cs typeface="Calibri"/>
                <a:sym typeface="Calibri"/>
              </a:rPr>
              <a:t>reading/previewing </a:t>
            </a:r>
            <a:r>
              <a:rPr lang="en-US" dirty="0">
                <a:solidFill>
                  <a:schemeClr val="dk1"/>
                </a:solidFill>
                <a:latin typeface="Calibri"/>
                <a:ea typeface="Calibri"/>
                <a:cs typeface="Calibri"/>
                <a:sym typeface="Calibri"/>
              </a:rPr>
              <a:t>text.</a:t>
            </a:r>
          </a:p>
          <a:p>
            <a:pPr marL="311392" indent="-17170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Encourages active, not passive, learning.</a:t>
            </a:r>
          </a:p>
          <a:p>
            <a:pPr marL="311392" indent="-171707">
              <a:buClr>
                <a:schemeClr val="dk1"/>
              </a:buClr>
              <a:buSzPct val="127271"/>
              <a:buFont typeface="Arial" panose="020B0604020202020204" pitchFamily="34" charset="0"/>
              <a:buChar char="•"/>
            </a:pPr>
            <a:r>
              <a:rPr lang="en-US" dirty="0">
                <a:solidFill>
                  <a:schemeClr val="dk1"/>
                </a:solidFill>
                <a:latin typeface="Calibri"/>
                <a:ea typeface="Calibri"/>
                <a:cs typeface="Calibri"/>
                <a:sym typeface="Calibri"/>
              </a:rPr>
              <a:t>Has built-in repetition.</a:t>
            </a:r>
          </a:p>
          <a:p>
            <a:pPr marL="320520"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Note: the reading must be accessible for the ELP level and literacy level of the learner</a:t>
            </a:r>
            <a:r>
              <a:rPr lang="en-US" dirty="0" smtClean="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46755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2" name="Shape 1062"/>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smtClean="0">
                <a:solidFill>
                  <a:schemeClr val="dk1"/>
                </a:solidFill>
                <a:latin typeface="Calibri"/>
                <a:ea typeface="Calibri"/>
                <a:cs typeface="Calibri"/>
                <a:sym typeface="Calibri"/>
              </a:rPr>
              <a:t>Part 1 is described </a:t>
            </a:r>
            <a:r>
              <a:rPr lang="en-US" dirty="0">
                <a:solidFill>
                  <a:schemeClr val="dk1"/>
                </a:solidFill>
                <a:latin typeface="Calibri"/>
                <a:ea typeface="Calibri"/>
                <a:cs typeface="Calibri"/>
                <a:sym typeface="Calibri"/>
              </a:rPr>
              <a:t>in slide.</a:t>
            </a:r>
          </a:p>
          <a:p>
            <a:pPr marL="457153" indent="-304768">
              <a:buClr>
                <a:schemeClr val="dk1"/>
              </a:buClr>
              <a:buSzPct val="100000"/>
              <a:buFont typeface="Arial"/>
              <a:buChar char="●"/>
            </a:pPr>
            <a:endParaRPr lang="en-US" dirty="0">
              <a:solidFill>
                <a:schemeClr val="dk1"/>
              </a:solidFill>
              <a:latin typeface="Calibri"/>
              <a:ea typeface="Calibri"/>
              <a:cs typeface="Calibri"/>
              <a:sym typeface="Calibri"/>
            </a:endParaRPr>
          </a:p>
          <a:p>
            <a:pPr marL="152384">
              <a:buClr>
                <a:schemeClr val="dk1"/>
              </a:buClr>
              <a:buSzPct val="100000"/>
            </a:pPr>
            <a:r>
              <a:rPr lang="en-US" b="1" dirty="0">
                <a:solidFill>
                  <a:schemeClr val="dk1"/>
                </a:solidFill>
                <a:latin typeface="Calibri"/>
                <a:ea typeface="Calibri"/>
                <a:cs typeface="Calibri"/>
                <a:sym typeface="Calibri"/>
              </a:rPr>
              <a:t>Allow about 7-10 minutes for participants to read and complete the </a:t>
            </a:r>
            <a:r>
              <a:rPr lang="en-US" b="1" dirty="0" smtClean="0">
                <a:solidFill>
                  <a:schemeClr val="dk1"/>
                </a:solidFill>
                <a:latin typeface="Calibri"/>
                <a:ea typeface="Calibri"/>
                <a:cs typeface="Calibri"/>
                <a:sym typeface="Calibri"/>
              </a:rPr>
              <a:t>T-chart</a:t>
            </a:r>
            <a:r>
              <a:rPr lang="en-US" b="1"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24332636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Shape 10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70" name="Shape 1070"/>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 Notes: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Instruct each individual to look critically at his/her </a:t>
            </a:r>
            <a:r>
              <a:rPr lang="en-US" dirty="0" smtClean="0">
                <a:solidFill>
                  <a:schemeClr val="dk1"/>
                </a:solidFill>
                <a:latin typeface="Calibri"/>
                <a:ea typeface="Calibri"/>
                <a:cs typeface="Calibri"/>
                <a:sym typeface="Calibri"/>
              </a:rPr>
              <a:t>T-chart</a:t>
            </a:r>
            <a:r>
              <a:rPr lang="en-US" dirty="0">
                <a:solidFill>
                  <a:schemeClr val="dk1"/>
                </a:solidFill>
                <a:latin typeface="Calibri"/>
                <a:ea typeface="Calibri"/>
                <a:cs typeface="Calibri"/>
                <a:sym typeface="Calibri"/>
              </a:rPr>
              <a:t>.</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Identify patterns that rise to the surface.</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Which details fit together?</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How do these details fit together? </a:t>
            </a:r>
          </a:p>
        </p:txBody>
      </p:sp>
    </p:spTree>
    <p:extLst>
      <p:ext uri="{BB962C8B-B14F-4D97-AF65-F5344CB8AC3E}">
        <p14:creationId xmlns:p14="http://schemas.microsoft.com/office/powerpoint/2010/main" val="15189004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txBox="1">
            <a:spLocks noGrp="1"/>
          </p:cNvSpPr>
          <p:nvPr>
            <p:ph type="body" idx="1"/>
          </p:nvPr>
        </p:nvSpPr>
        <p:spPr>
          <a:xfrm>
            <a:off x="702310" y="4480004"/>
            <a:ext cx="5618480" cy="3665457"/>
          </a:xfrm>
          <a:prstGeom prst="rect">
            <a:avLst/>
          </a:prstGeom>
        </p:spPr>
        <p:txBody>
          <a:bodyPr lIns="91416" tIns="91416" rIns="91416" bIns="91416" anchor="t" anchorCtr="0">
            <a:noAutofit/>
          </a:bodyPr>
          <a:lstStyle/>
          <a:p>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Benefits of sentence frames for ELs were highlighted previously. </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Be sure the sentence frames are selected or formulated to match the language function, in this case, summarizing and identifying patterns.</a:t>
            </a:r>
          </a:p>
          <a:p>
            <a:pPr marL="152384">
              <a:buClr>
                <a:srgbClr val="000000"/>
              </a:buClr>
              <a:buSzPct val="100000"/>
            </a:pPr>
            <a:endParaRPr lang="en-US" dirty="0">
              <a:latin typeface="Calibri"/>
              <a:ea typeface="Calibri"/>
              <a:cs typeface="Calibri"/>
              <a:sym typeface="Calibri"/>
            </a:endParaRPr>
          </a:p>
          <a:p>
            <a:pPr marL="152384">
              <a:buClr>
                <a:srgbClr val="000000"/>
              </a:buClr>
              <a:buSzPct val="100000"/>
            </a:pPr>
            <a:r>
              <a:rPr lang="en-US" b="1" dirty="0">
                <a:latin typeface="Calibri"/>
                <a:ea typeface="Calibri"/>
                <a:cs typeface="Calibri"/>
                <a:sym typeface="Calibri"/>
              </a:rPr>
              <a:t>Allow about 10 minutes for the Within-Team-Jigsaw discussion. </a:t>
            </a:r>
          </a:p>
          <a:p>
            <a:endParaRPr dirty="0">
              <a:latin typeface="Calibri"/>
              <a:ea typeface="Calibri"/>
              <a:cs typeface="Calibri"/>
              <a:sym typeface="Calibri"/>
            </a:endParaRPr>
          </a:p>
          <a:p>
            <a:r>
              <a:rPr lang="en-US" dirty="0">
                <a:latin typeface="Calibri"/>
                <a:ea typeface="Calibri"/>
                <a:cs typeface="Calibri"/>
                <a:sym typeface="Calibri"/>
              </a:rPr>
              <a:t>BENEFITS for ELs of Within-Team-Jigsaw:  </a:t>
            </a:r>
            <a:endParaRPr lang="en-US" b="1" dirty="0">
              <a:solidFill>
                <a:srgbClr val="FF0000"/>
              </a:solidFill>
              <a:latin typeface="Calibri"/>
              <a:ea typeface="Calibri"/>
              <a:cs typeface="Calibri"/>
              <a:sym typeface="Calibri"/>
            </a:endParaRP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Opportunity to develop oral language skills.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Simpler explanations in student language of text material.</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Accountability for teaching others.</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The increased learning that comes from teaching others.</a:t>
            </a:r>
          </a:p>
          <a:p>
            <a:endParaRPr dirty="0">
              <a:latin typeface="Calibri"/>
              <a:ea typeface="Calibri"/>
              <a:cs typeface="Calibri"/>
              <a:sym typeface="Calibri"/>
            </a:endParaRPr>
          </a:p>
          <a:p>
            <a:endParaRPr dirty="0">
              <a:latin typeface="Calibri"/>
              <a:ea typeface="Calibri"/>
              <a:cs typeface="Calibri"/>
              <a:sym typeface="Calibri"/>
            </a:endParaRPr>
          </a:p>
        </p:txBody>
      </p:sp>
      <p:sp>
        <p:nvSpPr>
          <p:cNvPr id="1078" name="Shape 1078"/>
          <p:cNvSpPr>
            <a:spLocks noGrp="1" noRot="1" noChangeAspect="1"/>
          </p:cNvSpPr>
          <p:nvPr>
            <p:ph type="sldImg" idx="2"/>
          </p:nvPr>
        </p:nvSpPr>
        <p:spPr>
          <a:xfrm>
            <a:off x="1417638" y="1163638"/>
            <a:ext cx="4187825" cy="31416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31646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Shape 10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6" name="Shape 1086"/>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Instruct </a:t>
            </a:r>
            <a:r>
              <a:rPr lang="en-US" dirty="0" smtClean="0">
                <a:solidFill>
                  <a:schemeClr val="dk1"/>
                </a:solidFill>
                <a:latin typeface="Calibri"/>
                <a:ea typeface="Calibri"/>
                <a:cs typeface="Calibri"/>
                <a:sym typeface="Calibri"/>
              </a:rPr>
              <a:t>teams </a:t>
            </a:r>
            <a:r>
              <a:rPr lang="en-US" dirty="0">
                <a:solidFill>
                  <a:schemeClr val="dk1"/>
                </a:solidFill>
                <a:latin typeface="Calibri"/>
                <a:ea typeface="Calibri"/>
                <a:cs typeface="Calibri"/>
                <a:sym typeface="Calibri"/>
              </a:rPr>
              <a:t>to discuss the question “How do these patterns help you to expand your own understanding of teaching </a:t>
            </a:r>
            <a:r>
              <a:rPr lang="en-US" dirty="0" smtClean="0">
                <a:solidFill>
                  <a:schemeClr val="dk1"/>
                </a:solidFill>
                <a:latin typeface="Calibri"/>
                <a:ea typeface="Calibri"/>
                <a:cs typeface="Calibri"/>
                <a:sym typeface="Calibri"/>
              </a:rPr>
              <a:t>ELs </a:t>
            </a:r>
            <a:r>
              <a:rPr lang="en-US" dirty="0">
                <a:solidFill>
                  <a:schemeClr val="dk1"/>
                </a:solidFill>
                <a:latin typeface="Calibri"/>
                <a:ea typeface="Calibri"/>
                <a:cs typeface="Calibri"/>
                <a:sym typeface="Calibri"/>
              </a:rPr>
              <a:t>with the CCS?”</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State your shared learning in a broad generalizing statement of deeper understanding.  </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Write your answer as a complete statement that could begin with the words, “We understand </a:t>
            </a:r>
            <a:r>
              <a:rPr lang="en-US" dirty="0" smtClean="0">
                <a:solidFill>
                  <a:schemeClr val="dk1"/>
                </a:solidFill>
                <a:latin typeface="Calibri"/>
                <a:ea typeface="Calibri"/>
                <a:cs typeface="Calibri"/>
                <a:sym typeface="Calibri"/>
              </a:rPr>
              <a:t>that…”</a:t>
            </a:r>
            <a:endParaRPr lang="en-US" dirty="0">
              <a:solidFill>
                <a:schemeClr val="dk1"/>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When ready, a member of the team will be called upon to share the team’s understanding.</a:t>
            </a:r>
          </a:p>
          <a:p>
            <a:pPr marL="609538" lvl="1">
              <a:buClr>
                <a:schemeClr val="dk1"/>
              </a:buClr>
              <a:buSzPct val="100000"/>
            </a:pPr>
            <a:endParaRPr lang="en-US" dirty="0">
              <a:solidFill>
                <a:schemeClr val="dk1"/>
              </a:solidFill>
              <a:latin typeface="Calibri"/>
              <a:ea typeface="Calibri"/>
              <a:cs typeface="Calibri"/>
              <a:sym typeface="Calibri"/>
            </a:endParaRPr>
          </a:p>
          <a:p>
            <a:pPr marL="152384">
              <a:buClr>
                <a:schemeClr val="dk1"/>
              </a:buClr>
              <a:buSzPct val="100000"/>
            </a:pPr>
            <a:r>
              <a:rPr lang="en-US" b="1" dirty="0">
                <a:solidFill>
                  <a:schemeClr val="dk1"/>
                </a:solidFill>
                <a:latin typeface="Calibri"/>
                <a:ea typeface="Calibri"/>
                <a:cs typeface="Calibri"/>
                <a:sym typeface="Calibri"/>
              </a:rPr>
              <a:t>This will take about 5 minutes. </a:t>
            </a:r>
          </a:p>
          <a:p>
            <a:endParaRPr dirty="0">
              <a:solidFill>
                <a:schemeClr val="dk1"/>
              </a:solidFill>
              <a:latin typeface="Calibri"/>
              <a:ea typeface="Calibri"/>
              <a:cs typeface="Calibri"/>
              <a:sym typeface="Calibri"/>
            </a:endParaRPr>
          </a:p>
          <a:p>
            <a:r>
              <a:rPr lang="en-US" dirty="0">
                <a:solidFill>
                  <a:schemeClr val="dk1"/>
                </a:solidFill>
                <a:latin typeface="Calibri"/>
                <a:ea typeface="Calibri"/>
                <a:cs typeface="Calibri"/>
                <a:sym typeface="Calibri"/>
              </a:rPr>
              <a:t>BENEFITS for ELs: </a:t>
            </a:r>
            <a:endParaRPr lang="en-US" b="1" dirty="0">
              <a:solidFill>
                <a:srgbClr val="FF0000"/>
              </a:solidFill>
              <a:latin typeface="Calibri"/>
              <a:ea typeface="Calibri"/>
              <a:cs typeface="Calibri"/>
              <a:sym typeface="Calibri"/>
            </a:endParaRP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It is helpful for all students to summarize broader understandings in this way.</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For ELs, having a team collaborate to state the most important understanding from the details in a reading or topic of investigation can place the focus on what is most essential.</a:t>
            </a:r>
          </a:p>
          <a:p>
            <a:pPr marL="324091" indent="-171707">
              <a:buClr>
                <a:schemeClr val="dk1"/>
              </a:buClr>
              <a:buSzPct val="100000"/>
              <a:buFont typeface="Arial" panose="020B0604020202020204" pitchFamily="34" charset="0"/>
              <a:buChar char="•"/>
            </a:pPr>
            <a:r>
              <a:rPr lang="en-US" dirty="0">
                <a:solidFill>
                  <a:schemeClr val="dk1"/>
                </a:solidFill>
                <a:latin typeface="Calibri"/>
                <a:ea typeface="Calibri"/>
                <a:cs typeface="Calibri"/>
                <a:sym typeface="Calibri"/>
              </a:rPr>
              <a:t>As mentioned previously, focus on broader understandings promotes transfer of learning.</a:t>
            </a: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endParaRPr dirty="0"/>
          </a:p>
          <a:p>
            <a:pPr>
              <a:buClr>
                <a:schemeClr val="dk1"/>
              </a:buClr>
            </a:pP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76097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Shape 10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94" name="Shape 1094"/>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latin typeface="Calibri"/>
                <a:ea typeface="Calibri"/>
                <a:cs typeface="Calibri"/>
                <a:sym typeface="Calibri"/>
              </a:rPr>
              <a:t>Presenter:</a:t>
            </a:r>
          </a:p>
          <a:p>
            <a:pPr marL="324091" indent="-171707">
              <a:buClr>
                <a:srgbClr val="000000"/>
              </a:buClr>
              <a:buSzPct val="100000"/>
              <a:buFont typeface="Arial" panose="020B0604020202020204" pitchFamily="34" charset="0"/>
              <a:buChar char="•"/>
            </a:pPr>
            <a:r>
              <a:rPr lang="en-US" dirty="0">
                <a:latin typeface="Calibri"/>
                <a:ea typeface="Calibri"/>
                <a:cs typeface="Calibri"/>
                <a:sym typeface="Calibri"/>
              </a:rPr>
              <a:t>Discuss together as a group some ways to differentiate both Reading Closely for Text Evidence and use of </a:t>
            </a:r>
            <a:r>
              <a:rPr lang="en-US" dirty="0" smtClean="0">
                <a:latin typeface="Calibri"/>
                <a:ea typeface="Calibri"/>
                <a:cs typeface="Calibri"/>
                <a:sym typeface="Calibri"/>
              </a:rPr>
              <a:t>Within-Team </a:t>
            </a:r>
            <a:r>
              <a:rPr lang="en-US" dirty="0">
                <a:latin typeface="Calibri"/>
                <a:ea typeface="Calibri"/>
                <a:cs typeface="Calibri"/>
                <a:sym typeface="Calibri"/>
              </a:rPr>
              <a:t>Jigsaw in diverse classes with </a:t>
            </a:r>
            <a:r>
              <a:rPr lang="en-US" dirty="0" smtClean="0">
                <a:latin typeface="Calibri"/>
                <a:ea typeface="Calibri"/>
                <a:cs typeface="Calibri"/>
                <a:sym typeface="Calibri"/>
              </a:rPr>
              <a:t>ELs</a:t>
            </a:r>
            <a:r>
              <a:rPr lang="en-US" dirty="0">
                <a:latin typeface="Calibri"/>
                <a:ea typeface="Calibri"/>
                <a:cs typeface="Calibri"/>
                <a:sym typeface="Calibri"/>
              </a:rPr>
              <a:t>.</a:t>
            </a:r>
          </a:p>
          <a:p>
            <a:pPr marL="914306" lvl="1" indent="-304768">
              <a:buClr>
                <a:schemeClr val="dk1"/>
              </a:buClr>
              <a:buSzPct val="100000"/>
              <a:buFont typeface="Courier New"/>
              <a:buChar char="o"/>
            </a:pPr>
            <a:r>
              <a:rPr lang="en-US" dirty="0">
                <a:solidFill>
                  <a:schemeClr val="dk1"/>
                </a:solidFill>
                <a:latin typeface="Calibri"/>
                <a:ea typeface="Calibri"/>
                <a:cs typeface="Calibri"/>
                <a:sym typeface="Calibri"/>
              </a:rPr>
              <a:t>Use gradual release of responsibility to scaffold the close reading process.</a:t>
            </a:r>
          </a:p>
          <a:p>
            <a:pPr marL="914306" lvl="1" indent="-304768">
              <a:buClr>
                <a:schemeClr val="dk1"/>
              </a:buClr>
              <a:buSzPct val="100000"/>
              <a:buFont typeface="Courier New"/>
              <a:buChar char="o"/>
            </a:pPr>
            <a:r>
              <a:rPr lang="en-US" dirty="0" smtClean="0">
                <a:solidFill>
                  <a:schemeClr val="dk1"/>
                </a:solidFill>
                <a:latin typeface="Calibri"/>
                <a:ea typeface="Calibri"/>
                <a:cs typeface="Calibri"/>
                <a:sym typeface="Calibri"/>
              </a:rPr>
              <a:t>ELs </a:t>
            </a:r>
            <a:r>
              <a:rPr lang="en-US" dirty="0">
                <a:solidFill>
                  <a:schemeClr val="dk1"/>
                </a:solidFill>
                <a:latin typeface="Calibri"/>
                <a:ea typeface="Calibri"/>
                <a:cs typeface="Calibri"/>
                <a:sym typeface="Calibri"/>
              </a:rPr>
              <a:t>must be able to understand and teach his/her jigsaw piece.  	</a:t>
            </a:r>
          </a:p>
          <a:p>
            <a:pPr marL="1371459" lvl="2" indent="-304768">
              <a:buClr>
                <a:schemeClr val="dk1"/>
              </a:buClr>
              <a:buSzPct val="100000"/>
              <a:buFont typeface="Wingdings"/>
              <a:buChar char="§"/>
            </a:pPr>
            <a:r>
              <a:rPr lang="en-US" dirty="0" smtClean="0">
                <a:solidFill>
                  <a:schemeClr val="dk1"/>
                </a:solidFill>
                <a:latin typeface="Calibri"/>
                <a:ea typeface="Calibri"/>
                <a:cs typeface="Calibri"/>
                <a:sym typeface="Calibri"/>
              </a:rPr>
              <a:t>Give </a:t>
            </a:r>
            <a:r>
              <a:rPr lang="en-US" dirty="0">
                <a:solidFill>
                  <a:schemeClr val="dk1"/>
                </a:solidFill>
                <a:latin typeface="Calibri"/>
                <a:ea typeface="Calibri"/>
                <a:cs typeface="Calibri"/>
                <a:sym typeface="Calibri"/>
              </a:rPr>
              <a:t>a simpler reading task. </a:t>
            </a:r>
          </a:p>
          <a:p>
            <a:pPr marL="1371459" lvl="2" indent="-304768">
              <a:buClr>
                <a:schemeClr val="dk1"/>
              </a:buClr>
              <a:buSzPct val="100000"/>
              <a:buFont typeface="Wingdings"/>
              <a:buChar char="§"/>
            </a:pPr>
            <a:r>
              <a:rPr lang="en-US" dirty="0" smtClean="0">
                <a:solidFill>
                  <a:schemeClr val="dk1"/>
                </a:solidFill>
                <a:latin typeface="Calibri"/>
                <a:ea typeface="Calibri"/>
                <a:cs typeface="Calibri"/>
                <a:sym typeface="Calibri"/>
              </a:rPr>
              <a:t>Provide </a:t>
            </a:r>
            <a:r>
              <a:rPr lang="en-US" dirty="0">
                <a:solidFill>
                  <a:schemeClr val="dk1"/>
                </a:solidFill>
                <a:latin typeface="Calibri"/>
                <a:ea typeface="Calibri"/>
                <a:cs typeface="Calibri"/>
                <a:sym typeface="Calibri"/>
              </a:rPr>
              <a:t>additional scaffolding: a related pre-reading at a lower level, focus questions, a frame for sharing.</a:t>
            </a:r>
          </a:p>
          <a:p>
            <a:pPr marL="1371459" lvl="2" indent="-304768">
              <a:buClr>
                <a:schemeClr val="dk1"/>
              </a:buClr>
              <a:buSzPct val="100000"/>
              <a:buFont typeface="Wingdings"/>
              <a:buChar char="§"/>
            </a:pPr>
            <a:r>
              <a:rPr lang="en-US" dirty="0" smtClean="0">
                <a:solidFill>
                  <a:schemeClr val="dk1"/>
                </a:solidFill>
                <a:latin typeface="Calibri"/>
                <a:ea typeface="Calibri"/>
                <a:cs typeface="Calibri"/>
                <a:sym typeface="Calibri"/>
              </a:rPr>
              <a:t>A </a:t>
            </a:r>
            <a:r>
              <a:rPr lang="en-US" dirty="0">
                <a:solidFill>
                  <a:schemeClr val="dk1"/>
                </a:solidFill>
                <a:latin typeface="Calibri"/>
                <a:ea typeface="Calibri"/>
                <a:cs typeface="Calibri"/>
                <a:sym typeface="Calibri"/>
              </a:rPr>
              <a:t>teacher aide, or other student can help with the reading and practice the teaching.</a:t>
            </a:r>
          </a:p>
          <a:p>
            <a:pPr marL="1371459" lvl="2" indent="-304768">
              <a:buClr>
                <a:schemeClr val="dk1"/>
              </a:buClr>
              <a:buSzPct val="100000"/>
              <a:buFont typeface="Wingdings"/>
              <a:buChar char="§"/>
            </a:pPr>
            <a:r>
              <a:rPr lang="en-US" dirty="0" smtClean="0">
                <a:solidFill>
                  <a:schemeClr val="dk1"/>
                </a:solidFill>
                <a:latin typeface="Calibri"/>
                <a:ea typeface="Calibri"/>
                <a:cs typeface="Calibri"/>
                <a:sym typeface="Calibri"/>
              </a:rPr>
              <a:t>Listening </a:t>
            </a:r>
            <a:r>
              <a:rPr lang="en-US" dirty="0">
                <a:solidFill>
                  <a:schemeClr val="dk1"/>
                </a:solidFill>
                <a:latin typeface="Calibri"/>
                <a:ea typeface="Calibri"/>
                <a:cs typeface="Calibri"/>
                <a:sym typeface="Calibri"/>
              </a:rPr>
              <a:t>to others share the information in the team gives them access to other “pieces” they may not be able to access through </a:t>
            </a:r>
            <a:r>
              <a:rPr lang="en-US" dirty="0" smtClean="0">
                <a:solidFill>
                  <a:schemeClr val="dk1"/>
                </a:solidFill>
                <a:latin typeface="Calibri"/>
                <a:ea typeface="Calibri"/>
                <a:cs typeface="Calibri"/>
                <a:sym typeface="Calibri"/>
              </a:rPr>
              <a:t>reading.</a:t>
            </a:r>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88176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a:spLocks noGrp="1" noRot="1" noChangeAspect="1"/>
          </p:cNvSpPr>
          <p:nvPr>
            <p:ph type="sldImg" idx="2"/>
          </p:nvPr>
        </p:nvSpPr>
        <p:spPr>
          <a:xfrm>
            <a:off x="952500" y="854075"/>
            <a:ext cx="5118100" cy="3838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104" name="Shape 1104"/>
          <p:cNvSpPr txBox="1">
            <a:spLocks noGrp="1"/>
          </p:cNvSpPr>
          <p:nvPr>
            <p:ph type="body" idx="1"/>
          </p:nvPr>
        </p:nvSpPr>
        <p:spPr>
          <a:xfrm>
            <a:off x="702311" y="5176572"/>
            <a:ext cx="5618399" cy="3665399"/>
          </a:xfrm>
          <a:prstGeom prst="rect">
            <a:avLst/>
          </a:prstGeom>
          <a:noFill/>
          <a:ln>
            <a:noFill/>
          </a:ln>
        </p:spPr>
        <p:txBody>
          <a:bodyPr lIns="93291" tIns="46645" rIns="93291" bIns="46645" anchor="t" anchorCtr="0">
            <a:noAutofit/>
          </a:bodyPr>
          <a:lstStyle/>
          <a:p>
            <a:pPr>
              <a:buSzPct val="25000"/>
            </a:pPr>
            <a:r>
              <a:rPr lang="en-US" dirty="0">
                <a:solidFill>
                  <a:schemeClr val="tx1"/>
                </a:solidFill>
                <a:latin typeface="Calibri"/>
                <a:ea typeface="Calibri"/>
                <a:cs typeface="Calibri"/>
                <a:sym typeface="Calibri"/>
              </a:rPr>
              <a:t>Presenter:</a:t>
            </a:r>
          </a:p>
          <a:p>
            <a:pPr marL="324091" indent="-171707">
              <a:buClr>
                <a:schemeClr val="dk1"/>
              </a:buClr>
              <a:buSzPct val="100000"/>
              <a:buFont typeface="Arial" panose="020B0604020202020204" pitchFamily="34" charset="0"/>
              <a:buChar char="•"/>
            </a:pPr>
            <a:r>
              <a:rPr lang="en-US" dirty="0">
                <a:solidFill>
                  <a:schemeClr val="tx1"/>
                </a:solidFill>
                <a:latin typeface="Calibri"/>
                <a:ea typeface="Calibri"/>
                <a:cs typeface="Calibri"/>
                <a:sym typeface="Calibri"/>
              </a:rPr>
              <a:t>The break should be 10 minutes. </a:t>
            </a:r>
          </a:p>
          <a:p>
            <a:pPr marL="324091" indent="-171707">
              <a:buClr>
                <a:schemeClr val="dk1"/>
              </a:buClr>
              <a:buSzPct val="100000"/>
              <a:buFont typeface="Arial" panose="020B0604020202020204" pitchFamily="34" charset="0"/>
              <a:buChar char="•"/>
            </a:pPr>
            <a:r>
              <a:rPr lang="en-US" dirty="0">
                <a:solidFill>
                  <a:schemeClr val="tx1"/>
                </a:solidFill>
                <a:latin typeface="Calibri"/>
                <a:ea typeface="Calibri"/>
                <a:cs typeface="Calibri"/>
                <a:sym typeface="Calibri"/>
              </a:rPr>
              <a:t>Remind participants to try to be timely in their </a:t>
            </a:r>
            <a:r>
              <a:rPr lang="en-US" dirty="0" smtClean="0">
                <a:solidFill>
                  <a:schemeClr val="tx1"/>
                </a:solidFill>
                <a:latin typeface="Calibri"/>
                <a:ea typeface="Calibri"/>
                <a:cs typeface="Calibri"/>
                <a:sym typeface="Calibri"/>
              </a:rPr>
              <a:t>return.</a:t>
            </a:r>
            <a:endParaRPr lang="en-US" dirty="0">
              <a:solidFill>
                <a:schemeClr val="tx1"/>
              </a:solidFill>
              <a:latin typeface="Calibri"/>
              <a:ea typeface="Calibri"/>
              <a:cs typeface="Calibri"/>
              <a:sym typeface="Calibri"/>
            </a:endParaRPr>
          </a:p>
        </p:txBody>
      </p:sp>
      <p:sp>
        <p:nvSpPr>
          <p:cNvPr id="1105" name="Shape 1105"/>
          <p:cNvSpPr txBox="1">
            <a:spLocks noGrp="1"/>
          </p:cNvSpPr>
          <p:nvPr>
            <p:ph type="dt" idx="10"/>
          </p:nvPr>
        </p:nvSpPr>
        <p:spPr>
          <a:xfrm>
            <a:off x="3978132" y="0"/>
            <a:ext cx="3043200" cy="467099"/>
          </a:xfrm>
          <a:prstGeom prst="rect">
            <a:avLst/>
          </a:prstGeom>
          <a:noFill/>
          <a:ln>
            <a:noFill/>
          </a:ln>
        </p:spPr>
        <p:txBody>
          <a:bodyPr lIns="93291" tIns="46645" rIns="93291" bIns="46645" anchor="t" anchorCtr="0">
            <a:noAutofit/>
          </a:bodyPr>
          <a:lstStyle/>
          <a:p>
            <a:pPr>
              <a:buSzPct val="25000"/>
            </a:pPr>
            <a:r>
              <a:rPr lang="en-US" sz="1200">
                <a:solidFill>
                  <a:schemeClr val="dk1"/>
                </a:solidFill>
              </a:rPr>
              <a:t>2/4/2015</a:t>
            </a:r>
          </a:p>
        </p:txBody>
      </p:sp>
      <p:sp>
        <p:nvSpPr>
          <p:cNvPr id="1106" name="Shape 1106"/>
          <p:cNvSpPr txBox="1">
            <a:spLocks noGrp="1"/>
          </p:cNvSpPr>
          <p:nvPr>
            <p:ph type="sldNum" idx="12"/>
          </p:nvPr>
        </p:nvSpPr>
        <p:spPr>
          <a:xfrm>
            <a:off x="3978132" y="8842030"/>
            <a:ext cx="3043200" cy="467099"/>
          </a:xfrm>
          <a:prstGeom prst="rect">
            <a:avLst/>
          </a:prstGeom>
          <a:noFill/>
          <a:ln>
            <a:noFill/>
          </a:ln>
        </p:spPr>
        <p:txBody>
          <a:bodyPr lIns="93291" tIns="46645" rIns="93291" bIns="46645" anchor="b" anchorCtr="0">
            <a:noAutofit/>
          </a:bodyPr>
          <a:lstStyle/>
          <a:p>
            <a:pPr>
              <a:buSzPct val="25000"/>
            </a:pPr>
            <a:fld id="{00000000-1234-1234-1234-123412341234}" type="slidenum">
              <a:rPr lang="en-US"/>
              <a:pPr>
                <a:buSzPct val="25000"/>
              </a:pPr>
              <a:t>97</a:t>
            </a:fld>
            <a:endParaRPr lang="en-US"/>
          </a:p>
        </p:txBody>
      </p:sp>
    </p:spTree>
    <p:extLst>
      <p:ext uri="{BB962C8B-B14F-4D97-AF65-F5344CB8AC3E}">
        <p14:creationId xmlns:p14="http://schemas.microsoft.com/office/powerpoint/2010/main" val="29697809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lvl="0"/>
            <a:r>
              <a:rPr lang="en-US" b="1" dirty="0" smtClean="0">
                <a:solidFill>
                  <a:schemeClr val="tx1"/>
                </a:solidFill>
                <a:latin typeface="Calibri" panose="020F0502020204030204" pitchFamily="34" charset="0"/>
              </a:rPr>
              <a:t>Part 4: </a:t>
            </a:r>
            <a:r>
              <a:rPr lang="en" dirty="0" smtClean="0">
                <a:solidFill>
                  <a:schemeClr val="tx1"/>
                </a:solidFill>
                <a:latin typeface="Calibri" panose="020F0502020204030204" pitchFamily="34" charset="0"/>
              </a:rPr>
              <a:t>Using Evidence in Writing and Research</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E538F621-8F2C-4F90-852A-E36809B397B3}"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8722143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25" name="Shape 1125"/>
          <p:cNvSpPr txBox="1">
            <a:spLocks noGrp="1"/>
          </p:cNvSpPr>
          <p:nvPr>
            <p:ph type="body" idx="1"/>
          </p:nvPr>
        </p:nvSpPr>
        <p:spPr>
          <a:xfrm>
            <a:off x="685800" y="4343400"/>
            <a:ext cx="5486399" cy="4114800"/>
          </a:xfrm>
          <a:prstGeom prst="rect">
            <a:avLst/>
          </a:prstGeom>
          <a:noFill/>
          <a:ln>
            <a:noFill/>
          </a:ln>
        </p:spPr>
        <p:txBody>
          <a:bodyPr lIns="91416" tIns="91416" rIns="91416" bIns="91416" anchor="t" anchorCtr="0">
            <a:noAutofit/>
          </a:bodyPr>
          <a:lstStyle/>
          <a:p>
            <a:pPr>
              <a:buClr>
                <a:schemeClr val="dk1"/>
              </a:buClr>
              <a:buSzPct val="25000"/>
            </a:pPr>
            <a:r>
              <a:rPr lang="en-US" dirty="0">
                <a:solidFill>
                  <a:schemeClr val="dk1"/>
                </a:solidFill>
                <a:latin typeface="Calibri"/>
                <a:ea typeface="Calibri"/>
                <a:cs typeface="Calibri"/>
                <a:sym typeface="Calibri"/>
              </a:rPr>
              <a:t>Presenter’s Instructions:</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Note that we are now moving into the Writing area of ELA.</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We are presented with a new Content Objective and a new Language Objective.</a:t>
            </a:r>
          </a:p>
          <a:p>
            <a:pPr marL="311118" indent="-171433">
              <a:buClr>
                <a:schemeClr val="dk1"/>
              </a:buClr>
              <a:buSzPct val="127272"/>
              <a:buFont typeface="Arial"/>
              <a:buChar char="•"/>
            </a:pPr>
            <a:r>
              <a:rPr lang="en-US" dirty="0">
                <a:solidFill>
                  <a:schemeClr val="dk1"/>
                </a:solidFill>
                <a:latin typeface="Calibri"/>
                <a:ea typeface="Calibri"/>
                <a:cs typeface="Calibri"/>
                <a:sym typeface="Calibri"/>
              </a:rPr>
              <a:t>Read aloud, paraphrase, or allow participants to read silently.</a:t>
            </a:r>
          </a:p>
        </p:txBody>
      </p:sp>
    </p:spTree>
    <p:extLst>
      <p:ext uri="{BB962C8B-B14F-4D97-AF65-F5344CB8AC3E}">
        <p14:creationId xmlns:p14="http://schemas.microsoft.com/office/powerpoint/2010/main" val="3697339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image" Target="../media/image7.wmf"/></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4" Type="http://schemas.openxmlformats.org/officeDocument/2006/relationships/image" Target="../media/image7.wmf"/></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6.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1.xml"/><Relationship Id="rId4" Type="http://schemas.openxmlformats.org/officeDocument/2006/relationships/image" Target="../media/image7.wm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16.pn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7.w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81000" y="230187"/>
            <a:ext cx="8381999" cy="104997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1"/>
          </p:nvPr>
        </p:nvSpPr>
        <p:spPr>
          <a:xfrm>
            <a:off x="381000" y="1417320"/>
            <a:ext cx="8381999" cy="4244969"/>
          </a:xfrm>
          <a:prstGeom prst="rect">
            <a:avLst/>
          </a:prstGeom>
          <a:noFill/>
          <a:ln>
            <a:noFill/>
          </a:ln>
        </p:spPr>
        <p:txBody>
          <a:bodyPr lIns="91425" tIns="91425" rIns="91425" bIns="91425" anchor="t" anchorCtr="0"/>
          <a:lstStyle>
            <a:lvl1pPr rtl="0">
              <a:lnSpc>
                <a:spcPct val="90000"/>
              </a:lnSpc>
              <a:spcBef>
                <a:spcPts val="0"/>
              </a:spcBef>
              <a:defRPr/>
            </a:lvl1pPr>
            <a:lvl2pPr rtl="0">
              <a:lnSpc>
                <a:spcPct val="90000"/>
              </a:lnSpc>
              <a:spcBef>
                <a:spcPts val="0"/>
              </a:spcBef>
              <a:defRPr/>
            </a:lvl2pPr>
            <a:lvl3pPr rtl="0">
              <a:lnSpc>
                <a:spcPct val="90000"/>
              </a:lnSpc>
              <a:spcBef>
                <a:spcPts val="0"/>
              </a:spcBef>
              <a:defRPr/>
            </a:lvl3pPr>
            <a:lvl4pPr rtl="0">
              <a:lnSpc>
                <a:spcPct val="90000"/>
              </a:lnSpc>
              <a:spcBef>
                <a:spcPts val="0"/>
              </a:spcBef>
              <a:defRPr/>
            </a:lvl4pPr>
            <a:lvl5pPr rtl="0">
              <a:lnSpc>
                <a:spcPct val="90000"/>
              </a:lnSpc>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20" name="Shape 20"/>
          <p:cNvSpPr txBox="1">
            <a:spLocks noGrp="1"/>
          </p:cNvSpPr>
          <p:nvPr>
            <p:ph type="ftr" idx="11"/>
          </p:nvPr>
        </p:nvSpPr>
        <p:spPr>
          <a:xfrm>
            <a:off x="228600" y="6074282"/>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21" name="Shape 2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23887" y="3719878"/>
            <a:ext cx="7886700" cy="664796"/>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1"/>
          </p:nvPr>
        </p:nvSpPr>
        <p:spPr>
          <a:xfrm>
            <a:off x="623887" y="4589464"/>
            <a:ext cx="7886700" cy="387797"/>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a:lvl1pPr>
            <a:lvl2pPr marL="342900" indent="0" rtl="0">
              <a:spcBef>
                <a:spcPts val="0"/>
              </a:spcBef>
              <a:buClr>
                <a:srgbClr val="888888"/>
              </a:buClr>
              <a:buFont typeface="Calibri"/>
              <a:buNone/>
              <a:defRPr/>
            </a:lvl2pPr>
            <a:lvl3pPr marL="685800" indent="0" rtl="0">
              <a:spcBef>
                <a:spcPts val="0"/>
              </a:spcBef>
              <a:buClr>
                <a:srgbClr val="888888"/>
              </a:buClr>
              <a:buFont typeface="Calibri"/>
              <a:buNone/>
              <a:defRPr/>
            </a:lvl3pPr>
            <a:lvl4pPr marL="1028700" indent="0" rtl="0">
              <a:spcBef>
                <a:spcPts val="0"/>
              </a:spcBef>
              <a:buClr>
                <a:srgbClr val="888888"/>
              </a:buClr>
              <a:buFont typeface="Calibri"/>
              <a:buNone/>
              <a:defRPr/>
            </a:lvl4pPr>
            <a:lvl5pPr marL="1371600" indent="0" rtl="0">
              <a:spcBef>
                <a:spcPts val="0"/>
              </a:spcBef>
              <a:buClr>
                <a:srgbClr val="888888"/>
              </a:buClr>
              <a:buFont typeface="Calibri"/>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72" name="Shape 72"/>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73" name="Shape 7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0" name="Shape 60"/>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1" name="Shape 6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37767974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65" name="Shape 65"/>
          <p:cNvSpPr>
            <a:spLocks noGrp="1"/>
          </p:cNvSpPr>
          <p:nvPr>
            <p:ph type="clipArt" idx="2"/>
          </p:nvPr>
        </p:nvSpPr>
        <p:spPr>
          <a:xfrm>
            <a:off x="4648200" y="1600200"/>
            <a:ext cx="4038599" cy="4525963"/>
          </a:xfrm>
          <a:prstGeom prst="rect">
            <a:avLst/>
          </a:prstGeom>
          <a:noFill/>
          <a:ln>
            <a:noFill/>
          </a:ln>
        </p:spPr>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7" name="Shape 6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8" name="Shape 6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2704762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21721933"/>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055553159"/>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smtClean="0">
                <a:solidFill>
                  <a:prstClr val="white">
                    <a:lumMod val="65000"/>
                  </a:prstClr>
                </a:solidFill>
              </a:rPr>
              <a:pPr/>
              <a:t>‹#›</a:t>
            </a:fld>
            <a:endParaRPr dirty="0">
              <a:solidFill>
                <a:prstClr val="white">
                  <a:lumMod val="65000"/>
                </a:prstClr>
              </a:solidFill>
            </a:endParaRP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479060171"/>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3433520434"/>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2213505003"/>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95000"/>
                  </a:prstClr>
                </a:solidFill>
              </a:rPr>
              <a:pPr algn="r"/>
              <a:t>‹#›</a:t>
            </a:fld>
            <a:endParaRPr dirty="0">
              <a:solidFill>
                <a:prstClr val="white">
                  <a:lumMod val="95000"/>
                </a:prstClr>
              </a:solidFill>
            </a:endParaRPr>
          </a:p>
        </p:txBody>
      </p:sp>
    </p:spTree>
    <p:extLst>
      <p:ext uri="{BB962C8B-B14F-4D97-AF65-F5344CB8AC3E}">
        <p14:creationId xmlns:p14="http://schemas.microsoft.com/office/powerpoint/2010/main" val="251340967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4043238883"/>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cSld name="Bullet Slide 3 w/ Header(s)">
    <p:spTree>
      <p:nvGrpSpPr>
        <p:cNvPr id="1" name=""/>
        <p:cNvGrpSpPr/>
        <p:nvPr/>
      </p:nvGrpSpPr>
      <p:grpSpPr>
        <a:xfrm>
          <a:off x="0" y="0"/>
          <a:ext cx="0" cy="0"/>
          <a:chOff x="0" y="0"/>
          <a:chExt cx="0" cy="0"/>
        </a:xfrm>
      </p:grpSpPr>
      <p:pic>
        <p:nvPicPr>
          <p:cNvPr id="7" name="Picture 6" descr="FL Common Core_v2_slide6.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6" descr="FL Common Core_v3_slide4.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6858000" cy="655638"/>
          </a:xfrm>
        </p:spPr>
        <p:txBody>
          <a:bodyPr>
            <a:noAutofit/>
          </a:bodyPr>
          <a:lstStyle>
            <a:lvl1pPr>
              <a:defRPr sz="2800">
                <a:solidFill>
                  <a:srgbClr val="2142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10" name="Slide Number Placeholder 5"/>
          <p:cNvSpPr>
            <a:spLocks noGrp="1"/>
          </p:cNvSpPr>
          <p:nvPr>
            <p:ph type="sldNum" sz="quarter" idx="11"/>
          </p:nvPr>
        </p:nvSpPr>
        <p:spPr>
          <a:xfrm>
            <a:off x="7772400" y="6019800"/>
            <a:ext cx="914400" cy="365125"/>
          </a:xfrm>
        </p:spPr>
        <p:txBody>
          <a:bodyPr/>
          <a:lstStyle>
            <a:lvl1pPr>
              <a:defRPr/>
            </a:lvl1pPr>
          </a:lstStyle>
          <a:p>
            <a:pPr>
              <a:defRPr/>
            </a:pPr>
            <a:fld id="{BD091CCB-156B-421F-99D4-20F48C657589}" type="slidenum">
              <a:rPr>
                <a:solidFill>
                  <a:prstClr val="white"/>
                </a:solidFill>
              </a:rPr>
              <a:pPr>
                <a:defRPr/>
              </a:pPr>
              <a:t>‹#›</a:t>
            </a:fld>
            <a:endParaRPr dirty="0">
              <a:solidFill>
                <a:prstClr val="white"/>
              </a:solidFill>
            </a:endParaRPr>
          </a:p>
        </p:txBody>
      </p:sp>
    </p:spTree>
    <p:extLst>
      <p:ext uri="{BB962C8B-B14F-4D97-AF65-F5344CB8AC3E}">
        <p14:creationId xmlns:p14="http://schemas.microsoft.com/office/powerpoint/2010/main" val="1636101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384047" y="228600"/>
            <a:ext cx="7886700" cy="664796"/>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1"/>
          </p:nvPr>
        </p:nvSpPr>
        <p:spPr>
          <a:xfrm>
            <a:off x="384047" y="1284045"/>
            <a:ext cx="3868340" cy="3323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77" name="Shape 77"/>
          <p:cNvSpPr txBox="1">
            <a:spLocks noGrp="1"/>
          </p:cNvSpPr>
          <p:nvPr>
            <p:ph type="body" idx="2"/>
          </p:nvPr>
        </p:nvSpPr>
        <p:spPr>
          <a:xfrm>
            <a:off x="384047" y="1806789"/>
            <a:ext cx="3868340" cy="319937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78" name="Shape 78"/>
          <p:cNvSpPr txBox="1">
            <a:spLocks noGrp="1"/>
          </p:cNvSpPr>
          <p:nvPr>
            <p:ph type="body" idx="3"/>
          </p:nvPr>
        </p:nvSpPr>
        <p:spPr>
          <a:xfrm>
            <a:off x="4629150" y="1284045"/>
            <a:ext cx="3887390" cy="332399"/>
          </a:xfrm>
          <a:prstGeom prst="rect">
            <a:avLst/>
          </a:prstGeom>
          <a:noFill/>
          <a:ln>
            <a:noFill/>
          </a:ln>
        </p:spPr>
        <p:txBody>
          <a:bodyPr lIns="91425" tIns="91425" rIns="91425" bIns="91425" anchor="b"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79" name="Shape 79"/>
          <p:cNvSpPr txBox="1">
            <a:spLocks noGrp="1"/>
          </p:cNvSpPr>
          <p:nvPr>
            <p:ph type="body" idx="4"/>
          </p:nvPr>
        </p:nvSpPr>
        <p:spPr>
          <a:xfrm>
            <a:off x="4629150" y="1806789"/>
            <a:ext cx="3887390" cy="319937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80" name="Shape 80"/>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81" name="Shape 8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a:t>
            </a:r>
            <a:endParaRPr lang="en-US" b="1" i="1" dirty="0" smtClean="0">
              <a:solidFill>
                <a:prstClr val="black">
                  <a:tint val="75000"/>
                </a:prstClr>
              </a:solidFill>
            </a:endParaRPr>
          </a:p>
        </p:txBody>
      </p:sp>
      <p:sp>
        <p:nvSpPr>
          <p:cNvPr id="7" name="Slide Number Placeholder 6"/>
          <p:cNvSpPr>
            <a:spLocks noGrp="1"/>
          </p:cNvSpPr>
          <p:nvPr>
            <p:ph type="sldNum" sz="quarter" idx="12"/>
          </p:nvPr>
        </p:nvSpPr>
        <p:spPr/>
        <p:txBody>
          <a:bodyPr/>
          <a:lstStyle/>
          <a:p>
            <a:fld id="{95C78F6C-5F37-4841-ACBE-E9209F23264D}" type="slidenum">
              <a:rPr>
                <a:solidFill>
                  <a:prstClr val="white"/>
                </a:solidFill>
              </a:rPr>
              <a:pPr/>
              <a:t>‹#›</a:t>
            </a:fld>
            <a:endParaRPr dirty="0">
              <a:solidFill>
                <a:prstClr val="white"/>
              </a:solidFill>
            </a:endParaRPr>
          </a:p>
        </p:txBody>
      </p:sp>
      <p:sp>
        <p:nvSpPr>
          <p:cNvPr id="8" name="Rectangle 7"/>
          <p:cNvSpPr/>
          <p:nvPr userDrawn="1"/>
        </p:nvSpPr>
        <p:spPr>
          <a:xfrm>
            <a:off x="0" y="0"/>
            <a:ext cx="9144000" cy="1485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9" name="Title 1"/>
          <p:cNvSpPr>
            <a:spLocks noGrp="1"/>
          </p:cNvSpPr>
          <p:nvPr>
            <p:ph type="title"/>
          </p:nvPr>
        </p:nvSpPr>
        <p:spPr>
          <a:xfrm>
            <a:off x="95250" y="80168"/>
            <a:ext cx="7886700" cy="1325563"/>
          </a:xfrm>
        </p:spPr>
        <p:txBody>
          <a:bodyPr/>
          <a:lstStyle>
            <a:lvl1pPr>
              <a:defRPr>
                <a:solidFill>
                  <a:schemeClr val="bg1"/>
                </a:solidFill>
              </a:defRPr>
            </a:lvl1pPr>
          </a:lstStyle>
          <a:p>
            <a:r>
              <a:rPr lang="en-US" dirty="0" smtClean="0"/>
              <a:t>Click to edit Master title style</a:t>
            </a:r>
            <a:endParaRPr lang="en-US" dirty="0"/>
          </a:p>
        </p:txBody>
      </p:sp>
      <p:cxnSp>
        <p:nvCxnSpPr>
          <p:cNvPr id="11" name="Straight Connector 10"/>
          <p:cNvCxnSpPr/>
          <p:nvPr userDrawn="1"/>
        </p:nvCxnSpPr>
        <p:spPr>
          <a:xfrm>
            <a:off x="0" y="1473200"/>
            <a:ext cx="91440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1889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inal Slide">
    <p:bg>
      <p:bgPr>
        <a:gradFill>
          <a:gsLst>
            <a:gs pos="32000">
              <a:schemeClr val="bg1"/>
            </a:gs>
            <a:gs pos="49000">
              <a:schemeClr val="tx2">
                <a:lumMod val="20000"/>
                <a:lumOff val="80000"/>
              </a:schemeClr>
            </a:gs>
            <a:gs pos="97000">
              <a:schemeClr val="accent2">
                <a:lumMod val="70000"/>
              </a:schemeClr>
            </a:gs>
          </a:gsLst>
          <a:lin ang="162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95C78F6C-5F37-4841-ACBE-E9209F23264D}" type="slidenum">
              <a:rPr smtClean="0">
                <a:solidFill>
                  <a:prstClr val="white"/>
                </a:solidFill>
              </a:rPr>
              <a:pPr/>
              <a:t>‹#›</a:t>
            </a:fld>
            <a:endParaRPr dirty="0">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555" y="5703570"/>
            <a:ext cx="2348171" cy="71038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8530" y="5017069"/>
            <a:ext cx="1371600" cy="1638300"/>
          </a:xfrm>
          <a:prstGeom prst="rect">
            <a:avLst/>
          </a:prstGeom>
        </p:spPr>
      </p:pic>
      <p:sp>
        <p:nvSpPr>
          <p:cNvPr id="8" name="Title 1"/>
          <p:cNvSpPr>
            <a:spLocks noGrp="1"/>
          </p:cNvSpPr>
          <p:nvPr>
            <p:ph type="title" hasCustomPrompt="1"/>
          </p:nvPr>
        </p:nvSpPr>
        <p:spPr>
          <a:xfrm>
            <a:off x="628650" y="937419"/>
            <a:ext cx="7886700" cy="1325563"/>
          </a:xfrm>
        </p:spPr>
        <p:txBody>
          <a:bodyPr/>
          <a:lstStyle>
            <a:lvl1pPr algn="ctr">
              <a:defRPr>
                <a:solidFill>
                  <a:schemeClr val="bg1"/>
                </a:solidFill>
              </a:defRPr>
            </a:lvl1pPr>
          </a:lstStyle>
          <a:p>
            <a:r>
              <a:rPr lang="en-US" dirty="0" smtClean="0"/>
              <a:t>Thank You!</a:t>
            </a: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5413" y="5703570"/>
            <a:ext cx="3150394" cy="724376"/>
          </a:xfrm>
          <a:prstGeom prst="rect">
            <a:avLst/>
          </a:prstGeom>
        </p:spPr>
      </p:pic>
    </p:spTree>
    <p:extLst>
      <p:ext uri="{BB962C8B-B14F-4D97-AF65-F5344CB8AC3E}">
        <p14:creationId xmlns:p14="http://schemas.microsoft.com/office/powerpoint/2010/main" val="3639707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663754956"/>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86058563"/>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802986188"/>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smtClean="0">
                <a:solidFill>
                  <a:prstClr val="white">
                    <a:lumMod val="65000"/>
                  </a:prstClr>
                </a:solidFill>
              </a:rPr>
              <a:pPr/>
              <a:t>‹#›</a:t>
            </a:fld>
            <a:endParaRPr dirty="0">
              <a:solidFill>
                <a:prstClr val="white">
                  <a:lumMod val="65000"/>
                </a:prstClr>
              </a:solidFill>
            </a:endParaRP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882704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381924765"/>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860509302"/>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95000"/>
                  </a:prstClr>
                </a:solidFill>
              </a:rPr>
              <a:pPr algn="r"/>
              <a:t>‹#›</a:t>
            </a:fld>
            <a:endParaRPr dirty="0">
              <a:solidFill>
                <a:prstClr val="white">
                  <a:lumMod val="95000"/>
                </a:prstClr>
              </a:solidFill>
            </a:endParaRPr>
          </a:p>
        </p:txBody>
      </p:sp>
    </p:spTree>
    <p:extLst>
      <p:ext uri="{BB962C8B-B14F-4D97-AF65-F5344CB8AC3E}">
        <p14:creationId xmlns:p14="http://schemas.microsoft.com/office/powerpoint/2010/main" val="128107484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58177079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84047" y="987425"/>
            <a:ext cx="3017519" cy="13715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4" name="Shape 84"/>
          <p:cNvSpPr txBox="1">
            <a:spLocks noGrp="1"/>
          </p:cNvSpPr>
          <p:nvPr>
            <p:ph type="body" idx="1"/>
          </p:nvPr>
        </p:nvSpPr>
        <p:spPr>
          <a:xfrm>
            <a:off x="3887391" y="987425"/>
            <a:ext cx="4629150" cy="458403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384047" y="2487836"/>
            <a:ext cx="3017519" cy="3083623"/>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86" name="Shape 86"/>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87" name="Shape 8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Bullet Slide 3 w/ Header(s)">
    <p:spTree>
      <p:nvGrpSpPr>
        <p:cNvPr id="1" name=""/>
        <p:cNvGrpSpPr/>
        <p:nvPr/>
      </p:nvGrpSpPr>
      <p:grpSpPr>
        <a:xfrm>
          <a:off x="0" y="0"/>
          <a:ext cx="0" cy="0"/>
          <a:chOff x="0" y="0"/>
          <a:chExt cx="0" cy="0"/>
        </a:xfrm>
      </p:grpSpPr>
      <p:pic>
        <p:nvPicPr>
          <p:cNvPr id="7" name="Picture 6" descr="FL Common Core_v2_slide6.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6" descr="FL Common Core_v3_slide4.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6858000" cy="655638"/>
          </a:xfrm>
        </p:spPr>
        <p:txBody>
          <a:bodyPr>
            <a:noAutofit/>
          </a:bodyPr>
          <a:lstStyle>
            <a:lvl1pPr>
              <a:defRPr sz="2800">
                <a:solidFill>
                  <a:srgbClr val="2142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10" name="Slide Number Placeholder 5"/>
          <p:cNvSpPr>
            <a:spLocks noGrp="1"/>
          </p:cNvSpPr>
          <p:nvPr>
            <p:ph type="sldNum" sz="quarter" idx="11"/>
          </p:nvPr>
        </p:nvSpPr>
        <p:spPr>
          <a:xfrm>
            <a:off x="7772400" y="6019800"/>
            <a:ext cx="914400" cy="365125"/>
          </a:xfrm>
        </p:spPr>
        <p:txBody>
          <a:bodyPr/>
          <a:lstStyle>
            <a:lvl1pPr>
              <a:defRPr/>
            </a:lvl1pPr>
          </a:lstStyle>
          <a:p>
            <a:pPr>
              <a:defRPr/>
            </a:pPr>
            <a:fld id="{BD091CCB-156B-421F-99D4-20F48C657589}" type="slidenum">
              <a:rPr>
                <a:solidFill>
                  <a:prstClr val="white"/>
                </a:solidFill>
              </a:rPr>
              <a:pPr>
                <a:defRPr/>
              </a:pPr>
              <a:t>‹#›</a:t>
            </a:fld>
            <a:endParaRPr dirty="0">
              <a:solidFill>
                <a:prstClr val="white"/>
              </a:solidFill>
            </a:endParaRPr>
          </a:p>
        </p:txBody>
      </p:sp>
    </p:spTree>
    <p:extLst>
      <p:ext uri="{BB962C8B-B14F-4D97-AF65-F5344CB8AC3E}">
        <p14:creationId xmlns:p14="http://schemas.microsoft.com/office/powerpoint/2010/main" val="37750322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a:t>
            </a:r>
            <a:endParaRPr lang="en-US" b="1" i="1" dirty="0" smtClean="0">
              <a:solidFill>
                <a:prstClr val="black">
                  <a:tint val="75000"/>
                </a:prstClr>
              </a:solidFill>
            </a:endParaRPr>
          </a:p>
        </p:txBody>
      </p:sp>
      <p:sp>
        <p:nvSpPr>
          <p:cNvPr id="7" name="Slide Number Placeholder 6"/>
          <p:cNvSpPr>
            <a:spLocks noGrp="1"/>
          </p:cNvSpPr>
          <p:nvPr>
            <p:ph type="sldNum" sz="quarter" idx="12"/>
          </p:nvPr>
        </p:nvSpPr>
        <p:spPr/>
        <p:txBody>
          <a:bodyPr/>
          <a:lstStyle/>
          <a:p>
            <a:fld id="{95C78F6C-5F37-4841-ACBE-E9209F23264D}" type="slidenum">
              <a:rPr>
                <a:solidFill>
                  <a:prstClr val="white"/>
                </a:solidFill>
              </a:rPr>
              <a:pPr/>
              <a:t>‹#›</a:t>
            </a:fld>
            <a:endParaRPr dirty="0">
              <a:solidFill>
                <a:prstClr val="white"/>
              </a:solidFill>
            </a:endParaRPr>
          </a:p>
        </p:txBody>
      </p:sp>
      <p:sp>
        <p:nvSpPr>
          <p:cNvPr id="8" name="Rectangle 7"/>
          <p:cNvSpPr/>
          <p:nvPr userDrawn="1"/>
        </p:nvSpPr>
        <p:spPr>
          <a:xfrm>
            <a:off x="0" y="0"/>
            <a:ext cx="9144000" cy="1485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9" name="Title 1"/>
          <p:cNvSpPr>
            <a:spLocks noGrp="1"/>
          </p:cNvSpPr>
          <p:nvPr>
            <p:ph type="title"/>
          </p:nvPr>
        </p:nvSpPr>
        <p:spPr>
          <a:xfrm>
            <a:off x="95250" y="80168"/>
            <a:ext cx="7886700" cy="1325563"/>
          </a:xfrm>
        </p:spPr>
        <p:txBody>
          <a:bodyPr/>
          <a:lstStyle>
            <a:lvl1pPr>
              <a:defRPr>
                <a:solidFill>
                  <a:schemeClr val="bg1"/>
                </a:solidFill>
              </a:defRPr>
            </a:lvl1pPr>
          </a:lstStyle>
          <a:p>
            <a:r>
              <a:rPr lang="en-US" dirty="0" smtClean="0"/>
              <a:t>Click to edit Master title style</a:t>
            </a:r>
            <a:endParaRPr lang="en-US" dirty="0"/>
          </a:p>
        </p:txBody>
      </p:sp>
      <p:cxnSp>
        <p:nvCxnSpPr>
          <p:cNvPr id="11" name="Straight Connector 10"/>
          <p:cNvCxnSpPr/>
          <p:nvPr userDrawn="1"/>
        </p:nvCxnSpPr>
        <p:spPr>
          <a:xfrm>
            <a:off x="0" y="1473200"/>
            <a:ext cx="91440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08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Final Slide">
    <p:bg>
      <p:bgPr>
        <a:gradFill>
          <a:gsLst>
            <a:gs pos="32000">
              <a:schemeClr val="bg1"/>
            </a:gs>
            <a:gs pos="49000">
              <a:schemeClr val="tx2">
                <a:lumMod val="20000"/>
                <a:lumOff val="80000"/>
              </a:schemeClr>
            </a:gs>
            <a:gs pos="97000">
              <a:schemeClr val="accent2">
                <a:lumMod val="70000"/>
              </a:schemeClr>
            </a:gs>
          </a:gsLst>
          <a:lin ang="162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95C78F6C-5F37-4841-ACBE-E9209F23264D}" type="slidenum">
              <a:rPr smtClean="0">
                <a:solidFill>
                  <a:prstClr val="white"/>
                </a:solidFill>
              </a:rPr>
              <a:pPr/>
              <a:t>‹#›</a:t>
            </a:fld>
            <a:endParaRPr dirty="0">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555" y="5703570"/>
            <a:ext cx="2348171" cy="71038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8530" y="5017069"/>
            <a:ext cx="1371600" cy="1638300"/>
          </a:xfrm>
          <a:prstGeom prst="rect">
            <a:avLst/>
          </a:prstGeom>
        </p:spPr>
      </p:pic>
      <p:sp>
        <p:nvSpPr>
          <p:cNvPr id="8" name="Title 1"/>
          <p:cNvSpPr>
            <a:spLocks noGrp="1"/>
          </p:cNvSpPr>
          <p:nvPr>
            <p:ph type="title" hasCustomPrompt="1"/>
          </p:nvPr>
        </p:nvSpPr>
        <p:spPr>
          <a:xfrm>
            <a:off x="628650" y="937419"/>
            <a:ext cx="7886700" cy="1325563"/>
          </a:xfrm>
        </p:spPr>
        <p:txBody>
          <a:bodyPr/>
          <a:lstStyle>
            <a:lvl1pPr algn="ctr">
              <a:defRPr>
                <a:solidFill>
                  <a:schemeClr val="bg1"/>
                </a:solidFill>
              </a:defRPr>
            </a:lvl1pPr>
          </a:lstStyle>
          <a:p>
            <a:r>
              <a:rPr lang="en-US" dirty="0" smtClean="0"/>
              <a:t>Thank You!</a:t>
            </a: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5413" y="5703570"/>
            <a:ext cx="3150394" cy="724376"/>
          </a:xfrm>
          <a:prstGeom prst="rect">
            <a:avLst/>
          </a:prstGeom>
        </p:spPr>
      </p:pic>
    </p:spTree>
    <p:extLst>
      <p:ext uri="{BB962C8B-B14F-4D97-AF65-F5344CB8AC3E}">
        <p14:creationId xmlns:p14="http://schemas.microsoft.com/office/powerpoint/2010/main" val="15089818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1339753678"/>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7033318"/>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693358642"/>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smtClean="0">
                <a:solidFill>
                  <a:prstClr val="white">
                    <a:lumMod val="65000"/>
                  </a:prstClr>
                </a:solidFill>
              </a:rPr>
              <a:pPr/>
              <a:t>‹#›</a:t>
            </a:fld>
            <a:endParaRPr dirty="0">
              <a:solidFill>
                <a:prstClr val="white">
                  <a:lumMod val="65000"/>
                </a:prstClr>
              </a:solidFill>
            </a:endParaRP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20033094"/>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3624700914"/>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34626338"/>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95000"/>
                  </a:prstClr>
                </a:solidFill>
              </a:rPr>
              <a:pPr algn="r"/>
              <a:t>‹#›</a:t>
            </a:fld>
            <a:endParaRPr dirty="0">
              <a:solidFill>
                <a:prstClr val="white">
                  <a:lumMod val="95000"/>
                </a:prstClr>
              </a:solidFill>
            </a:endParaRPr>
          </a:p>
        </p:txBody>
      </p:sp>
    </p:spTree>
    <p:extLst>
      <p:ext uri="{BB962C8B-B14F-4D97-AF65-F5344CB8AC3E}">
        <p14:creationId xmlns:p14="http://schemas.microsoft.com/office/powerpoint/2010/main" val="12439216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84047" y="859571"/>
            <a:ext cx="3017519" cy="13715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pic>
        <p:nvPicPr>
          <p:cNvPr id="90" name="Shape 90"/>
          <p:cNvPicPr preferRelativeResize="0">
            <a:picLocks noGrp="1"/>
          </p:cNvPicPr>
          <p:nvPr>
            <p:ph type="pic" idx="2"/>
          </p:nvPr>
        </p:nvPicPr>
        <p:blipFill/>
        <p:spPr>
          <a:xfrm>
            <a:off x="3886200" y="859571"/>
            <a:ext cx="4629150" cy="4924540"/>
          </a:xfrm>
          <a:prstGeom prst="rect">
            <a:avLst/>
          </a:prstGeom>
          <a:blipFill rotWithShape="1">
            <a:blip r:embed="rId2">
              <a:alphaModFix/>
            </a:blip>
            <a:stretch>
              <a:fillRect/>
            </a:stretch>
          </a:blipFill>
          <a:ln>
            <a:noFill/>
          </a:ln>
        </p:spPr>
      </p:pic>
      <p:sp>
        <p:nvSpPr>
          <p:cNvPr id="91" name="Shape 91"/>
          <p:cNvSpPr txBox="1">
            <a:spLocks noGrp="1"/>
          </p:cNvSpPr>
          <p:nvPr>
            <p:ph type="body" idx="1"/>
          </p:nvPr>
        </p:nvSpPr>
        <p:spPr>
          <a:xfrm>
            <a:off x="384047" y="2344478"/>
            <a:ext cx="3017519" cy="3383280"/>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92" name="Shape 92"/>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93" name="Shape 9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369058851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cSld name="Bullet Slide 3 w/ Header(s)">
    <p:spTree>
      <p:nvGrpSpPr>
        <p:cNvPr id="1" name=""/>
        <p:cNvGrpSpPr/>
        <p:nvPr/>
      </p:nvGrpSpPr>
      <p:grpSpPr>
        <a:xfrm>
          <a:off x="0" y="0"/>
          <a:ext cx="0" cy="0"/>
          <a:chOff x="0" y="0"/>
          <a:chExt cx="0" cy="0"/>
        </a:xfrm>
      </p:grpSpPr>
      <p:pic>
        <p:nvPicPr>
          <p:cNvPr id="7" name="Picture 6" descr="FL Common Core_v2_slide6.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6" descr="FL Common Core_v3_slide4.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6858000" cy="655638"/>
          </a:xfrm>
        </p:spPr>
        <p:txBody>
          <a:bodyPr>
            <a:noAutofit/>
          </a:bodyPr>
          <a:lstStyle>
            <a:lvl1pPr>
              <a:defRPr sz="2800">
                <a:solidFill>
                  <a:srgbClr val="2142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10" name="Slide Number Placeholder 5"/>
          <p:cNvSpPr>
            <a:spLocks noGrp="1"/>
          </p:cNvSpPr>
          <p:nvPr>
            <p:ph type="sldNum" sz="quarter" idx="11"/>
          </p:nvPr>
        </p:nvSpPr>
        <p:spPr>
          <a:xfrm>
            <a:off x="7772400" y="6019800"/>
            <a:ext cx="914400" cy="365125"/>
          </a:xfrm>
        </p:spPr>
        <p:txBody>
          <a:bodyPr/>
          <a:lstStyle>
            <a:lvl1pPr>
              <a:defRPr/>
            </a:lvl1pPr>
          </a:lstStyle>
          <a:p>
            <a:pPr>
              <a:defRPr/>
            </a:pPr>
            <a:fld id="{BD091CCB-156B-421F-99D4-20F48C657589}" type="slidenum">
              <a:rPr>
                <a:solidFill>
                  <a:prstClr val="white"/>
                </a:solidFill>
              </a:rPr>
              <a:pPr>
                <a:defRPr/>
              </a:pPr>
              <a:t>‹#›</a:t>
            </a:fld>
            <a:endParaRPr dirty="0">
              <a:solidFill>
                <a:prstClr val="white"/>
              </a:solidFill>
            </a:endParaRPr>
          </a:p>
        </p:txBody>
      </p:sp>
    </p:spTree>
    <p:extLst>
      <p:ext uri="{BB962C8B-B14F-4D97-AF65-F5344CB8AC3E}">
        <p14:creationId xmlns:p14="http://schemas.microsoft.com/office/powerpoint/2010/main" val="30580423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a:t>
            </a:r>
            <a:endParaRPr lang="en-US" b="1" i="1" dirty="0" smtClean="0">
              <a:solidFill>
                <a:prstClr val="black">
                  <a:tint val="75000"/>
                </a:prstClr>
              </a:solidFill>
            </a:endParaRPr>
          </a:p>
        </p:txBody>
      </p:sp>
      <p:sp>
        <p:nvSpPr>
          <p:cNvPr id="7" name="Slide Number Placeholder 6"/>
          <p:cNvSpPr>
            <a:spLocks noGrp="1"/>
          </p:cNvSpPr>
          <p:nvPr>
            <p:ph type="sldNum" sz="quarter" idx="12"/>
          </p:nvPr>
        </p:nvSpPr>
        <p:spPr/>
        <p:txBody>
          <a:bodyPr/>
          <a:lstStyle/>
          <a:p>
            <a:fld id="{95C78F6C-5F37-4841-ACBE-E9209F23264D}" type="slidenum">
              <a:rPr>
                <a:solidFill>
                  <a:prstClr val="white"/>
                </a:solidFill>
              </a:rPr>
              <a:pPr/>
              <a:t>‹#›</a:t>
            </a:fld>
            <a:endParaRPr dirty="0">
              <a:solidFill>
                <a:prstClr val="white"/>
              </a:solidFill>
            </a:endParaRPr>
          </a:p>
        </p:txBody>
      </p:sp>
      <p:sp>
        <p:nvSpPr>
          <p:cNvPr id="8" name="Rectangle 7"/>
          <p:cNvSpPr/>
          <p:nvPr userDrawn="1"/>
        </p:nvSpPr>
        <p:spPr>
          <a:xfrm>
            <a:off x="0" y="0"/>
            <a:ext cx="9144000" cy="1485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9" name="Title 1"/>
          <p:cNvSpPr>
            <a:spLocks noGrp="1"/>
          </p:cNvSpPr>
          <p:nvPr>
            <p:ph type="title"/>
          </p:nvPr>
        </p:nvSpPr>
        <p:spPr>
          <a:xfrm>
            <a:off x="95250" y="80168"/>
            <a:ext cx="7886700" cy="1325563"/>
          </a:xfrm>
        </p:spPr>
        <p:txBody>
          <a:bodyPr/>
          <a:lstStyle>
            <a:lvl1pPr>
              <a:defRPr>
                <a:solidFill>
                  <a:schemeClr val="bg1"/>
                </a:solidFill>
              </a:defRPr>
            </a:lvl1pPr>
          </a:lstStyle>
          <a:p>
            <a:r>
              <a:rPr lang="en-US" dirty="0" smtClean="0"/>
              <a:t>Click to edit Master title style</a:t>
            </a:r>
            <a:endParaRPr lang="en-US" dirty="0"/>
          </a:p>
        </p:txBody>
      </p:sp>
      <p:cxnSp>
        <p:nvCxnSpPr>
          <p:cNvPr id="11" name="Straight Connector 10"/>
          <p:cNvCxnSpPr/>
          <p:nvPr userDrawn="1"/>
        </p:nvCxnSpPr>
        <p:spPr>
          <a:xfrm>
            <a:off x="0" y="1473200"/>
            <a:ext cx="91440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677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Final Slide">
    <p:bg>
      <p:bgPr>
        <a:gradFill>
          <a:gsLst>
            <a:gs pos="32000">
              <a:schemeClr val="bg1"/>
            </a:gs>
            <a:gs pos="49000">
              <a:schemeClr val="tx2">
                <a:lumMod val="20000"/>
                <a:lumOff val="80000"/>
              </a:schemeClr>
            </a:gs>
            <a:gs pos="97000">
              <a:schemeClr val="accent2">
                <a:lumMod val="70000"/>
              </a:schemeClr>
            </a:gs>
          </a:gsLst>
          <a:lin ang="162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95C78F6C-5F37-4841-ACBE-E9209F23264D}" type="slidenum">
              <a:rPr smtClean="0">
                <a:solidFill>
                  <a:prstClr val="white"/>
                </a:solidFill>
              </a:rPr>
              <a:pPr/>
              <a:t>‹#›</a:t>
            </a:fld>
            <a:endParaRPr dirty="0">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555" y="5703570"/>
            <a:ext cx="2348171" cy="71038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8530" y="5017069"/>
            <a:ext cx="1371600" cy="1638300"/>
          </a:xfrm>
          <a:prstGeom prst="rect">
            <a:avLst/>
          </a:prstGeom>
        </p:spPr>
      </p:pic>
      <p:sp>
        <p:nvSpPr>
          <p:cNvPr id="8" name="Title 1"/>
          <p:cNvSpPr>
            <a:spLocks noGrp="1"/>
          </p:cNvSpPr>
          <p:nvPr>
            <p:ph type="title" hasCustomPrompt="1"/>
          </p:nvPr>
        </p:nvSpPr>
        <p:spPr>
          <a:xfrm>
            <a:off x="628650" y="937419"/>
            <a:ext cx="7886700" cy="1325563"/>
          </a:xfrm>
        </p:spPr>
        <p:txBody>
          <a:bodyPr/>
          <a:lstStyle>
            <a:lvl1pPr algn="ctr">
              <a:defRPr>
                <a:solidFill>
                  <a:schemeClr val="bg1"/>
                </a:solidFill>
              </a:defRPr>
            </a:lvl1pPr>
          </a:lstStyle>
          <a:p>
            <a:r>
              <a:rPr lang="en-US" dirty="0" smtClean="0"/>
              <a:t>Thank You!</a:t>
            </a: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5413" y="5703570"/>
            <a:ext cx="3150394" cy="724376"/>
          </a:xfrm>
          <a:prstGeom prst="rect">
            <a:avLst/>
          </a:prstGeom>
        </p:spPr>
      </p:pic>
    </p:spTree>
    <p:extLst>
      <p:ext uri="{BB962C8B-B14F-4D97-AF65-F5344CB8AC3E}">
        <p14:creationId xmlns:p14="http://schemas.microsoft.com/office/powerpoint/2010/main" val="35125928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4182294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788345547"/>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3437211676"/>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02515"/>
            <a:ext cx="7886700" cy="1218795"/>
          </a:xfrm>
        </p:spPr>
        <p:txBody>
          <a:bodyPr anchor="b"/>
          <a:lstStyle>
            <a:lvl1pPr>
              <a:defRPr sz="4400"/>
            </a:lvl1pPr>
          </a:lstStyle>
          <a:p>
            <a:r>
              <a:rPr lang="en-US" dirty="0" smtClean="0"/>
              <a:t>Click to edit Master title style</a:t>
            </a:r>
            <a:br>
              <a:rPr lang="en-US" dirty="0" smtClean="0"/>
            </a:br>
            <a:endParaRPr lang="en-US" dirty="0"/>
          </a:p>
        </p:txBody>
      </p:sp>
      <p:sp>
        <p:nvSpPr>
          <p:cNvPr id="3" name="Text Placeholder 2"/>
          <p:cNvSpPr>
            <a:spLocks noGrp="1"/>
          </p:cNvSpPr>
          <p:nvPr>
            <p:ph type="body" idx="1"/>
          </p:nvPr>
        </p:nvSpPr>
        <p:spPr>
          <a:xfrm>
            <a:off x="623888" y="4257858"/>
            <a:ext cx="7886700" cy="1231106"/>
          </a:xfrm>
        </p:spPr>
        <p:txBody>
          <a:bodyPr/>
          <a:lstStyle>
            <a:lvl1pPr marL="393192" indent="-402336" algn="l" defTabSz="914363" rtl="0" eaLnBrk="1" latinLnBrk="0" hangingPunct="1">
              <a:lnSpc>
                <a:spcPct val="90000"/>
              </a:lnSpc>
              <a:spcBef>
                <a:spcPts val="1200"/>
              </a:spcBef>
              <a:buFontTx/>
              <a:buBlip>
                <a:blip r:embed="rId2"/>
              </a:buBlip>
              <a:defRPr lang="en-US" sz="4000" kern="1200" dirty="0" smtClean="0">
                <a:solidFill>
                  <a:srgbClr val="000000"/>
                </a:solidFill>
                <a:latin typeface="+mn-lt"/>
                <a:ea typeface="+mn-ea"/>
                <a:cs typeface="+mn-cs"/>
              </a:defRPr>
            </a:lvl1pPr>
            <a:lvl2pPr marL="393192" indent="-402336">
              <a:spcBef>
                <a:spcPts val="1200"/>
              </a:spcBef>
              <a:buNone/>
              <a:defRPr lang="en-US" sz="4000" kern="1200" dirty="0" smtClean="0">
                <a:solidFill>
                  <a:srgbClr val="000000"/>
                </a:solidFill>
                <a:latin typeface="+mn-lt"/>
                <a:ea typeface="+mn-ea"/>
                <a:cs typeface="+mn-cs"/>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a:t>
            </a:r>
          </a:p>
          <a:p>
            <a:pPr marL="914400" lvl="1" indent="-396875" algn="l" defTabSz="914363" rtl="0" eaLnBrk="1" latinLnBrk="0" hangingPunct="1">
              <a:lnSpc>
                <a:spcPct val="90000"/>
              </a:lnSpc>
              <a:spcBef>
                <a:spcPct val="20000"/>
              </a:spcBef>
              <a:buFontTx/>
              <a:buBlip>
                <a:blip r:embed="rId3"/>
              </a:buBlip>
            </a:pPr>
            <a:r>
              <a:rPr lang="en-US" dirty="0" smtClean="0"/>
              <a:t>Click to edit</a:t>
            </a:r>
          </a:p>
        </p:txBody>
      </p:sp>
      <p:sp>
        <p:nvSpPr>
          <p:cNvPr id="6" name="Slide Number Placeholder 5"/>
          <p:cNvSpPr>
            <a:spLocks noGrp="1"/>
          </p:cNvSpPr>
          <p:nvPr>
            <p:ph type="sldNum" sz="quarter" idx="12"/>
          </p:nvPr>
        </p:nvSpPr>
        <p:spPr/>
        <p:txBody>
          <a:bodyPr/>
          <a:lstStyle>
            <a:lvl1pPr algn="r">
              <a:defRPr>
                <a:solidFill>
                  <a:schemeClr val="bg1">
                    <a:lumMod val="65000"/>
                  </a:schemeClr>
                </a:solidFill>
              </a:defRPr>
            </a:lvl1pPr>
          </a:lstStyle>
          <a:p>
            <a:fld id="{7D5C1135-EF3A-441C-9DC2-8C709DF76F72}" type="slidenum">
              <a:rPr smtClean="0">
                <a:solidFill>
                  <a:prstClr val="white">
                    <a:lumMod val="65000"/>
                  </a:prstClr>
                </a:solidFill>
              </a:rPr>
              <a:pPr/>
              <a:t>‹#›</a:t>
            </a:fld>
            <a:endParaRPr dirty="0">
              <a:solidFill>
                <a:prstClr val="white">
                  <a:lumMod val="65000"/>
                </a:prstClr>
              </a:solidFill>
            </a:endParaRP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3888" y="658432"/>
            <a:ext cx="2209524" cy="495238"/>
          </a:xfrm>
          <a:prstGeom prst="rect">
            <a:avLst/>
          </a:prstGeom>
        </p:spPr>
      </p:pic>
      <p:cxnSp>
        <p:nvCxnSpPr>
          <p:cNvPr id="8" name="Straight Connector 7"/>
          <p:cNvCxnSpPr/>
          <p:nvPr userDrawn="1"/>
        </p:nvCxnSpPr>
        <p:spPr>
          <a:xfrm>
            <a:off x="0" y="3889583"/>
            <a:ext cx="9144000" cy="0"/>
          </a:xfrm>
          <a:prstGeom prst="line">
            <a:avLst/>
          </a:prstGeom>
          <a:ln w="50800"/>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275587026"/>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5"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3537013981"/>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4"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178720798"/>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act Slide">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457200" y="1447800"/>
            <a:ext cx="4040187" cy="457200"/>
          </a:xfrm>
          <a:prstGeom prst="rect">
            <a:avLst/>
          </a:prstGeom>
          <a:noFill/>
          <a:ln>
            <a:noFill/>
          </a:ln>
        </p:spPr>
        <p:txBody>
          <a:bodyPr lIns="91425" tIns="91425" rIns="91425" bIns="91425" anchor="b" anchorCtr="0"/>
          <a:lstStyle>
            <a:lvl1pPr marL="0" indent="0" rtl="0">
              <a:spcBef>
                <a:spcPts val="0"/>
              </a:spcBef>
              <a:buClr>
                <a:srgbClr val="F78E20"/>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96" name="Shape 96"/>
          <p:cNvSpPr txBox="1">
            <a:spLocks noGrp="1"/>
          </p:cNvSpPr>
          <p:nvPr>
            <p:ph type="body" idx="2"/>
          </p:nvPr>
        </p:nvSpPr>
        <p:spPr>
          <a:xfrm>
            <a:off x="457200" y="1913625"/>
            <a:ext cx="4040187" cy="1341437"/>
          </a:xfrm>
          <a:prstGeom prst="rect">
            <a:avLst/>
          </a:prstGeom>
          <a:noFill/>
          <a:ln>
            <a:noFill/>
          </a:ln>
        </p:spPr>
        <p:txBody>
          <a:bodyPr lIns="91425" tIns="91425" rIns="91425" bIns="91425" anchor="t" anchorCtr="0"/>
          <a:lstStyle>
            <a:lvl1pPr marL="0" indent="0" rtl="0">
              <a:spcBef>
                <a:spcPts val="0"/>
              </a:spcBef>
              <a:buFont typeface="Calibri"/>
              <a:buNone/>
              <a:defRPr/>
            </a:lvl1pPr>
            <a:lvl2pPr marL="0" indent="0" rtl="0">
              <a:spcBef>
                <a:spcPts val="0"/>
              </a:spcBef>
              <a:buFont typeface="Calibri"/>
              <a:buNone/>
              <a:defRPr/>
            </a:lvl2pPr>
            <a:lvl3pPr marL="0" indent="0" rtl="0">
              <a:spcBef>
                <a:spcPts val="0"/>
              </a:spcBef>
              <a:buFont typeface="Calibri"/>
              <a:buNone/>
              <a:defRPr/>
            </a:lvl3pPr>
            <a:lvl4pPr marL="0" indent="0" rtl="0">
              <a:spcBef>
                <a:spcPts val="0"/>
              </a:spcBef>
              <a:buFont typeface="Calibri"/>
              <a:buNone/>
              <a:defRPr/>
            </a:lvl4pPr>
            <a:lvl5pPr marL="0" indent="0"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7" name="Shape 97"/>
          <p:cNvSpPr txBox="1">
            <a:spLocks noGrp="1"/>
          </p:cNvSpPr>
          <p:nvPr>
            <p:ph type="body" idx="3"/>
          </p:nvPr>
        </p:nvSpPr>
        <p:spPr>
          <a:xfrm>
            <a:off x="4645025" y="1447800"/>
            <a:ext cx="4041774" cy="457200"/>
          </a:xfrm>
          <a:prstGeom prst="rect">
            <a:avLst/>
          </a:prstGeom>
          <a:noFill/>
          <a:ln>
            <a:noFill/>
          </a:ln>
        </p:spPr>
        <p:txBody>
          <a:bodyPr lIns="91425" tIns="91425" rIns="91425" bIns="91425" anchor="b" anchorCtr="0"/>
          <a:lstStyle>
            <a:lvl1pPr marL="0" indent="0" rtl="0">
              <a:spcBef>
                <a:spcPts val="0"/>
              </a:spcBef>
              <a:buClr>
                <a:srgbClr val="F78E20"/>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98" name="Shape 98"/>
          <p:cNvSpPr txBox="1">
            <a:spLocks noGrp="1"/>
          </p:cNvSpPr>
          <p:nvPr>
            <p:ph type="body" idx="4"/>
          </p:nvPr>
        </p:nvSpPr>
        <p:spPr>
          <a:xfrm>
            <a:off x="4645025" y="1913625"/>
            <a:ext cx="4041774" cy="1341437"/>
          </a:xfrm>
          <a:prstGeom prst="rect">
            <a:avLst/>
          </a:prstGeom>
          <a:noFill/>
          <a:ln>
            <a:noFill/>
          </a:ln>
        </p:spPr>
        <p:txBody>
          <a:bodyPr lIns="91425" tIns="91425" rIns="91425" bIns="91425" anchor="t" anchorCtr="0"/>
          <a:lstStyle>
            <a:lvl1pPr marL="0" indent="0" rtl="0">
              <a:spcBef>
                <a:spcPts val="0"/>
              </a:spcBef>
              <a:buFont typeface="Calibri"/>
              <a:buNone/>
              <a:defRPr/>
            </a:lvl1pPr>
            <a:lvl2pPr marL="0" indent="0" rtl="0">
              <a:spcBef>
                <a:spcPts val="0"/>
              </a:spcBef>
              <a:buFont typeface="Calibri"/>
              <a:buNone/>
              <a:defRPr/>
            </a:lvl2pPr>
            <a:lvl3pPr marL="0" indent="0" rtl="0">
              <a:spcBef>
                <a:spcPts val="0"/>
              </a:spcBef>
              <a:buFont typeface="Calibri"/>
              <a:buNone/>
              <a:defRPr/>
            </a:lvl3pPr>
            <a:lvl4pPr marL="0" indent="0" rtl="0">
              <a:spcBef>
                <a:spcPts val="0"/>
              </a:spcBef>
              <a:buFont typeface="Calibri"/>
              <a:buNone/>
              <a:defRPr/>
            </a:lvl4pPr>
            <a:lvl5pPr marL="0" indent="0"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9" name="Shape 99"/>
          <p:cNvSpPr txBox="1">
            <a:spLocks noGrp="1"/>
          </p:cNvSpPr>
          <p:nvPr>
            <p:ph type="body" idx="5"/>
          </p:nvPr>
        </p:nvSpPr>
        <p:spPr>
          <a:xfrm>
            <a:off x="457200" y="3526735"/>
            <a:ext cx="4040187" cy="457200"/>
          </a:xfrm>
          <a:prstGeom prst="rect">
            <a:avLst/>
          </a:prstGeom>
          <a:noFill/>
          <a:ln>
            <a:noFill/>
          </a:ln>
        </p:spPr>
        <p:txBody>
          <a:bodyPr lIns="91425" tIns="91425" rIns="91425" bIns="91425" anchor="b" anchorCtr="0"/>
          <a:lstStyle>
            <a:lvl1pPr marL="0" indent="0" rtl="0">
              <a:spcBef>
                <a:spcPts val="0"/>
              </a:spcBef>
              <a:buClr>
                <a:srgbClr val="F78E20"/>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00" name="Shape 100"/>
          <p:cNvSpPr txBox="1">
            <a:spLocks noGrp="1"/>
          </p:cNvSpPr>
          <p:nvPr>
            <p:ph type="body" idx="6"/>
          </p:nvPr>
        </p:nvSpPr>
        <p:spPr>
          <a:xfrm>
            <a:off x="457200" y="3992562"/>
            <a:ext cx="4040187" cy="1341437"/>
          </a:xfrm>
          <a:prstGeom prst="rect">
            <a:avLst/>
          </a:prstGeom>
          <a:noFill/>
          <a:ln>
            <a:noFill/>
          </a:ln>
        </p:spPr>
        <p:txBody>
          <a:bodyPr lIns="91425" tIns="91425" rIns="91425" bIns="91425" anchor="t" anchorCtr="0"/>
          <a:lstStyle>
            <a:lvl1pPr marL="0" indent="0" rtl="0">
              <a:spcBef>
                <a:spcPts val="0"/>
              </a:spcBef>
              <a:buFont typeface="Calibri"/>
              <a:buNone/>
              <a:defRPr/>
            </a:lvl1pPr>
            <a:lvl2pPr marL="0" indent="0" rtl="0">
              <a:spcBef>
                <a:spcPts val="0"/>
              </a:spcBef>
              <a:buFont typeface="Calibri"/>
              <a:buNone/>
              <a:defRPr/>
            </a:lvl2pPr>
            <a:lvl3pPr marL="0" indent="0" rtl="0">
              <a:spcBef>
                <a:spcPts val="0"/>
              </a:spcBef>
              <a:buFont typeface="Calibri"/>
              <a:buNone/>
              <a:defRPr/>
            </a:lvl3pPr>
            <a:lvl4pPr marL="0" indent="0" rtl="0">
              <a:spcBef>
                <a:spcPts val="0"/>
              </a:spcBef>
              <a:buFont typeface="Calibri"/>
              <a:buNone/>
              <a:defRPr/>
            </a:lvl4pPr>
            <a:lvl5pPr marL="0" indent="0"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7"/>
          </p:nvPr>
        </p:nvSpPr>
        <p:spPr>
          <a:xfrm>
            <a:off x="4645025" y="3526735"/>
            <a:ext cx="4041774" cy="457200"/>
          </a:xfrm>
          <a:prstGeom prst="rect">
            <a:avLst/>
          </a:prstGeom>
          <a:noFill/>
          <a:ln>
            <a:noFill/>
          </a:ln>
        </p:spPr>
        <p:txBody>
          <a:bodyPr lIns="91425" tIns="91425" rIns="91425" bIns="91425" anchor="b" anchorCtr="0"/>
          <a:lstStyle>
            <a:lvl1pPr marL="0" indent="0" rtl="0">
              <a:spcBef>
                <a:spcPts val="0"/>
              </a:spcBef>
              <a:buClr>
                <a:srgbClr val="F78E20"/>
              </a:buClr>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02" name="Shape 102"/>
          <p:cNvSpPr txBox="1">
            <a:spLocks noGrp="1"/>
          </p:cNvSpPr>
          <p:nvPr>
            <p:ph type="body" idx="8"/>
          </p:nvPr>
        </p:nvSpPr>
        <p:spPr>
          <a:xfrm>
            <a:off x="4645025" y="3992562"/>
            <a:ext cx="4041774" cy="1341437"/>
          </a:xfrm>
          <a:prstGeom prst="rect">
            <a:avLst/>
          </a:prstGeom>
          <a:noFill/>
          <a:ln>
            <a:noFill/>
          </a:ln>
        </p:spPr>
        <p:txBody>
          <a:bodyPr lIns="91425" tIns="91425" rIns="91425" bIns="91425" anchor="t" anchorCtr="0"/>
          <a:lstStyle>
            <a:lvl1pPr marL="0" indent="0" rtl="0">
              <a:spcBef>
                <a:spcPts val="0"/>
              </a:spcBef>
              <a:buFont typeface="Calibri"/>
              <a:buNone/>
              <a:defRPr/>
            </a:lvl1pPr>
            <a:lvl2pPr marL="0" indent="0" rtl="0">
              <a:spcBef>
                <a:spcPts val="0"/>
              </a:spcBef>
              <a:buFont typeface="Calibri"/>
              <a:buNone/>
              <a:defRPr/>
            </a:lvl2pPr>
            <a:lvl3pPr marL="0" indent="0" rtl="0">
              <a:spcBef>
                <a:spcPts val="0"/>
              </a:spcBef>
              <a:buFont typeface="Calibri"/>
              <a:buNone/>
              <a:defRPr/>
            </a:lvl3pPr>
            <a:lvl4pPr marL="0" indent="0" rtl="0">
              <a:spcBef>
                <a:spcPts val="0"/>
              </a:spcBef>
              <a:buFont typeface="Calibri"/>
              <a:buNone/>
              <a:defRPr/>
            </a:lvl4pPr>
            <a:lvl5pPr marL="0" indent="0" rtl="0">
              <a:spcBef>
                <a:spcPts val="0"/>
              </a:spcBef>
              <a:buFont typeface="Calibri"/>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3" name="Shape 103"/>
          <p:cNvSpPr txBox="1">
            <a:spLocks noGrp="1"/>
          </p:cNvSpPr>
          <p:nvPr>
            <p:ph type="title"/>
          </p:nvPr>
        </p:nvSpPr>
        <p:spPr>
          <a:xfrm>
            <a:off x="384047" y="228600"/>
            <a:ext cx="8229600" cy="66479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4" name="Shape 104"/>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105" name="Shape 105"/>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533400"/>
            <a:ext cx="8229600" cy="664797"/>
          </a:xfrm>
        </p:spPr>
        <p:txBody>
          <a:bodyPr/>
          <a:lstStyle>
            <a:lvl1pPr>
              <a:defRPr lang="en-US" dirty="0"/>
            </a:lvl1pPr>
          </a:lstStyle>
          <a:p>
            <a:r>
              <a:rPr lang="en-US" dirty="0" smtClean="0"/>
              <a:t>Click to edit Master title style</a:t>
            </a:r>
            <a:endParaRPr lang="en-US" dirty="0"/>
          </a:p>
        </p:txBody>
      </p:sp>
      <p:sp>
        <p:nvSpPr>
          <p:cNvPr id="15" name="Footer Placeholder 17"/>
          <p:cNvSpPr>
            <a:spLocks noGrp="1"/>
          </p:cNvSpPr>
          <p:nvPr>
            <p:ph type="ftr" sz="quarter" idx="17"/>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16" name="Slide Number Placeholder 18"/>
          <p:cNvSpPr>
            <a:spLocks noGrp="1"/>
          </p:cNvSpPr>
          <p:nvPr>
            <p:ph type="sldNum" sz="quarter" idx="18"/>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95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95000"/>
                  </a:prstClr>
                </a:solidFill>
              </a:rPr>
              <a:pPr algn="r"/>
              <a:t>‹#›</a:t>
            </a:fld>
            <a:endParaRPr dirty="0">
              <a:solidFill>
                <a:prstClr val="white">
                  <a:lumMod val="95000"/>
                </a:prstClr>
              </a:solidFill>
            </a:endParaRPr>
          </a:p>
        </p:txBody>
      </p:sp>
    </p:spTree>
    <p:extLst>
      <p:ext uri="{BB962C8B-B14F-4D97-AF65-F5344CB8AC3E}">
        <p14:creationId xmlns:p14="http://schemas.microsoft.com/office/powerpoint/2010/main" val="410677663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Content Placeholder 2"/>
          <p:cNvSpPr>
            <a:spLocks noGrp="1"/>
          </p:cNvSpPr>
          <p:nvPr>
            <p:ph idx="1"/>
          </p:nvPr>
        </p:nvSpPr>
        <p:spPr>
          <a:xfrm>
            <a:off x="533400" y="1524000"/>
            <a:ext cx="8153400" cy="3886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457200" y="563562"/>
            <a:ext cx="6858000" cy="655638"/>
          </a:xfrm>
        </p:spPr>
        <p:txBody>
          <a:bodyPr>
            <a:noAutofit/>
          </a:bodyPr>
          <a:lstStyle>
            <a:lvl1pPr>
              <a:defRPr lang="en-US" dirty="0"/>
            </a:lvl1pPr>
          </a:lstStyle>
          <a:p>
            <a:r>
              <a:rPr lang="en-US" dirty="0" smtClean="0"/>
              <a:t>Click to edit Master title style</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2535678267"/>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cSld name="Bullet Slide 3 w/ Header(s)">
    <p:spTree>
      <p:nvGrpSpPr>
        <p:cNvPr id="1" name=""/>
        <p:cNvGrpSpPr/>
        <p:nvPr/>
      </p:nvGrpSpPr>
      <p:grpSpPr>
        <a:xfrm>
          <a:off x="0" y="0"/>
          <a:ext cx="0" cy="0"/>
          <a:chOff x="0" y="0"/>
          <a:chExt cx="0" cy="0"/>
        </a:xfrm>
      </p:grpSpPr>
      <p:pic>
        <p:nvPicPr>
          <p:cNvPr id="7" name="Picture 6" descr="FL Common Core_v2_slide6.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8" name="Picture 6" descr="FL Common Core_v3_slide4.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81000"/>
            <a:ext cx="6858000" cy="655638"/>
          </a:xfrm>
        </p:spPr>
        <p:txBody>
          <a:bodyPr>
            <a:noAutofit/>
          </a:bodyPr>
          <a:lstStyle>
            <a:lvl1pPr>
              <a:defRPr sz="2800">
                <a:solidFill>
                  <a:srgbClr val="21429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0"/>
            <a:ext cx="4040188"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82762"/>
            <a:ext cx="4040188"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143000"/>
            <a:ext cx="4041775" cy="639762"/>
          </a:xfrm>
        </p:spPr>
        <p:txBody>
          <a:bodyPr anchor="ctr">
            <a:noAutofit/>
          </a:bodyPr>
          <a:lstStyle>
            <a:lvl1pPr marL="0" indent="0">
              <a:buNone/>
              <a:defRPr sz="2000" b="1">
                <a:solidFill>
                  <a:srgbClr val="607F9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782762"/>
            <a:ext cx="4041775" cy="3692525"/>
          </a:xfrm>
        </p:spPr>
        <p:txBody>
          <a:bodyPr>
            <a:no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10" name="Slide Number Placeholder 5"/>
          <p:cNvSpPr>
            <a:spLocks noGrp="1"/>
          </p:cNvSpPr>
          <p:nvPr>
            <p:ph type="sldNum" sz="quarter" idx="11"/>
          </p:nvPr>
        </p:nvSpPr>
        <p:spPr>
          <a:xfrm>
            <a:off x="7772400" y="6019800"/>
            <a:ext cx="914400" cy="365125"/>
          </a:xfrm>
        </p:spPr>
        <p:txBody>
          <a:bodyPr/>
          <a:lstStyle>
            <a:lvl1pPr>
              <a:defRPr/>
            </a:lvl1pPr>
          </a:lstStyle>
          <a:p>
            <a:pPr>
              <a:defRPr/>
            </a:pPr>
            <a:fld id="{BD091CCB-156B-421F-99D4-20F48C657589}" type="slidenum">
              <a:rPr>
                <a:solidFill>
                  <a:prstClr val="white"/>
                </a:solidFill>
              </a:rPr>
              <a:pPr>
                <a:defRPr/>
              </a:pPr>
              <a:t>‹#›</a:t>
            </a:fld>
            <a:endParaRPr dirty="0">
              <a:solidFill>
                <a:prstClr val="white"/>
              </a:solidFill>
            </a:endParaRPr>
          </a:p>
        </p:txBody>
      </p:sp>
    </p:spTree>
    <p:extLst>
      <p:ext uri="{BB962C8B-B14F-4D97-AF65-F5344CB8AC3E}">
        <p14:creationId xmlns:p14="http://schemas.microsoft.com/office/powerpoint/2010/main" val="36248926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r>
              <a:rPr lang="en-US" dirty="0" smtClean="0">
                <a:solidFill>
                  <a:prstClr val="black">
                    <a:tint val="75000"/>
                  </a:prstClr>
                </a:solidFill>
              </a:rPr>
              <a:t> </a:t>
            </a:r>
            <a:endParaRPr lang="en-US" b="1" i="1" dirty="0" smtClean="0">
              <a:solidFill>
                <a:prstClr val="black">
                  <a:tint val="75000"/>
                </a:prstClr>
              </a:solidFill>
            </a:endParaRPr>
          </a:p>
        </p:txBody>
      </p:sp>
      <p:sp>
        <p:nvSpPr>
          <p:cNvPr id="7" name="Slide Number Placeholder 6"/>
          <p:cNvSpPr>
            <a:spLocks noGrp="1"/>
          </p:cNvSpPr>
          <p:nvPr>
            <p:ph type="sldNum" sz="quarter" idx="12"/>
          </p:nvPr>
        </p:nvSpPr>
        <p:spPr/>
        <p:txBody>
          <a:bodyPr/>
          <a:lstStyle/>
          <a:p>
            <a:fld id="{95C78F6C-5F37-4841-ACBE-E9209F23264D}" type="slidenum">
              <a:rPr>
                <a:solidFill>
                  <a:prstClr val="white"/>
                </a:solidFill>
              </a:rPr>
              <a:pPr/>
              <a:t>‹#›</a:t>
            </a:fld>
            <a:endParaRPr dirty="0">
              <a:solidFill>
                <a:prstClr val="white"/>
              </a:solidFill>
            </a:endParaRPr>
          </a:p>
        </p:txBody>
      </p:sp>
      <p:sp>
        <p:nvSpPr>
          <p:cNvPr id="8" name="Rectangle 7"/>
          <p:cNvSpPr/>
          <p:nvPr userDrawn="1"/>
        </p:nvSpPr>
        <p:spPr>
          <a:xfrm>
            <a:off x="0" y="0"/>
            <a:ext cx="9144000" cy="14859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9" name="Title 1"/>
          <p:cNvSpPr>
            <a:spLocks noGrp="1"/>
          </p:cNvSpPr>
          <p:nvPr>
            <p:ph type="title"/>
          </p:nvPr>
        </p:nvSpPr>
        <p:spPr>
          <a:xfrm>
            <a:off x="95250" y="80168"/>
            <a:ext cx="7886700" cy="1325563"/>
          </a:xfrm>
        </p:spPr>
        <p:txBody>
          <a:bodyPr/>
          <a:lstStyle>
            <a:lvl1pPr>
              <a:defRPr>
                <a:solidFill>
                  <a:schemeClr val="bg1"/>
                </a:solidFill>
              </a:defRPr>
            </a:lvl1pPr>
          </a:lstStyle>
          <a:p>
            <a:r>
              <a:rPr lang="en-US" dirty="0" smtClean="0"/>
              <a:t>Click to edit Master title style</a:t>
            </a:r>
            <a:endParaRPr lang="en-US" dirty="0"/>
          </a:p>
        </p:txBody>
      </p:sp>
      <p:cxnSp>
        <p:nvCxnSpPr>
          <p:cNvPr id="11" name="Straight Connector 10"/>
          <p:cNvCxnSpPr/>
          <p:nvPr userDrawn="1"/>
        </p:nvCxnSpPr>
        <p:spPr>
          <a:xfrm>
            <a:off x="0" y="1473200"/>
            <a:ext cx="9144000" cy="0"/>
          </a:xfrm>
          <a:prstGeom prst="line">
            <a:avLst/>
          </a:prstGeom>
          <a:ln w="508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0656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Final Slide">
    <p:bg>
      <p:bgPr>
        <a:gradFill>
          <a:gsLst>
            <a:gs pos="32000">
              <a:schemeClr val="bg1"/>
            </a:gs>
            <a:gs pos="49000">
              <a:schemeClr val="tx2">
                <a:lumMod val="20000"/>
                <a:lumOff val="80000"/>
              </a:schemeClr>
            </a:gs>
            <a:gs pos="97000">
              <a:schemeClr val="accent2">
                <a:lumMod val="70000"/>
              </a:schemeClr>
            </a:gs>
          </a:gsLst>
          <a:lin ang="16200000" scaled="1"/>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95C78F6C-5F37-4841-ACBE-E9209F23264D}" type="slidenum">
              <a:rPr smtClean="0">
                <a:solidFill>
                  <a:prstClr val="white"/>
                </a:solidFill>
              </a:rPr>
              <a:pPr/>
              <a:t>‹#›</a:t>
            </a:fld>
            <a:endParaRPr dirty="0">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9555" y="5703570"/>
            <a:ext cx="2348171" cy="71038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88530" y="5017069"/>
            <a:ext cx="1371600" cy="1638300"/>
          </a:xfrm>
          <a:prstGeom prst="rect">
            <a:avLst/>
          </a:prstGeom>
        </p:spPr>
      </p:pic>
      <p:sp>
        <p:nvSpPr>
          <p:cNvPr id="8" name="Title 1"/>
          <p:cNvSpPr>
            <a:spLocks noGrp="1"/>
          </p:cNvSpPr>
          <p:nvPr>
            <p:ph type="title" hasCustomPrompt="1"/>
          </p:nvPr>
        </p:nvSpPr>
        <p:spPr>
          <a:xfrm>
            <a:off x="628650" y="937419"/>
            <a:ext cx="7886700" cy="1325563"/>
          </a:xfrm>
        </p:spPr>
        <p:txBody>
          <a:bodyPr/>
          <a:lstStyle>
            <a:lvl1pPr algn="ctr">
              <a:defRPr>
                <a:solidFill>
                  <a:schemeClr val="bg1"/>
                </a:solidFill>
              </a:defRPr>
            </a:lvl1pPr>
          </a:lstStyle>
          <a:p>
            <a:r>
              <a:rPr lang="en-US" dirty="0" smtClean="0"/>
              <a:t>Thank You!</a:t>
            </a: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05413" y="5703570"/>
            <a:ext cx="3150394" cy="724376"/>
          </a:xfrm>
          <a:prstGeom prst="rect">
            <a:avLst/>
          </a:prstGeom>
        </p:spPr>
      </p:pic>
    </p:spTree>
    <p:extLst>
      <p:ext uri="{BB962C8B-B14F-4D97-AF65-F5344CB8AC3E}">
        <p14:creationId xmlns:p14="http://schemas.microsoft.com/office/powerpoint/2010/main" val="30360608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a:solidFill>
                  <a:prstClr val="white"/>
                </a:solidFill>
              </a:rPr>
              <a:pPr/>
              <a:t>‹#›</a:t>
            </a:fld>
            <a:endParaRPr dirty="0">
              <a:solidFill>
                <a:prstClr val="white"/>
              </a:solidFill>
            </a:endParaRPr>
          </a:p>
        </p:txBody>
      </p:sp>
    </p:spTree>
    <p:extLst>
      <p:ext uri="{BB962C8B-B14F-4D97-AF65-F5344CB8AC3E}">
        <p14:creationId xmlns:p14="http://schemas.microsoft.com/office/powerpoint/2010/main" val="3622932329"/>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ullet Slide 1">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8" name="Shape 108"/>
          <p:cNvSpPr txBox="1">
            <a:spLocks noGrp="1"/>
          </p:cNvSpPr>
          <p:nvPr>
            <p:ph type="body" idx="1"/>
          </p:nvPr>
        </p:nvSpPr>
        <p:spPr>
          <a:xfrm>
            <a:off x="457200" y="1828800"/>
            <a:ext cx="8229600" cy="35052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title"/>
          </p:nvPr>
        </p:nvSpPr>
        <p:spPr>
          <a:xfrm>
            <a:off x="457200" y="533400"/>
            <a:ext cx="6858000" cy="8381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0" name="Shape 110"/>
          <p:cNvSpPr txBox="1">
            <a:spLocks noGrp="1"/>
          </p:cNvSpPr>
          <p:nvPr>
            <p:ph type="ftr" idx="11"/>
          </p:nvPr>
        </p:nvSpPr>
        <p:spPr>
          <a:xfrm>
            <a:off x="5638800" y="6019800"/>
            <a:ext cx="2057400" cy="365125"/>
          </a:xfrm>
          <a:prstGeom prst="rect">
            <a:avLst/>
          </a:prstGeom>
          <a:blipFill rotWithShape="1">
            <a:blip r:embed="rId3">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111" name="Shape 111"/>
          <p:cNvSpPr txBox="1">
            <a:spLocks noGrp="1"/>
          </p:cNvSpPr>
          <p:nvPr>
            <p:ph type="sldNum" idx="12"/>
          </p:nvPr>
        </p:nvSpPr>
        <p:spPr>
          <a:xfrm>
            <a:off x="7772400" y="6019800"/>
            <a:ext cx="914400" cy="365125"/>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568404"/>
            <a:ext cx="8229600" cy="849432"/>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4" name="Shape 114"/>
          <p:cNvSpPr txBox="1">
            <a:spLocks noGrp="1"/>
          </p:cNvSpPr>
          <p:nvPr>
            <p:ph type="body" idx="1"/>
          </p:nvPr>
        </p:nvSpPr>
        <p:spPr>
          <a:xfrm>
            <a:off x="457200" y="1600200"/>
            <a:ext cx="8229600" cy="62783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sldNum" idx="12"/>
          </p:nvPr>
        </p:nvSpPr>
        <p:spPr>
          <a:xfrm>
            <a:off x="8556792" y="6333132"/>
            <a:ext cx="548699" cy="524799"/>
          </a:xfrm>
          <a:prstGeom prst="rect">
            <a:avLst/>
          </a:prstGeom>
          <a:noFill/>
          <a:ln>
            <a:noFill/>
          </a:ln>
        </p:spPr>
        <p:txBody>
          <a:bodyPr lIns="91425" tIns="91425" rIns="91425" bIns="91425"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Clr>
                <a:schemeClr val="lt1"/>
              </a:buClr>
              <a:buSzPct val="25000"/>
              <a:buFont typeface="Times New Roman"/>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457200" y="5875078"/>
            <a:ext cx="8229600" cy="433935"/>
          </a:xfrm>
          <a:prstGeom prst="rect">
            <a:avLst/>
          </a:prstGeom>
          <a:noFill/>
          <a:ln>
            <a:noFill/>
          </a:ln>
        </p:spPr>
        <p:txBody>
          <a:bodyPr lIns="91425" tIns="91425" rIns="91425" bIns="91425" anchor="t" anchorCtr="0"/>
          <a:lstStyle>
            <a:lvl1pPr algn="ctr" rtl="0">
              <a:spcBef>
                <a:spcPts val="0"/>
              </a:spcBef>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8" name="Shape 118"/>
          <p:cNvSpPr txBox="1">
            <a:spLocks noGrp="1"/>
          </p:cNvSpPr>
          <p:nvPr>
            <p:ph type="sldNum" idx="12"/>
          </p:nvPr>
        </p:nvSpPr>
        <p:spPr>
          <a:xfrm>
            <a:off x="8556792" y="6333132"/>
            <a:ext cx="548699" cy="524799"/>
          </a:xfrm>
          <a:prstGeom prst="rect">
            <a:avLst/>
          </a:prstGeom>
          <a:noFill/>
          <a:ln>
            <a:noFill/>
          </a:ln>
        </p:spPr>
        <p:txBody>
          <a:bodyPr lIns="91425" tIns="91425" rIns="91425" bIns="91425"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Clr>
                <a:schemeClr val="lt1"/>
              </a:buClr>
              <a:buSzPct val="25000"/>
              <a:buFont typeface="Times New Roman"/>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568404"/>
            <a:ext cx="8229600" cy="849432"/>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1" name="Shape 121"/>
          <p:cNvSpPr txBox="1">
            <a:spLocks noGrp="1"/>
          </p:cNvSpPr>
          <p:nvPr>
            <p:ph type="body" idx="1"/>
          </p:nvPr>
        </p:nvSpPr>
        <p:spPr>
          <a:xfrm>
            <a:off x="457200" y="1600200"/>
            <a:ext cx="3994500" cy="62783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2"/>
          </p:nvPr>
        </p:nvSpPr>
        <p:spPr>
          <a:xfrm>
            <a:off x="4692273" y="1600200"/>
            <a:ext cx="3994500" cy="62783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sldNum" idx="12"/>
          </p:nvPr>
        </p:nvSpPr>
        <p:spPr>
          <a:xfrm>
            <a:off x="8556792" y="6333132"/>
            <a:ext cx="548699" cy="524799"/>
          </a:xfrm>
          <a:prstGeom prst="rect">
            <a:avLst/>
          </a:prstGeom>
          <a:noFill/>
          <a:ln>
            <a:noFill/>
          </a:ln>
        </p:spPr>
        <p:txBody>
          <a:bodyPr lIns="91425" tIns="91425" rIns="91425" bIns="91425"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Clr>
                <a:schemeClr val="lt1"/>
              </a:buClr>
              <a:buSzPct val="25000"/>
              <a:buFont typeface="Times New Roman"/>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2" name="Shape 132"/>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3" name="Shape 13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a:p>
        </p:txBody>
      </p:sp>
      <p:sp>
        <p:nvSpPr>
          <p:cNvPr id="134" name="Shape 134"/>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a:p>
        </p:txBody>
      </p:sp>
      <p:sp>
        <p:nvSpPr>
          <p:cNvPr id="135" name="Shape 135"/>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384047" y="1417320"/>
            <a:ext cx="8153399" cy="397303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title"/>
          </p:nvPr>
        </p:nvSpPr>
        <p:spPr>
          <a:xfrm>
            <a:off x="384047" y="228600"/>
            <a:ext cx="8153399" cy="10667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26" name="Shape 2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 name="Shape 138"/>
          <p:cNvSpPr txBox="1">
            <a:spLocks noGrp="1"/>
          </p:cNvSpPr>
          <p:nvPr>
            <p:ph type="body" idx="1"/>
          </p:nvPr>
        </p:nvSpPr>
        <p:spPr>
          <a:xfrm>
            <a:off x="457200" y="1600200"/>
            <a:ext cx="4038599" cy="2186099"/>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9" name="Shape 139"/>
          <p:cNvSpPr txBox="1">
            <a:spLocks noGrp="1"/>
          </p:cNvSpPr>
          <p:nvPr>
            <p:ph type="body" idx="2"/>
          </p:nvPr>
        </p:nvSpPr>
        <p:spPr>
          <a:xfrm>
            <a:off x="457200" y="3938587"/>
            <a:ext cx="4038599" cy="21876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0" name="Shape 140"/>
          <p:cNvSpPr txBox="1">
            <a:spLocks noGrp="1"/>
          </p:cNvSpPr>
          <p:nvPr>
            <p:ph type="body" idx="3"/>
          </p:nvPr>
        </p:nvSpPr>
        <p:spPr>
          <a:xfrm>
            <a:off x="4648200" y="1600200"/>
            <a:ext cx="4038599" cy="45261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1" name="Shape 14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a:p>
        </p:txBody>
      </p:sp>
      <p:sp>
        <p:nvSpPr>
          <p:cNvPr id="142" name="Shape 142"/>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a:p>
        </p:txBody>
      </p:sp>
      <p:sp>
        <p:nvSpPr>
          <p:cNvPr id="143" name="Shape 143"/>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Final Slide">
    <p:bg>
      <p:bgPr>
        <a:gradFill>
          <a:gsLst>
            <a:gs pos="0">
              <a:schemeClr val="lt1"/>
            </a:gs>
            <a:gs pos="32000">
              <a:schemeClr val="lt1"/>
            </a:gs>
            <a:gs pos="49000">
              <a:srgbClr val="C8CBE6"/>
            </a:gs>
            <a:gs pos="97000">
              <a:srgbClr val="306FA6"/>
            </a:gs>
            <a:gs pos="100000">
              <a:srgbClr val="306FA6"/>
            </a:gs>
          </a:gsLst>
          <a:lin ang="16200037" scaled="0"/>
        </a:gradFill>
        <a:effectLst/>
      </p:bgPr>
    </p:bg>
    <p:spTree>
      <p:nvGrpSpPr>
        <p:cNvPr id="1" name="Shape 144"/>
        <p:cNvGrpSpPr/>
        <p:nvPr/>
      </p:nvGrpSpPr>
      <p:grpSpPr>
        <a:xfrm>
          <a:off x="0" y="0"/>
          <a:ext cx="0" cy="0"/>
          <a:chOff x="0" y="0"/>
          <a:chExt cx="0" cy="0"/>
        </a:xfrm>
      </p:grpSpPr>
      <p:sp>
        <p:nvSpPr>
          <p:cNvPr id="145" name="Shape 145"/>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pic>
        <p:nvPicPr>
          <p:cNvPr id="146" name="Shape 146"/>
          <p:cNvPicPr preferRelativeResize="0"/>
          <p:nvPr/>
        </p:nvPicPr>
        <p:blipFill rotWithShape="1">
          <a:blip r:embed="rId2">
            <a:alphaModFix/>
          </a:blip>
          <a:srcRect/>
          <a:stretch/>
        </p:blipFill>
        <p:spPr>
          <a:xfrm>
            <a:off x="535594" y="4242600"/>
            <a:ext cx="2348100" cy="710400"/>
          </a:xfrm>
          <a:prstGeom prst="rect">
            <a:avLst/>
          </a:prstGeom>
          <a:noFill/>
          <a:ln>
            <a:noFill/>
          </a:ln>
        </p:spPr>
      </p:pic>
      <p:sp>
        <p:nvSpPr>
          <p:cNvPr id="148" name="Shape 148"/>
          <p:cNvSpPr txBox="1">
            <a:spLocks noGrp="1"/>
          </p:cNvSpPr>
          <p:nvPr>
            <p:ph type="title"/>
          </p:nvPr>
        </p:nvSpPr>
        <p:spPr>
          <a:xfrm>
            <a:off x="628650" y="937419"/>
            <a:ext cx="7886700" cy="1325700"/>
          </a:xfrm>
          <a:prstGeom prst="rect">
            <a:avLst/>
          </a:prstGeom>
          <a:noFill/>
          <a:ln>
            <a:noFill/>
          </a:ln>
        </p:spPr>
        <p:txBody>
          <a:bodyPr lIns="91425" tIns="91425" rIns="91425" bIns="91425" anchor="t" anchorCtr="0"/>
          <a:lstStyle>
            <a:lvl1pPr algn="ct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3376" y="4242600"/>
            <a:ext cx="3276024" cy="753263"/>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02247" y="3538301"/>
            <a:ext cx="1844698" cy="1545339"/>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dirty="0"/>
            </a:lvl1p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a:lstStyle>
            <a:lvl1pPr>
              <a:defRPr/>
            </a:lvl1pPr>
          </a:lstStyle>
          <a:p>
            <a:pPr>
              <a:defRPr/>
            </a:pPr>
            <a:r>
              <a:rPr lang="en-US" dirty="0">
                <a:solidFill>
                  <a:prstClr val="black">
                    <a:tint val="75000"/>
                  </a:prstClr>
                </a:solidFill>
              </a:rPr>
              <a:t> </a:t>
            </a:r>
          </a:p>
        </p:txBody>
      </p:sp>
      <p:sp>
        <p:nvSpPr>
          <p:cNvPr id="5" name="Slide Number Placeholder 5"/>
          <p:cNvSpPr>
            <a:spLocks noGrp="1"/>
          </p:cNvSpPr>
          <p:nvPr>
            <p:ph type="sldNum" sz="quarter" idx="11"/>
          </p:nvPr>
        </p:nvSpPr>
        <p:spPr/>
        <p:txBody>
          <a:bodyPr/>
          <a:lstStyle>
            <a:lvl1pPr>
              <a:defRPr/>
            </a:lvl1pPr>
          </a:lstStyle>
          <a:p>
            <a:fld id="{3BC615B0-02B2-4FBA-95FD-669A9B14D805}" type="slidenum">
              <a:rPr lang="en-US" altLang="en-US">
                <a:solidFill>
                  <a:prstClr val="white"/>
                </a:solidFill>
              </a:rPr>
              <a:pPr/>
              <a:t>‹#›</a:t>
            </a:fld>
            <a:endParaRPr lang="en-US" altLang="en-US" dirty="0">
              <a:solidFill>
                <a:prstClr val="white"/>
              </a:solidFill>
            </a:endParaRPr>
          </a:p>
        </p:txBody>
      </p:sp>
    </p:spTree>
    <p:extLst>
      <p:ext uri="{BB962C8B-B14F-4D97-AF65-F5344CB8AC3E}">
        <p14:creationId xmlns:p14="http://schemas.microsoft.com/office/powerpoint/2010/main" val="222181574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0960496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424921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4730680"/>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40209818"/>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721701211"/>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92026415"/>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3109522"/>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body" idx="1"/>
          </p:nvPr>
        </p:nvSpPr>
        <p:spPr>
          <a:xfrm>
            <a:off x="384047" y="1371600"/>
            <a:ext cx="3886200" cy="384152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30" name="Shape 30"/>
          <p:cNvSpPr txBox="1">
            <a:spLocks noGrp="1"/>
          </p:cNvSpPr>
          <p:nvPr>
            <p:ph type="body" idx="2"/>
          </p:nvPr>
        </p:nvSpPr>
        <p:spPr>
          <a:xfrm>
            <a:off x="4629150" y="1371600"/>
            <a:ext cx="3886200" cy="384152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31" name="Shape 31"/>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32" name="Shape 32"/>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66634986"/>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987426"/>
            <a:ext cx="3017520" cy="1371600"/>
          </a:xfrm>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58403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4048" y="2487837"/>
            <a:ext cx="3017520" cy="30836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58816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859572"/>
            <a:ext cx="3017520" cy="1371600"/>
          </a:xfrm>
        </p:spPr>
        <p:txBody>
          <a:bodyPr anchor="b"/>
          <a:lstStyle>
            <a:lvl1pPr>
              <a:defRPr sz="24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6200" y="859572"/>
            <a:ext cx="4629150" cy="49245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4048" y="2344479"/>
            <a:ext cx="3017520" cy="33832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057325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8"/>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9455659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ullet Slide 1">
    <p:spTree>
      <p:nvGrpSpPr>
        <p:cNvPr id="1" name=""/>
        <p:cNvGrpSpPr/>
        <p:nvPr/>
      </p:nvGrpSpPr>
      <p:grpSpPr>
        <a:xfrm>
          <a:off x="0" y="0"/>
          <a:ext cx="0" cy="0"/>
          <a:chOff x="0" y="0"/>
          <a:chExt cx="0" cy="0"/>
        </a:xfrm>
      </p:grpSpPr>
      <p:pic>
        <p:nvPicPr>
          <p:cNvPr id="4" name="Picture 6" descr="FL Common Core_v2_slide3.jpg"/>
          <p:cNvPicPr>
            <a:picLocks noChangeAspect="1"/>
          </p:cNvPicPr>
          <p:nvPr userDrawn="1"/>
        </p:nvPicPr>
        <p:blipFill>
          <a:blip r:embed="rId2" cstate="prin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1828800"/>
            <a:ext cx="8229600" cy="3505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533400"/>
            <a:ext cx="6858000" cy="838200"/>
          </a:xfrm>
        </p:spPr>
        <p:txBody>
          <a:bodyPr/>
          <a:lstStyle>
            <a:lvl1pPr>
              <a:defRPr sz="3200">
                <a:solidFill>
                  <a:srgbClr val="214291"/>
                </a:solidFill>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a:xfrm>
            <a:off x="7772400" y="6019800"/>
            <a:ext cx="914400" cy="365125"/>
          </a:xfrm>
        </p:spPr>
        <p:txBody>
          <a:bodyPr/>
          <a:lstStyle>
            <a:lvl1pPr>
              <a:defRPr/>
            </a:lvl1pPr>
          </a:lstStyle>
          <a:p>
            <a:pPr>
              <a:defRPr/>
            </a:pPr>
            <a:fld id="{38171C33-D6D0-4E30-AA9A-2FBCE4B3736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1681970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568404"/>
            <a:ext cx="8229600" cy="849433"/>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1"/>
            <a:ext cx="82296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1644807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9"/>
            <a:ext cx="8229600" cy="433935"/>
          </a:xfrm>
          <a:prstGeom prst="rect">
            <a:avLst/>
          </a:prstGeom>
        </p:spPr>
        <p:txBody>
          <a:bodyPr lIns="91425" tIns="91425" rIns="91425" bIns="91425" anchor="t" anchorCtr="0"/>
          <a:lstStyle>
            <a:lvl1pPr algn="ctr">
              <a:spcBef>
                <a:spcPts val="0"/>
              </a:spcBef>
              <a:buSzPct val="100000"/>
              <a:buNone/>
              <a:defRPr sz="1800"/>
            </a:lvl1pPr>
          </a:lstStyle>
          <a:p>
            <a:endParaRPr/>
          </a:p>
        </p:txBody>
      </p:sp>
      <p:sp>
        <p:nvSpPr>
          <p:cNvPr id="26" name="Shape 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696468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568404"/>
            <a:ext cx="8229600" cy="849433"/>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1"/>
            <a:ext cx="39945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1"/>
            <a:ext cx="39945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4130037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4760378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1236361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
        <p:nvSpPr>
          <p:cNvPr id="34" name="Shape 34"/>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35" name="Shape 35"/>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9517601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40717799"/>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3568917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96489619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21603750"/>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16279012"/>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987426"/>
            <a:ext cx="3017520" cy="1371600"/>
          </a:xfrm>
        </p:spPr>
        <p:txBody>
          <a:bodyPr anchor="b"/>
          <a:lstStyle>
            <a:lvl1pPr>
              <a:defRPr sz="2400"/>
            </a:lvl1pPr>
          </a:lstStyle>
          <a:p>
            <a:r>
              <a:rPr lang="en-US" dirty="0" smtClean="0"/>
              <a:t>Click to edit Master title style</a:t>
            </a:r>
            <a:endParaRPr lang="en-US" dirty="0"/>
          </a:p>
        </p:txBody>
      </p:sp>
      <p:sp>
        <p:nvSpPr>
          <p:cNvPr id="3" name="Content Placeholder 2"/>
          <p:cNvSpPr>
            <a:spLocks noGrp="1"/>
          </p:cNvSpPr>
          <p:nvPr>
            <p:ph idx="1"/>
          </p:nvPr>
        </p:nvSpPr>
        <p:spPr>
          <a:xfrm>
            <a:off x="3887391" y="987426"/>
            <a:ext cx="4629150" cy="458403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4048" y="2487837"/>
            <a:ext cx="3017520" cy="30836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66673847"/>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048" y="859572"/>
            <a:ext cx="3017520" cy="1371600"/>
          </a:xfrm>
        </p:spPr>
        <p:txBody>
          <a:bodyPr anchor="b"/>
          <a:lstStyle>
            <a:lvl1pPr>
              <a:defRPr sz="24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6200" y="859572"/>
            <a:ext cx="4629150" cy="492454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4048" y="2344479"/>
            <a:ext cx="3017520" cy="33832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29832422"/>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8"/>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228328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Bullet Slide 1">
    <p:spTree>
      <p:nvGrpSpPr>
        <p:cNvPr id="1" name=""/>
        <p:cNvGrpSpPr/>
        <p:nvPr/>
      </p:nvGrpSpPr>
      <p:grpSpPr>
        <a:xfrm>
          <a:off x="0" y="0"/>
          <a:ext cx="0" cy="0"/>
          <a:chOff x="0" y="0"/>
          <a:chExt cx="0" cy="0"/>
        </a:xfrm>
      </p:grpSpPr>
      <p:pic>
        <p:nvPicPr>
          <p:cNvPr id="4" name="Picture 6" descr="FL Common Core_v2_slide3.jpg"/>
          <p:cNvPicPr>
            <a:picLocks noChangeAspect="1"/>
          </p:cNvPicPr>
          <p:nvPr userDrawn="1"/>
        </p:nvPicPr>
        <p:blipFill>
          <a:blip r:embed="rId2" cstate="prin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457200" y="1828800"/>
            <a:ext cx="8229600" cy="3505200"/>
          </a:xfrm>
        </p:spPr>
        <p:txBody>
          <a:bodyPr/>
          <a:lstStyle>
            <a:lvl1pPr>
              <a:defRPr sz="1800"/>
            </a:lvl1pPr>
            <a:lvl2pPr>
              <a:defRPr sz="1600"/>
            </a:lvl2pPr>
            <a:lvl3pPr>
              <a:defRPr sz="140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533400"/>
            <a:ext cx="6858000" cy="838200"/>
          </a:xfrm>
        </p:spPr>
        <p:txBody>
          <a:bodyPr/>
          <a:lstStyle>
            <a:lvl1pPr>
              <a:defRPr sz="3200">
                <a:solidFill>
                  <a:srgbClr val="214291"/>
                </a:solidFill>
              </a:defRPr>
            </a:lvl1pPr>
          </a:lstStyle>
          <a:p>
            <a:r>
              <a:rPr lang="en-US" dirty="0" smtClean="0"/>
              <a:t>Click to edit Master title style</a:t>
            </a:r>
            <a:endParaRPr lang="en-US" dirty="0"/>
          </a:p>
        </p:txBody>
      </p:sp>
      <p:sp>
        <p:nvSpPr>
          <p:cNvPr id="5" name="Footer Placeholder 4"/>
          <p:cNvSpPr>
            <a:spLocks noGrp="1"/>
          </p:cNvSpPr>
          <p:nvPr>
            <p:ph type="ftr" sz="quarter" idx="10"/>
          </p:nvPr>
        </p:nvSpPr>
        <p:spPr>
          <a:xfrm>
            <a:off x="5638800" y="6019800"/>
            <a:ext cx="2057400" cy="365125"/>
          </a:xfrm>
        </p:spPr>
        <p:txBody>
          <a:bodyPr/>
          <a:lstStyle>
            <a:lvl1pPr>
              <a:defRPr/>
            </a:lvl1pPr>
          </a:lstStyle>
          <a:p>
            <a:pPr>
              <a:defRPr/>
            </a:pPr>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a:xfrm>
            <a:off x="7772400" y="6019800"/>
            <a:ext cx="914400" cy="365125"/>
          </a:xfrm>
        </p:spPr>
        <p:txBody>
          <a:bodyPr/>
          <a:lstStyle>
            <a:lvl1pPr>
              <a:defRPr/>
            </a:lvl1pPr>
          </a:lstStyle>
          <a:p>
            <a:pPr>
              <a:defRPr/>
            </a:pPr>
            <a:fld id="{38171C33-D6D0-4E30-AA9A-2FBCE4B3736A}"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val="4047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39" name="Shape 39"/>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568404"/>
            <a:ext cx="8229600" cy="849433"/>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600201"/>
            <a:ext cx="82296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2128649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5875079"/>
            <a:ext cx="8229600" cy="433935"/>
          </a:xfrm>
          <a:prstGeom prst="rect">
            <a:avLst/>
          </a:prstGeom>
        </p:spPr>
        <p:txBody>
          <a:bodyPr lIns="91425" tIns="91425" rIns="91425" bIns="91425" anchor="t" anchorCtr="0"/>
          <a:lstStyle>
            <a:lvl1pPr algn="ctr">
              <a:spcBef>
                <a:spcPts val="0"/>
              </a:spcBef>
              <a:buSzPct val="100000"/>
              <a:buNone/>
              <a:defRPr sz="1800"/>
            </a:lvl1pPr>
          </a:lstStyle>
          <a:p>
            <a:endParaRPr/>
          </a:p>
        </p:txBody>
      </p:sp>
      <p:sp>
        <p:nvSpPr>
          <p:cNvPr id="26" name="Shape 26"/>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3828451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568404"/>
            <a:ext cx="8229600" cy="849433"/>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600201"/>
            <a:ext cx="39945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600201"/>
            <a:ext cx="3994500" cy="627834"/>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2" y="6333133"/>
            <a:ext cx="548699" cy="524800"/>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solidFill>
                  <a:prstClr val="white"/>
                </a:solidFill>
              </a:rPr>
              <a:pPr/>
              <a:t>‹#›</a:t>
            </a:fld>
            <a:endParaRPr lang="en">
              <a:solidFill>
                <a:prstClr val="white"/>
              </a:solidFill>
            </a:endParaRPr>
          </a:p>
        </p:txBody>
      </p:sp>
    </p:spTree>
    <p:extLst>
      <p:ext uri="{BB962C8B-B14F-4D97-AF65-F5344CB8AC3E}">
        <p14:creationId xmlns:p14="http://schemas.microsoft.com/office/powerpoint/2010/main" val="3535355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7"/>
          <p:cNvSpPr>
            <a:spLocks noGrp="1"/>
          </p:cNvSpPr>
          <p:nvPr>
            <p:ph type="ftr" sz="quarter" idx="3"/>
          </p:nvPr>
        </p:nvSpPr>
        <p:spPr>
          <a:xfrm>
            <a:off x="381000" y="6299071"/>
            <a:ext cx="2203704" cy="484632"/>
          </a:xfrm>
          <a:prstGeom prst="rect">
            <a:avLst/>
          </a:prstGeom>
          <a:blipFill>
            <a:blip r:embed="rId2"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lumMod val="50000"/>
                  </a:schemeClr>
                </a:solidFill>
                <a:latin typeface="Times New Roman" panose="02020603050405020304" pitchFamily="18" charset="0"/>
                <a:cs typeface="Times New Roman" panose="02020603050405020304" pitchFamily="18" charset="0"/>
              </a:defRPr>
            </a:lvl1pPr>
          </a:lstStyle>
          <a:p>
            <a:pPr algn="r"/>
            <a:fld id="{8D79BE21-F712-4A53-802B-F850200F0AA7}" type="slidenum">
              <a:rPr>
                <a:solidFill>
                  <a:prstClr val="white">
                    <a:lumMod val="50000"/>
                  </a:prstClr>
                </a:solidFill>
              </a:rPr>
              <a:pPr algn="r"/>
              <a:t>‹#›</a:t>
            </a:fld>
            <a:endParaRPr dirty="0">
              <a:solidFill>
                <a:prstClr val="white">
                  <a:lumMod val="50000"/>
                </a:prstClr>
              </a:solidFill>
            </a:endParaRPr>
          </a:p>
        </p:txBody>
      </p:sp>
    </p:spTree>
    <p:extLst>
      <p:ext uri="{BB962C8B-B14F-4D97-AF65-F5344CB8AC3E}">
        <p14:creationId xmlns:p14="http://schemas.microsoft.com/office/powerpoint/2010/main" val="287152427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613695547"/>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sz="4000"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73675201"/>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626786436"/>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2893869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9331359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79543991"/>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457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3" name="Shape 43"/>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4" name="Shape 44"/>
          <p:cNvSpPr txBox="1">
            <a:spLocks noGrp="1"/>
          </p:cNvSpPr>
          <p:nvPr>
            <p:ph type="body" idx="3"/>
          </p:nvPr>
        </p:nvSpPr>
        <p:spPr>
          <a:xfrm>
            <a:off x="457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5" name="Shape 45"/>
          <p:cNvSpPr txBox="1">
            <a:spLocks noGrp="1"/>
          </p:cNvSpPr>
          <p:nvPr>
            <p:ph type="body" idx="4"/>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47" name="Shape 4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48" name="Shape 4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416683611"/>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97169385"/>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8"/>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84218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274637"/>
            <a:ext cx="8229600" cy="58515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26" name="Shape 126"/>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27" name="Shape 127"/>
          <p:cNvSpPr txBox="1">
            <a:spLocks noGrp="1"/>
          </p:cNvSpPr>
          <p:nvPr>
            <p:ph type="ftr" idx="11"/>
          </p:nvPr>
        </p:nvSpPr>
        <p:spPr>
          <a:xfrm>
            <a:off x="3124200" y="6245225"/>
            <a:ext cx="2895600" cy="4761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28" name="Shape 128"/>
          <p:cNvSpPr txBox="1">
            <a:spLocks noGrp="1"/>
          </p:cNvSpPr>
          <p:nvPr>
            <p:ph type="sldNum" idx="12"/>
          </p:nvPr>
        </p:nvSpPr>
        <p:spPr>
          <a:xfrm>
            <a:off x="6553200" y="6245225"/>
            <a:ext cx="2133599" cy="476100"/>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2108349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2" name="Shape 132"/>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3" name="Shape 13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34" name="Shape 134"/>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35" name="Shape 135"/>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15661495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457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3" name="Shape 43"/>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4" name="Shape 44"/>
          <p:cNvSpPr txBox="1">
            <a:spLocks noGrp="1"/>
          </p:cNvSpPr>
          <p:nvPr>
            <p:ph type="body" idx="3"/>
          </p:nvPr>
        </p:nvSpPr>
        <p:spPr>
          <a:xfrm>
            <a:off x="457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5" name="Shape 45"/>
          <p:cNvSpPr txBox="1">
            <a:spLocks noGrp="1"/>
          </p:cNvSpPr>
          <p:nvPr>
            <p:ph type="body" idx="4"/>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47" name="Shape 4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48" name="Shape 4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36943537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 name="Shape 138"/>
          <p:cNvSpPr txBox="1">
            <a:spLocks noGrp="1"/>
          </p:cNvSpPr>
          <p:nvPr>
            <p:ph type="body" idx="1"/>
          </p:nvPr>
        </p:nvSpPr>
        <p:spPr>
          <a:xfrm>
            <a:off x="457200" y="1600200"/>
            <a:ext cx="4038599" cy="2186099"/>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9" name="Shape 139"/>
          <p:cNvSpPr txBox="1">
            <a:spLocks noGrp="1"/>
          </p:cNvSpPr>
          <p:nvPr>
            <p:ph type="body" idx="2"/>
          </p:nvPr>
        </p:nvSpPr>
        <p:spPr>
          <a:xfrm>
            <a:off x="457200" y="3938587"/>
            <a:ext cx="4038599" cy="21876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0" name="Shape 140"/>
          <p:cNvSpPr txBox="1">
            <a:spLocks noGrp="1"/>
          </p:cNvSpPr>
          <p:nvPr>
            <p:ph type="body" idx="3"/>
          </p:nvPr>
        </p:nvSpPr>
        <p:spPr>
          <a:xfrm>
            <a:off x="4648200" y="1600200"/>
            <a:ext cx="4038599" cy="45261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1" name="Shape 14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42" name="Shape 142"/>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43" name="Shape 143"/>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3168072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2" name="Shape 52"/>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3" name="Shape 53"/>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4" name="Shape 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55" name="Shape 55"/>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56" name="Shape 5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12494919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0" name="Shape 60"/>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1" name="Shape 6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499859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65" name="Shape 65"/>
          <p:cNvSpPr>
            <a:spLocks noGrp="1"/>
          </p:cNvSpPr>
          <p:nvPr>
            <p:ph type="clipArt" idx="2"/>
          </p:nvPr>
        </p:nvSpPr>
        <p:spPr>
          <a:xfrm>
            <a:off x="4648200" y="1600200"/>
            <a:ext cx="4038599" cy="4525963"/>
          </a:xfrm>
          <a:prstGeom prst="rect">
            <a:avLst/>
          </a:prstGeom>
          <a:noFill/>
          <a:ln>
            <a:noFill/>
          </a:ln>
        </p:spPr>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7" name="Shape 6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8" name="Shape 6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262310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2" name="Shape 52"/>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3" name="Shape 53"/>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4" name="Shape 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55" name="Shape 55"/>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56" name="Shape 5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97677053"/>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sz="4000"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541106618"/>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26653848"/>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2808193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56449331"/>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25117885"/>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5063665"/>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60713775"/>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8"/>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8137755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274637"/>
            <a:ext cx="8229600" cy="58515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26" name="Shape 126"/>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27" name="Shape 127"/>
          <p:cNvSpPr txBox="1">
            <a:spLocks noGrp="1"/>
          </p:cNvSpPr>
          <p:nvPr>
            <p:ph type="ftr" idx="11"/>
          </p:nvPr>
        </p:nvSpPr>
        <p:spPr>
          <a:xfrm>
            <a:off x="3124200" y="6245225"/>
            <a:ext cx="2895600" cy="4761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28" name="Shape 128"/>
          <p:cNvSpPr txBox="1">
            <a:spLocks noGrp="1"/>
          </p:cNvSpPr>
          <p:nvPr>
            <p:ph type="sldNum" idx="12"/>
          </p:nvPr>
        </p:nvSpPr>
        <p:spPr>
          <a:xfrm>
            <a:off x="6553200" y="6245225"/>
            <a:ext cx="2133599" cy="476100"/>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195658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60" name="Shape 60"/>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61" name="Shape 6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2" name="Shape 132"/>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3" name="Shape 13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34" name="Shape 134"/>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35" name="Shape 135"/>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3637840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457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3" name="Shape 43"/>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4" name="Shape 44"/>
          <p:cNvSpPr txBox="1">
            <a:spLocks noGrp="1"/>
          </p:cNvSpPr>
          <p:nvPr>
            <p:ph type="body" idx="3"/>
          </p:nvPr>
        </p:nvSpPr>
        <p:spPr>
          <a:xfrm>
            <a:off x="457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5" name="Shape 45"/>
          <p:cNvSpPr txBox="1">
            <a:spLocks noGrp="1"/>
          </p:cNvSpPr>
          <p:nvPr>
            <p:ph type="body" idx="4"/>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47" name="Shape 4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48" name="Shape 4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2966587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 name="Shape 138"/>
          <p:cNvSpPr txBox="1">
            <a:spLocks noGrp="1"/>
          </p:cNvSpPr>
          <p:nvPr>
            <p:ph type="body" idx="1"/>
          </p:nvPr>
        </p:nvSpPr>
        <p:spPr>
          <a:xfrm>
            <a:off x="457200" y="1600200"/>
            <a:ext cx="4038599" cy="2186099"/>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9" name="Shape 139"/>
          <p:cNvSpPr txBox="1">
            <a:spLocks noGrp="1"/>
          </p:cNvSpPr>
          <p:nvPr>
            <p:ph type="body" idx="2"/>
          </p:nvPr>
        </p:nvSpPr>
        <p:spPr>
          <a:xfrm>
            <a:off x="457200" y="3938587"/>
            <a:ext cx="4038599" cy="21876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0" name="Shape 140"/>
          <p:cNvSpPr txBox="1">
            <a:spLocks noGrp="1"/>
          </p:cNvSpPr>
          <p:nvPr>
            <p:ph type="body" idx="3"/>
          </p:nvPr>
        </p:nvSpPr>
        <p:spPr>
          <a:xfrm>
            <a:off x="4648200" y="1600200"/>
            <a:ext cx="4038599" cy="45261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1" name="Shape 14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42" name="Shape 142"/>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43" name="Shape 143"/>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2279546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2" name="Shape 52"/>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3" name="Shape 53"/>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4" name="Shape 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55" name="Shape 55"/>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56" name="Shape 5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1235507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0" name="Shape 60"/>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1" name="Shape 6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2663766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65" name="Shape 65"/>
          <p:cNvSpPr>
            <a:spLocks noGrp="1"/>
          </p:cNvSpPr>
          <p:nvPr>
            <p:ph type="clipArt" idx="2"/>
          </p:nvPr>
        </p:nvSpPr>
        <p:spPr>
          <a:xfrm>
            <a:off x="4648200" y="1600200"/>
            <a:ext cx="4038599" cy="4525963"/>
          </a:xfrm>
          <a:prstGeom prst="rect">
            <a:avLst/>
          </a:prstGeom>
          <a:noFill/>
          <a:ln>
            <a:noFill/>
          </a:ln>
        </p:spPr>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67" name="Shape 6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68" name="Shape 6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787608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0566414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84048" y="1417320"/>
            <a:ext cx="8153400" cy="3973033"/>
          </a:xfrm>
        </p:spPr>
        <p:txBody>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384048" y="228600"/>
            <a:ext cx="8153400" cy="1066800"/>
          </a:xfrm>
        </p:spPr>
        <p:txBody>
          <a:bodyPr>
            <a:normAutofit/>
          </a:bodyPr>
          <a:lstStyle>
            <a:lvl1pPr>
              <a:defRPr lang="en-US" sz="4000" dirty="0"/>
            </a:lvl1pPr>
          </a:lstStyle>
          <a:p>
            <a:r>
              <a:rPr lang="en-US" dirty="0" smtClean="0"/>
              <a:t>Click to edit Master title style</a:t>
            </a:r>
            <a:endParaRPr lang="en-US" dirty="0"/>
          </a:p>
        </p:txBody>
      </p:sp>
      <p:sp>
        <p:nvSpPr>
          <p:cNvPr id="2" name="Footer Placeholder 1"/>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86761611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Text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049972"/>
          </a:xfrm>
        </p:spPr>
        <p:txBody>
          <a:bodyPr>
            <a:normAutofit/>
          </a:bodyPr>
          <a:lstStyle>
            <a:lvl1pPr>
              <a:defRPr sz="4000"/>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81000" y="1417320"/>
            <a:ext cx="8382000" cy="4244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Footer Placeholder 2"/>
          <p:cNvSpPr>
            <a:spLocks noGrp="1"/>
          </p:cNvSpPr>
          <p:nvPr>
            <p:ph type="ftr" sz="quarter" idx="11"/>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2"/>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900938864"/>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3719879"/>
            <a:ext cx="7886700" cy="664797"/>
          </a:xfrm>
        </p:spPr>
        <p:txBody>
          <a:bodyPr anchor="b"/>
          <a:lstStyle>
            <a:lvl1pPr>
              <a:defRPr sz="48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387798"/>
          </a:xfrm>
        </p:spPr>
        <p:txBody>
          <a:bodyPr/>
          <a:lstStyle>
            <a:lvl1pPr marL="0" indent="0">
              <a:buNone/>
              <a:defRPr sz="2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smtClean="0"/>
              <a:t>Click to edit Master text styles</a:t>
            </a:r>
          </a:p>
        </p:txBody>
      </p:sp>
      <p:sp>
        <p:nvSpPr>
          <p:cNvPr id="4" name="Footer Placeholder 3"/>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09613855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65" name="Shape 65"/>
          <p:cNvSpPr>
            <a:spLocks noGrp="1"/>
          </p:cNvSpPr>
          <p:nvPr>
            <p:ph type="clipArt" idx="2"/>
          </p:nvPr>
        </p:nvSpPr>
        <p:spPr>
          <a:xfrm>
            <a:off x="4648200" y="1600200"/>
            <a:ext cx="4038599" cy="4525963"/>
          </a:xfrm>
          <a:prstGeom prst="rect">
            <a:avLst/>
          </a:prstGeom>
          <a:noFill/>
          <a:ln>
            <a:noFill/>
          </a:ln>
        </p:spPr>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67" name="Shape 6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68" name="Shape 6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4048"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371600"/>
            <a:ext cx="3886200" cy="384152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9565037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4048" y="228600"/>
            <a:ext cx="7886700" cy="664797"/>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384048" y="1284045"/>
            <a:ext cx="3868340"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84048" y="1806789"/>
            <a:ext cx="3868340"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284045"/>
            <a:ext cx="3887391" cy="332399"/>
          </a:xfrm>
        </p:spPr>
        <p:txBody>
          <a:bodyPr anchor="b"/>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29150" y="1806789"/>
            <a:ext cx="3887391" cy="3199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6"/>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666070278"/>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dirty="0"/>
            </a:lvl1pPr>
          </a:lstStyle>
          <a:p>
            <a:r>
              <a:rPr lang="en-US" smtClean="0"/>
              <a:t>Click to edit Master title style</a:t>
            </a:r>
            <a:endParaRPr lang="en-US" dirty="0"/>
          </a:p>
        </p:txBody>
      </p:sp>
      <p:sp>
        <p:nvSpPr>
          <p:cNvPr id="3" name="Footer Placeholder 2"/>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09443987"/>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576071059"/>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800"/>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913626"/>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447800"/>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913626"/>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3"/>
          </p:nvPr>
        </p:nvSpPr>
        <p:spPr>
          <a:xfrm>
            <a:off x="457200" y="3526736"/>
            <a:ext cx="4040188"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2" name="Content Placeholder 3"/>
          <p:cNvSpPr>
            <a:spLocks noGrp="1"/>
          </p:cNvSpPr>
          <p:nvPr>
            <p:ph sz="half" idx="14"/>
          </p:nvPr>
        </p:nvSpPr>
        <p:spPr>
          <a:xfrm>
            <a:off x="457200" y="3992562"/>
            <a:ext cx="4040188" cy="1341438"/>
          </a:xfrm>
        </p:spPr>
        <p:txBody>
          <a:bodyPr>
            <a:normAutofit/>
          </a:bodyPr>
          <a:lstStyle>
            <a:lvl1pPr marL="0" indent="0">
              <a:buFontTx/>
              <a:buNone/>
              <a:defRPr sz="1400" b="1" baseline="0"/>
            </a:lvl1pPr>
            <a:lvl2pPr marL="0" indent="0">
              <a:buFontTx/>
              <a:buNone/>
              <a:defRPr sz="1400" baseline="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4"/>
          <p:cNvSpPr>
            <a:spLocks noGrp="1"/>
          </p:cNvSpPr>
          <p:nvPr>
            <p:ph type="body" sz="quarter" idx="15"/>
          </p:nvPr>
        </p:nvSpPr>
        <p:spPr>
          <a:xfrm>
            <a:off x="4645025" y="3526736"/>
            <a:ext cx="4041775" cy="457200"/>
          </a:xfrm>
        </p:spPr>
        <p:txBody>
          <a:bodyPr anchor="b">
            <a:normAutofit/>
          </a:bodyPr>
          <a:lstStyle>
            <a:lvl1pPr marL="0" indent="0">
              <a:buNone/>
              <a:defRPr sz="1800" b="1">
                <a:solidFill>
                  <a:srgbClr val="F78E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Content Placeholder 5"/>
          <p:cNvSpPr>
            <a:spLocks noGrp="1"/>
          </p:cNvSpPr>
          <p:nvPr>
            <p:ph sz="quarter" idx="16"/>
          </p:nvPr>
        </p:nvSpPr>
        <p:spPr>
          <a:xfrm>
            <a:off x="4645025" y="3992562"/>
            <a:ext cx="4041775" cy="1341438"/>
          </a:xfrm>
        </p:spPr>
        <p:txBody>
          <a:bodyPr>
            <a:normAutofit/>
          </a:bodyPr>
          <a:lstStyle>
            <a:lvl1pPr marL="0" indent="0">
              <a:buFontTx/>
              <a:buNone/>
              <a:defRPr sz="1400" b="1"/>
            </a:lvl1pPr>
            <a:lvl2pPr marL="0" indent="0">
              <a:buFontTx/>
              <a:buNone/>
              <a:defRPr sz="1400"/>
            </a:lvl2pPr>
            <a:lvl3pPr marL="0" indent="0">
              <a:buFontTx/>
              <a:buNone/>
              <a:defRPr sz="1400"/>
            </a:lvl3pPr>
            <a:lvl4pPr marL="0" indent="0">
              <a:buFontTx/>
              <a:buNone/>
              <a:defRPr sz="1400"/>
            </a:lvl4pPr>
            <a:lvl5pPr marL="0" indent="0">
              <a:buFontTx/>
              <a:buNone/>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384048" y="228600"/>
            <a:ext cx="8229600" cy="664797"/>
          </a:xfrm>
        </p:spPr>
        <p:txBody>
          <a:bodyPr/>
          <a:lstStyle>
            <a:lvl1pPr>
              <a:defRPr lang="en-US" dirty="0"/>
            </a:lvl1pPr>
          </a:lstStyle>
          <a:p>
            <a:r>
              <a:rPr lang="en-US" dirty="0" smtClean="0"/>
              <a:t>Click to edit Master title style</a:t>
            </a:r>
            <a:endParaRPr lang="en-US" dirty="0"/>
          </a:p>
        </p:txBody>
      </p:sp>
      <p:sp>
        <p:nvSpPr>
          <p:cNvPr id="2" name="Footer Placeholder 1"/>
          <p:cNvSpPr>
            <a:spLocks noGrp="1"/>
          </p:cNvSpPr>
          <p:nvPr>
            <p:ph type="ftr" sz="quarter" idx="17"/>
          </p:nvPr>
        </p:nvSpPr>
        <p:spPr>
          <a:xfrm>
            <a:off x="381000" y="6071616"/>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8"/>
          </p:nvPr>
        </p:nvSpPr>
        <p:spPr/>
        <p:txBody>
          <a:bodyPr/>
          <a:lstStyle/>
          <a:p>
            <a:fld id="{EE3D4692-A625-460F-A072-DE10EEAA571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5469792"/>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457200" y="274637"/>
            <a:ext cx="8229600" cy="58515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26" name="Shape 126"/>
          <p:cNvSpPr txBox="1">
            <a:spLocks noGrp="1"/>
          </p:cNvSpPr>
          <p:nvPr>
            <p:ph type="dt" idx="10"/>
          </p:nvPr>
        </p:nvSpPr>
        <p:spPr>
          <a:xfrm>
            <a:off x="457200" y="6245225"/>
            <a:ext cx="2133599" cy="4761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27" name="Shape 127"/>
          <p:cNvSpPr txBox="1">
            <a:spLocks noGrp="1"/>
          </p:cNvSpPr>
          <p:nvPr>
            <p:ph type="ftr" idx="11"/>
          </p:nvPr>
        </p:nvSpPr>
        <p:spPr>
          <a:xfrm>
            <a:off x="3124200" y="6245225"/>
            <a:ext cx="2895600" cy="4761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28" name="Shape 128"/>
          <p:cNvSpPr txBox="1">
            <a:spLocks noGrp="1"/>
          </p:cNvSpPr>
          <p:nvPr>
            <p:ph type="sldNum" idx="12"/>
          </p:nvPr>
        </p:nvSpPr>
        <p:spPr>
          <a:xfrm>
            <a:off x="6553200" y="6245225"/>
            <a:ext cx="2133599" cy="476100"/>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33980897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85800" y="609600"/>
            <a:ext cx="77724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2" name="Shape 132"/>
          <p:cNvSpPr txBox="1">
            <a:spLocks noGrp="1"/>
          </p:cNvSpPr>
          <p:nvPr>
            <p:ph type="body" idx="2"/>
          </p:nvPr>
        </p:nvSpPr>
        <p:spPr>
          <a:xfrm>
            <a:off x="4648200" y="1981200"/>
            <a:ext cx="3809999" cy="41148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3" name="Shape 13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34" name="Shape 134"/>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35" name="Shape 135"/>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30852707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txBox="1">
            <a:spLocks noGrp="1"/>
          </p:cNvSpPr>
          <p:nvPr>
            <p:ph type="body" idx="1"/>
          </p:nvPr>
        </p:nvSpPr>
        <p:spPr>
          <a:xfrm>
            <a:off x="457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3" name="Shape 43"/>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4" name="Shape 44"/>
          <p:cNvSpPr txBox="1">
            <a:spLocks noGrp="1"/>
          </p:cNvSpPr>
          <p:nvPr>
            <p:ph type="body" idx="3"/>
          </p:nvPr>
        </p:nvSpPr>
        <p:spPr>
          <a:xfrm>
            <a:off x="457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5" name="Shape 45"/>
          <p:cNvSpPr txBox="1">
            <a:spLocks noGrp="1"/>
          </p:cNvSpPr>
          <p:nvPr>
            <p:ph type="body" idx="4"/>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46" name="Shape 4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47" name="Shape 47"/>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48" name="Shape 4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33736360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8" name="Shape 138"/>
          <p:cNvSpPr txBox="1">
            <a:spLocks noGrp="1"/>
          </p:cNvSpPr>
          <p:nvPr>
            <p:ph type="body" idx="1"/>
          </p:nvPr>
        </p:nvSpPr>
        <p:spPr>
          <a:xfrm>
            <a:off x="457200" y="1600200"/>
            <a:ext cx="4038599" cy="2186099"/>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39" name="Shape 139"/>
          <p:cNvSpPr txBox="1">
            <a:spLocks noGrp="1"/>
          </p:cNvSpPr>
          <p:nvPr>
            <p:ph type="body" idx="2"/>
          </p:nvPr>
        </p:nvSpPr>
        <p:spPr>
          <a:xfrm>
            <a:off x="457200" y="3938587"/>
            <a:ext cx="4038599" cy="21876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0" name="Shape 140"/>
          <p:cNvSpPr txBox="1">
            <a:spLocks noGrp="1"/>
          </p:cNvSpPr>
          <p:nvPr>
            <p:ph type="body" idx="3"/>
          </p:nvPr>
        </p:nvSpPr>
        <p:spPr>
          <a:xfrm>
            <a:off x="4648200" y="1600200"/>
            <a:ext cx="4038599" cy="4526100"/>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7" indent="-192087" algn="l" rtl="0">
              <a:lnSpc>
                <a:spcPct val="90000"/>
              </a:lnSpc>
              <a:spcBef>
                <a:spcPts val="480"/>
              </a:spcBef>
              <a:buClr>
                <a:schemeClr val="dk1"/>
              </a:buClr>
              <a:buFont typeface="Calibri"/>
              <a:buChar char="•"/>
              <a:defRPr/>
            </a:lvl3pPr>
            <a:lvl4pPr marL="1604962" indent="-195262" algn="l" rtl="0">
              <a:lnSpc>
                <a:spcPct val="90000"/>
              </a:lnSpc>
              <a:spcBef>
                <a:spcPts val="480"/>
              </a:spcBef>
              <a:buClr>
                <a:schemeClr val="dk1"/>
              </a:buClr>
              <a:buFont typeface="Calibri"/>
              <a:buChar char="•"/>
              <a:defRPr/>
            </a:lvl4pPr>
            <a:lvl5pPr marL="1941512" indent="-188912"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0" indent="-114180" algn="l" rtl="0">
              <a:spcBef>
                <a:spcPts val="400"/>
              </a:spcBef>
              <a:buClr>
                <a:schemeClr val="dk1"/>
              </a:buClr>
              <a:buFont typeface="Arial"/>
              <a:buChar char="•"/>
              <a:defRPr/>
            </a:lvl7pPr>
            <a:lvl8pPr marL="3428862" indent="-114162"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141" name="Shape 14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endParaRPr dirty="0"/>
          </a:p>
        </p:txBody>
      </p:sp>
      <p:sp>
        <p:nvSpPr>
          <p:cNvPr id="142" name="Shape 142"/>
          <p:cNvSpPr txBox="1">
            <a:spLocks noGrp="1"/>
          </p:cNvSpPr>
          <p:nvPr>
            <p:ph type="ftr" idx="11"/>
          </p:nvPr>
        </p:nvSpPr>
        <p:spPr>
          <a:xfrm>
            <a:off x="381000" y="6299071"/>
            <a:ext cx="2203800" cy="484500"/>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2" marR="0" indent="-12682" algn="l" rtl="0">
              <a:spcBef>
                <a:spcPts val="0"/>
              </a:spcBef>
              <a:defRPr/>
            </a:lvl2pPr>
            <a:lvl3pPr marL="914363" marR="0" indent="-12663" algn="l" rtl="0">
              <a:spcBef>
                <a:spcPts val="0"/>
              </a:spcBef>
              <a:defRPr/>
            </a:lvl3pPr>
            <a:lvl4pPr marL="1371545" marR="0" indent="-12645" algn="l" rtl="0">
              <a:spcBef>
                <a:spcPts val="0"/>
              </a:spcBef>
              <a:defRPr/>
            </a:lvl4pPr>
            <a:lvl5pPr marL="1828726" marR="0" indent="-12626" algn="l" rtl="0">
              <a:spcBef>
                <a:spcPts val="0"/>
              </a:spcBef>
              <a:defRPr/>
            </a:lvl5pPr>
            <a:lvl6pPr marL="2285908" marR="0" indent="-12608" algn="l" rtl="0">
              <a:spcBef>
                <a:spcPts val="0"/>
              </a:spcBef>
              <a:defRPr/>
            </a:lvl6pPr>
            <a:lvl7pPr marL="2743089" marR="0" indent="-12589" algn="l" rtl="0">
              <a:spcBef>
                <a:spcPts val="0"/>
              </a:spcBef>
              <a:defRPr/>
            </a:lvl7pPr>
            <a:lvl8pPr marL="3200271"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143" name="Shape 143"/>
          <p:cNvSpPr txBox="1">
            <a:spLocks noGrp="1"/>
          </p:cNvSpPr>
          <p:nvPr>
            <p:ph type="sldNum" idx="12"/>
          </p:nvPr>
        </p:nvSpPr>
        <p:spPr>
          <a:xfrm>
            <a:off x="7482839" y="6358823"/>
            <a:ext cx="1280099" cy="365099"/>
          </a:xfrm>
          <a:prstGeom prst="rect">
            <a:avLst/>
          </a:prstGeom>
          <a:noFill/>
          <a:ln>
            <a:noFill/>
          </a:ln>
        </p:spPr>
        <p:txBody>
          <a:bodyPr lIns="91425" tIns="45700" rIns="91425" bIns="45700" anchor="ctr" anchorCtr="0">
            <a:noAutofit/>
          </a:bodyPr>
          <a:lstStyle>
            <a:lvl1pPr marL="0" marR="0" indent="0" algn="l" rtl="0">
              <a:spcBef>
                <a:spcPts val="0"/>
              </a:spcBef>
              <a:buNone/>
              <a:defRPr sz="1600" b="0" i="0" u="none" strike="noStrike" cap="none" baseline="0">
                <a:solidFill>
                  <a:srgbClr val="000000"/>
                </a:solidFill>
                <a:latin typeface="Times New Roman"/>
                <a:ea typeface="Times New Roman"/>
                <a:cs typeface="Times New Roman"/>
                <a:sym typeface="Times New Roman"/>
              </a:defRPr>
            </a:lvl1pPr>
          </a:lstStyle>
          <a:p>
            <a:pPr>
              <a:buSzPct val="25000"/>
            </a:pPr>
            <a:fld id="{00000000-1234-1234-1234-123412341234}" type="slidenum">
              <a:rPr lang="en-US"/>
              <a:pPr>
                <a:buSzPct val="25000"/>
              </a:pPr>
              <a:t>‹#›</a:t>
            </a:fld>
            <a:endParaRPr lang="en-US" dirty="0"/>
          </a:p>
        </p:txBody>
      </p:sp>
    </p:spTree>
    <p:extLst>
      <p:ext uri="{BB962C8B-B14F-4D97-AF65-F5344CB8AC3E}">
        <p14:creationId xmlns:p14="http://schemas.microsoft.com/office/powerpoint/2010/main" val="2445972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lnSpc>
                <a:spcPct val="90000"/>
              </a:lnSpc>
              <a:spcBef>
                <a:spcPts val="0"/>
              </a:spcBef>
              <a:buClr>
                <a:srgbClr val="2E59B0"/>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2" name="Shape 52"/>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3" name="Shape 53"/>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96875" indent="-193675" algn="l" rtl="0">
              <a:lnSpc>
                <a:spcPct val="90000"/>
              </a:lnSpc>
              <a:spcBef>
                <a:spcPts val="640"/>
              </a:spcBef>
              <a:buClr>
                <a:schemeClr val="dk1"/>
              </a:buClr>
              <a:buFont typeface="Calibri"/>
              <a:buChar char="•"/>
              <a:defRPr/>
            </a:lvl1pPr>
            <a:lvl2pPr marL="914400" indent="-228600" algn="l" rtl="0">
              <a:lnSpc>
                <a:spcPct val="90000"/>
              </a:lnSpc>
              <a:spcBef>
                <a:spcPts val="560"/>
              </a:spcBef>
              <a:buClr>
                <a:schemeClr val="dk1"/>
              </a:buClr>
              <a:buFont typeface="Calibri"/>
              <a:buChar char="•"/>
              <a:defRPr/>
            </a:lvl2pPr>
            <a:lvl3pPr marL="1258888" indent="-192087" algn="l" rtl="0">
              <a:lnSpc>
                <a:spcPct val="90000"/>
              </a:lnSpc>
              <a:spcBef>
                <a:spcPts val="480"/>
              </a:spcBef>
              <a:buClr>
                <a:schemeClr val="dk1"/>
              </a:buClr>
              <a:buFont typeface="Calibri"/>
              <a:buChar char="•"/>
              <a:defRPr/>
            </a:lvl3pPr>
            <a:lvl4pPr marL="1604963" indent="-195262" algn="l" rtl="0">
              <a:lnSpc>
                <a:spcPct val="90000"/>
              </a:lnSpc>
              <a:spcBef>
                <a:spcPts val="480"/>
              </a:spcBef>
              <a:buClr>
                <a:schemeClr val="dk1"/>
              </a:buClr>
              <a:buFont typeface="Calibri"/>
              <a:buChar char="•"/>
              <a:defRPr/>
            </a:lvl4pPr>
            <a:lvl5pPr marL="1941513" indent="-188913" algn="l" rtl="0">
              <a:lnSpc>
                <a:spcPct val="90000"/>
              </a:lnSpc>
              <a:spcBef>
                <a:spcPts val="480"/>
              </a:spcBef>
              <a:buClr>
                <a:schemeClr val="dk1"/>
              </a:buClr>
              <a:buFont typeface="Calibri"/>
              <a:buChar char="•"/>
              <a:defRPr/>
            </a:lvl5pPr>
            <a:lvl6pPr marL="2514499" indent="-114199" algn="l" rtl="0">
              <a:spcBef>
                <a:spcPts val="400"/>
              </a:spcBef>
              <a:buClr>
                <a:schemeClr val="dk1"/>
              </a:buClr>
              <a:buFont typeface="Arial"/>
              <a:buChar char="•"/>
              <a:defRPr/>
            </a:lvl6pPr>
            <a:lvl7pPr marL="2971681" indent="-114181" algn="l" rtl="0">
              <a:spcBef>
                <a:spcPts val="400"/>
              </a:spcBef>
              <a:buClr>
                <a:schemeClr val="dk1"/>
              </a:buClr>
              <a:buFont typeface="Arial"/>
              <a:buChar char="•"/>
              <a:defRPr/>
            </a:lvl7pPr>
            <a:lvl8pPr marL="3428863" indent="-114163" algn="l" rtl="0">
              <a:spcBef>
                <a:spcPts val="400"/>
              </a:spcBef>
              <a:buClr>
                <a:schemeClr val="dk1"/>
              </a:buClr>
              <a:buFont typeface="Arial"/>
              <a:buChar char="•"/>
              <a:defRPr/>
            </a:lvl8pPr>
            <a:lvl9pPr marL="3886045" indent="-114144" algn="l" rtl="0">
              <a:spcBef>
                <a:spcPts val="400"/>
              </a:spcBef>
              <a:buClr>
                <a:schemeClr val="dk1"/>
              </a:buClr>
              <a:buFont typeface="Arial"/>
              <a:buChar char="•"/>
              <a:defRPr/>
            </a:lvl9pPr>
          </a:lstStyle>
          <a:p>
            <a:endParaRPr/>
          </a:p>
        </p:txBody>
      </p:sp>
      <p:sp>
        <p:nvSpPr>
          <p:cNvPr id="54" name="Shape 5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dirty="0"/>
          </a:p>
        </p:txBody>
      </p:sp>
      <p:sp>
        <p:nvSpPr>
          <p:cNvPr id="55" name="Shape 55"/>
          <p:cNvSpPr txBox="1">
            <a:spLocks noGrp="1"/>
          </p:cNvSpPr>
          <p:nvPr>
            <p:ph type="ftr" idx="11"/>
          </p:nvPr>
        </p:nvSpPr>
        <p:spPr>
          <a:xfrm>
            <a:off x="381000" y="6071616"/>
            <a:ext cx="2203703" cy="484631"/>
          </a:xfrm>
          <a:prstGeom prst="rect">
            <a:avLst/>
          </a:prstGeom>
          <a:blipFill rotWithShape="1">
            <a:blip r:embed="rId2">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r>
              <a:rPr lang="en-US" dirty="0" smtClean="0">
                <a:solidFill>
                  <a:prstClr val="black">
                    <a:tint val="75000"/>
                  </a:prstClr>
                </a:solidFill>
              </a:rPr>
              <a:t> </a:t>
            </a:r>
            <a:endParaRPr dirty="0">
              <a:solidFill>
                <a:prstClr val="black">
                  <a:tint val="75000"/>
                </a:prstClr>
              </a:solidFill>
            </a:endParaRPr>
          </a:p>
        </p:txBody>
      </p:sp>
      <p:sp>
        <p:nvSpPr>
          <p:cNvPr id="56" name="Shape 5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a:buSzPct val="25000"/>
            </a:pPr>
            <a:fld id="{00000000-1234-1234-1234-123412341234}" type="slidenum">
              <a:rPr lang="en-US">
                <a:solidFill>
                  <a:prstClr val="white"/>
                </a:solidFill>
              </a:rPr>
              <a:pPr>
                <a:buSzPct val="25000"/>
              </a:pPr>
              <a:t>‹#›</a:t>
            </a:fld>
            <a:endParaRPr lang="en-US" dirty="0">
              <a:solidFill>
                <a:prstClr val="white"/>
              </a:solidFill>
            </a:endParaRPr>
          </a:p>
        </p:txBody>
      </p:sp>
    </p:spTree>
    <p:extLst>
      <p:ext uri="{BB962C8B-B14F-4D97-AF65-F5344CB8AC3E}">
        <p14:creationId xmlns:p14="http://schemas.microsoft.com/office/powerpoint/2010/main" val="226163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9.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0.xml"/><Relationship Id="rId2" Type="http://schemas.openxmlformats.org/officeDocument/2006/relationships/slideLayout" Target="../slideLayouts/slideLayout114.xml"/><Relationship Id="rId16" Type="http://schemas.openxmlformats.org/officeDocument/2006/relationships/image" Target="../media/image13.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12.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1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9.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6" Type="http://schemas.openxmlformats.org/officeDocument/2006/relationships/image" Target="../media/image13.png"/><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image" Target="../media/image12.png"/><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jpe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6" Type="http://schemas.openxmlformats.org/officeDocument/2006/relationships/image" Target="../media/image13.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12.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0.jpeg"/><Relationship Id="rId3" Type="http://schemas.openxmlformats.org/officeDocument/2006/relationships/slideLayout" Target="../slideLayouts/slideLayout25.xml"/><Relationship Id="rId21" Type="http://schemas.openxmlformats.org/officeDocument/2006/relationships/image" Target="../media/image13.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9.jpeg"/><Relationship Id="rId2" Type="http://schemas.openxmlformats.org/officeDocument/2006/relationships/slideLayout" Target="../slideLayouts/slideLayout24.xml"/><Relationship Id="rId16" Type="http://schemas.openxmlformats.org/officeDocument/2006/relationships/theme" Target="../theme/theme3.xml"/><Relationship Id="rId20" Type="http://schemas.openxmlformats.org/officeDocument/2006/relationships/image" Target="../media/image1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10.jpeg"/><Relationship Id="rId3" Type="http://schemas.openxmlformats.org/officeDocument/2006/relationships/slideLayout" Target="../slideLayouts/slideLayout40.xml"/><Relationship Id="rId21" Type="http://schemas.openxmlformats.org/officeDocument/2006/relationships/image" Target="../media/image13.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9.jpeg"/><Relationship Id="rId2" Type="http://schemas.openxmlformats.org/officeDocument/2006/relationships/slideLayout" Target="../slideLayouts/slideLayout39.xml"/><Relationship Id="rId16" Type="http://schemas.openxmlformats.org/officeDocument/2006/relationships/theme" Target="../theme/theme4.xml"/><Relationship Id="rId20" Type="http://schemas.openxmlformats.org/officeDocument/2006/relationships/image" Target="../media/image1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11.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5.xml"/><Relationship Id="rId1" Type="http://schemas.openxmlformats.org/officeDocument/2006/relationships/slideLayout" Target="../slideLayouts/slideLayout5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9.jpeg"/><Relationship Id="rId3" Type="http://schemas.openxmlformats.org/officeDocument/2006/relationships/slideLayout" Target="../slideLayouts/slideLayout56.xml"/><Relationship Id="rId21" Type="http://schemas.openxmlformats.org/officeDocument/2006/relationships/image" Target="../media/image12.png"/><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theme" Target="../theme/theme6.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1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0.jpe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image" Target="../media/image1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9.jpeg"/><Relationship Id="rId3" Type="http://schemas.openxmlformats.org/officeDocument/2006/relationships/slideLayout" Target="../slideLayouts/slideLayout72.xml"/><Relationship Id="rId21" Type="http://schemas.openxmlformats.org/officeDocument/2006/relationships/image" Target="../media/image12.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7.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11.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10.jpe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1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9.jpeg"/><Relationship Id="rId3" Type="http://schemas.openxmlformats.org/officeDocument/2006/relationships/slideLayout" Target="../slideLayouts/slideLayout88.xml"/><Relationship Id="rId21" Type="http://schemas.openxmlformats.org/officeDocument/2006/relationships/image" Target="../media/image12.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1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image" Target="../media/image10.jpe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image" Target="../media/image1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9.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6" Type="http://schemas.openxmlformats.org/officeDocument/2006/relationships/image" Target="../media/image13.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12.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3">
            <a:alphaModFix/>
          </a:blip>
          <a:stretch>
            <a:fillRect/>
          </a:stretch>
        </a:blip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24">
            <a:alphaModFix/>
          </a:blip>
          <a:srcRect/>
          <a:stretch/>
        </p:blipFill>
        <p:spPr>
          <a:xfrm rot="10800000">
            <a:off x="0" y="6008687"/>
            <a:ext cx="9159874" cy="849312"/>
          </a:xfrm>
          <a:prstGeom prst="rect">
            <a:avLst/>
          </a:prstGeom>
          <a:noFill/>
          <a:ln>
            <a:noFill/>
          </a:ln>
        </p:spPr>
      </p:pic>
      <p:sp>
        <p:nvSpPr>
          <p:cNvPr id="10" name="Shape 10"/>
          <p:cNvSpPr txBox="1">
            <a:spLocks noGrp="1"/>
          </p:cNvSpPr>
          <p:nvPr>
            <p:ph type="title"/>
          </p:nvPr>
        </p:nvSpPr>
        <p:spPr>
          <a:xfrm>
            <a:off x="381000" y="230187"/>
            <a:ext cx="8381999" cy="664796"/>
          </a:xfrm>
          <a:prstGeom prst="rect">
            <a:avLst/>
          </a:prstGeom>
          <a:noFill/>
          <a:ln>
            <a:noFill/>
          </a:ln>
        </p:spPr>
        <p:txBody>
          <a:bodyPr lIns="91425" tIns="91425" rIns="91425" bIns="91425" anchor="t" anchorCtr="0"/>
          <a:lstStyle>
            <a:lvl1pPr marL="0" marR="0" indent="0" algn="l" rtl="0">
              <a:lnSpc>
                <a:spcPct val="90000"/>
              </a:lnSpc>
              <a:spcBef>
                <a:spcPts val="0"/>
              </a:spcBef>
              <a:buClr>
                <a:srgbClr val="2E59B0"/>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1" name="Shape 11"/>
          <p:cNvSpPr txBox="1">
            <a:spLocks noGrp="1"/>
          </p:cNvSpPr>
          <p:nvPr>
            <p:ph type="body" idx="1"/>
          </p:nvPr>
        </p:nvSpPr>
        <p:spPr>
          <a:xfrm>
            <a:off x="381000" y="1412875"/>
            <a:ext cx="8381999" cy="2135968"/>
          </a:xfrm>
          <a:prstGeom prst="rect">
            <a:avLst/>
          </a:prstGeom>
          <a:noFill/>
          <a:ln>
            <a:noFill/>
          </a:ln>
        </p:spPr>
        <p:txBody>
          <a:bodyPr lIns="91425" tIns="91425" rIns="91425" bIns="91425" anchor="t" anchorCtr="0"/>
          <a:lstStyle>
            <a:lvl1pPr marL="396875" marR="0" indent="-193675" algn="l" rtl="0">
              <a:lnSpc>
                <a:spcPct val="90000"/>
              </a:lnSpc>
              <a:spcBef>
                <a:spcPts val="640"/>
              </a:spcBef>
              <a:buClr>
                <a:schemeClr val="dk1"/>
              </a:buClr>
              <a:buFont typeface="Calibri"/>
              <a:buChar char="•"/>
              <a:defRPr/>
            </a:lvl1pPr>
            <a:lvl2pPr marL="914400" marR="0" indent="-228600" algn="l" rtl="0">
              <a:lnSpc>
                <a:spcPct val="90000"/>
              </a:lnSpc>
              <a:spcBef>
                <a:spcPts val="560"/>
              </a:spcBef>
              <a:buClr>
                <a:schemeClr val="dk1"/>
              </a:buClr>
              <a:buFont typeface="Calibri"/>
              <a:buChar char="•"/>
              <a:defRPr/>
            </a:lvl2pPr>
            <a:lvl3pPr marL="1258888" marR="0" indent="-192087" algn="l" rtl="0">
              <a:lnSpc>
                <a:spcPct val="90000"/>
              </a:lnSpc>
              <a:spcBef>
                <a:spcPts val="480"/>
              </a:spcBef>
              <a:buClr>
                <a:schemeClr val="dk1"/>
              </a:buClr>
              <a:buFont typeface="Calibri"/>
              <a:buChar char="•"/>
              <a:defRPr/>
            </a:lvl3pPr>
            <a:lvl4pPr marL="1604963" marR="0" indent="-195262" algn="l" rtl="0">
              <a:lnSpc>
                <a:spcPct val="90000"/>
              </a:lnSpc>
              <a:spcBef>
                <a:spcPts val="480"/>
              </a:spcBef>
              <a:buClr>
                <a:schemeClr val="dk1"/>
              </a:buClr>
              <a:buFont typeface="Calibri"/>
              <a:buChar char="•"/>
              <a:defRPr/>
            </a:lvl4pPr>
            <a:lvl5pPr marL="1941513" marR="0" indent="-188913" algn="l" rtl="0">
              <a:lnSpc>
                <a:spcPct val="90000"/>
              </a:lnSpc>
              <a:spcBef>
                <a:spcPts val="480"/>
              </a:spcBef>
              <a:buClr>
                <a:schemeClr val="dk1"/>
              </a:buClr>
              <a:buFont typeface="Calibri"/>
              <a:buChar char="•"/>
              <a:defRPr/>
            </a:lvl5pPr>
            <a:lvl6pPr marL="2514499" marR="0" indent="-114199" algn="l" rtl="0">
              <a:spcBef>
                <a:spcPts val="400"/>
              </a:spcBef>
              <a:buClr>
                <a:schemeClr val="dk1"/>
              </a:buClr>
              <a:buFont typeface="Arial"/>
              <a:buChar char="•"/>
              <a:defRPr/>
            </a:lvl6pPr>
            <a:lvl7pPr marL="2971681" marR="0" indent="-114181" algn="l" rtl="0">
              <a:spcBef>
                <a:spcPts val="400"/>
              </a:spcBef>
              <a:buClr>
                <a:schemeClr val="dk1"/>
              </a:buClr>
              <a:buFont typeface="Arial"/>
              <a:buChar char="•"/>
              <a:defRPr/>
            </a:lvl7pPr>
            <a:lvl8pPr marL="3428863" marR="0" indent="-114163" algn="l" rtl="0">
              <a:spcBef>
                <a:spcPts val="400"/>
              </a:spcBef>
              <a:buClr>
                <a:schemeClr val="dk1"/>
              </a:buClr>
              <a:buFont typeface="Arial"/>
              <a:buChar char="•"/>
              <a:defRPr/>
            </a:lvl8pPr>
            <a:lvl9pPr marL="3886045" marR="0" indent="-114144" algn="l" rtl="0">
              <a:spcBef>
                <a:spcPts val="400"/>
              </a:spcBef>
              <a:buClr>
                <a:schemeClr val="dk1"/>
              </a:buClr>
              <a:buFont typeface="Arial"/>
              <a:buChar char="•"/>
              <a:defRPr/>
            </a:lvl9pPr>
          </a:lstStyle>
          <a:p>
            <a:endParaRPr/>
          </a:p>
        </p:txBody>
      </p:sp>
      <p:sp>
        <p:nvSpPr>
          <p:cNvPr id="12" name="Shape 12"/>
          <p:cNvSpPr txBox="1">
            <a:spLocks noGrp="1"/>
          </p:cNvSpPr>
          <p:nvPr>
            <p:ph type="ftr" idx="11"/>
          </p:nvPr>
        </p:nvSpPr>
        <p:spPr>
          <a:xfrm>
            <a:off x="381000" y="6071616"/>
            <a:ext cx="2203703" cy="484631"/>
          </a:xfrm>
          <a:prstGeom prst="rect">
            <a:avLst/>
          </a:prstGeom>
          <a:blipFill rotWithShape="1">
            <a:blip r:embed="rId25">
              <a:alphaModFix/>
            </a:blip>
            <a:stretch>
              <a:fillRect/>
            </a:stretch>
          </a:blipFill>
          <a:ln>
            <a:noFill/>
          </a:ln>
        </p:spPr>
        <p:txBody>
          <a:bodyPr lIns="91425" tIns="91425" rIns="91425" bIns="91425" anchor="ctr" anchorCtr="0"/>
          <a:lstStyle>
            <a:lvl1pPr marL="0" marR="0" indent="0" algn="ctr" rtl="0">
              <a:spcBef>
                <a:spcPts val="0"/>
              </a:spcBef>
              <a:defRPr/>
            </a:lvl1pPr>
            <a:lvl2pPr marL="457181" marR="0" indent="-12681" algn="l" rtl="0">
              <a:spcBef>
                <a:spcPts val="0"/>
              </a:spcBef>
              <a:defRPr/>
            </a:lvl2pPr>
            <a:lvl3pPr marL="914363" marR="0" indent="-12662" algn="l" rtl="0">
              <a:spcBef>
                <a:spcPts val="0"/>
              </a:spcBef>
              <a:defRPr/>
            </a:lvl3pPr>
            <a:lvl4pPr marL="1371545" marR="0" indent="-12644" algn="l" rtl="0">
              <a:spcBef>
                <a:spcPts val="0"/>
              </a:spcBef>
              <a:defRPr/>
            </a:lvl4pPr>
            <a:lvl5pPr marL="1828727" marR="0" indent="-12626" algn="l" rtl="0">
              <a:spcBef>
                <a:spcPts val="0"/>
              </a:spcBef>
              <a:defRPr/>
            </a:lvl5pPr>
            <a:lvl6pPr marL="2285909" marR="0" indent="-12608" algn="l" rtl="0">
              <a:spcBef>
                <a:spcPts val="0"/>
              </a:spcBef>
              <a:defRPr/>
            </a:lvl6pPr>
            <a:lvl7pPr marL="2743090" marR="0" indent="-12589" algn="l" rtl="0">
              <a:spcBef>
                <a:spcPts val="0"/>
              </a:spcBef>
              <a:defRPr/>
            </a:lvl7pPr>
            <a:lvl8pPr marL="3200272" marR="0" indent="-12571" algn="l" rtl="0">
              <a:spcBef>
                <a:spcPts val="0"/>
              </a:spcBef>
              <a:defRPr/>
            </a:lvl8pPr>
            <a:lvl9pPr marL="3657454" marR="0" indent="-12553" algn="l" rtl="0">
              <a:spcBef>
                <a:spcPts val="0"/>
              </a:spcBef>
              <a:defRPr/>
            </a:lvl9pPr>
          </a:lstStyle>
          <a:p>
            <a:endParaRPr/>
          </a:p>
        </p:txBody>
      </p:sp>
      <p:sp>
        <p:nvSpPr>
          <p:cNvPr id="13" name="Shape 1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lvl1pPr marL="0" marR="0" indent="0" algn="r" rtl="0">
              <a:spcBef>
                <a:spcPts val="0"/>
              </a:spcBef>
              <a:buNone/>
              <a:defRPr sz="1600" b="0" i="0" u="none" strike="noStrike" cap="none" baseline="0">
                <a:solidFill>
                  <a:schemeClr val="lt1"/>
                </a:solidFill>
                <a:latin typeface="Times New Roman"/>
                <a:ea typeface="Times New Roman"/>
                <a:cs typeface="Times New Roman"/>
                <a:sym typeface="Times New Roman"/>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 id="2147483669" r:id="rId20"/>
    <p:sldLayoutId id="2147483670" r:id="rId21"/>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kern="1200">
                <a:solidFill>
                  <a:prstClr val="white"/>
                </a:solidFill>
                <a:ea typeface="+mn-ea"/>
              </a:rPr>
              <a:pPr algn="r"/>
              <a:t>‹#›</a:t>
            </a:fld>
            <a:endParaRPr kern="1200" dirty="0">
              <a:solidFill>
                <a:prstClr val="white"/>
              </a:solidFill>
              <a:ea typeface="+mn-ea"/>
            </a:endParaRPr>
          </a:p>
        </p:txBody>
      </p:sp>
    </p:spTree>
    <p:extLst>
      <p:ext uri="{BB962C8B-B14F-4D97-AF65-F5344CB8AC3E}">
        <p14:creationId xmlns:p14="http://schemas.microsoft.com/office/powerpoint/2010/main" val="196161331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kern="1200">
                <a:solidFill>
                  <a:prstClr val="white"/>
                </a:solidFill>
                <a:ea typeface="+mn-ea"/>
              </a:rPr>
              <a:pPr algn="r"/>
              <a:t>‹#›</a:t>
            </a:fld>
            <a:endParaRPr kern="1200" dirty="0">
              <a:solidFill>
                <a:prstClr val="white"/>
              </a:solidFill>
              <a:ea typeface="+mn-ea"/>
            </a:endParaRPr>
          </a:p>
        </p:txBody>
      </p:sp>
    </p:spTree>
    <p:extLst>
      <p:ext uri="{BB962C8B-B14F-4D97-AF65-F5344CB8AC3E}">
        <p14:creationId xmlns:p14="http://schemas.microsoft.com/office/powerpoint/2010/main" val="151018809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kern="1200">
                <a:solidFill>
                  <a:prstClr val="white"/>
                </a:solidFill>
                <a:ea typeface="+mn-ea"/>
              </a:rPr>
              <a:pPr algn="r"/>
              <a:t>‹#›</a:t>
            </a:fld>
            <a:endParaRPr kern="1200" dirty="0">
              <a:solidFill>
                <a:prstClr val="white"/>
              </a:solidFill>
              <a:ea typeface="+mn-ea"/>
            </a:endParaRPr>
          </a:p>
        </p:txBody>
      </p:sp>
    </p:spTree>
    <p:extLst>
      <p:ext uri="{BB962C8B-B14F-4D97-AF65-F5344CB8AC3E}">
        <p14:creationId xmlns:p14="http://schemas.microsoft.com/office/powerpoint/2010/main" val="31117700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6" name="Picture 25" descr="7-00029_BAK_v03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0" y="6008688"/>
            <a:ext cx="9159875" cy="84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381000" y="230188"/>
            <a:ext cx="8382000" cy="665162"/>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381000" y="1412875"/>
            <a:ext cx="8382000"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Footer Placeholder 3"/>
          <p:cNvSpPr>
            <a:spLocks noGrp="1"/>
          </p:cNvSpPr>
          <p:nvPr>
            <p:ph type="ftr" sz="quarter" idx="3"/>
          </p:nvPr>
        </p:nvSpPr>
        <p:spPr>
          <a:xfrm>
            <a:off x="381000" y="6072188"/>
            <a:ext cx="2203450" cy="484187"/>
          </a:xfrm>
          <a:prstGeom prst="rect">
            <a:avLst/>
          </a:prstGeom>
          <a:blipFill>
            <a:blip r:embed="rId5" cstate="print"/>
            <a:stretch>
              <a:fillRect/>
            </a:stretch>
          </a:blipFill>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kern="1200" dirty="0">
                <a:solidFill>
                  <a:prstClr val="black">
                    <a:tint val="75000"/>
                  </a:prstClr>
                </a:solidFill>
              </a:rPr>
              <a:t> </a:t>
            </a:r>
          </a:p>
        </p:txBody>
      </p:sp>
      <p:sp>
        <p:nvSpPr>
          <p:cNvPr id="6" name="Slide Number Placeholder 5"/>
          <p:cNvSpPr>
            <a:spLocks noGrp="1"/>
          </p:cNvSpPr>
          <p:nvPr>
            <p:ph type="sldNum" sz="quarter" idx="4"/>
          </p:nvPr>
        </p:nvSpPr>
        <p:spPr>
          <a:xfrm>
            <a:off x="6559550" y="6073775"/>
            <a:ext cx="2203450" cy="485775"/>
          </a:xfrm>
          <a:prstGeom prst="rect">
            <a:avLst/>
          </a:prstGeom>
        </p:spPr>
        <p:txBody>
          <a:bodyPr vert="horz" wrap="square" lIns="91440" tIns="45720" rIns="91440" bIns="45720" numCol="1" anchor="ctr" anchorCtr="0" compatLnSpc="1">
            <a:prstTxWarp prst="textNoShape">
              <a:avLst/>
            </a:prstTxWarp>
          </a:bodyPr>
          <a:lstStyle>
            <a:lvl1pPr algn="r">
              <a:defRPr sz="1600">
                <a:solidFill>
                  <a:schemeClr val="bg1"/>
                </a:solidFill>
                <a:latin typeface="Times New Roman" panose="02020603050405020304" pitchFamily="18" charset="0"/>
                <a:cs typeface="Times New Roman" panose="02020603050405020304" pitchFamily="18" charset="0"/>
              </a:defRPr>
            </a:lvl1pPr>
          </a:lstStyle>
          <a:p>
            <a:pPr fontAlgn="base">
              <a:spcBef>
                <a:spcPct val="0"/>
              </a:spcBef>
              <a:spcAft>
                <a:spcPct val="0"/>
              </a:spcAft>
            </a:pPr>
            <a:fld id="{A7C299BC-7313-4A6C-85A1-FA74D1DC118B}" type="slidenum">
              <a:rPr lang="en-US" altLang="en-US" kern="1200">
                <a:solidFill>
                  <a:prstClr val="white"/>
                </a:solidFill>
                <a:ea typeface="MS PGothic" panose="020B0600070205080204" pitchFamily="34" charset="-128"/>
              </a:rPr>
              <a:pPr fontAlgn="base">
                <a:spcBef>
                  <a:spcPct val="0"/>
                </a:spcBef>
                <a:spcAft>
                  <a:spcPct val="0"/>
                </a:spcAft>
              </a:pPr>
              <a:t>‹#›</a:t>
            </a:fld>
            <a:endParaRPr lang="en-US" altLang="en-US" kern="1200" dirty="0">
              <a:solidFill>
                <a:prstClr val="white"/>
              </a:solidFill>
              <a:ea typeface="MS PGothic" panose="020B0600070205080204" pitchFamily="34" charset="-128"/>
            </a:endParaRPr>
          </a:p>
        </p:txBody>
      </p:sp>
    </p:spTree>
    <p:extLst>
      <p:ext uri="{BB962C8B-B14F-4D97-AF65-F5344CB8AC3E}">
        <p14:creationId xmlns:p14="http://schemas.microsoft.com/office/powerpoint/2010/main" val="3098065189"/>
      </p:ext>
    </p:extLst>
  </p:cSld>
  <p:clrMap bg1="lt1" tx1="dk1" bg2="lt2" tx2="dk2" accent1="accent1" accent2="accent2" accent3="accent3" accent4="accent4" accent5="accent5" accent6="accent6" hlink="hlink" folHlink="folHlink"/>
  <p:sldLayoutIdLst>
    <p:sldLayoutId id="2147483807" r:id="rId1"/>
  </p:sldLayoutIdLst>
  <p:transition>
    <p:fade/>
  </p:transition>
  <p:timing>
    <p:tnLst>
      <p:par>
        <p:cTn id="1" dur="indefinite" restart="never" nodeType="tmRoot"/>
      </p:par>
    </p:tnLst>
  </p:timing>
  <p:hf hdr="0" dt="0"/>
  <p:txStyles>
    <p:titleStyle>
      <a:lvl1pPr algn="l" defTabSz="912813" rtl="0" eaLnBrk="0" fontAlgn="base" hangingPunct="0">
        <a:lnSpc>
          <a:spcPct val="90000"/>
        </a:lnSpc>
        <a:spcBef>
          <a:spcPct val="0"/>
        </a:spcBef>
        <a:spcAft>
          <a:spcPct val="0"/>
        </a:spcAft>
        <a:def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S PGothic" panose="020B0600070205080204" pitchFamily="34" charset="-128"/>
          <a:cs typeface="Arial" charset="0"/>
        </a:defRPr>
      </a:lvl1pPr>
      <a:lvl2pPr algn="l" defTabSz="912813" rtl="0" eaLnBrk="0" fontAlgn="base" hangingPunct="0">
        <a:lnSpc>
          <a:spcPct val="90000"/>
        </a:lnSpc>
        <a:spcBef>
          <a:spcPct val="0"/>
        </a:spcBef>
        <a:spcAft>
          <a:spcPct val="0"/>
        </a:spcAft>
        <a:defRPr sz="4800">
          <a:solidFill>
            <a:schemeClr val="tx1"/>
          </a:solidFill>
          <a:latin typeface="Calibri" charset="0"/>
          <a:ea typeface="MS PGothic" panose="020B0600070205080204" pitchFamily="34" charset="-128"/>
        </a:defRPr>
      </a:lvl2pPr>
      <a:lvl3pPr algn="l" defTabSz="912813" rtl="0" eaLnBrk="0" fontAlgn="base" hangingPunct="0">
        <a:lnSpc>
          <a:spcPct val="90000"/>
        </a:lnSpc>
        <a:spcBef>
          <a:spcPct val="0"/>
        </a:spcBef>
        <a:spcAft>
          <a:spcPct val="0"/>
        </a:spcAft>
        <a:defRPr sz="4800">
          <a:solidFill>
            <a:schemeClr val="tx1"/>
          </a:solidFill>
          <a:latin typeface="Calibri" charset="0"/>
          <a:ea typeface="MS PGothic" panose="020B0600070205080204" pitchFamily="34" charset="-128"/>
        </a:defRPr>
      </a:lvl3pPr>
      <a:lvl4pPr algn="l" defTabSz="912813" rtl="0" eaLnBrk="0" fontAlgn="base" hangingPunct="0">
        <a:lnSpc>
          <a:spcPct val="90000"/>
        </a:lnSpc>
        <a:spcBef>
          <a:spcPct val="0"/>
        </a:spcBef>
        <a:spcAft>
          <a:spcPct val="0"/>
        </a:spcAft>
        <a:defRPr sz="4800">
          <a:solidFill>
            <a:schemeClr val="tx1"/>
          </a:solidFill>
          <a:latin typeface="Calibri" charset="0"/>
          <a:ea typeface="MS PGothic" panose="020B0600070205080204" pitchFamily="34" charset="-128"/>
        </a:defRPr>
      </a:lvl4pPr>
      <a:lvl5pPr algn="l" defTabSz="912813" rtl="0" eaLnBrk="0" fontAlgn="base" hangingPunct="0">
        <a:lnSpc>
          <a:spcPct val="90000"/>
        </a:lnSpc>
        <a:spcBef>
          <a:spcPct val="0"/>
        </a:spcBef>
        <a:spcAft>
          <a:spcPct val="0"/>
        </a:spcAft>
        <a:defRPr sz="4800">
          <a:solidFill>
            <a:schemeClr val="tx1"/>
          </a:solidFill>
          <a:latin typeface="Calibri" charset="0"/>
          <a:ea typeface="MS PGothic" panose="020B0600070205080204" pitchFamily="34" charset="-128"/>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defRPr>
      </a:lvl9pPr>
    </p:titleStyle>
    <p:bodyStyle>
      <a:lvl1pPr marL="396875" indent="-396875" algn="l" defTabSz="912813" rtl="0" eaLnBrk="0" fontAlgn="base" hangingPunct="0">
        <a:lnSpc>
          <a:spcPct val="90000"/>
        </a:lnSpc>
        <a:spcBef>
          <a:spcPct val="20000"/>
        </a:spcBef>
        <a:spcAft>
          <a:spcPct val="0"/>
        </a:spcAft>
        <a:buBlip>
          <a:blip r:embed="rId6"/>
        </a:buBlip>
        <a:defRPr sz="3200" kern="1200">
          <a:solidFill>
            <a:schemeClr val="tx1"/>
          </a:solidFill>
          <a:latin typeface="+mn-lt"/>
          <a:ea typeface="MS PGothic" panose="020B0600070205080204" pitchFamily="34" charset="-128"/>
          <a:cs typeface="ＭＳ Ｐゴシック" charset="0"/>
        </a:defRPr>
      </a:lvl1pPr>
      <a:lvl2pPr marL="914400" indent="-396875" algn="l" defTabSz="912813" rtl="0" eaLnBrk="0" fontAlgn="base" hangingPunct="0">
        <a:lnSpc>
          <a:spcPct val="90000"/>
        </a:lnSpc>
        <a:spcBef>
          <a:spcPct val="20000"/>
        </a:spcBef>
        <a:spcAft>
          <a:spcPct val="0"/>
        </a:spcAft>
        <a:buBlip>
          <a:blip r:embed="rId7"/>
        </a:buBlip>
        <a:defRPr sz="2800" kern="1200">
          <a:solidFill>
            <a:schemeClr val="tx1"/>
          </a:solidFill>
          <a:latin typeface="+mn-lt"/>
          <a:ea typeface="MS PGothic" panose="020B0600070205080204" pitchFamily="34" charset="-128"/>
          <a:cs typeface="+mn-cs"/>
        </a:defRPr>
      </a:lvl2pPr>
      <a:lvl3pPr marL="1258888" indent="-344488" algn="l" defTabSz="912813" rtl="0" eaLnBrk="0" fontAlgn="base" hangingPunct="0">
        <a:lnSpc>
          <a:spcPct val="90000"/>
        </a:lnSpc>
        <a:spcBef>
          <a:spcPct val="20000"/>
        </a:spcBef>
        <a:spcAft>
          <a:spcPct val="0"/>
        </a:spcAft>
        <a:buBlip>
          <a:blip r:embed="rId7"/>
        </a:buBlip>
        <a:defRPr sz="2400" kern="1200">
          <a:solidFill>
            <a:schemeClr val="tx1"/>
          </a:solidFill>
          <a:latin typeface="+mn-lt"/>
          <a:ea typeface="MS PGothic" panose="020B0600070205080204" pitchFamily="34" charset="-128"/>
          <a:cs typeface="+mn-cs"/>
        </a:defRPr>
      </a:lvl3pPr>
      <a:lvl4pPr marL="1604963" indent="-346075" algn="l" defTabSz="912813" rtl="0" eaLnBrk="0" fontAlgn="base" hangingPunct="0">
        <a:lnSpc>
          <a:spcPct val="90000"/>
        </a:lnSpc>
        <a:spcBef>
          <a:spcPct val="20000"/>
        </a:spcBef>
        <a:spcAft>
          <a:spcPct val="0"/>
        </a:spcAft>
        <a:buBlip>
          <a:blip r:embed="rId7"/>
        </a:buBlip>
        <a:defRPr sz="2400" kern="1200">
          <a:solidFill>
            <a:schemeClr val="tx1"/>
          </a:solidFill>
          <a:latin typeface="+mn-lt"/>
          <a:ea typeface="MS PGothic" panose="020B0600070205080204" pitchFamily="34" charset="-128"/>
          <a:cs typeface="+mn-cs"/>
        </a:defRPr>
      </a:lvl4pPr>
      <a:lvl5pPr marL="1941513" indent="-336550" algn="l" defTabSz="912813" rtl="0" eaLnBrk="0" fontAlgn="base" hangingPunct="0">
        <a:lnSpc>
          <a:spcPct val="90000"/>
        </a:lnSpc>
        <a:spcBef>
          <a:spcPct val="20000"/>
        </a:spcBef>
        <a:spcAft>
          <a:spcPct val="0"/>
        </a:spcAft>
        <a:buBlip>
          <a:blip r:embed="rId7"/>
        </a:buBlip>
        <a:defRPr sz="2400" kern="1200">
          <a:solidFill>
            <a:schemeClr val="tx1"/>
          </a:solidFill>
          <a:latin typeface="+mn-lt"/>
          <a:ea typeface="MS PGothic" panose="020B0600070205080204" pitchFamily="34" charset="-128"/>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8"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19"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cs typeface="+mn-cs"/>
              </a:rPr>
              <a:t> </a:t>
            </a: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kern="1200" smtClean="0">
                <a:solidFill>
                  <a:prstClr val="white"/>
                </a:solidFill>
                <a:ea typeface="+mn-ea"/>
              </a:rPr>
              <a:pPr/>
              <a:t>‹#›</a:t>
            </a:fld>
            <a:endParaRPr lang="en-US" kern="1200" dirty="0">
              <a:solidFill>
                <a:prstClr val="white"/>
              </a:solidFill>
              <a:ea typeface="+mn-ea"/>
            </a:endParaRPr>
          </a:p>
        </p:txBody>
      </p:sp>
    </p:spTree>
    <p:extLst>
      <p:ext uri="{BB962C8B-B14F-4D97-AF65-F5344CB8AC3E}">
        <p14:creationId xmlns:p14="http://schemas.microsoft.com/office/powerpoint/2010/main" val="39164512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0"/>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1"/>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8"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19"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cs typeface="+mn-cs"/>
              </a:rPr>
              <a:t> </a:t>
            </a:r>
            <a:endParaRPr lang="en-US" kern="1200"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kern="1200" smtClean="0">
                <a:solidFill>
                  <a:prstClr val="white"/>
                </a:solidFill>
                <a:ea typeface="+mn-ea"/>
              </a:rPr>
              <a:pPr/>
              <a:t>‹#›</a:t>
            </a:fld>
            <a:endParaRPr lang="en-US" kern="1200" dirty="0">
              <a:solidFill>
                <a:prstClr val="white"/>
              </a:solidFill>
              <a:ea typeface="+mn-ea"/>
            </a:endParaRPr>
          </a:p>
        </p:txBody>
      </p:sp>
    </p:spTree>
    <p:extLst>
      <p:ext uri="{BB962C8B-B14F-4D97-AF65-F5344CB8AC3E}">
        <p14:creationId xmlns:p14="http://schemas.microsoft.com/office/powerpoint/2010/main" val="11296375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0"/>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1"/>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1"/>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kern="1200">
                <a:solidFill>
                  <a:prstClr val="white"/>
                </a:solidFill>
                <a:ea typeface="+mn-ea"/>
              </a:rPr>
              <a:pPr algn="r"/>
              <a:t>‹#›</a:t>
            </a:fld>
            <a:endParaRPr kern="1200" dirty="0">
              <a:solidFill>
                <a:prstClr val="white"/>
              </a:solidFill>
              <a:ea typeface="+mn-ea"/>
            </a:endParaRPr>
          </a:p>
        </p:txBody>
      </p:sp>
    </p:spTree>
    <p:extLst>
      <p:ext uri="{BB962C8B-B14F-4D97-AF65-F5344CB8AC3E}">
        <p14:creationId xmlns:p14="http://schemas.microsoft.com/office/powerpoint/2010/main" val="1286529261"/>
      </p:ext>
    </p:extLst>
  </p:cSld>
  <p:clrMap bg1="lt1" tx1="dk1" bg2="lt2" tx2="dk2" accent1="accent1" accent2="accent2" accent3="accent3" accent4="accent4" accent5="accent5" accent6="accent6" hlink="hlink" folHlink="folHlink"/>
  <p:sldLayoutIdLst>
    <p:sldLayoutId id="2147483706" r:id="rId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9"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20"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kern="1200" smtClean="0">
                <a:solidFill>
                  <a:prstClr val="white"/>
                </a:solidFill>
                <a:ea typeface="+mn-ea"/>
              </a:rPr>
              <a:pPr/>
              <a:t>‹#›</a:t>
            </a:fld>
            <a:endParaRPr lang="en-US" kern="1200" dirty="0">
              <a:solidFill>
                <a:prstClr val="white"/>
              </a:solidFill>
              <a:ea typeface="+mn-ea"/>
            </a:endParaRPr>
          </a:p>
        </p:txBody>
      </p:sp>
    </p:spTree>
    <p:extLst>
      <p:ext uri="{BB962C8B-B14F-4D97-AF65-F5344CB8AC3E}">
        <p14:creationId xmlns:p14="http://schemas.microsoft.com/office/powerpoint/2010/main" val="140477869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1"/>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2"/>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9"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20"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kern="1200" smtClean="0">
                <a:solidFill>
                  <a:prstClr val="white"/>
                </a:solidFill>
                <a:ea typeface="+mn-ea"/>
              </a:rPr>
              <a:pPr/>
              <a:t>‹#›</a:t>
            </a:fld>
            <a:endParaRPr lang="en-US" kern="1200" dirty="0">
              <a:solidFill>
                <a:prstClr val="white"/>
              </a:solidFill>
              <a:ea typeface="+mn-ea"/>
            </a:endParaRPr>
          </a:p>
        </p:txBody>
      </p:sp>
    </p:spTree>
    <p:extLst>
      <p:ext uri="{BB962C8B-B14F-4D97-AF65-F5344CB8AC3E}">
        <p14:creationId xmlns:p14="http://schemas.microsoft.com/office/powerpoint/2010/main" val="24217167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1"/>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2"/>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9" cstate="print"/>
          <a:srcRect/>
          <a:stretch>
            <a:fillRect/>
          </a:stretch>
        </p:blipFill>
        <p:spPr bwMode="auto">
          <a:xfrm rot="10800000">
            <a:off x="0" y="6008687"/>
            <a:ext cx="9159875" cy="849313"/>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381000" y="6071616"/>
            <a:ext cx="2203704" cy="484632"/>
          </a:xfrm>
          <a:prstGeom prst="rect">
            <a:avLst/>
          </a:prstGeom>
          <a:blipFill>
            <a:blip r:embed="rId20"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9296" y="6074282"/>
            <a:ext cx="2203704" cy="484632"/>
          </a:xfrm>
          <a:prstGeom prst="rect">
            <a:avLst/>
          </a:prstGeom>
        </p:spPr>
        <p:txBody>
          <a:bodyPr vert="horz" lIns="91440" tIns="45720" rIns="91440" bIns="45720" rtlCol="0" anchor="ctr"/>
          <a:lstStyle>
            <a:lvl1pPr algn="r">
              <a:defRPr sz="1600">
                <a:solidFill>
                  <a:schemeClr val="bg1"/>
                </a:solidFill>
                <a:latin typeface="Times New Roman" panose="02020603050405020304" pitchFamily="18" charset="0"/>
                <a:cs typeface="Times New Roman" panose="02020603050405020304" pitchFamily="18" charset="0"/>
              </a:defRPr>
            </a:lvl1pPr>
          </a:lstStyle>
          <a:p>
            <a:fld id="{EE3D4692-A625-460F-A072-DE10EEAA5719}" type="slidenum">
              <a:rPr lang="en-US" kern="1200" smtClean="0">
                <a:solidFill>
                  <a:prstClr val="white"/>
                </a:solidFill>
                <a:ea typeface="+mn-ea"/>
              </a:rPr>
              <a:pPr/>
              <a:t>‹#›</a:t>
            </a:fld>
            <a:endParaRPr lang="en-US" kern="1200" dirty="0">
              <a:solidFill>
                <a:prstClr val="white"/>
              </a:solidFill>
              <a:ea typeface="+mn-ea"/>
            </a:endParaRPr>
          </a:p>
        </p:txBody>
      </p:sp>
    </p:spTree>
    <p:extLst>
      <p:ext uri="{BB962C8B-B14F-4D97-AF65-F5344CB8AC3E}">
        <p14:creationId xmlns:p14="http://schemas.microsoft.com/office/powerpoint/2010/main" val="46332008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21"/>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22"/>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22"/>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17"/>
          <p:cNvSpPr>
            <a:spLocks noGrp="1"/>
          </p:cNvSpPr>
          <p:nvPr>
            <p:ph type="ftr" sz="quarter" idx="3"/>
          </p:nvPr>
        </p:nvSpPr>
        <p:spPr>
          <a:xfrm>
            <a:off x="381000" y="6299071"/>
            <a:ext cx="2203704" cy="484632"/>
          </a:xfrm>
          <a:prstGeom prst="rect">
            <a:avLst/>
          </a:prstGeom>
          <a:blipFill>
            <a:blip r:embed="rId14" cstate="print"/>
            <a:stretch>
              <a:fillRect/>
            </a:stretch>
          </a:blipFill>
        </p:spPr>
        <p:txBody>
          <a:bodyPr vert="horz" lIns="91440" tIns="45720" rIns="91440" bIns="45720" rtlCol="0" anchor="ctr"/>
          <a:lstStyle>
            <a:lvl1pPr algn="ctr">
              <a:defRPr sz="1200">
                <a:solidFill>
                  <a:schemeClr val="tx1">
                    <a:tint val="75000"/>
                  </a:schemeClr>
                </a:solidFill>
              </a:defRPr>
            </a:lvl1pPr>
          </a:lstStyle>
          <a:p>
            <a:r>
              <a:rPr lang="en-US" kern="1200" dirty="0" smtClean="0">
                <a:solidFill>
                  <a:prstClr val="black">
                    <a:tint val="75000"/>
                  </a:prstClr>
                </a:solidFill>
                <a:latin typeface="Calibri"/>
                <a:ea typeface="+mn-ea"/>
              </a:rPr>
              <a:t> </a:t>
            </a:r>
            <a:endParaRPr lang="en-US" kern="1200" dirty="0">
              <a:solidFill>
                <a:prstClr val="black">
                  <a:tint val="75000"/>
                </a:prstClr>
              </a:solidFill>
              <a:latin typeface="Calibri"/>
              <a:ea typeface="+mn-ea"/>
            </a:endParaRPr>
          </a:p>
        </p:txBody>
      </p:sp>
      <p:sp>
        <p:nvSpPr>
          <p:cNvPr id="7" name="Slide Number Placeholder 18"/>
          <p:cNvSpPr>
            <a:spLocks noGrp="1"/>
          </p:cNvSpPr>
          <p:nvPr>
            <p:ph type="sldNum" sz="quarter" idx="4"/>
          </p:nvPr>
        </p:nvSpPr>
        <p:spPr>
          <a:xfrm>
            <a:off x="7482840" y="6358824"/>
            <a:ext cx="1280160" cy="365125"/>
          </a:xfrm>
          <a:prstGeom prst="rect">
            <a:avLst/>
          </a:prstGeom>
        </p:spPr>
        <p:txBody>
          <a:bodyPr vert="horz" lIns="91440" tIns="45720" rIns="91440" bIns="45720" rtlCol="0" anchor="ctr"/>
          <a:lstStyle>
            <a:lvl1pPr>
              <a:defRPr lang="en-US" sz="1600" smtClean="0">
                <a:solidFill>
                  <a:schemeClr val="bg1"/>
                </a:solidFill>
                <a:latin typeface="Times New Roman" panose="02020603050405020304" pitchFamily="18" charset="0"/>
                <a:cs typeface="Times New Roman" panose="02020603050405020304" pitchFamily="18" charset="0"/>
              </a:defRPr>
            </a:lvl1pPr>
          </a:lstStyle>
          <a:p>
            <a:pPr algn="r"/>
            <a:fld id="{8D79BE21-F712-4A53-802B-F850200F0AA7}" type="slidenum">
              <a:rPr kern="1200">
                <a:solidFill>
                  <a:prstClr val="white"/>
                </a:solidFill>
                <a:ea typeface="+mn-ea"/>
              </a:rPr>
              <a:pPr algn="r"/>
              <a:t>‹#›</a:t>
            </a:fld>
            <a:endParaRPr kern="1200" dirty="0">
              <a:solidFill>
                <a:prstClr val="white"/>
              </a:solidFill>
              <a:ea typeface="+mn-ea"/>
            </a:endParaRPr>
          </a:p>
        </p:txBody>
      </p:sp>
    </p:spTree>
    <p:extLst>
      <p:ext uri="{BB962C8B-B14F-4D97-AF65-F5344CB8AC3E}">
        <p14:creationId xmlns:p14="http://schemas.microsoft.com/office/powerpoint/2010/main" val="28309793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fade/>
  </p:transition>
  <p:timing>
    <p:tnLst>
      <p:par>
        <p:cTn id="1" dur="indefinite" restart="never" nodeType="tmRoot"/>
      </p:par>
    </p:tnLst>
  </p:timing>
  <p:hf hdr="0" dt="0"/>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0.xml"/><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video" Target="https://www.youtube.com/embed/lH7qoXvZ-6M" TargetMode="External"/><Relationship Id="rId6" Type="http://schemas.openxmlformats.org/officeDocument/2006/relationships/hyperlink" Target="http://youtu.be/lH7qoXvZ-6M" TargetMode="External"/><Relationship Id="rId5" Type="http://schemas.openxmlformats.org/officeDocument/2006/relationships/image" Target="../media/image107.PN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0.pn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2.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2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urveys.pcgus.com/s3/CT-Module-2-EL"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pepnonprofit.org/uploads/2/7/7/2/2772238/pep_language_lines_sentence_frames.pdf" TargetMode="Externa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51.gif"/><Relationship Id="rId4" Type="http://schemas.openxmlformats.org/officeDocument/2006/relationships/image" Target="../media/image50.gif"/></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53.gif"/></Relationships>
</file>

<file path=ppt/slides/_rels/slide49.xml.rels><?xml version="1.0" encoding="UTF-8" standalone="yes"?>
<Relationships xmlns="http://schemas.openxmlformats.org/package/2006/relationships"><Relationship Id="rId3" Type="http://schemas.openxmlformats.org/officeDocument/2006/relationships/image" Target="../media/image56.gif"/><Relationship Id="rId7"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0.gif"/><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gif"/><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67.jpg"/><Relationship Id="rId4" Type="http://schemas.openxmlformats.org/officeDocument/2006/relationships/image" Target="../media/image51.gif"/></Relationships>
</file>

<file path=ppt/slides/_rels/slide5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9.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60.gif"/><Relationship Id="rId7"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9.gif"/><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gif"/><Relationship Id="rId4" Type="http://schemas.openxmlformats.org/officeDocument/2006/relationships/image" Target="../media/image71.gif"/></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5.gif"/></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4.jpg"/></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6.jpg"/></Relationships>
</file>

<file path=ppt/slides/_rels/slide6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0.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0.xml"/><Relationship Id="rId1" Type="http://schemas.openxmlformats.org/officeDocument/2006/relationships/slideLayout" Target="../slideLayouts/slideLayout1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hyperlink" Target="https://www.teachingchannel.org/videos/middle-school-ela-unit-persuasion" TargetMode="Externa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5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8.xml"/><Relationship Id="rId1" Type="http://schemas.openxmlformats.org/officeDocument/2006/relationships/slideLayout" Target="../slideLayouts/slideLayout13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1244" y="1774222"/>
            <a:ext cx="8144810" cy="1523495"/>
          </a:xfrm>
        </p:spPr>
        <p:txBody>
          <a:bodyPr/>
          <a:lstStyle/>
          <a:p>
            <a:r>
              <a:rPr lang="en-US" sz="4000" b="1" dirty="0">
                <a:effectLst/>
              </a:rPr>
              <a:t>Meeting the Challenge: </a:t>
            </a:r>
            <a:br>
              <a:rPr lang="en-US" sz="4000" b="1" dirty="0">
                <a:effectLst/>
              </a:rPr>
            </a:br>
            <a:r>
              <a:rPr lang="en-US" sz="4000" b="1" dirty="0">
                <a:effectLst/>
              </a:rPr>
              <a:t>CT Core Standards Success for English Learners and Students with Disabilities</a:t>
            </a:r>
            <a:endParaRPr lang="en-US" sz="4000" dirty="0">
              <a:effectLst/>
            </a:endParaRPr>
          </a:p>
        </p:txBody>
      </p:sp>
      <p:sp>
        <p:nvSpPr>
          <p:cNvPr id="6" name="Subtitle 5"/>
          <p:cNvSpPr>
            <a:spLocks noGrp="1"/>
          </p:cNvSpPr>
          <p:nvPr>
            <p:ph type="subTitle" idx="1"/>
          </p:nvPr>
        </p:nvSpPr>
        <p:spPr>
          <a:xfrm>
            <a:off x="400890" y="3556491"/>
            <a:ext cx="8171704" cy="545047"/>
          </a:xfrm>
        </p:spPr>
        <p:txBody>
          <a:bodyPr/>
          <a:lstStyle/>
          <a:p>
            <a:pPr lvl="0"/>
            <a:r>
              <a:rPr lang="en-US" i="1" dirty="0">
                <a:solidFill>
                  <a:schemeClr val="tx1">
                    <a:lumMod val="50000"/>
                    <a:lumOff val="50000"/>
                  </a:schemeClr>
                </a:solidFill>
              </a:rPr>
              <a:t>A </a:t>
            </a:r>
            <a:r>
              <a:rPr lang="en-US" i="1" dirty="0" smtClean="0">
                <a:solidFill>
                  <a:schemeClr val="tx1">
                    <a:lumMod val="50000"/>
                    <a:lumOff val="50000"/>
                  </a:schemeClr>
                </a:solidFill>
              </a:rPr>
              <a:t>Professional </a:t>
            </a:r>
            <a:r>
              <a:rPr lang="en-US" i="1" dirty="0">
                <a:solidFill>
                  <a:schemeClr val="tx1">
                    <a:lumMod val="50000"/>
                    <a:lumOff val="50000"/>
                  </a:schemeClr>
                </a:solidFill>
              </a:rPr>
              <a:t>L</a:t>
            </a:r>
            <a:r>
              <a:rPr lang="en-US" i="1" dirty="0" smtClean="0">
                <a:solidFill>
                  <a:schemeClr val="tx1">
                    <a:lumMod val="50000"/>
                    <a:lumOff val="50000"/>
                  </a:schemeClr>
                </a:solidFill>
              </a:rPr>
              <a:t>earning </a:t>
            </a:r>
            <a:r>
              <a:rPr lang="en-US" i="1" dirty="0">
                <a:solidFill>
                  <a:schemeClr val="tx1">
                    <a:lumMod val="50000"/>
                    <a:lumOff val="50000"/>
                  </a:schemeClr>
                </a:solidFill>
              </a:rPr>
              <a:t>O</a:t>
            </a:r>
            <a:r>
              <a:rPr lang="en-US" i="1" dirty="0" smtClean="0">
                <a:solidFill>
                  <a:schemeClr val="tx1">
                    <a:lumMod val="50000"/>
                    <a:lumOff val="50000"/>
                  </a:schemeClr>
                </a:solidFill>
              </a:rPr>
              <a:t>pportunity </a:t>
            </a:r>
            <a:r>
              <a:rPr lang="en-US" i="1" dirty="0">
                <a:solidFill>
                  <a:schemeClr val="tx1">
                    <a:lumMod val="50000"/>
                    <a:lumOff val="50000"/>
                  </a:schemeClr>
                </a:solidFill>
              </a:rPr>
              <a:t>for </a:t>
            </a:r>
            <a:r>
              <a:rPr lang="en-US" i="1" dirty="0" smtClean="0">
                <a:solidFill>
                  <a:schemeClr val="tx1">
                    <a:lumMod val="50000"/>
                    <a:lumOff val="50000"/>
                  </a:schemeClr>
                </a:solidFill>
              </a:rPr>
              <a:t>School Teams </a:t>
            </a:r>
            <a:r>
              <a:rPr lang="en-US" i="1" dirty="0">
                <a:solidFill>
                  <a:schemeClr val="tx1">
                    <a:lumMod val="50000"/>
                    <a:lumOff val="50000"/>
                  </a:schemeClr>
                </a:solidFill>
              </a:rPr>
              <a:t>D</a:t>
            </a:r>
            <a:r>
              <a:rPr lang="en-US" i="1" dirty="0" smtClean="0">
                <a:solidFill>
                  <a:schemeClr val="tx1">
                    <a:lumMod val="50000"/>
                    <a:lumOff val="50000"/>
                  </a:schemeClr>
                </a:solidFill>
              </a:rPr>
              <a:t>edicated </a:t>
            </a:r>
            <a:r>
              <a:rPr lang="en-US" i="1" dirty="0">
                <a:solidFill>
                  <a:schemeClr val="tx1">
                    <a:lumMod val="50000"/>
                    <a:lumOff val="50000"/>
                  </a:schemeClr>
                </a:solidFill>
              </a:rPr>
              <a:t>to the </a:t>
            </a:r>
            <a:r>
              <a:rPr lang="en-US" i="1" dirty="0" smtClean="0">
                <a:solidFill>
                  <a:schemeClr val="tx1">
                    <a:lumMod val="50000"/>
                    <a:lumOff val="50000"/>
                  </a:schemeClr>
                </a:solidFill>
              </a:rPr>
              <a:t>Success </a:t>
            </a:r>
            <a:r>
              <a:rPr lang="en-US" i="1" dirty="0">
                <a:solidFill>
                  <a:schemeClr val="tx1">
                    <a:lumMod val="50000"/>
                    <a:lumOff val="50000"/>
                  </a:schemeClr>
                </a:solidFill>
              </a:rPr>
              <a:t>of ALL </a:t>
            </a:r>
            <a:r>
              <a:rPr lang="en-US" i="1" dirty="0" smtClean="0">
                <a:solidFill>
                  <a:schemeClr val="tx1">
                    <a:lumMod val="50000"/>
                    <a:lumOff val="50000"/>
                  </a:schemeClr>
                </a:solidFill>
              </a:rPr>
              <a:t>Students</a:t>
            </a:r>
          </a:p>
          <a:p>
            <a:pPr lvl="0"/>
            <a:endParaRPr lang="en-US" dirty="0" smtClean="0">
              <a:solidFill>
                <a:schemeClr val="tx1">
                  <a:lumMod val="50000"/>
                  <a:lumOff val="50000"/>
                </a:schemeClr>
              </a:solidFill>
            </a:endParaRPr>
          </a:p>
        </p:txBody>
      </p:sp>
      <p:sp>
        <p:nvSpPr>
          <p:cNvPr id="7" name="Subtitle 5"/>
          <p:cNvSpPr txBox="1">
            <a:spLocks/>
          </p:cNvSpPr>
          <p:nvPr/>
        </p:nvSpPr>
        <p:spPr>
          <a:xfrm>
            <a:off x="400890" y="4552523"/>
            <a:ext cx="7763774" cy="149887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3200" i="1" kern="1200">
                <a:solidFill>
                  <a:schemeClr val="bg1">
                    <a:lumMod val="8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smtClean="0">
                <a:solidFill>
                  <a:srgbClr val="242852"/>
                </a:solidFill>
              </a:rPr>
              <a:t>Module 2 ‒ EL</a:t>
            </a:r>
            <a:r>
              <a:rPr lang="en-US" b="1" i="0" dirty="0">
                <a:solidFill>
                  <a:srgbClr val="242852"/>
                </a:solidFill>
              </a:rPr>
              <a:t> </a:t>
            </a:r>
            <a:r>
              <a:rPr lang="en-US" b="1" i="0" dirty="0" smtClean="0">
                <a:solidFill>
                  <a:srgbClr val="242852"/>
                </a:solidFill>
              </a:rPr>
              <a:t> </a:t>
            </a:r>
            <a:endParaRPr lang="en-US" b="1" i="0" dirty="0">
              <a:solidFill>
                <a:srgbClr val="242852"/>
              </a:solidFill>
            </a:endParaRPr>
          </a:p>
          <a:p>
            <a:pPr>
              <a:spcBef>
                <a:spcPts val="600"/>
              </a:spcBef>
            </a:pPr>
            <a:r>
              <a:rPr lang="en-US" b="1" i="0" dirty="0" smtClean="0">
                <a:solidFill>
                  <a:srgbClr val="242852"/>
                </a:solidFill>
              </a:rPr>
              <a:t>Accessing </a:t>
            </a:r>
            <a:r>
              <a:rPr lang="en-US" b="1" i="0" dirty="0">
                <a:solidFill>
                  <a:srgbClr val="242852"/>
                </a:solidFill>
              </a:rPr>
              <a:t>the Connecticut Core Standards in English Language Arts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90" y="371250"/>
            <a:ext cx="4000000" cy="8888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064" y="318207"/>
            <a:ext cx="1985145" cy="1662994"/>
          </a:xfrm>
          <a:prstGeom prst="rect">
            <a:avLst/>
          </a:prstGeom>
        </p:spPr>
      </p:pic>
    </p:spTree>
    <p:extLst>
      <p:ext uri="{BB962C8B-B14F-4D97-AF65-F5344CB8AC3E}">
        <p14:creationId xmlns:p14="http://schemas.microsoft.com/office/powerpoint/2010/main" val="221993456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81000" y="230187"/>
            <a:ext cx="8001000" cy="99695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C00000"/>
              </a:buClr>
              <a:buSzPct val="25000"/>
              <a:buFont typeface="Calibri"/>
              <a:buNone/>
            </a:pPr>
            <a:r>
              <a:rPr lang="en-US" sz="3700" kern="1200" dirty="0">
                <a:solidFill>
                  <a:srgbClr val="C00000"/>
                </a:solidFill>
                <a:effectLst>
                  <a:outerShdw blurRad="38100" dist="38100" dir="2700000" algn="tl">
                    <a:srgbClr val="000000">
                      <a:alpha val="43137"/>
                    </a:srgbClr>
                  </a:outerShdw>
                </a:effectLst>
                <a:latin typeface="Calibri"/>
                <a:ea typeface="Calibri"/>
                <a:cs typeface="Calibri"/>
                <a:sym typeface="Calibri"/>
              </a:rPr>
              <a:t>Objectives for Focus Area: </a:t>
            </a:r>
          </a:p>
          <a:p>
            <a:pPr marL="0" marR="0" lvl="0" indent="0" algn="l" rtl="0">
              <a:lnSpc>
                <a:spcPct val="90000"/>
              </a:lnSpc>
              <a:spcBef>
                <a:spcPts val="0"/>
              </a:spcBef>
              <a:buClr>
                <a:srgbClr val="C00000"/>
              </a:buClr>
              <a:buSzPct val="25000"/>
              <a:buFont typeface="Calibri"/>
              <a:buNone/>
            </a:pPr>
            <a:r>
              <a:rPr lang="en-US" sz="3700" kern="1200" dirty="0">
                <a:solidFill>
                  <a:srgbClr val="C00000"/>
                </a:solidFill>
                <a:effectLst>
                  <a:outerShdw blurRad="38100" dist="38100" dir="2700000" algn="tl">
                    <a:srgbClr val="000000">
                      <a:alpha val="43137"/>
                    </a:srgbClr>
                  </a:outerShdw>
                </a:effectLst>
                <a:latin typeface="Calibri"/>
                <a:ea typeface="Calibri"/>
                <a:cs typeface="Calibri"/>
                <a:sym typeface="Calibri"/>
              </a:rPr>
              <a:t>Opportunities for ELs using CCS </a:t>
            </a:r>
          </a:p>
        </p:txBody>
      </p:sp>
      <p:sp>
        <p:nvSpPr>
          <p:cNvPr id="246" name="Shape 246"/>
          <p:cNvSpPr txBox="1">
            <a:spLocks noGrp="1"/>
          </p:cNvSpPr>
          <p:nvPr>
            <p:ph type="body" idx="1"/>
          </p:nvPr>
        </p:nvSpPr>
        <p:spPr>
          <a:xfrm>
            <a:off x="609600" y="1533527"/>
            <a:ext cx="4459288" cy="3506788"/>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Content Objective: </a:t>
            </a:r>
          </a:p>
          <a:p>
            <a:pPr marL="396875" marR="0" lvl="0" indent="-396875" defTabSz="912813" eaLnBrk="0" fontAlgn="base" hangingPunct="0">
              <a:lnSpc>
                <a:spcPct val="90000"/>
              </a:lnSpc>
              <a:spcBef>
                <a:spcPct val="20000"/>
              </a:spcBef>
              <a:spcAft>
                <a:spcPct val="0"/>
              </a:spcAft>
              <a:buClr>
                <a:schemeClr val="dk1"/>
              </a:buClr>
              <a:buSzPct val="100000"/>
              <a:buBlip>
                <a:blip r:embed="rId3"/>
              </a:buBlip>
            </a:pPr>
            <a:r>
              <a:rPr lang="en-US" sz="24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share their professional reactions and insights to Understanding Language’s Key Principles for EL Instruction, reflect on the example shared/past instructional experiences, and begin to shift their pedagogy in implementing the CCS.</a:t>
            </a:r>
          </a:p>
        </p:txBody>
      </p:sp>
      <p:sp>
        <p:nvSpPr>
          <p:cNvPr id="247" name="Shape 247"/>
          <p:cNvSpPr txBox="1">
            <a:spLocks noGrp="1"/>
          </p:cNvSpPr>
          <p:nvPr>
            <p:ph type="body" idx="2"/>
          </p:nvPr>
        </p:nvSpPr>
        <p:spPr>
          <a:xfrm>
            <a:off x="4729162" y="1506633"/>
            <a:ext cx="4033837" cy="4019562"/>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2800" b="1" i="0" u="none" strike="noStrike" cap="none" baseline="0" dirty="0">
                <a:solidFill>
                  <a:schemeClr val="dk1"/>
                </a:solidFill>
                <a:latin typeface="Calibri"/>
                <a:ea typeface="Calibri"/>
                <a:cs typeface="Calibri"/>
                <a:sym typeface="Calibri"/>
              </a:rPr>
              <a:t>Language Objective:</a:t>
            </a:r>
          </a:p>
          <a:p>
            <a:pPr marL="396875" indent="-396875" defTabSz="912813" eaLnBrk="0" fontAlgn="base" hangingPunct="0">
              <a:lnSpc>
                <a:spcPct val="90000"/>
              </a:lnSpc>
              <a:spcBef>
                <a:spcPct val="20000"/>
              </a:spcBef>
              <a:spcAft>
                <a:spcPct val="0"/>
              </a:spcAft>
              <a:buClr>
                <a:schemeClr val="dk1"/>
              </a:buClr>
              <a:buSzPct val="100000"/>
              <a:buBlip>
                <a:blip r:embed="rId3"/>
              </a:buBlip>
            </a:pPr>
            <a:r>
              <a:rPr lang="en-US" sz="2400" kern="1200" dirty="0">
                <a:solidFill>
                  <a:schemeClr val="tx1"/>
                </a:solidFill>
                <a:latin typeface="Calibri" panose="020F0502020204030204" pitchFamily="34" charset="0"/>
                <a:ea typeface="MS PGothic" panose="020B0600070205080204" pitchFamily="34" charset="-128"/>
                <a:cs typeface="ＭＳ Ｐゴシック" charset="0"/>
                <a:sym typeface="Calibri"/>
              </a:rPr>
              <a:t>When provided with the ‘Principles’ and a classroom example, participants will read and respond through drawing or writing that includes technical language to convey their ideas. </a:t>
            </a:r>
          </a:p>
        </p:txBody>
      </p:sp>
      <p:sp>
        <p:nvSpPr>
          <p:cNvPr id="248" name="Shape 248"/>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10</a:t>
            </a:fld>
            <a:endParaRPr lang="en-US">
              <a:solidFill>
                <a:schemeClr val="lt1"/>
              </a:solidFill>
            </a:endParaRPr>
          </a:p>
        </p:txBody>
      </p:sp>
      <p:sp>
        <p:nvSpPr>
          <p:cNvPr id="249" name="Shape 249"/>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idx="1"/>
          </p:nvPr>
        </p:nvSpPr>
        <p:spPr>
          <a:xfrm>
            <a:off x="384048" y="1417320"/>
            <a:ext cx="8153400" cy="3093154"/>
          </a:xfrm>
        </p:spPr>
        <p:txBody>
          <a:bodyPr/>
          <a:lstStyle/>
          <a:p>
            <a:pPr lvl="0"/>
            <a:r>
              <a:rPr lang="en-US" sz="3000" dirty="0" smtClean="0">
                <a:sym typeface="Calibri"/>
              </a:rPr>
              <a:t>Consider the benefits of working collaboratively to ensure that EL students have full access to curriculum and the CCS. </a:t>
            </a:r>
          </a:p>
          <a:p>
            <a:pPr lvl="0"/>
            <a:endParaRPr lang="en-US" sz="3000" dirty="0" smtClean="0">
              <a:sym typeface="Calibri"/>
            </a:endParaRPr>
          </a:p>
          <a:p>
            <a:pPr lvl="0"/>
            <a:r>
              <a:rPr lang="en-US" sz="3000" dirty="0" smtClean="0">
                <a:sym typeface="Calibri"/>
              </a:rPr>
              <a:t>On note cards, write as many reasons as you can for why this collaboration is beneficial (one reason per notecard).</a:t>
            </a:r>
            <a:endParaRPr lang="en-US" sz="3000" dirty="0">
              <a:sym typeface="Calibri"/>
            </a:endParaRPr>
          </a:p>
        </p:txBody>
      </p:sp>
      <p:sp>
        <p:nvSpPr>
          <p:cNvPr id="1128" name="Shape 1128"/>
          <p:cNvSpPr txBox="1">
            <a:spLocks noGrp="1"/>
          </p:cNvSpPr>
          <p:nvPr>
            <p:ph type="title"/>
          </p:nvPr>
        </p:nvSpPr>
        <p:spPr/>
        <p:txBody>
          <a:bodyPr/>
          <a:lstStyle/>
          <a:p>
            <a:pPr lvl="0"/>
            <a:r>
              <a:rPr lang="en-US" smtClean="0">
                <a:sym typeface="Calibri"/>
              </a:rPr>
              <a:t>Evidence and Valuation   </a:t>
            </a:r>
            <a:endParaRPr lang="en-US" dirty="0">
              <a:sym typeface="Calibri"/>
            </a:endParaRPr>
          </a:p>
        </p:txBody>
      </p:sp>
      <p:sp>
        <p:nvSpPr>
          <p:cNvPr id="1130" name="Shape 1130"/>
          <p:cNvSpPr txBox="1">
            <a:spLocks noGrp="1"/>
          </p:cNvSpPr>
          <p:nvPr>
            <p:ph type="ftr" sz="quarter" idx="10"/>
          </p:nvPr>
        </p:nvSpPr>
        <p:spPr>
          <a:blipFill rotWithShape="1">
            <a:blip r:embed="rId3">
              <a:alphaModFix/>
            </a:blip>
            <a:stretch>
              <a:fillRect/>
            </a:stretch>
          </a:blipFill>
        </p:spPr>
        <p:txBody>
          <a:bodyPr/>
          <a:lstStyle/>
          <a:p>
            <a:pPr lvl="0"/>
            <a:r>
              <a:rPr lang="en-US" smtClean="0">
                <a:sym typeface="Calibri"/>
              </a:rPr>
              <a:t> </a:t>
            </a:r>
            <a:endParaRPr lang="en-US">
              <a:sym typeface="Calibri"/>
            </a:endParaRPr>
          </a:p>
        </p:txBody>
      </p:sp>
      <p:sp>
        <p:nvSpPr>
          <p:cNvPr id="1129" name="Shape 1129"/>
          <p:cNvSpPr txBox="1">
            <a:spLocks noGrp="1"/>
          </p:cNvSpPr>
          <p:nvPr>
            <p:ph type="sldNum" sz="quarter" idx="11"/>
          </p:nvPr>
        </p:nvSpPr>
        <p:spPr/>
        <p:txBody>
          <a:bodyPr/>
          <a:lstStyle/>
          <a:p>
            <a:pPr lvl="0"/>
            <a:fld id="{00000000-1234-1234-1234-123412341234}" type="slidenum">
              <a:rPr lang="en-US" smtClean="0"/>
              <a:pPr lvl="0"/>
              <a:t>100</a:t>
            </a:fld>
            <a:endParaRPr lang="en-US"/>
          </a:p>
        </p:txBody>
      </p:sp>
    </p:spTree>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Shape 1135"/>
          <p:cNvSpPr txBox="1">
            <a:spLocks noGrp="1"/>
          </p:cNvSpPr>
          <p:nvPr>
            <p:ph idx="1"/>
          </p:nvPr>
        </p:nvSpPr>
        <p:spPr>
          <a:xfrm>
            <a:off x="384048" y="1417320"/>
            <a:ext cx="8153400" cy="3299365"/>
          </a:xfrm>
        </p:spPr>
        <p:txBody>
          <a:bodyPr/>
          <a:lstStyle/>
          <a:p>
            <a:pPr lvl="0"/>
            <a:r>
              <a:rPr lang="en-US" dirty="0" smtClean="0">
                <a:sym typeface="Calibri"/>
              </a:rPr>
              <a:t>Regular practice with complex text and its academic language</a:t>
            </a:r>
          </a:p>
          <a:p>
            <a:pPr lvl="0"/>
            <a:r>
              <a:rPr lang="en-US" dirty="0" smtClean="0">
                <a:sym typeface="Calibri"/>
              </a:rPr>
              <a:t>Reading, writing, and speaking grounded in evidence from text, both literary and informational</a:t>
            </a:r>
          </a:p>
          <a:p>
            <a:pPr lvl="0"/>
            <a:r>
              <a:rPr lang="en-US" dirty="0" smtClean="0">
                <a:sym typeface="Calibri"/>
              </a:rPr>
              <a:t>Building knowledge through content-rich nonfiction</a:t>
            </a:r>
            <a:endParaRPr lang="en-US" dirty="0">
              <a:sym typeface="Calibri"/>
            </a:endParaRPr>
          </a:p>
        </p:txBody>
      </p:sp>
      <p:sp>
        <p:nvSpPr>
          <p:cNvPr id="1136" name="Shape 1136"/>
          <p:cNvSpPr txBox="1">
            <a:spLocks noGrp="1"/>
          </p:cNvSpPr>
          <p:nvPr>
            <p:ph type="title"/>
          </p:nvPr>
        </p:nvSpPr>
        <p:spPr/>
        <p:txBody>
          <a:bodyPr/>
          <a:lstStyle/>
          <a:p>
            <a:pPr lvl="0"/>
            <a:r>
              <a:rPr lang="en-US" dirty="0" smtClean="0">
                <a:sym typeface="Calibri"/>
              </a:rPr>
              <a:t>Core Shifts</a:t>
            </a:r>
            <a:endParaRPr lang="en-US" dirty="0">
              <a:sym typeface="Calibri"/>
            </a:endParaRPr>
          </a:p>
        </p:txBody>
      </p:sp>
      <p:sp>
        <p:nvSpPr>
          <p:cNvPr id="1137" name="Shape 1137"/>
          <p:cNvSpPr txBox="1">
            <a:spLocks noGrp="1"/>
          </p:cNvSpPr>
          <p:nvPr>
            <p:ph type="ftr" sz="quarter" idx="10"/>
          </p:nvPr>
        </p:nvSpPr>
        <p:spPr>
          <a:blipFill rotWithShape="1">
            <a:blip r:embed="rId3">
              <a:alphaModFix/>
            </a:blip>
            <a:stretch>
              <a:fillRect/>
            </a:stretch>
          </a:blipFill>
        </p:spPr>
        <p:txBody>
          <a:bodyPr/>
          <a:lstStyle/>
          <a:p>
            <a:pPr lvl="0"/>
            <a:r>
              <a:rPr lang="en-US" smtClean="0">
                <a:sym typeface="Calibri"/>
              </a:rPr>
              <a:t> </a:t>
            </a:r>
            <a:endParaRPr lang="en-US">
              <a:sym typeface="Calibri"/>
            </a:endParaRPr>
          </a:p>
        </p:txBody>
      </p:sp>
      <p:sp>
        <p:nvSpPr>
          <p:cNvPr id="1138" name="Shape 1138"/>
          <p:cNvSpPr txBox="1">
            <a:spLocks noGrp="1"/>
          </p:cNvSpPr>
          <p:nvPr>
            <p:ph type="sldNum" sz="quarter" idx="11"/>
          </p:nvPr>
        </p:nvSpPr>
        <p:spPr/>
        <p:txBody>
          <a:bodyPr/>
          <a:lstStyle/>
          <a:p>
            <a:pPr lvl="0"/>
            <a:fld id="{00000000-1234-1234-1234-123412341234}" type="slidenum">
              <a:rPr lang="en-US" smtClean="0"/>
              <a:pPr lvl="0"/>
              <a:t>101</a:t>
            </a:fld>
            <a:endParaRPr lang="en-US"/>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Shape 1143"/>
          <p:cNvSpPr txBox="1">
            <a:spLocks noGrp="1"/>
          </p:cNvSpPr>
          <p:nvPr>
            <p:ph type="body" idx="1"/>
          </p:nvPr>
        </p:nvSpPr>
        <p:spPr>
          <a:xfrm>
            <a:off x="384047" y="1417321"/>
            <a:ext cx="8153399" cy="931148"/>
          </a:xfrm>
          <a:prstGeom prst="rect">
            <a:avLst/>
          </a:prstGeom>
          <a:noFill/>
          <a:ln>
            <a:noFill/>
          </a:ln>
        </p:spPr>
        <p:txBody>
          <a:bodyPr lIns="0" tIns="0" rIns="0" bIns="0" anchor="t" anchorCtr="0">
            <a:noAutofit/>
          </a:bodyPr>
          <a:lstStyle/>
          <a:p>
            <a:pPr marL="0" marR="0" indent="0" defTabSz="912813" eaLnBrk="0" fontAlgn="base" hangingPunct="0">
              <a:spcBef>
                <a:spcPct val="20000"/>
              </a:spcBef>
              <a:spcAft>
                <a:spcPct val="0"/>
              </a:spcAft>
              <a:buClr>
                <a:schemeClr val="dk1"/>
              </a:buClr>
              <a:buSzPct val="100000"/>
              <a:buNone/>
            </a:pPr>
            <a:r>
              <a:rPr lang="en-US" sz="3200" kern="1200" dirty="0">
                <a:solidFill>
                  <a:schemeClr val="tx1"/>
                </a:solidFill>
                <a:latin typeface="Calibri" panose="020F0502020204030204" pitchFamily="34" charset="0"/>
                <a:ea typeface="MS PGothic" panose="020B0600070205080204" pitchFamily="34" charset="-128"/>
                <a:cs typeface="ＭＳ Ｐゴシック" charset="0"/>
                <a:sym typeface="Calibri"/>
              </a:rPr>
              <a:t>Rate each notecard on the continuum from Weak to Strong Evidence. </a:t>
            </a:r>
          </a:p>
          <a:p>
            <a:pPr marL="0" marR="0" lvl="0" indent="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1144" name="Shape 1144"/>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Evidence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and Valuation</a:t>
            </a:r>
          </a:p>
        </p:txBody>
      </p:sp>
      <p:sp>
        <p:nvSpPr>
          <p:cNvPr id="1145" name="Shape 1145"/>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102</a:t>
            </a:fld>
            <a:endParaRPr lang="en-US"/>
          </a:p>
        </p:txBody>
      </p:sp>
      <p:sp>
        <p:nvSpPr>
          <p:cNvPr id="1146" name="Shape 1146"/>
          <p:cNvSpPr/>
          <p:nvPr/>
        </p:nvSpPr>
        <p:spPr>
          <a:xfrm>
            <a:off x="1932900" y="3830075"/>
            <a:ext cx="5278200" cy="857400"/>
          </a:xfrm>
          <a:prstGeom prst="leftRight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1147" name="Shape 1147"/>
          <p:cNvSpPr txBox="1"/>
          <p:nvPr/>
        </p:nvSpPr>
        <p:spPr>
          <a:xfrm>
            <a:off x="522175" y="3735275"/>
            <a:ext cx="1360500" cy="7026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US" sz="2400" b="1" i="0" u="none" strike="noStrike" cap="none" baseline="0">
                <a:solidFill>
                  <a:srgbClr val="DF8045"/>
                </a:solidFill>
                <a:latin typeface="Calibri"/>
                <a:ea typeface="Calibri"/>
                <a:cs typeface="Calibri"/>
                <a:sym typeface="Calibri"/>
              </a:rPr>
              <a:t>Weaker Evidence</a:t>
            </a:r>
          </a:p>
        </p:txBody>
      </p:sp>
      <p:sp>
        <p:nvSpPr>
          <p:cNvPr id="1148" name="Shape 1148"/>
          <p:cNvSpPr txBox="1"/>
          <p:nvPr/>
        </p:nvSpPr>
        <p:spPr>
          <a:xfrm>
            <a:off x="7296656" y="3757925"/>
            <a:ext cx="1435500" cy="100170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US" sz="2400" b="1" i="0" u="none" strike="noStrike" cap="none" baseline="0">
                <a:solidFill>
                  <a:srgbClr val="DF8045"/>
                </a:solidFill>
                <a:latin typeface="Calibri"/>
                <a:ea typeface="Calibri"/>
                <a:cs typeface="Calibri"/>
                <a:sym typeface="Calibri"/>
              </a:rPr>
              <a:t>Stronger Evidence </a:t>
            </a:r>
          </a:p>
        </p:txBody>
      </p:sp>
      <p:sp>
        <p:nvSpPr>
          <p:cNvPr id="1149" name="Shape 1149"/>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Rectangle 1"/>
          <p:cNvSpPr/>
          <p:nvPr/>
        </p:nvSpPr>
        <p:spPr>
          <a:xfrm>
            <a:off x="2066672" y="4701746"/>
            <a:ext cx="5010656" cy="741742"/>
          </a:xfrm>
          <a:prstGeom prst="rect">
            <a:avLst/>
          </a:prstGeom>
        </p:spPr>
        <p:txBody>
          <a:bodyPr wrap="square">
            <a:spAutoFit/>
          </a:bodyPr>
          <a:lstStyle/>
          <a:p>
            <a:pPr>
              <a:lnSpc>
                <a:spcPct val="115000"/>
              </a:lnSpc>
              <a:spcBef>
                <a:spcPts val="300"/>
              </a:spcBef>
              <a:spcAft>
                <a:spcPts val="900"/>
              </a:spcAft>
            </a:pPr>
            <a:r>
              <a:rPr lang="en-US" dirty="0">
                <a:latin typeface="Calibri" panose="020F0502020204030204" pitchFamily="34" charset="0"/>
                <a:ea typeface="Calibri" panose="020F0502020204030204" pitchFamily="34" charset="0"/>
                <a:cs typeface="Times New Roman" panose="02020603050405020304" pitchFamily="18" charset="0"/>
              </a:rPr>
              <a:t> 1                           2                           3                           4                           5</a:t>
            </a:r>
          </a:p>
          <a:p>
            <a:pPr>
              <a:lnSpc>
                <a:spcPct val="115000"/>
              </a:lnSpc>
              <a:spcBef>
                <a:spcPts val="300"/>
              </a:spcBef>
              <a:spcAft>
                <a:spcPts val="9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11" name="Shape 1049"/>
          <p:cNvPicPr preferRelativeResize="0"/>
          <p:nvPr/>
        </p:nvPicPr>
        <p:blipFill rotWithShape="1">
          <a:blip r:embed="rId4">
            <a:alphaModFix/>
          </a:blip>
          <a:srcRect/>
          <a:stretch/>
        </p:blipFill>
        <p:spPr>
          <a:xfrm>
            <a:off x="4572000" y="2260274"/>
            <a:ext cx="947737" cy="1033462"/>
          </a:xfrm>
          <a:prstGeom prst="rect">
            <a:avLst/>
          </a:prstGeom>
          <a:noFill/>
          <a:ln>
            <a:noFill/>
          </a:ln>
        </p:spPr>
      </p:pic>
      <p:sp>
        <p:nvSpPr>
          <p:cNvPr id="12" name="Shape 1050"/>
          <p:cNvSpPr/>
          <p:nvPr/>
        </p:nvSpPr>
        <p:spPr>
          <a:xfrm>
            <a:off x="4572000" y="2260274"/>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27</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Shape 1154"/>
          <p:cNvSpPr txBox="1">
            <a:spLocks noGrp="1"/>
          </p:cNvSpPr>
          <p:nvPr>
            <p:ph type="body" idx="1"/>
          </p:nvPr>
        </p:nvSpPr>
        <p:spPr>
          <a:xfrm>
            <a:off x="384047" y="1417320"/>
            <a:ext cx="8153399" cy="3972900"/>
          </a:xfrm>
          <a:prstGeom prst="rect">
            <a:avLst/>
          </a:prstGeom>
        </p:spPr>
        <p:txBody>
          <a:bodyPr lIns="91425" tIns="91425" rIns="91425" bIns="91425" anchor="t" anchorCtr="0">
            <a:noAutofit/>
          </a:bodyPr>
          <a:lstStyle/>
          <a:p>
            <a:pPr marL="0" indent="0" rtl="0">
              <a:spcBef>
                <a:spcPts val="600"/>
              </a:spcBef>
              <a:buNone/>
            </a:pPr>
            <a:r>
              <a:rPr lang="en-US" sz="3200" b="1" dirty="0">
                <a:latin typeface="Calibri" panose="020F0502020204030204" pitchFamily="34" charset="0"/>
              </a:rPr>
              <a:t>Differentiating Writing Tasks:</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LEA (Language Experience Approach)</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Word Bank</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Graphic Organizers </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Sentence Frames</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Paragraph Frames</a:t>
            </a:r>
          </a:p>
          <a:p>
            <a:pPr indent="-396875" defTabSz="912813" eaLnBrk="0" fontAlgn="base" hangingPunct="0">
              <a:spcBef>
                <a:spcPct val="20000"/>
              </a:spcBef>
              <a:spcAft>
                <a:spcPct val="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rPr>
              <a:t>RAFT (Role-Audience-Format-Topic)</a:t>
            </a:r>
          </a:p>
        </p:txBody>
      </p:sp>
      <p:sp>
        <p:nvSpPr>
          <p:cNvPr id="1155" name="Shape 1155"/>
          <p:cNvSpPr txBox="1">
            <a:spLocks noGrp="1"/>
          </p:cNvSpPr>
          <p:nvPr>
            <p:ph type="title"/>
          </p:nvPr>
        </p:nvSpPr>
        <p:spPr>
          <a:xfrm>
            <a:off x="384047" y="228600"/>
            <a:ext cx="8153399" cy="1066799"/>
          </a:xfrm>
          <a:prstGeom prst="rect">
            <a:avLst/>
          </a:prstGeom>
        </p:spPr>
        <p:txBody>
          <a:bodyPr lIns="91425" tIns="91425" rIns="91425" bIns="91425" anchor="t" anchorCtr="0">
            <a:noAutofit/>
          </a:bodyPr>
          <a:lstStyle/>
          <a:p>
            <a:pPr>
              <a:spcBef>
                <a:spcPts val="0"/>
              </a:spcBef>
              <a:buNone/>
            </a:pPr>
            <a:r>
              <a:rPr lang="en-US" sz="40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Composing</a:t>
            </a:r>
            <a:endPar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1156" name="Shape 1156"/>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103</a:t>
            </a:fld>
            <a:endParaRPr lang="en-US"/>
          </a:p>
        </p:txBody>
      </p:sp>
      <p:sp>
        <p:nvSpPr>
          <p:cNvPr id="1157" name="Shape 1157"/>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Shape 1163"/>
          <p:cNvSpPr txBox="1">
            <a:spLocks noGrp="1"/>
          </p:cNvSpPr>
          <p:nvPr>
            <p:ph type="body" idx="1"/>
          </p:nvPr>
        </p:nvSpPr>
        <p:spPr>
          <a:xfrm>
            <a:off x="384047" y="1417320"/>
            <a:ext cx="8153399" cy="3972900"/>
          </a:xfrm>
          <a:prstGeom prst="rect">
            <a:avLst/>
          </a:prstGeom>
        </p:spPr>
        <p:txBody>
          <a:bodyPr lIns="91425" tIns="91425" rIns="91425" bIns="91425" anchor="t" anchorCtr="0">
            <a:noAutofit/>
          </a:bodyPr>
          <a:lstStyle/>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Shared experience</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Generate vocabulary</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Record dictation</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Teacher reads aloud</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Student reads aloud</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Teach for skills</a:t>
            </a:r>
          </a:p>
          <a:p>
            <a:pPr lvl="0" indent="-396875" defTabSz="912813" eaLnBrk="0" fontAlgn="base" hangingPunct="0">
              <a:spcBef>
                <a:spcPct val="20000"/>
              </a:spcBef>
              <a:spcAft>
                <a:spcPct val="0"/>
              </a:spcAft>
              <a:buClr>
                <a:schemeClr val="dk1"/>
              </a:buClr>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Use as springboard to writing</a:t>
            </a:r>
          </a:p>
        </p:txBody>
      </p:sp>
      <p:sp>
        <p:nvSpPr>
          <p:cNvPr id="1164" name="Shape 1164"/>
          <p:cNvSpPr txBox="1">
            <a:spLocks noGrp="1"/>
          </p:cNvSpPr>
          <p:nvPr>
            <p:ph type="title"/>
          </p:nvPr>
        </p:nvSpPr>
        <p:spPr>
          <a:xfrm>
            <a:off x="104850" y="228600"/>
            <a:ext cx="8934300" cy="1066799"/>
          </a:xfrm>
          <a:prstGeom prst="rect">
            <a:avLst/>
          </a:prstGeom>
        </p:spPr>
        <p:txBody>
          <a:bodyPr lIns="91425" tIns="91425" rIns="91425" bIns="91425" anchor="t" anchorCtr="0">
            <a:noAutofit/>
          </a:bodyPr>
          <a:lstStyle/>
          <a:p>
            <a:pPr>
              <a:spcBef>
                <a:spcPts val="0"/>
              </a:spcBef>
              <a:buNone/>
            </a:pPr>
            <a:r>
              <a:rPr lang="en-US" sz="4000" dirty="0">
                <a:solidFill>
                  <a:schemeClr val="tx1"/>
                </a:solidFill>
                <a:effectLst>
                  <a:outerShdw blurRad="38100" dist="38100" dir="2700000" algn="tl">
                    <a:srgbClr val="000000">
                      <a:alpha val="43137"/>
                    </a:srgbClr>
                  </a:outerShdw>
                </a:effectLst>
                <a:latin typeface="Calibri" panose="020F0502020204030204" pitchFamily="34" charset="0"/>
              </a:rPr>
              <a:t>Language Experience Approach</a:t>
            </a:r>
          </a:p>
        </p:txBody>
      </p:sp>
      <p:sp>
        <p:nvSpPr>
          <p:cNvPr id="1165" name="Shape 1165"/>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104</a:t>
            </a:fld>
            <a:endParaRPr lang="en-US"/>
          </a:p>
        </p:txBody>
      </p:sp>
      <p:sp>
        <p:nvSpPr>
          <p:cNvPr id="1166" name="Shape 1166"/>
          <p:cNvSpPr/>
          <p:nvPr/>
        </p:nvSpPr>
        <p:spPr>
          <a:xfrm>
            <a:off x="5932175" y="1417325"/>
            <a:ext cx="2901300" cy="4714799"/>
          </a:xfrm>
          <a:prstGeom prst="cloudCallout">
            <a:avLst>
              <a:gd name="adj1" fmla="val -81731"/>
              <a:gd name="adj2" fmla="val -55883"/>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67" name="Shape 1167"/>
          <p:cNvSpPr txBox="1"/>
          <p:nvPr/>
        </p:nvSpPr>
        <p:spPr>
          <a:xfrm>
            <a:off x="6106025" y="1992875"/>
            <a:ext cx="2553599" cy="3563699"/>
          </a:xfrm>
          <a:prstGeom prst="rect">
            <a:avLst/>
          </a:prstGeom>
          <a:noFill/>
          <a:ln>
            <a:noFill/>
          </a:ln>
        </p:spPr>
        <p:txBody>
          <a:bodyPr lIns="91425" tIns="91425" rIns="91425" bIns="91425" anchor="t" anchorCtr="0">
            <a:noAutofit/>
          </a:bodyPr>
          <a:lstStyle/>
          <a:p>
            <a:pPr algn="ctr" rtl="0">
              <a:spcBef>
                <a:spcPts val="0"/>
              </a:spcBef>
              <a:buNone/>
            </a:pPr>
            <a:r>
              <a:rPr lang="en-US" sz="1800" b="1" dirty="0">
                <a:latin typeface="Comic Sans MS"/>
                <a:ea typeface="Comic Sans MS"/>
                <a:cs typeface="Comic Sans MS"/>
                <a:sym typeface="Comic Sans MS"/>
              </a:rPr>
              <a:t>What I can say</a:t>
            </a:r>
            <a:r>
              <a:rPr lang="en-US" sz="1800" b="1" dirty="0" smtClean="0">
                <a:latin typeface="Comic Sans MS"/>
                <a:ea typeface="Comic Sans MS"/>
                <a:cs typeface="Comic Sans MS"/>
                <a:sym typeface="Comic Sans MS"/>
              </a:rPr>
              <a:t>,</a:t>
            </a:r>
          </a:p>
          <a:p>
            <a:pPr algn="ctr" rtl="0">
              <a:spcBef>
                <a:spcPts val="0"/>
              </a:spcBef>
              <a:buNone/>
            </a:pPr>
            <a:r>
              <a:rPr lang="en-US" sz="1800" b="1" dirty="0" smtClean="0">
                <a:latin typeface="Comic Sans MS"/>
                <a:ea typeface="Comic Sans MS"/>
                <a:cs typeface="Comic Sans MS"/>
                <a:sym typeface="Comic Sans MS"/>
              </a:rPr>
              <a:t>   </a:t>
            </a:r>
            <a:r>
              <a:rPr lang="en-US" sz="1800" b="1" dirty="0">
                <a:latin typeface="Comic Sans MS"/>
                <a:ea typeface="Comic Sans MS"/>
                <a:cs typeface="Comic Sans MS"/>
                <a:sym typeface="Comic Sans MS"/>
              </a:rPr>
              <a:t>I can write</a:t>
            </a:r>
            <a:r>
              <a:rPr lang="en-US" sz="1800" b="1" dirty="0" smtClean="0">
                <a:latin typeface="Comic Sans MS"/>
                <a:ea typeface="Comic Sans MS"/>
                <a:cs typeface="Comic Sans MS"/>
                <a:sym typeface="Comic Sans MS"/>
              </a:rPr>
              <a:t>.</a:t>
            </a:r>
          </a:p>
          <a:p>
            <a:pPr algn="ctr" rtl="0">
              <a:spcBef>
                <a:spcPts val="0"/>
              </a:spcBef>
              <a:buNone/>
            </a:pPr>
            <a:endParaRPr sz="1200" dirty="0">
              <a:latin typeface="Comic Sans MS"/>
              <a:ea typeface="Comic Sans MS"/>
              <a:cs typeface="Comic Sans MS"/>
              <a:sym typeface="Comic Sans MS"/>
            </a:endParaRPr>
          </a:p>
          <a:p>
            <a:pPr algn="ctr" rtl="0">
              <a:spcBef>
                <a:spcPts val="0"/>
              </a:spcBef>
              <a:buNone/>
            </a:pPr>
            <a:r>
              <a:rPr lang="en-US" sz="1600" dirty="0">
                <a:latin typeface="Comic Sans MS"/>
                <a:ea typeface="Comic Sans MS"/>
                <a:cs typeface="Comic Sans MS"/>
                <a:sym typeface="Comic Sans MS"/>
              </a:rPr>
              <a:t>What I can write,                  I can read.</a:t>
            </a:r>
          </a:p>
          <a:p>
            <a:pPr algn="ctr" rtl="0">
              <a:spcBef>
                <a:spcPts val="0"/>
              </a:spcBef>
              <a:buNone/>
            </a:pPr>
            <a:endParaRPr sz="1200" dirty="0">
              <a:latin typeface="Comic Sans MS"/>
              <a:ea typeface="Comic Sans MS"/>
              <a:cs typeface="Comic Sans MS"/>
              <a:sym typeface="Comic Sans MS"/>
            </a:endParaRPr>
          </a:p>
          <a:p>
            <a:pPr algn="ctr" rtl="0">
              <a:spcBef>
                <a:spcPts val="0"/>
              </a:spcBef>
              <a:buNone/>
            </a:pPr>
            <a:r>
              <a:rPr lang="en-US" sz="1600" dirty="0">
                <a:latin typeface="Comic Sans MS"/>
                <a:ea typeface="Comic Sans MS"/>
                <a:cs typeface="Comic Sans MS"/>
                <a:sym typeface="Comic Sans MS"/>
              </a:rPr>
              <a:t>I can read </a:t>
            </a:r>
          </a:p>
          <a:p>
            <a:pPr algn="ctr" rtl="0">
              <a:spcBef>
                <a:spcPts val="0"/>
              </a:spcBef>
              <a:buNone/>
            </a:pPr>
            <a:r>
              <a:rPr lang="en-US" sz="1600" dirty="0">
                <a:latin typeface="Comic Sans MS"/>
                <a:ea typeface="Comic Sans MS"/>
                <a:cs typeface="Comic Sans MS"/>
                <a:sym typeface="Comic Sans MS"/>
              </a:rPr>
              <a:t>what I write </a:t>
            </a:r>
          </a:p>
          <a:p>
            <a:pPr algn="ctr" rtl="0">
              <a:spcBef>
                <a:spcPts val="0"/>
              </a:spcBef>
              <a:buNone/>
            </a:pPr>
            <a:r>
              <a:rPr lang="en-US" sz="1600" dirty="0">
                <a:latin typeface="Comic Sans MS"/>
                <a:ea typeface="Comic Sans MS"/>
                <a:cs typeface="Comic Sans MS"/>
                <a:sym typeface="Comic Sans MS"/>
              </a:rPr>
              <a:t>and what other people can write for me </a:t>
            </a:r>
          </a:p>
          <a:p>
            <a:pPr algn="ctr" rtl="0">
              <a:spcBef>
                <a:spcPts val="0"/>
              </a:spcBef>
              <a:buNone/>
            </a:pPr>
            <a:r>
              <a:rPr lang="en-US" sz="1600" dirty="0">
                <a:latin typeface="Comic Sans MS"/>
                <a:ea typeface="Comic Sans MS"/>
                <a:cs typeface="Comic Sans MS"/>
                <a:sym typeface="Comic Sans MS"/>
              </a:rPr>
              <a:t>to read.</a:t>
            </a:r>
          </a:p>
          <a:p>
            <a:pPr algn="ctr" rtl="0">
              <a:spcBef>
                <a:spcPts val="0"/>
              </a:spcBef>
              <a:buNone/>
            </a:pPr>
            <a:r>
              <a:rPr lang="en-US" sz="1200" i="1" dirty="0">
                <a:latin typeface="Comic Sans MS"/>
                <a:ea typeface="Comic Sans MS"/>
                <a:cs typeface="Comic Sans MS"/>
                <a:sym typeface="Comic Sans MS"/>
              </a:rPr>
              <a:t>                </a:t>
            </a:r>
          </a:p>
          <a:p>
            <a:pPr algn="ctr" rtl="0">
              <a:spcBef>
                <a:spcPts val="0"/>
              </a:spcBef>
              <a:buNone/>
            </a:pPr>
            <a:r>
              <a:rPr lang="en-US" sz="1200" i="1" dirty="0">
                <a:latin typeface="Comic Sans MS"/>
                <a:ea typeface="Comic Sans MS"/>
                <a:cs typeface="Comic Sans MS"/>
                <a:sym typeface="Comic Sans MS"/>
              </a:rPr>
              <a:t>Roach Van Allen</a:t>
            </a:r>
          </a:p>
          <a:p>
            <a:pPr algn="ctr" rtl="0">
              <a:spcBef>
                <a:spcPts val="0"/>
              </a:spcBef>
              <a:buNone/>
            </a:pPr>
            <a:r>
              <a:rPr lang="en-US" sz="1000" i="1" dirty="0">
                <a:latin typeface="Comic Sans MS"/>
                <a:ea typeface="Comic Sans MS"/>
                <a:cs typeface="Comic Sans MS"/>
                <a:sym typeface="Comic Sans MS"/>
              </a:rPr>
              <a:t>LEA Advocate</a:t>
            </a:r>
          </a:p>
          <a:p>
            <a:pPr algn="ctr">
              <a:spcBef>
                <a:spcPts val="0"/>
              </a:spcBef>
              <a:buNone/>
            </a:pPr>
            <a:r>
              <a:rPr lang="en-US" sz="1000" i="1" dirty="0">
                <a:latin typeface="Comic Sans MS"/>
                <a:ea typeface="Comic Sans MS"/>
                <a:cs typeface="Comic Sans MS"/>
                <a:sym typeface="Comic Sans MS"/>
              </a:rPr>
              <a:t>ca 1960’s</a:t>
            </a:r>
          </a:p>
        </p:txBody>
      </p:sp>
      <p:sp>
        <p:nvSpPr>
          <p:cNvPr id="1168" name="Shape 1168"/>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5" name="Shape 1175"/>
          <p:cNvSpPr txBox="1">
            <a:spLocks noGrp="1"/>
          </p:cNvSpPr>
          <p:nvPr>
            <p:ph type="title"/>
          </p:nvPr>
        </p:nvSpPr>
        <p:spPr>
          <a:xfrm>
            <a:off x="384047" y="76200"/>
            <a:ext cx="8153399" cy="803655"/>
          </a:xfrm>
          <a:prstGeom prst="rect">
            <a:avLst/>
          </a:prstGeom>
        </p:spPr>
        <p:txBody>
          <a:bodyPr lIns="91425" tIns="91425" rIns="91425" bIns="91425" anchor="t" anchorCtr="0">
            <a:noAutofit/>
          </a:bodyPr>
          <a:lstStyle/>
          <a:p>
            <a:pPr algn="ctr">
              <a:spcBef>
                <a:spcPts val="0"/>
              </a:spcBef>
              <a:buNone/>
            </a:pPr>
            <a:r>
              <a:rPr lang="en-US" sz="4000" b="1" dirty="0">
                <a:solidFill>
                  <a:srgbClr val="2E59B0"/>
                </a:solidFill>
                <a:latin typeface="Calibri" panose="020F0502020204030204" pitchFamily="34" charset="0"/>
              </a:rPr>
              <a:t>LEA Video</a:t>
            </a:r>
          </a:p>
        </p:txBody>
      </p:sp>
      <p:sp>
        <p:nvSpPr>
          <p:cNvPr id="1176" name="Shape 1176"/>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105</a:t>
            </a:fld>
            <a:endParaRPr lang="en-US"/>
          </a:p>
        </p:txBody>
      </p:sp>
      <p:sp>
        <p:nvSpPr>
          <p:cNvPr id="1177" name="Shape 1177"/>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pic>
        <p:nvPicPr>
          <p:cNvPr id="2" name="lH7qoXvZ-6M"/>
          <p:cNvPicPr>
            <a:picLocks noRot="1" noChangeAspect="1"/>
          </p:cNvPicPr>
          <p:nvPr>
            <a:videoFile r:link="rId1"/>
          </p:nvPr>
        </p:nvPicPr>
        <p:blipFill>
          <a:blip r:embed="rId5">
            <a:extLst>
              <a:ext uri="{28A0092B-C50C-407E-A947-70E740481C1C}">
                <a14:useLocalDpi xmlns:a14="http://schemas.microsoft.com/office/drawing/2010/main" val="0"/>
              </a:ext>
            </a:extLst>
          </a:blip>
          <a:stretch>
            <a:fillRect/>
          </a:stretch>
        </p:blipFill>
        <p:spPr>
          <a:xfrm>
            <a:off x="619216" y="744979"/>
            <a:ext cx="7683059" cy="4474288"/>
          </a:xfrm>
          <a:prstGeom prst="rect">
            <a:avLst/>
          </a:prstGeom>
        </p:spPr>
      </p:pic>
      <p:sp>
        <p:nvSpPr>
          <p:cNvPr id="3" name="Rectangle 2"/>
          <p:cNvSpPr/>
          <p:nvPr/>
        </p:nvSpPr>
        <p:spPr>
          <a:xfrm>
            <a:off x="1471246" y="5334000"/>
            <a:ext cx="7054546" cy="646331"/>
          </a:xfrm>
          <a:prstGeom prst="rect">
            <a:avLst/>
          </a:prstGeom>
        </p:spPr>
        <p:txBody>
          <a:bodyPr wrap="square">
            <a:spAutoFit/>
          </a:bodyPr>
          <a:lstStyle/>
          <a:p>
            <a:pPr lvl="1"/>
            <a:r>
              <a:rPr lang="en-US" sz="1800" b="1" i="1" dirty="0" smtClean="0">
                <a:latin typeface="Calibri" panose="020F0502020204030204" pitchFamily="34" charset="0"/>
              </a:rPr>
              <a:t>The </a:t>
            </a:r>
            <a:r>
              <a:rPr lang="en-US" sz="1800" b="1" i="1" dirty="0">
                <a:latin typeface="Calibri" panose="020F0502020204030204" pitchFamily="34" charset="0"/>
              </a:rPr>
              <a:t>Language Experience Approach for ESL Reading: Part 2</a:t>
            </a:r>
            <a:r>
              <a:rPr lang="en-US" sz="1800" b="1" dirty="0">
                <a:latin typeface="Calibri" panose="020F0502020204030204" pitchFamily="34" charset="0"/>
              </a:rPr>
              <a:t> </a:t>
            </a:r>
            <a:r>
              <a:rPr lang="en-US" sz="1800" dirty="0">
                <a:latin typeface="Calibri" panose="020F0502020204030204" pitchFamily="34" charset="0"/>
                <a:ea typeface="Calibri"/>
                <a:cs typeface="Calibri"/>
                <a:sym typeface="Calibri"/>
                <a:hlinkClick r:id="rId6"/>
              </a:rPr>
              <a:t>http://youtu.be/lH7qoXvZ-6M</a:t>
            </a:r>
            <a:r>
              <a:rPr lang="en-US" sz="1800" dirty="0">
                <a:latin typeface="Calibri" panose="020F0502020204030204" pitchFamily="34" charset="0"/>
                <a:ea typeface="Calibri"/>
                <a:cs typeface="Calibri"/>
                <a:sym typeface="Calibri"/>
              </a:rPr>
              <a:t> </a:t>
            </a:r>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4" name="Shape 1184"/>
          <p:cNvSpPr txBox="1">
            <a:spLocks noGrp="1"/>
          </p:cNvSpPr>
          <p:nvPr>
            <p:ph type="title"/>
          </p:nvPr>
        </p:nvSpPr>
        <p:spPr>
          <a:xfrm>
            <a:off x="348343" y="152400"/>
            <a:ext cx="8153399" cy="685800"/>
          </a:xfrm>
          <a:prstGeom prst="rect">
            <a:avLst/>
          </a:prstGeom>
        </p:spPr>
        <p:txBody>
          <a:bodyPr lIns="91425" tIns="91425" rIns="91425" bIns="91425" anchor="t" anchorCtr="0">
            <a:noAutofit/>
          </a:bodyPr>
          <a:lstStyle/>
          <a:p>
            <a:pPr algn="ctr">
              <a:spcBef>
                <a:spcPts val="0"/>
              </a:spcBef>
              <a:buNone/>
            </a:pPr>
            <a:r>
              <a:rPr lang="en-US" sz="4000" b="1" dirty="0">
                <a:solidFill>
                  <a:srgbClr val="0E57C4"/>
                </a:solidFill>
                <a:latin typeface="Calibri" panose="020F0502020204030204" pitchFamily="34" charset="0"/>
              </a:rPr>
              <a:t>LEA Example</a:t>
            </a:r>
          </a:p>
        </p:txBody>
      </p:sp>
      <p:sp>
        <p:nvSpPr>
          <p:cNvPr id="1185" name="Shape 1185"/>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106</a:t>
            </a:fld>
            <a:endParaRPr lang="en-US"/>
          </a:p>
        </p:txBody>
      </p:sp>
      <p:sp>
        <p:nvSpPr>
          <p:cNvPr id="1187" name="Shape 1187"/>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pic>
        <p:nvPicPr>
          <p:cNvPr id="7" name="Shape 1186"/>
          <p:cNvPicPr preferRelativeResize="0"/>
          <p:nvPr/>
        </p:nvPicPr>
        <p:blipFill>
          <a:blip r:embed="rId4">
            <a:alphaModFix/>
          </a:blip>
          <a:stretch>
            <a:fillRect/>
          </a:stretch>
        </p:blipFill>
        <p:spPr>
          <a:xfrm>
            <a:off x="816711" y="838200"/>
            <a:ext cx="7216662" cy="48275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5" name="Shape 1195"/>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107</a:t>
            </a:fld>
            <a:endParaRPr lang="en-US"/>
          </a:p>
        </p:txBody>
      </p:sp>
      <p:pic>
        <p:nvPicPr>
          <p:cNvPr id="1196" name="Shape 1196"/>
          <p:cNvPicPr preferRelativeResize="0"/>
          <p:nvPr/>
        </p:nvPicPr>
        <p:blipFill rotWithShape="1">
          <a:blip r:embed="rId3">
            <a:alphaModFix/>
          </a:blip>
          <a:srcRect l="47781" r="-2011" b="-4079"/>
          <a:stretch/>
        </p:blipFill>
        <p:spPr>
          <a:xfrm>
            <a:off x="4505119" y="236220"/>
            <a:ext cx="4108353" cy="5845674"/>
          </a:xfrm>
          <a:prstGeom prst="rect">
            <a:avLst/>
          </a:prstGeom>
          <a:noFill/>
          <a:ln>
            <a:noFill/>
          </a:ln>
        </p:spPr>
      </p:pic>
      <p:pic>
        <p:nvPicPr>
          <p:cNvPr id="1197" name="Shape 1197"/>
          <p:cNvPicPr preferRelativeResize="0"/>
          <p:nvPr/>
        </p:nvPicPr>
        <p:blipFill>
          <a:blip r:embed="rId4">
            <a:alphaModFix/>
          </a:blip>
          <a:stretch>
            <a:fillRect/>
          </a:stretch>
        </p:blipFill>
        <p:spPr>
          <a:xfrm>
            <a:off x="384050" y="76200"/>
            <a:ext cx="3886275" cy="5762404"/>
          </a:xfrm>
          <a:prstGeom prst="rect">
            <a:avLst/>
          </a:prstGeom>
          <a:noFill/>
          <a:ln>
            <a:noFill/>
          </a:ln>
        </p:spPr>
      </p:pic>
      <p:sp>
        <p:nvSpPr>
          <p:cNvPr id="1198" name="Shape 1198"/>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5" name="Shape 1205"/>
          <p:cNvSpPr txBox="1">
            <a:spLocks noGrp="1"/>
          </p:cNvSpPr>
          <p:nvPr>
            <p:ph type="title"/>
          </p:nvPr>
        </p:nvSpPr>
        <p:spPr>
          <a:xfrm>
            <a:off x="304800" y="654547"/>
            <a:ext cx="2845975" cy="4648200"/>
          </a:xfrm>
          <a:prstGeom prst="rect">
            <a:avLst/>
          </a:prstGeom>
        </p:spPr>
        <p:txBody>
          <a:bodyPr lIns="91425" tIns="91425" rIns="91425" bIns="91425" anchor="t" anchorCtr="0">
            <a:noAutofit/>
          </a:bodyPr>
          <a:lstStyle/>
          <a:p>
            <a:pPr algn="ctr">
              <a:spcBef>
                <a:spcPts val="0"/>
              </a:spcBef>
              <a:buNone/>
            </a:pPr>
            <a:r>
              <a:rPr lang="en-US" sz="4000" dirty="0">
                <a:solidFill>
                  <a:schemeClr val="tx1"/>
                </a:solidFill>
                <a:effectLst>
                  <a:outerShdw blurRad="38100" dist="38100" dir="2700000" algn="tl">
                    <a:srgbClr val="000000">
                      <a:alpha val="43137"/>
                    </a:srgbClr>
                  </a:outerShdw>
                </a:effectLst>
                <a:latin typeface="Calibri" panose="020F0502020204030204" pitchFamily="34" charset="0"/>
              </a:rPr>
              <a:t>Graphic Organizers for                  Argument and Evidence</a:t>
            </a:r>
          </a:p>
        </p:txBody>
      </p:sp>
      <p:sp>
        <p:nvSpPr>
          <p:cNvPr id="1206" name="Shape 1206"/>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108</a:t>
            </a:fld>
            <a:endParaRPr lang="en-US"/>
          </a:p>
        </p:txBody>
      </p:sp>
      <p:sp>
        <p:nvSpPr>
          <p:cNvPr id="1209" name="Shape 1209"/>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76200"/>
            <a:ext cx="4495800" cy="580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6" name="Shape 1216"/>
          <p:cNvSpPr txBox="1">
            <a:spLocks noGrp="1"/>
          </p:cNvSpPr>
          <p:nvPr>
            <p:ph type="title"/>
          </p:nvPr>
        </p:nvSpPr>
        <p:spPr>
          <a:xfrm>
            <a:off x="457201" y="76200"/>
            <a:ext cx="8153399" cy="762000"/>
          </a:xfrm>
          <a:prstGeom prst="rect">
            <a:avLst/>
          </a:prstGeom>
        </p:spPr>
        <p:txBody>
          <a:bodyPr lIns="91425" tIns="91425" rIns="91425" bIns="91425" anchor="t" anchorCtr="0">
            <a:noAutofit/>
          </a:bodyPr>
          <a:lstStyle/>
          <a:p>
            <a:pPr lvl="0" rtl="0">
              <a:lnSpc>
                <a:spcPct val="115000"/>
              </a:lnSpc>
              <a:spcBef>
                <a:spcPts val="0"/>
              </a:spcBef>
              <a:buClr>
                <a:schemeClr val="dk1"/>
              </a:buClr>
              <a:buSzPct val="27500"/>
              <a:buFont typeface="Arial"/>
              <a:buNone/>
            </a:pPr>
            <a:r>
              <a:rPr lang="en-US" sz="4000" dirty="0">
                <a:solidFill>
                  <a:schemeClr val="tx1"/>
                </a:solidFill>
                <a:effectLst>
                  <a:outerShdw blurRad="38100" dist="38100" dir="2700000" algn="tl">
                    <a:srgbClr val="000000">
                      <a:alpha val="43137"/>
                    </a:srgbClr>
                  </a:outerShdw>
                </a:effectLst>
                <a:latin typeface="Calibri" panose="020F0502020204030204" pitchFamily="34" charset="0"/>
              </a:rPr>
              <a:t>Sentence Frames</a:t>
            </a:r>
          </a:p>
          <a:p>
            <a:pPr lvl="0" algn="ctr" rtl="0">
              <a:lnSpc>
                <a:spcPct val="115000"/>
              </a:lnSpc>
              <a:spcBef>
                <a:spcPts val="0"/>
              </a:spcBef>
              <a:buClr>
                <a:schemeClr val="dk1"/>
              </a:buClr>
              <a:buSzPct val="36666"/>
              <a:buFont typeface="Arial"/>
              <a:buNone/>
            </a:pPr>
            <a:r>
              <a:rPr lang="en-US" sz="3000" dirty="0">
                <a:latin typeface="Calibri" panose="020F0502020204030204" pitchFamily="34" charset="0"/>
              </a:rPr>
              <a:t>Manifest Destiny</a:t>
            </a:r>
          </a:p>
          <a:p>
            <a:pPr lvl="0" algn="ctr" rtl="0">
              <a:lnSpc>
                <a:spcPct val="115000"/>
              </a:lnSpc>
              <a:spcBef>
                <a:spcPts val="0"/>
              </a:spcBef>
              <a:buClr>
                <a:schemeClr val="dk1"/>
              </a:buClr>
              <a:buSzPct val="61111"/>
              <a:buFont typeface="Arial"/>
              <a:buNone/>
            </a:pPr>
            <a:r>
              <a:rPr lang="en-US" sz="1800" i="1" dirty="0" smtClean="0">
                <a:solidFill>
                  <a:schemeClr val="dk1"/>
                </a:solidFill>
                <a:latin typeface="Calibri" panose="020F0502020204030204" pitchFamily="34" charset="0"/>
              </a:rPr>
              <a:t>An </a:t>
            </a:r>
            <a:r>
              <a:rPr lang="en-US" sz="1800" i="1" dirty="0">
                <a:solidFill>
                  <a:schemeClr val="dk1"/>
                </a:solidFill>
                <a:latin typeface="Calibri" panose="020F0502020204030204" pitchFamily="34" charset="0"/>
              </a:rPr>
              <a:t>Allegorical Painting by John </a:t>
            </a:r>
            <a:r>
              <a:rPr lang="en-US" sz="1800" i="1" dirty="0" err="1">
                <a:solidFill>
                  <a:schemeClr val="dk1"/>
                </a:solidFill>
                <a:latin typeface="Calibri" panose="020F0502020204030204" pitchFamily="34" charset="0"/>
              </a:rPr>
              <a:t>Gast</a:t>
            </a:r>
            <a:r>
              <a:rPr lang="en-US" sz="1800" i="1" dirty="0">
                <a:solidFill>
                  <a:schemeClr val="dk1"/>
                </a:solidFill>
                <a:latin typeface="Calibri" panose="020F0502020204030204" pitchFamily="34" charset="0"/>
              </a:rPr>
              <a:t> 1872</a:t>
            </a:r>
          </a:p>
          <a:p>
            <a:pPr>
              <a:spcBef>
                <a:spcPts val="0"/>
              </a:spcBef>
              <a:buNone/>
            </a:pPr>
            <a:endParaRPr dirty="0"/>
          </a:p>
        </p:txBody>
      </p:sp>
      <p:sp>
        <p:nvSpPr>
          <p:cNvPr id="1217" name="Shape 1217"/>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109</a:t>
            </a:fld>
            <a:endParaRPr lang="en-US"/>
          </a:p>
        </p:txBody>
      </p:sp>
      <p:pic>
        <p:nvPicPr>
          <p:cNvPr id="1218" name="Shape 1218"/>
          <p:cNvPicPr preferRelativeResize="0"/>
          <p:nvPr/>
        </p:nvPicPr>
        <p:blipFill>
          <a:blip r:embed="rId3">
            <a:alphaModFix/>
          </a:blip>
          <a:stretch>
            <a:fillRect/>
          </a:stretch>
        </p:blipFill>
        <p:spPr>
          <a:xfrm>
            <a:off x="1752600" y="1828800"/>
            <a:ext cx="5679900" cy="4022900"/>
          </a:xfrm>
          <a:prstGeom prst="rect">
            <a:avLst/>
          </a:prstGeom>
          <a:noFill/>
          <a:ln>
            <a:noFill/>
          </a:ln>
        </p:spPr>
      </p:pic>
      <p:sp>
        <p:nvSpPr>
          <p:cNvPr id="1219" name="Shape 1219"/>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a:picLocks noGrp="1"/>
          </p:cNvPicPr>
          <p:nvPr>
            <p:ph type="body" idx="1"/>
          </p:nvPr>
        </p:nvPicPr>
        <p:blipFill rotWithShape="1">
          <a:blip r:embed="rId3">
            <a:alphaModFix/>
          </a:blip>
          <a:stretch/>
        </p:blipFill>
        <p:spPr>
          <a:xfrm>
            <a:off x="3657600" y="2625725"/>
            <a:ext cx="1828800" cy="1828800"/>
          </a:xfrm>
        </p:spPr>
      </p:pic>
      <p:sp>
        <p:nvSpPr>
          <p:cNvPr id="260" name="Shape 260"/>
          <p:cNvSpPr txBox="1">
            <a:spLocks noGrp="1"/>
          </p:cNvSpPr>
          <p:nvPr>
            <p:ph type="ftr" idx="11"/>
          </p:nvPr>
        </p:nvSpPr>
        <p:spPr>
          <a:blipFill rotWithShape="1">
            <a:blip r:embed="rId4">
              <a:alphaModFix/>
            </a:blip>
            <a:stretch>
              <a:fillRect/>
            </a:stretch>
          </a:blipFill>
        </p:spPr>
        <p:txBody>
          <a:bodyPr/>
          <a:lstStyle/>
          <a:p>
            <a:r>
              <a:rPr lang="en-US" smtClean="0">
                <a:sym typeface="Calibri"/>
              </a:rPr>
              <a:t> </a:t>
            </a:r>
            <a:endParaRPr lang="en-US">
              <a:sym typeface="Calibri"/>
            </a:endParaRPr>
          </a:p>
        </p:txBody>
      </p:sp>
      <p:sp>
        <p:nvSpPr>
          <p:cNvPr id="255" name="Shape 255"/>
          <p:cNvSpPr/>
          <p:nvPr/>
        </p:nvSpPr>
        <p:spPr>
          <a:xfrm rot="-880433">
            <a:off x="5727699" y="4711416"/>
            <a:ext cx="2409824" cy="787399"/>
          </a:xfrm>
          <a:prstGeom prst="rect">
            <a:avLst/>
          </a:prstGeom>
        </p:spPr>
        <p:txBody>
          <a:bodyPr>
            <a:prstTxWarp prst="textPlain">
              <a:avLst/>
            </a:prstTxWarp>
          </a:bodyPr>
          <a:lstStyle/>
          <a:p>
            <a:pPr algn="ctr"/>
            <a:r>
              <a:rPr sz="1800" kern="1200" dirty="0">
                <a:ln w="12700" cap="flat">
                  <a:solidFill>
                    <a:srgbClr val="EAEAEA"/>
                  </a:solidFill>
                  <a:prstDash val="solid"/>
                  <a:round/>
                  <a:headEnd type="none" w="med" len="med"/>
                  <a:tailEnd type="none" w="med" len="me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840000" scaled="0"/>
                </a:gradFill>
                <a:latin typeface="Arial Black"/>
                <a:ea typeface="+mn-ea"/>
                <a:cs typeface="+mn-cs"/>
              </a:rPr>
              <a:t>beginning</a:t>
            </a:r>
          </a:p>
        </p:txBody>
      </p:sp>
      <p:sp>
        <p:nvSpPr>
          <p:cNvPr id="256" name="Shape 256"/>
          <p:cNvSpPr/>
          <p:nvPr/>
        </p:nvSpPr>
        <p:spPr>
          <a:xfrm rot="1031402">
            <a:off x="1223958" y="4445833"/>
            <a:ext cx="2847975" cy="609599"/>
          </a:xfrm>
          <a:prstGeom prst="rect">
            <a:avLst/>
          </a:prstGeom>
        </p:spPr>
        <p:txBody>
          <a:bodyPr>
            <a:prstTxWarp prst="textPlain">
              <a:avLst/>
            </a:prstTxWarp>
          </a:bodyPr>
          <a:lstStyle/>
          <a:p>
            <a:pPr algn="ctr"/>
            <a:r>
              <a:rPr sz="1800" kern="1200" dirty="0">
                <a:ln w="12700" cap="flat">
                  <a:solidFill>
                    <a:srgbClr val="EAEAEA"/>
                  </a:solidFill>
                  <a:prstDash val="solid"/>
                  <a:round/>
                  <a:headEnd type="none" w="med" len="med"/>
                  <a:tailEnd type="none" w="med" len="me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0"/>
                </a:gradFill>
                <a:latin typeface="Arial Black"/>
                <a:ea typeface="+mn-ea"/>
                <a:cs typeface="+mn-cs"/>
              </a:rPr>
              <a:t>6 months in U.S.</a:t>
            </a:r>
          </a:p>
        </p:txBody>
      </p:sp>
      <p:sp>
        <p:nvSpPr>
          <p:cNvPr id="257" name="Shape 257"/>
          <p:cNvSpPr/>
          <p:nvPr/>
        </p:nvSpPr>
        <p:spPr>
          <a:xfrm rot="-1361063">
            <a:off x="1112439" y="2173964"/>
            <a:ext cx="1914522" cy="620713"/>
          </a:xfrm>
          <a:prstGeom prst="rect">
            <a:avLst/>
          </a:prstGeom>
        </p:spPr>
        <p:txBody>
          <a:bodyPr>
            <a:prstTxWarp prst="textPlain">
              <a:avLst/>
            </a:prstTxWarp>
          </a:bodyPr>
          <a:lstStyle/>
          <a:p>
            <a:pPr algn="ctr"/>
            <a:r>
              <a:rPr sz="1800" kern="1200" dirty="0">
                <a:ln w="12700" cap="flat">
                  <a:solidFill>
                    <a:srgbClr val="EAEAEA"/>
                  </a:solidFill>
                  <a:prstDash val="solid"/>
                  <a:round/>
                  <a:headEnd type="none" w="med" len="med"/>
                  <a:tailEnd type="none" w="med" len="me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1320000" scaled="0"/>
                </a:gradFill>
                <a:latin typeface="Arial Black"/>
                <a:ea typeface="+mn-ea"/>
                <a:cs typeface="+mn-cs"/>
              </a:rPr>
              <a:t>Chinese</a:t>
            </a:r>
          </a:p>
        </p:txBody>
      </p:sp>
      <p:sp>
        <p:nvSpPr>
          <p:cNvPr id="258" name="Shape 258"/>
          <p:cNvSpPr/>
          <p:nvPr/>
        </p:nvSpPr>
        <p:spPr>
          <a:xfrm rot="1809898">
            <a:off x="4843029" y="2320926"/>
            <a:ext cx="3886203" cy="609599"/>
          </a:xfrm>
          <a:prstGeom prst="rect">
            <a:avLst/>
          </a:prstGeom>
        </p:spPr>
        <p:txBody>
          <a:bodyPr>
            <a:prstTxWarp prst="textPlain">
              <a:avLst/>
            </a:prstTxWarp>
          </a:bodyPr>
          <a:lstStyle/>
          <a:p>
            <a:pPr algn="ctr"/>
            <a:r>
              <a:rPr sz="1800" kern="1200" dirty="0">
                <a:ln w="12700" cap="flat">
                  <a:solidFill>
                    <a:srgbClr val="EAEAEA"/>
                  </a:solidFill>
                  <a:prstDash val="solid"/>
                  <a:round/>
                  <a:headEnd type="none" w="med" len="med"/>
                  <a:tailEnd type="none" w="med" len="med"/>
                </a:ln>
                <a:gradFill>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0"/>
                </a:gradFill>
                <a:latin typeface="Arial Black"/>
                <a:ea typeface="+mn-ea"/>
                <a:cs typeface="+mn-cs"/>
              </a:rPr>
              <a:t>age-appropriate schooling</a:t>
            </a:r>
          </a:p>
        </p:txBody>
      </p:sp>
      <p:sp>
        <p:nvSpPr>
          <p:cNvPr id="259" name="Shape 259"/>
          <p:cNvSpPr txBox="1"/>
          <p:nvPr/>
        </p:nvSpPr>
        <p:spPr>
          <a:xfrm>
            <a:off x="203717" y="85402"/>
            <a:ext cx="8559282" cy="1323439"/>
          </a:xfrm>
          <a:prstGeom prst="rect">
            <a:avLst/>
          </a:prstGeom>
          <a:noFill/>
          <a:ln>
            <a:noFill/>
          </a:ln>
        </p:spPr>
        <p:txBody>
          <a:bodyPr lIns="91425" tIns="45700" rIns="91425" bIns="45700" anchor="t" anchorCtr="0">
            <a:noAutofit/>
          </a:bodyPr>
          <a:lstStyle/>
          <a:p>
            <a:pPr algn="ctr">
              <a:buSzPct val="25000"/>
            </a:pPr>
            <a:r>
              <a:rPr lang="en-US" sz="4000" b="1" kern="1200" dirty="0">
                <a:solidFill>
                  <a:srgbClr val="2E59B0"/>
                </a:solidFill>
                <a:latin typeface="Calibri"/>
                <a:ea typeface="Calibri"/>
                <a:cs typeface="Calibri"/>
                <a:sym typeface="Calibri"/>
              </a:rPr>
              <a:t>Assignment in a 6</a:t>
            </a:r>
            <a:r>
              <a:rPr lang="en-US" sz="4000" b="1" kern="1200" baseline="30000" dirty="0">
                <a:solidFill>
                  <a:srgbClr val="2E59B0"/>
                </a:solidFill>
                <a:latin typeface="Calibri"/>
                <a:ea typeface="Calibri"/>
                <a:cs typeface="Calibri"/>
                <a:sym typeface="Calibri"/>
              </a:rPr>
              <a:t>th</a:t>
            </a:r>
            <a:r>
              <a:rPr lang="en-US" sz="4000" b="1" kern="1200" dirty="0">
                <a:solidFill>
                  <a:srgbClr val="2E59B0"/>
                </a:solidFill>
                <a:latin typeface="Calibri"/>
                <a:ea typeface="Calibri"/>
                <a:cs typeface="Calibri"/>
                <a:sym typeface="Calibri"/>
              </a:rPr>
              <a:t> grade classroom: </a:t>
            </a:r>
            <a:r>
              <a:rPr lang="en-US" sz="3600" b="1" kern="1200" dirty="0">
                <a:solidFill>
                  <a:srgbClr val="2E59B0"/>
                </a:solidFill>
                <a:latin typeface="Calibri"/>
                <a:ea typeface="Calibri"/>
                <a:cs typeface="Calibri"/>
                <a:sym typeface="Calibri"/>
              </a:rPr>
              <a:t>Give a speech on an endangered animal.</a:t>
            </a:r>
          </a:p>
        </p:txBody>
      </p:sp>
      <p:sp>
        <p:nvSpPr>
          <p:cNvPr id="9" name="Slide Number Placeholder 8"/>
          <p:cNvSpPr>
            <a:spLocks noGrp="1"/>
          </p:cNvSpPr>
          <p:nvPr>
            <p:ph type="sldNum" idx="12"/>
          </p:nvPr>
        </p:nvSpPr>
        <p:spPr/>
        <p:txBody>
          <a:bodyPr/>
          <a:lstStyle/>
          <a:p>
            <a:pPr marL="0" lvl="0" indent="0">
              <a:spcBef>
                <a:spcPts val="0"/>
              </a:spcBef>
              <a:buSzPct val="25000"/>
              <a:buNone/>
            </a:pPr>
            <a:fld id="{00000000-1234-1234-1234-123412341234}" type="slidenum">
              <a:rPr lang="en-US" smtClean="0"/>
              <a:t>11</a:t>
            </a:fld>
            <a:endParaRPr lang="en-US"/>
          </a:p>
        </p:txBody>
      </p:sp>
    </p:spTree>
    <p:extLst>
      <p:ext uri="{BB962C8B-B14F-4D97-AF65-F5344CB8AC3E}">
        <p14:creationId xmlns:p14="http://schemas.microsoft.com/office/powerpoint/2010/main" val="5587699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241325" y="1318800"/>
            <a:ext cx="7150075" cy="4320000"/>
          </a:xfrm>
          <a:prstGeom prst="rect">
            <a:avLst/>
          </a:prstGeom>
        </p:spPr>
        <p:txBody>
          <a:bodyPr lIns="91425" tIns="91425" rIns="91425" bIns="91425" anchor="t" anchorCtr="0">
            <a:noAutofit/>
          </a:bodyPr>
          <a:lstStyle/>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The image suggests that _______.</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From this picture, one can infer that ______.</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Another inference someone could draw is that ____.</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The use of ______would indicate that ___.</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Because the picture ______, it seems </a:t>
            </a:r>
            <a:r>
              <a:rPr lang="en-US" sz="2400" dirty="0" smtClean="0">
                <a:solidFill>
                  <a:schemeClr val="dk1"/>
                </a:solidFill>
                <a:latin typeface="Calibri"/>
                <a:ea typeface="Calibri"/>
                <a:cs typeface="Calibri"/>
                <a:sym typeface="Calibri"/>
              </a:rPr>
              <a:t>that </a:t>
            </a:r>
            <a:r>
              <a:rPr lang="en-US" sz="2400" dirty="0">
                <a:solidFill>
                  <a:schemeClr val="dk1"/>
                </a:solidFill>
                <a:latin typeface="Calibri"/>
                <a:ea typeface="Calibri"/>
                <a:cs typeface="Calibri"/>
                <a:sym typeface="Calibri"/>
              </a:rPr>
              <a:t>_____.</a:t>
            </a:r>
          </a:p>
          <a:p>
            <a:pPr marL="0" lvl="0" indent="0" rtl="0">
              <a:lnSpc>
                <a:spcPct val="105000"/>
              </a:lnSpc>
              <a:spcBef>
                <a:spcPts val="700"/>
              </a:spcBef>
              <a:spcAft>
                <a:spcPts val="600"/>
              </a:spcAft>
              <a:buNone/>
            </a:pPr>
            <a:r>
              <a:rPr lang="en-US" sz="2400" dirty="0">
                <a:solidFill>
                  <a:schemeClr val="dk1"/>
                </a:solidFill>
                <a:latin typeface="Calibri"/>
                <a:ea typeface="Calibri"/>
                <a:cs typeface="Calibri"/>
                <a:sym typeface="Calibri"/>
              </a:rPr>
              <a:t>One assumption that could be made is that _____.</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______ is another possible assumption. </a:t>
            </a:r>
          </a:p>
          <a:p>
            <a:pPr marL="0" lvl="0" indent="0" rtl="0">
              <a:lnSpc>
                <a:spcPct val="105000"/>
              </a:lnSpc>
              <a:spcBef>
                <a:spcPts val="700"/>
              </a:spcBef>
              <a:spcAft>
                <a:spcPts val="600"/>
              </a:spcAft>
              <a:buClr>
                <a:schemeClr val="dk1"/>
              </a:buClr>
              <a:buSzPct val="39285"/>
              <a:buFont typeface="Arial"/>
              <a:buNone/>
            </a:pPr>
            <a:r>
              <a:rPr lang="en-US" sz="2400" dirty="0">
                <a:solidFill>
                  <a:schemeClr val="dk1"/>
                </a:solidFill>
                <a:latin typeface="Calibri"/>
                <a:ea typeface="Calibri"/>
                <a:cs typeface="Calibri"/>
                <a:sym typeface="Calibri"/>
              </a:rPr>
              <a:t>This depiction of ____ leads one to believe that___.</a:t>
            </a:r>
          </a:p>
          <a:p>
            <a:pPr marL="0" lvl="0" indent="0" rtl="0">
              <a:lnSpc>
                <a:spcPct val="115000"/>
              </a:lnSpc>
              <a:spcBef>
                <a:spcPts val="700"/>
              </a:spcBef>
              <a:spcAft>
                <a:spcPts val="600"/>
              </a:spcAft>
              <a:buClr>
                <a:schemeClr val="dk1"/>
              </a:buClr>
              <a:buFont typeface="Arial"/>
              <a:buNone/>
            </a:pPr>
            <a:endParaRPr sz="2400" dirty="0">
              <a:solidFill>
                <a:schemeClr val="dk1"/>
              </a:solidFill>
              <a:latin typeface="Calibri"/>
              <a:ea typeface="Calibri"/>
              <a:cs typeface="Calibri"/>
              <a:sym typeface="Calibri"/>
            </a:endParaRPr>
          </a:p>
          <a:p>
            <a:pPr marL="0" lvl="0" indent="0" rtl="0">
              <a:lnSpc>
                <a:spcPct val="115000"/>
              </a:lnSpc>
              <a:spcBef>
                <a:spcPts val="700"/>
              </a:spcBef>
              <a:spcAft>
                <a:spcPts val="600"/>
              </a:spcAft>
              <a:buClr>
                <a:schemeClr val="dk1"/>
              </a:buClr>
              <a:buFont typeface="Arial"/>
              <a:buNone/>
            </a:pPr>
            <a:endParaRPr sz="2400" dirty="0">
              <a:solidFill>
                <a:schemeClr val="dk1"/>
              </a:solidFill>
              <a:latin typeface="Calibri"/>
              <a:ea typeface="Calibri"/>
              <a:cs typeface="Calibri"/>
              <a:sym typeface="Calibri"/>
            </a:endParaRPr>
          </a:p>
          <a:p>
            <a:pPr>
              <a:spcBef>
                <a:spcPts val="0"/>
              </a:spcBef>
              <a:buNone/>
            </a:pPr>
            <a:endParaRPr sz="2400" dirty="0"/>
          </a:p>
        </p:txBody>
      </p:sp>
      <p:sp>
        <p:nvSpPr>
          <p:cNvPr id="1226" name="Shape 1226"/>
          <p:cNvSpPr txBox="1">
            <a:spLocks noGrp="1"/>
          </p:cNvSpPr>
          <p:nvPr>
            <p:ph type="title"/>
          </p:nvPr>
        </p:nvSpPr>
        <p:spPr>
          <a:xfrm>
            <a:off x="241325" y="99602"/>
            <a:ext cx="8153399" cy="1066799"/>
          </a:xfrm>
          <a:prstGeom prst="rect">
            <a:avLst/>
          </a:prstGeom>
        </p:spPr>
        <p:txBody>
          <a:bodyPr lIns="91425" tIns="91425" rIns="91425" bIns="91425" anchor="t" anchorCtr="0">
            <a:noAutofit/>
          </a:bodyPr>
          <a:lstStyle/>
          <a:p>
            <a:pPr defTabSz="912813" eaLnBrk="0" fontAlgn="base" hangingPunct="0">
              <a:spcBef>
                <a:spcPct val="0"/>
              </a:spcBef>
              <a:spcAft>
                <a:spcPct val="0"/>
              </a:spcAft>
              <a:buNone/>
            </a:pPr>
            <a:r>
              <a:rPr lang="en-US" sz="36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rPr>
              <a:t>Sentence Frames: provide oral practice for citing evidence from a source.</a:t>
            </a:r>
          </a:p>
        </p:txBody>
      </p:sp>
      <p:sp>
        <p:nvSpPr>
          <p:cNvPr id="1227" name="Shape 1227"/>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110</a:t>
            </a:fld>
            <a:endParaRPr lang="en-US"/>
          </a:p>
        </p:txBody>
      </p:sp>
      <p:sp>
        <p:nvSpPr>
          <p:cNvPr id="1228" name="Shape 1228"/>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Shape 1234"/>
          <p:cNvSpPr txBox="1">
            <a:spLocks noGrp="1"/>
          </p:cNvSpPr>
          <p:nvPr>
            <p:ph idx="1"/>
          </p:nvPr>
        </p:nvSpPr>
        <p:spPr/>
        <p:txBody>
          <a:bodyPr/>
          <a:lstStyle/>
          <a:p>
            <a:r>
              <a:rPr lang="en-US" dirty="0" smtClean="0"/>
              <a:t>Students read quality examples.</a:t>
            </a:r>
          </a:p>
          <a:p>
            <a:r>
              <a:rPr lang="en-US" dirty="0" smtClean="0"/>
              <a:t>Use graphic organizers to teach the structure.</a:t>
            </a:r>
          </a:p>
          <a:p>
            <a:r>
              <a:rPr lang="en-US" dirty="0" smtClean="0"/>
              <a:t>Model using Language Experience Approach.</a:t>
            </a:r>
          </a:p>
          <a:p>
            <a:r>
              <a:rPr lang="en-US" dirty="0" smtClean="0"/>
              <a:t>Provide sentence frames.</a:t>
            </a:r>
          </a:p>
          <a:p>
            <a:r>
              <a:rPr lang="en-US" dirty="0" smtClean="0"/>
              <a:t>Use rubrics for guidance and assessment.</a:t>
            </a:r>
          </a:p>
          <a:p>
            <a:r>
              <a:rPr lang="en-US" dirty="0" smtClean="0"/>
              <a:t>Give assignments and feedback for each step of major assignments.</a:t>
            </a:r>
          </a:p>
          <a:p>
            <a:r>
              <a:rPr lang="en-US" dirty="0" smtClean="0"/>
              <a:t>Use self and peer feedback as appropriate. </a:t>
            </a:r>
          </a:p>
          <a:p>
            <a:endParaRPr lang="en-US" dirty="0" smtClean="0"/>
          </a:p>
        </p:txBody>
      </p:sp>
      <p:sp>
        <p:nvSpPr>
          <p:cNvPr id="1235" name="Shape 1235"/>
          <p:cNvSpPr txBox="1">
            <a:spLocks noGrp="1"/>
          </p:cNvSpPr>
          <p:nvPr>
            <p:ph type="title"/>
          </p:nvPr>
        </p:nvSpPr>
        <p:spPr/>
        <p:txBody>
          <a:bodyPr/>
          <a:lstStyle/>
          <a:p>
            <a:r>
              <a:rPr lang="en-US" dirty="0" smtClean="0"/>
              <a:t>Scaffold Writing For ELs  </a:t>
            </a:r>
          </a:p>
          <a:p>
            <a:endParaRPr lang="en-US" dirty="0"/>
          </a:p>
        </p:txBody>
      </p:sp>
      <p:sp>
        <p:nvSpPr>
          <p:cNvPr id="1236" name="Shape 1236"/>
          <p:cNvSpPr txBox="1">
            <a:spLocks noGrp="1"/>
          </p:cNvSpPr>
          <p:nvPr>
            <p:ph type="sldNum" sz="quarter" idx="11"/>
          </p:nvPr>
        </p:nvSpPr>
        <p:spPr/>
        <p:txBody>
          <a:bodyPr/>
          <a:lstStyle/>
          <a:p>
            <a:pPr lvl="0"/>
            <a:fld id="{00000000-1234-1234-1234-123412341234}" type="slidenum">
              <a:rPr lang="en-US" smtClean="0"/>
              <a:pPr lvl="0"/>
              <a:t>111</a:t>
            </a:fld>
            <a:endParaRPr lang="en-US"/>
          </a:p>
        </p:txBody>
      </p:sp>
      <p:sp>
        <p:nvSpPr>
          <p:cNvPr id="5" name="Footer Placeholder 4"/>
          <p:cNvSpPr>
            <a:spLocks noGrp="1"/>
          </p:cNvSpPr>
          <p:nvPr>
            <p:ph type="ftr" sz="quarter" idx="10"/>
          </p:nvPr>
        </p:nvSpPr>
        <p:spPr/>
        <p:txBody>
          <a:bodyPr/>
          <a:lstStyle/>
          <a:p>
            <a:pPr>
              <a:defRPr/>
            </a:pPr>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2347050079"/>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Shape 1244"/>
          <p:cNvSpPr txBox="1">
            <a:spLocks noGrp="1"/>
          </p:cNvSpPr>
          <p:nvPr>
            <p:ph idx="1"/>
          </p:nvPr>
        </p:nvSpPr>
        <p:spPr>
          <a:xfrm>
            <a:off x="384048" y="1417320"/>
            <a:ext cx="8153400" cy="4473532"/>
          </a:xfrm>
        </p:spPr>
        <p:txBody>
          <a:bodyPr/>
          <a:lstStyle/>
          <a:p>
            <a:pPr marL="0" indent="0">
              <a:buNone/>
            </a:pPr>
            <a:r>
              <a:rPr lang="en-US" dirty="0" smtClean="0"/>
              <a:t>Sample Formats: </a:t>
            </a:r>
          </a:p>
          <a:p>
            <a:r>
              <a:rPr lang="en-US" sz="2700" dirty="0" smtClean="0"/>
              <a:t>Directions for taking needed actions</a:t>
            </a:r>
          </a:p>
          <a:p>
            <a:r>
              <a:rPr lang="en-US" sz="2700" dirty="0" smtClean="0"/>
              <a:t>Pro or Con posters to support a point of view</a:t>
            </a:r>
          </a:p>
          <a:p>
            <a:r>
              <a:rPr lang="en-US" sz="2700" dirty="0" smtClean="0"/>
              <a:t>Dialogues between people on two sides of an issue</a:t>
            </a:r>
          </a:p>
          <a:p>
            <a:r>
              <a:rPr lang="en-US" sz="2700" dirty="0" smtClean="0"/>
              <a:t>Response to point of view in an online article or blog </a:t>
            </a:r>
          </a:p>
          <a:p>
            <a:r>
              <a:rPr lang="en-US" sz="2700" dirty="0" smtClean="0"/>
              <a:t>Letters to persuade or persuasive essays</a:t>
            </a:r>
          </a:p>
          <a:p>
            <a:r>
              <a:rPr lang="en-US" sz="2700" dirty="0" smtClean="0"/>
              <a:t>Debates</a:t>
            </a:r>
          </a:p>
          <a:p>
            <a:r>
              <a:rPr lang="en-US" sz="2700" dirty="0" smtClean="0"/>
              <a:t>Research paper</a:t>
            </a:r>
          </a:p>
          <a:p>
            <a:pPr lvl="0"/>
            <a:r>
              <a:rPr lang="en-US" sz="2700" dirty="0" smtClean="0"/>
              <a:t>Consider options for Role and Audience related to workshop topics or your own class.</a:t>
            </a:r>
            <a:endParaRPr lang="en-US" sz="2700" dirty="0"/>
          </a:p>
        </p:txBody>
      </p:sp>
      <p:sp>
        <p:nvSpPr>
          <p:cNvPr id="1245" name="Shape 1245"/>
          <p:cNvSpPr txBox="1">
            <a:spLocks noGrp="1"/>
          </p:cNvSpPr>
          <p:nvPr>
            <p:ph type="title"/>
          </p:nvPr>
        </p:nvSpPr>
        <p:spPr/>
        <p:txBody>
          <a:bodyPr>
            <a:noAutofit/>
          </a:bodyPr>
          <a:lstStyle/>
          <a:p>
            <a:r>
              <a:rPr lang="en-US" sz="4000" dirty="0" smtClean="0"/>
              <a:t>Differentiated R.A.F.T. </a:t>
            </a:r>
          </a:p>
          <a:p>
            <a:r>
              <a:rPr lang="en-US" sz="4000" dirty="0" smtClean="0"/>
              <a:t>Role-Audience-Format-Topic</a:t>
            </a:r>
            <a:endParaRPr lang="en-US" sz="4000" dirty="0"/>
          </a:p>
        </p:txBody>
      </p:sp>
      <p:sp>
        <p:nvSpPr>
          <p:cNvPr id="1247" name="Shape 1247"/>
          <p:cNvSpPr txBox="1">
            <a:spLocks noGrp="1"/>
          </p:cNvSpPr>
          <p:nvPr>
            <p:ph type="ftr" sz="quarter" idx="10"/>
          </p:nvPr>
        </p:nvSpPr>
        <p:spPr>
          <a:blipFill rotWithShape="1">
            <a:blip r:embed="rId3">
              <a:alphaModFix/>
            </a:blip>
            <a:stretch>
              <a:fillRect/>
            </a:stretch>
          </a:blipFill>
        </p:spPr>
        <p:txBody>
          <a:bodyPr/>
          <a:lstStyle/>
          <a:p>
            <a:pPr lvl="0"/>
            <a:r>
              <a:rPr lang="en-US" smtClean="0">
                <a:sym typeface="Calibri"/>
              </a:rPr>
              <a:t> </a:t>
            </a:r>
            <a:endParaRPr lang="en-US">
              <a:sym typeface="Calibri"/>
            </a:endParaRPr>
          </a:p>
        </p:txBody>
      </p:sp>
      <p:sp>
        <p:nvSpPr>
          <p:cNvPr id="1246" name="Shape 1246"/>
          <p:cNvSpPr txBox="1">
            <a:spLocks noGrp="1"/>
          </p:cNvSpPr>
          <p:nvPr>
            <p:ph type="sldNum" sz="quarter" idx="11"/>
          </p:nvPr>
        </p:nvSpPr>
        <p:spPr/>
        <p:txBody>
          <a:bodyPr/>
          <a:lstStyle/>
          <a:p>
            <a:pPr lvl="0"/>
            <a:fld id="{00000000-1234-1234-1234-123412341234}" type="slidenum">
              <a:rPr lang="en-US" smtClean="0"/>
              <a:pPr lvl="0"/>
              <a:t>112</a:t>
            </a:fld>
            <a:endParaRPr lang="en-US"/>
          </a:p>
        </p:txBody>
      </p:sp>
    </p:spTree>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Shape 1253"/>
          <p:cNvSpPr txBox="1">
            <a:spLocks noGrp="1"/>
          </p:cNvSpPr>
          <p:nvPr>
            <p:ph type="body" idx="1"/>
          </p:nvPr>
        </p:nvSpPr>
        <p:spPr>
          <a:xfrm>
            <a:off x="381000" y="1044787"/>
            <a:ext cx="8153399" cy="3988783"/>
          </a:xfrm>
          <a:prstGeom prst="rect">
            <a:avLst/>
          </a:prstGeom>
          <a:noFill/>
          <a:ln>
            <a:noFill/>
          </a:ln>
        </p:spPr>
        <p:txBody>
          <a:bodyPr lIns="0" tIns="0" rIns="0" bIns="0" anchor="t" anchorCtr="0">
            <a:noAutofit/>
          </a:bodyPr>
          <a:lstStyle/>
          <a:p>
            <a:pPr marL="0" marR="0" indent="0" algn="l" rtl="0">
              <a:lnSpc>
                <a:spcPct val="90000"/>
              </a:lnSpc>
              <a:spcBef>
                <a:spcPts val="0"/>
              </a:spcBef>
              <a:buNone/>
            </a:pPr>
            <a:r>
              <a:rPr lang="en-US" sz="3200" b="1" i="0" strike="noStrike" cap="none" baseline="0" dirty="0">
                <a:solidFill>
                  <a:schemeClr val="dk1"/>
                </a:solidFill>
                <a:latin typeface="Calibri"/>
                <a:ea typeface="Calibri"/>
                <a:cs typeface="Calibri"/>
                <a:sym typeface="Calibri"/>
              </a:rPr>
              <a:t>Reflect on today’s session</a:t>
            </a:r>
            <a:r>
              <a:rPr lang="en-US" sz="3200" b="1" dirty="0">
                <a:solidFill>
                  <a:schemeClr val="dk1"/>
                </a:solidFill>
                <a:latin typeface="Calibri"/>
                <a:ea typeface="Calibri"/>
                <a:cs typeface="Calibri"/>
                <a:sym typeface="Calibri"/>
              </a:rPr>
              <a:t>:</a:t>
            </a:r>
          </a:p>
          <a:p>
            <a:pPr marL="0" marR="0" indent="0" algn="l" rtl="0">
              <a:lnSpc>
                <a:spcPct val="90000"/>
              </a:lnSpc>
              <a:spcBef>
                <a:spcPts val="0"/>
              </a:spcBef>
              <a:buNone/>
            </a:pPr>
            <a:r>
              <a:rPr lang="en-US" sz="3000" i="1" dirty="0">
                <a:solidFill>
                  <a:schemeClr val="dk1"/>
                </a:solidFill>
                <a:latin typeface="Calibri"/>
                <a:ea typeface="Calibri"/>
                <a:cs typeface="Calibri"/>
                <a:sym typeface="Calibri"/>
              </a:rPr>
              <a:t>J</a:t>
            </a:r>
            <a:r>
              <a:rPr lang="en-US" sz="3000" b="0" i="1" u="none" strike="noStrike" cap="none" baseline="0" dirty="0">
                <a:solidFill>
                  <a:schemeClr val="dk1"/>
                </a:solidFill>
                <a:latin typeface="Calibri"/>
                <a:ea typeface="Calibri"/>
                <a:cs typeface="Calibri"/>
                <a:sym typeface="Calibri"/>
              </a:rPr>
              <a:t>ot down key words and phrases to summarize, synthesize, and create future steps to apply ideas shared during today’s session. </a:t>
            </a:r>
          </a:p>
          <a:p>
            <a:pPr marL="0" marR="0" indent="0" algn="l" rtl="0">
              <a:lnSpc>
                <a:spcPct val="90000"/>
              </a:lnSpc>
              <a:spcBef>
                <a:spcPts val="0"/>
              </a:spcBef>
              <a:buNone/>
            </a:pPr>
            <a:r>
              <a:rPr lang="en-US" sz="3200" b="1" i="0" strike="noStrike" cap="none" baseline="0" dirty="0">
                <a:solidFill>
                  <a:schemeClr val="dk1"/>
                </a:solidFill>
                <a:latin typeface="Calibri"/>
                <a:ea typeface="Calibri"/>
                <a:cs typeface="Calibri"/>
                <a:sym typeface="Calibri"/>
              </a:rPr>
              <a:t>Examine</a:t>
            </a:r>
            <a:r>
              <a:rPr lang="en-US" sz="3200" b="0" i="0" strike="noStrike" cap="none" baseline="0" dirty="0">
                <a:solidFill>
                  <a:schemeClr val="dk1"/>
                </a:solidFill>
                <a:latin typeface="Calibri"/>
                <a:ea typeface="Calibri"/>
                <a:cs typeface="Calibri"/>
                <a:sym typeface="Calibri"/>
              </a:rPr>
              <a:t> the educational models in your schools:</a:t>
            </a:r>
          </a:p>
          <a:p>
            <a:pPr marL="0" marR="0" indent="0" algn="l" rtl="0">
              <a:lnSpc>
                <a:spcPct val="90000"/>
              </a:lnSpc>
              <a:spcBef>
                <a:spcPts val="0"/>
              </a:spcBef>
              <a:buNone/>
            </a:pPr>
            <a:r>
              <a:rPr lang="en-US" sz="3000" i="1" dirty="0">
                <a:solidFill>
                  <a:schemeClr val="dk1"/>
                </a:solidFill>
                <a:latin typeface="Calibri"/>
                <a:ea typeface="Calibri"/>
                <a:cs typeface="Calibri"/>
                <a:sym typeface="Calibri"/>
              </a:rPr>
              <a:t>Consider EL programs: </a:t>
            </a:r>
            <a:r>
              <a:rPr lang="en-US" sz="3000" b="0" i="1" u="none" strike="noStrike" cap="none" baseline="0" dirty="0">
                <a:solidFill>
                  <a:schemeClr val="dk1"/>
                </a:solidFill>
                <a:latin typeface="Calibri"/>
                <a:ea typeface="Calibri"/>
                <a:cs typeface="Calibri"/>
                <a:sym typeface="Calibri"/>
              </a:rPr>
              <a:t>pull-out, push-in, co-teaching, etc.</a:t>
            </a:r>
          </a:p>
          <a:p>
            <a:pPr marL="0" marR="0" indent="0" algn="l" rtl="0">
              <a:lnSpc>
                <a:spcPct val="90000"/>
              </a:lnSpc>
              <a:spcBef>
                <a:spcPts val="0"/>
              </a:spcBef>
              <a:buNone/>
            </a:pPr>
            <a:r>
              <a:rPr lang="en-US" sz="3200" b="1" dirty="0">
                <a:solidFill>
                  <a:schemeClr val="dk1"/>
                </a:solidFill>
                <a:latin typeface="Calibri"/>
                <a:ea typeface="Calibri"/>
                <a:cs typeface="Calibri"/>
                <a:sym typeface="Calibri"/>
              </a:rPr>
              <a:t>Discuss</a:t>
            </a:r>
            <a:r>
              <a:rPr lang="en-US" sz="3200" b="0" i="0" strike="noStrike" cap="none" baseline="0" dirty="0">
                <a:solidFill>
                  <a:schemeClr val="dk1"/>
                </a:solidFill>
                <a:latin typeface="Calibri"/>
                <a:ea typeface="Calibri"/>
                <a:cs typeface="Calibri"/>
                <a:sym typeface="Calibri"/>
              </a:rPr>
              <a:t> applications:</a:t>
            </a:r>
          </a:p>
          <a:p>
            <a:pPr marL="0" marR="0" lvl="0" indent="0" algn="l" rtl="0">
              <a:lnSpc>
                <a:spcPct val="90000"/>
              </a:lnSpc>
              <a:spcBef>
                <a:spcPts val="0"/>
              </a:spcBef>
              <a:buNone/>
            </a:pPr>
            <a:r>
              <a:rPr lang="en-US" sz="3000" i="1" dirty="0">
                <a:solidFill>
                  <a:schemeClr val="dk1"/>
                </a:solidFill>
                <a:latin typeface="Calibri"/>
                <a:ea typeface="Calibri"/>
                <a:cs typeface="Calibri"/>
                <a:sym typeface="Calibri"/>
              </a:rPr>
              <a:t>H</a:t>
            </a:r>
            <a:r>
              <a:rPr lang="en-US" sz="3000" b="0" i="1" u="none" strike="noStrike" cap="none" baseline="0" dirty="0">
                <a:solidFill>
                  <a:schemeClr val="dk1"/>
                </a:solidFill>
                <a:latin typeface="Calibri"/>
                <a:ea typeface="Calibri"/>
                <a:cs typeface="Calibri"/>
                <a:sym typeface="Calibri"/>
              </a:rPr>
              <a:t>ow </a:t>
            </a:r>
            <a:r>
              <a:rPr lang="en-US" sz="3000" b="0" i="1" u="none" strike="noStrike" cap="none" baseline="0" dirty="0" smtClean="0">
                <a:solidFill>
                  <a:schemeClr val="dk1"/>
                </a:solidFill>
                <a:latin typeface="Calibri"/>
                <a:ea typeface="Calibri"/>
                <a:cs typeface="Calibri"/>
                <a:sym typeface="Calibri"/>
              </a:rPr>
              <a:t>might you take </a:t>
            </a:r>
            <a:r>
              <a:rPr lang="en-US" sz="3000" b="0" i="1" u="none" strike="noStrike" cap="none" baseline="0" dirty="0">
                <a:solidFill>
                  <a:schemeClr val="dk1"/>
                </a:solidFill>
                <a:latin typeface="Calibri"/>
                <a:ea typeface="Calibri"/>
                <a:cs typeface="Calibri"/>
                <a:sym typeface="Calibri"/>
              </a:rPr>
              <a:t>your learning back and apply the strategies in your particular </a:t>
            </a:r>
            <a:r>
              <a:rPr lang="en-US" sz="3000" b="0" i="1" u="none" strike="noStrike" cap="none" baseline="0" dirty="0" smtClean="0">
                <a:solidFill>
                  <a:schemeClr val="dk1"/>
                </a:solidFill>
                <a:latin typeface="Calibri"/>
                <a:ea typeface="Calibri"/>
                <a:cs typeface="Calibri"/>
                <a:sym typeface="Calibri"/>
              </a:rPr>
              <a:t>setting?</a:t>
            </a:r>
            <a:r>
              <a:rPr lang="en-US" sz="3000" b="0" i="0" u="none" strike="noStrike" cap="none" baseline="0" dirty="0" smtClean="0">
                <a:solidFill>
                  <a:schemeClr val="dk1"/>
                </a:solidFill>
                <a:latin typeface="Calibri"/>
                <a:ea typeface="Calibri"/>
                <a:cs typeface="Calibri"/>
                <a:sym typeface="Calibri"/>
              </a:rPr>
              <a:t> </a:t>
            </a:r>
            <a:endParaRPr lang="en-US" sz="3000" b="0" i="0" u="none" strike="noStrike" cap="none" baseline="0" dirty="0">
              <a:solidFill>
                <a:schemeClr val="dk1"/>
              </a:solidFill>
              <a:latin typeface="Calibri"/>
              <a:ea typeface="Calibri"/>
              <a:cs typeface="Calibri"/>
              <a:sym typeface="Calibri"/>
            </a:endParaRPr>
          </a:p>
        </p:txBody>
      </p:sp>
      <p:sp>
        <p:nvSpPr>
          <p:cNvPr id="1254" name="Shape 1254"/>
          <p:cNvSpPr txBox="1">
            <a:spLocks noGrp="1"/>
          </p:cNvSpPr>
          <p:nvPr>
            <p:ph type="title"/>
          </p:nvPr>
        </p:nvSpPr>
        <p:spPr>
          <a:xfrm>
            <a:off x="384050" y="228600"/>
            <a:ext cx="8153399" cy="670499"/>
          </a:xfrm>
          <a:prstGeom prst="rect">
            <a:avLst/>
          </a:prstGeom>
          <a:noFill/>
          <a:ln>
            <a:noFill/>
          </a:ln>
        </p:spPr>
        <p:txBody>
          <a:bodyPr lIns="0" tIns="0" rIns="0" bIns="0" anchor="t" anchorCtr="0">
            <a:noAutofit/>
          </a:bodyPr>
          <a:lstStyle/>
          <a:p>
            <a:pPr marL="0" marR="0" lvl="0" indent="0" defTabSz="912813" eaLnBrk="0" fontAlgn="base" hangingPunct="0">
              <a:spcBef>
                <a:spcPct val="0"/>
              </a:spcBef>
              <a:spcAft>
                <a:spcPct val="0"/>
              </a:spcAft>
              <a:buClr>
                <a:srgbClr val="2E59B0"/>
              </a:buClr>
              <a:buSzPct val="25000"/>
              <a:buFont typeface="Calibri"/>
              <a:buNone/>
            </a:pP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sym typeface="Calibri"/>
              </a:rPr>
              <a:t>Our Team’s Next Steps</a:t>
            </a:r>
          </a:p>
        </p:txBody>
      </p:sp>
      <p:sp>
        <p:nvSpPr>
          <p:cNvPr id="1255" name="Shape 1255"/>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256" name="Shape 125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113</a:t>
            </a:fld>
            <a:endParaRPr lang="en-US"/>
          </a:p>
        </p:txBody>
      </p:sp>
      <p:pic>
        <p:nvPicPr>
          <p:cNvPr id="1257" name="Shape 1257"/>
          <p:cNvPicPr preferRelativeResize="0"/>
          <p:nvPr/>
        </p:nvPicPr>
        <p:blipFill rotWithShape="1">
          <a:blip r:embed="rId4">
            <a:alphaModFix/>
          </a:blip>
          <a:srcRect/>
          <a:stretch/>
        </p:blipFill>
        <p:spPr>
          <a:xfrm>
            <a:off x="7605420" y="4838803"/>
            <a:ext cx="947699" cy="1033500"/>
          </a:xfrm>
          <a:prstGeom prst="rect">
            <a:avLst/>
          </a:prstGeom>
          <a:noFill/>
          <a:ln>
            <a:noFill/>
          </a:ln>
        </p:spPr>
      </p:pic>
      <p:sp>
        <p:nvSpPr>
          <p:cNvPr id="1258" name="Shape 1258"/>
          <p:cNvSpPr/>
          <p:nvPr/>
        </p:nvSpPr>
        <p:spPr>
          <a:xfrm>
            <a:off x="7616100" y="4838803"/>
            <a:ext cx="9183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28</a:t>
            </a:r>
            <a:endParaRPr lang="en-US" sz="1800" dirty="0">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5" name="Shape 1265"/>
          <p:cNvSpPr txBox="1">
            <a:spLocks noGrp="1"/>
          </p:cNvSpPr>
          <p:nvPr>
            <p:ph type="title"/>
          </p:nvPr>
        </p:nvSpPr>
        <p:spPr>
          <a:xfrm>
            <a:off x="384047" y="228601"/>
            <a:ext cx="8153399" cy="685800"/>
          </a:xfrm>
          <a:prstGeom prst="rect">
            <a:avLst/>
          </a:prstGeom>
          <a:noFill/>
          <a:ln>
            <a:noFill/>
          </a:ln>
        </p:spPr>
        <p:txBody>
          <a:bodyPr lIns="0" tIns="0" rIns="0" bIns="0" anchor="t" anchorCtr="0">
            <a:noAutofit/>
          </a:bodyPr>
          <a:lstStyle/>
          <a:p>
            <a:pPr defTabSz="912813" eaLnBrk="0" fontAlgn="base" hangingPunct="0">
              <a:spcBef>
                <a:spcPct val="0"/>
              </a:spcBef>
              <a:spcAft>
                <a:spcPct val="0"/>
              </a:spcAft>
              <a:buSzPct val="25000"/>
            </a:pPr>
            <a:r>
              <a:rPr lang="en-US" sz="4000" kern="12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sym typeface="Calibri"/>
              </a:rPr>
              <a:t>Meeting the Challenge, Modules 3 and 4</a:t>
            </a:r>
            <a:endPar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sym typeface="Calibri"/>
            </a:endParaRPr>
          </a:p>
        </p:txBody>
      </p:sp>
      <p:sp>
        <p:nvSpPr>
          <p:cNvPr id="1266" name="Shape 1266"/>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267" name="Shape 126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114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4236377333"/>
              </p:ext>
            </p:extLst>
          </p:nvPr>
        </p:nvGraphicFramePr>
        <p:xfrm>
          <a:off x="762000" y="1219200"/>
          <a:ext cx="6934200" cy="4084320"/>
        </p:xfrm>
        <a:graphic>
          <a:graphicData uri="http://schemas.openxmlformats.org/drawingml/2006/table">
            <a:tbl>
              <a:tblPr firstRow="1" bandRow="1">
                <a:tableStyleId>{3B23AC90-9707-4B05-977E-897140698325}</a:tableStyleId>
              </a:tblPr>
              <a:tblGrid>
                <a:gridCol w="2505817"/>
                <a:gridCol w="2505817"/>
                <a:gridCol w="1922566"/>
              </a:tblGrid>
              <a:tr h="431800">
                <a:tc>
                  <a:txBody>
                    <a:bodyPr/>
                    <a:lstStyle/>
                    <a:p>
                      <a:r>
                        <a:rPr lang="en-US" sz="1800" dirty="0" smtClean="0"/>
                        <a:t>Module</a:t>
                      </a:r>
                      <a:endParaRPr lang="en-US" sz="1800" dirty="0">
                        <a:latin typeface="Calibri" panose="020F0502020204030204" pitchFamily="34" charset="0"/>
                      </a:endParaRPr>
                    </a:p>
                  </a:txBody>
                  <a:tcPr/>
                </a:tc>
                <a:tc>
                  <a:txBody>
                    <a:bodyPr/>
                    <a:lstStyle/>
                    <a:p>
                      <a:r>
                        <a:rPr lang="en-US" sz="1800" dirty="0" smtClean="0"/>
                        <a:t>Title </a:t>
                      </a:r>
                      <a:endParaRPr lang="en-US" sz="1800" b="0" dirty="0">
                        <a:solidFill>
                          <a:schemeClr val="tx1"/>
                        </a:solidFill>
                        <a:latin typeface="Calibri" panose="020F0502020204030204" pitchFamily="34" charset="0"/>
                      </a:endParaRPr>
                    </a:p>
                  </a:txBody>
                  <a:tcPr/>
                </a:tc>
                <a:tc>
                  <a:txBody>
                    <a:bodyPr/>
                    <a:lstStyle/>
                    <a:p>
                      <a:r>
                        <a:rPr lang="en-US" sz="1800" dirty="0" smtClean="0"/>
                        <a:t>Dates</a:t>
                      </a:r>
                      <a:endParaRPr lang="en-US" sz="1800" dirty="0">
                        <a:latin typeface="Calibri" panose="020F0502020204030204" pitchFamily="34" charset="0"/>
                      </a:endParaRPr>
                    </a:p>
                  </a:txBody>
                  <a:tcPr/>
                </a:tc>
              </a:tr>
              <a:tr h="1193800">
                <a:tc>
                  <a:txBody>
                    <a:bodyPr/>
                    <a:lstStyle/>
                    <a:p>
                      <a:r>
                        <a:rPr lang="en-US" sz="1800" dirty="0" smtClean="0"/>
                        <a:t>Module</a:t>
                      </a:r>
                      <a:r>
                        <a:rPr lang="en-US" sz="1800" baseline="0" dirty="0" smtClean="0"/>
                        <a:t> 3 – Students with Disabilities</a:t>
                      </a:r>
                      <a:endParaRPr lang="en-US" sz="1800" dirty="0">
                        <a:latin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smtClean="0"/>
                        <a:t>Designing Curriculum with Intention and Rigor</a:t>
                      </a:r>
                      <a:endParaRPr lang="en-US" altLang="en-US" sz="1800" b="0" dirty="0" smtClean="0">
                        <a:solidFill>
                          <a:schemeClr val="tx1"/>
                        </a:solidFill>
                        <a:latin typeface="Calibri" panose="020F0502020204030204" pitchFamily="34" charset="0"/>
                      </a:endParaRPr>
                    </a:p>
                  </a:txBody>
                  <a:tcPr/>
                </a:tc>
                <a:tc>
                  <a:txBody>
                    <a:bodyPr/>
                    <a:lstStyle/>
                    <a:p>
                      <a:r>
                        <a:rPr lang="en-US" sz="1800" u="none" strike="noStrike" cap="none" baseline="0" dirty="0" smtClean="0">
                          <a:sym typeface="Calibri"/>
                        </a:rPr>
                        <a:t>November 2, 3, 12, 13</a:t>
                      </a:r>
                      <a:endParaRPr lang="en-US" sz="1800" dirty="0"/>
                    </a:p>
                  </a:txBody>
                  <a:tcPr/>
                </a:tc>
              </a:tr>
              <a:tr h="370840">
                <a:tc>
                  <a:txBody>
                    <a:bodyPr/>
                    <a:lstStyle/>
                    <a:p>
                      <a:pPr marR="0" algn="l" rtl="0">
                        <a:lnSpc>
                          <a:spcPct val="100000"/>
                        </a:lnSpc>
                        <a:spcBef>
                          <a:spcPts val="0"/>
                        </a:spcBef>
                        <a:spcAft>
                          <a:spcPts val="0"/>
                        </a:spcAft>
                        <a:buNone/>
                      </a:pPr>
                      <a:r>
                        <a:rPr lang="en-US" sz="1800" u="none" strike="noStrike" cap="none" baseline="0" dirty="0" smtClean="0">
                          <a:sym typeface="Arial"/>
                          <a:rtl val="0"/>
                        </a:rPr>
                        <a:t>Module 3 – English Learners</a:t>
                      </a:r>
                      <a:endParaRPr lang="en-US" sz="1800" b="0" i="0" u="none" strike="noStrike" cap="none" baseline="0" dirty="0">
                        <a:solidFill>
                          <a:schemeClr val="tx1"/>
                        </a:solidFill>
                        <a:latin typeface="Calibri" panose="020F0502020204030204" pitchFamily="34" charset="0"/>
                        <a:ea typeface="+mn-ea"/>
                        <a:cs typeface="+mn-cs"/>
                        <a:sym typeface="Arial"/>
                        <a:rtl val="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baseline="0" dirty="0" smtClean="0">
                          <a:sym typeface="Arial"/>
                          <a:rtl val="0"/>
                        </a:rPr>
                        <a:t>Accessing the Connecticut Core Standards in Mathematics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cap="none" baseline="0" dirty="0">
                        <a:solidFill>
                          <a:schemeClr val="tx1"/>
                        </a:solidFill>
                        <a:latin typeface="Calibri" panose="020F0502020204030204" pitchFamily="34" charset="0"/>
                        <a:ea typeface="+mn-ea"/>
                        <a:cs typeface="+mn-cs"/>
                        <a:sym typeface="Arial"/>
                        <a:rtl val="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baseline="0" dirty="0" smtClean="0">
                          <a:sym typeface="Calibri"/>
                        </a:rPr>
                        <a:t>N</a:t>
                      </a:r>
                      <a:r>
                        <a:rPr lang="en-US" sz="1800" u="none" strike="noStrike" cap="none" baseline="0" dirty="0" smtClean="0">
                          <a:sym typeface="Calibri"/>
                          <a:rtl val="0"/>
                        </a:rPr>
                        <a:t>ovember 2, 3, 12, 13</a:t>
                      </a:r>
                      <a:endParaRPr lang="en-US" sz="1800" u="none" strike="noStrike" cap="none" baseline="0" dirty="0" smtClean="0">
                        <a:sym typeface="Arial"/>
                        <a:rtl val="0"/>
                      </a:endParaRPr>
                    </a:p>
                    <a:p>
                      <a:endParaRPr lang="en-US" sz="1800" b="0" i="0" u="none" strike="noStrike" cap="none" baseline="0" dirty="0">
                        <a:solidFill>
                          <a:schemeClr val="dk1"/>
                        </a:solidFill>
                        <a:latin typeface="Calibri" panose="020F0502020204030204" pitchFamily="34" charset="0"/>
                        <a:ea typeface="Calibri"/>
                        <a:cs typeface="Calibri"/>
                        <a:sym typeface="Arial"/>
                        <a:rtl val="0"/>
                      </a:endParaRPr>
                    </a:p>
                  </a:txBody>
                  <a:tcPr/>
                </a:tc>
              </a:tr>
              <a:tr h="995680">
                <a:tc>
                  <a:txBody>
                    <a:bodyPr/>
                    <a:lstStyle/>
                    <a:p>
                      <a:pPr marR="0" algn="l" rtl="0">
                        <a:lnSpc>
                          <a:spcPct val="100000"/>
                        </a:lnSpc>
                        <a:spcBef>
                          <a:spcPts val="0"/>
                        </a:spcBef>
                        <a:spcAft>
                          <a:spcPts val="0"/>
                        </a:spcAft>
                        <a:buNone/>
                      </a:pPr>
                      <a:r>
                        <a:rPr lang="en-US" sz="1800" u="none" strike="noStrike" cap="none" baseline="0" dirty="0" smtClean="0">
                          <a:sym typeface="Arial"/>
                          <a:rtl val="0"/>
                        </a:rPr>
                        <a:t>Module 4 – All </a:t>
                      </a:r>
                      <a:endParaRPr lang="en-US" sz="1800" b="0" i="0" u="none" strike="noStrike" cap="none" baseline="0" dirty="0">
                        <a:solidFill>
                          <a:schemeClr val="dk1"/>
                        </a:solidFill>
                        <a:latin typeface="Calibri" panose="020F0502020204030204" pitchFamily="34" charset="0"/>
                        <a:ea typeface="Calibri"/>
                        <a:cs typeface="Calibri"/>
                        <a:sym typeface="Arial"/>
                        <a:rtl val="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none" strike="noStrike" cap="none" baseline="0" dirty="0" smtClean="0">
                          <a:sym typeface="Arial"/>
                          <a:rtl val="0"/>
                        </a:rPr>
                        <a:t>Implementation and Sustainability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cap="none" baseline="0" dirty="0">
                        <a:solidFill>
                          <a:schemeClr val="dk1"/>
                        </a:solidFill>
                        <a:latin typeface="Calibri" panose="020F0502020204030204" pitchFamily="34" charset="0"/>
                        <a:ea typeface="Calibri"/>
                        <a:cs typeface="Calibri"/>
                        <a:sym typeface="Arial"/>
                        <a:rtl val="0"/>
                      </a:endParaRPr>
                    </a:p>
                  </a:txBody>
                  <a:tcPr/>
                </a:tc>
                <a:tc>
                  <a:txBody>
                    <a:bodyPr/>
                    <a:lstStyle/>
                    <a:p>
                      <a:pPr marR="0" algn="l" rtl="0">
                        <a:lnSpc>
                          <a:spcPct val="100000"/>
                        </a:lnSpc>
                        <a:spcBef>
                          <a:spcPts val="0"/>
                        </a:spcBef>
                        <a:spcAft>
                          <a:spcPts val="0"/>
                        </a:spcAft>
                        <a:buNone/>
                      </a:pPr>
                      <a:r>
                        <a:rPr lang="en-US" sz="1800" u="none" strike="noStrike" cap="none" baseline="0" dirty="0" smtClean="0">
                          <a:sym typeface="Arial"/>
                          <a:rtl val="0"/>
                        </a:rPr>
                        <a:t>December 10, 16, 17</a:t>
                      </a:r>
                      <a:endParaRPr lang="en-US" sz="1800" b="0" i="0" u="none" strike="noStrike" cap="none" baseline="0" dirty="0">
                        <a:solidFill>
                          <a:schemeClr val="dk1"/>
                        </a:solidFill>
                        <a:latin typeface="Calibri" panose="020F0502020204030204" pitchFamily="34" charset="0"/>
                        <a:ea typeface="Calibri"/>
                        <a:cs typeface="Calibri"/>
                        <a:sym typeface="Arial"/>
                        <a:rtl val="0"/>
                      </a:endParaRPr>
                    </a:p>
                  </a:txBody>
                  <a:tcPr/>
                </a:tc>
              </a:tr>
            </a:tbl>
          </a:graphicData>
        </a:graphic>
      </p:graphicFrame>
    </p:spTree>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Shape 1264"/>
          <p:cNvSpPr txBox="1">
            <a:spLocks noGrp="1"/>
          </p:cNvSpPr>
          <p:nvPr>
            <p:ph type="body" idx="1"/>
          </p:nvPr>
        </p:nvSpPr>
        <p:spPr>
          <a:xfrm>
            <a:off x="384047" y="1417320"/>
            <a:ext cx="8153399" cy="4336571"/>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Thank you for attending today’s session, </a:t>
            </a:r>
            <a:r>
              <a:rPr lang="en-US" sz="3200" b="0" i="1" u="none" strike="noStrike" cap="none" baseline="0" dirty="0">
                <a:solidFill>
                  <a:schemeClr val="dk2"/>
                </a:solidFill>
                <a:latin typeface="Calibri"/>
                <a:ea typeface="Calibri"/>
                <a:cs typeface="Calibri"/>
                <a:sym typeface="Calibri"/>
              </a:rPr>
              <a:t>Accessing the Connecticut Core Standards in English Language Arts.</a:t>
            </a:r>
          </a:p>
          <a:p>
            <a:pPr marL="0" marR="0" lvl="0" indent="0" algn="l" rtl="0">
              <a:lnSpc>
                <a:spcPct val="90000"/>
              </a:lnSpc>
              <a:spcBef>
                <a:spcPts val="3000"/>
              </a:spcBef>
              <a:spcAft>
                <a:spcPts val="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Your feedback is very important to us! Please fill out a short survey about this session. </a:t>
            </a:r>
          </a:p>
          <a:p>
            <a:pPr marL="0" lvl="0" indent="0">
              <a:spcBef>
                <a:spcPts val="1840"/>
              </a:spcBef>
              <a:buSzPct val="25000"/>
              <a:buNone/>
            </a:pPr>
            <a:r>
              <a:rPr lang="en-US" sz="3200" b="0" i="0" u="none" strike="noStrike" cap="none" baseline="0" dirty="0">
                <a:solidFill>
                  <a:schemeClr val="dk1"/>
                </a:solidFill>
                <a:latin typeface="Calibri"/>
                <a:ea typeface="Calibri"/>
                <a:cs typeface="Calibri"/>
                <a:sym typeface="Calibri"/>
              </a:rPr>
              <a:t>The survey is located here</a:t>
            </a:r>
            <a:r>
              <a:rPr lang="en-US" sz="3200" b="0" i="0" u="none" strike="noStrike" cap="none" baseline="0" dirty="0" smtClean="0">
                <a:solidFill>
                  <a:schemeClr val="dk1"/>
                </a:solidFill>
                <a:latin typeface="Calibri"/>
                <a:ea typeface="Calibri"/>
                <a:cs typeface="Calibri"/>
                <a:sym typeface="Calibri"/>
              </a:rPr>
              <a:t>: </a:t>
            </a:r>
            <a:r>
              <a:rPr lang="en-US" sz="3200" dirty="0">
                <a:latin typeface="Calibri" panose="020F0502020204030204" pitchFamily="34" charset="0"/>
                <a:hlinkClick r:id="rId3"/>
              </a:rPr>
              <a:t>http://surveys.pcgus.com/s3/CT-Module-2-EL</a:t>
            </a:r>
            <a:endParaRPr sz="3200" b="0" i="0" u="none" strike="noStrike" cap="none" baseline="0" dirty="0">
              <a:solidFill>
                <a:schemeClr val="dk1"/>
              </a:solidFill>
              <a:latin typeface="Calibri" panose="020F0502020204030204" pitchFamily="34" charset="0"/>
              <a:ea typeface="Calibri"/>
              <a:cs typeface="Calibri"/>
              <a:sym typeface="Calibri"/>
            </a:endParaRPr>
          </a:p>
        </p:txBody>
      </p:sp>
      <p:sp>
        <p:nvSpPr>
          <p:cNvPr id="1265" name="Shape 1265"/>
          <p:cNvSpPr txBox="1">
            <a:spLocks noGrp="1"/>
          </p:cNvSpPr>
          <p:nvPr>
            <p:ph type="title"/>
          </p:nvPr>
        </p:nvSpPr>
        <p:spPr>
          <a:xfrm>
            <a:off x="384047" y="228601"/>
            <a:ext cx="8153399" cy="685800"/>
          </a:xfrm>
          <a:prstGeom prst="rect">
            <a:avLst/>
          </a:prstGeom>
          <a:noFill/>
          <a:ln>
            <a:noFill/>
          </a:ln>
        </p:spPr>
        <p:txBody>
          <a:bodyPr lIns="0" tIns="0" rIns="0" bIns="0" anchor="t" anchorCtr="0">
            <a:noAutofit/>
          </a:bodyPr>
          <a:lstStyle/>
          <a:p>
            <a:pPr defTabSz="912813" eaLnBrk="0" fontAlgn="base" hangingPunct="0">
              <a:spcBef>
                <a:spcPct val="0"/>
              </a:spcBef>
              <a:spcAft>
                <a:spcPct val="0"/>
              </a:spcAft>
              <a:buSzPct val="25000"/>
            </a:pPr>
            <a:r>
              <a:rPr lang="en-US" sz="4000" kern="12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sym typeface="Calibri"/>
              </a:rPr>
              <a:t>Post-Assessment and Session </a:t>
            </a: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S PGothic" panose="020B0600070205080204" pitchFamily="34" charset="-128"/>
                <a:cs typeface="Arial" charset="0"/>
                <a:sym typeface="Calibri"/>
              </a:rPr>
              <a:t>Evaluation</a:t>
            </a:r>
          </a:p>
        </p:txBody>
      </p:sp>
      <p:sp>
        <p:nvSpPr>
          <p:cNvPr id="1266" name="Shape 1266"/>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267" name="Shape 126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115</a:t>
            </a:fld>
            <a:endParaRPr lang="en-US"/>
          </a:p>
        </p:txBody>
      </p:sp>
    </p:spTree>
    <p:extLst>
      <p:ext uri="{BB962C8B-B14F-4D97-AF65-F5344CB8AC3E}">
        <p14:creationId xmlns:p14="http://schemas.microsoft.com/office/powerpoint/2010/main" val="2489112861"/>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Shape 1273"/>
          <p:cNvSpPr txBox="1">
            <a:spLocks noGrp="1"/>
          </p:cNvSpPr>
          <p:nvPr>
            <p:ph type="title"/>
          </p:nvPr>
        </p:nvSpPr>
        <p:spPr>
          <a:xfrm>
            <a:off x="628650" y="937419"/>
            <a:ext cx="7886700" cy="1325562"/>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lt1"/>
              </a:buClr>
              <a:buSzPct val="25000"/>
              <a:buFont typeface="Calibri"/>
              <a:buNone/>
            </a:pPr>
            <a:r>
              <a:rPr lang="en-US" sz="4800" b="0" i="0" u="none" strike="noStrike" cap="none" baseline="0">
                <a:solidFill>
                  <a:schemeClr val="lt1"/>
                </a:solidFill>
                <a:latin typeface="Calibri"/>
                <a:ea typeface="Calibri"/>
                <a:cs typeface="Calibri"/>
                <a:sym typeface="Calibri"/>
              </a:rPr>
              <a:t>Thank you!</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69495"/>
            <a:ext cx="8382000" cy="609398"/>
          </a:xfrm>
        </p:spPr>
        <p:txBody>
          <a:bodyPr/>
          <a:lstStyle/>
          <a:p>
            <a:pPr lvl="0"/>
            <a:r>
              <a:rPr lang="en-US" sz="4400" dirty="0" smtClean="0">
                <a:sym typeface="Calibri"/>
              </a:rPr>
              <a:t>Assignment Revision to Reflect UDL</a:t>
            </a:r>
            <a:endParaRPr lang="en-US" sz="4400" dirty="0">
              <a:sym typeface="Calibri"/>
            </a:endParaRPr>
          </a:p>
        </p:txBody>
      </p:sp>
      <p:pic>
        <p:nvPicPr>
          <p:cNvPr id="277" name="Shape 277"/>
          <p:cNvPicPr preferRelativeResize="0"/>
          <p:nvPr/>
        </p:nvPicPr>
        <p:blipFill rotWithShape="1">
          <a:blip r:embed="rId3">
            <a:alphaModFix/>
          </a:blip>
          <a:srcRect l="20132" t="10001" r="20659" b="9999"/>
          <a:stretch/>
        </p:blipFill>
        <p:spPr>
          <a:xfrm>
            <a:off x="854598" y="925822"/>
            <a:ext cx="7239000" cy="5328050"/>
          </a:xfrm>
          <a:prstGeom prst="rect">
            <a:avLst/>
          </a:prstGeom>
          <a:noFill/>
          <a:ln>
            <a:noFill/>
          </a:ln>
        </p:spPr>
      </p:pic>
      <p:sp>
        <p:nvSpPr>
          <p:cNvPr id="278" name="Shape 278"/>
          <p:cNvSpPr/>
          <p:nvPr/>
        </p:nvSpPr>
        <p:spPr>
          <a:xfrm>
            <a:off x="2282190" y="6266750"/>
            <a:ext cx="5867400" cy="457199"/>
          </a:xfrm>
          <a:prstGeom prst="rect">
            <a:avLst/>
          </a:prstGeom>
          <a:noFill/>
          <a:ln>
            <a:noFill/>
          </a:ln>
        </p:spPr>
        <p:txBody>
          <a:bodyPr lIns="91425" tIns="45700" rIns="91425" bIns="45700" anchor="t" anchorCtr="0">
            <a:noAutofit/>
          </a:bodyPr>
          <a:lstStyle/>
          <a:p>
            <a:pPr algn="ctr">
              <a:buSzPct val="25000"/>
            </a:pPr>
            <a:r>
              <a:rPr lang="en-US" sz="1600" dirty="0" smtClean="0">
                <a:latin typeface="+mn-lt"/>
              </a:rPr>
              <a:t>© 2014 CAST. </a:t>
            </a:r>
            <a:r>
              <a:rPr lang="en-US" sz="1600" dirty="0">
                <a:latin typeface="+mn-lt"/>
              </a:rPr>
              <a:t>Used with Permission. All Rights </a:t>
            </a:r>
            <a:r>
              <a:rPr lang="en-US" sz="1600" dirty="0" smtClean="0">
                <a:latin typeface="+mn-lt"/>
              </a:rPr>
              <a:t>Reserved. </a:t>
            </a:r>
            <a:endParaRPr lang="en-US" sz="1600" dirty="0">
              <a:solidFill>
                <a:prstClr val="black"/>
              </a:solidFill>
              <a:latin typeface="+mn-lt"/>
              <a:ea typeface="Calibri"/>
              <a:cs typeface="Calibri"/>
              <a:sym typeface="Calibri"/>
            </a:endParaRPr>
          </a:p>
        </p:txBody>
      </p:sp>
      <p:sp>
        <p:nvSpPr>
          <p:cNvPr id="2" name="Footer Placeholder 1"/>
          <p:cNvSpPr>
            <a:spLocks noGrp="1"/>
          </p:cNvSpPr>
          <p:nvPr>
            <p:ph type="ftr" sz="quarter" idx="3"/>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3" name="Slide Number Placeholder 2"/>
          <p:cNvSpPr>
            <a:spLocks noGrp="1"/>
          </p:cNvSpPr>
          <p:nvPr>
            <p:ph type="sldNum" sz="quarter" idx="4"/>
          </p:nvPr>
        </p:nvSpPr>
        <p:spPr/>
        <p:txBody>
          <a:bodyPr/>
          <a:lstStyle/>
          <a:p>
            <a:pPr algn="r"/>
            <a:fld id="{8D79BE21-F712-4A53-802B-F850200F0AA7}" type="slidenum">
              <a:rPr lang="en-US" smtClean="0">
                <a:solidFill>
                  <a:prstClr val="white">
                    <a:lumMod val="50000"/>
                  </a:prstClr>
                </a:solidFill>
              </a:rPr>
              <a:pPr algn="r"/>
              <a:t>12</a:t>
            </a:fld>
            <a:endParaRPr lang="en-US" dirty="0">
              <a:solidFill>
                <a:prstClr val="white">
                  <a:lumMod val="50000"/>
                </a:prstClr>
              </a:solidFill>
            </a:endParaRPr>
          </a:p>
        </p:txBody>
      </p:sp>
    </p:spTree>
    <p:extLst>
      <p:ext uri="{BB962C8B-B14F-4D97-AF65-F5344CB8AC3E}">
        <p14:creationId xmlns:p14="http://schemas.microsoft.com/office/powerpoint/2010/main" val="3167915915"/>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81000" y="0"/>
            <a:ext cx="8153399" cy="1066799"/>
          </a:xfrm>
          <a:prstGeom prst="rect">
            <a:avLst/>
          </a:prstGeom>
        </p:spPr>
        <p:txBody>
          <a:bodyPr lIns="91425" tIns="91425" rIns="91425" bIns="91425" anchor="t" anchorCtr="0">
            <a:noAutofit/>
          </a:bodyPr>
          <a:lstStyle/>
          <a:p>
            <a:pPr>
              <a:spcBef>
                <a:spcPts val="0"/>
              </a:spcBef>
              <a:buNone/>
            </a:pPr>
            <a:r>
              <a:rPr lang="en-US" sz="44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Chinese Culture Card</a:t>
            </a:r>
          </a:p>
        </p:txBody>
      </p:sp>
      <p:sp>
        <p:nvSpPr>
          <p:cNvPr id="268" name="Shape 268"/>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solidFill>
                  <a:schemeClr val="lt1"/>
                </a:solidFill>
              </a:rPr>
              <a:t>13</a:t>
            </a:fld>
            <a:endParaRPr lang="en-US">
              <a:solidFill>
                <a:schemeClr val="lt1"/>
              </a:solidFill>
            </a:endParaRPr>
          </a:p>
        </p:txBody>
      </p:sp>
      <p:sp>
        <p:nvSpPr>
          <p:cNvPr id="269" name="Shape 269"/>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01583"/>
            <a:ext cx="6953250" cy="520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lvl="0">
              <a:buSzPct val="25000"/>
            </a:pPr>
            <a:r>
              <a:rPr lang="en-US" sz="44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UDL: What are my goals?</a:t>
            </a:r>
          </a:p>
        </p:txBody>
      </p:sp>
      <p:sp>
        <p:nvSpPr>
          <p:cNvPr id="285" name="Shape 285"/>
          <p:cNvSpPr txBox="1">
            <a:spLocks noGrp="1"/>
          </p:cNvSpPr>
          <p:nvPr>
            <p:ph type="body" idx="1"/>
          </p:nvPr>
        </p:nvSpPr>
        <p:spPr>
          <a:xfrm>
            <a:off x="380998" y="1175659"/>
            <a:ext cx="8408437" cy="3548742"/>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sng" strike="noStrike" cap="none" baseline="0" dirty="0">
                <a:solidFill>
                  <a:schemeClr val="dk1"/>
                </a:solidFill>
                <a:latin typeface="Calibri"/>
                <a:ea typeface="Calibri"/>
                <a:cs typeface="Calibri"/>
                <a:sym typeface="Calibri"/>
              </a:rPr>
              <a:t>ELA Connecticut Core Standards</a:t>
            </a:r>
          </a:p>
          <a:p>
            <a:pPr marL="0" marR="0" lvl="0" indent="0" algn="l" rtl="0">
              <a:lnSpc>
                <a:spcPct val="90000"/>
              </a:lnSpc>
              <a:spcBef>
                <a:spcPts val="640"/>
              </a:spcBef>
              <a:buClr>
                <a:schemeClr val="dk1"/>
              </a:buClr>
              <a:buSzPct val="25000"/>
              <a:buFont typeface="Calibri"/>
              <a:buNone/>
            </a:pPr>
            <a:r>
              <a:rPr lang="en-US" sz="3200" b="1" dirty="0" smtClean="0">
                <a:solidFill>
                  <a:schemeClr val="dk1"/>
                </a:solidFill>
                <a:latin typeface="Calibri"/>
                <a:ea typeface="Calibri"/>
                <a:cs typeface="Calibri"/>
                <a:sym typeface="Calibri"/>
              </a:rPr>
              <a:t>CSS.ELA-Literacy.CCRA.SL.4 </a:t>
            </a:r>
            <a:endParaRPr lang="en-US" sz="3200" b="1" dirty="0">
              <a:solidFill>
                <a:schemeClr val="dk1"/>
              </a:solidFill>
              <a:latin typeface="Calibri"/>
              <a:ea typeface="Calibri"/>
              <a:cs typeface="Calibri"/>
              <a:sym typeface="Calibri"/>
            </a:endParaRPr>
          </a:p>
          <a:p>
            <a:pPr marL="0" marR="0" lvl="0" indent="0" algn="l" rtl="0">
              <a:lnSpc>
                <a:spcPct val="90000"/>
              </a:lnSpc>
              <a:spcBef>
                <a:spcPts val="64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Present information, findings, and supporting evidence such that listeners can follow the line of reasoning and the organization, development, and style are appropriate to task, purpose, and </a:t>
            </a:r>
            <a:r>
              <a:rPr lang="en-US" sz="3200" b="0" i="0" u="none" strike="noStrike" cap="none" baseline="0" dirty="0" smtClean="0">
                <a:solidFill>
                  <a:schemeClr val="dk1"/>
                </a:solidFill>
                <a:latin typeface="Calibri"/>
                <a:ea typeface="Calibri"/>
                <a:cs typeface="Calibri"/>
                <a:sym typeface="Calibri"/>
              </a:rPr>
              <a:t>audience.</a:t>
            </a:r>
            <a:endParaRPr lang="en-US" sz="3200" b="0" i="0" u="none" strike="noStrike" cap="none" baseline="0" dirty="0">
              <a:solidFill>
                <a:schemeClr val="dk1"/>
              </a:solidFill>
              <a:latin typeface="Calibri"/>
              <a:ea typeface="Calibri"/>
              <a:cs typeface="Calibri"/>
              <a:sym typeface="Calibri"/>
            </a:endParaRPr>
          </a:p>
        </p:txBody>
      </p:sp>
      <p:sp>
        <p:nvSpPr>
          <p:cNvPr id="286" name="Shape 286"/>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14</a:t>
            </a:fld>
            <a:endParaRPr lang="en-US">
              <a:solidFill>
                <a:schemeClr val="lt1"/>
              </a:solidFill>
            </a:endParaRPr>
          </a:p>
        </p:txBody>
      </p:sp>
      <p:sp>
        <p:nvSpPr>
          <p:cNvPr id="287" name="Shape 287"/>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Shape 294"/>
          <p:cNvSpPr txBox="1">
            <a:spLocks noGrp="1"/>
          </p:cNvSpPr>
          <p:nvPr>
            <p:ph idx="1"/>
          </p:nvPr>
        </p:nvSpPr>
        <p:spPr>
          <a:xfrm>
            <a:off x="317790" y="3657600"/>
            <a:ext cx="8308848" cy="1865126"/>
          </a:xfrm>
        </p:spPr>
        <p:txBody>
          <a:bodyPr/>
          <a:lstStyle/>
          <a:p>
            <a:pPr marL="0" lvl="0" indent="0">
              <a:buNone/>
            </a:pPr>
            <a:r>
              <a:rPr lang="en-US" sz="2800" b="1" dirty="0" smtClean="0">
                <a:solidFill>
                  <a:schemeClr val="bg2">
                    <a:lumMod val="25000"/>
                  </a:schemeClr>
                </a:solidFill>
                <a:sym typeface="Calibri"/>
              </a:rPr>
              <a:t>Broader Understandings </a:t>
            </a:r>
          </a:p>
          <a:p>
            <a:pPr lvl="0"/>
            <a:r>
              <a:rPr lang="en-US" sz="2400" dirty="0" smtClean="0">
                <a:sym typeface="Calibri"/>
              </a:rPr>
              <a:t>There are typically multiple perspectives for solving complicated problems.</a:t>
            </a:r>
          </a:p>
          <a:p>
            <a:pPr lvl="0"/>
            <a:r>
              <a:rPr lang="en-US" sz="2400" dirty="0" smtClean="0">
                <a:sym typeface="Calibri"/>
              </a:rPr>
              <a:t>Many proposed resolutions have both positive and negative consequences.</a:t>
            </a:r>
            <a:endParaRPr lang="en-US" sz="2400" dirty="0">
              <a:sym typeface="Calibri"/>
            </a:endParaRPr>
          </a:p>
        </p:txBody>
      </p:sp>
      <p:sp>
        <p:nvSpPr>
          <p:cNvPr id="293" name="Shape 293"/>
          <p:cNvSpPr txBox="1">
            <a:spLocks noGrp="1"/>
          </p:cNvSpPr>
          <p:nvPr>
            <p:ph type="title"/>
          </p:nvPr>
        </p:nvSpPr>
        <p:spPr>
          <a:xfrm>
            <a:off x="395514" y="76200"/>
            <a:ext cx="8153400" cy="533400"/>
          </a:xfrm>
        </p:spPr>
        <p:txBody>
          <a:bodyPr>
            <a:normAutofit fontScale="90000"/>
          </a:bodyPr>
          <a:lstStyle/>
          <a:p>
            <a:pPr lvl="0"/>
            <a:r>
              <a:rPr lang="en-US" sz="4400" dirty="0">
                <a:latin typeface="Calibri" panose="020F0502020204030204" pitchFamily="34" charset="0"/>
                <a:sym typeface="Calibri"/>
                <a:rtl val="0"/>
              </a:rPr>
              <a:t>UDL: </a:t>
            </a:r>
            <a:r>
              <a:rPr lang="en-US" sz="4400" dirty="0" smtClean="0">
                <a:latin typeface="Calibri" panose="020F0502020204030204" pitchFamily="34" charset="0"/>
                <a:sym typeface="Calibri"/>
                <a:rtl val="0"/>
              </a:rPr>
              <a:t>What  </a:t>
            </a:r>
            <a:r>
              <a:rPr lang="en-US" sz="4400" dirty="0">
                <a:latin typeface="Calibri" panose="020F0502020204030204" pitchFamily="34" charset="0"/>
                <a:sym typeface="Calibri"/>
                <a:rtl val="0"/>
              </a:rPr>
              <a:t>do I want students to know?</a:t>
            </a:r>
          </a:p>
        </p:txBody>
      </p:sp>
      <p:graphicFrame>
        <p:nvGraphicFramePr>
          <p:cNvPr id="295" name="Shape 295"/>
          <p:cNvGraphicFramePr/>
          <p:nvPr>
            <p:extLst>
              <p:ext uri="{D42A27DB-BD31-4B8C-83A1-F6EECF244321}">
                <p14:modId xmlns:p14="http://schemas.microsoft.com/office/powerpoint/2010/main" val="937793070"/>
              </p:ext>
            </p:extLst>
          </p:nvPr>
        </p:nvGraphicFramePr>
        <p:xfrm>
          <a:off x="841248" y="762000"/>
          <a:ext cx="7388352" cy="2552700"/>
        </p:xfrm>
        <a:graphic>
          <a:graphicData uri="http://schemas.openxmlformats.org/drawingml/2006/table">
            <a:tbl>
              <a:tblPr>
                <a:noFill/>
                <a:tableStyleId>{43EFF523-745E-44F3-88FC-9215941CB38A}</a:tableStyleId>
              </a:tblPr>
              <a:tblGrid>
                <a:gridCol w="3694176"/>
                <a:gridCol w="3694176"/>
              </a:tblGrid>
              <a:tr h="1219200">
                <a:tc>
                  <a:txBody>
                    <a:bodyPr/>
                    <a:lstStyle/>
                    <a:p>
                      <a:pPr>
                        <a:spcBef>
                          <a:spcPts val="0"/>
                        </a:spcBef>
                        <a:buNone/>
                      </a:pPr>
                      <a:r>
                        <a:rPr lang="en-US" sz="2200" dirty="0">
                          <a:solidFill>
                            <a:schemeClr val="dk1"/>
                          </a:solidFill>
                          <a:latin typeface="Calibri"/>
                          <a:ea typeface="Calibri"/>
                          <a:cs typeface="Calibri"/>
                          <a:sym typeface="Calibri"/>
                        </a:rPr>
                        <a:t>Animals have common survival </a:t>
                      </a:r>
                      <a:r>
                        <a:rPr lang="en-US" sz="2200" b="1" dirty="0">
                          <a:solidFill>
                            <a:schemeClr val="dk1"/>
                          </a:solidFill>
                          <a:latin typeface="Calibri"/>
                          <a:ea typeface="Calibri"/>
                          <a:cs typeface="Calibri"/>
                          <a:sym typeface="Calibri"/>
                        </a:rPr>
                        <a:t>needs</a:t>
                      </a:r>
                      <a:r>
                        <a:rPr lang="en-US" sz="2200" dirty="0">
                          <a:solidFill>
                            <a:schemeClr val="dk1"/>
                          </a:solidFill>
                          <a:latin typeface="Calibri"/>
                          <a:ea typeface="Calibri"/>
                          <a:cs typeface="Calibri"/>
                          <a:sym typeface="Calibri"/>
                        </a:rPr>
                        <a:t> that they meet in similar and different ways.</a:t>
                      </a:r>
                    </a:p>
                  </a:txBody>
                  <a:tcPr marL="91425" marR="91425" marT="91425" marB="91425">
                    <a:solidFill>
                      <a:schemeClr val="accent2">
                        <a:lumMod val="20000"/>
                        <a:lumOff val="80000"/>
                      </a:schemeClr>
                    </a:solidFill>
                  </a:tcPr>
                </a:tc>
                <a:tc>
                  <a:txBody>
                    <a:bodyPr/>
                    <a:lstStyle/>
                    <a:p>
                      <a:pPr>
                        <a:spcBef>
                          <a:spcPts val="0"/>
                        </a:spcBef>
                        <a:buNone/>
                      </a:pPr>
                      <a:r>
                        <a:rPr lang="en-US" sz="2200" dirty="0">
                          <a:solidFill>
                            <a:schemeClr val="dk1"/>
                          </a:solidFill>
                          <a:latin typeface="Calibri"/>
                          <a:ea typeface="Calibri"/>
                          <a:cs typeface="Calibri"/>
                          <a:sym typeface="Calibri"/>
                        </a:rPr>
                        <a:t>When the survival needs of an entire </a:t>
                      </a:r>
                      <a:r>
                        <a:rPr lang="en-US" sz="2200" b="1" dirty="0">
                          <a:solidFill>
                            <a:schemeClr val="dk1"/>
                          </a:solidFill>
                          <a:latin typeface="Calibri"/>
                          <a:ea typeface="Calibri"/>
                          <a:cs typeface="Calibri"/>
                          <a:sym typeface="Calibri"/>
                        </a:rPr>
                        <a:t>species</a:t>
                      </a:r>
                      <a:r>
                        <a:rPr lang="en-US" sz="2200" dirty="0">
                          <a:solidFill>
                            <a:schemeClr val="dk1"/>
                          </a:solidFill>
                          <a:latin typeface="Calibri"/>
                          <a:ea typeface="Calibri"/>
                          <a:cs typeface="Calibri"/>
                          <a:sym typeface="Calibri"/>
                        </a:rPr>
                        <a:t> aren’t met, they become </a:t>
                      </a:r>
                      <a:r>
                        <a:rPr lang="en-US" sz="2200" b="1" dirty="0">
                          <a:solidFill>
                            <a:schemeClr val="dk1"/>
                          </a:solidFill>
                          <a:latin typeface="Calibri"/>
                          <a:ea typeface="Calibri"/>
                          <a:cs typeface="Calibri"/>
                          <a:sym typeface="Calibri"/>
                        </a:rPr>
                        <a:t>extinct</a:t>
                      </a:r>
                      <a:r>
                        <a:rPr lang="en-US" sz="2200" dirty="0">
                          <a:solidFill>
                            <a:schemeClr val="dk1"/>
                          </a:solidFill>
                          <a:latin typeface="Calibri"/>
                          <a:ea typeface="Calibri"/>
                          <a:cs typeface="Calibri"/>
                          <a:sym typeface="Calibri"/>
                        </a:rPr>
                        <a:t>.</a:t>
                      </a:r>
                    </a:p>
                  </a:txBody>
                  <a:tcPr marL="91425" marR="91425" marT="91425" marB="91425">
                    <a:solidFill>
                      <a:schemeClr val="accent2">
                        <a:lumMod val="20000"/>
                        <a:lumOff val="80000"/>
                      </a:schemeClr>
                    </a:solidFill>
                  </a:tcPr>
                </a:tc>
              </a:tr>
              <a:tr h="1333500">
                <a:tc>
                  <a:txBody>
                    <a:bodyPr/>
                    <a:lstStyle/>
                    <a:p>
                      <a:pPr>
                        <a:spcBef>
                          <a:spcPts val="0"/>
                        </a:spcBef>
                        <a:buNone/>
                      </a:pPr>
                      <a:r>
                        <a:rPr lang="en-US" sz="2200" dirty="0">
                          <a:solidFill>
                            <a:schemeClr val="dk1"/>
                          </a:solidFill>
                          <a:latin typeface="Calibri"/>
                          <a:ea typeface="Calibri"/>
                          <a:cs typeface="Calibri"/>
                          <a:sym typeface="Calibri"/>
                        </a:rPr>
                        <a:t>Many animals are in danger of </a:t>
                      </a:r>
                      <a:r>
                        <a:rPr lang="en-US" sz="2200" b="1" dirty="0">
                          <a:solidFill>
                            <a:schemeClr val="dk1"/>
                          </a:solidFill>
                          <a:latin typeface="Calibri"/>
                          <a:ea typeface="Calibri"/>
                          <a:cs typeface="Calibri"/>
                          <a:sym typeface="Calibri"/>
                        </a:rPr>
                        <a:t>extinction </a:t>
                      </a:r>
                      <a:r>
                        <a:rPr lang="en-US" sz="2200" dirty="0">
                          <a:solidFill>
                            <a:schemeClr val="dk1"/>
                          </a:solidFill>
                          <a:latin typeface="Calibri"/>
                          <a:ea typeface="Calibri"/>
                          <a:cs typeface="Calibri"/>
                          <a:sym typeface="Calibri"/>
                        </a:rPr>
                        <a:t>because of human behaviors.</a:t>
                      </a:r>
                    </a:p>
                  </a:txBody>
                  <a:tcPr marL="91425" marR="91425" marT="91425" marB="91425">
                    <a:solidFill>
                      <a:schemeClr val="accent2">
                        <a:lumMod val="20000"/>
                        <a:lumOff val="80000"/>
                      </a:schemeClr>
                    </a:solidFill>
                  </a:tcPr>
                </a:tc>
                <a:tc>
                  <a:txBody>
                    <a:bodyPr/>
                    <a:lstStyle/>
                    <a:p>
                      <a:pPr>
                        <a:spcBef>
                          <a:spcPts val="0"/>
                        </a:spcBef>
                        <a:buNone/>
                      </a:pPr>
                      <a:r>
                        <a:rPr lang="en-US" sz="2200" dirty="0">
                          <a:solidFill>
                            <a:schemeClr val="dk1"/>
                          </a:solidFill>
                          <a:latin typeface="Calibri"/>
                          <a:ea typeface="Calibri"/>
                          <a:cs typeface="Calibri"/>
                          <a:sym typeface="Calibri"/>
                        </a:rPr>
                        <a:t>Conflicts arise when </a:t>
                      </a:r>
                      <a:r>
                        <a:rPr lang="en-US" sz="2200" b="1" dirty="0">
                          <a:solidFill>
                            <a:schemeClr val="dk1"/>
                          </a:solidFill>
                          <a:latin typeface="Calibri"/>
                          <a:ea typeface="Calibri"/>
                          <a:cs typeface="Calibri"/>
                          <a:sym typeface="Calibri"/>
                        </a:rPr>
                        <a:t>environmentalists</a:t>
                      </a:r>
                      <a:r>
                        <a:rPr lang="en-US" sz="2200" dirty="0">
                          <a:solidFill>
                            <a:schemeClr val="dk1"/>
                          </a:solidFill>
                          <a:latin typeface="Calibri"/>
                          <a:ea typeface="Calibri"/>
                          <a:cs typeface="Calibri"/>
                          <a:sym typeface="Calibri"/>
                        </a:rPr>
                        <a:t> try to protect </a:t>
                      </a:r>
                      <a:r>
                        <a:rPr lang="en-US" sz="2200" b="1" dirty="0">
                          <a:solidFill>
                            <a:schemeClr val="dk1"/>
                          </a:solidFill>
                          <a:latin typeface="Calibri"/>
                          <a:ea typeface="Calibri"/>
                          <a:cs typeface="Calibri"/>
                          <a:sym typeface="Calibri"/>
                        </a:rPr>
                        <a:t>endangered </a:t>
                      </a:r>
                      <a:r>
                        <a:rPr lang="en-US" sz="2200" dirty="0">
                          <a:solidFill>
                            <a:schemeClr val="dk1"/>
                          </a:solidFill>
                          <a:latin typeface="Calibri"/>
                          <a:ea typeface="Calibri"/>
                          <a:cs typeface="Calibri"/>
                          <a:sym typeface="Calibri"/>
                        </a:rPr>
                        <a:t>species.</a:t>
                      </a:r>
                    </a:p>
                  </a:txBody>
                  <a:tcPr marL="91425" marR="91425" marT="91425" marB="91425">
                    <a:solidFill>
                      <a:schemeClr val="accent2">
                        <a:lumMod val="20000"/>
                        <a:lumOff val="80000"/>
                      </a:schemeClr>
                    </a:solidFill>
                  </a:tcPr>
                </a:tc>
              </a:tr>
            </a:tbl>
          </a:graphicData>
        </a:graphic>
      </p:graphicFrame>
      <p:sp>
        <p:nvSpPr>
          <p:cNvPr id="5" name="Footer Placeholder 4"/>
          <p:cNvSpPr>
            <a:spLocks noGrp="1"/>
          </p:cNvSpPr>
          <p:nvPr>
            <p:ph type="ftr" sz="quarter" idx="10"/>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p>
            <a:fld id="{EE3D4692-A625-460F-A072-DE10EEAA5719}" type="slidenum">
              <a:rPr lang="en-US" smtClean="0">
                <a:solidFill>
                  <a:prstClr val="white"/>
                </a:solidFill>
              </a:rPr>
              <a:pPr/>
              <a:t>15</a:t>
            </a:fld>
            <a:endParaRPr lang="en-US" dirty="0">
              <a:solidFill>
                <a:prstClr val="white"/>
              </a:solidFill>
            </a:endParaRPr>
          </a:p>
        </p:txBody>
      </p:sp>
    </p:spTree>
    <p:extLst>
      <p:ext uri="{BB962C8B-B14F-4D97-AF65-F5344CB8AC3E}">
        <p14:creationId xmlns:p14="http://schemas.microsoft.com/office/powerpoint/2010/main" val="3201187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4">
                                            <p:txEl>
                                              <p:pRg st="0" end="0"/>
                                            </p:txEl>
                                          </p:spTgt>
                                        </p:tgtEl>
                                        <p:attrNameLst>
                                          <p:attrName>style.visibility</p:attrName>
                                        </p:attrNameLst>
                                      </p:cBhvr>
                                      <p:to>
                                        <p:strVal val="visible"/>
                                      </p:to>
                                    </p:set>
                                    <p:anim calcmode="lin" valueType="num">
                                      <p:cBhvr additive="base">
                                        <p:cTn id="7" dur="500"/>
                                        <p:tgtEl>
                                          <p:spTgt spid="29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4">
                                            <p:txEl>
                                              <p:pRg st="1" end="1"/>
                                            </p:txEl>
                                          </p:spTgt>
                                        </p:tgtEl>
                                        <p:attrNameLst>
                                          <p:attrName>style.visibility</p:attrName>
                                        </p:attrNameLst>
                                      </p:cBhvr>
                                      <p:to>
                                        <p:strVal val="visible"/>
                                      </p:to>
                                    </p:set>
                                    <p:anim calcmode="lin" valueType="num">
                                      <p:cBhvr additive="base">
                                        <p:cTn id="12" dur="500"/>
                                        <p:tgtEl>
                                          <p:spTgt spid="29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94">
                                            <p:txEl>
                                              <p:pRg st="2" end="2"/>
                                            </p:txEl>
                                          </p:spTgt>
                                        </p:tgtEl>
                                        <p:attrNameLst>
                                          <p:attrName>style.visibility</p:attrName>
                                        </p:attrNameLst>
                                      </p:cBhvr>
                                      <p:to>
                                        <p:strVal val="visible"/>
                                      </p:to>
                                    </p:set>
                                    <p:anim calcmode="lin" valueType="num">
                                      <p:cBhvr additive="base">
                                        <p:cTn id="17" dur="500"/>
                                        <p:tgtEl>
                                          <p:spTgt spid="294">
                                            <p:txEl>
                                              <p:pRg st="2" end="2"/>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UDL: What will students do?</a:t>
            </a:r>
          </a:p>
        </p:txBody>
      </p:sp>
      <p:sp>
        <p:nvSpPr>
          <p:cNvPr id="302" name="Shape 302"/>
          <p:cNvSpPr txBox="1">
            <a:spLocks noGrp="1"/>
          </p:cNvSpPr>
          <p:nvPr>
            <p:ph type="body" idx="1"/>
          </p:nvPr>
        </p:nvSpPr>
        <p:spPr>
          <a:xfrm>
            <a:off x="381000" y="990600"/>
            <a:ext cx="8381999" cy="4656250"/>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1200"/>
              </a:spcAft>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Each </a:t>
            </a:r>
            <a:r>
              <a:rPr lang="en-US" sz="3200" b="0" i="0" u="sng" strike="noStrike" cap="none" baseline="0" dirty="0">
                <a:solidFill>
                  <a:schemeClr val="dk1"/>
                </a:solidFill>
                <a:latin typeface="Calibri"/>
                <a:ea typeface="Calibri"/>
                <a:cs typeface="Calibri"/>
                <a:sym typeface="Calibri"/>
              </a:rPr>
              <a:t>team</a:t>
            </a:r>
            <a:r>
              <a:rPr lang="en-US" sz="3200" b="0" i="0" u="none" strike="noStrike" cap="none" baseline="0" dirty="0">
                <a:solidFill>
                  <a:schemeClr val="dk1"/>
                </a:solidFill>
                <a:latin typeface="Calibri"/>
                <a:ea typeface="Calibri"/>
                <a:cs typeface="Calibri"/>
                <a:sym typeface="Calibri"/>
              </a:rPr>
              <a:t> will give a speech on an endangered animal that includes: </a:t>
            </a:r>
          </a:p>
          <a:p>
            <a:pPr marL="854075" marR="0" lvl="0" indent="-358775" algn="l" rtl="0">
              <a:lnSpc>
                <a:spcPct val="90000"/>
              </a:lnSpc>
              <a:spcBef>
                <a:spcPts val="640"/>
              </a:spcBef>
              <a:buClr>
                <a:schemeClr val="dk1"/>
              </a:buClr>
              <a:buSzPct val="100000"/>
              <a:buFont typeface="Arial"/>
              <a:buChar char="•"/>
            </a:pPr>
            <a:r>
              <a:rPr lang="en-US" sz="2800" b="0" i="1" u="none" strike="noStrike" cap="none" baseline="0" dirty="0">
                <a:solidFill>
                  <a:schemeClr val="dk1"/>
                </a:solidFill>
                <a:latin typeface="Calibri"/>
                <a:ea typeface="Calibri"/>
                <a:cs typeface="Calibri"/>
                <a:sym typeface="Calibri"/>
              </a:rPr>
              <a:t>How the animal meets common needs</a:t>
            </a:r>
          </a:p>
          <a:p>
            <a:pPr marL="854075" marR="0" lvl="0" indent="-358775" algn="l" rtl="0">
              <a:lnSpc>
                <a:spcPct val="90000"/>
              </a:lnSpc>
              <a:spcBef>
                <a:spcPts val="640"/>
              </a:spcBef>
              <a:buClr>
                <a:schemeClr val="dk1"/>
              </a:buClr>
              <a:buSzPct val="100000"/>
              <a:buFont typeface="Arial"/>
              <a:buChar char="•"/>
            </a:pPr>
            <a:r>
              <a:rPr lang="en-US" sz="2800" b="0" i="1" u="none" strike="noStrike" cap="none" baseline="0" dirty="0">
                <a:solidFill>
                  <a:schemeClr val="dk1"/>
                </a:solidFill>
                <a:latin typeface="Calibri"/>
                <a:ea typeface="Calibri"/>
                <a:cs typeface="Calibri"/>
                <a:sym typeface="Calibri"/>
              </a:rPr>
              <a:t>The causes of extinction</a:t>
            </a:r>
          </a:p>
          <a:p>
            <a:pPr marL="854075" marR="0" lvl="0" indent="-358775" algn="l" rtl="0">
              <a:lnSpc>
                <a:spcPct val="90000"/>
              </a:lnSpc>
              <a:spcBef>
                <a:spcPts val="640"/>
              </a:spcBef>
              <a:buClr>
                <a:schemeClr val="dk1"/>
              </a:buClr>
              <a:buSzPct val="100000"/>
              <a:buFont typeface="Arial"/>
              <a:buChar char="•"/>
            </a:pPr>
            <a:r>
              <a:rPr lang="en-US" sz="2800" b="0" i="1" u="none" strike="noStrike" cap="none" baseline="0" dirty="0">
                <a:solidFill>
                  <a:schemeClr val="dk1"/>
                </a:solidFill>
                <a:latin typeface="Calibri"/>
                <a:ea typeface="Calibri"/>
                <a:cs typeface="Calibri"/>
                <a:sym typeface="Calibri"/>
              </a:rPr>
              <a:t>Solution attempts and results</a:t>
            </a:r>
          </a:p>
          <a:p>
            <a:pPr marL="854075" marR="0" lvl="0" indent="-358775" algn="l" rtl="0">
              <a:lnSpc>
                <a:spcPct val="90000"/>
              </a:lnSpc>
              <a:spcBef>
                <a:spcPts val="640"/>
              </a:spcBef>
              <a:spcAft>
                <a:spcPts val="1200"/>
              </a:spcAft>
              <a:buClr>
                <a:schemeClr val="dk1"/>
              </a:buClr>
              <a:buSzPct val="100000"/>
              <a:buFont typeface="Arial"/>
              <a:buChar char="•"/>
            </a:pPr>
            <a:r>
              <a:rPr lang="en-US" sz="2800" b="0" i="1" u="none" strike="noStrike" cap="none" baseline="0" dirty="0">
                <a:solidFill>
                  <a:schemeClr val="dk1"/>
                </a:solidFill>
                <a:latin typeface="Calibri"/>
                <a:ea typeface="Calibri"/>
                <a:cs typeface="Calibri"/>
                <a:sym typeface="Calibri"/>
              </a:rPr>
              <a:t>Suggestions for problem resolution and predictions of results</a:t>
            </a:r>
          </a:p>
          <a:p>
            <a:pPr marL="0" marR="0" lvl="0" indent="0" algn="l" rtl="0">
              <a:lnSpc>
                <a:spcPct val="90000"/>
              </a:lnSpc>
              <a:spcBef>
                <a:spcPts val="640"/>
              </a:spcBef>
              <a:buClr>
                <a:schemeClr val="dk1"/>
              </a:buClr>
              <a:buSzPct val="25000"/>
              <a:buFont typeface="Calibri"/>
              <a:buNone/>
            </a:pPr>
            <a:r>
              <a:rPr lang="en-US" sz="3000" b="0" i="0" u="none" strike="noStrike" cap="none" baseline="0" dirty="0" smtClean="0">
                <a:solidFill>
                  <a:schemeClr val="dk1"/>
                </a:solidFill>
                <a:latin typeface="Calibri"/>
                <a:ea typeface="Calibri"/>
                <a:cs typeface="Calibri"/>
                <a:sym typeface="Calibri"/>
              </a:rPr>
              <a:t>Challenge: Present </a:t>
            </a:r>
            <a:r>
              <a:rPr lang="en-US" sz="3000" b="0" i="0" u="none" strike="noStrike" cap="none" baseline="0" dirty="0">
                <a:solidFill>
                  <a:schemeClr val="dk1"/>
                </a:solidFill>
                <a:latin typeface="Calibri"/>
                <a:ea typeface="Calibri"/>
                <a:cs typeface="Calibri"/>
                <a:sym typeface="Calibri"/>
              </a:rPr>
              <a:t>a controversy between those who seek to protect a species and those who oppose the proposed actions</a:t>
            </a:r>
            <a:r>
              <a:rPr lang="en-US" sz="3200" b="0" i="0" u="none" strike="noStrike" cap="none" baseline="0" dirty="0">
                <a:solidFill>
                  <a:schemeClr val="dk1"/>
                </a:solidFill>
                <a:latin typeface="Calibri"/>
                <a:ea typeface="Calibri"/>
                <a:cs typeface="Calibri"/>
                <a:sym typeface="Calibri"/>
              </a:rPr>
              <a:t>. </a:t>
            </a:r>
            <a:endParaRPr sz="3200" b="0" i="0" u="none" strike="noStrike" cap="none" baseline="0" dirty="0">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16</a:t>
            </a:fld>
            <a:endParaRPr lang="en-US">
              <a:solidFill>
                <a:schemeClr val="lt1"/>
              </a:solidFill>
            </a:endParaRPr>
          </a:p>
        </p:txBody>
      </p:sp>
      <p:sp>
        <p:nvSpPr>
          <p:cNvPr id="304" name="Shape 304"/>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384047" y="141514"/>
            <a:ext cx="8153399" cy="1066799"/>
          </a:xfrm>
          <a:prstGeom prst="rect">
            <a:avLst/>
          </a:prstGeom>
        </p:spPr>
        <p:txBody>
          <a:bodyPr lIns="91425" tIns="91425" rIns="91425" bIns="91425" anchor="t" anchorCtr="0">
            <a:noAutofit/>
          </a:bodyPr>
          <a:lstStyle/>
          <a:p>
            <a:pPr>
              <a:spcBef>
                <a:spcPts val="0"/>
              </a:spcBef>
              <a:buNone/>
            </a:pP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CCS Vocabulary Tiers</a:t>
            </a:r>
          </a:p>
        </p:txBody>
      </p:sp>
      <p:sp>
        <p:nvSpPr>
          <p:cNvPr id="311" name="Shape 311"/>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
        <p:nvSpPr>
          <p:cNvPr id="313" name="Shape 313"/>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graphicFrame>
        <p:nvGraphicFramePr>
          <p:cNvPr id="2" name="Diagram 1"/>
          <p:cNvGraphicFramePr/>
          <p:nvPr>
            <p:extLst>
              <p:ext uri="{D42A27DB-BD31-4B8C-83A1-F6EECF244321}">
                <p14:modId xmlns:p14="http://schemas.microsoft.com/office/powerpoint/2010/main" val="1213141931"/>
              </p:ext>
            </p:extLst>
          </p:nvPr>
        </p:nvGraphicFramePr>
        <p:xfrm>
          <a:off x="838200" y="1371600"/>
          <a:ext cx="754389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What is “Academic Language”?</a:t>
            </a:r>
          </a:p>
        </p:txBody>
      </p:sp>
      <p:sp>
        <p:nvSpPr>
          <p:cNvPr id="320" name="Shape 320"/>
          <p:cNvSpPr txBox="1">
            <a:spLocks noGrp="1"/>
          </p:cNvSpPr>
          <p:nvPr>
            <p:ph type="body" idx="1"/>
          </p:nvPr>
        </p:nvSpPr>
        <p:spPr>
          <a:xfrm>
            <a:off x="381000" y="939450"/>
            <a:ext cx="8381999" cy="6299999"/>
          </a:xfrm>
          <a:prstGeom prst="rect">
            <a:avLst/>
          </a:prstGeom>
          <a:noFill/>
          <a:ln>
            <a:noFill/>
          </a:ln>
        </p:spPr>
        <p:txBody>
          <a:bodyPr lIns="0" tIns="0" rIns="0" bIns="0" anchor="t" anchorCtr="0">
            <a:noAutofit/>
          </a:bodyPr>
          <a:lstStyle/>
          <a:p>
            <a:pPr marL="0" marR="0" lvl="0" indent="0" algn="l" rtl="0">
              <a:lnSpc>
                <a:spcPct val="90000"/>
              </a:lnSpc>
              <a:spcBef>
                <a:spcPts val="640"/>
              </a:spcBef>
              <a:buClr>
                <a:schemeClr val="dk1"/>
              </a:buClr>
              <a:buSzPct val="25000"/>
              <a:buFont typeface="Calibri"/>
              <a:buNone/>
            </a:pPr>
            <a:r>
              <a:rPr lang="en-US" sz="3200" b="1">
                <a:solidFill>
                  <a:schemeClr val="dk1"/>
                </a:solidFill>
                <a:latin typeface="Calibri"/>
                <a:ea typeface="Calibri"/>
                <a:cs typeface="Calibri"/>
                <a:sym typeface="Calibri"/>
              </a:rPr>
              <a:t>The language we use to:</a:t>
            </a:r>
          </a:p>
          <a:p>
            <a:pPr marL="457200" marR="0" lvl="0" indent="-419100" algn="l" rtl="0">
              <a:lnSpc>
                <a:spcPct val="90000"/>
              </a:lnSpc>
              <a:spcBef>
                <a:spcPts val="640"/>
              </a:spcBef>
              <a:buClr>
                <a:schemeClr val="dk1"/>
              </a:buClr>
              <a:buSzPct val="100000"/>
              <a:buFont typeface="Calibri"/>
              <a:buChar char="•"/>
            </a:pPr>
            <a:r>
              <a:rPr lang="en-US" sz="3000">
                <a:solidFill>
                  <a:schemeClr val="dk1"/>
                </a:solidFill>
                <a:latin typeface="Calibri"/>
                <a:ea typeface="Calibri"/>
                <a:cs typeface="Calibri"/>
                <a:sym typeface="Calibri"/>
              </a:rPr>
              <a:t>correctly and appropriately </a:t>
            </a:r>
            <a:r>
              <a:rPr lang="en-US" sz="3000">
                <a:solidFill>
                  <a:srgbClr val="C00000"/>
                </a:solidFill>
                <a:latin typeface="Calibri"/>
                <a:ea typeface="Calibri"/>
                <a:cs typeface="Calibri"/>
                <a:sym typeface="Calibri"/>
              </a:rPr>
              <a:t>learn, teach, and communicate</a:t>
            </a:r>
            <a:r>
              <a:rPr lang="en-US" sz="3000">
                <a:solidFill>
                  <a:srgbClr val="DF8045"/>
                </a:solidFill>
                <a:latin typeface="Calibri"/>
                <a:ea typeface="Calibri"/>
                <a:cs typeface="Calibri"/>
                <a:sym typeface="Calibri"/>
              </a:rPr>
              <a:t> </a:t>
            </a:r>
            <a:r>
              <a:rPr lang="en-US" sz="3000">
                <a:solidFill>
                  <a:schemeClr val="dk1"/>
                </a:solidFill>
                <a:latin typeface="Calibri"/>
                <a:ea typeface="Calibri"/>
                <a:cs typeface="Calibri"/>
                <a:sym typeface="Calibri"/>
              </a:rPr>
              <a:t>about academic content.</a:t>
            </a:r>
          </a:p>
          <a:p>
            <a:pPr marL="457200" marR="0" lvl="0" indent="-419100" algn="l" rtl="0">
              <a:lnSpc>
                <a:spcPct val="90000"/>
              </a:lnSpc>
              <a:spcBef>
                <a:spcPts val="640"/>
              </a:spcBef>
              <a:buClr>
                <a:schemeClr val="dk1"/>
              </a:buClr>
              <a:buSzPct val="100000"/>
              <a:buFont typeface="Calibri"/>
              <a:buChar char="•"/>
            </a:pPr>
            <a:r>
              <a:rPr lang="en-US" sz="3000">
                <a:solidFill>
                  <a:srgbClr val="C00000"/>
                </a:solidFill>
                <a:latin typeface="Calibri"/>
                <a:ea typeface="Calibri"/>
                <a:cs typeface="Calibri"/>
                <a:sym typeface="Calibri"/>
              </a:rPr>
              <a:t>assess and evaluate </a:t>
            </a:r>
            <a:r>
              <a:rPr lang="en-US" sz="3000">
                <a:solidFill>
                  <a:schemeClr val="dk1"/>
                </a:solidFill>
                <a:latin typeface="Calibri"/>
                <a:ea typeface="Calibri"/>
                <a:cs typeface="Calibri"/>
                <a:sym typeface="Calibri"/>
              </a:rPr>
              <a:t>content learning and academic achievement.</a:t>
            </a:r>
          </a:p>
          <a:p>
            <a:pPr marL="0" marR="0" indent="0" algn="l" rtl="0">
              <a:lnSpc>
                <a:spcPct val="90000"/>
              </a:lnSpc>
              <a:spcBef>
                <a:spcPts val="640"/>
              </a:spcBef>
              <a:buNone/>
            </a:pPr>
            <a:r>
              <a:rPr lang="en-US" sz="3200" b="1">
                <a:solidFill>
                  <a:schemeClr val="dk1"/>
                </a:solidFill>
                <a:latin typeface="Calibri"/>
                <a:ea typeface="Calibri"/>
                <a:cs typeface="Calibri"/>
                <a:sym typeface="Calibri"/>
              </a:rPr>
              <a:t>The language used in:</a:t>
            </a:r>
          </a:p>
          <a:p>
            <a:pPr marL="457200" marR="0" lvl="0" indent="-419100" algn="l" rtl="0">
              <a:lnSpc>
                <a:spcPct val="90000"/>
              </a:lnSpc>
              <a:spcBef>
                <a:spcPts val="640"/>
              </a:spcBef>
              <a:buClr>
                <a:schemeClr val="dk1"/>
              </a:buClr>
              <a:buSzPct val="100000"/>
              <a:buFont typeface="Calibri"/>
              <a:buChar char="•"/>
            </a:pPr>
            <a:r>
              <a:rPr lang="en-US" sz="3000">
                <a:solidFill>
                  <a:srgbClr val="C00000"/>
                </a:solidFill>
                <a:latin typeface="Calibri"/>
                <a:ea typeface="Calibri"/>
                <a:cs typeface="Calibri"/>
                <a:sym typeface="Calibri"/>
              </a:rPr>
              <a:t>books</a:t>
            </a:r>
            <a:r>
              <a:rPr lang="en-US" sz="3000">
                <a:solidFill>
                  <a:schemeClr val="dk1"/>
                </a:solidFill>
                <a:latin typeface="Calibri"/>
                <a:ea typeface="Calibri"/>
                <a:cs typeface="Calibri"/>
                <a:sym typeface="Calibri"/>
              </a:rPr>
              <a:t> and other academic, professional, or </a:t>
            </a:r>
            <a:r>
              <a:rPr lang="en-US" sz="3000">
                <a:latin typeface="Calibri"/>
                <a:ea typeface="Calibri"/>
                <a:cs typeface="Calibri"/>
                <a:sym typeface="Calibri"/>
              </a:rPr>
              <a:t>technical </a:t>
            </a:r>
            <a:r>
              <a:rPr lang="en-US" sz="3000">
                <a:solidFill>
                  <a:srgbClr val="C00000"/>
                </a:solidFill>
                <a:latin typeface="Calibri"/>
                <a:ea typeface="Calibri"/>
                <a:cs typeface="Calibri"/>
                <a:sym typeface="Calibri"/>
              </a:rPr>
              <a:t>texts</a:t>
            </a:r>
            <a:r>
              <a:rPr lang="en-US" sz="3000">
                <a:latin typeface="Calibri"/>
                <a:ea typeface="Calibri"/>
                <a:cs typeface="Calibri"/>
                <a:sym typeface="Calibri"/>
              </a:rPr>
              <a:t>.</a:t>
            </a:r>
          </a:p>
          <a:p>
            <a:pPr marL="457200" marR="0" lvl="0" indent="-419100" algn="l" rtl="0">
              <a:lnSpc>
                <a:spcPct val="90000"/>
              </a:lnSpc>
              <a:spcBef>
                <a:spcPts val="640"/>
              </a:spcBef>
              <a:buClr>
                <a:srgbClr val="000000"/>
              </a:buClr>
              <a:buSzPct val="100000"/>
              <a:buFont typeface="Calibri"/>
              <a:buChar char="•"/>
            </a:pPr>
            <a:r>
              <a:rPr lang="en-US" sz="3000">
                <a:solidFill>
                  <a:srgbClr val="C00000"/>
                </a:solidFill>
                <a:latin typeface="Calibri"/>
                <a:ea typeface="Calibri"/>
                <a:cs typeface="Calibri"/>
                <a:sym typeface="Calibri"/>
              </a:rPr>
              <a:t>standards</a:t>
            </a:r>
            <a:r>
              <a:rPr lang="en-US" sz="3000">
                <a:latin typeface="Calibri"/>
                <a:ea typeface="Calibri"/>
                <a:cs typeface="Calibri"/>
                <a:sym typeface="Calibri"/>
              </a:rPr>
              <a:t> and </a:t>
            </a:r>
            <a:r>
              <a:rPr lang="en-US" sz="3000">
                <a:solidFill>
                  <a:srgbClr val="C00000"/>
                </a:solidFill>
                <a:latin typeface="Calibri"/>
                <a:ea typeface="Calibri"/>
                <a:cs typeface="Calibri"/>
                <a:sym typeface="Calibri"/>
              </a:rPr>
              <a:t>standardized tests</a:t>
            </a:r>
            <a:r>
              <a:rPr lang="en-US" sz="3000">
                <a:latin typeface="Calibri"/>
                <a:ea typeface="Calibri"/>
                <a:cs typeface="Calibri"/>
                <a:sym typeface="Calibri"/>
              </a:rPr>
              <a:t>.</a:t>
            </a:r>
          </a:p>
          <a:p>
            <a:pPr marL="457200" marR="0" lvl="0" indent="-419100" algn="l" rtl="0">
              <a:lnSpc>
                <a:spcPct val="90000"/>
              </a:lnSpc>
              <a:spcBef>
                <a:spcPts val="640"/>
              </a:spcBef>
              <a:buClr>
                <a:srgbClr val="000000"/>
              </a:buClr>
              <a:buSzPct val="100000"/>
              <a:buFont typeface="Calibri"/>
              <a:buChar char="•"/>
            </a:pPr>
            <a:r>
              <a:rPr lang="en-US" sz="3000">
                <a:solidFill>
                  <a:srgbClr val="C00000"/>
                </a:solidFill>
                <a:latin typeface="Calibri"/>
                <a:ea typeface="Calibri"/>
                <a:cs typeface="Calibri"/>
                <a:sym typeface="Calibri"/>
              </a:rPr>
              <a:t>schooling</a:t>
            </a:r>
            <a:r>
              <a:rPr lang="en-US" sz="3000">
                <a:latin typeface="Calibri"/>
                <a:ea typeface="Calibri"/>
                <a:cs typeface="Calibri"/>
                <a:sym typeface="Calibri"/>
              </a:rPr>
              <a:t> and </a:t>
            </a:r>
            <a:r>
              <a:rPr lang="en-US" sz="3000">
                <a:solidFill>
                  <a:srgbClr val="C00000"/>
                </a:solidFill>
                <a:latin typeface="Calibri"/>
                <a:ea typeface="Calibri"/>
                <a:cs typeface="Calibri"/>
                <a:sym typeface="Calibri"/>
              </a:rPr>
              <a:t>academic discourse communities</a:t>
            </a:r>
            <a:r>
              <a:rPr lang="en-US" sz="3000">
                <a:latin typeface="Calibri"/>
                <a:ea typeface="Calibri"/>
                <a:cs typeface="Calibri"/>
                <a:sym typeface="Calibri"/>
              </a:rPr>
              <a:t>.</a:t>
            </a:r>
          </a:p>
          <a:p>
            <a:pPr marL="0" marR="0" lvl="0" indent="0" algn="l" rtl="0">
              <a:lnSpc>
                <a:spcPct val="90000"/>
              </a:lnSpc>
              <a:spcBef>
                <a:spcPts val="640"/>
              </a:spcBef>
              <a:buNone/>
            </a:pPr>
            <a:endParaRPr sz="3200">
              <a:solidFill>
                <a:schemeClr val="dk1"/>
              </a:solidFill>
              <a:latin typeface="Calibri"/>
              <a:ea typeface="Calibri"/>
              <a:cs typeface="Calibri"/>
              <a:sym typeface="Calibri"/>
            </a:endParaRPr>
          </a:p>
          <a:p>
            <a:pPr marL="396875" marR="0" lvl="0" indent="-193675" algn="l" rtl="0">
              <a:lnSpc>
                <a:spcPct val="90000"/>
              </a:lnSpc>
              <a:spcBef>
                <a:spcPts val="64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a:p>
            <a:pPr marL="0" marR="0" lvl="0" indent="0" algn="l" rtl="0">
              <a:lnSpc>
                <a:spcPct val="90000"/>
              </a:lnSpc>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sp>
        <p:nvSpPr>
          <p:cNvPr id="321" name="Shape 321"/>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18</a:t>
            </a:fld>
            <a:endParaRPr lang="en-US">
              <a:solidFill>
                <a:schemeClr val="lt1"/>
              </a:solidFill>
            </a:endParaRPr>
          </a:p>
        </p:txBody>
      </p:sp>
      <p:sp>
        <p:nvSpPr>
          <p:cNvPr id="322" name="Shape 322"/>
          <p:cNvSpPr/>
          <p:nvPr/>
        </p:nvSpPr>
        <p:spPr>
          <a:xfrm>
            <a:off x="5334000" y="5534208"/>
            <a:ext cx="2951399"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dk1"/>
                </a:solidFill>
                <a:latin typeface="Calibri"/>
                <a:ea typeface="Calibri"/>
                <a:cs typeface="Calibri"/>
                <a:sym typeface="Calibri"/>
              </a:rPr>
              <a:t>Rebecca Freeman Field, Ph.D.</a:t>
            </a:r>
          </a:p>
        </p:txBody>
      </p:sp>
      <p:sp>
        <p:nvSpPr>
          <p:cNvPr id="323" name="Shape 323"/>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Shape 330"/>
          <p:cNvSpPr txBox="1">
            <a:spLocks noGrp="1"/>
          </p:cNvSpPr>
          <p:nvPr>
            <p:ph idx="1"/>
          </p:nvPr>
        </p:nvSpPr>
        <p:spPr>
          <a:xfrm>
            <a:off x="355200" y="947058"/>
            <a:ext cx="8788800" cy="562530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dk1"/>
              </a:buClr>
              <a:buSzPct val="25000"/>
              <a:buFont typeface="Calibri"/>
              <a:buNone/>
            </a:pPr>
            <a:r>
              <a:rPr lang="en-US" sz="3200" b="1" dirty="0">
                <a:solidFill>
                  <a:schemeClr val="dk1"/>
                </a:solidFill>
                <a:latin typeface="Calibri"/>
                <a:ea typeface="Calibri"/>
                <a:cs typeface="Calibri"/>
                <a:sym typeface="Calibri"/>
              </a:rPr>
              <a:t>Tier 3: Content Specific Vocabulary</a:t>
            </a:r>
          </a:p>
          <a:p>
            <a:pPr marL="396875" marR="0" lvl="0" indent="-396875" algn="l" rtl="0">
              <a:lnSpc>
                <a:spcPct val="90000"/>
              </a:lnSpc>
              <a:spcBef>
                <a:spcPts val="0"/>
              </a:spcBef>
              <a:buClr>
                <a:schemeClr val="dk1"/>
              </a:buClr>
              <a:buFont typeface="Calibri"/>
              <a:buNone/>
            </a:pPr>
            <a:endParaRPr sz="1000" b="1" dirty="0">
              <a:solidFill>
                <a:schemeClr val="dk1"/>
              </a:solidFill>
              <a:latin typeface="Calibri"/>
              <a:ea typeface="Calibri"/>
              <a:cs typeface="Calibri"/>
              <a:sym typeface="Calibri"/>
            </a:endParaRPr>
          </a:p>
          <a:p>
            <a:pPr marL="0" marR="0" lvl="0" indent="0" algn="l" rtl="0">
              <a:lnSpc>
                <a:spcPct val="90000"/>
              </a:lnSpc>
              <a:spcBef>
                <a:spcPts val="0"/>
              </a:spcBef>
              <a:buClr>
                <a:schemeClr val="dk1"/>
              </a:buClr>
              <a:buFont typeface="Calibri"/>
              <a:buNone/>
            </a:pPr>
            <a:endParaRPr sz="3200" dirty="0">
              <a:solidFill>
                <a:schemeClr val="dk1"/>
              </a:solidFill>
              <a:latin typeface="Calibri"/>
              <a:ea typeface="Calibri"/>
              <a:cs typeface="Calibri"/>
              <a:sym typeface="Calibri"/>
            </a:endParaRPr>
          </a:p>
          <a:p>
            <a:pPr marL="396875" marR="0" lvl="0" indent="-396875" algn="l" rtl="0">
              <a:lnSpc>
                <a:spcPct val="90000"/>
              </a:lnSpc>
              <a:spcBef>
                <a:spcPts val="0"/>
              </a:spcBef>
              <a:buClr>
                <a:schemeClr val="dk1"/>
              </a:buClr>
              <a:buSzPct val="25000"/>
              <a:buFont typeface="Calibri"/>
              <a:buNone/>
            </a:pPr>
            <a:r>
              <a:rPr lang="en-US" sz="3200" b="1" dirty="0">
                <a:solidFill>
                  <a:schemeClr val="dk1"/>
                </a:solidFill>
                <a:latin typeface="Calibri"/>
                <a:ea typeface="Calibri"/>
                <a:cs typeface="Calibri"/>
                <a:sym typeface="Calibri"/>
              </a:rPr>
              <a:t>Tier 2: Cross-disciplinary Academic Vocabulary</a:t>
            </a:r>
          </a:p>
          <a:p>
            <a:pPr marL="396875" marR="0" lvl="0" indent="-396875" algn="l" rtl="0">
              <a:lnSpc>
                <a:spcPct val="90000"/>
              </a:lnSpc>
              <a:spcBef>
                <a:spcPts val="0"/>
              </a:spcBef>
              <a:buClr>
                <a:schemeClr val="dk1"/>
              </a:buClr>
              <a:buFont typeface="Calibri"/>
              <a:buNone/>
            </a:pPr>
            <a:endParaRPr sz="3200" b="1" dirty="0">
              <a:solidFill>
                <a:schemeClr val="dk1"/>
              </a:solidFill>
              <a:latin typeface="Calibri"/>
              <a:ea typeface="Calibri"/>
              <a:cs typeface="Calibri"/>
              <a:sym typeface="Calibri"/>
            </a:endParaRPr>
          </a:p>
          <a:p>
            <a:pPr marL="396875" marR="0" lvl="0" indent="-396875" algn="l" rtl="0">
              <a:lnSpc>
                <a:spcPct val="90000"/>
              </a:lnSpc>
              <a:spcBef>
                <a:spcPts val="0"/>
              </a:spcBef>
              <a:buClr>
                <a:schemeClr val="dk1"/>
              </a:buClr>
              <a:buFont typeface="Calibri"/>
              <a:buNone/>
            </a:pPr>
            <a:endParaRPr sz="3200" b="1" dirty="0">
              <a:solidFill>
                <a:schemeClr val="dk1"/>
              </a:solidFill>
              <a:latin typeface="Calibri"/>
              <a:ea typeface="Calibri"/>
              <a:cs typeface="Calibri"/>
              <a:sym typeface="Calibri"/>
            </a:endParaRPr>
          </a:p>
          <a:p>
            <a:pPr marL="396875" marR="0" lvl="0" indent="-396875" algn="l" rtl="0">
              <a:lnSpc>
                <a:spcPct val="90000"/>
              </a:lnSpc>
              <a:spcBef>
                <a:spcPts val="0"/>
              </a:spcBef>
              <a:buClr>
                <a:schemeClr val="dk1"/>
              </a:buClr>
              <a:buFont typeface="Calibri"/>
              <a:buNone/>
            </a:pPr>
            <a:endParaRPr sz="3200" b="1" dirty="0">
              <a:solidFill>
                <a:schemeClr val="dk1"/>
              </a:solidFill>
              <a:latin typeface="Calibri"/>
              <a:ea typeface="Calibri"/>
              <a:cs typeface="Calibri"/>
              <a:sym typeface="Calibri"/>
            </a:endParaRPr>
          </a:p>
          <a:p>
            <a:pPr marL="0" marR="0" lvl="0" indent="0" algn="l" rtl="0">
              <a:lnSpc>
                <a:spcPct val="90000"/>
              </a:lnSpc>
              <a:spcBef>
                <a:spcPts val="0"/>
              </a:spcBef>
              <a:buClr>
                <a:schemeClr val="dk1"/>
              </a:buClr>
              <a:buFont typeface="Calibri"/>
              <a:buNone/>
            </a:pPr>
            <a:endParaRPr b="1" dirty="0">
              <a:solidFill>
                <a:srgbClr val="FF0000"/>
              </a:solidFill>
            </a:endParaRPr>
          </a:p>
          <a:p>
            <a:pPr marL="0" marR="0" lvl="0" indent="0" algn="l" rtl="0">
              <a:lnSpc>
                <a:spcPct val="90000"/>
              </a:lnSpc>
              <a:spcBef>
                <a:spcPts val="64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Tier 1: </a:t>
            </a:r>
            <a:r>
              <a:rPr lang="en-US" sz="3200" b="1" dirty="0">
                <a:solidFill>
                  <a:schemeClr val="dk1"/>
                </a:solidFill>
                <a:latin typeface="Calibri"/>
                <a:ea typeface="Calibri"/>
                <a:cs typeface="Calibri"/>
                <a:sym typeface="Calibri"/>
              </a:rPr>
              <a:t>Words of everyday language</a:t>
            </a:r>
          </a:p>
          <a:p>
            <a:pPr marL="0" marR="0" lvl="0" indent="0" algn="l" rtl="0">
              <a:lnSpc>
                <a:spcPct val="90000"/>
              </a:lnSpc>
              <a:spcBef>
                <a:spcPts val="640"/>
              </a:spcBef>
              <a:buClr>
                <a:schemeClr val="dk1"/>
              </a:buClr>
              <a:buFont typeface="Calibri"/>
              <a:buNone/>
            </a:pPr>
            <a:endParaRPr sz="3200" b="1" dirty="0">
              <a:solidFill>
                <a:schemeClr val="dk1"/>
              </a:solidFill>
              <a:latin typeface="Calibri"/>
              <a:ea typeface="Calibri"/>
              <a:cs typeface="Calibri"/>
              <a:sym typeface="Calibri"/>
            </a:endParaRPr>
          </a:p>
          <a:p>
            <a:pPr marL="396875" marR="0" lvl="0" indent="-396875" algn="l" rtl="0">
              <a:lnSpc>
                <a:spcPct val="90000"/>
              </a:lnSpc>
              <a:spcBef>
                <a:spcPts val="640"/>
              </a:spcBef>
              <a:buClr>
                <a:schemeClr val="dk1"/>
              </a:buClr>
              <a:buSzPct val="25000"/>
              <a:buFont typeface="Calibri"/>
              <a:buNone/>
            </a:pPr>
            <a:r>
              <a:rPr lang="en-US" sz="3200" b="1" dirty="0">
                <a:solidFill>
                  <a:srgbClr val="1A8D48"/>
                </a:solidFill>
                <a:latin typeface="Calibri"/>
                <a:ea typeface="Calibri"/>
                <a:cs typeface="Calibri"/>
                <a:sym typeface="Calibri"/>
              </a:rPr>
              <a:t> </a:t>
            </a:r>
            <a:r>
              <a:rPr lang="en-US" sz="3200" b="1" i="0" u="none" strike="noStrike" cap="none" baseline="0" dirty="0">
                <a:solidFill>
                  <a:srgbClr val="93C47D"/>
                </a:solidFill>
                <a:latin typeface="Calibri"/>
                <a:ea typeface="Calibri"/>
                <a:cs typeface="Calibri"/>
                <a:sym typeface="Calibri"/>
              </a:rPr>
              <a:t>	</a:t>
            </a:r>
          </a:p>
          <a:p>
            <a:pPr marL="396875" marR="0" lvl="0" indent="-396875" algn="l" rtl="0">
              <a:lnSpc>
                <a:spcPct val="90000"/>
              </a:lnSpc>
              <a:spcBef>
                <a:spcPts val="640"/>
              </a:spcBef>
              <a:buClr>
                <a:schemeClr val="dk1"/>
              </a:buClr>
              <a:buFont typeface="Calibri"/>
              <a:buNone/>
            </a:pPr>
            <a:endParaRPr dirty="0"/>
          </a:p>
        </p:txBody>
      </p:sp>
      <p:sp>
        <p:nvSpPr>
          <p:cNvPr id="329" name="Shape 329"/>
          <p:cNvSpPr txBox="1">
            <a:spLocks noGrp="1"/>
          </p:cNvSpPr>
          <p:nvPr>
            <p:ph type="title"/>
          </p:nvPr>
        </p:nvSpPr>
        <p:spPr>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2E59B0"/>
              </a:buClr>
              <a:buSzPct val="25000"/>
              <a:buFont typeface="Calibri"/>
              <a:buNone/>
            </a:pPr>
            <a:r>
              <a:rPr lang="en-US" dirty="0">
                <a:sym typeface="Calibri"/>
              </a:rPr>
              <a:t>Identify Vocabulary</a:t>
            </a:r>
          </a:p>
        </p:txBody>
      </p:sp>
      <p:sp>
        <p:nvSpPr>
          <p:cNvPr id="334" name="Shape 334"/>
          <p:cNvSpPr txBox="1">
            <a:spLocks noGrp="1"/>
          </p:cNvSpPr>
          <p:nvPr>
            <p:ph type="ftr" sz="quarter" idx="10"/>
          </p:nvPr>
        </p:nvSpPr>
        <p:spPr>
          <a:xfrm>
            <a:off x="304800" y="6096000"/>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graphicFrame>
        <p:nvGraphicFramePr>
          <p:cNvPr id="331" name="Shape 331"/>
          <p:cNvGraphicFramePr/>
          <p:nvPr>
            <p:extLst/>
          </p:nvPr>
        </p:nvGraphicFramePr>
        <p:xfrm>
          <a:off x="388886" y="2438400"/>
          <a:ext cx="8602714" cy="1645830"/>
        </p:xfrm>
        <a:graphic>
          <a:graphicData uri="http://schemas.openxmlformats.org/drawingml/2006/table">
            <a:tbl>
              <a:tblPr>
                <a:noFill/>
                <a:tableStyleId>{CAFDCAD2-2ABA-48E3-925A-5FB10D30612A}</a:tableStyleId>
              </a:tblPr>
              <a:tblGrid>
                <a:gridCol w="2235025"/>
                <a:gridCol w="2235025"/>
                <a:gridCol w="2235025"/>
                <a:gridCol w="1897639"/>
              </a:tblGrid>
              <a:tr h="381000">
                <a:tc>
                  <a:txBody>
                    <a:bodyPr/>
                    <a:lstStyle/>
                    <a:p>
                      <a:pPr>
                        <a:spcBef>
                          <a:spcPts val="0"/>
                        </a:spcBef>
                        <a:buNone/>
                      </a:pPr>
                      <a:r>
                        <a:rPr lang="en-US" sz="2400" dirty="0">
                          <a:solidFill>
                            <a:srgbClr val="0000FF"/>
                          </a:solidFill>
                        </a:rPr>
                        <a:t>needs </a:t>
                      </a:r>
                      <a:r>
                        <a:rPr lang="en-US" sz="2400" i="1" dirty="0">
                          <a:solidFill>
                            <a:srgbClr val="0000FF"/>
                          </a:solidFill>
                        </a:rPr>
                        <a:t>(n)</a:t>
                      </a:r>
                    </a:p>
                  </a:txBody>
                  <a:tcPr marL="91425" marR="91425" marT="91425" marB="91425"/>
                </a:tc>
                <a:tc>
                  <a:txBody>
                    <a:bodyPr/>
                    <a:lstStyle/>
                    <a:p>
                      <a:pPr>
                        <a:spcBef>
                          <a:spcPts val="0"/>
                        </a:spcBef>
                        <a:buNone/>
                      </a:pPr>
                      <a:r>
                        <a:rPr lang="en-US" sz="2400" dirty="0">
                          <a:solidFill>
                            <a:srgbClr val="0000FF"/>
                          </a:solidFill>
                        </a:rPr>
                        <a:t>perspective</a:t>
                      </a:r>
                    </a:p>
                  </a:txBody>
                  <a:tcPr marL="91425" marR="91425" marT="91425" marB="91425"/>
                </a:tc>
                <a:tc>
                  <a:txBody>
                    <a:bodyPr/>
                    <a:lstStyle/>
                    <a:p>
                      <a:pPr>
                        <a:spcBef>
                          <a:spcPts val="0"/>
                        </a:spcBef>
                        <a:buNone/>
                      </a:pPr>
                      <a:r>
                        <a:rPr lang="en-US" sz="2400" dirty="0">
                          <a:solidFill>
                            <a:srgbClr val="0000FF"/>
                          </a:solidFill>
                        </a:rPr>
                        <a:t>consequences</a:t>
                      </a:r>
                    </a:p>
                  </a:txBody>
                  <a:tcPr marL="91425" marR="91425" marT="91425" marB="91425"/>
                </a:tc>
                <a:tc>
                  <a:txBody>
                    <a:bodyPr/>
                    <a:lstStyle/>
                    <a:p>
                      <a:pPr>
                        <a:spcBef>
                          <a:spcPts val="0"/>
                        </a:spcBef>
                        <a:buNone/>
                      </a:pPr>
                      <a:r>
                        <a:rPr lang="en-US" sz="2400" dirty="0">
                          <a:solidFill>
                            <a:srgbClr val="0000FF"/>
                          </a:solidFill>
                        </a:rPr>
                        <a:t>cause</a:t>
                      </a:r>
                    </a:p>
                  </a:txBody>
                  <a:tcPr marL="91425" marR="91425" marT="91425" marB="91425"/>
                </a:tc>
              </a:tr>
              <a:tr h="381000">
                <a:tc>
                  <a:txBody>
                    <a:bodyPr/>
                    <a:lstStyle/>
                    <a:p>
                      <a:pPr>
                        <a:spcBef>
                          <a:spcPts val="0"/>
                        </a:spcBef>
                        <a:buNone/>
                      </a:pPr>
                      <a:r>
                        <a:rPr lang="en-US" sz="2400" dirty="0">
                          <a:solidFill>
                            <a:srgbClr val="0000FF"/>
                          </a:solidFill>
                        </a:rPr>
                        <a:t>effect</a:t>
                      </a:r>
                    </a:p>
                  </a:txBody>
                  <a:tcPr marL="91425" marR="91425" marT="91425" marB="91425"/>
                </a:tc>
                <a:tc>
                  <a:txBody>
                    <a:bodyPr/>
                    <a:lstStyle/>
                    <a:p>
                      <a:pPr>
                        <a:spcBef>
                          <a:spcPts val="0"/>
                        </a:spcBef>
                        <a:buNone/>
                      </a:pPr>
                      <a:r>
                        <a:rPr lang="en-US" sz="2400" dirty="0">
                          <a:solidFill>
                            <a:srgbClr val="0000FF"/>
                          </a:solidFill>
                        </a:rPr>
                        <a:t>affect</a:t>
                      </a:r>
                    </a:p>
                  </a:txBody>
                  <a:tcPr marL="91425" marR="91425" marT="91425" marB="91425"/>
                </a:tc>
                <a:tc>
                  <a:txBody>
                    <a:bodyPr/>
                    <a:lstStyle/>
                    <a:p>
                      <a:pPr>
                        <a:spcBef>
                          <a:spcPts val="0"/>
                        </a:spcBef>
                        <a:buNone/>
                      </a:pPr>
                      <a:r>
                        <a:rPr lang="en-US" sz="2400" dirty="0">
                          <a:solidFill>
                            <a:srgbClr val="0000FF"/>
                          </a:solidFill>
                        </a:rPr>
                        <a:t>controversy</a:t>
                      </a:r>
                    </a:p>
                  </a:txBody>
                  <a:tcPr marL="91425" marR="91425" marT="91425" marB="91425"/>
                </a:tc>
                <a:tc>
                  <a:txBody>
                    <a:bodyPr/>
                    <a:lstStyle/>
                    <a:p>
                      <a:pPr>
                        <a:spcBef>
                          <a:spcPts val="0"/>
                        </a:spcBef>
                        <a:buNone/>
                      </a:pPr>
                      <a:r>
                        <a:rPr lang="en-US" sz="2400" dirty="0">
                          <a:solidFill>
                            <a:srgbClr val="0000FF"/>
                          </a:solidFill>
                        </a:rPr>
                        <a:t>reproduce</a:t>
                      </a:r>
                    </a:p>
                  </a:txBody>
                  <a:tcPr marL="91425" marR="91425" marT="91425" marB="91425"/>
                </a:tc>
              </a:tr>
              <a:tr h="381000">
                <a:tc>
                  <a:txBody>
                    <a:bodyPr/>
                    <a:lstStyle/>
                    <a:p>
                      <a:pPr>
                        <a:spcBef>
                          <a:spcPts val="0"/>
                        </a:spcBef>
                        <a:buNone/>
                      </a:pPr>
                      <a:r>
                        <a:rPr lang="en-US" sz="2400" dirty="0">
                          <a:solidFill>
                            <a:srgbClr val="0000FF"/>
                          </a:solidFill>
                        </a:rPr>
                        <a:t>conflict</a:t>
                      </a:r>
                    </a:p>
                  </a:txBody>
                  <a:tcPr marL="91425" marR="91425" marT="91425" marB="91425"/>
                </a:tc>
                <a:tc>
                  <a:txBody>
                    <a:bodyPr/>
                    <a:lstStyle/>
                    <a:p>
                      <a:pPr>
                        <a:spcBef>
                          <a:spcPts val="0"/>
                        </a:spcBef>
                        <a:buNone/>
                      </a:pPr>
                      <a:r>
                        <a:rPr lang="en-US" sz="2400" dirty="0">
                          <a:solidFill>
                            <a:srgbClr val="0000FF"/>
                          </a:solidFill>
                        </a:rPr>
                        <a:t>solution</a:t>
                      </a:r>
                    </a:p>
                  </a:txBody>
                  <a:tcPr marL="91425" marR="91425" marT="91425" marB="91425"/>
                </a:tc>
                <a:tc>
                  <a:txBody>
                    <a:bodyPr/>
                    <a:lstStyle/>
                    <a:p>
                      <a:pPr>
                        <a:spcBef>
                          <a:spcPts val="0"/>
                        </a:spcBef>
                        <a:buNone/>
                      </a:pPr>
                      <a:r>
                        <a:rPr lang="en-US" sz="2400" dirty="0">
                          <a:solidFill>
                            <a:srgbClr val="0000FF"/>
                          </a:solidFill>
                        </a:rPr>
                        <a:t>prediction</a:t>
                      </a:r>
                    </a:p>
                  </a:txBody>
                  <a:tcPr marL="91425" marR="91425" marT="91425" marB="91425"/>
                </a:tc>
                <a:tc>
                  <a:txBody>
                    <a:bodyPr/>
                    <a:lstStyle/>
                    <a:p>
                      <a:pPr>
                        <a:spcBef>
                          <a:spcPts val="0"/>
                        </a:spcBef>
                        <a:buNone/>
                      </a:pPr>
                      <a:endParaRPr sz="2400" dirty="0">
                        <a:solidFill>
                          <a:srgbClr val="0000FF"/>
                        </a:solidFill>
                      </a:endParaRPr>
                    </a:p>
                  </a:txBody>
                  <a:tcPr marL="91425" marR="91425" marT="91425" marB="91425"/>
                </a:tc>
              </a:tr>
            </a:tbl>
          </a:graphicData>
        </a:graphic>
      </p:graphicFrame>
      <p:graphicFrame>
        <p:nvGraphicFramePr>
          <p:cNvPr id="332" name="Shape 332"/>
          <p:cNvGraphicFramePr/>
          <p:nvPr>
            <p:extLst/>
          </p:nvPr>
        </p:nvGraphicFramePr>
        <p:xfrm>
          <a:off x="371148" y="1371600"/>
          <a:ext cx="8544252" cy="548610"/>
        </p:xfrm>
        <a:graphic>
          <a:graphicData uri="http://schemas.openxmlformats.org/drawingml/2006/table">
            <a:tbl>
              <a:tblPr>
                <a:noFill/>
                <a:tableStyleId>{75C70418-2FB9-4164-9A96-BEBA2CA4258F}</a:tableStyleId>
              </a:tblPr>
              <a:tblGrid>
                <a:gridCol w="2243975"/>
                <a:gridCol w="2243975"/>
                <a:gridCol w="2243975"/>
                <a:gridCol w="1812327"/>
              </a:tblGrid>
              <a:tr h="381000">
                <a:tc>
                  <a:txBody>
                    <a:bodyPr/>
                    <a:lstStyle/>
                    <a:p>
                      <a:pPr>
                        <a:spcBef>
                          <a:spcPts val="0"/>
                        </a:spcBef>
                        <a:buNone/>
                      </a:pPr>
                      <a:r>
                        <a:rPr lang="en-US" sz="2400" dirty="0">
                          <a:solidFill>
                            <a:srgbClr val="0000FF"/>
                          </a:solidFill>
                        </a:rPr>
                        <a:t>species</a:t>
                      </a:r>
                    </a:p>
                  </a:txBody>
                  <a:tcPr marL="91425" marR="91425" marT="91425" marB="91425"/>
                </a:tc>
                <a:tc>
                  <a:txBody>
                    <a:bodyPr/>
                    <a:lstStyle/>
                    <a:p>
                      <a:pPr>
                        <a:spcBef>
                          <a:spcPts val="0"/>
                        </a:spcBef>
                        <a:buNone/>
                      </a:pPr>
                      <a:r>
                        <a:rPr lang="en-US" sz="2400" dirty="0">
                          <a:solidFill>
                            <a:srgbClr val="0000FF"/>
                          </a:solidFill>
                        </a:rPr>
                        <a:t>extinct</a:t>
                      </a:r>
                    </a:p>
                  </a:txBody>
                  <a:tcPr marL="91425" marR="91425" marT="91425" marB="91425"/>
                </a:tc>
                <a:tc>
                  <a:txBody>
                    <a:bodyPr/>
                    <a:lstStyle/>
                    <a:p>
                      <a:pPr>
                        <a:spcBef>
                          <a:spcPts val="0"/>
                        </a:spcBef>
                        <a:buNone/>
                      </a:pPr>
                      <a:r>
                        <a:rPr lang="en-US" sz="2200" dirty="0">
                          <a:solidFill>
                            <a:srgbClr val="0000FF"/>
                          </a:solidFill>
                        </a:rPr>
                        <a:t>environmentalist</a:t>
                      </a:r>
                    </a:p>
                  </a:txBody>
                  <a:tcPr marL="91425" marR="91425" marT="91425" marB="91425"/>
                </a:tc>
                <a:tc>
                  <a:txBody>
                    <a:bodyPr/>
                    <a:lstStyle/>
                    <a:p>
                      <a:pPr>
                        <a:spcBef>
                          <a:spcPts val="0"/>
                        </a:spcBef>
                        <a:buNone/>
                      </a:pPr>
                      <a:r>
                        <a:rPr lang="en-US" sz="2400" dirty="0">
                          <a:solidFill>
                            <a:srgbClr val="0000FF"/>
                          </a:solidFill>
                        </a:rPr>
                        <a:t>endangered</a:t>
                      </a:r>
                    </a:p>
                  </a:txBody>
                  <a:tcPr marL="91425" marR="91425" marT="91425" marB="91425"/>
                </a:tc>
              </a:tr>
            </a:tbl>
          </a:graphicData>
        </a:graphic>
      </p:graphicFrame>
      <p:graphicFrame>
        <p:nvGraphicFramePr>
          <p:cNvPr id="333" name="Shape 333"/>
          <p:cNvGraphicFramePr/>
          <p:nvPr>
            <p:extLst/>
          </p:nvPr>
        </p:nvGraphicFramePr>
        <p:xfrm>
          <a:off x="371148" y="4724400"/>
          <a:ext cx="8544252" cy="1097220"/>
        </p:xfrm>
        <a:graphic>
          <a:graphicData uri="http://schemas.openxmlformats.org/drawingml/2006/table">
            <a:tbl>
              <a:tblPr>
                <a:noFill/>
                <a:tableStyleId>{21B941E6-B8A1-4E06-8449-9CE27FDFA4C9}</a:tableStyleId>
              </a:tblPr>
              <a:tblGrid>
                <a:gridCol w="2239500"/>
                <a:gridCol w="2239500"/>
                <a:gridCol w="2239500"/>
                <a:gridCol w="1825752"/>
              </a:tblGrid>
              <a:tr h="381000">
                <a:tc>
                  <a:txBody>
                    <a:bodyPr/>
                    <a:lstStyle/>
                    <a:p>
                      <a:pPr>
                        <a:spcBef>
                          <a:spcPts val="0"/>
                        </a:spcBef>
                        <a:buNone/>
                      </a:pPr>
                      <a:r>
                        <a:rPr lang="en-US" sz="2400" dirty="0">
                          <a:solidFill>
                            <a:srgbClr val="0000FF"/>
                          </a:solidFill>
                        </a:rPr>
                        <a:t>animal</a:t>
                      </a:r>
                    </a:p>
                  </a:txBody>
                  <a:tcPr marL="91425" marR="91425" marT="91425" marB="91425"/>
                </a:tc>
                <a:tc>
                  <a:txBody>
                    <a:bodyPr/>
                    <a:lstStyle/>
                    <a:p>
                      <a:pPr>
                        <a:spcBef>
                          <a:spcPts val="0"/>
                        </a:spcBef>
                        <a:buNone/>
                      </a:pPr>
                      <a:r>
                        <a:rPr lang="en-US" sz="2400" dirty="0">
                          <a:solidFill>
                            <a:srgbClr val="0000FF"/>
                          </a:solidFill>
                        </a:rPr>
                        <a:t>food</a:t>
                      </a:r>
                    </a:p>
                  </a:txBody>
                  <a:tcPr marL="91425" marR="91425" marT="91425" marB="91425"/>
                </a:tc>
                <a:tc>
                  <a:txBody>
                    <a:bodyPr/>
                    <a:lstStyle/>
                    <a:p>
                      <a:pPr>
                        <a:spcBef>
                          <a:spcPts val="0"/>
                        </a:spcBef>
                        <a:buNone/>
                      </a:pPr>
                      <a:r>
                        <a:rPr lang="en-US" sz="2400" dirty="0">
                          <a:solidFill>
                            <a:srgbClr val="0000FF"/>
                          </a:solidFill>
                        </a:rPr>
                        <a:t>water</a:t>
                      </a:r>
                    </a:p>
                  </a:txBody>
                  <a:tcPr marL="91425" marR="91425" marT="91425" marB="91425"/>
                </a:tc>
                <a:tc>
                  <a:txBody>
                    <a:bodyPr/>
                    <a:lstStyle/>
                    <a:p>
                      <a:pPr>
                        <a:spcBef>
                          <a:spcPts val="0"/>
                        </a:spcBef>
                        <a:buNone/>
                      </a:pPr>
                      <a:r>
                        <a:rPr lang="en-US" sz="2400" dirty="0">
                          <a:solidFill>
                            <a:srgbClr val="0000FF"/>
                          </a:solidFill>
                        </a:rPr>
                        <a:t>temperature</a:t>
                      </a:r>
                    </a:p>
                  </a:txBody>
                  <a:tcPr marL="91425" marR="91425" marT="91425" marB="91425"/>
                </a:tc>
              </a:tr>
              <a:tr h="381000">
                <a:tc>
                  <a:txBody>
                    <a:bodyPr/>
                    <a:lstStyle/>
                    <a:p>
                      <a:pPr>
                        <a:spcBef>
                          <a:spcPts val="0"/>
                        </a:spcBef>
                        <a:buNone/>
                      </a:pPr>
                      <a:r>
                        <a:rPr lang="en-US" sz="2400" dirty="0">
                          <a:solidFill>
                            <a:srgbClr val="0000FF"/>
                          </a:solidFill>
                        </a:rPr>
                        <a:t>space</a:t>
                      </a:r>
                    </a:p>
                  </a:txBody>
                  <a:tcPr marL="91425" marR="91425" marT="91425" marB="91425"/>
                </a:tc>
                <a:tc>
                  <a:txBody>
                    <a:bodyPr/>
                    <a:lstStyle/>
                    <a:p>
                      <a:pPr>
                        <a:spcBef>
                          <a:spcPts val="0"/>
                        </a:spcBef>
                        <a:buNone/>
                      </a:pPr>
                      <a:r>
                        <a:rPr lang="en-US" sz="2400" dirty="0">
                          <a:solidFill>
                            <a:srgbClr val="0000FF"/>
                          </a:solidFill>
                        </a:rPr>
                        <a:t>die/dead</a:t>
                      </a:r>
                    </a:p>
                  </a:txBody>
                  <a:tcPr marL="91425" marR="91425" marT="91425" marB="91425"/>
                </a:tc>
                <a:tc>
                  <a:txBody>
                    <a:bodyPr/>
                    <a:lstStyle/>
                    <a:p>
                      <a:pPr>
                        <a:spcBef>
                          <a:spcPts val="0"/>
                        </a:spcBef>
                        <a:buNone/>
                      </a:pPr>
                      <a:r>
                        <a:rPr lang="en-US" sz="2400" dirty="0">
                          <a:solidFill>
                            <a:srgbClr val="0000FF"/>
                          </a:solidFill>
                        </a:rPr>
                        <a:t>danger</a:t>
                      </a:r>
                    </a:p>
                  </a:txBody>
                  <a:tcPr marL="91425" marR="91425" marT="91425" marB="91425"/>
                </a:tc>
                <a:tc>
                  <a:txBody>
                    <a:bodyPr/>
                    <a:lstStyle/>
                    <a:p>
                      <a:pPr>
                        <a:spcBef>
                          <a:spcPts val="0"/>
                        </a:spcBef>
                        <a:buNone/>
                      </a:pPr>
                      <a:r>
                        <a:rPr lang="en-US" sz="2400" dirty="0">
                          <a:solidFill>
                            <a:srgbClr val="0000FF"/>
                          </a:solidFill>
                        </a:rPr>
                        <a:t>problem</a:t>
                      </a:r>
                    </a:p>
                  </a:txBody>
                  <a:tcPr marL="91425" marR="91425" marT="91425" marB="91425"/>
                </a:tc>
              </a:tr>
            </a:tbl>
          </a:graphicData>
        </a:graphic>
      </p:graphicFrame>
      <p:sp>
        <p:nvSpPr>
          <p:cNvPr id="2" name="Slide Number Placeholder 1"/>
          <p:cNvSpPr>
            <a:spLocks noGrp="1"/>
          </p:cNvSpPr>
          <p:nvPr>
            <p:ph type="sldNum" sz="quarter" idx="11"/>
          </p:nvPr>
        </p:nvSpPr>
        <p:spPr/>
        <p:txBody>
          <a:bodyPr/>
          <a:lstStyle/>
          <a:p>
            <a:fld id="{EE3D4692-A625-460F-A072-DE10EEAA5719}" type="slidenum">
              <a:rPr lang="en-US" smtClean="0">
                <a:solidFill>
                  <a:prstClr val="white"/>
                </a:solidFill>
              </a:rPr>
              <a:pPr/>
              <a:t>19</a:t>
            </a:fld>
            <a:endParaRPr lang="en-US" dirty="0">
              <a:solidFill>
                <a:prstClr val="white"/>
              </a:solidFill>
            </a:endParaRPr>
          </a:p>
        </p:txBody>
      </p:sp>
    </p:spTree>
    <p:extLst>
      <p:ext uri="{BB962C8B-B14F-4D97-AF65-F5344CB8AC3E}">
        <p14:creationId xmlns:p14="http://schemas.microsoft.com/office/powerpoint/2010/main" val="39744944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381000" y="230207"/>
            <a:ext cx="6264000" cy="1758900"/>
          </a:xfrm>
          <a:prstGeom prst="rect">
            <a:avLst/>
          </a:prstGeom>
          <a:noFill/>
          <a:ln>
            <a:noFill/>
          </a:ln>
        </p:spPr>
        <p:txBody>
          <a:bodyPr lIns="0" tIns="0" rIns="0" bIns="0" anchor="t" anchorCtr="0">
            <a:noAutofit/>
          </a:bodyPr>
          <a:lstStyle/>
          <a:p>
            <a:pPr marL="0" marR="0" lvl="0" indent="0" defTabSz="914363">
              <a:spcBef>
                <a:spcPct val="0"/>
              </a:spcBef>
              <a:buClr>
                <a:srgbClr val="2E59B0"/>
              </a:buClr>
              <a:buSzPct val="25000"/>
            </a:pPr>
            <a:r>
              <a:rPr lang="en-US" sz="4000" kern="12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Think-Pair-Share: Your </a:t>
            </a: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Learning  and Applications  from Module 1</a:t>
            </a:r>
          </a:p>
        </p:txBody>
      </p:sp>
      <p:sp>
        <p:nvSpPr>
          <p:cNvPr id="167" name="Shape 167"/>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68" name="Shape 16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2</a:t>
            </a:fld>
            <a:endParaRPr lang="en-US"/>
          </a:p>
        </p:txBody>
      </p:sp>
      <p:pic>
        <p:nvPicPr>
          <p:cNvPr id="169" name="Shape 169"/>
          <p:cNvPicPr preferRelativeResize="0"/>
          <p:nvPr/>
        </p:nvPicPr>
        <p:blipFill rotWithShape="1">
          <a:blip r:embed="rId4">
            <a:alphaModFix/>
          </a:blip>
          <a:srcRect/>
          <a:stretch/>
        </p:blipFill>
        <p:spPr>
          <a:xfrm rot="-1186225">
            <a:off x="304291" y="2623281"/>
            <a:ext cx="1318838" cy="2029020"/>
          </a:xfrm>
          <a:prstGeom prst="rect">
            <a:avLst/>
          </a:prstGeom>
          <a:noFill/>
          <a:ln>
            <a:noFill/>
          </a:ln>
        </p:spPr>
      </p:pic>
      <p:pic>
        <p:nvPicPr>
          <p:cNvPr id="170" name="Shape 170"/>
          <p:cNvPicPr preferRelativeResize="0"/>
          <p:nvPr/>
        </p:nvPicPr>
        <p:blipFill rotWithShape="1">
          <a:blip r:embed="rId5">
            <a:alphaModFix/>
          </a:blip>
          <a:srcRect/>
          <a:stretch/>
        </p:blipFill>
        <p:spPr>
          <a:xfrm>
            <a:off x="6372210" y="2326124"/>
            <a:ext cx="2341800" cy="1759000"/>
          </a:xfrm>
          <a:prstGeom prst="rect">
            <a:avLst/>
          </a:prstGeom>
          <a:noFill/>
          <a:ln>
            <a:noFill/>
          </a:ln>
        </p:spPr>
      </p:pic>
      <p:pic>
        <p:nvPicPr>
          <p:cNvPr id="171" name="Shape 171"/>
          <p:cNvPicPr preferRelativeResize="0"/>
          <p:nvPr/>
        </p:nvPicPr>
        <p:blipFill rotWithShape="1">
          <a:blip r:embed="rId6">
            <a:alphaModFix/>
          </a:blip>
          <a:srcRect/>
          <a:stretch/>
        </p:blipFill>
        <p:spPr>
          <a:xfrm>
            <a:off x="1779201" y="1709993"/>
            <a:ext cx="4518300" cy="3855599"/>
          </a:xfrm>
          <a:prstGeom prst="rect">
            <a:avLst/>
          </a:prstGeom>
          <a:noFill/>
          <a:ln>
            <a:noFill/>
          </a:ln>
        </p:spPr>
      </p:pic>
      <p:sp>
        <p:nvSpPr>
          <p:cNvPr id="172" name="Shape 172"/>
          <p:cNvSpPr/>
          <p:nvPr/>
        </p:nvSpPr>
        <p:spPr>
          <a:xfrm rot="-1589566">
            <a:off x="6246467" y="4386198"/>
            <a:ext cx="2233431" cy="1200366"/>
          </a:xfrm>
          <a:prstGeom prst="rect">
            <a:avLst/>
          </a:prstGeom>
          <a:solidFill>
            <a:srgbClr val="69448A"/>
          </a:solidFill>
          <a:ln w="25400" cap="flat">
            <a:solidFill>
              <a:schemeClr val="accent1"/>
            </a:solidFill>
            <a:prstDash val="solid"/>
            <a:round/>
            <a:headEnd type="none" w="med" len="med"/>
            <a:tailEnd type="none" w="med" len="med"/>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baseline="0" dirty="0">
                <a:solidFill>
                  <a:srgbClr val="CBE0FF"/>
                </a:solidFill>
                <a:latin typeface="Calibri"/>
                <a:ea typeface="Calibri"/>
                <a:cs typeface="Calibri"/>
                <a:sym typeface="Calibri"/>
              </a:rPr>
              <a:t>Beowulf</a:t>
            </a:r>
          </a:p>
          <a:p>
            <a:pPr marL="0" marR="0" lvl="0" indent="0" algn="ctr" rtl="0">
              <a:spcBef>
                <a:spcPts val="0"/>
              </a:spcBef>
              <a:buSzPct val="25000"/>
              <a:buNone/>
            </a:pPr>
            <a:r>
              <a:rPr lang="en-US" sz="3600" b="1" i="0" u="none" strike="noStrike" cap="none" baseline="0" dirty="0">
                <a:solidFill>
                  <a:srgbClr val="CBE0FF"/>
                </a:solidFill>
                <a:latin typeface="Calibri"/>
                <a:ea typeface="Calibri"/>
                <a:cs typeface="Calibri"/>
                <a:sym typeface="Calibri"/>
              </a:rPr>
              <a:t>ima</a:t>
            </a:r>
            <a:r>
              <a:rPr lang="en-US" sz="3600" i="0" u="none" strike="noStrike" cap="none" baseline="0" dirty="0">
                <a:solidFill>
                  <a:srgbClr val="CBE0FF"/>
                </a:solidFill>
                <a:latin typeface="Calibri"/>
                <a:ea typeface="Calibri"/>
                <a:cs typeface="Calibri"/>
                <a:sym typeface="Calibri"/>
              </a:rPr>
              <a:t>g</a:t>
            </a:r>
            <a:r>
              <a:rPr lang="en-US" sz="3600" b="1" i="0" u="none" strike="noStrike" cap="none" baseline="0" dirty="0">
                <a:solidFill>
                  <a:srgbClr val="CBE0FF"/>
                </a:solidFill>
                <a:latin typeface="Calibri"/>
                <a:ea typeface="Calibri"/>
                <a:cs typeface="Calibri"/>
                <a:sym typeface="Calibri"/>
              </a:rPr>
              <a:t>ery</a:t>
            </a:r>
          </a:p>
        </p:txBody>
      </p:sp>
      <p:pic>
        <p:nvPicPr>
          <p:cNvPr id="173" name="Shape 173"/>
          <p:cNvPicPr preferRelativeResize="0"/>
          <p:nvPr/>
        </p:nvPicPr>
        <p:blipFill rotWithShape="1">
          <a:blip r:embed="rId7">
            <a:alphaModFix/>
          </a:blip>
          <a:srcRect/>
          <a:stretch/>
        </p:blipFill>
        <p:spPr>
          <a:xfrm rot="740303">
            <a:off x="7183060" y="616941"/>
            <a:ext cx="1507826" cy="1687771"/>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1" name="Shape 341"/>
          <p:cNvSpPr txBox="1">
            <a:spLocks noGrp="1"/>
          </p:cNvSpPr>
          <p:nvPr>
            <p:ph type="title"/>
          </p:nvPr>
        </p:nvSpPr>
        <p:spPr>
          <a:xfrm>
            <a:off x="248815" y="248835"/>
            <a:ext cx="8546841" cy="1329594"/>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UDL: What do </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I</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want learners to care about?</a:t>
            </a:r>
          </a:p>
        </p:txBody>
      </p:sp>
      <p:sp>
        <p:nvSpPr>
          <p:cNvPr id="342" name="Shape 342"/>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pic>
        <p:nvPicPr>
          <p:cNvPr id="6" name="Shape 340"/>
          <p:cNvPicPr preferRelativeResize="0">
            <a:picLocks/>
          </p:cNvPicPr>
          <p:nvPr/>
        </p:nvPicPr>
        <p:blipFill rotWithShape="1">
          <a:blip r:embed="rId4">
            <a:alphaModFix/>
          </a:blip>
          <a:stretch/>
        </p:blipFill>
        <p:spPr>
          <a:xfrm>
            <a:off x="838200" y="1600200"/>
            <a:ext cx="6747611" cy="3971925"/>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20</a:t>
            </a:fld>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112486" y="182196"/>
            <a:ext cx="9488714" cy="579804"/>
          </a:xfrm>
          <a:prstGeom prst="rect">
            <a:avLst/>
          </a:prstGeom>
          <a:noFill/>
          <a:ln>
            <a:noFill/>
          </a:ln>
        </p:spPr>
        <p:txBody>
          <a:bodyPr lIns="0" tIns="0" rIns="0" bIns="0" anchor="t" anchorCtr="0">
            <a:noAutofit/>
          </a:bodyPr>
          <a:lstStyle/>
          <a:p>
            <a:pPr indent="-396875">
              <a:spcBef>
                <a:spcPts val="0"/>
              </a:spcBef>
              <a:buSzPct val="25000"/>
              <a:buNone/>
            </a:pPr>
            <a:r>
              <a:rPr lang="en-US" sz="3200" b="1" i="0" u="none" strike="noStrike" cap="none" baseline="0" dirty="0">
                <a:solidFill>
                  <a:schemeClr val="dk1"/>
                </a:solidFill>
                <a:latin typeface="Calibri"/>
                <a:ea typeface="Calibri"/>
                <a:cs typeface="Calibri"/>
                <a:sym typeface="Calibri"/>
              </a:rPr>
              <a:t> </a:t>
            </a:r>
            <a:r>
              <a:rPr lang="en-US" sz="3100" dirty="0">
                <a:solidFill>
                  <a:schemeClr val="tx2">
                    <a:lumMod val="50000"/>
                  </a:schemeClr>
                </a:solidFill>
                <a:effectLst>
                  <a:outerShdw blurRad="38100" dist="38100" dir="2700000" algn="tl">
                    <a:srgbClr val="000000">
                      <a:alpha val="43137"/>
                    </a:srgbClr>
                  </a:outerShdw>
                </a:effectLst>
                <a:ea typeface="Calibri"/>
                <a:cs typeface="Calibri"/>
                <a:sym typeface="Calibri"/>
              </a:rPr>
              <a:t>Team </a:t>
            </a:r>
            <a:r>
              <a:rPr lang="en-US" sz="3100" dirty="0" smtClean="0">
                <a:solidFill>
                  <a:schemeClr val="tx2">
                    <a:lumMod val="50000"/>
                  </a:schemeClr>
                </a:solidFill>
                <a:effectLst>
                  <a:outerShdw blurRad="38100" dist="38100" dir="2700000" algn="tl">
                    <a:srgbClr val="000000">
                      <a:alpha val="43137"/>
                    </a:srgbClr>
                  </a:outerShdw>
                </a:effectLst>
                <a:ea typeface="Calibri"/>
                <a:cs typeface="Calibri"/>
                <a:sym typeface="Calibri"/>
              </a:rPr>
              <a:t>M</a:t>
            </a:r>
            <a:r>
              <a:rPr lang="en-US" sz="3100" dirty="0">
                <a:solidFill>
                  <a:schemeClr val="tx2">
                    <a:lumMod val="50000"/>
                  </a:schemeClr>
                </a:solidFill>
                <a:effectLst>
                  <a:outerShdw blurRad="38100" dist="38100" dir="2700000" algn="tl">
                    <a:srgbClr val="000000">
                      <a:alpha val="43137"/>
                    </a:srgbClr>
                  </a:outerShdw>
                </a:effectLst>
                <a:ea typeface="Calibri"/>
                <a:cs typeface="Calibri"/>
                <a:sym typeface="Calibri"/>
              </a:rPr>
              <a:t>emb</a:t>
            </a:r>
            <a:r>
              <a:rPr lang="en-US" sz="3100" dirty="0" smtClean="0">
                <a:solidFill>
                  <a:schemeClr val="tx2">
                    <a:lumMod val="50000"/>
                  </a:schemeClr>
                </a:solidFill>
                <a:effectLst>
                  <a:outerShdw blurRad="38100" dist="38100" dir="2700000" algn="tl">
                    <a:srgbClr val="000000">
                      <a:alpha val="43137"/>
                    </a:srgbClr>
                  </a:outerShdw>
                </a:effectLst>
                <a:ea typeface="Calibri"/>
                <a:cs typeface="Calibri"/>
                <a:sym typeface="Calibri"/>
              </a:rPr>
              <a:t>er 1: Animals </a:t>
            </a:r>
            <a:r>
              <a:rPr lang="en-US" sz="3100" dirty="0">
                <a:solidFill>
                  <a:schemeClr val="tx2">
                    <a:lumMod val="50000"/>
                  </a:schemeClr>
                </a:solidFill>
                <a:effectLst>
                  <a:outerShdw blurRad="38100" dist="38100" dir="2700000" algn="tl">
                    <a:srgbClr val="000000">
                      <a:alpha val="43137"/>
                    </a:srgbClr>
                  </a:outerShdw>
                </a:effectLst>
                <a:ea typeface="Calibri"/>
                <a:cs typeface="Calibri"/>
                <a:sym typeface="Calibri"/>
              </a:rPr>
              <a:t>have common survival needs</a:t>
            </a:r>
            <a:r>
              <a:rPr lang="en-US" sz="3100" dirty="0" smtClean="0">
                <a:solidFill>
                  <a:schemeClr val="tx2">
                    <a:lumMod val="50000"/>
                  </a:schemeClr>
                </a:solidFill>
                <a:effectLst>
                  <a:outerShdw blurRad="38100" dist="38100" dir="2700000" algn="tl">
                    <a:srgbClr val="000000">
                      <a:alpha val="43137"/>
                    </a:srgbClr>
                  </a:outerShdw>
                </a:effectLst>
                <a:ea typeface="Calibri"/>
                <a:cs typeface="Calibri"/>
                <a:sym typeface="Calibri"/>
              </a:rPr>
              <a:t>.</a:t>
            </a:r>
            <a:endParaRPr lang="en-US" sz="3100" spc="-150" dirty="0">
              <a:ln w="3175">
                <a:noFill/>
              </a:ln>
              <a:gradFill>
                <a:gsLst>
                  <a:gs pos="0">
                    <a:srgbClr val="2E59B0"/>
                  </a:gs>
                  <a:gs pos="49000">
                    <a:srgbClr val="161D32"/>
                  </a:gs>
                  <a:gs pos="100000">
                    <a:srgbClr val="000000"/>
                  </a:gs>
                </a:gsLst>
                <a:lin ang="5400000" scaled="0"/>
              </a:gradFill>
              <a:effectLst>
                <a:outerShdw blurRad="38100" dist="38100" dir="2700000" algn="tl" rotWithShape="0">
                  <a:srgbClr val="000000">
                    <a:alpha val="43137"/>
                  </a:srgbClr>
                </a:outerShdw>
              </a:effectLst>
              <a:latin typeface="+mj-lt"/>
              <a:cs typeface="Arial" charset="0"/>
              <a:sym typeface="Calibri"/>
            </a:endParaRPr>
          </a:p>
        </p:txBody>
      </p:sp>
      <p:sp>
        <p:nvSpPr>
          <p:cNvPr id="371" name="Shape 371"/>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grpSp>
        <p:nvGrpSpPr>
          <p:cNvPr id="349" name="Shape 349"/>
          <p:cNvGrpSpPr/>
          <p:nvPr/>
        </p:nvGrpSpPr>
        <p:grpSpPr>
          <a:xfrm>
            <a:off x="503237" y="929764"/>
            <a:ext cx="7756526" cy="4937636"/>
            <a:chOff x="1152" y="1007"/>
            <a:chExt cx="13535" cy="9648"/>
          </a:xfrm>
        </p:grpSpPr>
        <p:sp>
          <p:nvSpPr>
            <p:cNvPr id="350" name="Shape 350"/>
            <p:cNvSpPr/>
            <p:nvPr/>
          </p:nvSpPr>
          <p:spPr>
            <a:xfrm>
              <a:off x="1152" y="1007"/>
              <a:ext cx="6336" cy="3887"/>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sp>
          <p:nvSpPr>
            <p:cNvPr id="351" name="Shape 351"/>
            <p:cNvSpPr/>
            <p:nvPr/>
          </p:nvSpPr>
          <p:spPr>
            <a:xfrm>
              <a:off x="8351" y="1007"/>
              <a:ext cx="6336" cy="3887"/>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sp>
          <p:nvSpPr>
            <p:cNvPr id="352" name="Shape 352"/>
            <p:cNvSpPr/>
            <p:nvPr/>
          </p:nvSpPr>
          <p:spPr>
            <a:xfrm>
              <a:off x="4692" y="5327"/>
              <a:ext cx="5700" cy="1199"/>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sp>
          <p:nvSpPr>
            <p:cNvPr id="353" name="Shape 353"/>
            <p:cNvSpPr/>
            <p:nvPr/>
          </p:nvSpPr>
          <p:spPr>
            <a:xfrm>
              <a:off x="1296" y="6619"/>
              <a:ext cx="3456" cy="3887"/>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sp>
          <p:nvSpPr>
            <p:cNvPr id="354" name="Shape 354"/>
            <p:cNvSpPr/>
            <p:nvPr/>
          </p:nvSpPr>
          <p:spPr>
            <a:xfrm>
              <a:off x="6047" y="6768"/>
              <a:ext cx="3456" cy="3887"/>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sp>
          <p:nvSpPr>
            <p:cNvPr id="355" name="Shape 355"/>
            <p:cNvSpPr/>
            <p:nvPr/>
          </p:nvSpPr>
          <p:spPr>
            <a:xfrm>
              <a:off x="10646" y="6619"/>
              <a:ext cx="3456" cy="3887"/>
            </a:xfrm>
            <a:prstGeom prst="rect">
              <a:avLst/>
            </a:prstGeom>
            <a:solidFill>
              <a:srgbClr val="FFFFFF"/>
            </a:solidFill>
            <a:ln w="38100" cap="flat">
              <a:solidFill>
                <a:srgbClr val="000000"/>
              </a:solidFill>
              <a:prstDash val="solid"/>
              <a:miter/>
              <a:headEnd type="none" w="med" len="med"/>
              <a:tailEnd type="none" w="med" len="med"/>
            </a:ln>
          </p:spPr>
          <p:txBody>
            <a:bodyPr lIns="91425" tIns="45700" rIns="91425" bIns="45700" anchor="t" anchorCtr="0">
              <a:noAutofit/>
            </a:bodyPr>
            <a:lstStyle/>
            <a:p>
              <a:pPr>
                <a:buClr>
                  <a:prstClr val="black"/>
                </a:buClr>
                <a:buFont typeface="Arial"/>
                <a:buNone/>
              </a:pPr>
              <a:endParaRPr sz="2400" dirty="0">
                <a:latin typeface="Times New Roman"/>
                <a:ea typeface="Times New Roman"/>
                <a:cs typeface="Times New Roman"/>
                <a:sym typeface="Times New Roman"/>
              </a:endParaRPr>
            </a:p>
          </p:txBody>
        </p:sp>
        <p:cxnSp>
          <p:nvCxnSpPr>
            <p:cNvPr id="356" name="Shape 356"/>
            <p:cNvCxnSpPr/>
            <p:nvPr/>
          </p:nvCxnSpPr>
          <p:spPr>
            <a:xfrm rot="10800000" flipH="1">
              <a:off x="2830" y="5943"/>
              <a:ext cx="1800" cy="600"/>
            </a:xfrm>
            <a:prstGeom prst="straightConnector1">
              <a:avLst/>
            </a:prstGeom>
            <a:noFill/>
            <a:ln w="38100" cap="flat">
              <a:solidFill>
                <a:srgbClr val="000000"/>
              </a:solidFill>
              <a:prstDash val="solid"/>
              <a:round/>
              <a:headEnd type="none" w="med" len="med"/>
              <a:tailEnd type="none" w="med" len="med"/>
            </a:ln>
          </p:spPr>
        </p:cxnSp>
        <p:cxnSp>
          <p:nvCxnSpPr>
            <p:cNvPr id="358" name="Shape 358"/>
            <p:cNvCxnSpPr/>
            <p:nvPr/>
          </p:nvCxnSpPr>
          <p:spPr>
            <a:xfrm flipH="1" flipV="1">
              <a:off x="10379" y="5903"/>
              <a:ext cx="1995" cy="676"/>
            </a:xfrm>
            <a:prstGeom prst="straightConnector1">
              <a:avLst/>
            </a:prstGeom>
            <a:noFill/>
            <a:ln w="38100" cap="flat">
              <a:solidFill>
                <a:srgbClr val="000000"/>
              </a:solidFill>
              <a:prstDash val="solid"/>
              <a:round/>
              <a:headEnd type="none" w="med" len="med"/>
              <a:tailEnd type="none" w="med" len="med"/>
            </a:ln>
          </p:spPr>
        </p:cxnSp>
        <p:cxnSp>
          <p:nvCxnSpPr>
            <p:cNvPr id="359" name="Shape 359"/>
            <p:cNvCxnSpPr/>
            <p:nvPr/>
          </p:nvCxnSpPr>
          <p:spPr>
            <a:xfrm>
              <a:off x="6047" y="4895"/>
              <a:ext cx="288" cy="432"/>
            </a:xfrm>
            <a:prstGeom prst="straightConnector1">
              <a:avLst/>
            </a:prstGeom>
            <a:noFill/>
            <a:ln w="38100" cap="flat">
              <a:solidFill>
                <a:srgbClr val="000000"/>
              </a:solidFill>
              <a:prstDash val="solid"/>
              <a:round/>
              <a:headEnd type="none" w="med" len="med"/>
              <a:tailEnd type="none" w="med" len="med"/>
            </a:ln>
          </p:spPr>
        </p:cxnSp>
        <p:cxnSp>
          <p:nvCxnSpPr>
            <p:cNvPr id="360" name="Shape 360"/>
            <p:cNvCxnSpPr/>
            <p:nvPr/>
          </p:nvCxnSpPr>
          <p:spPr>
            <a:xfrm rot="10800000" flipH="1">
              <a:off x="9359" y="4895"/>
              <a:ext cx="576" cy="432"/>
            </a:xfrm>
            <a:prstGeom prst="straightConnector1">
              <a:avLst/>
            </a:prstGeom>
            <a:noFill/>
            <a:ln w="38100" cap="flat">
              <a:solidFill>
                <a:srgbClr val="000000"/>
              </a:solidFill>
              <a:prstDash val="solid"/>
              <a:round/>
              <a:headEnd type="none" w="med" len="med"/>
              <a:tailEnd type="none" w="med" len="med"/>
            </a:ln>
          </p:spPr>
        </p:cxnSp>
      </p:grpSp>
      <p:sp>
        <p:nvSpPr>
          <p:cNvPr id="361" name="Shape 361"/>
          <p:cNvSpPr txBox="1"/>
          <p:nvPr/>
        </p:nvSpPr>
        <p:spPr>
          <a:xfrm>
            <a:off x="838200" y="914400"/>
            <a:ext cx="2971799" cy="457200"/>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Habitat and Space</a:t>
            </a:r>
          </a:p>
        </p:txBody>
      </p:sp>
      <p:sp>
        <p:nvSpPr>
          <p:cNvPr id="362" name="Shape 362"/>
          <p:cNvSpPr txBox="1"/>
          <p:nvPr/>
        </p:nvSpPr>
        <p:spPr>
          <a:xfrm>
            <a:off x="4724400" y="914400"/>
            <a:ext cx="3429000" cy="457200"/>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Food and Water</a:t>
            </a:r>
          </a:p>
        </p:txBody>
      </p:sp>
      <p:sp>
        <p:nvSpPr>
          <p:cNvPr id="357" name="Shape 357"/>
          <p:cNvSpPr txBox="1"/>
          <p:nvPr/>
        </p:nvSpPr>
        <p:spPr>
          <a:xfrm>
            <a:off x="2552700" y="3276600"/>
            <a:ext cx="3276600" cy="457200"/>
          </a:xfrm>
          <a:prstGeom prst="rect">
            <a:avLst/>
          </a:prstGeom>
          <a:noFill/>
          <a:ln>
            <a:noFill/>
          </a:ln>
        </p:spPr>
        <p:txBody>
          <a:bodyPr lIns="91425" tIns="45700" rIns="91425" bIns="45700" anchor="t" anchorCtr="0">
            <a:noAutofit/>
          </a:bodyPr>
          <a:lstStyle/>
          <a:p>
            <a:pPr algn="ctr">
              <a:lnSpc>
                <a:spcPct val="75000"/>
              </a:lnSpc>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NEEDS: Panda Bear</a:t>
            </a:r>
          </a:p>
          <a:p>
            <a:pPr algn="ctr">
              <a:lnSpc>
                <a:spcPct val="75000"/>
              </a:lnSpc>
              <a:buClr>
                <a:srgbClr val="000000"/>
              </a:buClr>
              <a:buFont typeface="Times New Roman"/>
              <a:buNone/>
            </a:pPr>
            <a:endParaRPr dirty="0"/>
          </a:p>
        </p:txBody>
      </p:sp>
      <p:sp>
        <p:nvSpPr>
          <p:cNvPr id="363" name="Shape 363"/>
          <p:cNvSpPr txBox="1"/>
          <p:nvPr/>
        </p:nvSpPr>
        <p:spPr>
          <a:xfrm>
            <a:off x="653827" y="3810000"/>
            <a:ext cx="1828800" cy="457200"/>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Protection</a:t>
            </a:r>
          </a:p>
        </p:txBody>
      </p:sp>
      <p:sp>
        <p:nvSpPr>
          <p:cNvPr id="364" name="Shape 364"/>
          <p:cNvSpPr txBox="1"/>
          <p:nvPr/>
        </p:nvSpPr>
        <p:spPr>
          <a:xfrm>
            <a:off x="3182091" y="3852000"/>
            <a:ext cx="2286000" cy="830400"/>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Air &amp; Livable Temperature</a:t>
            </a:r>
          </a:p>
        </p:txBody>
      </p:sp>
      <p:sp>
        <p:nvSpPr>
          <p:cNvPr id="365" name="Shape 365"/>
          <p:cNvSpPr txBox="1"/>
          <p:nvPr/>
        </p:nvSpPr>
        <p:spPr>
          <a:xfrm>
            <a:off x="6096000" y="3733800"/>
            <a:ext cx="1676400" cy="822324"/>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2400" b="1" dirty="0">
                <a:solidFill>
                  <a:srgbClr val="3333CC"/>
                </a:solidFill>
                <a:latin typeface="+mj-lt"/>
                <a:ea typeface="Times New Roman"/>
                <a:cs typeface="Times New Roman"/>
                <a:sym typeface="Times New Roman"/>
              </a:rPr>
              <a:t>Ability </a:t>
            </a:r>
            <a:r>
              <a:rPr lang="en-US" sz="2400" b="1" dirty="0" smtClean="0">
                <a:solidFill>
                  <a:srgbClr val="3333CC"/>
                </a:solidFill>
                <a:latin typeface="+mj-lt"/>
                <a:ea typeface="Times New Roman"/>
                <a:cs typeface="Times New Roman"/>
                <a:sym typeface="Times New Roman"/>
              </a:rPr>
              <a:t>to Reproduce</a:t>
            </a:r>
            <a:endParaRPr lang="en-US" sz="2400" b="1" dirty="0">
              <a:solidFill>
                <a:srgbClr val="3333CC"/>
              </a:solidFill>
              <a:latin typeface="+mj-lt"/>
              <a:ea typeface="Times New Roman"/>
              <a:cs typeface="Times New Roman"/>
              <a:sym typeface="Times New Roman"/>
            </a:endParaRPr>
          </a:p>
        </p:txBody>
      </p:sp>
      <p:sp>
        <p:nvSpPr>
          <p:cNvPr id="366" name="Shape 366"/>
          <p:cNvSpPr txBox="1"/>
          <p:nvPr/>
        </p:nvSpPr>
        <p:spPr>
          <a:xfrm>
            <a:off x="685800" y="1295400"/>
            <a:ext cx="3276600" cy="1631950"/>
          </a:xfrm>
          <a:prstGeom prst="rect">
            <a:avLst/>
          </a:prstGeom>
          <a:noFill/>
          <a:ln>
            <a:noFill/>
          </a:ln>
        </p:spPr>
        <p:txBody>
          <a:bodyPr lIns="91425" tIns="45700" rIns="91425" bIns="45700" anchor="t" anchorCtr="0">
            <a:noAutofit/>
          </a:bodyPr>
          <a:lstStyle/>
          <a:p>
            <a:pPr>
              <a:buClr>
                <a:srgbClr val="000000"/>
              </a:buClr>
              <a:buSzPct val="25000"/>
              <a:buFont typeface="Times New Roman"/>
              <a:buNone/>
            </a:pPr>
            <a:r>
              <a:rPr lang="en-US" sz="1800" dirty="0">
                <a:latin typeface="Calibri"/>
                <a:ea typeface="Calibri"/>
                <a:cs typeface="Calibri"/>
                <a:sym typeface="Calibri"/>
              </a:rPr>
              <a:t>China’s mountains, coniferous forest. Bamboo is at lower elevation. Males range 1.5 to 2.5 sq. miles, females 75-100 acres. (less than other bears)</a:t>
            </a:r>
          </a:p>
        </p:txBody>
      </p:sp>
      <p:sp>
        <p:nvSpPr>
          <p:cNvPr id="367" name="Shape 367"/>
          <p:cNvSpPr txBox="1"/>
          <p:nvPr/>
        </p:nvSpPr>
        <p:spPr>
          <a:xfrm>
            <a:off x="4724400" y="1295400"/>
            <a:ext cx="3429000" cy="1323975"/>
          </a:xfrm>
          <a:prstGeom prst="rect">
            <a:avLst/>
          </a:prstGeom>
          <a:noFill/>
          <a:ln>
            <a:noFill/>
          </a:ln>
        </p:spPr>
        <p:txBody>
          <a:bodyPr lIns="91425" tIns="45700" rIns="91425" bIns="45700" anchor="t" anchorCtr="0">
            <a:noAutofit/>
          </a:bodyPr>
          <a:lstStyle/>
          <a:p>
            <a:pPr>
              <a:buClr>
                <a:srgbClr val="000000"/>
              </a:buClr>
              <a:buSzPct val="25000"/>
              <a:buFont typeface="Times New Roman"/>
              <a:buNone/>
            </a:pPr>
            <a:r>
              <a:rPr lang="en-US" sz="1800" dirty="0">
                <a:latin typeface="Calibri"/>
                <a:ea typeface="Calibri"/>
                <a:cs typeface="Calibri"/>
                <a:sym typeface="Calibri"/>
              </a:rPr>
              <a:t>99% of diet is bamboo leaves, stems and shoots. Ineffective digestive system. Must eat 12-16 hours a day.</a:t>
            </a:r>
          </a:p>
        </p:txBody>
      </p:sp>
      <p:sp>
        <p:nvSpPr>
          <p:cNvPr id="368" name="Shape 368"/>
          <p:cNvSpPr txBox="1"/>
          <p:nvPr/>
        </p:nvSpPr>
        <p:spPr>
          <a:xfrm>
            <a:off x="653827" y="4194961"/>
            <a:ext cx="1981199" cy="1570038"/>
          </a:xfrm>
          <a:prstGeom prst="rect">
            <a:avLst/>
          </a:prstGeom>
          <a:noFill/>
          <a:ln>
            <a:noFill/>
          </a:ln>
        </p:spPr>
        <p:txBody>
          <a:bodyPr lIns="91425" tIns="45700" rIns="91425" bIns="45700" anchor="t" anchorCtr="0">
            <a:noAutofit/>
          </a:bodyPr>
          <a:lstStyle/>
          <a:p>
            <a:pPr>
              <a:buClr>
                <a:srgbClr val="000000"/>
              </a:buClr>
              <a:buSzPct val="25000"/>
              <a:buFont typeface="Times New Roman"/>
              <a:buNone/>
            </a:pPr>
            <a:r>
              <a:rPr lang="en-US" sz="1800" dirty="0">
                <a:latin typeface="Calibri"/>
                <a:ea typeface="Calibri"/>
                <a:cs typeface="Calibri"/>
                <a:sym typeface="Calibri"/>
              </a:rPr>
              <a:t>Protective fur. Oily protective coating. Large size, camouflage. Cubs vulnerable.</a:t>
            </a:r>
          </a:p>
        </p:txBody>
      </p:sp>
      <p:sp>
        <p:nvSpPr>
          <p:cNvPr id="369" name="Shape 369"/>
          <p:cNvSpPr txBox="1"/>
          <p:nvPr/>
        </p:nvSpPr>
        <p:spPr>
          <a:xfrm>
            <a:off x="3352800" y="4640262"/>
            <a:ext cx="2057400" cy="1150938"/>
          </a:xfrm>
          <a:prstGeom prst="rect">
            <a:avLst/>
          </a:prstGeom>
          <a:noFill/>
          <a:ln>
            <a:noFill/>
          </a:ln>
        </p:spPr>
        <p:txBody>
          <a:bodyPr lIns="91425" tIns="45700" rIns="91425" bIns="45700" anchor="t" anchorCtr="0">
            <a:noAutofit/>
          </a:bodyPr>
          <a:lstStyle/>
          <a:p>
            <a:pPr>
              <a:buClr>
                <a:srgbClr val="000000"/>
              </a:buClr>
              <a:buSzPct val="25000"/>
              <a:buFont typeface="Times New Roman"/>
              <a:buNone/>
            </a:pPr>
            <a:r>
              <a:rPr lang="en-US" sz="1800" dirty="0">
                <a:latin typeface="Calibri"/>
                <a:ea typeface="Calibri"/>
                <a:cs typeface="Calibri"/>
                <a:sym typeface="Calibri"/>
              </a:rPr>
              <a:t>Cold, damp, misty area</a:t>
            </a:r>
          </a:p>
          <a:p>
            <a:pPr>
              <a:spcBef>
                <a:spcPts val="480"/>
              </a:spcBef>
              <a:buClr>
                <a:srgbClr val="000000"/>
              </a:buClr>
              <a:buSzPct val="25000"/>
              <a:buFont typeface="Times New Roman"/>
              <a:buNone/>
            </a:pPr>
            <a:r>
              <a:rPr lang="en-US" sz="1800" dirty="0">
                <a:latin typeface="Calibri"/>
                <a:ea typeface="Calibri"/>
                <a:cs typeface="Calibri"/>
                <a:sym typeface="Calibri"/>
              </a:rPr>
              <a:t>No problems with this need.</a:t>
            </a:r>
          </a:p>
        </p:txBody>
      </p:sp>
      <p:sp>
        <p:nvSpPr>
          <p:cNvPr id="370" name="Shape 370"/>
          <p:cNvSpPr txBox="1"/>
          <p:nvPr/>
        </p:nvSpPr>
        <p:spPr>
          <a:xfrm>
            <a:off x="5943600" y="4441004"/>
            <a:ext cx="1980916" cy="1465262"/>
          </a:xfrm>
          <a:prstGeom prst="rect">
            <a:avLst/>
          </a:prstGeom>
          <a:noFill/>
          <a:ln>
            <a:noFill/>
          </a:ln>
        </p:spPr>
        <p:txBody>
          <a:bodyPr lIns="91425" tIns="45700" rIns="91425" bIns="45700" anchor="t" anchorCtr="0">
            <a:noAutofit/>
          </a:bodyPr>
          <a:lstStyle/>
          <a:p>
            <a:pPr>
              <a:buClr>
                <a:srgbClr val="000000"/>
              </a:buClr>
              <a:buSzPct val="25000"/>
              <a:buFont typeface="Times New Roman"/>
              <a:buNone/>
            </a:pPr>
            <a:r>
              <a:rPr lang="en-US" sz="1700" dirty="0">
                <a:latin typeface="Calibri"/>
                <a:ea typeface="Calibri"/>
                <a:cs typeface="Calibri"/>
                <a:sym typeface="Calibri"/>
              </a:rPr>
              <a:t>Only 10% males &amp; 30% females fertile. Usually 1 cub, if 2 often abandon.     Cubs 3-4 ½ oz.</a:t>
            </a:r>
          </a:p>
        </p:txBody>
      </p:sp>
      <p:sp>
        <p:nvSpPr>
          <p:cNvPr id="4" name="Slide Number Placeholder 3"/>
          <p:cNvSpPr>
            <a:spLocks noGrp="1"/>
          </p:cNvSpPr>
          <p:nvPr>
            <p:ph type="sldNum" idx="12"/>
          </p:nvPr>
        </p:nvSpPr>
        <p:spPr>
          <a:xfrm>
            <a:off x="6553200" y="6096000"/>
            <a:ext cx="2133599" cy="476100"/>
          </a:xfrm>
        </p:spPr>
        <p:txBody>
          <a:bodyPr/>
          <a:lstStyle/>
          <a:p>
            <a:pPr algn="r">
              <a:buSzPct val="25000"/>
            </a:pPr>
            <a:fld id="{00000000-1234-1234-1234-123412341234}" type="slidenum">
              <a:rPr lang="en-US" smtClean="0">
                <a:solidFill>
                  <a:prstClr val="white"/>
                </a:solidFill>
              </a:rPr>
              <a:pPr algn="r">
                <a:buSzPct val="25000"/>
              </a:pPr>
              <a:t>21</a:t>
            </a:fld>
            <a:endParaRPr lang="en-US" dirty="0">
              <a:solidFill>
                <a:prstClr val="white"/>
              </a:solidFill>
            </a:endParaRPr>
          </a:p>
        </p:txBody>
      </p:sp>
    </p:spTree>
    <p:extLst>
      <p:ext uri="{BB962C8B-B14F-4D97-AF65-F5344CB8AC3E}">
        <p14:creationId xmlns:p14="http://schemas.microsoft.com/office/powerpoint/2010/main" val="112904380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a:spLocks noGrp="1"/>
          </p:cNvSpPr>
          <p:nvPr>
            <p:ph type="title"/>
          </p:nvPr>
        </p:nvSpPr>
        <p:spPr>
          <a:xfrm>
            <a:off x="141451" y="207902"/>
            <a:ext cx="8591099" cy="554099"/>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Language modeling for “our” EL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student</a:t>
            </a:r>
            <a:endPar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378" name="Shape 378"/>
          <p:cNvSpPr txBox="1">
            <a:spLocks noGrp="1"/>
          </p:cNvSpPr>
          <p:nvPr>
            <p:ph type="body" idx="1"/>
          </p:nvPr>
        </p:nvSpPr>
        <p:spPr>
          <a:xfrm>
            <a:off x="402771" y="1371599"/>
            <a:ext cx="8153399" cy="3429000"/>
          </a:xfrm>
          <a:prstGeom prst="rect">
            <a:avLst/>
          </a:prstGeom>
          <a:noFill/>
          <a:ln>
            <a:noFill/>
          </a:ln>
        </p:spPr>
        <p:txBody>
          <a:bodyPr lIns="0" tIns="0" rIns="0" bIns="0" anchor="t" anchorCtr="0">
            <a:noAutofit/>
          </a:bodyPr>
          <a:lstStyle/>
          <a:p>
            <a:pPr marL="396875" marR="0" lvl="0" indent="-396875" algn="l" rtl="0">
              <a:lnSpc>
                <a:spcPct val="110000"/>
              </a:lnSpc>
              <a:spcBef>
                <a:spcPts val="0"/>
              </a:spcBef>
              <a:buClr>
                <a:schemeClr val="dk1"/>
              </a:buClr>
              <a:buSzPct val="25000"/>
              <a:buFont typeface="Calibri"/>
              <a:buNone/>
            </a:pPr>
            <a:r>
              <a:rPr lang="en-US" sz="2800" b="0" i="0" u="sng" strike="noStrike" cap="none" baseline="0" dirty="0" smtClean="0">
                <a:solidFill>
                  <a:schemeClr val="dk1"/>
                </a:solidFill>
                <a:latin typeface="Calibri"/>
                <a:ea typeface="Calibri"/>
                <a:cs typeface="Calibri"/>
                <a:sym typeface="Calibri"/>
              </a:rPr>
              <a:t>Pandas</a:t>
            </a:r>
            <a:r>
              <a:rPr lang="en-US" sz="2800" b="0" i="1" u="sng" strike="noStrike" cap="none" baseline="0" dirty="0" smtClean="0">
                <a:solidFill>
                  <a:schemeClr val="dk1"/>
                </a:solidFill>
                <a:latin typeface="Calibri"/>
                <a:ea typeface="Calibri"/>
                <a:cs typeface="Calibri"/>
                <a:sym typeface="Calibri"/>
              </a:rPr>
              <a:t> </a:t>
            </a:r>
            <a:r>
              <a:rPr lang="en-US" sz="2800" b="0" i="0" u="none" strike="noStrike" cap="none" baseline="0" dirty="0" smtClean="0">
                <a:solidFill>
                  <a:schemeClr val="accent1">
                    <a:lumMod val="75000"/>
                  </a:schemeClr>
                </a:solidFill>
                <a:latin typeface="Calibri"/>
                <a:ea typeface="Calibri"/>
                <a:cs typeface="Calibri"/>
                <a:sym typeface="Calibri"/>
              </a:rPr>
              <a:t>are</a:t>
            </a:r>
            <a:r>
              <a:rPr lang="en-US" sz="2800" b="0" i="0" u="none" strike="noStrike" cap="none" baseline="0" dirty="0" smtClean="0">
                <a:solidFill>
                  <a:schemeClr val="accent2"/>
                </a:solidFill>
                <a:latin typeface="Calibri"/>
                <a:ea typeface="Calibri"/>
                <a:cs typeface="Calibri"/>
                <a:sym typeface="Calibri"/>
              </a:rPr>
              <a:t> </a:t>
            </a:r>
            <a:r>
              <a:rPr lang="en-US" sz="2800" b="0" i="0" u="sng" strike="noStrike" cap="none" baseline="0" dirty="0" smtClean="0">
                <a:solidFill>
                  <a:schemeClr val="dk1"/>
                </a:solidFill>
                <a:latin typeface="Calibri"/>
                <a:ea typeface="Calibri"/>
                <a:cs typeface="Calibri"/>
                <a:sym typeface="Calibri"/>
              </a:rPr>
              <a:t>large </a:t>
            </a:r>
            <a:r>
              <a:rPr lang="en-US" sz="2800" b="0" i="0" u="sng" strike="noStrike" cap="none" baseline="0" dirty="0">
                <a:solidFill>
                  <a:schemeClr val="dk1"/>
                </a:solidFill>
                <a:latin typeface="Calibri"/>
                <a:ea typeface="Calibri"/>
                <a:cs typeface="Calibri"/>
                <a:sym typeface="Calibri"/>
              </a:rPr>
              <a:t>black and white bears.</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a:solidFill>
                  <a:schemeClr val="dk1"/>
                </a:solidFill>
                <a:latin typeface="Calibri"/>
                <a:ea typeface="Calibri"/>
                <a:cs typeface="Calibri"/>
                <a:sym typeface="Calibri"/>
              </a:rPr>
              <a:t>They</a:t>
            </a:r>
            <a:r>
              <a:rPr lang="en-US" sz="2800" b="0" i="0" strike="noStrike" cap="none" baseline="0" dirty="0">
                <a:solidFill>
                  <a:schemeClr val="dk1"/>
                </a:solidFill>
                <a:latin typeface="Calibri"/>
                <a:ea typeface="Calibri"/>
                <a:cs typeface="Calibri"/>
                <a:sym typeface="Calibri"/>
              </a:rPr>
              <a:t> </a:t>
            </a:r>
            <a:r>
              <a:rPr lang="en-US" sz="2800" b="0" i="0" u="none" strike="noStrike" cap="none" baseline="0" dirty="0" smtClean="0">
                <a:solidFill>
                  <a:schemeClr val="accent1">
                    <a:lumMod val="75000"/>
                  </a:schemeClr>
                </a:solidFill>
                <a:latin typeface="Calibri"/>
                <a:ea typeface="Calibri"/>
                <a:cs typeface="Calibri"/>
                <a:sym typeface="Calibri"/>
              </a:rPr>
              <a:t>have</a:t>
            </a:r>
            <a:r>
              <a:rPr lang="en-US" sz="2800" b="0" i="0" u="none" strike="noStrike" cap="none" baseline="0" dirty="0" smtClean="0">
                <a:solidFill>
                  <a:schemeClr val="accent2"/>
                </a:solidFill>
                <a:latin typeface="Calibri"/>
                <a:ea typeface="Calibri"/>
                <a:cs typeface="Calibri"/>
                <a:sym typeface="Calibri"/>
              </a:rPr>
              <a:t> </a:t>
            </a:r>
            <a:r>
              <a:rPr lang="en-US" sz="2800" b="0" i="0" u="sng" strike="noStrike" cap="none" baseline="0" dirty="0" smtClean="0">
                <a:solidFill>
                  <a:schemeClr val="dk1"/>
                </a:solidFill>
                <a:latin typeface="Calibri"/>
                <a:ea typeface="Calibri"/>
                <a:cs typeface="Calibri"/>
                <a:sym typeface="Calibri"/>
              </a:rPr>
              <a:t>protective </a:t>
            </a:r>
            <a:r>
              <a:rPr lang="en-US" sz="2800" b="0" i="0" u="sng" strike="noStrike" cap="none" baseline="0" dirty="0">
                <a:solidFill>
                  <a:schemeClr val="dk1"/>
                </a:solidFill>
                <a:latin typeface="Calibri"/>
                <a:ea typeface="Calibri"/>
                <a:cs typeface="Calibri"/>
                <a:sym typeface="Calibri"/>
              </a:rPr>
              <a:t>fur and large claws.</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smtClean="0">
                <a:solidFill>
                  <a:schemeClr val="dk1"/>
                </a:solidFill>
                <a:latin typeface="Calibri"/>
                <a:ea typeface="Calibri"/>
                <a:cs typeface="Calibri"/>
                <a:sym typeface="Calibri"/>
              </a:rPr>
              <a:t>Pandas</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smtClean="0">
                <a:solidFill>
                  <a:schemeClr val="accent1">
                    <a:lumMod val="75000"/>
                  </a:schemeClr>
                </a:solidFill>
                <a:latin typeface="Calibri"/>
                <a:ea typeface="Calibri"/>
                <a:cs typeface="Calibri"/>
                <a:sym typeface="Calibri"/>
              </a:rPr>
              <a:t>live</a:t>
            </a:r>
            <a:r>
              <a:rPr lang="en-US" sz="2800" b="0" i="0" u="none" strike="noStrike" cap="none" baseline="0" dirty="0" smtClean="0">
                <a:solidFill>
                  <a:schemeClr val="dk1"/>
                </a:solidFill>
                <a:latin typeface="Calibri"/>
                <a:ea typeface="Calibri"/>
                <a:cs typeface="Calibri"/>
                <a:sym typeface="Calibri"/>
              </a:rPr>
              <a:t> </a:t>
            </a:r>
            <a:r>
              <a:rPr lang="en-US" sz="2800" b="0" i="0" u="sng" strike="noStrike" cap="none" baseline="0" dirty="0" smtClean="0">
                <a:solidFill>
                  <a:schemeClr val="dk1"/>
                </a:solidFill>
                <a:latin typeface="Calibri"/>
                <a:ea typeface="Calibri"/>
                <a:cs typeface="Calibri"/>
                <a:sym typeface="Calibri"/>
              </a:rPr>
              <a:t>in </a:t>
            </a:r>
            <a:r>
              <a:rPr lang="en-US" sz="2800" b="0" i="0" u="sng" strike="noStrike" cap="none" baseline="0" dirty="0">
                <a:solidFill>
                  <a:schemeClr val="dk1"/>
                </a:solidFill>
                <a:latin typeface="Calibri"/>
                <a:ea typeface="Calibri"/>
                <a:cs typeface="Calibri"/>
                <a:sym typeface="Calibri"/>
              </a:rPr>
              <a:t>the mountains in China.</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smtClean="0">
                <a:solidFill>
                  <a:schemeClr val="dk1"/>
                </a:solidFill>
                <a:latin typeface="Calibri"/>
                <a:ea typeface="Calibri"/>
                <a:cs typeface="Calibri"/>
                <a:sym typeface="Calibri"/>
              </a:rPr>
              <a:t>They</a:t>
            </a:r>
            <a:r>
              <a:rPr lang="en-US" sz="2800" b="0" i="0" u="none" strike="noStrike" cap="none" baseline="0" dirty="0" smtClean="0">
                <a:solidFill>
                  <a:schemeClr val="dk1"/>
                </a:solidFill>
                <a:latin typeface="Calibri"/>
                <a:ea typeface="Calibri"/>
                <a:cs typeface="Calibri"/>
                <a:sym typeface="Calibri"/>
              </a:rPr>
              <a:t> </a:t>
            </a:r>
            <a:r>
              <a:rPr lang="en-US" sz="2800" b="0" i="0" u="none" strike="noStrike" cap="none" baseline="0" dirty="0" smtClean="0">
                <a:solidFill>
                  <a:schemeClr val="accent1">
                    <a:lumMod val="75000"/>
                  </a:schemeClr>
                </a:solidFill>
                <a:latin typeface="Calibri"/>
                <a:ea typeface="Calibri"/>
                <a:cs typeface="Calibri"/>
                <a:sym typeface="Calibri"/>
              </a:rPr>
              <a:t>eat</a:t>
            </a:r>
            <a:r>
              <a:rPr lang="en-US" sz="2800" b="0" i="0" u="none" strike="noStrike" cap="none" baseline="0" dirty="0" smtClean="0">
                <a:solidFill>
                  <a:schemeClr val="accent2"/>
                </a:solidFill>
                <a:latin typeface="Calibri"/>
                <a:ea typeface="Calibri"/>
                <a:cs typeface="Calibri"/>
                <a:sym typeface="Calibri"/>
              </a:rPr>
              <a:t> </a:t>
            </a:r>
            <a:r>
              <a:rPr lang="en-US" sz="2800" b="0" i="0" u="sng" strike="noStrike" cap="none" baseline="0" dirty="0" smtClean="0">
                <a:solidFill>
                  <a:schemeClr val="dk1"/>
                </a:solidFill>
                <a:latin typeface="Calibri"/>
                <a:ea typeface="Calibri"/>
                <a:cs typeface="Calibri"/>
                <a:sym typeface="Calibri"/>
              </a:rPr>
              <a:t>bamboo </a:t>
            </a:r>
            <a:r>
              <a:rPr lang="en-US" sz="2800" b="0" i="0" u="sng" strike="noStrike" cap="none" baseline="0" dirty="0">
                <a:solidFill>
                  <a:schemeClr val="dk1"/>
                </a:solidFill>
                <a:latin typeface="Calibri"/>
                <a:ea typeface="Calibri"/>
                <a:cs typeface="Calibri"/>
                <a:sym typeface="Calibri"/>
              </a:rPr>
              <a:t>leaves stems and shoots. </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a:solidFill>
                  <a:schemeClr val="dk1"/>
                </a:solidFill>
                <a:latin typeface="Calibri"/>
                <a:ea typeface="Calibri"/>
                <a:cs typeface="Calibri"/>
                <a:sym typeface="Calibri"/>
              </a:rPr>
              <a:t>The bears</a:t>
            </a:r>
            <a:r>
              <a:rPr lang="en-US" sz="2800" b="0" i="0" u="none" strike="noStrike" cap="none" baseline="0" dirty="0">
                <a:solidFill>
                  <a:schemeClr val="dk1"/>
                </a:solidFill>
                <a:latin typeface="Calibri"/>
                <a:ea typeface="Calibri"/>
                <a:cs typeface="Calibri"/>
                <a:sym typeface="Calibri"/>
              </a:rPr>
              <a:t> </a:t>
            </a:r>
            <a:r>
              <a:rPr lang="en-US" sz="2800" b="0" i="0" u="none" strike="noStrike" cap="none" baseline="0" dirty="0">
                <a:solidFill>
                  <a:schemeClr val="accent1">
                    <a:lumMod val="75000"/>
                  </a:schemeClr>
                </a:solidFill>
                <a:latin typeface="Calibri"/>
                <a:ea typeface="Calibri"/>
                <a:cs typeface="Calibri"/>
                <a:sym typeface="Calibri"/>
              </a:rPr>
              <a:t>need</a:t>
            </a:r>
            <a:r>
              <a:rPr lang="en-US" sz="2800" b="0" i="0" u="none" strike="noStrike" cap="none" baseline="0" dirty="0">
                <a:solidFill>
                  <a:schemeClr val="accent2"/>
                </a:solidFill>
                <a:latin typeface="Calibri"/>
                <a:ea typeface="Calibri"/>
                <a:cs typeface="Calibri"/>
                <a:sym typeface="Calibri"/>
              </a:rPr>
              <a:t> </a:t>
            </a:r>
            <a:r>
              <a:rPr lang="en-US" sz="2800" b="0" i="0" u="sng" strike="noStrike" cap="none" baseline="0" dirty="0">
                <a:solidFill>
                  <a:schemeClr val="dk1"/>
                </a:solidFill>
                <a:latin typeface="Calibri"/>
                <a:ea typeface="Calibri"/>
                <a:cs typeface="Calibri"/>
                <a:sym typeface="Calibri"/>
              </a:rPr>
              <a:t>a lot of food. </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a:solidFill>
                  <a:schemeClr val="dk1"/>
                </a:solidFill>
                <a:latin typeface="Calibri"/>
                <a:ea typeface="Calibri"/>
                <a:cs typeface="Calibri"/>
                <a:sym typeface="Calibri"/>
              </a:rPr>
              <a:t>They eat 12 to 16 hours a day.</a:t>
            </a:r>
          </a:p>
          <a:p>
            <a:pPr marL="396875" marR="0" lvl="0" indent="-396875" algn="l" rtl="0">
              <a:lnSpc>
                <a:spcPct val="110000"/>
              </a:lnSpc>
              <a:spcBef>
                <a:spcPts val="560"/>
              </a:spcBef>
              <a:buClr>
                <a:schemeClr val="dk1"/>
              </a:buClr>
              <a:buSzPct val="25000"/>
              <a:buFont typeface="Calibri"/>
              <a:buNone/>
            </a:pPr>
            <a:r>
              <a:rPr lang="en-US" sz="2800" b="0" i="0" u="sng" strike="noStrike" cap="none" baseline="0" dirty="0">
                <a:solidFill>
                  <a:schemeClr val="dk1"/>
                </a:solidFill>
                <a:latin typeface="Calibri"/>
                <a:ea typeface="Calibri"/>
                <a:cs typeface="Calibri"/>
                <a:sym typeface="Calibri"/>
              </a:rPr>
              <a:t>Pandas </a:t>
            </a:r>
            <a:r>
              <a:rPr lang="en-US" sz="2800" b="0" i="0" u="none" strike="noStrike" cap="none" baseline="0" dirty="0">
                <a:solidFill>
                  <a:schemeClr val="accent1">
                    <a:lumMod val="75000"/>
                  </a:schemeClr>
                </a:solidFill>
                <a:latin typeface="Calibri"/>
                <a:ea typeface="Calibri"/>
                <a:cs typeface="Calibri"/>
                <a:sym typeface="Calibri"/>
              </a:rPr>
              <a:t>don’t have </a:t>
            </a:r>
            <a:r>
              <a:rPr lang="en-US" sz="2800" b="0" i="0" u="sng" strike="noStrike" cap="none" baseline="0" dirty="0">
                <a:solidFill>
                  <a:schemeClr val="dk1"/>
                </a:solidFill>
                <a:latin typeface="Calibri"/>
                <a:ea typeface="Calibri"/>
                <a:cs typeface="Calibri"/>
                <a:sym typeface="Calibri"/>
              </a:rPr>
              <a:t>many cubs.</a:t>
            </a:r>
          </a:p>
        </p:txBody>
      </p:sp>
      <p:pic>
        <p:nvPicPr>
          <p:cNvPr id="379" name="Shape 379"/>
          <p:cNvPicPr preferRelativeResize="0">
            <a:picLocks noGrp="1"/>
          </p:cNvPicPr>
          <p:nvPr>
            <p:ph type="body" idx="2"/>
          </p:nvPr>
        </p:nvPicPr>
        <p:blipFill rotWithShape="1">
          <a:blip r:embed="rId3">
            <a:alphaModFix/>
          </a:blip>
          <a:srcRect/>
          <a:stretch/>
        </p:blipFill>
        <p:spPr>
          <a:xfrm>
            <a:off x="6973601" y="3086099"/>
            <a:ext cx="1758949" cy="2438399"/>
          </a:xfrm>
          <a:prstGeom prst="rect">
            <a:avLst/>
          </a:prstGeom>
          <a:noFill/>
          <a:ln>
            <a:noFill/>
          </a:ln>
        </p:spPr>
      </p:pic>
      <p:sp>
        <p:nvSpPr>
          <p:cNvPr id="380" name="Shape 380"/>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a:xfrm>
            <a:off x="8092501" y="6172200"/>
            <a:ext cx="1280099" cy="365099"/>
          </a:xfrm>
        </p:spPr>
        <p:txBody>
          <a:bodyPr/>
          <a:lstStyle/>
          <a:p>
            <a:pPr marL="0" lvl="0" indent="0">
              <a:spcBef>
                <a:spcPts val="0"/>
              </a:spcBef>
              <a:buSzPct val="25000"/>
              <a:buNone/>
            </a:pPr>
            <a:fld id="{00000000-1234-1234-1234-123412341234}" type="slidenum">
              <a:rPr lang="en-US" smtClean="0">
                <a:solidFill>
                  <a:schemeClr val="bg1"/>
                </a:solidFill>
              </a:rPr>
              <a:t>22</a:t>
            </a:fld>
            <a:endParaRPr lang="en-US"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390720" y="170252"/>
            <a:ext cx="8229600" cy="88639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Seek developmentally appropriate readings, but include multiple and multilevel resources.</a:t>
            </a:r>
          </a:p>
        </p:txBody>
      </p:sp>
      <p:pic>
        <p:nvPicPr>
          <p:cNvPr id="387" name="Shape 387"/>
          <p:cNvPicPr preferRelativeResize="0">
            <a:picLocks noGrp="1"/>
          </p:cNvPicPr>
          <p:nvPr>
            <p:ph type="body" idx="1"/>
          </p:nvPr>
        </p:nvPicPr>
        <p:blipFill rotWithShape="1">
          <a:blip r:embed="rId3">
            <a:alphaModFix/>
          </a:blip>
          <a:srcRect/>
          <a:stretch/>
        </p:blipFill>
        <p:spPr>
          <a:xfrm>
            <a:off x="6400800" y="3810000"/>
            <a:ext cx="2185988" cy="2185988"/>
          </a:xfrm>
          <a:prstGeom prst="rect">
            <a:avLst/>
          </a:prstGeom>
          <a:noFill/>
          <a:ln>
            <a:noFill/>
          </a:ln>
        </p:spPr>
      </p:pic>
      <p:pic>
        <p:nvPicPr>
          <p:cNvPr id="388" name="Shape 388"/>
          <p:cNvPicPr preferRelativeResize="0">
            <a:picLocks noGrp="1"/>
          </p:cNvPicPr>
          <p:nvPr>
            <p:ph type="body" idx="2"/>
          </p:nvPr>
        </p:nvPicPr>
        <p:blipFill rotWithShape="1">
          <a:blip r:embed="rId4">
            <a:alphaModFix/>
          </a:blip>
          <a:srcRect l="8547" t="15258" r="19499" b="6038"/>
          <a:stretch/>
        </p:blipFill>
        <p:spPr>
          <a:xfrm>
            <a:off x="503852" y="1379550"/>
            <a:ext cx="2239346" cy="2449287"/>
          </a:xfrm>
          <a:prstGeom prst="rect">
            <a:avLst/>
          </a:prstGeom>
          <a:noFill/>
          <a:ln>
            <a:noFill/>
          </a:ln>
        </p:spPr>
      </p:pic>
      <p:sp>
        <p:nvSpPr>
          <p:cNvPr id="389" name="Shape 389"/>
          <p:cNvSpPr txBox="1"/>
          <p:nvPr/>
        </p:nvSpPr>
        <p:spPr>
          <a:xfrm>
            <a:off x="2838840" y="1524000"/>
            <a:ext cx="3333360" cy="258912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600" b="0" i="0" u="none" strike="noStrike" cap="none" baseline="0" dirty="0">
                <a:solidFill>
                  <a:srgbClr val="000000"/>
                </a:solidFill>
                <a:latin typeface="Calibri"/>
                <a:ea typeface="Calibri"/>
                <a:cs typeface="Calibri"/>
                <a:sym typeface="Calibri"/>
              </a:rPr>
              <a:t>Search </a:t>
            </a:r>
            <a:r>
              <a:rPr lang="en-US" sz="2600" b="0" i="0" u="none" strike="noStrike" cap="none" baseline="0" dirty="0" smtClean="0">
                <a:solidFill>
                  <a:srgbClr val="000000"/>
                </a:solidFill>
                <a:latin typeface="Calibri"/>
                <a:ea typeface="Calibri"/>
                <a:cs typeface="Calibri"/>
                <a:sym typeface="Calibri"/>
              </a:rPr>
              <a:t>for resources at diverse Lexile</a:t>
            </a:r>
            <a:r>
              <a:rPr lang="en-US" sz="2600" b="0" i="0" u="none" strike="noStrike" cap="none" dirty="0" smtClean="0">
                <a:solidFill>
                  <a:srgbClr val="000000"/>
                </a:solidFill>
                <a:latin typeface="Calibri"/>
                <a:ea typeface="Calibri"/>
                <a:cs typeface="Calibri"/>
                <a:sym typeface="Calibri"/>
              </a:rPr>
              <a:t> levels. After reading a “just right” book, students read a more complex one. </a:t>
            </a:r>
            <a:endParaRPr lang="en-US" sz="2600" b="0" i="0" u="none" strike="noStrike" cap="none" baseline="0" dirty="0">
              <a:solidFill>
                <a:srgbClr val="000000"/>
              </a:solidFill>
              <a:latin typeface="Calibri"/>
              <a:ea typeface="Calibri"/>
              <a:cs typeface="Calibri"/>
              <a:sym typeface="Calibri"/>
            </a:endParaRPr>
          </a:p>
          <a:p>
            <a:pPr marL="0" marR="0" lvl="0" indent="0" algn="l" rtl="0">
              <a:spcBef>
                <a:spcPts val="1200"/>
              </a:spcBef>
              <a:spcAft>
                <a:spcPts val="0"/>
              </a:spcAft>
              <a:buSzPct val="25000"/>
              <a:buNone/>
            </a:pPr>
            <a:endParaRPr lang="en-US" sz="2600" b="0" i="0" u="none" strike="noStrike" cap="none" baseline="0" dirty="0">
              <a:solidFill>
                <a:srgbClr val="000000"/>
              </a:solidFill>
              <a:latin typeface="Calibri"/>
              <a:ea typeface="Calibri"/>
              <a:cs typeface="Calibri"/>
              <a:sym typeface="Calibri"/>
            </a:endParaRPr>
          </a:p>
        </p:txBody>
      </p:sp>
      <p:pic>
        <p:nvPicPr>
          <p:cNvPr id="390" name="Shape 390"/>
          <p:cNvPicPr preferRelativeResize="0">
            <a:picLocks noGrp="1"/>
          </p:cNvPicPr>
          <p:nvPr>
            <p:ph type="body" idx="3"/>
          </p:nvPr>
        </p:nvPicPr>
        <p:blipFill rotWithShape="1">
          <a:blip r:embed="rId5">
            <a:alphaModFix/>
          </a:blip>
          <a:srcRect/>
          <a:stretch/>
        </p:blipFill>
        <p:spPr>
          <a:xfrm>
            <a:off x="6369789" y="1418253"/>
            <a:ext cx="2317009" cy="2285384"/>
          </a:xfrm>
          <a:prstGeom prst="rect">
            <a:avLst/>
          </a:prstGeom>
          <a:noFill/>
          <a:ln>
            <a:noFill/>
          </a:ln>
        </p:spPr>
      </p:pic>
      <p:cxnSp>
        <p:nvCxnSpPr>
          <p:cNvPr id="392" name="Shape 392"/>
          <p:cNvCxnSpPr/>
          <p:nvPr/>
        </p:nvCxnSpPr>
        <p:spPr>
          <a:xfrm>
            <a:off x="5562600" y="5791200"/>
            <a:ext cx="609599" cy="0"/>
          </a:xfrm>
          <a:prstGeom prst="straightConnector1">
            <a:avLst/>
          </a:prstGeom>
          <a:noFill/>
          <a:ln w="28575" cap="flat">
            <a:solidFill>
              <a:schemeClr val="dk1"/>
            </a:solidFill>
            <a:prstDash val="solid"/>
            <a:round/>
            <a:headEnd type="none" w="med" len="med"/>
            <a:tailEnd type="triangle" w="lg" len="lg"/>
          </a:ln>
        </p:spPr>
      </p:cxnSp>
      <p:sp>
        <p:nvSpPr>
          <p:cNvPr id="393" name="Shape 393"/>
          <p:cNvSpPr txBox="1">
            <a:spLocks noGrp="1"/>
          </p:cNvSpPr>
          <p:nvPr>
            <p:ph type="body" idx="4"/>
          </p:nvPr>
        </p:nvSpPr>
        <p:spPr>
          <a:xfrm>
            <a:off x="541175" y="4198776"/>
            <a:ext cx="2873829" cy="1329594"/>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2600" b="0" i="0" u="none" strike="noStrike" cap="none" baseline="0" dirty="0">
                <a:solidFill>
                  <a:schemeClr val="dk1"/>
                </a:solidFill>
                <a:latin typeface="Calibri"/>
                <a:ea typeface="Calibri"/>
                <a:cs typeface="Calibri"/>
                <a:sym typeface="Calibri"/>
              </a:rPr>
              <a:t>Encourage use of resources in the native language.</a:t>
            </a:r>
          </a:p>
        </p:txBody>
      </p:sp>
      <p:sp>
        <p:nvSpPr>
          <p:cNvPr id="394" name="Shape 394"/>
          <p:cNvSpPr/>
          <p:nvPr/>
        </p:nvSpPr>
        <p:spPr>
          <a:xfrm>
            <a:off x="4414200" y="4544672"/>
            <a:ext cx="1872300" cy="1385099"/>
          </a:xfrm>
          <a:prstGeom prst="wedgeRectCallout">
            <a:avLst>
              <a:gd name="adj1" fmla="val 81810"/>
              <a:gd name="adj2" fmla="val -41858"/>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395" name="Shape 395"/>
          <p:cNvSpPr txBox="1"/>
          <p:nvPr/>
        </p:nvSpPr>
        <p:spPr>
          <a:xfrm>
            <a:off x="4427219" y="4577401"/>
            <a:ext cx="1714500" cy="1213799"/>
          </a:xfrm>
          <a:prstGeom prst="rect">
            <a:avLst/>
          </a:prstGeom>
          <a:noFill/>
          <a:ln>
            <a:noFill/>
          </a:ln>
        </p:spPr>
        <p:txBody>
          <a:bodyPr lIns="91425" tIns="91425" rIns="91425" bIns="91425" anchor="t" anchorCtr="0">
            <a:noAutofit/>
          </a:bodyPr>
          <a:lstStyle/>
          <a:p>
            <a:pPr algn="ctr">
              <a:spcBef>
                <a:spcPts val="0"/>
              </a:spcBef>
              <a:buNone/>
            </a:pPr>
            <a:r>
              <a:rPr lang="en-US" sz="1800" dirty="0">
                <a:latin typeface="Calibri"/>
                <a:ea typeface="Calibri"/>
                <a:cs typeface="Calibri"/>
                <a:sym typeface="Calibri"/>
              </a:rPr>
              <a:t>Outstanding real pictures of bears in the wild.</a:t>
            </a:r>
          </a:p>
        </p:txBody>
      </p:sp>
      <p:sp>
        <p:nvSpPr>
          <p:cNvPr id="396" name="Shape 396"/>
          <p:cNvSpPr txBox="1">
            <a:spLocks noGrp="1"/>
          </p:cNvSpPr>
          <p:nvPr>
            <p:ph type="ftr" idx="11"/>
          </p:nvPr>
        </p:nvSpPr>
        <p:spPr>
          <a:xfrm>
            <a:off x="381000" y="6071616"/>
            <a:ext cx="2203800" cy="484500"/>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23</a:t>
            </a:fld>
            <a:endParaRPr lang="en-US"/>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81000" y="142399"/>
            <a:ext cx="8229600" cy="651696"/>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Use visuals to support comprehension.</a:t>
            </a:r>
          </a:p>
        </p:txBody>
      </p:sp>
      <p:pic>
        <p:nvPicPr>
          <p:cNvPr id="403" name="Shape 403"/>
          <p:cNvPicPr preferRelativeResize="0">
            <a:picLocks noGrp="1"/>
          </p:cNvPicPr>
          <p:nvPr>
            <p:ph type="body" idx="1"/>
          </p:nvPr>
        </p:nvPicPr>
        <p:blipFill rotWithShape="1">
          <a:blip r:embed="rId3">
            <a:alphaModFix/>
          </a:blip>
          <a:srcRect/>
          <a:stretch/>
        </p:blipFill>
        <p:spPr>
          <a:xfrm>
            <a:off x="6232281" y="1073960"/>
            <a:ext cx="1908174" cy="2666999"/>
          </a:xfrm>
          <a:prstGeom prst="rect">
            <a:avLst/>
          </a:prstGeom>
          <a:noFill/>
          <a:ln>
            <a:noFill/>
          </a:ln>
        </p:spPr>
      </p:pic>
      <p:pic>
        <p:nvPicPr>
          <p:cNvPr id="404" name="Shape 404"/>
          <p:cNvPicPr preferRelativeResize="0">
            <a:picLocks noGrp="1"/>
          </p:cNvPicPr>
          <p:nvPr>
            <p:ph type="body" idx="2"/>
          </p:nvPr>
        </p:nvPicPr>
        <p:blipFill rotWithShape="1">
          <a:blip r:embed="rId4">
            <a:alphaModFix/>
          </a:blip>
          <a:srcRect/>
          <a:stretch/>
        </p:blipFill>
        <p:spPr>
          <a:xfrm>
            <a:off x="2895600" y="1339881"/>
            <a:ext cx="2057400" cy="2057400"/>
          </a:xfrm>
          <a:prstGeom prst="rect">
            <a:avLst/>
          </a:prstGeom>
          <a:noFill/>
          <a:ln>
            <a:noFill/>
          </a:ln>
        </p:spPr>
      </p:pic>
      <p:pic>
        <p:nvPicPr>
          <p:cNvPr id="405" name="Shape 405"/>
          <p:cNvPicPr preferRelativeResize="0">
            <a:picLocks noGrp="1"/>
          </p:cNvPicPr>
          <p:nvPr>
            <p:ph type="body" idx="3"/>
          </p:nvPr>
        </p:nvPicPr>
        <p:blipFill rotWithShape="1">
          <a:blip r:embed="rId5">
            <a:alphaModFix/>
          </a:blip>
          <a:srcRect/>
          <a:stretch/>
        </p:blipFill>
        <p:spPr>
          <a:xfrm>
            <a:off x="6096000" y="4162942"/>
            <a:ext cx="2438399" cy="1763713"/>
          </a:xfrm>
          <a:prstGeom prst="rect">
            <a:avLst/>
          </a:prstGeom>
          <a:noFill/>
          <a:ln>
            <a:noFill/>
          </a:ln>
        </p:spPr>
      </p:pic>
      <p:pic>
        <p:nvPicPr>
          <p:cNvPr id="406" name="Shape 406"/>
          <p:cNvPicPr preferRelativeResize="0">
            <a:picLocks noGrp="1"/>
          </p:cNvPicPr>
          <p:nvPr>
            <p:ph type="body" idx="4"/>
          </p:nvPr>
        </p:nvPicPr>
        <p:blipFill rotWithShape="1">
          <a:blip r:embed="rId6">
            <a:alphaModFix/>
          </a:blip>
          <a:srcRect/>
          <a:stretch/>
        </p:blipFill>
        <p:spPr>
          <a:xfrm>
            <a:off x="710507" y="867908"/>
            <a:ext cx="1278929" cy="5058747"/>
          </a:xfrm>
          <a:prstGeom prst="rect">
            <a:avLst/>
          </a:prstGeom>
          <a:noFill/>
          <a:ln>
            <a:noFill/>
          </a:ln>
        </p:spPr>
      </p:pic>
      <p:pic>
        <p:nvPicPr>
          <p:cNvPr id="407" name="Shape 407"/>
          <p:cNvPicPr preferRelativeResize="0"/>
          <p:nvPr/>
        </p:nvPicPr>
        <p:blipFill rotWithShape="1">
          <a:blip r:embed="rId7">
            <a:alphaModFix/>
          </a:blip>
          <a:srcRect/>
          <a:stretch/>
        </p:blipFill>
        <p:spPr>
          <a:xfrm>
            <a:off x="2594918" y="3680471"/>
            <a:ext cx="2895600" cy="1973262"/>
          </a:xfrm>
          <a:prstGeom prst="rect">
            <a:avLst/>
          </a:prstGeom>
          <a:noFill/>
          <a:ln>
            <a:noFill/>
          </a:ln>
        </p:spPr>
      </p:pic>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t>24</a:t>
            </a:fld>
            <a:endParaRPr lang="en-US"/>
          </a:p>
        </p:txBody>
      </p:sp>
      <p:sp>
        <p:nvSpPr>
          <p:cNvPr id="10" name="Shape 396"/>
          <p:cNvSpPr txBox="1">
            <a:spLocks noGrp="1"/>
          </p:cNvSpPr>
          <p:nvPr>
            <p:ph type="ftr" idx="11"/>
          </p:nvPr>
        </p:nvSpPr>
        <p:spPr>
          <a:xfrm>
            <a:off x="381000" y="6071616"/>
            <a:ext cx="2203800" cy="484500"/>
          </a:xfrm>
          <a:prstGeom prst="rect">
            <a:avLst/>
          </a:prstGeom>
          <a:blipFill rotWithShape="1">
            <a:blip r:embed="rId8">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381000" y="152400"/>
            <a:ext cx="8229600" cy="5834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36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Seek out videos online</a:t>
            </a:r>
            <a:r>
              <a:rPr lang="en-US" sz="3600" dirty="0">
                <a:solidFill>
                  <a:schemeClr val="tx1"/>
                </a:solidFill>
                <a:effectLst>
                  <a:outerShdw blurRad="38100" dist="38100" dir="2700000" algn="tl">
                    <a:srgbClr val="000000">
                      <a:alpha val="43137"/>
                    </a:srgbClr>
                  </a:outerShdw>
                </a:effectLst>
                <a:latin typeface="Calibri"/>
                <a:ea typeface="Calibri"/>
                <a:cs typeface="Calibri"/>
                <a:sym typeface="Calibri"/>
              </a:rPr>
              <a:t>.</a:t>
            </a:r>
            <a:r>
              <a:rPr lang="en-US" sz="36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a:t>
            </a:r>
          </a:p>
        </p:txBody>
      </p:sp>
      <p:pic>
        <p:nvPicPr>
          <p:cNvPr id="414" name="Shape 414"/>
          <p:cNvPicPr preferRelativeResize="0">
            <a:picLocks noGrp="1"/>
          </p:cNvPicPr>
          <p:nvPr>
            <p:ph type="body" idx="1"/>
          </p:nvPr>
        </p:nvPicPr>
        <p:blipFill rotWithShape="1">
          <a:blip r:embed="rId3">
            <a:alphaModFix/>
          </a:blip>
          <a:srcRect/>
          <a:stretch/>
        </p:blipFill>
        <p:spPr>
          <a:xfrm>
            <a:off x="342899" y="920245"/>
            <a:ext cx="8381999" cy="4610400"/>
          </a:xfrm>
          <a:prstGeom prst="rect">
            <a:avLst/>
          </a:prstGeom>
          <a:noFill/>
          <a:ln>
            <a:noFill/>
          </a:ln>
        </p:spPr>
      </p:pic>
      <p:sp>
        <p:nvSpPr>
          <p:cNvPr id="415" name="Shape 415"/>
          <p:cNvSpPr txBox="1"/>
          <p:nvPr/>
        </p:nvSpPr>
        <p:spPr>
          <a:xfrm>
            <a:off x="381000" y="5530642"/>
            <a:ext cx="8504400" cy="891300"/>
          </a:xfrm>
          <a:prstGeom prst="rect">
            <a:avLst/>
          </a:prstGeom>
          <a:noFill/>
          <a:ln>
            <a:noFill/>
          </a:ln>
        </p:spPr>
        <p:txBody>
          <a:bodyPr lIns="91425" tIns="91425" rIns="91425" bIns="91425" anchor="t" anchorCtr="0">
            <a:noAutofit/>
          </a:bodyPr>
          <a:lstStyle/>
          <a:p>
            <a:pPr algn="ctr">
              <a:spcBef>
                <a:spcPts val="0"/>
              </a:spcBef>
              <a:buNone/>
            </a:pPr>
            <a:r>
              <a:rPr lang="en-US" sz="2400" i="1" dirty="0">
                <a:solidFill>
                  <a:srgbClr val="2E59B0"/>
                </a:solidFill>
                <a:latin typeface="Calibri"/>
                <a:ea typeface="Calibri"/>
                <a:cs typeface="Calibri"/>
                <a:sym typeface="Calibri"/>
              </a:rPr>
              <a:t>Image from a video at nationalgeographic.com</a:t>
            </a:r>
          </a:p>
        </p:txBody>
      </p:sp>
      <p:sp>
        <p:nvSpPr>
          <p:cNvPr id="416" name="Shape 416"/>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25</a:t>
            </a:fld>
            <a:endParaRPr lang="en-US"/>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p:nvPr/>
        </p:nvSpPr>
        <p:spPr>
          <a:xfrm>
            <a:off x="457200" y="1069909"/>
            <a:ext cx="8229600" cy="9794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3200" b="0" i="0" u="none" strike="noStrike" cap="none" baseline="0" dirty="0">
                <a:solidFill>
                  <a:srgbClr val="000000"/>
                </a:solidFill>
                <a:latin typeface="Calibri"/>
                <a:ea typeface="Calibri"/>
                <a:cs typeface="Calibri"/>
                <a:sym typeface="Calibri"/>
              </a:rPr>
              <a:t>When the survival needs of an entire </a:t>
            </a:r>
            <a:r>
              <a:rPr lang="en-US" sz="3200" b="1" i="0" u="none" strike="noStrike" cap="none" baseline="0" dirty="0">
                <a:solidFill>
                  <a:srgbClr val="000000"/>
                </a:solidFill>
                <a:latin typeface="Calibri"/>
                <a:ea typeface="Calibri"/>
                <a:cs typeface="Calibri"/>
                <a:sym typeface="Calibri"/>
              </a:rPr>
              <a:t>species</a:t>
            </a:r>
            <a:r>
              <a:rPr lang="en-US" sz="3200" b="0" i="0" u="none" strike="noStrike" cap="none" baseline="0" dirty="0">
                <a:solidFill>
                  <a:srgbClr val="000000"/>
                </a:solidFill>
                <a:latin typeface="Calibri"/>
                <a:ea typeface="Calibri"/>
                <a:cs typeface="Calibri"/>
                <a:sym typeface="Calibri"/>
              </a:rPr>
              <a:t> aren’t met, they become </a:t>
            </a:r>
            <a:r>
              <a:rPr lang="en-US" sz="3200" b="1" i="0" u="none" strike="noStrike" cap="none" baseline="0" dirty="0">
                <a:solidFill>
                  <a:srgbClr val="000000"/>
                </a:solidFill>
                <a:latin typeface="Calibri"/>
                <a:ea typeface="Calibri"/>
                <a:cs typeface="Calibri"/>
                <a:sym typeface="Calibri"/>
              </a:rPr>
              <a:t>extinct</a:t>
            </a:r>
            <a:r>
              <a:rPr lang="en-US" sz="3200" b="0" i="0" u="none" strike="noStrike" cap="none" baseline="0" dirty="0">
                <a:solidFill>
                  <a:srgbClr val="000000"/>
                </a:solidFill>
                <a:latin typeface="Calibri"/>
                <a:ea typeface="Calibri"/>
                <a:cs typeface="Calibri"/>
                <a:sym typeface="Calibri"/>
              </a:rPr>
              <a:t>.</a:t>
            </a:r>
          </a:p>
        </p:txBody>
      </p:sp>
      <p:pic>
        <p:nvPicPr>
          <p:cNvPr id="423" name="Shape 423"/>
          <p:cNvPicPr preferRelativeResize="0">
            <a:picLocks noGrp="1"/>
          </p:cNvPicPr>
          <p:nvPr>
            <p:ph type="body" idx="1"/>
          </p:nvPr>
        </p:nvPicPr>
        <p:blipFill rotWithShape="1">
          <a:blip r:embed="rId3">
            <a:alphaModFix/>
          </a:blip>
          <a:srcRect l="2580" t="19489" r="26849" b="17851"/>
          <a:stretch/>
        </p:blipFill>
        <p:spPr>
          <a:xfrm>
            <a:off x="839754" y="2825619"/>
            <a:ext cx="5103845" cy="2985795"/>
          </a:xfrm>
          <a:prstGeom prst="rect">
            <a:avLst/>
          </a:prstGeom>
          <a:noFill/>
          <a:ln>
            <a:noFill/>
          </a:ln>
        </p:spPr>
      </p:pic>
      <p:sp>
        <p:nvSpPr>
          <p:cNvPr id="424" name="Shape 424"/>
          <p:cNvSpPr txBox="1"/>
          <p:nvPr/>
        </p:nvSpPr>
        <p:spPr>
          <a:xfrm>
            <a:off x="1524000" y="2286000"/>
            <a:ext cx="2114938" cy="457200"/>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Clr>
                <a:srgbClr val="3333CC"/>
              </a:buClr>
              <a:buSzPct val="25000"/>
              <a:buFont typeface="Times New Roman"/>
              <a:buNone/>
            </a:pPr>
            <a:r>
              <a:rPr lang="en-US" sz="2400" b="1" i="0" u="none" strike="noStrike" cap="none" baseline="0" dirty="0">
                <a:solidFill>
                  <a:srgbClr val="3333CC"/>
                </a:solidFill>
                <a:latin typeface="Calibri" panose="020F0502020204030204" pitchFamily="34" charset="0"/>
                <a:ea typeface="Times New Roman"/>
                <a:cs typeface="Times New Roman"/>
                <a:sym typeface="Times New Roman"/>
              </a:rPr>
              <a:t>Lack of space</a:t>
            </a:r>
          </a:p>
        </p:txBody>
      </p:sp>
      <p:sp>
        <p:nvSpPr>
          <p:cNvPr id="425" name="Shape 425"/>
          <p:cNvSpPr/>
          <p:nvPr/>
        </p:nvSpPr>
        <p:spPr>
          <a:xfrm>
            <a:off x="3974839" y="2286000"/>
            <a:ext cx="1968758" cy="457200"/>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Clr>
                <a:srgbClr val="3333CC"/>
              </a:buClr>
              <a:buSzPct val="25000"/>
              <a:buFont typeface="Times New Roman"/>
              <a:buNone/>
            </a:pPr>
            <a:r>
              <a:rPr lang="en-US" sz="2400" b="1" i="0" u="none" strike="noStrike" cap="none" baseline="0" dirty="0">
                <a:solidFill>
                  <a:srgbClr val="3333CC"/>
                </a:solidFill>
                <a:latin typeface="Calibri" panose="020F0502020204030204" pitchFamily="34" charset="0"/>
                <a:ea typeface="Times New Roman"/>
                <a:cs typeface="Times New Roman"/>
                <a:sym typeface="Times New Roman"/>
              </a:rPr>
              <a:t>     Farming  </a:t>
            </a:r>
          </a:p>
        </p:txBody>
      </p:sp>
      <p:sp>
        <p:nvSpPr>
          <p:cNvPr id="426" name="Shape 426"/>
          <p:cNvSpPr txBox="1"/>
          <p:nvPr/>
        </p:nvSpPr>
        <p:spPr>
          <a:xfrm>
            <a:off x="1090126" y="5374432"/>
            <a:ext cx="2286000" cy="457200"/>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Clr>
                <a:srgbClr val="3333CC"/>
              </a:buClr>
              <a:buSzPct val="25000"/>
              <a:buFont typeface="Times New Roman"/>
              <a:buNone/>
            </a:pPr>
            <a:r>
              <a:rPr lang="en-US" sz="2400" b="1" i="0" u="none" strike="noStrike" cap="none" baseline="0" dirty="0">
                <a:solidFill>
                  <a:srgbClr val="3333CC"/>
                </a:solidFill>
                <a:latin typeface="Calibri" panose="020F0502020204030204" pitchFamily="34" charset="0"/>
                <a:ea typeface="Times New Roman"/>
                <a:cs typeface="Times New Roman"/>
                <a:sym typeface="Times New Roman"/>
              </a:rPr>
              <a:t>Poaching</a:t>
            </a:r>
          </a:p>
        </p:txBody>
      </p:sp>
      <p:sp>
        <p:nvSpPr>
          <p:cNvPr id="427" name="Shape 427"/>
          <p:cNvSpPr txBox="1"/>
          <p:nvPr/>
        </p:nvSpPr>
        <p:spPr>
          <a:xfrm>
            <a:off x="3810000" y="5354216"/>
            <a:ext cx="2362200" cy="457200"/>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spcAft>
                <a:spcPts val="0"/>
              </a:spcAft>
              <a:buClr>
                <a:srgbClr val="3333CC"/>
              </a:buClr>
              <a:buSzPct val="25000"/>
              <a:buFont typeface="Times New Roman"/>
              <a:buNone/>
            </a:pPr>
            <a:r>
              <a:rPr lang="en-US" sz="2400" b="1" i="0" u="none" strike="noStrike" cap="none" baseline="0" dirty="0">
                <a:solidFill>
                  <a:srgbClr val="3333CC"/>
                </a:solidFill>
                <a:latin typeface="Calibri" panose="020F0502020204030204" pitchFamily="34" charset="0"/>
                <a:ea typeface="Times New Roman"/>
                <a:cs typeface="Times New Roman"/>
                <a:sym typeface="Times New Roman"/>
              </a:rPr>
              <a:t>Few Offspring</a:t>
            </a:r>
          </a:p>
        </p:txBody>
      </p:sp>
      <p:sp>
        <p:nvSpPr>
          <p:cNvPr id="428" name="Shape 428"/>
          <p:cNvSpPr txBox="1"/>
          <p:nvPr/>
        </p:nvSpPr>
        <p:spPr>
          <a:xfrm>
            <a:off x="5943598" y="3323932"/>
            <a:ext cx="2062064" cy="1384995"/>
          </a:xfrm>
          <a:prstGeom prst="rect">
            <a:avLst/>
          </a:prstGeom>
          <a:solidFill>
            <a:schemeClr val="lt1"/>
          </a:solidFill>
          <a:ln w="9525" cap="flat">
            <a:solidFill>
              <a:schemeClr val="lt1"/>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spcAft>
                <a:spcPts val="0"/>
              </a:spcAft>
              <a:buClr>
                <a:srgbClr val="3333CC"/>
              </a:buClr>
              <a:buSzPct val="25000"/>
              <a:buFont typeface="Times New Roman"/>
              <a:buNone/>
            </a:pPr>
            <a:r>
              <a:rPr lang="en-US" sz="2800" b="1" i="0" u="none" strike="noStrike" cap="none" baseline="0" dirty="0">
                <a:solidFill>
                  <a:srgbClr val="3333CC"/>
                </a:solidFill>
                <a:latin typeface="Calibri" panose="020F0502020204030204" pitchFamily="34" charset="0"/>
                <a:ea typeface="Times New Roman"/>
                <a:cs typeface="Times New Roman"/>
                <a:sym typeface="Times New Roman"/>
              </a:rPr>
              <a:t>Pandas in danger of extinction</a:t>
            </a:r>
          </a:p>
        </p:txBody>
      </p:sp>
      <p:sp>
        <p:nvSpPr>
          <p:cNvPr id="429" name="Shape 429"/>
          <p:cNvSpPr txBox="1"/>
          <p:nvPr/>
        </p:nvSpPr>
        <p:spPr>
          <a:xfrm>
            <a:off x="45097" y="132233"/>
            <a:ext cx="9053805"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5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Team member 2: </a:t>
            </a:r>
            <a:r>
              <a:rPr lang="en-US" sz="35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Teach </a:t>
            </a:r>
            <a:r>
              <a:rPr lang="en-US" sz="35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the causes of extinction. </a:t>
            </a:r>
          </a:p>
        </p:txBody>
      </p:sp>
      <p:sp>
        <p:nvSpPr>
          <p:cNvPr id="430" name="Shape 430"/>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26</a:t>
            </a:fld>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457200" y="789418"/>
            <a:ext cx="7430999" cy="5105401"/>
          </a:xfrm>
          <a:prstGeom prst="rect">
            <a:avLst/>
          </a:prstGeom>
          <a:noFill/>
          <a:ln>
            <a:noFill/>
          </a:ln>
        </p:spPr>
        <p:txBody>
          <a:bodyPr lIns="0" tIns="0" rIns="0" bIns="0" anchor="t" anchorCtr="0">
            <a:noAutofit/>
          </a:bodyPr>
          <a:lstStyle/>
          <a:p>
            <a:pPr marL="396875" marR="0" lvl="0" indent="-396875" algn="l" rtl="0">
              <a:lnSpc>
                <a:spcPct val="80000"/>
              </a:lnSpc>
              <a:spcBef>
                <a:spcPts val="1600"/>
              </a:spcBef>
              <a:buClr>
                <a:schemeClr val="dk1"/>
              </a:buClr>
              <a:buSzPct val="133333"/>
              <a:buFont typeface="Calibri"/>
              <a:buAutoNum type="arabicPeriod"/>
            </a:pPr>
            <a:r>
              <a:rPr lang="en-US" sz="1200" b="1" i="0" u="none" strike="noStrike" cap="none" baseline="0" dirty="0" smtClean="0">
                <a:solidFill>
                  <a:schemeClr val="dk1"/>
                </a:solidFill>
                <a:latin typeface="Calibri"/>
                <a:ea typeface="Calibri"/>
                <a:cs typeface="Calibri"/>
                <a:sym typeface="Calibri"/>
              </a:rPr>
              <a:t> </a:t>
            </a:r>
            <a:r>
              <a:rPr lang="en-US" sz="1600" b="1" i="0" u="none" strike="noStrike" cap="none" baseline="0" dirty="0">
                <a:solidFill>
                  <a:schemeClr val="dk1"/>
                </a:solidFill>
                <a:latin typeface="Calibri"/>
                <a:ea typeface="Calibri"/>
                <a:cs typeface="Calibri"/>
                <a:sym typeface="Calibri"/>
              </a:rPr>
              <a:t>_________________________, so</a:t>
            </a:r>
            <a:r>
              <a:rPr lang="en-US" sz="1600" b="1" i="0" u="none" strike="noStrike" cap="none" baseline="0" dirty="0" smtClean="0">
                <a:solidFill>
                  <a:schemeClr val="dk1"/>
                </a:solidFill>
                <a:latin typeface="Calibri"/>
                <a:ea typeface="Calibri"/>
                <a:cs typeface="Calibri"/>
                <a:sym typeface="Calibri"/>
              </a:rPr>
              <a:t>____________________________.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__________________________because_________________________.</a:t>
            </a: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Because </a:t>
            </a:r>
            <a:r>
              <a:rPr lang="en-US" sz="1600" i="0" strike="noStrike" cap="none" baseline="0" dirty="0">
                <a:solidFill>
                  <a:schemeClr val="dk1"/>
                </a:solidFill>
                <a:latin typeface="Calibri"/>
                <a:ea typeface="Calibri"/>
                <a:cs typeface="Calibri"/>
                <a:sym typeface="Calibri"/>
              </a:rPr>
              <a:t>________________________</a:t>
            </a:r>
            <a:r>
              <a:rPr lang="en-US" sz="1600" b="1" i="0" u="none" strike="noStrike" cap="none" baseline="0" dirty="0">
                <a:solidFill>
                  <a:schemeClr val="dk1"/>
                </a:solidFill>
                <a:latin typeface="Calibri"/>
                <a:ea typeface="Calibri"/>
                <a:cs typeface="Calibri"/>
                <a:sym typeface="Calibri"/>
              </a:rPr>
              <a:t>, _________________________.</a:t>
            </a: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Since____________________________, _________________________.</a:t>
            </a: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__________________________ since </a:t>
            </a:r>
            <a:r>
              <a:rPr lang="en-US" sz="1600" b="1" i="0" u="none" strike="noStrike" cap="none" baseline="0" dirty="0" smtClean="0">
                <a:solidFill>
                  <a:schemeClr val="dk1"/>
                </a:solidFill>
                <a:latin typeface="Calibri"/>
                <a:ea typeface="Calibri"/>
                <a:cs typeface="Calibri"/>
                <a:sym typeface="Calibri"/>
              </a:rPr>
              <a:t>___________________________.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_______________________; consequently, </a:t>
            </a:r>
            <a:r>
              <a:rPr lang="en-US" sz="1600" b="1" i="0" u="none" strike="noStrike" cap="none" baseline="0" dirty="0" smtClean="0">
                <a:solidFill>
                  <a:schemeClr val="dk1"/>
                </a:solidFill>
                <a:latin typeface="Calibri"/>
                <a:ea typeface="Calibri"/>
                <a:cs typeface="Calibri"/>
                <a:sym typeface="Calibri"/>
              </a:rPr>
              <a:t>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________________________; therefore, </a:t>
            </a:r>
            <a:r>
              <a:rPr lang="en-US" sz="1600" b="1" i="0" u="none" strike="noStrike" cap="none" baseline="0" dirty="0" smtClean="0">
                <a:solidFill>
                  <a:schemeClr val="dk1"/>
                </a:solidFill>
                <a:latin typeface="Calibri"/>
                <a:ea typeface="Calibri"/>
                <a:cs typeface="Calibri"/>
                <a:sym typeface="Calibri"/>
              </a:rPr>
              <a:t>___________________________.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________________________; hence</a:t>
            </a:r>
            <a:r>
              <a:rPr lang="en-US" sz="1600" b="1" i="0" u="none" strike="noStrike" cap="none" baseline="0" dirty="0" smtClean="0">
                <a:solidFill>
                  <a:schemeClr val="dk1"/>
                </a:solidFill>
                <a:latin typeface="Calibri"/>
                <a:ea typeface="Calibri"/>
                <a:cs typeface="Calibri"/>
                <a:sym typeface="Calibri"/>
              </a:rPr>
              <a:t>, ____________________________.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__________________causing, which causes (caused) </a:t>
            </a:r>
            <a:r>
              <a:rPr lang="en-US" sz="1600" b="1" i="0" u="none" strike="noStrike" cap="none" baseline="0" dirty="0" smtClean="0">
                <a:solidFill>
                  <a:schemeClr val="dk1"/>
                </a:solidFill>
                <a:latin typeface="Calibri"/>
                <a:ea typeface="Calibri"/>
                <a:cs typeface="Calibri"/>
                <a:sym typeface="Calibri"/>
              </a:rPr>
              <a:t>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____________________ resulting in </a:t>
            </a:r>
            <a:r>
              <a:rPr lang="en-US" sz="1600" b="1" i="0" u="none" strike="noStrike" cap="none" baseline="0" dirty="0" smtClean="0">
                <a:solidFill>
                  <a:schemeClr val="dk1"/>
                </a:solidFill>
                <a:latin typeface="Calibri"/>
                <a:ea typeface="Calibri"/>
                <a:cs typeface="Calibri"/>
                <a:sym typeface="Calibri"/>
              </a:rPr>
              <a:t>_______________________________.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 which results (resulted) in </a:t>
            </a:r>
            <a:r>
              <a:rPr lang="en-US" sz="1600" b="1" i="0" u="none" strike="noStrike" cap="none" baseline="0" dirty="0" smtClean="0">
                <a:solidFill>
                  <a:schemeClr val="dk1"/>
                </a:solidFill>
                <a:latin typeface="Calibri"/>
                <a:ea typeface="Calibri"/>
                <a:cs typeface="Calibri"/>
                <a:sym typeface="Calibri"/>
              </a:rPr>
              <a:t>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___________________affects (affected) </a:t>
            </a:r>
            <a:r>
              <a:rPr lang="en-US" sz="1600" b="1" i="0" u="none" strike="noStrike" cap="none" baseline="0" dirty="0" smtClean="0">
                <a:solidFill>
                  <a:schemeClr val="dk1"/>
                </a:solidFill>
                <a:latin typeface="Calibri"/>
                <a:ea typeface="Calibri"/>
                <a:cs typeface="Calibri"/>
                <a:sym typeface="Calibri"/>
              </a:rPr>
              <a:t>__________________________.</a:t>
            </a:r>
            <a:endParaRPr lang="en-US" sz="1600" b="1" i="0" u="none" strike="noStrike" cap="none" baseline="0" dirty="0">
              <a:solidFill>
                <a:schemeClr val="dk1"/>
              </a:solidFill>
              <a:latin typeface="Calibri"/>
              <a:ea typeface="Calibri"/>
              <a:cs typeface="Calibri"/>
              <a:sym typeface="Calibri"/>
            </a:endParaRPr>
          </a:p>
          <a:p>
            <a:pPr marL="396875" marR="0" lvl="0" indent="-396875" algn="l" rtl="0">
              <a:lnSpc>
                <a:spcPct val="80000"/>
              </a:lnSpc>
              <a:spcBef>
                <a:spcPts val="1600"/>
              </a:spcBef>
              <a:buClr>
                <a:schemeClr val="dk1"/>
              </a:buClr>
              <a:buSzPct val="100000"/>
              <a:buFont typeface="Calibri"/>
              <a:buAutoNum type="arabicPeriod"/>
            </a:pPr>
            <a:r>
              <a:rPr lang="en-US" sz="1600" b="1" i="0" u="none" strike="noStrike" cap="none" baseline="0" dirty="0">
                <a:solidFill>
                  <a:schemeClr val="dk1"/>
                </a:solidFill>
                <a:latin typeface="Calibri"/>
                <a:ea typeface="Calibri"/>
                <a:cs typeface="Calibri"/>
                <a:sym typeface="Calibri"/>
              </a:rPr>
              <a:t>Now that ____________, ______________________________________.</a:t>
            </a:r>
          </a:p>
        </p:txBody>
      </p:sp>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t>27</a:t>
            </a:fld>
            <a:endParaRPr lang="en-US"/>
          </a:p>
        </p:txBody>
      </p:sp>
      <p:sp>
        <p:nvSpPr>
          <p:cNvPr id="4" name="Rectangle 3"/>
          <p:cNvSpPr/>
          <p:nvPr/>
        </p:nvSpPr>
        <p:spPr>
          <a:xfrm>
            <a:off x="228600" y="113794"/>
            <a:ext cx="8915400" cy="496161"/>
          </a:xfrm>
          <a:prstGeom prst="rect">
            <a:avLst/>
          </a:prstGeom>
        </p:spPr>
        <p:txBody>
          <a:bodyPr wrap="square">
            <a:spAutoFit/>
          </a:bodyPr>
          <a:lstStyle/>
          <a:p>
            <a:pPr lvl="0">
              <a:lnSpc>
                <a:spcPct val="80000"/>
              </a:lnSpc>
              <a:buClr>
                <a:schemeClr val="dk1"/>
              </a:buClr>
              <a:buSzPct val="25000"/>
            </a:pPr>
            <a:r>
              <a:rPr lang="en-US" sz="3200" dirty="0" smtClean="0">
                <a:solidFill>
                  <a:schemeClr val="dk1"/>
                </a:solidFill>
                <a:effectLst>
                  <a:outerShdw blurRad="38100" dist="38100" dir="2700000" algn="tl">
                    <a:srgbClr val="000000">
                      <a:alpha val="43137"/>
                    </a:srgbClr>
                  </a:outerShdw>
                </a:effectLst>
                <a:latin typeface="Calibri"/>
                <a:ea typeface="Calibri"/>
                <a:cs typeface="Calibri"/>
                <a:sym typeface="Calibri"/>
              </a:rPr>
              <a:t>Sentence Variety to Express Cause and Effect</a:t>
            </a:r>
            <a:endParaRPr lang="en-US" sz="3200" dirty="0">
              <a:solidFill>
                <a:schemeClr val="dk1"/>
              </a:solidFill>
              <a:effectLst>
                <a:outerShdw blurRad="38100" dist="38100" dir="2700000" algn="tl">
                  <a:srgbClr val="000000">
                    <a:alpha val="43137"/>
                  </a:srgbClr>
                </a:outerShdw>
              </a:effectLst>
              <a:latin typeface="Calibri"/>
              <a:ea typeface="Calibri"/>
              <a:cs typeface="Calibri"/>
              <a:sym typeface="Calibri"/>
            </a:endParaRPr>
          </a:p>
        </p:txBody>
      </p:sp>
      <p:sp>
        <p:nvSpPr>
          <p:cNvPr id="6" name="Shape 446"/>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457200" y="274637"/>
            <a:ext cx="8229600" cy="553997"/>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Modeling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for intermediate level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ELs</a:t>
            </a:r>
            <a:endPar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pic>
        <p:nvPicPr>
          <p:cNvPr id="443" name="Shape 443"/>
          <p:cNvPicPr preferRelativeResize="0">
            <a:picLocks noGrp="1"/>
          </p:cNvPicPr>
          <p:nvPr>
            <p:ph type="body" idx="1"/>
          </p:nvPr>
        </p:nvPicPr>
        <p:blipFill rotWithShape="1">
          <a:blip r:embed="rId3">
            <a:alphaModFix/>
          </a:blip>
          <a:srcRect/>
          <a:stretch/>
        </p:blipFill>
        <p:spPr>
          <a:xfrm>
            <a:off x="2449900" y="958250"/>
            <a:ext cx="2000400" cy="2666999"/>
          </a:xfrm>
          <a:prstGeom prst="rect">
            <a:avLst/>
          </a:prstGeom>
          <a:noFill/>
          <a:ln>
            <a:noFill/>
          </a:ln>
        </p:spPr>
      </p:pic>
      <p:sp>
        <p:nvSpPr>
          <p:cNvPr id="444" name="Shape 444"/>
          <p:cNvSpPr txBox="1">
            <a:spLocks noGrp="1"/>
          </p:cNvSpPr>
          <p:nvPr>
            <p:ph type="body" idx="2"/>
          </p:nvPr>
        </p:nvSpPr>
        <p:spPr>
          <a:xfrm>
            <a:off x="4680858" y="1621325"/>
            <a:ext cx="4038599" cy="36576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accent2"/>
              </a:buClr>
              <a:buSzPct val="25000"/>
              <a:buFont typeface="Calibri"/>
              <a:buNone/>
            </a:pPr>
            <a:r>
              <a:rPr lang="en-US" sz="3000" b="1" i="0" u="none" strike="noStrike" cap="none" baseline="0" dirty="0">
                <a:solidFill>
                  <a:schemeClr val="accent1">
                    <a:lumMod val="75000"/>
                  </a:schemeClr>
                </a:solidFill>
                <a:latin typeface="Calibri"/>
                <a:ea typeface="Calibri"/>
                <a:cs typeface="Calibri"/>
                <a:sym typeface="Calibri"/>
              </a:rPr>
              <a:t>Because</a:t>
            </a:r>
            <a:r>
              <a:rPr lang="en-US" sz="3000" b="0" i="0" u="none" strike="noStrike" cap="none" baseline="0" dirty="0">
                <a:solidFill>
                  <a:schemeClr val="dk1"/>
                </a:solidFill>
                <a:latin typeface="Calibri"/>
                <a:ea typeface="Calibri"/>
                <a:cs typeface="Calibri"/>
                <a:sym typeface="Calibri"/>
              </a:rPr>
              <a:t> </a:t>
            </a:r>
            <a:r>
              <a:rPr lang="en-US" sz="3000" b="0" i="0" u="sng" strike="noStrike" cap="none" baseline="0" dirty="0">
                <a:solidFill>
                  <a:schemeClr val="dk1"/>
                </a:solidFill>
                <a:latin typeface="Calibri"/>
                <a:ea typeface="Calibri"/>
                <a:cs typeface="Calibri"/>
                <a:sym typeface="Calibri"/>
              </a:rPr>
              <a:t>farmers want bamboo</a:t>
            </a:r>
            <a:r>
              <a:rPr lang="en-US" sz="3000" b="1" i="0" u="none" strike="noStrike" cap="none" baseline="0" dirty="0">
                <a:solidFill>
                  <a:schemeClr val="accent1">
                    <a:lumMod val="75000"/>
                  </a:schemeClr>
                </a:solidFill>
                <a:latin typeface="Calibri"/>
                <a:ea typeface="Calibri"/>
                <a:cs typeface="Calibri"/>
                <a:sym typeface="Calibri"/>
              </a:rPr>
              <a:t>,</a:t>
            </a:r>
            <a:r>
              <a:rPr lang="en-US" sz="3000" b="0" i="0" u="none" strike="noStrike" cap="none" baseline="0" dirty="0">
                <a:solidFill>
                  <a:schemeClr val="dk1"/>
                </a:solidFill>
                <a:latin typeface="Calibri"/>
                <a:ea typeface="Calibri"/>
                <a:cs typeface="Calibri"/>
                <a:sym typeface="Calibri"/>
              </a:rPr>
              <a:t> </a:t>
            </a:r>
            <a:r>
              <a:rPr lang="en-US" sz="3000" b="0" i="0" u="sng" strike="noStrike" cap="none" baseline="0" dirty="0">
                <a:solidFill>
                  <a:schemeClr val="dk1"/>
                </a:solidFill>
                <a:latin typeface="Calibri"/>
                <a:ea typeface="Calibri"/>
                <a:cs typeface="Calibri"/>
                <a:sym typeface="Calibri"/>
              </a:rPr>
              <a:t>Pandas are running out of food</a:t>
            </a:r>
            <a:r>
              <a:rPr lang="en-US" sz="3000" b="0" i="0" strike="noStrike" cap="none" baseline="0" dirty="0">
                <a:solidFill>
                  <a:schemeClr val="dk1"/>
                </a:solidFill>
                <a:latin typeface="Calibri"/>
                <a:ea typeface="Calibri"/>
                <a:cs typeface="Calibri"/>
                <a:sym typeface="Calibri"/>
              </a:rPr>
              <a:t>.</a:t>
            </a:r>
          </a:p>
          <a:p>
            <a:pPr marL="0" marR="0" lvl="0" indent="0" algn="l" rtl="0">
              <a:lnSpc>
                <a:spcPct val="90000"/>
              </a:lnSpc>
              <a:spcBef>
                <a:spcPts val="560"/>
              </a:spcBef>
              <a:buClr>
                <a:schemeClr val="dk1"/>
              </a:buClr>
              <a:buFont typeface="Calibri"/>
              <a:buNone/>
            </a:pPr>
            <a:endParaRPr sz="3000" u="sng" dirty="0">
              <a:solidFill>
                <a:schemeClr val="dk1"/>
              </a:solidFill>
              <a:latin typeface="Calibri"/>
              <a:ea typeface="Calibri"/>
              <a:cs typeface="Calibri"/>
              <a:sym typeface="Calibri"/>
            </a:endParaRPr>
          </a:p>
          <a:p>
            <a:pPr marL="396875" marR="0" lvl="0" indent="-396875" algn="l" rtl="0">
              <a:lnSpc>
                <a:spcPct val="90000"/>
              </a:lnSpc>
              <a:spcBef>
                <a:spcPts val="560"/>
              </a:spcBef>
              <a:buClr>
                <a:schemeClr val="dk1"/>
              </a:buClr>
              <a:buFont typeface="Calibri"/>
              <a:buNone/>
            </a:pPr>
            <a:endParaRPr sz="3000" u="sng" dirty="0">
              <a:solidFill>
                <a:schemeClr val="dk1"/>
              </a:solidFill>
              <a:latin typeface="Calibri"/>
              <a:ea typeface="Calibri"/>
              <a:cs typeface="Calibri"/>
              <a:sym typeface="Calibri"/>
            </a:endParaRPr>
          </a:p>
          <a:p>
            <a:pPr marL="0" marR="0" lvl="0" indent="0" algn="l" rtl="0">
              <a:lnSpc>
                <a:spcPct val="90000"/>
              </a:lnSpc>
              <a:spcBef>
                <a:spcPts val="560"/>
              </a:spcBef>
              <a:buClr>
                <a:schemeClr val="dk1"/>
              </a:buClr>
              <a:buSzPct val="25000"/>
              <a:buFont typeface="Calibri"/>
              <a:buNone/>
            </a:pPr>
            <a:r>
              <a:rPr lang="en-US" sz="3000" b="0" i="0" u="sng" strike="noStrike" cap="none" baseline="0" dirty="0">
                <a:solidFill>
                  <a:schemeClr val="dk1"/>
                </a:solidFill>
                <a:latin typeface="Calibri"/>
                <a:ea typeface="Calibri"/>
                <a:cs typeface="Calibri"/>
                <a:sym typeface="Calibri"/>
              </a:rPr>
              <a:t>Pandas don’t have many cubs</a:t>
            </a:r>
            <a:r>
              <a:rPr lang="en-US" sz="3000" b="0" i="0" u="none" strike="noStrike" cap="none" baseline="0" dirty="0">
                <a:solidFill>
                  <a:schemeClr val="dk1"/>
                </a:solidFill>
                <a:latin typeface="Calibri"/>
                <a:ea typeface="Calibri"/>
                <a:cs typeface="Calibri"/>
                <a:sym typeface="Calibri"/>
              </a:rPr>
              <a:t> </a:t>
            </a:r>
            <a:r>
              <a:rPr lang="en-US" sz="3000" b="1" i="0" u="none" strike="noStrike" cap="none" baseline="0" dirty="0">
                <a:solidFill>
                  <a:schemeClr val="accent1">
                    <a:lumMod val="75000"/>
                  </a:schemeClr>
                </a:solidFill>
                <a:latin typeface="Calibri"/>
                <a:ea typeface="Calibri"/>
                <a:cs typeface="Calibri"/>
                <a:sym typeface="Calibri"/>
              </a:rPr>
              <a:t>because</a:t>
            </a:r>
            <a:r>
              <a:rPr lang="en-US" sz="3000" b="1" i="0" u="none" strike="noStrike" cap="none" baseline="0" dirty="0">
                <a:solidFill>
                  <a:schemeClr val="accent2"/>
                </a:solidFill>
                <a:latin typeface="Calibri"/>
                <a:ea typeface="Calibri"/>
                <a:cs typeface="Calibri"/>
                <a:sym typeface="Calibri"/>
              </a:rPr>
              <a:t> </a:t>
            </a:r>
            <a:r>
              <a:rPr lang="en-US" sz="3000" b="0" i="0" u="none" strike="noStrike" cap="none" baseline="0" dirty="0">
                <a:solidFill>
                  <a:schemeClr val="dk1"/>
                </a:solidFill>
                <a:latin typeface="Calibri"/>
                <a:ea typeface="Calibri"/>
                <a:cs typeface="Calibri"/>
                <a:sym typeface="Calibri"/>
              </a:rPr>
              <a:t>so many adult pandas are infertile.</a:t>
            </a:r>
          </a:p>
        </p:txBody>
      </p:sp>
      <p:pic>
        <p:nvPicPr>
          <p:cNvPr id="445" name="Shape 445"/>
          <p:cNvPicPr preferRelativeResize="0">
            <a:picLocks noGrp="1"/>
          </p:cNvPicPr>
          <p:nvPr>
            <p:ph type="body" idx="3"/>
          </p:nvPr>
        </p:nvPicPr>
        <p:blipFill rotWithShape="1">
          <a:blip r:embed="rId4">
            <a:alphaModFix/>
          </a:blip>
          <a:srcRect/>
          <a:stretch/>
        </p:blipFill>
        <p:spPr>
          <a:xfrm>
            <a:off x="759925" y="3844337"/>
            <a:ext cx="2666999" cy="2008199"/>
          </a:xfrm>
          <a:prstGeom prst="rect">
            <a:avLst/>
          </a:prstGeom>
          <a:noFill/>
          <a:ln>
            <a:noFill/>
          </a:ln>
        </p:spPr>
      </p:pic>
      <p:sp>
        <p:nvSpPr>
          <p:cNvPr id="446" name="Shape 446"/>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3" name="Slide Number Placeholder 2"/>
          <p:cNvSpPr>
            <a:spLocks noGrp="1"/>
          </p:cNvSpPr>
          <p:nvPr>
            <p:ph type="sldNum" idx="12"/>
          </p:nvPr>
        </p:nvSpPr>
        <p:spPr>
          <a:xfrm>
            <a:off x="7471188" y="6161116"/>
            <a:ext cx="1280099" cy="365099"/>
          </a:xfrm>
        </p:spPr>
        <p:txBody>
          <a:bodyPr/>
          <a:lstStyle/>
          <a:p>
            <a:pPr marL="0" lvl="0" indent="0" algn="r">
              <a:spcBef>
                <a:spcPts val="0"/>
              </a:spcBef>
              <a:buSzPct val="25000"/>
              <a:buNone/>
            </a:pPr>
            <a:fld id="{00000000-1234-1234-1234-123412341234}" type="slidenum">
              <a:rPr lang="en-US" smtClean="0">
                <a:solidFill>
                  <a:schemeClr val="bg1"/>
                </a:solidFill>
              </a:rPr>
              <a:pPr marL="0" lvl="0" indent="0" algn="r">
                <a:spcBef>
                  <a:spcPts val="0"/>
                </a:spcBef>
                <a:buSzPct val="25000"/>
                <a:buNone/>
              </a:pPr>
              <a:t>28</a:t>
            </a:fld>
            <a:endParaRPr lang="en-US" dirty="0">
              <a:solidFill>
                <a:schemeClr val="bg1"/>
              </a:solidFill>
            </a:endParaRPr>
          </a:p>
        </p:txBody>
      </p:sp>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p:nvPr/>
        </p:nvSpPr>
        <p:spPr>
          <a:xfrm>
            <a:off x="3214688" y="304800"/>
            <a:ext cx="1554162" cy="1371599"/>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400" b="1" dirty="0">
                <a:latin typeface="+mj-lt"/>
                <a:ea typeface="Times New Roman"/>
                <a:cs typeface="Times New Roman"/>
                <a:sym typeface="Times New Roman"/>
              </a:rPr>
              <a:t>Farmers used DDT pesticides</a:t>
            </a:r>
          </a:p>
          <a:p>
            <a:pPr>
              <a:buClr>
                <a:srgbClr val="000000"/>
              </a:buClr>
              <a:buSzPct val="25000"/>
              <a:buFont typeface="Times New Roman"/>
              <a:buNone/>
            </a:pPr>
            <a:r>
              <a:rPr lang="en-US" sz="1600" b="1" dirty="0">
                <a:latin typeface="+mj-lt"/>
                <a:ea typeface="Times New Roman"/>
                <a:cs typeface="Times New Roman"/>
                <a:sym typeface="Times New Roman"/>
              </a:rPr>
              <a:t>1.</a:t>
            </a:r>
          </a:p>
        </p:txBody>
      </p:sp>
      <p:sp>
        <p:nvSpPr>
          <p:cNvPr id="453" name="Shape 453"/>
          <p:cNvSpPr/>
          <p:nvPr/>
        </p:nvSpPr>
        <p:spPr>
          <a:xfrm>
            <a:off x="5226050" y="304800"/>
            <a:ext cx="1555750" cy="1371599"/>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400" b="1" dirty="0">
                <a:latin typeface="+mj-lt"/>
                <a:ea typeface="Times New Roman"/>
                <a:cs typeface="Times New Roman"/>
                <a:sym typeface="Times New Roman"/>
              </a:rPr>
              <a:t>DDT absorbed by plants.</a:t>
            </a:r>
          </a:p>
          <a:p>
            <a:pPr>
              <a:buClr>
                <a:srgbClr val="000000"/>
              </a:buClr>
              <a:buSzPct val="25000"/>
              <a:buFont typeface="Times New Roman"/>
              <a:buNone/>
            </a:pPr>
            <a:r>
              <a:rPr lang="en-US" sz="1600" b="1" dirty="0">
                <a:latin typeface="+mj-lt"/>
                <a:ea typeface="Times New Roman"/>
                <a:cs typeface="Times New Roman"/>
                <a:sym typeface="Times New Roman"/>
              </a:rPr>
              <a:t>2.</a:t>
            </a:r>
          </a:p>
        </p:txBody>
      </p:sp>
      <p:sp>
        <p:nvSpPr>
          <p:cNvPr id="454" name="Shape 454"/>
          <p:cNvSpPr/>
          <p:nvPr/>
        </p:nvSpPr>
        <p:spPr>
          <a:xfrm>
            <a:off x="7239000" y="304800"/>
            <a:ext cx="1554162" cy="1371599"/>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400" b="1" dirty="0">
                <a:latin typeface="+mj-lt"/>
                <a:ea typeface="Times New Roman"/>
                <a:cs typeface="Times New Roman"/>
                <a:sym typeface="Times New Roman"/>
              </a:rPr>
              <a:t>Insects ate the plants.</a:t>
            </a:r>
          </a:p>
          <a:p>
            <a:pPr>
              <a:buClr>
                <a:srgbClr val="000000"/>
              </a:buClr>
              <a:buSzPct val="25000"/>
              <a:buFont typeface="Times New Roman"/>
              <a:buNone/>
            </a:pPr>
            <a:r>
              <a:rPr lang="en-US" sz="1600" b="1" dirty="0" smtClean="0">
                <a:latin typeface="+mj-lt"/>
                <a:ea typeface="Times New Roman"/>
                <a:cs typeface="Times New Roman"/>
                <a:sym typeface="Times New Roman"/>
              </a:rPr>
              <a:t>3</a:t>
            </a:r>
            <a:r>
              <a:rPr lang="en-US" sz="1600" b="1" dirty="0">
                <a:latin typeface="+mj-lt"/>
                <a:ea typeface="Times New Roman"/>
                <a:cs typeface="Times New Roman"/>
                <a:sym typeface="Times New Roman"/>
              </a:rPr>
              <a:t>.</a:t>
            </a:r>
          </a:p>
        </p:txBody>
      </p:sp>
      <p:sp>
        <p:nvSpPr>
          <p:cNvPr id="455" name="Shape 455"/>
          <p:cNvSpPr/>
          <p:nvPr/>
        </p:nvSpPr>
        <p:spPr>
          <a:xfrm>
            <a:off x="3048000" y="2819400"/>
            <a:ext cx="1662113" cy="1371599"/>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400" b="1" dirty="0">
                <a:latin typeface="+mj-lt"/>
                <a:ea typeface="Times New Roman"/>
                <a:cs typeface="Times New Roman"/>
                <a:sym typeface="Times New Roman"/>
              </a:rPr>
              <a:t>Small birds ate the insects.</a:t>
            </a:r>
          </a:p>
          <a:p>
            <a:pPr>
              <a:buClr>
                <a:srgbClr val="000000"/>
              </a:buClr>
              <a:buSzPct val="25000"/>
              <a:buFont typeface="Times New Roman"/>
              <a:buNone/>
            </a:pPr>
            <a:r>
              <a:rPr lang="en-US" sz="1600" b="1" dirty="0">
                <a:latin typeface="+mj-lt"/>
                <a:ea typeface="Times New Roman"/>
                <a:cs typeface="Times New Roman"/>
                <a:sym typeface="Times New Roman"/>
              </a:rPr>
              <a:t>4.</a:t>
            </a:r>
          </a:p>
        </p:txBody>
      </p:sp>
      <p:sp>
        <p:nvSpPr>
          <p:cNvPr id="456" name="Shape 456"/>
          <p:cNvSpPr/>
          <p:nvPr/>
        </p:nvSpPr>
        <p:spPr>
          <a:xfrm>
            <a:off x="5226050" y="2773362"/>
            <a:ext cx="1555750" cy="1570037"/>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100" b="1" dirty="0">
                <a:latin typeface="+mj-lt"/>
                <a:ea typeface="Times New Roman"/>
                <a:cs typeface="Times New Roman"/>
                <a:sym typeface="Times New Roman"/>
              </a:rPr>
              <a:t>Peregrine falcons ate the small birds</a:t>
            </a:r>
            <a:r>
              <a:rPr lang="en-US" sz="2100" b="1" dirty="0" smtClean="0">
                <a:latin typeface="+mj-lt"/>
                <a:ea typeface="Times New Roman"/>
                <a:cs typeface="Times New Roman"/>
                <a:sym typeface="Times New Roman"/>
              </a:rPr>
              <a:t>.  </a:t>
            </a:r>
          </a:p>
          <a:p>
            <a:pPr>
              <a:buClr>
                <a:srgbClr val="000000"/>
              </a:buClr>
              <a:buSzPct val="25000"/>
              <a:buFont typeface="Times New Roman"/>
              <a:buNone/>
            </a:pPr>
            <a:r>
              <a:rPr lang="en-US" sz="1600" b="1" dirty="0" smtClean="0">
                <a:latin typeface="+mj-lt"/>
                <a:ea typeface="Times New Roman"/>
                <a:cs typeface="Times New Roman"/>
                <a:sym typeface="Times New Roman"/>
              </a:rPr>
              <a:t> </a:t>
            </a:r>
            <a:r>
              <a:rPr lang="en-US" sz="1600" b="1" dirty="0">
                <a:latin typeface="+mj-lt"/>
                <a:ea typeface="Times New Roman"/>
                <a:cs typeface="Times New Roman"/>
                <a:sym typeface="Times New Roman"/>
              </a:rPr>
              <a:t>5.</a:t>
            </a:r>
          </a:p>
        </p:txBody>
      </p:sp>
      <p:sp>
        <p:nvSpPr>
          <p:cNvPr id="457" name="Shape 457"/>
          <p:cNvSpPr/>
          <p:nvPr/>
        </p:nvSpPr>
        <p:spPr>
          <a:xfrm>
            <a:off x="7239000" y="2773362"/>
            <a:ext cx="1554162" cy="1570037"/>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100" b="1" dirty="0">
                <a:latin typeface="+mj-lt"/>
                <a:ea typeface="Times New Roman"/>
                <a:cs typeface="Times New Roman"/>
                <a:sym typeface="Times New Roman"/>
              </a:rPr>
              <a:t>DDT damaged the egg shells. </a:t>
            </a:r>
            <a:endParaRPr lang="en-US" sz="2100" b="1" dirty="0" smtClean="0">
              <a:latin typeface="+mj-lt"/>
              <a:ea typeface="Times New Roman"/>
              <a:cs typeface="Times New Roman"/>
              <a:sym typeface="Times New Roman"/>
            </a:endParaRPr>
          </a:p>
          <a:p>
            <a:pPr>
              <a:buClr>
                <a:srgbClr val="000000"/>
              </a:buClr>
              <a:buSzPct val="25000"/>
              <a:buFont typeface="Times New Roman"/>
              <a:buNone/>
            </a:pPr>
            <a:r>
              <a:rPr lang="en-US" sz="1600" b="1" dirty="0" smtClean="0">
                <a:latin typeface="+mj-lt"/>
                <a:ea typeface="Times New Roman"/>
                <a:cs typeface="Times New Roman"/>
                <a:sym typeface="Times New Roman"/>
              </a:rPr>
              <a:t>6.</a:t>
            </a:r>
            <a:endParaRPr lang="en-US" sz="1600" b="1" dirty="0">
              <a:latin typeface="+mj-lt"/>
              <a:ea typeface="Times New Roman"/>
              <a:cs typeface="Times New Roman"/>
              <a:sym typeface="Times New Roman"/>
            </a:endParaRPr>
          </a:p>
        </p:txBody>
      </p:sp>
      <p:sp>
        <p:nvSpPr>
          <p:cNvPr id="458" name="Shape 458"/>
          <p:cNvSpPr/>
          <p:nvPr/>
        </p:nvSpPr>
        <p:spPr>
          <a:xfrm>
            <a:off x="3214688" y="5241925"/>
            <a:ext cx="1554162" cy="1371599"/>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400" b="1" dirty="0">
                <a:latin typeface="+mj-lt"/>
                <a:ea typeface="Times New Roman"/>
                <a:cs typeface="Times New Roman"/>
                <a:sym typeface="Times New Roman"/>
              </a:rPr>
              <a:t>Few falcons were born</a:t>
            </a:r>
          </a:p>
          <a:p>
            <a:pPr>
              <a:buClr>
                <a:srgbClr val="000000"/>
              </a:buClr>
              <a:buSzPct val="25000"/>
              <a:buFont typeface="Times New Roman"/>
              <a:buNone/>
            </a:pPr>
            <a:r>
              <a:rPr lang="en-US" sz="1600" b="1" dirty="0">
                <a:latin typeface="+mj-lt"/>
                <a:ea typeface="Times New Roman"/>
                <a:cs typeface="Times New Roman"/>
                <a:sym typeface="Times New Roman"/>
              </a:rPr>
              <a:t>7.</a:t>
            </a:r>
          </a:p>
        </p:txBody>
      </p:sp>
      <p:sp>
        <p:nvSpPr>
          <p:cNvPr id="459" name="Shape 459"/>
          <p:cNvSpPr/>
          <p:nvPr/>
        </p:nvSpPr>
        <p:spPr>
          <a:xfrm>
            <a:off x="5226050" y="5041901"/>
            <a:ext cx="3689349" cy="1571624"/>
          </a:xfrm>
          <a:prstGeom prst="rect">
            <a:avLst/>
          </a:prstGeom>
          <a:noFill/>
          <a:ln w="28575" cap="flat">
            <a:solidFill>
              <a:srgbClr val="000000"/>
            </a:solidFill>
            <a:prstDash val="solid"/>
            <a:miter/>
            <a:headEnd type="none" w="med" len="med"/>
            <a:tailEnd type="none" w="med" len="med"/>
          </a:ln>
        </p:spPr>
        <p:txBody>
          <a:bodyPr lIns="91425" tIns="45700" rIns="91425" bIns="45700" anchor="t" anchorCtr="0">
            <a:noAutofit/>
          </a:bodyPr>
          <a:lstStyle/>
          <a:p>
            <a:pPr>
              <a:buClr>
                <a:srgbClr val="000000"/>
              </a:buClr>
              <a:buSzPct val="25000"/>
              <a:buFont typeface="Times New Roman"/>
              <a:buNone/>
            </a:pPr>
            <a:r>
              <a:rPr lang="en-US" sz="2100" b="1" dirty="0">
                <a:latin typeface="+mj-lt"/>
                <a:ea typeface="Times New Roman"/>
                <a:cs typeface="Times New Roman"/>
                <a:sym typeface="Times New Roman"/>
              </a:rPr>
              <a:t>Environmentalists saved the falcons by changing nests to skyscrapers away from pesticides</a:t>
            </a:r>
            <a:r>
              <a:rPr lang="en-US" sz="2100" b="1" dirty="0" smtClean="0">
                <a:latin typeface="+mj-lt"/>
                <a:ea typeface="Times New Roman"/>
                <a:cs typeface="Times New Roman"/>
                <a:sym typeface="Times New Roman"/>
              </a:rPr>
              <a:t>.</a:t>
            </a:r>
          </a:p>
          <a:p>
            <a:pPr>
              <a:buClr>
                <a:srgbClr val="000000"/>
              </a:buClr>
              <a:buSzPct val="25000"/>
              <a:buFont typeface="Times New Roman"/>
              <a:buNone/>
            </a:pPr>
            <a:r>
              <a:rPr lang="en-US" sz="1600" b="1" dirty="0" smtClean="0">
                <a:latin typeface="+mj-lt"/>
                <a:ea typeface="Times New Roman"/>
                <a:cs typeface="Times New Roman"/>
                <a:sym typeface="Times New Roman"/>
              </a:rPr>
              <a:t>8</a:t>
            </a:r>
            <a:r>
              <a:rPr lang="en-US" sz="1600" b="1" dirty="0">
                <a:latin typeface="+mj-lt"/>
                <a:ea typeface="Times New Roman"/>
                <a:cs typeface="Times New Roman"/>
                <a:sym typeface="Times New Roman"/>
              </a:rPr>
              <a:t>.</a:t>
            </a:r>
          </a:p>
        </p:txBody>
      </p:sp>
      <p:cxnSp>
        <p:nvCxnSpPr>
          <p:cNvPr id="460" name="Shape 460"/>
          <p:cNvCxnSpPr/>
          <p:nvPr/>
        </p:nvCxnSpPr>
        <p:spPr>
          <a:xfrm>
            <a:off x="4768850" y="944562"/>
            <a:ext cx="457200" cy="0"/>
          </a:xfrm>
          <a:prstGeom prst="straightConnector1">
            <a:avLst/>
          </a:prstGeom>
          <a:noFill/>
          <a:ln w="38100" cap="flat">
            <a:solidFill>
              <a:srgbClr val="000000"/>
            </a:solidFill>
            <a:prstDash val="solid"/>
            <a:round/>
            <a:headEnd type="none" w="med" len="med"/>
            <a:tailEnd type="triangle" w="lg" len="lg"/>
          </a:ln>
        </p:spPr>
      </p:cxnSp>
      <p:cxnSp>
        <p:nvCxnSpPr>
          <p:cNvPr id="461" name="Shape 461"/>
          <p:cNvCxnSpPr/>
          <p:nvPr/>
        </p:nvCxnSpPr>
        <p:spPr>
          <a:xfrm>
            <a:off x="6781800" y="944562"/>
            <a:ext cx="457200" cy="0"/>
          </a:xfrm>
          <a:prstGeom prst="straightConnector1">
            <a:avLst/>
          </a:prstGeom>
          <a:noFill/>
          <a:ln w="38100" cap="flat">
            <a:solidFill>
              <a:srgbClr val="000000"/>
            </a:solidFill>
            <a:prstDash val="solid"/>
            <a:round/>
            <a:headEnd type="none" w="med" len="med"/>
            <a:tailEnd type="triangle" w="lg" len="lg"/>
          </a:ln>
        </p:spPr>
      </p:cxnSp>
      <p:cxnSp>
        <p:nvCxnSpPr>
          <p:cNvPr id="462" name="Shape 462"/>
          <p:cNvCxnSpPr/>
          <p:nvPr/>
        </p:nvCxnSpPr>
        <p:spPr>
          <a:xfrm>
            <a:off x="7969250" y="1676400"/>
            <a:ext cx="0" cy="547687"/>
          </a:xfrm>
          <a:prstGeom prst="straightConnector1">
            <a:avLst/>
          </a:prstGeom>
          <a:noFill/>
          <a:ln w="38100" cap="flat">
            <a:solidFill>
              <a:srgbClr val="000000"/>
            </a:solidFill>
            <a:prstDash val="solid"/>
            <a:round/>
            <a:headEnd type="none" w="med" len="med"/>
            <a:tailEnd type="none" w="med" len="med"/>
          </a:ln>
        </p:spPr>
      </p:cxnSp>
      <p:cxnSp>
        <p:nvCxnSpPr>
          <p:cNvPr id="463" name="Shape 463"/>
          <p:cNvCxnSpPr/>
          <p:nvPr/>
        </p:nvCxnSpPr>
        <p:spPr>
          <a:xfrm rot="10800000">
            <a:off x="4038600" y="2224088"/>
            <a:ext cx="3930649" cy="0"/>
          </a:xfrm>
          <a:prstGeom prst="straightConnector1">
            <a:avLst/>
          </a:prstGeom>
          <a:noFill/>
          <a:ln w="38100" cap="flat">
            <a:solidFill>
              <a:srgbClr val="000000"/>
            </a:solidFill>
            <a:prstDash val="solid"/>
            <a:round/>
            <a:headEnd type="none" w="med" len="med"/>
            <a:tailEnd type="none" w="med" len="med"/>
          </a:ln>
        </p:spPr>
      </p:cxnSp>
      <p:cxnSp>
        <p:nvCxnSpPr>
          <p:cNvPr id="464" name="Shape 464"/>
          <p:cNvCxnSpPr/>
          <p:nvPr/>
        </p:nvCxnSpPr>
        <p:spPr>
          <a:xfrm>
            <a:off x="4038600" y="2224088"/>
            <a:ext cx="0" cy="549275"/>
          </a:xfrm>
          <a:prstGeom prst="straightConnector1">
            <a:avLst/>
          </a:prstGeom>
          <a:noFill/>
          <a:ln w="38100" cap="flat">
            <a:solidFill>
              <a:srgbClr val="000000"/>
            </a:solidFill>
            <a:prstDash val="solid"/>
            <a:round/>
            <a:headEnd type="none" w="med" len="med"/>
            <a:tailEnd type="triangle" w="lg" len="lg"/>
          </a:ln>
        </p:spPr>
      </p:cxnSp>
      <p:cxnSp>
        <p:nvCxnSpPr>
          <p:cNvPr id="465" name="Shape 465"/>
          <p:cNvCxnSpPr/>
          <p:nvPr/>
        </p:nvCxnSpPr>
        <p:spPr>
          <a:xfrm>
            <a:off x="4768850" y="3413125"/>
            <a:ext cx="457200" cy="0"/>
          </a:xfrm>
          <a:prstGeom prst="straightConnector1">
            <a:avLst/>
          </a:prstGeom>
          <a:noFill/>
          <a:ln w="38100" cap="flat">
            <a:solidFill>
              <a:srgbClr val="000000"/>
            </a:solidFill>
            <a:prstDash val="solid"/>
            <a:round/>
            <a:headEnd type="none" w="med" len="med"/>
            <a:tailEnd type="triangle" w="lg" len="lg"/>
          </a:ln>
        </p:spPr>
      </p:cxnSp>
      <p:cxnSp>
        <p:nvCxnSpPr>
          <p:cNvPr id="466" name="Shape 466"/>
          <p:cNvCxnSpPr/>
          <p:nvPr/>
        </p:nvCxnSpPr>
        <p:spPr>
          <a:xfrm>
            <a:off x="6781800" y="3413125"/>
            <a:ext cx="457200" cy="0"/>
          </a:xfrm>
          <a:prstGeom prst="straightConnector1">
            <a:avLst/>
          </a:prstGeom>
          <a:noFill/>
          <a:ln w="38100" cap="flat">
            <a:solidFill>
              <a:srgbClr val="000000"/>
            </a:solidFill>
            <a:prstDash val="solid"/>
            <a:round/>
            <a:headEnd type="none" w="med" len="med"/>
            <a:tailEnd type="triangle" w="lg" len="lg"/>
          </a:ln>
        </p:spPr>
      </p:cxnSp>
      <p:cxnSp>
        <p:nvCxnSpPr>
          <p:cNvPr id="467" name="Shape 467"/>
          <p:cNvCxnSpPr/>
          <p:nvPr/>
        </p:nvCxnSpPr>
        <p:spPr>
          <a:xfrm>
            <a:off x="8061324" y="4343399"/>
            <a:ext cx="1" cy="349250"/>
          </a:xfrm>
          <a:prstGeom prst="straightConnector1">
            <a:avLst/>
          </a:prstGeom>
          <a:noFill/>
          <a:ln w="38100" cap="flat">
            <a:solidFill>
              <a:srgbClr val="000000"/>
            </a:solidFill>
            <a:prstDash val="solid"/>
            <a:round/>
            <a:headEnd type="none" w="med" len="med"/>
            <a:tailEnd type="none" w="med" len="med"/>
          </a:ln>
        </p:spPr>
      </p:cxnSp>
      <p:cxnSp>
        <p:nvCxnSpPr>
          <p:cNvPr id="468" name="Shape 468"/>
          <p:cNvCxnSpPr/>
          <p:nvPr/>
        </p:nvCxnSpPr>
        <p:spPr>
          <a:xfrm rot="10800000">
            <a:off x="3946524" y="4692650"/>
            <a:ext cx="4114800" cy="0"/>
          </a:xfrm>
          <a:prstGeom prst="straightConnector1">
            <a:avLst/>
          </a:prstGeom>
          <a:noFill/>
          <a:ln w="38100" cap="flat">
            <a:solidFill>
              <a:srgbClr val="000000"/>
            </a:solidFill>
            <a:prstDash val="solid"/>
            <a:round/>
            <a:headEnd type="none" w="med" len="med"/>
            <a:tailEnd type="none" w="med" len="med"/>
          </a:ln>
        </p:spPr>
      </p:cxnSp>
      <p:cxnSp>
        <p:nvCxnSpPr>
          <p:cNvPr id="469" name="Shape 469"/>
          <p:cNvCxnSpPr/>
          <p:nvPr/>
        </p:nvCxnSpPr>
        <p:spPr>
          <a:xfrm>
            <a:off x="3946525" y="4692650"/>
            <a:ext cx="0" cy="549275"/>
          </a:xfrm>
          <a:prstGeom prst="straightConnector1">
            <a:avLst/>
          </a:prstGeom>
          <a:noFill/>
          <a:ln w="38100" cap="flat">
            <a:solidFill>
              <a:srgbClr val="000000"/>
            </a:solidFill>
            <a:prstDash val="solid"/>
            <a:round/>
            <a:headEnd type="none" w="med" len="med"/>
            <a:tailEnd type="triangle" w="lg" len="lg"/>
          </a:ln>
        </p:spPr>
      </p:cxnSp>
      <p:cxnSp>
        <p:nvCxnSpPr>
          <p:cNvPr id="470" name="Shape 470"/>
          <p:cNvCxnSpPr/>
          <p:nvPr/>
        </p:nvCxnSpPr>
        <p:spPr>
          <a:xfrm>
            <a:off x="4768850" y="5881687"/>
            <a:ext cx="457200" cy="0"/>
          </a:xfrm>
          <a:prstGeom prst="straightConnector1">
            <a:avLst/>
          </a:prstGeom>
          <a:noFill/>
          <a:ln w="38100" cap="flat">
            <a:solidFill>
              <a:srgbClr val="000000"/>
            </a:solidFill>
            <a:prstDash val="solid"/>
            <a:round/>
            <a:headEnd type="none" w="med" len="med"/>
            <a:tailEnd type="triangle" w="lg" len="lg"/>
          </a:ln>
        </p:spPr>
      </p:cxnSp>
      <p:sp>
        <p:nvSpPr>
          <p:cNvPr id="471" name="Shape 471"/>
          <p:cNvSpPr txBox="1"/>
          <p:nvPr/>
        </p:nvSpPr>
        <p:spPr>
          <a:xfrm>
            <a:off x="228600" y="457201"/>
            <a:ext cx="2743199" cy="5105400"/>
          </a:xfrm>
          <a:prstGeom prst="rect">
            <a:avLst/>
          </a:prstGeom>
          <a:noFill/>
          <a:ln>
            <a:noFill/>
          </a:ln>
        </p:spPr>
        <p:txBody>
          <a:bodyPr lIns="91425" tIns="45700" rIns="91425" bIns="45700" anchor="t" anchorCtr="0">
            <a:noAutofit/>
          </a:bodyPr>
          <a:lstStyle/>
          <a:p>
            <a:pPr algn="ctr">
              <a:buClr>
                <a:srgbClr val="3333CC"/>
              </a:buClr>
              <a:buSzPct val="25000"/>
              <a:buFont typeface="Times New Roman"/>
              <a:buNone/>
            </a:pPr>
            <a:r>
              <a:rPr lang="en-US" sz="3600" b="1" dirty="0">
                <a:solidFill>
                  <a:srgbClr val="2E59B0"/>
                </a:solidFill>
                <a:latin typeface="Calibri"/>
                <a:ea typeface="Calibri"/>
                <a:cs typeface="Calibri"/>
                <a:sym typeface="Calibri"/>
              </a:rPr>
              <a:t>Sequence of Events </a:t>
            </a:r>
          </a:p>
          <a:p>
            <a:pPr algn="ctr">
              <a:buClr>
                <a:srgbClr val="3333CC"/>
              </a:buClr>
              <a:buSzPct val="25000"/>
              <a:buFont typeface="Times New Roman"/>
              <a:buNone/>
            </a:pPr>
            <a:r>
              <a:rPr lang="en-US" sz="2800" b="1" dirty="0">
                <a:solidFill>
                  <a:srgbClr val="2E59B0"/>
                </a:solidFill>
                <a:latin typeface="Calibri"/>
                <a:ea typeface="Calibri"/>
                <a:cs typeface="Calibri"/>
                <a:sym typeface="Calibri"/>
              </a:rPr>
              <a:t>is more appropriate </a:t>
            </a:r>
          </a:p>
          <a:p>
            <a:pPr algn="ctr">
              <a:buClr>
                <a:srgbClr val="3333CC"/>
              </a:buClr>
              <a:buSzPct val="25000"/>
              <a:buFont typeface="Times New Roman"/>
              <a:buNone/>
            </a:pPr>
            <a:r>
              <a:rPr lang="en-US" sz="2800" b="1" dirty="0">
                <a:solidFill>
                  <a:srgbClr val="2E59B0"/>
                </a:solidFill>
                <a:latin typeface="Calibri"/>
                <a:ea typeface="Calibri"/>
                <a:cs typeface="Calibri"/>
                <a:sym typeface="Calibri"/>
              </a:rPr>
              <a:t>for some endangered animals.</a:t>
            </a:r>
          </a:p>
          <a:p>
            <a:pPr>
              <a:spcBef>
                <a:spcPts val="600"/>
              </a:spcBef>
              <a:buClr>
                <a:srgbClr val="3333CC"/>
              </a:buClr>
              <a:buSzPct val="25000"/>
              <a:buFont typeface="Times New Roman"/>
              <a:buNone/>
            </a:pPr>
            <a:r>
              <a:rPr lang="en-US" sz="2800" b="1" dirty="0">
                <a:solidFill>
                  <a:prstClr val="black"/>
                </a:solidFill>
                <a:latin typeface="Calibri"/>
                <a:ea typeface="Calibri"/>
                <a:cs typeface="Calibri"/>
                <a:sym typeface="Calibri"/>
              </a:rPr>
              <a:t>For example:</a:t>
            </a:r>
          </a:p>
          <a:p>
            <a:pPr>
              <a:buClr>
                <a:srgbClr val="000000"/>
              </a:buClr>
              <a:buSzPct val="25000"/>
              <a:buFont typeface="Times New Roman"/>
              <a:buNone/>
            </a:pPr>
            <a:r>
              <a:rPr lang="en-US" sz="2800" b="1" dirty="0">
                <a:latin typeface="Calibri"/>
                <a:ea typeface="Calibri"/>
                <a:cs typeface="Calibri"/>
                <a:sym typeface="Calibri"/>
              </a:rPr>
              <a:t>Peregrine falcons were in danger of extinction.</a:t>
            </a:r>
          </a:p>
        </p:txBody>
      </p:sp>
      <p:sp>
        <p:nvSpPr>
          <p:cNvPr id="472" name="Shape 472"/>
          <p:cNvSpPr txBox="1">
            <a:spLocks noGrp="1"/>
          </p:cNvSpPr>
          <p:nvPr>
            <p:ph type="ftr" sz="quarter" idx="3"/>
          </p:nvPr>
        </p:nvSpPr>
        <p:spPr>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spTree>
    <p:extLst>
      <p:ext uri="{BB962C8B-B14F-4D97-AF65-F5344CB8AC3E}">
        <p14:creationId xmlns:p14="http://schemas.microsoft.com/office/powerpoint/2010/main" val="422075053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420969" y="942580"/>
            <a:ext cx="8333792" cy="4939006"/>
          </a:xfrm>
          <a:prstGeom prst="rect">
            <a:avLst/>
          </a:prstGeom>
          <a:noFill/>
          <a:ln>
            <a:noFill/>
          </a:ln>
        </p:spPr>
        <p:txBody>
          <a:bodyPr lIns="0" tIns="0" rIns="0" bIns="0" anchor="t" anchorCtr="0">
            <a:noAutofit/>
          </a:bodyPr>
          <a:lstStyle/>
          <a:p>
            <a:pPr marL="396875" marR="0" lvl="0" indent="-396875" algn="l" rtl="0">
              <a:lnSpc>
                <a:spcPct val="90000"/>
              </a:lnSpc>
              <a:spcBef>
                <a:spcPts val="0"/>
              </a:spcBef>
              <a:spcAft>
                <a:spcPts val="0"/>
              </a:spcAft>
              <a:buClr>
                <a:schemeClr val="dk1"/>
              </a:buClr>
              <a:buSzPct val="100000"/>
              <a:buFont typeface="Calibri"/>
              <a:buChar char="•"/>
            </a:pPr>
            <a:r>
              <a:rPr lang="en-US" sz="3000" b="0" i="0" u="none" strike="noStrike" cap="none" baseline="0" dirty="0">
                <a:solidFill>
                  <a:schemeClr val="dk1"/>
                </a:solidFill>
                <a:latin typeface="Calibri"/>
                <a:ea typeface="Calibri"/>
                <a:cs typeface="Calibri"/>
                <a:sym typeface="Calibri"/>
              </a:rPr>
              <a:t>I learned that </a:t>
            </a:r>
            <a:r>
              <a:rPr lang="en-US" sz="3000" b="0" i="0" u="none" strike="noStrike" cap="none" baseline="0" dirty="0" smtClean="0">
                <a:solidFill>
                  <a:schemeClr val="dk1"/>
                </a:solidFill>
                <a:latin typeface="Calibri"/>
                <a:ea typeface="Calibri"/>
                <a:cs typeface="Calibri"/>
                <a:sym typeface="Calibri"/>
              </a:rPr>
              <a:t>_________________________.</a:t>
            </a:r>
            <a:endParaRPr lang="en-US" sz="3000" b="0" i="0" u="none" strike="noStrike" cap="none" baseline="0" dirty="0">
              <a:solidFill>
                <a:schemeClr val="dk1"/>
              </a:solidFill>
              <a:latin typeface="Calibri"/>
              <a:ea typeface="Calibri"/>
              <a:cs typeface="Calibri"/>
              <a:sym typeface="Calibri"/>
            </a:endParaRPr>
          </a:p>
          <a:p>
            <a:pPr marL="396875" marR="0" lvl="0" indent="-396875" algn="l" rtl="0">
              <a:lnSpc>
                <a:spcPct val="90000"/>
              </a:lnSpc>
              <a:spcBef>
                <a:spcPts val="1580"/>
              </a:spcBef>
              <a:spcAft>
                <a:spcPts val="0"/>
              </a:spcAft>
              <a:buClr>
                <a:srgbClr val="0E57C4"/>
              </a:buClr>
              <a:buSzPct val="100000"/>
              <a:buFont typeface="Calibri"/>
              <a:buChar char="•"/>
            </a:pPr>
            <a:r>
              <a:rPr lang="en-US" sz="3000" b="0" i="0" u="none" strike="noStrike" cap="none" baseline="0" dirty="0">
                <a:solidFill>
                  <a:srgbClr val="0E57C4"/>
                </a:solidFill>
                <a:latin typeface="Calibri"/>
                <a:ea typeface="Calibri"/>
                <a:cs typeface="Calibri"/>
                <a:sym typeface="Calibri"/>
              </a:rPr>
              <a:t>I was surprised to learn that </a:t>
            </a:r>
            <a:r>
              <a:rPr lang="en-US" sz="3000" b="0" i="0" u="none" strike="noStrike" cap="none" baseline="0" dirty="0" smtClean="0">
                <a:solidFill>
                  <a:srgbClr val="0E57C4"/>
                </a:solidFill>
                <a:latin typeface="Calibri"/>
                <a:ea typeface="Calibri"/>
                <a:cs typeface="Calibri"/>
                <a:sym typeface="Calibri"/>
              </a:rPr>
              <a:t>_____________.</a:t>
            </a:r>
            <a:endParaRPr lang="en-US" sz="3000" b="0" i="0" u="none" strike="noStrike" cap="none" baseline="0" dirty="0">
              <a:solidFill>
                <a:srgbClr val="0E57C4"/>
              </a:solidFill>
              <a:latin typeface="Calibri"/>
              <a:ea typeface="Calibri"/>
              <a:cs typeface="Calibri"/>
              <a:sym typeface="Calibri"/>
            </a:endParaRPr>
          </a:p>
          <a:p>
            <a:pPr marL="396875" marR="0" lvl="0" indent="-396875" algn="l" rtl="0">
              <a:lnSpc>
                <a:spcPct val="90000"/>
              </a:lnSpc>
              <a:spcBef>
                <a:spcPts val="1580"/>
              </a:spcBef>
              <a:spcAft>
                <a:spcPts val="0"/>
              </a:spcAft>
              <a:buClr>
                <a:schemeClr val="dk1"/>
              </a:buClr>
              <a:buSzPct val="100000"/>
              <a:buFont typeface="Calibri"/>
              <a:buChar char="•"/>
            </a:pPr>
            <a:r>
              <a:rPr lang="en-US" sz="3000" b="0" i="0" u="none" strike="noStrike" cap="none" baseline="0" dirty="0" smtClean="0">
                <a:solidFill>
                  <a:schemeClr val="dk1"/>
                </a:solidFill>
                <a:latin typeface="Calibri"/>
                <a:ea typeface="Calibri"/>
                <a:cs typeface="Calibri"/>
                <a:sym typeface="Calibri"/>
              </a:rPr>
              <a:t>__________ </a:t>
            </a:r>
            <a:r>
              <a:rPr lang="en-US" sz="3000" b="0" i="0" u="none" strike="noStrike" cap="none" baseline="0" dirty="0">
                <a:solidFill>
                  <a:schemeClr val="dk1"/>
                </a:solidFill>
                <a:latin typeface="Calibri"/>
                <a:ea typeface="Calibri"/>
                <a:cs typeface="Calibri"/>
                <a:sym typeface="Calibri"/>
              </a:rPr>
              <a:t>was the most interesting to me.</a:t>
            </a:r>
          </a:p>
          <a:p>
            <a:pPr marL="396875" marR="0" lvl="0" indent="-396875" algn="l" rtl="0">
              <a:lnSpc>
                <a:spcPct val="90000"/>
              </a:lnSpc>
              <a:spcBef>
                <a:spcPts val="1580"/>
              </a:spcBef>
              <a:spcAft>
                <a:spcPts val="0"/>
              </a:spcAft>
              <a:buClr>
                <a:srgbClr val="0E57C4"/>
              </a:buClr>
              <a:buSzPct val="100000"/>
              <a:buFont typeface="Calibri"/>
              <a:buChar char="•"/>
            </a:pPr>
            <a:r>
              <a:rPr lang="en-US" sz="3000" b="0" i="0" u="none" strike="noStrike" cap="none" baseline="0" dirty="0">
                <a:solidFill>
                  <a:srgbClr val="0E57C4"/>
                </a:solidFill>
                <a:latin typeface="Calibri"/>
                <a:ea typeface="Calibri"/>
                <a:cs typeface="Calibri"/>
                <a:sym typeface="Calibri"/>
              </a:rPr>
              <a:t>Another important big idea was__________. </a:t>
            </a:r>
          </a:p>
          <a:p>
            <a:pPr marL="396875" marR="0" lvl="0" indent="-396875" algn="l" rtl="0">
              <a:lnSpc>
                <a:spcPct val="90000"/>
              </a:lnSpc>
              <a:spcBef>
                <a:spcPts val="1580"/>
              </a:spcBef>
              <a:spcAft>
                <a:spcPts val="0"/>
              </a:spcAft>
              <a:buClr>
                <a:srgbClr val="462D5C"/>
              </a:buClr>
              <a:buSzPct val="100000"/>
              <a:buFont typeface="Calibri"/>
              <a:buChar char="•"/>
            </a:pPr>
            <a:r>
              <a:rPr lang="en-US" sz="3000" b="0" i="0" u="none" strike="noStrike" cap="none" baseline="0" dirty="0">
                <a:solidFill>
                  <a:srgbClr val="462D5C"/>
                </a:solidFill>
                <a:latin typeface="Calibri"/>
                <a:ea typeface="Calibri"/>
                <a:cs typeface="Calibri"/>
                <a:sym typeface="Calibri"/>
              </a:rPr>
              <a:t>I felt that _______________ would have the greatest impact on my teaching.</a:t>
            </a:r>
          </a:p>
          <a:p>
            <a:pPr marL="396875" marR="0" lvl="0" indent="-396875" algn="l" rtl="0">
              <a:lnSpc>
                <a:spcPct val="90000"/>
              </a:lnSpc>
              <a:spcBef>
                <a:spcPts val="1580"/>
              </a:spcBef>
              <a:spcAft>
                <a:spcPts val="900"/>
              </a:spcAft>
              <a:buClr>
                <a:srgbClr val="0E57C4"/>
              </a:buClr>
              <a:buSzPct val="100000"/>
              <a:buFont typeface="Calibri"/>
              <a:buChar char="•"/>
            </a:pPr>
            <a:r>
              <a:rPr lang="en-US" sz="3000" b="0" i="0" u="none" strike="noStrike" cap="none" baseline="0" dirty="0">
                <a:solidFill>
                  <a:srgbClr val="0E57C4"/>
                </a:solidFill>
                <a:latin typeface="Calibri"/>
                <a:ea typeface="Calibri"/>
                <a:cs typeface="Calibri"/>
                <a:sym typeface="Calibri"/>
              </a:rPr>
              <a:t>The emphasis on _________________ seems particularly relevant for teaching students in multicultural, multi-level classes. </a:t>
            </a:r>
          </a:p>
        </p:txBody>
      </p:sp>
      <p:sp>
        <p:nvSpPr>
          <p:cNvPr id="180" name="Shape 180"/>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81" name="Shape 18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a:t>
            </a:fld>
            <a:endParaRPr lang="en-US"/>
          </a:p>
        </p:txBody>
      </p:sp>
      <p:sp>
        <p:nvSpPr>
          <p:cNvPr id="3" name="TextBox 2"/>
          <p:cNvSpPr txBox="1"/>
          <p:nvPr/>
        </p:nvSpPr>
        <p:spPr>
          <a:xfrm>
            <a:off x="381000" y="106220"/>
            <a:ext cx="6019800" cy="646331"/>
          </a:xfrm>
          <a:prstGeom prst="rect">
            <a:avLst/>
          </a:prstGeom>
          <a:noFill/>
        </p:spPr>
        <p:txBody>
          <a:bodyPr wrap="square" rtlCol="0">
            <a:spAutoFit/>
          </a:bodyPr>
          <a:lstStyle/>
          <a:p>
            <a:r>
              <a:rPr lang="en-US" sz="3600" dirty="0" smtClean="0">
                <a:effectLst>
                  <a:outerShdw blurRad="38100" dist="38100" dir="2700000" algn="tl">
                    <a:srgbClr val="000000">
                      <a:alpha val="43137"/>
                    </a:srgbClr>
                  </a:outerShdw>
                </a:effectLst>
                <a:latin typeface="Calibri" panose="020F0502020204030204" pitchFamily="34" charset="0"/>
              </a:rPr>
              <a:t>Sentence Frames</a:t>
            </a:r>
            <a:endParaRPr lang="en-US" sz="3600" dirty="0">
              <a:effectLst>
                <a:outerShdw blurRad="38100" dist="38100" dir="2700000" algn="tl">
                  <a:srgbClr val="000000">
                    <a:alpha val="43137"/>
                  </a:srgbClr>
                </a:outerShdw>
              </a:effectLst>
              <a:latin typeface="Calibri" panose="020F0502020204030204" pitchFamily="34"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83" name="Shape 483"/>
          <p:cNvSpPr txBox="1">
            <a:spLocks noGrp="1"/>
          </p:cNvSpPr>
          <p:nvPr>
            <p:ph type="ftr" idx="11"/>
          </p:nvPr>
        </p:nvSpPr>
        <p:spPr>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smtClean="0">
                <a:solidFill>
                  <a:srgbClr val="888888"/>
                </a:solidFill>
                <a:ea typeface="Calibri"/>
                <a:cs typeface="Calibri"/>
                <a:sym typeface="Calibri"/>
              </a:rPr>
              <a:t> </a:t>
            </a:r>
            <a:endParaRPr lang="en-US">
              <a:solidFill>
                <a:srgbClr val="888888"/>
              </a:solidFill>
              <a:ea typeface="Calibri"/>
              <a:cs typeface="Calibri"/>
              <a:sym typeface="Calibri"/>
            </a:endParaRPr>
          </a:p>
        </p:txBody>
      </p:sp>
      <p:sp>
        <p:nvSpPr>
          <p:cNvPr id="479" name="Shape 479"/>
          <p:cNvSpPr txBox="1"/>
          <p:nvPr/>
        </p:nvSpPr>
        <p:spPr>
          <a:xfrm>
            <a:off x="5851525" y="6437312"/>
            <a:ext cx="184149" cy="366711"/>
          </a:xfrm>
          <a:prstGeom prst="rect">
            <a:avLst/>
          </a:prstGeom>
          <a:noFill/>
          <a:ln>
            <a:noFill/>
          </a:ln>
        </p:spPr>
        <p:txBody>
          <a:bodyPr lIns="91425" tIns="45700" rIns="91425" bIns="45700" anchor="t" anchorCtr="0">
            <a:noAutofit/>
          </a:bodyPr>
          <a:lstStyle/>
          <a:p>
            <a:pPr>
              <a:buClr>
                <a:prstClr val="black"/>
              </a:buClr>
              <a:buFont typeface="Arial"/>
              <a:buNone/>
            </a:pPr>
            <a:endParaRPr sz="2400" kern="1200">
              <a:latin typeface="Times New Roman"/>
              <a:ea typeface="Times New Roman"/>
              <a:cs typeface="Times New Roman"/>
              <a:sym typeface="Times New Roman"/>
            </a:endParaRPr>
          </a:p>
        </p:txBody>
      </p:sp>
      <p:sp>
        <p:nvSpPr>
          <p:cNvPr id="480" name="Shape 480"/>
          <p:cNvSpPr/>
          <p:nvPr/>
        </p:nvSpPr>
        <p:spPr>
          <a:xfrm>
            <a:off x="241663" y="78134"/>
            <a:ext cx="8490856" cy="830996"/>
          </a:xfrm>
          <a:prstGeom prst="rect">
            <a:avLst/>
          </a:prstGeom>
          <a:noFill/>
          <a:ln>
            <a:noFill/>
          </a:ln>
        </p:spPr>
        <p:txBody>
          <a:bodyPr lIns="91425" tIns="45700" rIns="91425" bIns="45700" anchor="t" anchorCtr="0">
            <a:noAutofit/>
          </a:bodyPr>
          <a:lstStyle/>
          <a:p>
            <a:pPr>
              <a:buSzPct val="25000"/>
            </a:pPr>
            <a:r>
              <a:rPr lang="en-US" sz="2800" kern="1200" dirty="0">
                <a:solidFill>
                  <a:schemeClr val="tx1"/>
                </a:solidFill>
                <a:effectLst>
                  <a:outerShdw blurRad="38100" dist="38100" dir="2700000" algn="tl">
                    <a:srgbClr val="000000">
                      <a:alpha val="43137"/>
                    </a:srgbClr>
                  </a:outerShdw>
                </a:effectLst>
                <a:latin typeface="Calibri"/>
                <a:ea typeface="Calibri"/>
                <a:cs typeface="Calibri"/>
                <a:sym typeface="Calibri"/>
              </a:rPr>
              <a:t>Team </a:t>
            </a:r>
            <a:r>
              <a:rPr lang="en-US" sz="2800" kern="12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members </a:t>
            </a:r>
            <a:r>
              <a:rPr lang="en-US" sz="2800" kern="1200" dirty="0">
                <a:solidFill>
                  <a:schemeClr val="tx1"/>
                </a:solidFill>
                <a:effectLst>
                  <a:outerShdw blurRad="38100" dist="38100" dir="2700000" algn="tl">
                    <a:srgbClr val="000000">
                      <a:alpha val="43137"/>
                    </a:srgbClr>
                  </a:outerShdw>
                </a:effectLst>
                <a:latin typeface="Calibri"/>
                <a:ea typeface="Calibri"/>
                <a:cs typeface="Calibri"/>
                <a:sym typeface="Calibri"/>
              </a:rPr>
              <a:t>3 and 4: </a:t>
            </a:r>
            <a:r>
              <a:rPr lang="en-US" sz="2800" kern="12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Teach </a:t>
            </a:r>
            <a:r>
              <a:rPr lang="en-US" sz="2800" kern="1200" dirty="0">
                <a:solidFill>
                  <a:schemeClr val="tx1"/>
                </a:solidFill>
                <a:effectLst>
                  <a:outerShdw blurRad="38100" dist="38100" dir="2700000" algn="tl">
                    <a:srgbClr val="000000">
                      <a:alpha val="43137"/>
                    </a:srgbClr>
                  </a:outerShdw>
                </a:effectLst>
                <a:latin typeface="Calibri"/>
                <a:ea typeface="Calibri"/>
                <a:cs typeface="Calibri"/>
                <a:sym typeface="Calibri"/>
              </a:rPr>
              <a:t>solutions attempted and the results as well as student suggestions and predictions. </a:t>
            </a:r>
          </a:p>
        </p:txBody>
      </p:sp>
      <p:sp>
        <p:nvSpPr>
          <p:cNvPr id="481" name="Shape 481"/>
          <p:cNvSpPr txBox="1"/>
          <p:nvPr/>
        </p:nvSpPr>
        <p:spPr>
          <a:xfrm>
            <a:off x="300758" y="1524000"/>
            <a:ext cx="4151999" cy="4492940"/>
          </a:xfrm>
          <a:prstGeom prst="rect">
            <a:avLst/>
          </a:prstGeom>
          <a:noFill/>
          <a:ln>
            <a:noFill/>
          </a:ln>
        </p:spPr>
        <p:txBody>
          <a:bodyPr lIns="91425" tIns="91425" rIns="91425" bIns="91425" anchor="ctr" anchorCtr="0">
            <a:noAutofit/>
          </a:bodyPr>
          <a:lstStyle/>
          <a:p>
            <a:pPr>
              <a:lnSpc>
                <a:spcPct val="115000"/>
              </a:lnSpc>
            </a:pPr>
            <a:r>
              <a:rPr lang="en-US" sz="2600" kern="1200" dirty="0">
                <a:solidFill>
                  <a:prstClr val="black"/>
                </a:solidFill>
                <a:latin typeface="Calibri"/>
                <a:ea typeface="Calibri"/>
                <a:cs typeface="Calibri"/>
                <a:sym typeface="Calibri"/>
              </a:rPr>
              <a:t>Top: basically review.</a:t>
            </a:r>
          </a:p>
          <a:p>
            <a:pPr>
              <a:lnSpc>
                <a:spcPct val="115000"/>
              </a:lnSpc>
            </a:pPr>
            <a:endParaRPr sz="2600" kern="1200" dirty="0">
              <a:solidFill>
                <a:prstClr val="black"/>
              </a:solidFill>
              <a:latin typeface="Calibri"/>
              <a:ea typeface="Calibri"/>
              <a:cs typeface="Calibri"/>
              <a:sym typeface="Calibri"/>
            </a:endParaRPr>
          </a:p>
          <a:p>
            <a:pPr>
              <a:lnSpc>
                <a:spcPct val="115000"/>
              </a:lnSpc>
            </a:pPr>
            <a:r>
              <a:rPr lang="en-US" sz="2600" kern="1200" dirty="0">
                <a:solidFill>
                  <a:prstClr val="black"/>
                </a:solidFill>
                <a:latin typeface="Calibri"/>
                <a:ea typeface="Calibri"/>
                <a:cs typeface="Calibri"/>
                <a:sym typeface="Calibri"/>
              </a:rPr>
              <a:t>Center: requires more in-depth research.</a:t>
            </a:r>
          </a:p>
          <a:p>
            <a:pPr>
              <a:lnSpc>
                <a:spcPct val="115000"/>
              </a:lnSpc>
            </a:pPr>
            <a:endParaRPr sz="2600" kern="1200" dirty="0">
              <a:solidFill>
                <a:prstClr val="black"/>
              </a:solidFill>
              <a:latin typeface="Calibri"/>
              <a:ea typeface="Calibri"/>
              <a:cs typeface="Calibri"/>
              <a:sym typeface="Calibri"/>
            </a:endParaRPr>
          </a:p>
          <a:p>
            <a:pPr>
              <a:lnSpc>
                <a:spcPct val="115000"/>
              </a:lnSpc>
            </a:pPr>
            <a:r>
              <a:rPr lang="en-US" sz="2600" kern="1200" dirty="0">
                <a:solidFill>
                  <a:prstClr val="black"/>
                </a:solidFill>
                <a:latin typeface="Calibri"/>
                <a:ea typeface="Calibri"/>
                <a:cs typeface="Calibri"/>
                <a:sym typeface="Calibri"/>
              </a:rPr>
              <a:t>Bottom: challenges students to suggest solutions and predict results based on their research.</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9261" y="1100931"/>
            <a:ext cx="3920070" cy="478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t>30</a:t>
            </a:fld>
            <a:endParaRPr lang="en-US"/>
          </a:p>
        </p:txBody>
      </p:sp>
    </p:spTree>
    <p:extLst>
      <p:ext uri="{BB962C8B-B14F-4D97-AF65-F5344CB8AC3E}">
        <p14:creationId xmlns:p14="http://schemas.microsoft.com/office/powerpoint/2010/main" val="221525515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Opportunities for ELs Using CCS</a:t>
            </a:r>
          </a:p>
        </p:txBody>
      </p:sp>
      <p:sp>
        <p:nvSpPr>
          <p:cNvPr id="489" name="Shape 489"/>
          <p:cNvSpPr txBox="1"/>
          <p:nvPr/>
        </p:nvSpPr>
        <p:spPr>
          <a:xfrm>
            <a:off x="2961800" y="5470725"/>
            <a:ext cx="6088799" cy="397799"/>
          </a:xfrm>
          <a:prstGeom prst="rect">
            <a:avLst/>
          </a:prstGeom>
          <a:noFill/>
          <a:ln>
            <a:noFill/>
          </a:ln>
        </p:spPr>
        <p:txBody>
          <a:bodyPr lIns="91425" tIns="91425" rIns="91425" bIns="91425" anchor="t" anchorCtr="0">
            <a:noAutofit/>
          </a:bodyPr>
          <a:lstStyle/>
          <a:p>
            <a:pPr marL="0" marR="0" lvl="0" indent="0" algn="r" rtl="0">
              <a:spcBef>
                <a:spcPts val="0"/>
              </a:spcBef>
              <a:buSzPct val="25000"/>
              <a:buNone/>
            </a:pPr>
            <a:r>
              <a:rPr lang="en-US" sz="1800" b="0" i="0" u="none" strike="noStrike" cap="none" baseline="0">
                <a:solidFill>
                  <a:schemeClr val="dk1"/>
                </a:solidFill>
                <a:latin typeface="Calibri"/>
                <a:ea typeface="Calibri"/>
                <a:cs typeface="Calibri"/>
                <a:sym typeface="Calibri"/>
              </a:rPr>
              <a:t>Chalk Talk adapted from the National School Reform Faculty</a:t>
            </a:r>
          </a:p>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490" name="Shape 490"/>
          <p:cNvSpPr/>
          <p:nvPr/>
        </p:nvSpPr>
        <p:spPr>
          <a:xfrm>
            <a:off x="2052882" y="1772941"/>
            <a:ext cx="4098623"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a:solidFill>
                  <a:schemeClr val="dk1"/>
                </a:solidFill>
                <a:latin typeface="Calibri"/>
                <a:ea typeface="Calibri"/>
                <a:cs typeface="Calibri"/>
                <a:sym typeface="Calibri"/>
              </a:rPr>
              <a:t>Activity #1: Chalk Talk</a:t>
            </a:r>
          </a:p>
        </p:txBody>
      </p:sp>
      <p:sp>
        <p:nvSpPr>
          <p:cNvPr id="491" name="Shape 491"/>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492" name="Shape 492"/>
          <p:cNvSpPr/>
          <p:nvPr/>
        </p:nvSpPr>
        <p:spPr>
          <a:xfrm>
            <a:off x="533400" y="3420035"/>
            <a:ext cx="8229600" cy="146303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800" b="0" i="0" u="none" strike="noStrike" cap="none" baseline="0" dirty="0">
                <a:solidFill>
                  <a:schemeClr val="lt1"/>
                </a:solidFill>
                <a:latin typeface="Calibri"/>
                <a:ea typeface="Calibri"/>
                <a:cs typeface="Calibri"/>
                <a:sym typeface="Calibri"/>
              </a:rPr>
              <a:t>A silent conversation in writing that allows students</a:t>
            </a:r>
          </a:p>
          <a:p>
            <a:pPr marL="0" marR="0" lvl="0" indent="0" algn="ctr" rtl="0">
              <a:spcBef>
                <a:spcPts val="0"/>
              </a:spcBef>
              <a:buSzPct val="25000"/>
              <a:buNone/>
            </a:pPr>
            <a:r>
              <a:rPr lang="en-US" sz="2800" b="0" i="0" u="none" strike="noStrike" cap="none" baseline="0" dirty="0">
                <a:solidFill>
                  <a:schemeClr val="lt1"/>
                </a:solidFill>
                <a:latin typeface="Calibri"/>
                <a:ea typeface="Calibri"/>
                <a:cs typeface="Calibri"/>
                <a:sym typeface="Calibri"/>
              </a:rPr>
              <a:t>an equal opportunity to participate. </a:t>
            </a:r>
          </a:p>
        </p:txBody>
      </p:sp>
      <p:sp>
        <p:nvSpPr>
          <p:cNvPr id="493" name="Shape 49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31</a:t>
            </a:fld>
            <a:endParaRPr lang="en-US"/>
          </a:p>
        </p:txBody>
      </p:sp>
      <p:pic>
        <p:nvPicPr>
          <p:cNvPr id="494" name="Shape 494"/>
          <p:cNvPicPr preferRelativeResize="0"/>
          <p:nvPr/>
        </p:nvPicPr>
        <p:blipFill rotWithShape="1">
          <a:blip r:embed="rId4">
            <a:alphaModFix/>
          </a:blip>
          <a:srcRect/>
          <a:stretch/>
        </p:blipFill>
        <p:spPr>
          <a:xfrm>
            <a:off x="6882077" y="1855415"/>
            <a:ext cx="947737" cy="1033462"/>
          </a:xfrm>
          <a:prstGeom prst="rect">
            <a:avLst/>
          </a:prstGeom>
          <a:noFill/>
          <a:ln>
            <a:noFill/>
          </a:ln>
        </p:spPr>
      </p:pic>
      <p:sp>
        <p:nvSpPr>
          <p:cNvPr id="495" name="Shape 495"/>
          <p:cNvSpPr/>
          <p:nvPr/>
        </p:nvSpPr>
        <p:spPr>
          <a:xfrm>
            <a:off x="6940586" y="1883052"/>
            <a:ext cx="801372"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9</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body" idx="1"/>
          </p:nvPr>
        </p:nvSpPr>
        <p:spPr>
          <a:xfrm>
            <a:off x="914400" y="1417320"/>
            <a:ext cx="7315200" cy="2926080"/>
          </a:xfrm>
          <a:prstGeom prst="rect">
            <a:avLst/>
          </a:prstGeom>
          <a:noFill/>
          <a:ln>
            <a:noFill/>
          </a:ln>
        </p:spPr>
        <p:txBody>
          <a:bodyPr lIns="0" tIns="0" rIns="0" bIns="0" anchor="t" anchorCtr="0">
            <a:noAutofit/>
          </a:bodyPr>
          <a:lstStyle/>
          <a:p>
            <a:pPr marL="514350" marR="0" lvl="0" indent="-514350" algn="l" rtl="0">
              <a:lnSpc>
                <a:spcPct val="90000"/>
              </a:lnSpc>
              <a:spcBef>
                <a:spcPts val="0"/>
              </a:spcBef>
              <a:buClr>
                <a:schemeClr val="dk1"/>
              </a:buClr>
              <a:buSzPct val="100000"/>
              <a:buFont typeface="Calibri"/>
              <a:buAutoNum type="arabicPeriod"/>
            </a:pPr>
            <a:r>
              <a:rPr lang="en-US" sz="3200" b="0" i="0" u="none" strike="noStrike" cap="none" baseline="0" dirty="0">
                <a:solidFill>
                  <a:schemeClr val="dk1"/>
                </a:solidFill>
                <a:latin typeface="Calibri"/>
                <a:ea typeface="Calibri"/>
                <a:cs typeface="Calibri"/>
                <a:sym typeface="Calibri"/>
              </a:rPr>
              <a:t>Instruction focuses on providing ELs with opportunities to engage in discipline-specific practices which are designed to build conceptual understanding and language competence in tandem.</a:t>
            </a:r>
          </a:p>
        </p:txBody>
      </p:sp>
      <p:sp>
        <p:nvSpPr>
          <p:cNvPr id="501" name="Shape 501"/>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02" name="Shape 502"/>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32</a:t>
            </a:fld>
            <a:endParaRPr lang="en-US"/>
          </a:p>
        </p:txBody>
      </p:sp>
      <p:sp>
        <p:nvSpPr>
          <p:cNvPr id="503" name="Shape 503"/>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Rectangle 1"/>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931511" y="1524000"/>
            <a:ext cx="6799324" cy="1329594"/>
          </a:xfrm>
          <a:prstGeom prst="rect">
            <a:avLst/>
          </a:prstGeom>
          <a:noFill/>
          <a:ln>
            <a:noFill/>
          </a:ln>
        </p:spPr>
        <p:txBody>
          <a:bodyPr lIns="0" tIns="0" rIns="0" bIns="0" anchor="t" anchorCtr="0">
            <a:noAutofit/>
          </a:bodyPr>
          <a:lstStyle/>
          <a:p>
            <a:pPr marL="512064" marR="0" lvl="0" indent="-423164" algn="l" rtl="0">
              <a:lnSpc>
                <a:spcPct val="90000"/>
              </a:lnSpc>
              <a:spcBef>
                <a:spcPts val="0"/>
              </a:spcBef>
              <a:buClr>
                <a:schemeClr val="dk1"/>
              </a:buClr>
              <a:buSzPct val="25000"/>
              <a:buFont typeface="Calibri"/>
              <a:buNone/>
            </a:pPr>
            <a:r>
              <a:rPr lang="en-US" sz="3200" b="0" i="0" u="none" strike="noStrike" cap="none" baseline="0" dirty="0" smtClean="0">
                <a:solidFill>
                  <a:schemeClr val="dk1"/>
                </a:solidFill>
                <a:latin typeface="Calibri"/>
                <a:ea typeface="Calibri"/>
                <a:cs typeface="Calibri"/>
                <a:sym typeface="Calibri"/>
              </a:rPr>
              <a:t>2. Instruction </a:t>
            </a:r>
            <a:r>
              <a:rPr lang="en-US" sz="3200" b="0" i="0" u="none" strike="noStrike" cap="none" baseline="0" dirty="0">
                <a:solidFill>
                  <a:schemeClr val="dk1"/>
                </a:solidFill>
                <a:latin typeface="Calibri"/>
                <a:ea typeface="Calibri"/>
                <a:cs typeface="Calibri"/>
                <a:sym typeface="Calibri"/>
              </a:rPr>
              <a:t>leverages ELs’ home language(s), cultural assets, and prior knowledge.</a:t>
            </a:r>
          </a:p>
        </p:txBody>
      </p:sp>
      <p:sp>
        <p:nvSpPr>
          <p:cNvPr id="509" name="Shape 509"/>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10" name="Shape 510"/>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33</a:t>
            </a:fld>
            <a:endParaRPr lang="en-US"/>
          </a:p>
        </p:txBody>
      </p:sp>
      <p:sp>
        <p:nvSpPr>
          <p:cNvPr id="511" name="Shape 511"/>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 name="Rectangle 5"/>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1008611" y="1371600"/>
            <a:ext cx="6738851" cy="1772792"/>
          </a:xfrm>
          <a:prstGeom prst="rect">
            <a:avLst/>
          </a:prstGeom>
          <a:noFill/>
          <a:ln>
            <a:noFill/>
          </a:ln>
        </p:spPr>
        <p:txBody>
          <a:bodyPr lIns="0" tIns="0" rIns="0" bIns="0" anchor="t" anchorCtr="0">
            <a:noAutofit/>
          </a:bodyPr>
          <a:lstStyle/>
          <a:p>
            <a:pPr marL="457200" marR="0" lvl="0" indent="-4191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3. Standards-aligned instruction for ELs is rigorous, grade-level appropriate, and provides deliberate and appropriate scaffolds.</a:t>
            </a:r>
          </a:p>
        </p:txBody>
      </p:sp>
      <p:sp>
        <p:nvSpPr>
          <p:cNvPr id="517" name="Shape 517"/>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18" name="Shape 51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34</a:t>
            </a:fld>
            <a:endParaRPr lang="en-US"/>
          </a:p>
        </p:txBody>
      </p:sp>
      <p:sp>
        <p:nvSpPr>
          <p:cNvPr id="519" name="Shape 519"/>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 name="Rectangle 5"/>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Shape 524"/>
          <p:cNvSpPr txBox="1">
            <a:spLocks noGrp="1"/>
          </p:cNvSpPr>
          <p:nvPr>
            <p:ph type="body" idx="1"/>
          </p:nvPr>
        </p:nvSpPr>
        <p:spPr>
          <a:xfrm>
            <a:off x="1085779" y="1295400"/>
            <a:ext cx="6749936" cy="1772792"/>
          </a:xfrm>
          <a:prstGeom prst="rect">
            <a:avLst/>
          </a:prstGeom>
          <a:noFill/>
          <a:ln>
            <a:noFill/>
          </a:ln>
        </p:spPr>
        <p:txBody>
          <a:bodyPr lIns="0" tIns="0" rIns="0" bIns="0" anchor="t" anchorCtr="0">
            <a:noAutofit/>
          </a:bodyPr>
          <a:lstStyle/>
          <a:p>
            <a:pPr marL="457200" marR="0" lvl="0" indent="-4191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4. Instruction moves ELs forward by taking into account their English proficiency level(s) and prior schooling experiences.</a:t>
            </a:r>
          </a:p>
        </p:txBody>
      </p:sp>
      <p:sp>
        <p:nvSpPr>
          <p:cNvPr id="525" name="Shape 525"/>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26" name="Shape 52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35</a:t>
            </a:fld>
            <a:endParaRPr lang="en-US"/>
          </a:p>
        </p:txBody>
      </p:sp>
      <p:sp>
        <p:nvSpPr>
          <p:cNvPr id="527" name="Shape 527"/>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 name="Rectangle 5"/>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1077465" y="1466183"/>
            <a:ext cx="6766561" cy="2215991"/>
          </a:xfrm>
          <a:prstGeom prst="rect">
            <a:avLst/>
          </a:prstGeom>
          <a:noFill/>
          <a:ln>
            <a:noFill/>
          </a:ln>
        </p:spPr>
        <p:txBody>
          <a:bodyPr lIns="0" tIns="0" rIns="0" bIns="0" anchor="t" anchorCtr="0">
            <a:noAutofit/>
          </a:bodyPr>
          <a:lstStyle/>
          <a:p>
            <a:pPr marL="457200" marR="0" lvl="0" indent="-4191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5. Instruction fosters ELs’ autonomy by equipping them with strategies necessary to comprehend and use language in a variety of academic settings.</a:t>
            </a:r>
          </a:p>
        </p:txBody>
      </p:sp>
      <p:sp>
        <p:nvSpPr>
          <p:cNvPr id="533" name="Shape 533"/>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34" name="Shape 534"/>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36</a:t>
            </a:fld>
            <a:endParaRPr lang="en-US"/>
          </a:p>
        </p:txBody>
      </p:sp>
      <p:sp>
        <p:nvSpPr>
          <p:cNvPr id="535" name="Shape 535"/>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 name="Rectangle 5"/>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1210470" y="1371600"/>
            <a:ext cx="6985877" cy="2215991"/>
          </a:xfrm>
          <a:prstGeom prst="rect">
            <a:avLst/>
          </a:prstGeom>
          <a:noFill/>
          <a:ln>
            <a:noFill/>
          </a:ln>
        </p:spPr>
        <p:txBody>
          <a:bodyPr lIns="0" tIns="0" rIns="0" bIns="0" anchor="t" anchorCtr="0">
            <a:noAutofit/>
          </a:bodyPr>
          <a:lstStyle/>
          <a:p>
            <a:pPr marL="457200" marR="0" lvl="0" indent="-41910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6. Diagnostic tools and formative assessment practices are employed to measure students’ content knowledge, academic language competence, and participation in disciplinary practices.</a:t>
            </a:r>
          </a:p>
        </p:txBody>
      </p:sp>
      <p:sp>
        <p:nvSpPr>
          <p:cNvPr id="541" name="Shape 541"/>
          <p:cNvSpPr txBox="1">
            <a:spLocks noGrp="1"/>
          </p:cNvSpPr>
          <p:nvPr>
            <p:ph type="title"/>
          </p:nvPr>
        </p:nvSpPr>
        <p:spPr>
          <a:xfrm>
            <a:off x="384047" y="228601"/>
            <a:ext cx="8153399" cy="685800"/>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Six Key Principles for EL Instruction</a:t>
            </a:r>
          </a:p>
        </p:txBody>
      </p:sp>
      <p:sp>
        <p:nvSpPr>
          <p:cNvPr id="542" name="Shape 542"/>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37</a:t>
            </a:fld>
            <a:endParaRPr lang="en-US"/>
          </a:p>
        </p:txBody>
      </p:sp>
      <p:sp>
        <p:nvSpPr>
          <p:cNvPr id="543" name="Shape 543"/>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 name="Rectangle 5"/>
          <p:cNvSpPr/>
          <p:nvPr/>
        </p:nvSpPr>
        <p:spPr>
          <a:xfrm>
            <a:off x="4723512" y="5486400"/>
            <a:ext cx="3964547" cy="338554"/>
          </a:xfrm>
          <a:prstGeom prst="rect">
            <a:avLst/>
          </a:prstGeom>
        </p:spPr>
        <p:txBody>
          <a:bodyPr wrap="none">
            <a:spAutoFit/>
          </a:bodyPr>
          <a:lstStyle/>
          <a:p>
            <a:r>
              <a:rPr lang="en-US" sz="1600" dirty="0">
                <a:latin typeface="Calibri" panose="020F0502020204030204" pitchFamily="34" charset="0"/>
                <a:ea typeface="Calibri" panose="020F0502020204030204" pitchFamily="34" charset="0"/>
                <a:cs typeface="Times New Roman" panose="02020603050405020304" pitchFamily="18" charset="0"/>
              </a:rPr>
              <a:t>Stanford University: Understanding Language</a:t>
            </a:r>
            <a:endParaRPr lang="en-US" sz="1600" dirty="0"/>
          </a:p>
        </p:txBody>
      </p:sp>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body" idx="1"/>
          </p:nvPr>
        </p:nvSpPr>
        <p:spPr>
          <a:xfrm>
            <a:off x="0" y="4648200"/>
            <a:ext cx="8991600" cy="10668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dk1"/>
              </a:buClr>
              <a:buSzPct val="25000"/>
              <a:buFont typeface="Calibri"/>
              <a:buNone/>
            </a:pPr>
            <a:r>
              <a:rPr lang="en-US" sz="3000" dirty="0">
                <a:solidFill>
                  <a:schemeClr val="dk1"/>
                </a:solidFill>
                <a:latin typeface="Calibri"/>
                <a:ea typeface="Calibri"/>
                <a:cs typeface="Calibri"/>
                <a:sym typeface="Calibri"/>
              </a:rPr>
              <a:t>W</a:t>
            </a:r>
            <a:r>
              <a:rPr lang="en-US" sz="3000" b="0" i="0" u="none" strike="noStrike" cap="none" baseline="0" dirty="0">
                <a:solidFill>
                  <a:schemeClr val="dk1"/>
                </a:solidFill>
                <a:latin typeface="Calibri"/>
                <a:ea typeface="Calibri"/>
                <a:cs typeface="Calibri"/>
                <a:sym typeface="Calibri"/>
              </a:rPr>
              <a:t>hy is </a:t>
            </a:r>
            <a:r>
              <a:rPr lang="en-US" sz="3000" b="1" i="0" u="none" strike="noStrike" cap="none" baseline="0" dirty="0">
                <a:solidFill>
                  <a:schemeClr val="accent4"/>
                </a:solidFill>
                <a:latin typeface="Calibri"/>
                <a:ea typeface="Calibri"/>
                <a:cs typeface="Calibri"/>
                <a:sym typeface="Calibri"/>
              </a:rPr>
              <a:t>Chalk Talk </a:t>
            </a:r>
          </a:p>
          <a:p>
            <a:pPr marL="0" marR="0" lvl="0" indent="0" algn="ctr" rtl="0">
              <a:lnSpc>
                <a:spcPct val="90000"/>
              </a:lnSpc>
              <a:spcBef>
                <a:spcPts val="0"/>
              </a:spcBef>
              <a:buClr>
                <a:schemeClr val="dk1"/>
              </a:buClr>
              <a:buSzPct val="25000"/>
              <a:buFont typeface="Calibri"/>
              <a:buNone/>
            </a:pPr>
            <a:r>
              <a:rPr lang="en-US" sz="3000" b="0" i="0" u="none" strike="noStrike" cap="none" baseline="0" dirty="0">
                <a:solidFill>
                  <a:schemeClr val="dk1"/>
                </a:solidFill>
                <a:latin typeface="Calibri"/>
                <a:ea typeface="Calibri"/>
                <a:cs typeface="Calibri"/>
                <a:sym typeface="Calibri"/>
              </a:rPr>
              <a:t>an effective instructional strategy for English </a:t>
            </a:r>
            <a:r>
              <a:rPr lang="en-US" sz="3000" b="0" i="0" u="none" strike="noStrike" cap="none" baseline="0" dirty="0" smtClean="0">
                <a:solidFill>
                  <a:schemeClr val="dk1"/>
                </a:solidFill>
                <a:latin typeface="Calibri"/>
                <a:ea typeface="Calibri"/>
                <a:cs typeface="Calibri"/>
                <a:sym typeface="Calibri"/>
              </a:rPr>
              <a:t>learners</a:t>
            </a:r>
            <a:r>
              <a:rPr lang="en-US" sz="3000" b="0" i="0" u="none" strike="noStrike" cap="none" baseline="0" dirty="0">
                <a:solidFill>
                  <a:schemeClr val="dk1"/>
                </a:solidFill>
                <a:latin typeface="Calibri"/>
                <a:ea typeface="Calibri"/>
                <a:cs typeface="Calibri"/>
                <a:sym typeface="Calibri"/>
              </a:rPr>
              <a:t>?</a:t>
            </a:r>
          </a:p>
        </p:txBody>
      </p:sp>
      <p:sp>
        <p:nvSpPr>
          <p:cNvPr id="549" name="Shape 549"/>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38</a:t>
            </a:fld>
            <a:endParaRPr lang="en-US"/>
          </a:p>
        </p:txBody>
      </p:sp>
      <p:pic>
        <p:nvPicPr>
          <p:cNvPr id="550" name="Shape 550"/>
          <p:cNvPicPr preferRelativeResize="0"/>
          <p:nvPr/>
        </p:nvPicPr>
        <p:blipFill rotWithShape="1">
          <a:blip r:embed="rId3">
            <a:alphaModFix/>
          </a:blip>
          <a:srcRect/>
          <a:stretch/>
        </p:blipFill>
        <p:spPr>
          <a:xfrm>
            <a:off x="3322310" y="709700"/>
            <a:ext cx="2383624" cy="3366650"/>
          </a:xfrm>
          <a:prstGeom prst="rect">
            <a:avLst/>
          </a:prstGeom>
          <a:noFill/>
          <a:ln>
            <a:noFill/>
          </a:ln>
        </p:spPr>
      </p:pic>
      <p:sp>
        <p:nvSpPr>
          <p:cNvPr id="551" name="Shape 551"/>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p:nvPr/>
        </p:nvSpPr>
        <p:spPr>
          <a:xfrm>
            <a:off x="6600825" y="5394325"/>
            <a:ext cx="2349499" cy="3047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None/>
            </a:pPr>
            <a:endParaRPr sz="1000" b="0" i="0" u="none" strike="noStrike" cap="none" baseline="0">
              <a:solidFill>
                <a:srgbClr val="888888"/>
              </a:solidFill>
              <a:latin typeface="Calibri"/>
              <a:ea typeface="Calibri"/>
              <a:cs typeface="Calibri"/>
              <a:sym typeface="Calibri"/>
            </a:endParaRPr>
          </a:p>
        </p:txBody>
      </p:sp>
      <p:pic>
        <p:nvPicPr>
          <p:cNvPr id="557" name="Shape 557"/>
          <p:cNvPicPr preferRelativeResize="0"/>
          <p:nvPr/>
        </p:nvPicPr>
        <p:blipFill rotWithShape="1">
          <a:blip r:embed="rId3">
            <a:alphaModFix/>
          </a:blip>
          <a:srcRect/>
          <a:stretch/>
        </p:blipFill>
        <p:spPr>
          <a:xfrm>
            <a:off x="654183" y="883919"/>
            <a:ext cx="7232731" cy="4339638"/>
          </a:xfrm>
          <a:prstGeom prst="rect">
            <a:avLst/>
          </a:prstGeom>
          <a:noFill/>
          <a:ln>
            <a:noFill/>
          </a:ln>
        </p:spPr>
      </p:pic>
      <p:sp>
        <p:nvSpPr>
          <p:cNvPr id="558" name="Shape 558"/>
          <p:cNvSpPr txBox="1">
            <a:spLocks noGrp="1"/>
          </p:cNvSpPr>
          <p:nvPr>
            <p:ph type="title"/>
          </p:nvPr>
        </p:nvSpPr>
        <p:spPr>
          <a:xfrm>
            <a:off x="3746289" y="2172441"/>
            <a:ext cx="3548670" cy="443197"/>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b="0" i="0" u="none" strike="noStrike" cap="none" baseline="0">
                <a:solidFill>
                  <a:srgbClr val="2E59B0"/>
                </a:solidFill>
                <a:latin typeface="Calibri"/>
                <a:ea typeface="Calibri"/>
                <a:cs typeface="Calibri"/>
                <a:sym typeface="Calibri"/>
              </a:rPr>
              <a:t>Let’s Take A Break…</a:t>
            </a:r>
          </a:p>
        </p:txBody>
      </p:sp>
      <p:sp>
        <p:nvSpPr>
          <p:cNvPr id="559" name="Shape 559"/>
          <p:cNvSpPr txBox="1"/>
          <p:nvPr/>
        </p:nvSpPr>
        <p:spPr>
          <a:xfrm>
            <a:off x="4020761" y="2752878"/>
            <a:ext cx="2999725" cy="7290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b="0" i="0" u="none" strike="noStrike" cap="none" baseline="0" dirty="0">
                <a:solidFill>
                  <a:srgbClr val="2E59B0"/>
                </a:solidFill>
                <a:latin typeface="Calibri"/>
                <a:ea typeface="Calibri"/>
                <a:cs typeface="Calibri"/>
                <a:sym typeface="Calibri"/>
              </a:rPr>
              <a:t>…</a:t>
            </a:r>
            <a:r>
              <a:rPr lang="en-US" sz="3200" dirty="0">
                <a:solidFill>
                  <a:srgbClr val="2E59B0"/>
                </a:solidFill>
                <a:latin typeface="Calibri"/>
                <a:ea typeface="Calibri"/>
                <a:cs typeface="Calibri"/>
                <a:sym typeface="Calibri"/>
              </a:rPr>
              <a:t>b</a:t>
            </a:r>
            <a:r>
              <a:rPr lang="en-US" sz="3200" b="0" i="0" u="none" strike="noStrike" cap="none" baseline="0" dirty="0">
                <a:solidFill>
                  <a:srgbClr val="2E59B0"/>
                </a:solidFill>
                <a:latin typeface="Calibri"/>
                <a:ea typeface="Calibri"/>
                <a:cs typeface="Calibri"/>
                <a:sym typeface="Calibri"/>
              </a:rPr>
              <a:t>e back in 10 minutes</a:t>
            </a:r>
          </a:p>
        </p:txBody>
      </p:sp>
      <p:sp>
        <p:nvSpPr>
          <p:cNvPr id="560" name="Shape 560"/>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561" name="Shape 56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39</a:t>
            </a:fld>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81000" y="332295"/>
            <a:ext cx="3505200" cy="734505"/>
          </a:xfrm>
          <a:prstGeom prst="rect">
            <a:avLst/>
          </a:prstGeom>
          <a:noFill/>
          <a:ln>
            <a:noFill/>
          </a:ln>
        </p:spPr>
        <p:txBody>
          <a:bodyPr lIns="0" tIns="0" rIns="0" bIns="0" anchor="t" anchorCtr="0">
            <a:noAutofit/>
          </a:bodyPr>
          <a:lstStyle/>
          <a:p>
            <a:pPr marL="0" marR="0" lvl="0" indent="0" defTabSz="914363">
              <a:spcBef>
                <a:spcPct val="0"/>
              </a:spcBef>
              <a:buClr>
                <a:srgbClr val="2E59B0"/>
              </a:buClr>
              <a:buSzPct val="25000"/>
            </a:pPr>
            <a:r>
              <a: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Sample Sentence Frame Resource</a:t>
            </a:r>
          </a:p>
        </p:txBody>
      </p:sp>
      <p:sp>
        <p:nvSpPr>
          <p:cNvPr id="188" name="Shape 188"/>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89" name="Shape 189"/>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a:t>
            </a:fld>
            <a:endParaRPr lang="en-US"/>
          </a:p>
        </p:txBody>
      </p:sp>
      <p:pic>
        <p:nvPicPr>
          <p:cNvPr id="190" name="Shape 190"/>
          <p:cNvPicPr preferRelativeResize="0"/>
          <p:nvPr/>
        </p:nvPicPr>
        <p:blipFill rotWithShape="1">
          <a:blip r:embed="rId4">
            <a:alphaModFix/>
          </a:blip>
          <a:srcRect l="19290" t="9534" r="21002" b="7429"/>
          <a:stretch/>
        </p:blipFill>
        <p:spPr>
          <a:xfrm>
            <a:off x="3733800" y="384135"/>
            <a:ext cx="4394200" cy="4478700"/>
          </a:xfrm>
          <a:prstGeom prst="rect">
            <a:avLst/>
          </a:prstGeom>
          <a:noFill/>
          <a:ln>
            <a:noFill/>
          </a:ln>
        </p:spPr>
      </p:pic>
      <p:sp>
        <p:nvSpPr>
          <p:cNvPr id="2" name="Rectangle 1"/>
          <p:cNvSpPr/>
          <p:nvPr/>
        </p:nvSpPr>
        <p:spPr>
          <a:xfrm>
            <a:off x="152400" y="5068095"/>
            <a:ext cx="8991600" cy="772519"/>
          </a:xfrm>
          <a:prstGeom prst="rect">
            <a:avLst/>
          </a:prstGeom>
        </p:spPr>
        <p:txBody>
          <a:bodyPr wrap="square">
            <a:spAutoFit/>
          </a:bodyPr>
          <a:lstStyle/>
          <a:p>
            <a:pPr lvl="0">
              <a:lnSpc>
                <a:spcPct val="130000"/>
              </a:lnSpc>
              <a:spcBef>
                <a:spcPts val="300"/>
              </a:spcBef>
              <a:spcAft>
                <a:spcPts val="600"/>
              </a:spcAft>
              <a:buClr>
                <a:srgbClr val="76923C"/>
              </a:buClr>
            </a:pPr>
            <a:r>
              <a:rPr lang="en-US" sz="1700" b="1" dirty="0">
                <a:latin typeface="Calibri" panose="020F0502020204030204" pitchFamily="34" charset="0"/>
                <a:cs typeface="Times New Roman" panose="02020603050405020304" pitchFamily="18" charset="0"/>
              </a:rPr>
              <a:t>The Positive Engagement Project: </a:t>
            </a:r>
            <a:r>
              <a:rPr lang="en-US" sz="1700" dirty="0">
                <a:solidFill>
                  <a:srgbClr val="0000FF"/>
                </a:solidFill>
                <a:latin typeface="Calibri" panose="020F0502020204030204" pitchFamily="34" charset="0"/>
                <a:cs typeface="Times New Roman" panose="02020603050405020304" pitchFamily="18" charset="0"/>
                <a:hlinkClick r:id="rId5"/>
              </a:rPr>
              <a:t>http://</a:t>
            </a:r>
            <a:r>
              <a:rPr lang="en-US" sz="1700" dirty="0" smtClean="0">
                <a:solidFill>
                  <a:srgbClr val="0000FF"/>
                </a:solidFill>
                <a:latin typeface="Calibri" panose="020F0502020204030204" pitchFamily="34" charset="0"/>
                <a:cs typeface="Times New Roman" panose="02020603050405020304" pitchFamily="18" charset="0"/>
                <a:hlinkClick r:id="rId5"/>
              </a:rPr>
              <a:t>pepnonprofit.org/uploads/2/7/7/2/2772238/pep_language_lines_sentence_frames.pdf</a:t>
            </a:r>
            <a:endParaRPr lang="en-US" sz="1700" dirty="0">
              <a:latin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994392"/>
          </a:xfrm>
        </p:spPr>
        <p:txBody>
          <a:bodyPr/>
          <a:lstStyle/>
          <a:p>
            <a:pPr lvl="0"/>
            <a:r>
              <a:rPr lang="en-US" dirty="0" smtClean="0"/>
              <a:t>You are Here! </a:t>
            </a:r>
            <a:br>
              <a:rPr lang="en-US" dirty="0" smtClean="0"/>
            </a:br>
            <a:r>
              <a:rPr lang="en" dirty="0"/>
              <a:t>Speaking and Listening to Work Collaboratively </a:t>
            </a:r>
            <a:endParaRPr lang="en-US" dirty="0"/>
          </a:p>
        </p:txBody>
      </p:sp>
      <p:graphicFrame>
        <p:nvGraphicFramePr>
          <p:cNvPr id="6" name="Content Placeholder 5"/>
          <p:cNvGraphicFramePr>
            <a:graphicFrameLocks noGrp="1"/>
          </p:cNvGraphicFramePr>
          <p:nvPr>
            <p:ph idx="4294967295"/>
            <p:extLst/>
          </p:nvPr>
        </p:nvGraphicFramePr>
        <p:xfrm>
          <a:off x="454025" y="1838770"/>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4268273" y="2393729"/>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0" name="Footer Placeholder 9"/>
          <p:cNvSpPr>
            <a:spLocks noGrp="1"/>
          </p:cNvSpPr>
          <p:nvPr>
            <p:ph type="ftr" sz="quarter" idx="3"/>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4"/>
          </p:nvPr>
        </p:nvSpPr>
        <p:spPr/>
        <p:txBody>
          <a:bodyPr/>
          <a:lstStyle/>
          <a:p>
            <a:pPr algn="r"/>
            <a:fld id="{8D79BE21-F712-4A53-802B-F850200F0AA7}" type="slidenum">
              <a:rPr>
                <a:solidFill>
                  <a:prstClr val="white">
                    <a:lumMod val="50000"/>
                  </a:prstClr>
                </a:solidFill>
              </a:rPr>
              <a:pPr algn="r"/>
              <a:t>40</a:t>
            </a:fld>
            <a:endParaRPr dirty="0">
              <a:solidFill>
                <a:prstClr val="white">
                  <a:lumMod val="50000"/>
                </a:prstClr>
              </a:solidFill>
            </a:endParaRPr>
          </a:p>
        </p:txBody>
      </p:sp>
    </p:spTree>
    <p:extLst>
      <p:ext uri="{BB962C8B-B14F-4D97-AF65-F5344CB8AC3E}">
        <p14:creationId xmlns:p14="http://schemas.microsoft.com/office/powerpoint/2010/main" val="415269536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Shape 578"/>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41</a:t>
            </a:fld>
            <a:endParaRPr lang="en-US">
              <a:solidFill>
                <a:schemeClr val="lt1"/>
              </a:solidFill>
            </a:endParaRPr>
          </a:p>
        </p:txBody>
      </p:sp>
      <p:sp>
        <p:nvSpPr>
          <p:cNvPr id="579" name="Shape 579"/>
          <p:cNvSpPr txBox="1">
            <a:spLocks noGrp="1"/>
          </p:cNvSpPr>
          <p:nvPr>
            <p:ph type="title"/>
          </p:nvPr>
        </p:nvSpPr>
        <p:spPr>
          <a:xfrm>
            <a:off x="182101" y="136258"/>
            <a:ext cx="8885699" cy="955799"/>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C00000"/>
              </a:buClr>
              <a:buSzPct val="25000"/>
              <a:buFont typeface="Calibri"/>
              <a:buNone/>
            </a:pPr>
            <a:r>
              <a:rPr lang="en-US" sz="3700" dirty="0">
                <a:solidFill>
                  <a:srgbClr val="C00000"/>
                </a:solidFill>
                <a:effectLst>
                  <a:outerShdw blurRad="38100" dist="38100" dir="2700000" algn="tl">
                    <a:srgbClr val="000000">
                      <a:alpha val="43137"/>
                    </a:srgbClr>
                  </a:outerShdw>
                </a:effectLst>
                <a:latin typeface="Calibri"/>
                <a:ea typeface="Calibri"/>
                <a:cs typeface="Calibri"/>
                <a:sym typeface="Calibri"/>
              </a:rPr>
              <a:t>Objectives for Focus Area: </a:t>
            </a:r>
          </a:p>
          <a:p>
            <a:pPr marL="0" marR="0" lvl="0" indent="0" algn="l" rtl="0">
              <a:lnSpc>
                <a:spcPct val="90000"/>
              </a:lnSpc>
              <a:spcBef>
                <a:spcPts val="0"/>
              </a:spcBef>
              <a:buClr>
                <a:srgbClr val="C00000"/>
              </a:buClr>
              <a:buSzPct val="25000"/>
              <a:buFont typeface="Calibri"/>
              <a:buNone/>
            </a:pPr>
            <a:r>
              <a:rPr lang="en-US" sz="3700" b="0" i="0" u="none" strike="noStrike" cap="none" baseline="0" dirty="0">
                <a:solidFill>
                  <a:srgbClr val="C00000"/>
                </a:solidFill>
                <a:effectLst>
                  <a:outerShdw blurRad="38100" dist="38100" dir="2700000" algn="tl">
                    <a:srgbClr val="000000">
                      <a:alpha val="43137"/>
                    </a:srgbClr>
                  </a:outerShdw>
                </a:effectLst>
                <a:latin typeface="Calibri"/>
                <a:ea typeface="Calibri"/>
                <a:cs typeface="Calibri"/>
                <a:sym typeface="Calibri"/>
              </a:rPr>
              <a:t>Speaking </a:t>
            </a:r>
            <a:r>
              <a:rPr lang="en-US" sz="3700" dirty="0">
                <a:solidFill>
                  <a:srgbClr val="C00000"/>
                </a:solidFill>
                <a:effectLst>
                  <a:outerShdw blurRad="38100" dist="38100" dir="2700000" algn="tl">
                    <a:srgbClr val="000000">
                      <a:alpha val="43137"/>
                    </a:srgbClr>
                  </a:outerShdw>
                </a:effectLst>
                <a:latin typeface="Calibri"/>
                <a:ea typeface="Calibri"/>
                <a:cs typeface="Calibri"/>
                <a:sym typeface="Calibri"/>
              </a:rPr>
              <a:t>&amp;</a:t>
            </a:r>
            <a:r>
              <a:rPr lang="en-US" sz="3700" b="0" i="0" u="none" strike="noStrike" cap="none" baseline="0" dirty="0">
                <a:solidFill>
                  <a:srgbClr val="C00000"/>
                </a:solidFill>
                <a:effectLst>
                  <a:outerShdw blurRad="38100" dist="38100" dir="2700000" algn="tl">
                    <a:srgbClr val="000000">
                      <a:alpha val="43137"/>
                    </a:srgbClr>
                  </a:outerShdw>
                </a:effectLst>
                <a:latin typeface="Calibri"/>
                <a:ea typeface="Calibri"/>
                <a:cs typeface="Calibri"/>
                <a:sym typeface="Calibri"/>
              </a:rPr>
              <a:t> Listening to Work Collaboratively </a:t>
            </a:r>
          </a:p>
        </p:txBody>
      </p:sp>
      <p:sp>
        <p:nvSpPr>
          <p:cNvPr id="580" name="Shape 580"/>
          <p:cNvSpPr txBox="1">
            <a:spLocks noGrp="1"/>
          </p:cNvSpPr>
          <p:nvPr>
            <p:ph type="body" idx="1"/>
          </p:nvPr>
        </p:nvSpPr>
        <p:spPr>
          <a:xfrm>
            <a:off x="641604" y="1371601"/>
            <a:ext cx="3490558" cy="34290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Content Objective:</a:t>
            </a:r>
          </a:p>
          <a:p>
            <a:pPr marL="396875" marR="0" lvl="0" indent="-396875" defTabSz="912813" eaLnBrk="0" fontAlgn="base" hangingPunct="0">
              <a:lnSpc>
                <a:spcPct val="110000"/>
              </a:lnSpc>
              <a:spcBef>
                <a:spcPct val="20000"/>
              </a:spcBef>
              <a:spcAft>
                <a:spcPts val="600"/>
              </a:spcAft>
              <a:buClr>
                <a:schemeClr val="dk1"/>
              </a:buClr>
              <a:buSzPct val="100000"/>
              <a:buBlip>
                <a:blip r:embed="rId3"/>
              </a:buBlip>
            </a:pPr>
            <a:r>
              <a:rPr lang="en-US" sz="28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will rate the Grade Band 4–5 descriptors for ELPA 21 Standards 1 and 3 in order of language complexity level. </a:t>
            </a:r>
          </a:p>
        </p:txBody>
      </p:sp>
      <p:sp>
        <p:nvSpPr>
          <p:cNvPr id="581" name="Shape 581"/>
          <p:cNvSpPr txBox="1">
            <a:spLocks noGrp="1"/>
          </p:cNvSpPr>
          <p:nvPr>
            <p:ph type="body" idx="2"/>
          </p:nvPr>
        </p:nvSpPr>
        <p:spPr>
          <a:xfrm>
            <a:off x="4495800" y="1371600"/>
            <a:ext cx="4267296" cy="3429000"/>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Language Objective:</a:t>
            </a:r>
          </a:p>
          <a:p>
            <a:pPr marL="396875" indent="-396875" defTabSz="912813" eaLnBrk="0" fontAlgn="base" hangingPunct="0">
              <a:lnSpc>
                <a:spcPct val="110000"/>
              </a:lnSpc>
              <a:spcBef>
                <a:spcPct val="20000"/>
              </a:spcBef>
              <a:spcAft>
                <a:spcPts val="600"/>
              </a:spcAft>
              <a:buClr>
                <a:schemeClr val="dk1"/>
              </a:buClr>
              <a:buSzPct val="100000"/>
              <a:buBlip>
                <a:blip r:embed="rId3"/>
              </a:buBlip>
            </a:pPr>
            <a:r>
              <a:rPr lang="en-US" sz="28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will orally discuss organization and ratings of language descriptors using appropriate language to compare and contrast.</a:t>
            </a:r>
          </a:p>
        </p:txBody>
      </p:sp>
      <p:sp>
        <p:nvSpPr>
          <p:cNvPr id="582" name="Shape 582"/>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Speaking and Listening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to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Work Collaboratively</a:t>
            </a:r>
          </a:p>
        </p:txBody>
      </p:sp>
      <p:sp>
        <p:nvSpPr>
          <p:cNvPr id="588" name="Shape 588"/>
          <p:cNvSpPr txBox="1"/>
          <p:nvPr/>
        </p:nvSpPr>
        <p:spPr>
          <a:xfrm>
            <a:off x="5016500" y="5472825"/>
            <a:ext cx="3988499" cy="408899"/>
          </a:xfrm>
          <a:prstGeom prst="rect">
            <a:avLst/>
          </a:prstGeom>
          <a:noFill/>
          <a:ln>
            <a:noFill/>
          </a:ln>
        </p:spPr>
        <p:txBody>
          <a:bodyPr lIns="91425" tIns="91425" rIns="91425" bIns="91425" anchor="t" anchorCtr="0">
            <a:noAutofit/>
          </a:bodyPr>
          <a:lstStyle/>
          <a:p>
            <a:pPr marL="0" marR="0" lvl="0" indent="0" algn="r" rtl="0">
              <a:spcBef>
                <a:spcPts val="0"/>
              </a:spcBef>
              <a:buSzPct val="25000"/>
              <a:buNone/>
            </a:pPr>
            <a:r>
              <a:rPr lang="en-US" sz="1800">
                <a:solidFill>
                  <a:schemeClr val="dk1"/>
                </a:solidFill>
                <a:latin typeface="Calibri"/>
                <a:ea typeface="Calibri"/>
                <a:cs typeface="Calibri"/>
                <a:sym typeface="Calibri"/>
              </a:rPr>
              <a:t>adapted from </a:t>
            </a:r>
            <a:r>
              <a:rPr lang="en-US" sz="1800" b="0" i="0" u="none" strike="noStrike" cap="none" baseline="0">
                <a:solidFill>
                  <a:schemeClr val="dk1"/>
                </a:solidFill>
                <a:latin typeface="Calibri"/>
                <a:ea typeface="Calibri"/>
                <a:cs typeface="Calibri"/>
                <a:sym typeface="Calibri"/>
              </a:rPr>
              <a:t>Vacca and Vacca, 1996</a:t>
            </a:r>
          </a:p>
        </p:txBody>
      </p:sp>
      <p:sp>
        <p:nvSpPr>
          <p:cNvPr id="589" name="Shape 589"/>
          <p:cNvSpPr/>
          <p:nvPr/>
        </p:nvSpPr>
        <p:spPr>
          <a:xfrm>
            <a:off x="1885458" y="2264650"/>
            <a:ext cx="4213012" cy="5847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Calibri"/>
                <a:ea typeface="Calibri"/>
                <a:cs typeface="Calibri"/>
                <a:sym typeface="Calibri"/>
              </a:rPr>
              <a:t>Activity #2: Closed Sort</a:t>
            </a:r>
          </a:p>
        </p:txBody>
      </p:sp>
      <p:sp>
        <p:nvSpPr>
          <p:cNvPr id="590" name="Shape 590"/>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591" name="Shape 59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42</a:t>
            </a:fld>
            <a:endParaRPr lang="en-US"/>
          </a:p>
        </p:txBody>
      </p:sp>
      <p:sp>
        <p:nvSpPr>
          <p:cNvPr id="592" name="Shape 592"/>
          <p:cNvSpPr/>
          <p:nvPr/>
        </p:nvSpPr>
        <p:spPr>
          <a:xfrm>
            <a:off x="349577" y="3639325"/>
            <a:ext cx="8229600" cy="146303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800" b="0" i="0" u="none" strike="noStrike" cap="none" baseline="0" dirty="0">
                <a:solidFill>
                  <a:schemeClr val="lt1"/>
                </a:solidFill>
                <a:latin typeface="Calibri"/>
                <a:ea typeface="Calibri"/>
                <a:cs typeface="Calibri"/>
                <a:sym typeface="Calibri"/>
              </a:rPr>
              <a:t>Students employ critical thinking to examine </a:t>
            </a:r>
            <a:r>
              <a:rPr lang="en-US" sz="2800" dirty="0">
                <a:solidFill>
                  <a:schemeClr val="lt1"/>
                </a:solidFill>
                <a:latin typeface="Calibri"/>
                <a:ea typeface="Calibri"/>
                <a:cs typeface="Calibri"/>
                <a:sym typeface="Calibri"/>
              </a:rPr>
              <a:t>words, phrases, or sentences. </a:t>
            </a:r>
            <a:r>
              <a:rPr lang="en-US" sz="2800" dirty="0" smtClean="0">
                <a:solidFill>
                  <a:schemeClr val="lt1"/>
                </a:solidFill>
                <a:latin typeface="Calibri"/>
                <a:ea typeface="Calibri"/>
                <a:cs typeface="Calibri"/>
                <a:sym typeface="Calibri"/>
              </a:rPr>
              <a:t>T</a:t>
            </a:r>
            <a:r>
              <a:rPr lang="en-US" sz="2800" b="0" i="0" u="none" strike="noStrike" cap="none" baseline="0" dirty="0" smtClean="0">
                <a:solidFill>
                  <a:schemeClr val="lt1"/>
                </a:solidFill>
                <a:latin typeface="Calibri"/>
                <a:ea typeface="Calibri"/>
                <a:cs typeface="Calibri"/>
                <a:sym typeface="Calibri"/>
              </a:rPr>
              <a:t>he </a:t>
            </a:r>
            <a:r>
              <a:rPr lang="en-US" sz="2800" b="0" i="0" u="none" strike="noStrike" cap="none" baseline="0" dirty="0">
                <a:solidFill>
                  <a:schemeClr val="lt1"/>
                </a:solidFill>
                <a:latin typeface="Calibri"/>
                <a:ea typeface="Calibri"/>
                <a:cs typeface="Calibri"/>
                <a:sym typeface="Calibri"/>
              </a:rPr>
              <a:t>teacher determines the process for categorization.</a:t>
            </a:r>
          </a:p>
        </p:txBody>
      </p:sp>
      <p:pic>
        <p:nvPicPr>
          <p:cNvPr id="593" name="Shape 593"/>
          <p:cNvPicPr preferRelativeResize="0"/>
          <p:nvPr/>
        </p:nvPicPr>
        <p:blipFill rotWithShape="1">
          <a:blip r:embed="rId4">
            <a:alphaModFix/>
          </a:blip>
          <a:srcRect/>
          <a:stretch/>
        </p:blipFill>
        <p:spPr>
          <a:xfrm>
            <a:off x="7254610" y="2235401"/>
            <a:ext cx="947737" cy="1033462"/>
          </a:xfrm>
          <a:prstGeom prst="rect">
            <a:avLst/>
          </a:prstGeom>
          <a:noFill/>
          <a:ln>
            <a:noFill/>
          </a:ln>
        </p:spPr>
      </p:pic>
      <p:sp>
        <p:nvSpPr>
          <p:cNvPr id="594" name="Shape 594"/>
          <p:cNvSpPr/>
          <p:nvPr/>
        </p:nvSpPr>
        <p:spPr>
          <a:xfrm>
            <a:off x="7254610" y="2235401"/>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14</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Shape 599"/>
          <p:cNvSpPr txBox="1">
            <a:spLocks noGrp="1"/>
          </p:cNvSpPr>
          <p:nvPr>
            <p:ph type="body" idx="1"/>
          </p:nvPr>
        </p:nvSpPr>
        <p:spPr>
          <a:xfrm>
            <a:off x="384050" y="1017651"/>
            <a:ext cx="8505299" cy="431635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dk1"/>
              </a:buClr>
              <a:buSzPct val="100000"/>
              <a:buFont typeface="Calibri"/>
              <a:buChar char="•"/>
            </a:pPr>
            <a:r>
              <a:rPr lang="en-US" sz="3000" dirty="0" smtClean="0">
                <a:solidFill>
                  <a:schemeClr val="dk1"/>
                </a:solidFill>
                <a:latin typeface="Calibri"/>
                <a:ea typeface="Calibri"/>
                <a:cs typeface="Calibri"/>
                <a:sym typeface="Calibri"/>
              </a:rPr>
              <a:t>_____ is (easier/more difficult) than _____.</a:t>
            </a:r>
            <a:endParaRPr lang="en-US" sz="3000" dirty="0">
              <a:solidFill>
                <a:schemeClr val="dk1"/>
              </a:solidFill>
              <a:latin typeface="Calibri"/>
              <a:ea typeface="Calibri"/>
              <a:cs typeface="Calibri"/>
              <a:sym typeface="Calibri"/>
            </a:endParaRPr>
          </a:p>
          <a:p>
            <a:pPr marL="396875" marR="0" lvl="0" indent="-193675" algn="l" rtl="0">
              <a:lnSpc>
                <a:spcPct val="90000"/>
              </a:lnSpc>
              <a:spcBef>
                <a:spcPts val="640"/>
              </a:spcBef>
              <a:buClr>
                <a:schemeClr val="dk1"/>
              </a:buClr>
              <a:buFont typeface="Calibri"/>
              <a:buNone/>
            </a:pPr>
            <a:endParaRPr sz="3000" b="0" i="0" u="none" strike="noStrike" cap="none" baseline="0" dirty="0">
              <a:solidFill>
                <a:schemeClr val="dk1"/>
              </a:solidFill>
              <a:latin typeface="Calibri"/>
              <a:ea typeface="Calibri"/>
              <a:cs typeface="Calibri"/>
              <a:sym typeface="Calibri"/>
            </a:endParaRPr>
          </a:p>
          <a:p>
            <a:pPr marL="396875" marR="0" lvl="0" indent="-396875" algn="l" rtl="0">
              <a:lnSpc>
                <a:spcPct val="90000"/>
              </a:lnSpc>
              <a:spcBef>
                <a:spcPts val="640"/>
              </a:spcBef>
              <a:buClr>
                <a:srgbClr val="0E57C4"/>
              </a:buClr>
              <a:buSzPct val="100000"/>
              <a:buFont typeface="Calibri"/>
              <a:buChar char="•"/>
            </a:pPr>
            <a:r>
              <a:rPr lang="en-US" sz="3000" dirty="0" smtClean="0">
                <a:solidFill>
                  <a:srgbClr val="0E57C4"/>
                </a:solidFill>
                <a:latin typeface="Calibri"/>
                <a:ea typeface="Calibri"/>
                <a:cs typeface="Calibri"/>
                <a:sym typeface="Calibri"/>
              </a:rPr>
              <a:t>_____ requires (less/more) complex use of language than _____.</a:t>
            </a:r>
          </a:p>
          <a:p>
            <a:pPr marL="396875" marR="0" lvl="0" indent="-193675" algn="l" rtl="0">
              <a:lnSpc>
                <a:spcPct val="90000"/>
              </a:lnSpc>
              <a:spcBef>
                <a:spcPts val="640"/>
              </a:spcBef>
              <a:buClr>
                <a:schemeClr val="dk1"/>
              </a:buClr>
              <a:buFont typeface="Calibri"/>
              <a:buNone/>
            </a:pPr>
            <a:endParaRPr sz="3000" b="0" i="0" u="none" strike="noStrike" cap="none" baseline="0" dirty="0">
              <a:solidFill>
                <a:schemeClr val="dk1"/>
              </a:solidFill>
              <a:latin typeface="Calibri"/>
              <a:ea typeface="Calibri"/>
              <a:cs typeface="Calibri"/>
              <a:sym typeface="Calibri"/>
            </a:endParaRPr>
          </a:p>
          <a:p>
            <a:pPr marL="396875" marR="0" lvl="0" indent="-396875" algn="l" rtl="0">
              <a:lnSpc>
                <a:spcPct val="90000"/>
              </a:lnSpc>
              <a:spcBef>
                <a:spcPts val="640"/>
              </a:spcBef>
              <a:buClr>
                <a:schemeClr val="dk1"/>
              </a:buClr>
              <a:buSzPct val="100000"/>
              <a:buFont typeface="Calibri"/>
              <a:buChar char="•"/>
            </a:pPr>
            <a:r>
              <a:rPr lang="en-US" sz="3000" dirty="0" smtClean="0">
                <a:solidFill>
                  <a:schemeClr val="dk1"/>
                </a:solidFill>
                <a:latin typeface="Calibri"/>
                <a:ea typeface="Calibri"/>
                <a:cs typeface="Calibri"/>
                <a:sym typeface="Calibri"/>
              </a:rPr>
              <a:t>_____ is the (easiest/most difficult) task.</a:t>
            </a:r>
            <a:endParaRPr lang="en-US" sz="3000" dirty="0">
              <a:solidFill>
                <a:schemeClr val="dk1"/>
              </a:solidFill>
              <a:latin typeface="Calibri"/>
              <a:ea typeface="Calibri"/>
              <a:cs typeface="Calibri"/>
              <a:sym typeface="Calibri"/>
            </a:endParaRP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640"/>
              </a:spcBef>
              <a:buNone/>
            </a:pPr>
            <a:r>
              <a:rPr lang="en-US" sz="3200" b="0" i="1" u="none" strike="noStrike" cap="none" baseline="0" dirty="0">
                <a:solidFill>
                  <a:srgbClr val="0E57C4"/>
                </a:solidFill>
                <a:latin typeface="Calibri"/>
                <a:ea typeface="Calibri"/>
                <a:cs typeface="Calibri"/>
                <a:sym typeface="Calibri"/>
              </a:rPr>
              <a:t>Add “because” to any frame                                            to support your opinion.</a:t>
            </a:r>
          </a:p>
        </p:txBody>
      </p:sp>
      <p:sp>
        <p:nvSpPr>
          <p:cNvPr id="600" name="Shape 600"/>
          <p:cNvSpPr txBox="1">
            <a:spLocks noGrp="1"/>
          </p:cNvSpPr>
          <p:nvPr>
            <p:ph type="title"/>
          </p:nvPr>
        </p:nvSpPr>
        <p:spPr>
          <a:xfrm>
            <a:off x="380997" y="168275"/>
            <a:ext cx="8153399" cy="1066799"/>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2E59B0"/>
              </a:buClr>
              <a:buSzPct val="25000"/>
              <a:buFont typeface="Calibri"/>
              <a:buNone/>
            </a:pPr>
            <a:r>
              <a:rPr lang="en-US" sz="4000" b="1" i="0" u="none" strike="noStrike" cap="none" baseline="0" dirty="0">
                <a:solidFill>
                  <a:srgbClr val="2E59B0"/>
                </a:solidFill>
                <a:latin typeface="Calibri"/>
                <a:ea typeface="Calibri"/>
                <a:cs typeface="Calibri"/>
                <a:sym typeface="Calibri"/>
              </a:rPr>
              <a:t>Closed Sort Discussion</a:t>
            </a:r>
          </a:p>
        </p:txBody>
      </p:sp>
      <p:sp>
        <p:nvSpPr>
          <p:cNvPr id="601" name="Shape 60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43</a:t>
            </a:fld>
            <a:endParaRPr lang="en-US"/>
          </a:p>
        </p:txBody>
      </p:sp>
      <p:sp>
        <p:nvSpPr>
          <p:cNvPr id="602" name="Shape 602"/>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44</a:t>
            </a:fld>
            <a:endParaRPr lang="en-US"/>
          </a:p>
        </p:txBody>
      </p:sp>
      <p:sp>
        <p:nvSpPr>
          <p:cNvPr id="608" name="Shape 608"/>
          <p:cNvSpPr txBox="1">
            <a:spLocks noGrp="1"/>
          </p:cNvSpPr>
          <p:nvPr>
            <p:ph type="body" idx="1"/>
          </p:nvPr>
        </p:nvSpPr>
        <p:spPr>
          <a:xfrm>
            <a:off x="0" y="4803600"/>
            <a:ext cx="9144000" cy="792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buClr>
                <a:schemeClr val="dk1"/>
              </a:buClr>
              <a:buSzPct val="25000"/>
              <a:buFont typeface="Calibri"/>
              <a:buNone/>
            </a:pPr>
            <a:r>
              <a:rPr lang="en-US" sz="3000" dirty="0">
                <a:solidFill>
                  <a:schemeClr val="dk1"/>
                </a:solidFill>
                <a:latin typeface="Calibri"/>
                <a:ea typeface="Calibri"/>
                <a:cs typeface="Calibri"/>
                <a:sym typeface="Calibri"/>
              </a:rPr>
              <a:t>W</a:t>
            </a:r>
            <a:r>
              <a:rPr lang="en-US" sz="3000" b="0" i="0" u="none" strike="noStrike" cap="none" baseline="0" dirty="0">
                <a:solidFill>
                  <a:schemeClr val="dk1"/>
                </a:solidFill>
                <a:latin typeface="Calibri"/>
                <a:ea typeface="Calibri"/>
                <a:cs typeface="Calibri"/>
                <a:sym typeface="Calibri"/>
              </a:rPr>
              <a:t>hy is a </a:t>
            </a:r>
            <a:r>
              <a:rPr lang="en-US" sz="3000" b="1" i="0" u="none" strike="noStrike" cap="none" baseline="0" dirty="0">
                <a:solidFill>
                  <a:schemeClr val="accent4"/>
                </a:solidFill>
                <a:latin typeface="Calibri"/>
                <a:ea typeface="Calibri"/>
                <a:cs typeface="Calibri"/>
                <a:sym typeface="Calibri"/>
              </a:rPr>
              <a:t>Closed Sort </a:t>
            </a:r>
          </a:p>
          <a:p>
            <a:pPr marL="0" marR="0" lvl="0" indent="0" algn="ctr" rtl="0">
              <a:lnSpc>
                <a:spcPct val="90000"/>
              </a:lnSpc>
              <a:spcBef>
                <a:spcPts val="0"/>
              </a:spcBef>
              <a:buClr>
                <a:schemeClr val="dk1"/>
              </a:buClr>
              <a:buSzPct val="25000"/>
              <a:buFont typeface="Calibri"/>
              <a:buNone/>
            </a:pPr>
            <a:r>
              <a:rPr lang="en-US" sz="3000" b="0" i="0" u="none" strike="noStrike" cap="none" baseline="0" dirty="0">
                <a:solidFill>
                  <a:schemeClr val="dk1"/>
                </a:solidFill>
                <a:latin typeface="Calibri"/>
                <a:ea typeface="Calibri"/>
                <a:cs typeface="Calibri"/>
                <a:sym typeface="Calibri"/>
              </a:rPr>
              <a:t>an effective instructional strategy for English </a:t>
            </a:r>
            <a:r>
              <a:rPr lang="en-US" sz="3000" b="0" i="0" u="none" strike="noStrike" cap="none" baseline="0" dirty="0" smtClean="0">
                <a:solidFill>
                  <a:schemeClr val="dk1"/>
                </a:solidFill>
                <a:latin typeface="Calibri"/>
                <a:ea typeface="Calibri"/>
                <a:cs typeface="Calibri"/>
                <a:sym typeface="Calibri"/>
              </a:rPr>
              <a:t>learners</a:t>
            </a:r>
            <a:r>
              <a:rPr lang="en-US" sz="3000" b="0" i="0" u="none" strike="noStrike" cap="none" baseline="0" dirty="0">
                <a:solidFill>
                  <a:schemeClr val="dk1"/>
                </a:solidFill>
                <a:latin typeface="Calibri"/>
                <a:ea typeface="Calibri"/>
                <a:cs typeface="Calibri"/>
                <a:sym typeface="Calibri"/>
              </a:rPr>
              <a:t>?</a:t>
            </a:r>
          </a:p>
        </p:txBody>
      </p:sp>
      <p:pic>
        <p:nvPicPr>
          <p:cNvPr id="609" name="Shape 609"/>
          <p:cNvPicPr preferRelativeResize="0"/>
          <p:nvPr/>
        </p:nvPicPr>
        <p:blipFill rotWithShape="1">
          <a:blip r:embed="rId3">
            <a:alphaModFix/>
          </a:blip>
          <a:srcRect/>
          <a:stretch/>
        </p:blipFill>
        <p:spPr>
          <a:xfrm>
            <a:off x="3050308" y="867223"/>
            <a:ext cx="2383624" cy="3366650"/>
          </a:xfrm>
          <a:prstGeom prst="rect">
            <a:avLst/>
          </a:prstGeom>
          <a:noFill/>
          <a:ln>
            <a:noFill/>
          </a:ln>
        </p:spPr>
      </p:pic>
      <p:sp>
        <p:nvSpPr>
          <p:cNvPr id="610" name="Shape 610"/>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title"/>
          </p:nvPr>
        </p:nvSpPr>
        <p:spPr>
          <a:xfrm>
            <a:off x="0" y="228600"/>
            <a:ext cx="9143999" cy="1066799"/>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Where do you start with beginning ELs?</a:t>
            </a:r>
            <a:br>
              <a:rPr lang="en-US" sz="4000" b="1" i="0" u="none" strike="noStrike" cap="none" baseline="0" dirty="0">
                <a:solidFill>
                  <a:schemeClr val="accent2"/>
                </a:solidFill>
                <a:latin typeface="Calibri"/>
                <a:ea typeface="Calibri"/>
                <a:cs typeface="Calibri"/>
                <a:sym typeface="Calibri"/>
              </a:rPr>
            </a:br>
            <a:r>
              <a:rPr lang="en-US" sz="4000" b="1" i="0" u="none" strike="noStrike" cap="none" baseline="0" dirty="0">
                <a:solidFill>
                  <a:schemeClr val="accent2"/>
                </a:solidFill>
                <a:latin typeface="Calibri"/>
                <a:ea typeface="Calibri"/>
                <a:cs typeface="Calibri"/>
                <a:sym typeface="Calibri"/>
              </a:rPr>
              <a:t>Total Physical Response</a:t>
            </a:r>
          </a:p>
        </p:txBody>
      </p:sp>
      <p:sp>
        <p:nvSpPr>
          <p:cNvPr id="617" name="Shape 617"/>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graphicFrame>
        <p:nvGraphicFramePr>
          <p:cNvPr id="2" name="Diagram 1"/>
          <p:cNvGraphicFramePr/>
          <p:nvPr>
            <p:extLst>
              <p:ext uri="{D42A27DB-BD31-4B8C-83A1-F6EECF244321}">
                <p14:modId xmlns:p14="http://schemas.microsoft.com/office/powerpoint/2010/main" val="2371988489"/>
              </p:ext>
            </p:extLst>
          </p:nvPr>
        </p:nvGraphicFramePr>
        <p:xfrm>
          <a:off x="1066800" y="1371600"/>
          <a:ext cx="6858000" cy="4546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t>45</a:t>
            </a:fld>
            <a:endParaRPr lang="en-US"/>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Shape 623"/>
          <p:cNvSpPr txBox="1">
            <a:spLocks noGrp="1"/>
          </p:cNvSpPr>
          <p:nvPr>
            <p:ph type="body" idx="1"/>
          </p:nvPr>
        </p:nvSpPr>
        <p:spPr>
          <a:xfrm>
            <a:off x="384050" y="816525"/>
            <a:ext cx="8505299" cy="5257799"/>
          </a:xfrm>
          <a:prstGeom prst="rect">
            <a:avLst/>
          </a:prstGeom>
          <a:noFill/>
          <a:ln>
            <a:noFill/>
          </a:ln>
        </p:spPr>
        <p:txBody>
          <a:bodyPr lIns="0" tIns="0" rIns="0" bIns="0" anchor="t" anchorCtr="0">
            <a:noAutofit/>
          </a:bodyPr>
          <a:lstStyle/>
          <a:p>
            <a:pPr marL="0" marR="0" lvl="0" indent="0" algn="l" rtl="0">
              <a:lnSpc>
                <a:spcPct val="90000"/>
              </a:lnSpc>
              <a:spcBef>
                <a:spcPts val="640"/>
              </a:spcBef>
              <a:buNone/>
            </a:pPr>
            <a:endParaRPr sz="3200" dirty="0">
              <a:solidFill>
                <a:schemeClr val="dk1"/>
              </a:solidFill>
              <a:latin typeface="Calibri"/>
              <a:ea typeface="Calibri"/>
              <a:cs typeface="Calibri"/>
              <a:sym typeface="Calibri"/>
            </a:endParaRPr>
          </a:p>
          <a:p>
            <a:pPr marL="0" marR="0" lvl="0" indent="0" algn="l" rtl="0">
              <a:lnSpc>
                <a:spcPct val="90000"/>
              </a:lnSpc>
              <a:spcBef>
                <a:spcPts val="640"/>
              </a:spcBef>
              <a:buNone/>
            </a:pPr>
            <a:r>
              <a:rPr lang="en-US" sz="3200" dirty="0">
                <a:solidFill>
                  <a:schemeClr val="dk1"/>
                </a:solidFill>
                <a:latin typeface="Calibri"/>
                <a:ea typeface="Calibri"/>
                <a:cs typeface="Calibri"/>
                <a:sym typeface="Calibri"/>
              </a:rPr>
              <a:t> </a:t>
            </a: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624" name="Shape 624"/>
          <p:cNvSpPr txBox="1">
            <a:spLocks noGrp="1"/>
          </p:cNvSpPr>
          <p:nvPr>
            <p:ph type="title"/>
          </p:nvPr>
        </p:nvSpPr>
        <p:spPr>
          <a:xfrm>
            <a:off x="384050" y="228600"/>
            <a:ext cx="8378999" cy="7086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dirty="0">
                <a:solidFill>
                  <a:schemeClr val="dk1"/>
                </a:solidFill>
                <a:latin typeface="Calibri"/>
                <a:ea typeface="Calibri"/>
                <a:cs typeface="Calibri"/>
                <a:sym typeface="Calibri"/>
              </a:rPr>
              <a:t> </a:t>
            </a:r>
            <a:r>
              <a:rPr lang="en-US" sz="3400" dirty="0">
                <a:solidFill>
                  <a:schemeClr val="dk1"/>
                </a:solidFill>
                <a:effectLst>
                  <a:outerShdw blurRad="38100" dist="38100" dir="2700000" algn="tl">
                    <a:srgbClr val="000000">
                      <a:alpha val="43137"/>
                    </a:srgbClr>
                  </a:outerShdw>
                </a:effectLst>
                <a:latin typeface="Calibri"/>
                <a:ea typeface="Calibri"/>
                <a:cs typeface="Calibri"/>
                <a:sym typeface="Calibri"/>
              </a:rPr>
              <a:t>Use whenever directions can be incorporated.</a:t>
            </a:r>
          </a:p>
        </p:txBody>
      </p:sp>
      <p:sp>
        <p:nvSpPr>
          <p:cNvPr id="625" name="Shape 625"/>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626" name="Shape 62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46</a:t>
            </a:fld>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1" y="827411"/>
            <a:ext cx="8582459" cy="485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Example of TPR</a:t>
            </a:r>
          </a:p>
        </p:txBody>
      </p:sp>
      <p:pic>
        <p:nvPicPr>
          <p:cNvPr id="632" name="Shape 632"/>
          <p:cNvPicPr preferRelativeResize="0">
            <a:picLocks noGrp="1"/>
          </p:cNvPicPr>
          <p:nvPr>
            <p:ph type="body" idx="1"/>
          </p:nvPr>
        </p:nvPicPr>
        <p:blipFill rotWithShape="1">
          <a:blip r:embed="rId3">
            <a:alphaModFix/>
          </a:blip>
          <a:srcRect/>
          <a:stretch/>
        </p:blipFill>
        <p:spPr>
          <a:xfrm>
            <a:off x="5968900" y="1142275"/>
            <a:ext cx="2011499" cy="2209799"/>
          </a:xfrm>
          <a:prstGeom prst="rect">
            <a:avLst/>
          </a:prstGeom>
          <a:noFill/>
          <a:ln>
            <a:noFill/>
          </a:ln>
        </p:spPr>
      </p:pic>
      <p:pic>
        <p:nvPicPr>
          <p:cNvPr id="633" name="Shape 633"/>
          <p:cNvPicPr preferRelativeResize="0">
            <a:picLocks noGrp="1"/>
          </p:cNvPicPr>
          <p:nvPr>
            <p:ph type="body" idx="2"/>
          </p:nvPr>
        </p:nvPicPr>
        <p:blipFill rotWithShape="1">
          <a:blip r:embed="rId4">
            <a:alphaModFix/>
          </a:blip>
          <a:srcRect/>
          <a:stretch/>
        </p:blipFill>
        <p:spPr>
          <a:xfrm>
            <a:off x="864625" y="1144675"/>
            <a:ext cx="2286000" cy="2205000"/>
          </a:xfrm>
          <a:prstGeom prst="rect">
            <a:avLst/>
          </a:prstGeom>
          <a:noFill/>
          <a:ln>
            <a:noFill/>
          </a:ln>
        </p:spPr>
      </p:pic>
      <p:pic>
        <p:nvPicPr>
          <p:cNvPr id="634" name="Shape 634"/>
          <p:cNvPicPr preferRelativeResize="0">
            <a:picLocks noGrp="1"/>
          </p:cNvPicPr>
          <p:nvPr>
            <p:ph type="body" idx="3"/>
          </p:nvPr>
        </p:nvPicPr>
        <p:blipFill rotWithShape="1">
          <a:blip r:embed="rId5">
            <a:alphaModFix/>
          </a:blip>
          <a:srcRect/>
          <a:stretch/>
        </p:blipFill>
        <p:spPr>
          <a:xfrm>
            <a:off x="3554975" y="3202100"/>
            <a:ext cx="2259000" cy="2449500"/>
          </a:xfrm>
          <a:prstGeom prst="rect">
            <a:avLst/>
          </a:prstGeom>
          <a:noFill/>
          <a:ln>
            <a:noFill/>
          </a:ln>
        </p:spPr>
      </p:pic>
      <p:sp>
        <p:nvSpPr>
          <p:cNvPr id="635" name="Shape 635"/>
          <p:cNvSpPr txBox="1">
            <a:spLocks noGrp="1"/>
          </p:cNvSpPr>
          <p:nvPr>
            <p:ph type="ftr" idx="11"/>
          </p:nvPr>
        </p:nvSpPr>
        <p:spPr>
          <a:xfrm>
            <a:off x="381000" y="6071616"/>
            <a:ext cx="2203800" cy="484500"/>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47</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500"/>
                                        <p:tgtEl>
                                          <p:spTgt spid="63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32"/>
                                        </p:tgtEl>
                                        <p:attrNameLst>
                                          <p:attrName>style.visibility</p:attrName>
                                        </p:attrNameLst>
                                      </p:cBhvr>
                                      <p:to>
                                        <p:strVal val="visible"/>
                                      </p:to>
                                    </p:set>
                                    <p:anim calcmode="lin" valueType="num">
                                      <p:cBhvr additive="base">
                                        <p:cTn id="12" dur="500"/>
                                        <p:tgtEl>
                                          <p:spTgt spid="63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34"/>
                                        </p:tgtEl>
                                        <p:attrNameLst>
                                          <p:attrName>style.visibility</p:attrName>
                                        </p:attrNameLst>
                                      </p:cBhvr>
                                      <p:to>
                                        <p:strVal val="visible"/>
                                      </p:to>
                                    </p:set>
                                    <p:anim calcmode="lin" valueType="num">
                                      <p:cBhvr additive="base">
                                        <p:cTn id="17" dur="500"/>
                                        <p:tgtEl>
                                          <p:spTgt spid="6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Introduce nouns with action.</a:t>
            </a:r>
          </a:p>
        </p:txBody>
      </p:sp>
      <p:pic>
        <p:nvPicPr>
          <p:cNvPr id="642" name="Shape 642"/>
          <p:cNvPicPr preferRelativeResize="0">
            <a:picLocks noGrp="1"/>
          </p:cNvPicPr>
          <p:nvPr>
            <p:ph type="body" idx="1"/>
          </p:nvPr>
        </p:nvPicPr>
        <p:blipFill rotWithShape="1">
          <a:blip r:embed="rId3">
            <a:alphaModFix/>
          </a:blip>
          <a:srcRect/>
          <a:stretch/>
        </p:blipFill>
        <p:spPr>
          <a:xfrm>
            <a:off x="5257800" y="1417650"/>
            <a:ext cx="2743199" cy="1720799"/>
          </a:xfrm>
          <a:prstGeom prst="rect">
            <a:avLst/>
          </a:prstGeom>
          <a:noFill/>
          <a:ln>
            <a:noFill/>
          </a:ln>
        </p:spPr>
      </p:pic>
      <p:pic>
        <p:nvPicPr>
          <p:cNvPr id="643" name="Shape 643"/>
          <p:cNvPicPr preferRelativeResize="0">
            <a:picLocks noGrp="1"/>
          </p:cNvPicPr>
          <p:nvPr>
            <p:ph type="body" idx="2"/>
          </p:nvPr>
        </p:nvPicPr>
        <p:blipFill rotWithShape="1">
          <a:blip r:embed="rId4">
            <a:alphaModFix/>
          </a:blip>
          <a:srcRect/>
          <a:stretch/>
        </p:blipFill>
        <p:spPr>
          <a:xfrm>
            <a:off x="1277749" y="2879831"/>
            <a:ext cx="2743199" cy="2977800"/>
          </a:xfrm>
          <a:prstGeom prst="rect">
            <a:avLst/>
          </a:prstGeom>
          <a:noFill/>
          <a:ln>
            <a:noFill/>
          </a:ln>
        </p:spPr>
      </p:pic>
      <p:pic>
        <p:nvPicPr>
          <p:cNvPr id="644" name="Shape 644"/>
          <p:cNvPicPr preferRelativeResize="0">
            <a:picLocks noGrp="1"/>
          </p:cNvPicPr>
          <p:nvPr>
            <p:ph type="body" idx="3"/>
          </p:nvPr>
        </p:nvPicPr>
        <p:blipFill rotWithShape="1">
          <a:blip r:embed="rId5">
            <a:alphaModFix/>
          </a:blip>
          <a:srcRect/>
          <a:stretch/>
        </p:blipFill>
        <p:spPr>
          <a:xfrm>
            <a:off x="1107037" y="1417650"/>
            <a:ext cx="3084600" cy="1284299"/>
          </a:xfrm>
          <a:prstGeom prst="rect">
            <a:avLst/>
          </a:prstGeom>
          <a:noFill/>
          <a:ln>
            <a:noFill/>
          </a:ln>
        </p:spPr>
      </p:pic>
      <p:pic>
        <p:nvPicPr>
          <p:cNvPr id="645" name="Shape 645"/>
          <p:cNvPicPr preferRelativeResize="0">
            <a:picLocks noGrp="1"/>
          </p:cNvPicPr>
          <p:nvPr>
            <p:ph type="body" idx="4"/>
          </p:nvPr>
        </p:nvPicPr>
        <p:blipFill rotWithShape="1">
          <a:blip r:embed="rId6">
            <a:alphaModFix/>
          </a:blip>
          <a:srcRect/>
          <a:stretch/>
        </p:blipFill>
        <p:spPr>
          <a:xfrm>
            <a:off x="5219700" y="3328625"/>
            <a:ext cx="2819400" cy="2528999"/>
          </a:xfrm>
          <a:prstGeom prst="rect">
            <a:avLst/>
          </a:prstGeom>
          <a:noFill/>
          <a:ln>
            <a:noFill/>
          </a:ln>
        </p:spPr>
      </p:pic>
      <p:sp>
        <p:nvSpPr>
          <p:cNvPr id="646" name="Shape 646"/>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48</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4"/>
                                        </p:tgtEl>
                                        <p:attrNameLst>
                                          <p:attrName>style.visibility</p:attrName>
                                        </p:attrNameLst>
                                      </p:cBhvr>
                                      <p:to>
                                        <p:strVal val="visible"/>
                                      </p:to>
                                    </p:set>
                                    <p:anim calcmode="lin" valueType="num">
                                      <p:cBhvr additive="base">
                                        <p:cTn id="7" dur="500"/>
                                        <p:tgtEl>
                                          <p:spTgt spid="64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42"/>
                                        </p:tgtEl>
                                        <p:attrNameLst>
                                          <p:attrName>style.visibility</p:attrName>
                                        </p:attrNameLst>
                                      </p:cBhvr>
                                      <p:to>
                                        <p:strVal val="visible"/>
                                      </p:to>
                                    </p:set>
                                    <p:anim calcmode="lin" valueType="num">
                                      <p:cBhvr additive="base">
                                        <p:cTn id="12" dur="500"/>
                                        <p:tgtEl>
                                          <p:spTgt spid="64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43"/>
                                        </p:tgtEl>
                                        <p:attrNameLst>
                                          <p:attrName>style.visibility</p:attrName>
                                        </p:attrNameLst>
                                      </p:cBhvr>
                                      <p:to>
                                        <p:strVal val="visible"/>
                                      </p:to>
                                    </p:set>
                                    <p:anim calcmode="lin" valueType="num">
                                      <p:cBhvr additive="base">
                                        <p:cTn id="17" dur="500"/>
                                        <p:tgtEl>
                                          <p:spTgt spid="64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45"/>
                                        </p:tgtEl>
                                        <p:attrNameLst>
                                          <p:attrName>style.visibility</p:attrName>
                                        </p:attrNameLst>
                                      </p:cBhvr>
                                      <p:to>
                                        <p:strVal val="visible"/>
                                      </p:to>
                                    </p:set>
                                    <p:anim calcmode="lin" valueType="num">
                                      <p:cBhvr additive="base">
                                        <p:cTn id="22" dur="500"/>
                                        <p:tgtEl>
                                          <p:spTgt spid="64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Students all do actions.</a:t>
            </a:r>
          </a:p>
        </p:txBody>
      </p:sp>
      <p:pic>
        <p:nvPicPr>
          <p:cNvPr id="653" name="Shape 653"/>
          <p:cNvPicPr preferRelativeResize="0">
            <a:picLocks noGrp="1"/>
          </p:cNvPicPr>
          <p:nvPr>
            <p:ph type="body" idx="1"/>
          </p:nvPr>
        </p:nvPicPr>
        <p:blipFill rotWithShape="1">
          <a:blip r:embed="rId3">
            <a:alphaModFix/>
          </a:blip>
          <a:srcRect/>
          <a:stretch/>
        </p:blipFill>
        <p:spPr>
          <a:xfrm>
            <a:off x="1524800" y="1246200"/>
            <a:ext cx="1904999" cy="1904999"/>
          </a:xfrm>
          <a:prstGeom prst="rect">
            <a:avLst/>
          </a:prstGeom>
          <a:noFill/>
          <a:ln>
            <a:noFill/>
          </a:ln>
        </p:spPr>
      </p:pic>
      <p:pic>
        <p:nvPicPr>
          <p:cNvPr id="654" name="Shape 654"/>
          <p:cNvPicPr preferRelativeResize="0">
            <a:picLocks noGrp="1"/>
          </p:cNvPicPr>
          <p:nvPr>
            <p:ph type="body" idx="2"/>
          </p:nvPr>
        </p:nvPicPr>
        <p:blipFill rotWithShape="1">
          <a:blip r:embed="rId4">
            <a:alphaModFix/>
          </a:blip>
          <a:srcRect/>
          <a:stretch/>
        </p:blipFill>
        <p:spPr>
          <a:xfrm>
            <a:off x="4648500" y="1246200"/>
            <a:ext cx="3276600" cy="1687500"/>
          </a:xfrm>
          <a:prstGeom prst="rect">
            <a:avLst/>
          </a:prstGeom>
          <a:noFill/>
          <a:ln>
            <a:noFill/>
          </a:ln>
        </p:spPr>
      </p:pic>
      <p:pic>
        <p:nvPicPr>
          <p:cNvPr id="655" name="Shape 655"/>
          <p:cNvPicPr preferRelativeResize="0">
            <a:picLocks noGrp="1"/>
          </p:cNvPicPr>
          <p:nvPr>
            <p:ph type="body" idx="3"/>
          </p:nvPr>
        </p:nvPicPr>
        <p:blipFill rotWithShape="1">
          <a:blip r:embed="rId5">
            <a:alphaModFix/>
          </a:blip>
          <a:srcRect/>
          <a:stretch/>
        </p:blipFill>
        <p:spPr>
          <a:xfrm>
            <a:off x="5193000" y="3331237"/>
            <a:ext cx="2187600" cy="2187600"/>
          </a:xfrm>
          <a:prstGeom prst="rect">
            <a:avLst/>
          </a:prstGeom>
          <a:noFill/>
          <a:ln>
            <a:noFill/>
          </a:ln>
        </p:spPr>
      </p:pic>
      <p:pic>
        <p:nvPicPr>
          <p:cNvPr id="656" name="Shape 656"/>
          <p:cNvPicPr preferRelativeResize="0"/>
          <p:nvPr/>
        </p:nvPicPr>
        <p:blipFill rotWithShape="1">
          <a:blip r:embed="rId6">
            <a:alphaModFix/>
          </a:blip>
          <a:srcRect/>
          <a:stretch/>
        </p:blipFill>
        <p:spPr>
          <a:xfrm>
            <a:off x="1600200" y="3532475"/>
            <a:ext cx="1754099" cy="2187600"/>
          </a:xfrm>
          <a:prstGeom prst="rect">
            <a:avLst/>
          </a:prstGeom>
          <a:noFill/>
          <a:ln>
            <a:noFill/>
          </a:ln>
        </p:spPr>
      </p:pic>
      <p:sp>
        <p:nvSpPr>
          <p:cNvPr id="657" name="Shape 657"/>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49</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base">
                                        <p:cTn id="7" dur="500"/>
                                        <p:tgtEl>
                                          <p:spTgt spid="65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54"/>
                                        </p:tgtEl>
                                        <p:attrNameLst>
                                          <p:attrName>style.visibility</p:attrName>
                                        </p:attrNameLst>
                                      </p:cBhvr>
                                      <p:to>
                                        <p:strVal val="visible"/>
                                      </p:to>
                                    </p:set>
                                    <p:anim calcmode="lin" valueType="num">
                                      <p:cBhvr additive="base">
                                        <p:cTn id="12" dur="500"/>
                                        <p:tgtEl>
                                          <p:spTgt spid="65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56"/>
                                        </p:tgtEl>
                                        <p:attrNameLst>
                                          <p:attrName>style.visibility</p:attrName>
                                        </p:attrNameLst>
                                      </p:cBhvr>
                                      <p:to>
                                        <p:strVal val="visible"/>
                                      </p:to>
                                    </p:set>
                                    <p:anim calcmode="lin" valueType="num">
                                      <p:cBhvr additive="base">
                                        <p:cTn id="17" dur="500"/>
                                        <p:tgtEl>
                                          <p:spTgt spid="65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55"/>
                                        </p:tgtEl>
                                        <p:attrNameLst>
                                          <p:attrName>style.visibility</p:attrName>
                                        </p:attrNameLst>
                                      </p:cBhvr>
                                      <p:to>
                                        <p:strVal val="visible"/>
                                      </p:to>
                                    </p:set>
                                    <p:anim calcmode="lin" valueType="num">
                                      <p:cBhvr additive="base">
                                        <p:cTn id="22" dur="500"/>
                                        <p:tgtEl>
                                          <p:spTgt spid="6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idx="1"/>
          </p:nvPr>
        </p:nvSpPr>
        <p:spPr>
          <a:xfrm>
            <a:off x="384048" y="1417320"/>
            <a:ext cx="8153400" cy="3647152"/>
          </a:xfrm>
        </p:spPr>
        <p:txBody>
          <a:bodyPr/>
          <a:lstStyle/>
          <a:p>
            <a:pPr marL="0" indent="0">
              <a:spcAft>
                <a:spcPts val="600"/>
              </a:spcAft>
              <a:buNone/>
            </a:pPr>
            <a:r>
              <a:rPr lang="en" sz="3600" b="1" dirty="0" smtClean="0"/>
              <a:t>Content:</a:t>
            </a:r>
          </a:p>
          <a:p>
            <a:pPr>
              <a:spcAft>
                <a:spcPts val="1200"/>
              </a:spcAft>
            </a:pPr>
            <a:r>
              <a:rPr lang="en" dirty="0" smtClean="0"/>
              <a:t>Opportunities for English Learners (EL) using Connecticut Core Standards (CCS)</a:t>
            </a:r>
          </a:p>
          <a:p>
            <a:pPr>
              <a:spcAft>
                <a:spcPts val="1200"/>
              </a:spcAft>
            </a:pPr>
            <a:r>
              <a:rPr lang="en" dirty="0" smtClean="0">
                <a:solidFill>
                  <a:srgbClr val="C00000"/>
                </a:solidFill>
              </a:rPr>
              <a:t>Speaking</a:t>
            </a:r>
            <a:r>
              <a:rPr lang="en" dirty="0" smtClean="0">
                <a:solidFill>
                  <a:srgbClr val="DF8045"/>
                </a:solidFill>
              </a:rPr>
              <a:t> </a:t>
            </a:r>
            <a:r>
              <a:rPr lang="en" dirty="0" smtClean="0"/>
              <a:t>and </a:t>
            </a:r>
            <a:r>
              <a:rPr lang="en" dirty="0" smtClean="0">
                <a:solidFill>
                  <a:srgbClr val="C00000"/>
                </a:solidFill>
              </a:rPr>
              <a:t>Listening </a:t>
            </a:r>
            <a:r>
              <a:rPr lang="en" dirty="0" smtClean="0"/>
              <a:t>to Work </a:t>
            </a:r>
            <a:r>
              <a:rPr lang="en" dirty="0"/>
              <a:t>C</a:t>
            </a:r>
            <a:r>
              <a:rPr lang="en" dirty="0" smtClean="0"/>
              <a:t>ollaboratively</a:t>
            </a:r>
          </a:p>
          <a:p>
            <a:pPr>
              <a:spcAft>
                <a:spcPts val="1200"/>
              </a:spcAft>
            </a:pPr>
            <a:r>
              <a:rPr lang="en" dirty="0" smtClean="0">
                <a:solidFill>
                  <a:srgbClr val="C00000"/>
                </a:solidFill>
              </a:rPr>
              <a:t>Reading</a:t>
            </a:r>
            <a:r>
              <a:rPr lang="en" dirty="0" smtClean="0">
                <a:solidFill>
                  <a:schemeClr val="accent4"/>
                </a:solidFill>
              </a:rPr>
              <a:t> </a:t>
            </a:r>
            <a:r>
              <a:rPr lang="en" dirty="0" smtClean="0"/>
              <a:t>Engagment with Complex </a:t>
            </a:r>
            <a:r>
              <a:rPr lang="en" dirty="0"/>
              <a:t>T</a:t>
            </a:r>
            <a:r>
              <a:rPr lang="en" dirty="0" smtClean="0"/>
              <a:t>exts</a:t>
            </a:r>
          </a:p>
          <a:p>
            <a:pPr>
              <a:spcAft>
                <a:spcPts val="1200"/>
              </a:spcAft>
            </a:pPr>
            <a:r>
              <a:rPr lang="en" dirty="0" smtClean="0"/>
              <a:t>Using Evidence in </a:t>
            </a:r>
            <a:r>
              <a:rPr lang="en" dirty="0" smtClean="0">
                <a:solidFill>
                  <a:srgbClr val="C00000"/>
                </a:solidFill>
              </a:rPr>
              <a:t>Writing</a:t>
            </a:r>
            <a:r>
              <a:rPr lang="en" dirty="0" smtClean="0"/>
              <a:t> and </a:t>
            </a:r>
            <a:r>
              <a:rPr lang="en" dirty="0" smtClean="0">
                <a:solidFill>
                  <a:srgbClr val="C00000"/>
                </a:solidFill>
              </a:rPr>
              <a:t>Research</a:t>
            </a:r>
            <a:endParaRPr lang="en" dirty="0">
              <a:solidFill>
                <a:srgbClr val="C00000"/>
              </a:solidFill>
            </a:endParaRPr>
          </a:p>
        </p:txBody>
      </p:sp>
      <p:sp>
        <p:nvSpPr>
          <p:cNvPr id="54" name="Shape 54"/>
          <p:cNvSpPr txBox="1">
            <a:spLocks noGrp="1"/>
          </p:cNvSpPr>
          <p:nvPr>
            <p:ph type="title"/>
          </p:nvPr>
        </p:nvSpPr>
        <p:spPr>
          <a:xfrm>
            <a:off x="384048" y="228600"/>
            <a:ext cx="8153400" cy="685800"/>
          </a:xfrm>
        </p:spPr>
        <p:txBody>
          <a:bodyPr/>
          <a:lstStyle/>
          <a:p>
            <a:r>
              <a:rPr lang="en" dirty="0" smtClean="0"/>
              <a:t>Today’s Agenda</a:t>
            </a:r>
            <a:endParaRPr lang="en" dirty="0"/>
          </a:p>
        </p:txBody>
      </p:sp>
      <p:sp>
        <p:nvSpPr>
          <p:cNvPr id="2" name="Slide Number Placeholder 1"/>
          <p:cNvSpPr>
            <a:spLocks noGrp="1"/>
          </p:cNvSpPr>
          <p:nvPr>
            <p:ph type="sldNum" sz="quarter" idx="11"/>
          </p:nvPr>
        </p:nvSpPr>
        <p:spPr/>
        <p:txBody>
          <a:bodyPr/>
          <a:lstStyle/>
          <a:p>
            <a:fld id="{00000000-1234-1234-1234-123412341234}" type="slidenum">
              <a:rPr lang="en" smtClean="0">
                <a:solidFill>
                  <a:prstClr val="white"/>
                </a:solidFill>
              </a:rPr>
              <a:pPr/>
              <a:t>5</a:t>
            </a:fld>
            <a:endParaRPr lang="en">
              <a:solidFill>
                <a:prstClr val="white"/>
              </a:solidFill>
            </a:endParaRPr>
          </a:p>
        </p:txBody>
      </p:sp>
      <p:sp>
        <p:nvSpPr>
          <p:cNvPr id="9" name="Footer Placeholder 8"/>
          <p:cNvSpPr>
            <a:spLocks noGrp="1"/>
          </p:cNvSpPr>
          <p:nvPr>
            <p:ph type="ftr" sz="quarter" idx="10"/>
          </p:nvPr>
        </p:nvSpPr>
        <p:spPr/>
        <p:txBody>
          <a:bodyPr/>
          <a:lstStyle/>
          <a:p>
            <a:r>
              <a:rPr lang="en-US" dirty="0"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2598530329"/>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Shape 663"/>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Introduce </a:t>
            </a:r>
            <a:r>
              <a:rPr lang="en-US" sz="4000" b="1" dirty="0">
                <a:solidFill>
                  <a:schemeClr val="accent2"/>
                </a:solidFill>
                <a:latin typeface="Calibri"/>
                <a:ea typeface="Calibri"/>
                <a:cs typeface="Calibri"/>
                <a:sym typeface="Calibri"/>
              </a:rPr>
              <a:t>no more than 7</a:t>
            </a:r>
            <a:r>
              <a:rPr lang="en-US" sz="4000" b="1" i="0" u="none" strike="noStrike" cap="none" baseline="0" dirty="0">
                <a:solidFill>
                  <a:schemeClr val="accent2"/>
                </a:solidFill>
                <a:latin typeface="Calibri"/>
                <a:ea typeface="Calibri"/>
                <a:cs typeface="Calibri"/>
                <a:sym typeface="Calibri"/>
              </a:rPr>
              <a:t> new words. Others are review.</a:t>
            </a:r>
          </a:p>
        </p:txBody>
      </p:sp>
      <p:pic>
        <p:nvPicPr>
          <p:cNvPr id="664" name="Shape 664"/>
          <p:cNvPicPr preferRelativeResize="0">
            <a:picLocks noGrp="1"/>
          </p:cNvPicPr>
          <p:nvPr>
            <p:ph type="body" idx="1"/>
          </p:nvPr>
        </p:nvPicPr>
        <p:blipFill rotWithShape="1">
          <a:blip r:embed="rId3">
            <a:alphaModFix/>
          </a:blip>
          <a:srcRect/>
          <a:stretch/>
        </p:blipFill>
        <p:spPr>
          <a:xfrm>
            <a:off x="3352800" y="1764512"/>
            <a:ext cx="1700099" cy="2155799"/>
          </a:xfrm>
          <a:prstGeom prst="rect">
            <a:avLst/>
          </a:prstGeom>
          <a:noFill/>
          <a:ln>
            <a:noFill/>
          </a:ln>
        </p:spPr>
      </p:pic>
      <p:pic>
        <p:nvPicPr>
          <p:cNvPr id="665" name="Shape 665"/>
          <p:cNvPicPr preferRelativeResize="0">
            <a:picLocks noGrp="1"/>
          </p:cNvPicPr>
          <p:nvPr>
            <p:ph type="body" idx="2"/>
          </p:nvPr>
        </p:nvPicPr>
        <p:blipFill rotWithShape="1">
          <a:blip r:embed="rId4">
            <a:alphaModFix/>
          </a:blip>
          <a:srcRect/>
          <a:stretch/>
        </p:blipFill>
        <p:spPr>
          <a:xfrm>
            <a:off x="1135050" y="3936250"/>
            <a:ext cx="1808099" cy="1811399"/>
          </a:xfrm>
          <a:prstGeom prst="rect">
            <a:avLst/>
          </a:prstGeom>
          <a:noFill/>
          <a:ln>
            <a:noFill/>
          </a:ln>
        </p:spPr>
      </p:pic>
      <p:pic>
        <p:nvPicPr>
          <p:cNvPr id="666" name="Shape 666"/>
          <p:cNvPicPr preferRelativeResize="0">
            <a:picLocks noGrp="1"/>
          </p:cNvPicPr>
          <p:nvPr>
            <p:ph type="body" idx="3"/>
          </p:nvPr>
        </p:nvPicPr>
        <p:blipFill rotWithShape="1">
          <a:blip r:embed="rId5">
            <a:alphaModFix/>
          </a:blip>
          <a:srcRect/>
          <a:stretch/>
        </p:blipFill>
        <p:spPr>
          <a:xfrm>
            <a:off x="5158275" y="3995050"/>
            <a:ext cx="1690800" cy="1752600"/>
          </a:xfrm>
          <a:prstGeom prst="rect">
            <a:avLst/>
          </a:prstGeom>
          <a:noFill/>
          <a:ln>
            <a:noFill/>
          </a:ln>
        </p:spPr>
      </p:pic>
      <p:pic>
        <p:nvPicPr>
          <p:cNvPr id="667" name="Shape 667"/>
          <p:cNvPicPr preferRelativeResize="0">
            <a:picLocks noGrp="1"/>
          </p:cNvPicPr>
          <p:nvPr>
            <p:ph type="body" idx="4"/>
          </p:nvPr>
        </p:nvPicPr>
        <p:blipFill rotWithShape="1">
          <a:blip r:embed="rId6">
            <a:alphaModFix/>
          </a:blip>
          <a:srcRect/>
          <a:stretch/>
        </p:blipFill>
        <p:spPr>
          <a:xfrm>
            <a:off x="6324600" y="1748637"/>
            <a:ext cx="1800299" cy="2187600"/>
          </a:xfrm>
          <a:prstGeom prst="rect">
            <a:avLst/>
          </a:prstGeom>
          <a:noFill/>
          <a:ln>
            <a:noFill/>
          </a:ln>
        </p:spPr>
      </p:pic>
      <p:sp>
        <p:nvSpPr>
          <p:cNvPr id="668" name="Shape 668"/>
          <p:cNvSpPr/>
          <p:nvPr/>
        </p:nvSpPr>
        <p:spPr>
          <a:xfrm>
            <a:off x="2943225" y="3246438"/>
            <a:ext cx="247649" cy="366711"/>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endParaRPr lang="en-US" sz="1800" b="1" i="0" u="none" strike="noStrike" cap="none" baseline="0" dirty="0">
              <a:solidFill>
                <a:schemeClr val="accent2"/>
              </a:solidFill>
              <a:latin typeface="Arial"/>
              <a:ea typeface="Arial"/>
              <a:cs typeface="Arial"/>
              <a:sym typeface="Arial"/>
            </a:endParaRPr>
          </a:p>
        </p:txBody>
      </p:sp>
      <p:pic>
        <p:nvPicPr>
          <p:cNvPr id="669" name="Shape 669"/>
          <p:cNvPicPr preferRelativeResize="0"/>
          <p:nvPr/>
        </p:nvPicPr>
        <p:blipFill rotWithShape="1">
          <a:blip r:embed="rId7">
            <a:alphaModFix/>
          </a:blip>
          <a:srcRect/>
          <a:stretch/>
        </p:blipFill>
        <p:spPr>
          <a:xfrm>
            <a:off x="609600" y="1905000"/>
            <a:ext cx="1805100" cy="1215899"/>
          </a:xfrm>
          <a:prstGeom prst="rect">
            <a:avLst/>
          </a:prstGeom>
          <a:noFill/>
          <a:ln>
            <a:noFill/>
          </a:ln>
        </p:spPr>
      </p:pic>
      <p:sp>
        <p:nvSpPr>
          <p:cNvPr id="670" name="Shape 670"/>
          <p:cNvSpPr txBox="1">
            <a:spLocks noGrp="1"/>
          </p:cNvSpPr>
          <p:nvPr>
            <p:ph type="ftr" idx="11"/>
          </p:nvPr>
        </p:nvSpPr>
        <p:spPr>
          <a:xfrm>
            <a:off x="381000" y="6071616"/>
            <a:ext cx="2203800" cy="484500"/>
          </a:xfrm>
          <a:prstGeom prst="rect">
            <a:avLst/>
          </a:prstGeom>
          <a:blipFill rotWithShape="1">
            <a:blip r:embed="rId8">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50</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64"/>
                                        </p:tgtEl>
                                        <p:attrNameLst>
                                          <p:attrName>style.visibility</p:attrName>
                                        </p:attrNameLst>
                                      </p:cBhvr>
                                      <p:to>
                                        <p:strVal val="visible"/>
                                      </p:to>
                                    </p:set>
                                    <p:anim calcmode="lin" valueType="num">
                                      <p:cBhvr additive="base">
                                        <p:cTn id="7" dur="500"/>
                                        <p:tgtEl>
                                          <p:spTgt spid="66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67"/>
                                        </p:tgtEl>
                                        <p:attrNameLst>
                                          <p:attrName>style.visibility</p:attrName>
                                        </p:attrNameLst>
                                      </p:cBhvr>
                                      <p:to>
                                        <p:strVal val="visible"/>
                                      </p:to>
                                    </p:set>
                                    <p:anim calcmode="lin" valueType="num">
                                      <p:cBhvr additive="base">
                                        <p:cTn id="12" dur="500"/>
                                        <p:tgtEl>
                                          <p:spTgt spid="667"/>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65"/>
                                        </p:tgtEl>
                                        <p:attrNameLst>
                                          <p:attrName>style.visibility</p:attrName>
                                        </p:attrNameLst>
                                      </p:cBhvr>
                                      <p:to>
                                        <p:strVal val="visible"/>
                                      </p:to>
                                    </p:set>
                                    <p:anim calcmode="lin" valueType="num">
                                      <p:cBhvr additive="base">
                                        <p:cTn id="17" dur="500"/>
                                        <p:tgtEl>
                                          <p:spTgt spid="665"/>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666"/>
                                        </p:tgtEl>
                                        <p:attrNameLst>
                                          <p:attrName>style.visibility</p:attrName>
                                        </p:attrNameLst>
                                      </p:cBhvr>
                                      <p:to>
                                        <p:strVal val="visible"/>
                                      </p:to>
                                    </p:set>
                                    <p:anim calcmode="lin" valueType="num">
                                      <p:cBhvr additive="base">
                                        <p:cTn id="22" dur="500"/>
                                        <p:tgtEl>
                                          <p:spTgt spid="6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Shape 676"/>
          <p:cNvPicPr preferRelativeResize="0">
            <a:picLocks noGrp="1"/>
          </p:cNvPicPr>
          <p:nvPr>
            <p:ph type="body" idx="1"/>
          </p:nvPr>
        </p:nvPicPr>
        <p:blipFill rotWithShape="1">
          <a:blip r:embed="rId3">
            <a:alphaModFix/>
          </a:blip>
          <a:srcRect/>
          <a:stretch/>
        </p:blipFill>
        <p:spPr>
          <a:xfrm>
            <a:off x="4723275" y="1600137"/>
            <a:ext cx="4013100" cy="3882899"/>
          </a:xfrm>
          <a:prstGeom prst="rect">
            <a:avLst/>
          </a:prstGeom>
          <a:noFill/>
          <a:ln>
            <a:noFill/>
          </a:ln>
        </p:spPr>
      </p:pic>
      <p:pic>
        <p:nvPicPr>
          <p:cNvPr id="677" name="Shape 677"/>
          <p:cNvPicPr preferRelativeResize="0">
            <a:picLocks noGrp="1"/>
          </p:cNvPicPr>
          <p:nvPr>
            <p:ph type="body" idx="2"/>
          </p:nvPr>
        </p:nvPicPr>
        <p:blipFill rotWithShape="1">
          <a:blip r:embed="rId4">
            <a:alphaModFix/>
          </a:blip>
          <a:srcRect/>
          <a:stretch/>
        </p:blipFill>
        <p:spPr>
          <a:xfrm>
            <a:off x="595950" y="1581311"/>
            <a:ext cx="3977699" cy="3882899"/>
          </a:xfrm>
          <a:prstGeom prst="rect">
            <a:avLst/>
          </a:prstGeom>
          <a:noFill/>
          <a:ln>
            <a:noFill/>
          </a:ln>
        </p:spPr>
      </p:pic>
      <p:sp>
        <p:nvSpPr>
          <p:cNvPr id="678" name="Shape 678"/>
          <p:cNvSpPr txBox="1"/>
          <p:nvPr/>
        </p:nvSpPr>
        <p:spPr>
          <a:xfrm>
            <a:off x="0" y="0"/>
            <a:ext cx="8736375" cy="14478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2"/>
              </a:buClr>
              <a:buSzPct val="25000"/>
              <a:buFont typeface="Arial"/>
              <a:buNone/>
            </a:pPr>
            <a:r>
              <a:rPr lang="en-US" sz="4000" b="1" dirty="0">
                <a:solidFill>
                  <a:schemeClr val="accent2"/>
                </a:solidFill>
                <a:latin typeface="Calibri" panose="020F0502020204030204" pitchFamily="34" charset="0"/>
              </a:rPr>
              <a:t>Review </a:t>
            </a:r>
            <a:r>
              <a:rPr lang="en-US" sz="4000" b="1" i="0" u="none" strike="noStrike" cap="none" baseline="0" dirty="0">
                <a:solidFill>
                  <a:schemeClr val="accent2"/>
                </a:solidFill>
                <a:latin typeface="Calibri" panose="020F0502020204030204" pitchFamily="34" charset="0"/>
                <a:sym typeface="Arial"/>
              </a:rPr>
              <a:t>as you introduce and practice new words.  </a:t>
            </a:r>
          </a:p>
        </p:txBody>
      </p:sp>
      <p:sp>
        <p:nvSpPr>
          <p:cNvPr id="679" name="Shape 679"/>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51</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76"/>
                                        </p:tgtEl>
                                        <p:attrNameLst>
                                          <p:attrName>style.visibility</p:attrName>
                                        </p:attrNameLst>
                                      </p:cBhvr>
                                      <p:to>
                                        <p:strVal val="visible"/>
                                      </p:to>
                                    </p:set>
                                    <p:anim calcmode="lin" valueType="num">
                                      <p:cBhvr additive="base">
                                        <p:cTn id="7" dur="500"/>
                                        <p:tgtEl>
                                          <p:spTgt spid="67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77"/>
                                        </p:tgtEl>
                                        <p:attrNameLst>
                                          <p:attrName>style.visibility</p:attrName>
                                        </p:attrNameLst>
                                      </p:cBhvr>
                                      <p:to>
                                        <p:strVal val="visible"/>
                                      </p:to>
                                    </p:set>
                                    <p:anim calcmode="lin" valueType="num">
                                      <p:cBhvr additive="base">
                                        <p:cTn id="12" dur="500"/>
                                        <p:tgtEl>
                                          <p:spTgt spid="6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a:solidFill>
                  <a:schemeClr val="accent2"/>
                </a:solidFill>
                <a:latin typeface="Calibri"/>
                <a:ea typeface="Calibri"/>
                <a:cs typeface="Calibri"/>
                <a:sym typeface="Calibri"/>
              </a:rPr>
              <a:t>Easiest </a:t>
            </a:r>
            <a:r>
              <a:rPr lang="en-US" sz="4000" b="1">
                <a:solidFill>
                  <a:schemeClr val="accent2"/>
                </a:solidFill>
                <a:latin typeface="Calibri"/>
                <a:ea typeface="Calibri"/>
                <a:cs typeface="Calibri"/>
                <a:sym typeface="Calibri"/>
              </a:rPr>
              <a:t>R</a:t>
            </a:r>
            <a:r>
              <a:rPr lang="en-US" sz="4000" b="1" i="0" u="none" strike="noStrike" cap="none" baseline="0">
                <a:solidFill>
                  <a:schemeClr val="accent2"/>
                </a:solidFill>
                <a:latin typeface="Calibri"/>
                <a:ea typeface="Calibri"/>
                <a:cs typeface="Calibri"/>
                <a:sym typeface="Calibri"/>
              </a:rPr>
              <a:t>eading: TPR </a:t>
            </a:r>
            <a:r>
              <a:rPr lang="en-US" sz="4000" b="1">
                <a:solidFill>
                  <a:schemeClr val="accent2"/>
                </a:solidFill>
                <a:latin typeface="Calibri"/>
                <a:ea typeface="Calibri"/>
                <a:cs typeface="Calibri"/>
                <a:sym typeface="Calibri"/>
              </a:rPr>
              <a:t>C</a:t>
            </a:r>
            <a:r>
              <a:rPr lang="en-US" sz="4000" b="1" i="0" u="none" strike="noStrike" cap="none" baseline="0">
                <a:solidFill>
                  <a:schemeClr val="accent2"/>
                </a:solidFill>
                <a:latin typeface="Calibri"/>
                <a:ea typeface="Calibri"/>
                <a:cs typeface="Calibri"/>
                <a:sym typeface="Calibri"/>
              </a:rPr>
              <a:t>ommands</a:t>
            </a:r>
          </a:p>
        </p:txBody>
      </p:sp>
      <p:pic>
        <p:nvPicPr>
          <p:cNvPr id="686" name="Shape 686"/>
          <p:cNvPicPr preferRelativeResize="0">
            <a:picLocks noGrp="1"/>
          </p:cNvPicPr>
          <p:nvPr>
            <p:ph type="body" idx="1"/>
          </p:nvPr>
        </p:nvPicPr>
        <p:blipFill rotWithShape="1">
          <a:blip r:embed="rId3">
            <a:alphaModFix/>
          </a:blip>
          <a:srcRect/>
          <a:stretch/>
        </p:blipFill>
        <p:spPr>
          <a:xfrm>
            <a:off x="1143000" y="1600200"/>
            <a:ext cx="2286000" cy="2205037"/>
          </a:xfrm>
          <a:prstGeom prst="rect">
            <a:avLst/>
          </a:prstGeom>
          <a:noFill/>
          <a:ln>
            <a:noFill/>
          </a:ln>
        </p:spPr>
      </p:pic>
      <p:pic>
        <p:nvPicPr>
          <p:cNvPr id="687" name="Shape 687"/>
          <p:cNvPicPr preferRelativeResize="0">
            <a:picLocks noGrp="1"/>
          </p:cNvPicPr>
          <p:nvPr>
            <p:ph type="body" idx="2"/>
          </p:nvPr>
        </p:nvPicPr>
        <p:blipFill rotWithShape="1">
          <a:blip r:embed="rId4">
            <a:alphaModFix/>
          </a:blip>
          <a:srcRect/>
          <a:stretch/>
        </p:blipFill>
        <p:spPr>
          <a:xfrm>
            <a:off x="3794125" y="2882900"/>
            <a:ext cx="2259000" cy="2449500"/>
          </a:xfrm>
          <a:prstGeom prst="rect">
            <a:avLst/>
          </a:prstGeom>
          <a:noFill/>
          <a:ln>
            <a:noFill/>
          </a:ln>
        </p:spPr>
      </p:pic>
      <p:sp>
        <p:nvSpPr>
          <p:cNvPr id="688" name="Shape 688"/>
          <p:cNvSpPr txBox="1"/>
          <p:nvPr/>
        </p:nvSpPr>
        <p:spPr>
          <a:xfrm>
            <a:off x="3581400" y="1981200"/>
            <a:ext cx="1600199" cy="519112"/>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800" b="1" i="0" u="none" strike="noStrike" cap="none" baseline="0">
                <a:solidFill>
                  <a:schemeClr val="accent2"/>
                </a:solidFill>
                <a:latin typeface="Arial"/>
                <a:ea typeface="Arial"/>
                <a:cs typeface="Arial"/>
                <a:sym typeface="Arial"/>
              </a:rPr>
              <a:t>martillo</a:t>
            </a:r>
          </a:p>
        </p:txBody>
      </p:sp>
      <p:sp>
        <p:nvSpPr>
          <p:cNvPr id="689" name="Shape 689"/>
          <p:cNvSpPr txBox="1"/>
          <p:nvPr/>
        </p:nvSpPr>
        <p:spPr>
          <a:xfrm>
            <a:off x="762000" y="3886200"/>
            <a:ext cx="3505200" cy="457200"/>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400" b="1" i="0" u="none" strike="noStrike" cap="none" baseline="0">
                <a:solidFill>
                  <a:schemeClr val="accent2"/>
                </a:solidFill>
                <a:latin typeface="Arial"/>
                <a:ea typeface="Arial"/>
                <a:cs typeface="Arial"/>
                <a:sym typeface="Arial"/>
              </a:rPr>
              <a:t>Clava con el martillo.</a:t>
            </a:r>
          </a:p>
        </p:txBody>
      </p:sp>
      <p:pic>
        <p:nvPicPr>
          <p:cNvPr id="690" name="Shape 690"/>
          <p:cNvPicPr preferRelativeResize="0">
            <a:picLocks noGrp="1"/>
          </p:cNvPicPr>
          <p:nvPr>
            <p:ph type="body" idx="3"/>
          </p:nvPr>
        </p:nvPicPr>
        <p:blipFill rotWithShape="1">
          <a:blip r:embed="rId5">
            <a:alphaModFix/>
          </a:blip>
          <a:srcRect/>
          <a:stretch/>
        </p:blipFill>
        <p:spPr>
          <a:xfrm>
            <a:off x="6248400" y="1524000"/>
            <a:ext cx="1749425" cy="2187574"/>
          </a:xfrm>
          <a:prstGeom prst="rect">
            <a:avLst/>
          </a:prstGeom>
          <a:noFill/>
          <a:ln>
            <a:noFill/>
          </a:ln>
        </p:spPr>
      </p:pic>
      <p:sp>
        <p:nvSpPr>
          <p:cNvPr id="691" name="Shape 691"/>
          <p:cNvSpPr txBox="1"/>
          <p:nvPr/>
        </p:nvSpPr>
        <p:spPr>
          <a:xfrm>
            <a:off x="6629400" y="3962400"/>
            <a:ext cx="1981199" cy="519112"/>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800" b="1" i="0" u="none" strike="noStrike" cap="none" baseline="0">
                <a:solidFill>
                  <a:schemeClr val="accent2"/>
                </a:solidFill>
                <a:latin typeface="Arial"/>
                <a:ea typeface="Arial"/>
                <a:cs typeface="Arial"/>
                <a:sym typeface="Arial"/>
              </a:rPr>
              <a:t>clavos</a:t>
            </a:r>
          </a:p>
        </p:txBody>
      </p:sp>
      <p:sp>
        <p:nvSpPr>
          <p:cNvPr id="692" name="Shape 692"/>
          <p:cNvSpPr txBox="1"/>
          <p:nvPr/>
        </p:nvSpPr>
        <p:spPr>
          <a:xfrm>
            <a:off x="1143000" y="5332400"/>
            <a:ext cx="6476999" cy="518999"/>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800" b="1" i="0" u="none" strike="noStrike" cap="none" baseline="0" dirty="0" err="1">
                <a:solidFill>
                  <a:schemeClr val="accent2"/>
                </a:solidFill>
                <a:latin typeface="Arial"/>
                <a:ea typeface="Arial"/>
                <a:cs typeface="Arial"/>
                <a:sym typeface="Arial"/>
              </a:rPr>
              <a:t>Clavo</a:t>
            </a:r>
            <a:r>
              <a:rPr lang="en-US" sz="2800" b="1" i="0" u="none" strike="noStrike" cap="none" baseline="0" dirty="0">
                <a:solidFill>
                  <a:schemeClr val="accent2"/>
                </a:solidFill>
                <a:latin typeface="Arial"/>
                <a:ea typeface="Arial"/>
                <a:cs typeface="Arial"/>
                <a:sym typeface="Arial"/>
              </a:rPr>
              <a:t> el </a:t>
            </a:r>
            <a:r>
              <a:rPr lang="en-US" sz="2800" b="1" i="0" u="none" strike="noStrike" cap="none" baseline="0" dirty="0" err="1">
                <a:solidFill>
                  <a:schemeClr val="accent2"/>
                </a:solidFill>
                <a:latin typeface="Arial"/>
                <a:ea typeface="Arial"/>
                <a:cs typeface="Arial"/>
                <a:sym typeface="Arial"/>
              </a:rPr>
              <a:t>clavo</a:t>
            </a:r>
            <a:r>
              <a:rPr lang="en-US" sz="2800" b="1" i="0" u="none" strike="noStrike" cap="none" baseline="0" dirty="0">
                <a:solidFill>
                  <a:schemeClr val="accent2"/>
                </a:solidFill>
                <a:latin typeface="Arial"/>
                <a:ea typeface="Arial"/>
                <a:cs typeface="Arial"/>
                <a:sym typeface="Arial"/>
              </a:rPr>
              <a:t> con el </a:t>
            </a:r>
            <a:r>
              <a:rPr lang="en-US" sz="2800" b="1" i="0" u="none" strike="noStrike" cap="none" baseline="0" dirty="0" err="1">
                <a:solidFill>
                  <a:schemeClr val="accent2"/>
                </a:solidFill>
                <a:latin typeface="Arial"/>
                <a:ea typeface="Arial"/>
                <a:cs typeface="Arial"/>
                <a:sym typeface="Arial"/>
              </a:rPr>
              <a:t>martillo</a:t>
            </a:r>
            <a:r>
              <a:rPr lang="en-US" sz="2800" b="1" i="0" u="none" strike="noStrike" cap="none" baseline="0" dirty="0">
                <a:solidFill>
                  <a:schemeClr val="accent2"/>
                </a:solidFill>
                <a:latin typeface="Arial"/>
                <a:ea typeface="Arial"/>
                <a:cs typeface="Arial"/>
                <a:sym typeface="Arial"/>
              </a:rPr>
              <a:t>.</a:t>
            </a:r>
          </a:p>
        </p:txBody>
      </p:sp>
      <p:sp>
        <p:nvSpPr>
          <p:cNvPr id="693" name="Shape 693"/>
          <p:cNvSpPr txBox="1">
            <a:spLocks noGrp="1"/>
          </p:cNvSpPr>
          <p:nvPr>
            <p:ph type="ftr" idx="11"/>
          </p:nvPr>
        </p:nvSpPr>
        <p:spPr>
          <a:xfrm>
            <a:off x="381000" y="6071616"/>
            <a:ext cx="2203800" cy="484500"/>
          </a:xfrm>
          <a:prstGeom prst="rect">
            <a:avLst/>
          </a:prstGeom>
          <a:blipFill rotWithShape="1">
            <a:blip r:embed="rId6">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52</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6"/>
                                        </p:tgtEl>
                                        <p:attrNameLst>
                                          <p:attrName>style.visibility</p:attrName>
                                        </p:attrNameLst>
                                      </p:cBhvr>
                                      <p:to>
                                        <p:strVal val="visible"/>
                                      </p:to>
                                    </p:set>
                                    <p:anim calcmode="lin" valueType="num">
                                      <p:cBhvr additive="base">
                                        <p:cTn id="7" dur="500"/>
                                        <p:tgtEl>
                                          <p:spTgt spid="68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90"/>
                                        </p:tgtEl>
                                        <p:attrNameLst>
                                          <p:attrName>style.visibility</p:attrName>
                                        </p:attrNameLst>
                                      </p:cBhvr>
                                      <p:to>
                                        <p:strVal val="visible"/>
                                      </p:to>
                                    </p:set>
                                    <p:anim calcmode="lin" valueType="num">
                                      <p:cBhvr additive="base">
                                        <p:cTn id="12" dur="500"/>
                                        <p:tgtEl>
                                          <p:spTgt spid="69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87"/>
                                        </p:tgtEl>
                                        <p:attrNameLst>
                                          <p:attrName>style.visibility</p:attrName>
                                        </p:attrNameLst>
                                      </p:cBhvr>
                                      <p:to>
                                        <p:strVal val="visible"/>
                                      </p:to>
                                    </p:set>
                                    <p:anim calcmode="lin" valueType="num">
                                      <p:cBhvr additive="base">
                                        <p:cTn id="17" dur="500"/>
                                        <p:tgtEl>
                                          <p:spTgt spid="68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a:picLocks noGrp="1"/>
          </p:cNvPicPr>
          <p:nvPr>
            <p:ph type="body" idx="1"/>
          </p:nvPr>
        </p:nvPicPr>
        <p:blipFill rotWithShape="1">
          <a:blip r:embed="rId3">
            <a:alphaModFix/>
          </a:blip>
          <a:srcRect/>
          <a:stretch/>
        </p:blipFill>
        <p:spPr>
          <a:xfrm>
            <a:off x="1143000" y="609600"/>
            <a:ext cx="2286000" cy="2286000"/>
          </a:xfrm>
          <a:prstGeom prst="rect">
            <a:avLst/>
          </a:prstGeom>
          <a:noFill/>
          <a:ln>
            <a:noFill/>
          </a:ln>
        </p:spPr>
      </p:pic>
      <p:sp>
        <p:nvSpPr>
          <p:cNvPr id="700" name="Shape 700"/>
          <p:cNvSpPr txBox="1"/>
          <p:nvPr/>
        </p:nvSpPr>
        <p:spPr>
          <a:xfrm>
            <a:off x="3886200" y="838200"/>
            <a:ext cx="4724400" cy="1066799"/>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err="1">
                <a:solidFill>
                  <a:schemeClr val="accent2"/>
                </a:solidFill>
                <a:latin typeface="Arial"/>
                <a:ea typeface="Arial"/>
                <a:cs typeface="Arial"/>
                <a:sym typeface="Arial"/>
              </a:rPr>
              <a:t>Clava</a:t>
            </a:r>
            <a:r>
              <a:rPr lang="en-US" sz="3200" b="1" i="0" u="none" strike="noStrike" cap="none" baseline="0" dirty="0">
                <a:solidFill>
                  <a:schemeClr val="accent2"/>
                </a:solidFill>
                <a:latin typeface="Arial"/>
                <a:ea typeface="Arial"/>
                <a:cs typeface="Arial"/>
                <a:sym typeface="Arial"/>
              </a:rPr>
              <a:t> el </a:t>
            </a:r>
            <a:r>
              <a:rPr lang="en-US" sz="3200" b="1" i="0" u="none" strike="noStrike" cap="none" baseline="0" dirty="0" err="1">
                <a:solidFill>
                  <a:schemeClr val="accent2"/>
                </a:solidFill>
                <a:latin typeface="Arial"/>
                <a:ea typeface="Arial"/>
                <a:cs typeface="Arial"/>
                <a:sym typeface="Arial"/>
              </a:rPr>
              <a:t>clavo</a:t>
            </a:r>
            <a:r>
              <a:rPr lang="en-US" sz="3200" b="1" i="0" u="none" strike="noStrike" cap="none" baseline="0" dirty="0">
                <a:solidFill>
                  <a:schemeClr val="accent2"/>
                </a:solidFill>
                <a:latin typeface="Arial"/>
                <a:ea typeface="Arial"/>
                <a:cs typeface="Arial"/>
                <a:sym typeface="Arial"/>
              </a:rPr>
              <a:t> </a:t>
            </a:r>
            <a:r>
              <a:rPr lang="en-US" sz="3200" b="1" i="0" u="none" strike="noStrike" cap="none" baseline="0" dirty="0" err="1">
                <a:solidFill>
                  <a:schemeClr val="accent2"/>
                </a:solidFill>
                <a:latin typeface="Arial"/>
                <a:ea typeface="Arial"/>
                <a:cs typeface="Arial"/>
                <a:sym typeface="Arial"/>
              </a:rPr>
              <a:t>en</a:t>
            </a:r>
            <a:r>
              <a:rPr lang="en-US" sz="3200" b="1" i="0" u="none" strike="noStrike" cap="none" baseline="0" dirty="0">
                <a:solidFill>
                  <a:schemeClr val="accent2"/>
                </a:solidFill>
                <a:latin typeface="Arial"/>
                <a:ea typeface="Arial"/>
                <a:cs typeface="Arial"/>
                <a:sym typeface="Arial"/>
              </a:rPr>
              <a:t> la </a:t>
            </a:r>
            <a:r>
              <a:rPr lang="en-US" sz="3200" b="1" i="0" u="none" strike="noStrike" cap="none" baseline="0" dirty="0" err="1">
                <a:solidFill>
                  <a:schemeClr val="accent2"/>
                </a:solidFill>
                <a:latin typeface="Calibri" panose="020F0502020204030204" pitchFamily="34" charset="0"/>
                <a:sym typeface="Arial"/>
              </a:rPr>
              <a:t>madera</a:t>
            </a:r>
            <a:r>
              <a:rPr lang="en-US" sz="3200" b="1" i="0" u="none" strike="noStrike" cap="none" baseline="0" dirty="0">
                <a:solidFill>
                  <a:schemeClr val="accent2"/>
                </a:solidFill>
                <a:latin typeface="Arial"/>
                <a:ea typeface="Arial"/>
                <a:cs typeface="Arial"/>
                <a:sym typeface="Arial"/>
              </a:rPr>
              <a:t> con el </a:t>
            </a:r>
            <a:r>
              <a:rPr lang="en-US" sz="3200" b="1" i="0" u="none" strike="noStrike" cap="none" baseline="0" dirty="0" err="1">
                <a:solidFill>
                  <a:schemeClr val="accent2"/>
                </a:solidFill>
                <a:latin typeface="Arial"/>
                <a:ea typeface="Arial"/>
                <a:cs typeface="Arial"/>
                <a:sym typeface="Arial"/>
              </a:rPr>
              <a:t>martillo</a:t>
            </a:r>
            <a:r>
              <a:rPr lang="en-US" sz="3200" b="1" i="0" u="none" strike="noStrike" cap="none" baseline="0" dirty="0">
                <a:solidFill>
                  <a:schemeClr val="accent2"/>
                </a:solidFill>
                <a:latin typeface="Arial"/>
                <a:ea typeface="Arial"/>
                <a:cs typeface="Arial"/>
                <a:sym typeface="Arial"/>
              </a:rPr>
              <a:t>.</a:t>
            </a:r>
          </a:p>
        </p:txBody>
      </p:sp>
      <p:sp>
        <p:nvSpPr>
          <p:cNvPr id="701" name="Shape 701"/>
          <p:cNvSpPr/>
          <p:nvPr/>
        </p:nvSpPr>
        <p:spPr>
          <a:xfrm>
            <a:off x="1143000" y="4724400"/>
            <a:ext cx="4419599" cy="1066799"/>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a:solidFill>
                  <a:schemeClr val="accent2"/>
                </a:solidFill>
                <a:latin typeface="Arial"/>
                <a:ea typeface="Arial"/>
                <a:cs typeface="Arial"/>
                <a:sym typeface="Arial"/>
              </a:rPr>
              <a:t>No </a:t>
            </a:r>
            <a:r>
              <a:rPr lang="en-US" sz="3200" b="1" i="0" u="none" strike="noStrike" cap="none" baseline="0" dirty="0" err="1">
                <a:solidFill>
                  <a:schemeClr val="accent2"/>
                </a:solidFill>
                <a:latin typeface="Arial"/>
                <a:ea typeface="Arial"/>
                <a:cs typeface="Arial"/>
                <a:sym typeface="Arial"/>
              </a:rPr>
              <a:t>ponga</a:t>
            </a:r>
            <a:r>
              <a:rPr lang="en-US" sz="3200" b="1" i="0" u="none" strike="noStrike" cap="none" baseline="0" dirty="0">
                <a:solidFill>
                  <a:schemeClr val="accent2"/>
                </a:solidFill>
                <a:latin typeface="Arial"/>
                <a:ea typeface="Arial"/>
                <a:cs typeface="Arial"/>
                <a:sym typeface="Arial"/>
              </a:rPr>
              <a:t> los </a:t>
            </a:r>
            <a:r>
              <a:rPr lang="en-US" sz="3200" b="1" i="0" u="none" strike="noStrike" cap="none" baseline="0" dirty="0" err="1">
                <a:solidFill>
                  <a:schemeClr val="accent2"/>
                </a:solidFill>
                <a:latin typeface="Arial"/>
                <a:ea typeface="Arial"/>
                <a:cs typeface="Arial"/>
                <a:sym typeface="Arial"/>
              </a:rPr>
              <a:t>clavos</a:t>
            </a:r>
            <a:r>
              <a:rPr lang="en-US" sz="3200" b="1" i="0" u="none" strike="noStrike" cap="none" baseline="0" dirty="0">
                <a:solidFill>
                  <a:schemeClr val="accent2"/>
                </a:solidFill>
                <a:latin typeface="Arial"/>
                <a:ea typeface="Arial"/>
                <a:cs typeface="Arial"/>
                <a:sym typeface="Arial"/>
              </a:rPr>
              <a:t> </a:t>
            </a:r>
            <a:r>
              <a:rPr lang="en-US" sz="3200" b="1" i="0" u="none" strike="noStrike" cap="none" baseline="0" dirty="0" err="1">
                <a:solidFill>
                  <a:schemeClr val="accent2"/>
                </a:solidFill>
                <a:latin typeface="Arial"/>
                <a:ea typeface="Arial"/>
                <a:cs typeface="Arial"/>
                <a:sym typeface="Arial"/>
              </a:rPr>
              <a:t>en</a:t>
            </a:r>
            <a:r>
              <a:rPr lang="en-US" sz="3200" b="1" i="0" u="none" strike="noStrike" cap="none" baseline="0" dirty="0">
                <a:solidFill>
                  <a:schemeClr val="accent2"/>
                </a:solidFill>
                <a:latin typeface="Arial"/>
                <a:ea typeface="Arial"/>
                <a:cs typeface="Arial"/>
                <a:sym typeface="Arial"/>
              </a:rPr>
              <a:t> la </a:t>
            </a:r>
            <a:r>
              <a:rPr lang="en-US" sz="3200" b="1" i="0" u="none" strike="noStrike" cap="none" baseline="0" dirty="0" err="1">
                <a:solidFill>
                  <a:schemeClr val="accent2"/>
                </a:solidFill>
                <a:latin typeface="Arial"/>
                <a:ea typeface="Arial"/>
                <a:cs typeface="Arial"/>
                <a:sym typeface="Arial"/>
              </a:rPr>
              <a:t>boca</a:t>
            </a:r>
            <a:r>
              <a:rPr lang="en-US" sz="3200" b="1" i="0" u="none" strike="noStrike" cap="none" baseline="0" dirty="0">
                <a:solidFill>
                  <a:schemeClr val="accent2"/>
                </a:solidFill>
                <a:latin typeface="Arial"/>
                <a:ea typeface="Arial"/>
                <a:cs typeface="Arial"/>
                <a:sym typeface="Arial"/>
              </a:rPr>
              <a:t>.</a:t>
            </a:r>
          </a:p>
        </p:txBody>
      </p:sp>
      <p:pic>
        <p:nvPicPr>
          <p:cNvPr id="702" name="Shape 702"/>
          <p:cNvPicPr preferRelativeResize="0">
            <a:picLocks noGrp="1"/>
          </p:cNvPicPr>
          <p:nvPr>
            <p:ph type="body" idx="2"/>
          </p:nvPr>
        </p:nvPicPr>
        <p:blipFill rotWithShape="1">
          <a:blip r:embed="rId4">
            <a:alphaModFix/>
          </a:blip>
          <a:srcRect/>
          <a:stretch/>
        </p:blipFill>
        <p:spPr>
          <a:xfrm>
            <a:off x="5715000" y="2514600"/>
            <a:ext cx="2609849" cy="3559175"/>
          </a:xfrm>
          <a:prstGeom prst="rect">
            <a:avLst/>
          </a:prstGeom>
          <a:noFill/>
          <a:ln>
            <a:noFill/>
          </a:ln>
        </p:spPr>
      </p:pic>
      <p:sp>
        <p:nvSpPr>
          <p:cNvPr id="703" name="Shape 703"/>
          <p:cNvSpPr txBox="1"/>
          <p:nvPr/>
        </p:nvSpPr>
        <p:spPr>
          <a:xfrm>
            <a:off x="1143000" y="3276600"/>
            <a:ext cx="4876799" cy="1066799"/>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err="1">
                <a:solidFill>
                  <a:schemeClr val="accent2"/>
                </a:solidFill>
                <a:latin typeface="Arial"/>
                <a:ea typeface="Arial"/>
                <a:cs typeface="Arial"/>
                <a:sym typeface="Arial"/>
              </a:rPr>
              <a:t>Carpintero</a:t>
            </a:r>
            <a:r>
              <a:rPr lang="en-US" sz="3200" b="1" i="0" u="none" strike="noStrike" cap="none" baseline="0" dirty="0">
                <a:solidFill>
                  <a:schemeClr val="accent2"/>
                </a:solidFill>
                <a:latin typeface="Arial"/>
                <a:ea typeface="Arial"/>
                <a:cs typeface="Arial"/>
                <a:sym typeface="Arial"/>
              </a:rPr>
              <a:t> </a:t>
            </a:r>
            <a:r>
              <a:rPr lang="en-US" sz="3200" b="1" i="0" u="none" strike="noStrike" cap="none" baseline="0" dirty="0" err="1">
                <a:solidFill>
                  <a:schemeClr val="accent2"/>
                </a:solidFill>
                <a:latin typeface="Arial"/>
                <a:ea typeface="Arial"/>
                <a:cs typeface="Arial"/>
                <a:sym typeface="Arial"/>
              </a:rPr>
              <a:t>clava</a:t>
            </a:r>
            <a:r>
              <a:rPr lang="en-US" sz="3200" b="1" i="0" u="none" strike="noStrike" cap="none" baseline="0" dirty="0">
                <a:solidFill>
                  <a:schemeClr val="accent2"/>
                </a:solidFill>
                <a:latin typeface="Arial"/>
                <a:ea typeface="Arial"/>
                <a:cs typeface="Arial"/>
                <a:sym typeface="Arial"/>
              </a:rPr>
              <a:t> los </a:t>
            </a:r>
            <a:r>
              <a:rPr lang="en-US" sz="3200" b="1" i="0" u="none" strike="noStrike" cap="none" baseline="0" dirty="0" err="1">
                <a:solidFill>
                  <a:schemeClr val="accent2"/>
                </a:solidFill>
                <a:latin typeface="Calibri" panose="020F0502020204030204" pitchFamily="34" charset="0"/>
                <a:sym typeface="Arial"/>
              </a:rPr>
              <a:t>clavos</a:t>
            </a:r>
            <a:r>
              <a:rPr lang="en-US" sz="3200" b="1" i="0" u="none" strike="noStrike" cap="none" baseline="0" dirty="0">
                <a:solidFill>
                  <a:schemeClr val="accent2"/>
                </a:solidFill>
                <a:latin typeface="Arial"/>
                <a:ea typeface="Arial"/>
                <a:cs typeface="Arial"/>
                <a:sym typeface="Arial"/>
              </a:rPr>
              <a:t> </a:t>
            </a:r>
            <a:r>
              <a:rPr lang="en-US" sz="3200" b="1" i="0" u="none" strike="noStrike" cap="none" baseline="0" dirty="0" err="1">
                <a:solidFill>
                  <a:schemeClr val="accent2"/>
                </a:solidFill>
                <a:latin typeface="Arial"/>
                <a:ea typeface="Arial"/>
                <a:cs typeface="Arial"/>
                <a:sym typeface="Arial"/>
              </a:rPr>
              <a:t>en</a:t>
            </a:r>
            <a:r>
              <a:rPr lang="en-US" sz="3200" b="1" i="0" u="none" strike="noStrike" cap="none" baseline="0" dirty="0">
                <a:solidFill>
                  <a:schemeClr val="accent2"/>
                </a:solidFill>
                <a:latin typeface="Arial"/>
                <a:ea typeface="Arial"/>
                <a:cs typeface="Arial"/>
                <a:sym typeface="Arial"/>
              </a:rPr>
              <a:t> la </a:t>
            </a:r>
            <a:r>
              <a:rPr lang="en-US" sz="3200" b="1" i="0" u="none" strike="noStrike" cap="none" baseline="0" dirty="0" err="1">
                <a:solidFill>
                  <a:schemeClr val="accent2"/>
                </a:solidFill>
                <a:latin typeface="Arial"/>
                <a:ea typeface="Arial"/>
                <a:cs typeface="Arial"/>
                <a:sym typeface="Arial"/>
              </a:rPr>
              <a:t>madera</a:t>
            </a:r>
            <a:r>
              <a:rPr lang="en-US" sz="3200" b="1" i="0" u="none" strike="noStrike" cap="none" baseline="0" dirty="0">
                <a:solidFill>
                  <a:schemeClr val="accent2"/>
                </a:solidFill>
                <a:latin typeface="Arial"/>
                <a:ea typeface="Arial"/>
                <a:cs typeface="Arial"/>
                <a:sym typeface="Arial"/>
              </a:rPr>
              <a:t>.</a:t>
            </a:r>
          </a:p>
        </p:txBody>
      </p:sp>
      <p:sp>
        <p:nvSpPr>
          <p:cNvPr id="704" name="Shape 704"/>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53</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02"/>
                                        </p:tgtEl>
                                        <p:attrNameLst>
                                          <p:attrName>style.visibility</p:attrName>
                                        </p:attrNameLst>
                                      </p:cBhvr>
                                      <p:to>
                                        <p:strVal val="visible"/>
                                      </p:to>
                                    </p:set>
                                    <p:anim calcmode="lin" valueType="num">
                                      <p:cBhvr additive="base">
                                        <p:cTn id="12" dur="500"/>
                                        <p:tgtEl>
                                          <p:spTgt spid="70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03"/>
                                        </p:tgtEl>
                                        <p:attrNameLst>
                                          <p:attrName>style.visibility</p:attrName>
                                        </p:attrNameLst>
                                      </p:cBhvr>
                                      <p:to>
                                        <p:strVal val="visible"/>
                                      </p:to>
                                    </p:set>
                                    <p:anim calcmode="lin" valueType="num">
                                      <p:cBhvr additive="base">
                                        <p:cTn id="17" dur="500"/>
                                        <p:tgtEl>
                                          <p:spTgt spid="70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01"/>
                                        </p:tgtEl>
                                        <p:attrNameLst>
                                          <p:attrName>style.visibility</p:attrName>
                                        </p:attrNameLst>
                                      </p:cBhvr>
                                      <p:to>
                                        <p:strVal val="visible"/>
                                      </p:to>
                                    </p:set>
                                    <p:anim calcmode="lin" valueType="num">
                                      <p:cBhvr additive="base">
                                        <p:cTn id="22" dur="500"/>
                                        <p:tgtEl>
                                          <p:spTgt spid="70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err="1">
                <a:solidFill>
                  <a:schemeClr val="accent2"/>
                </a:solidFill>
                <a:latin typeface="Calibri"/>
                <a:ea typeface="Calibri"/>
                <a:cs typeface="Calibri"/>
                <a:sym typeface="Calibri"/>
              </a:rPr>
              <a:t>Corta</a:t>
            </a:r>
            <a:r>
              <a:rPr lang="en-US" sz="4000" b="1" i="0" u="none" strike="noStrike" cap="none" baseline="0" dirty="0">
                <a:solidFill>
                  <a:schemeClr val="accent2"/>
                </a:solidFill>
                <a:latin typeface="Calibri"/>
                <a:ea typeface="Calibri"/>
                <a:cs typeface="Calibri"/>
                <a:sym typeface="Calibri"/>
              </a:rPr>
              <a:t> la </a:t>
            </a:r>
            <a:r>
              <a:rPr lang="en-US" sz="4000" b="1" i="0" u="none" strike="noStrike" cap="none" baseline="0" dirty="0" err="1">
                <a:solidFill>
                  <a:schemeClr val="accent2"/>
                </a:solidFill>
                <a:latin typeface="Calibri"/>
                <a:ea typeface="Calibri"/>
                <a:cs typeface="Calibri"/>
                <a:sym typeface="Calibri"/>
              </a:rPr>
              <a:t>madera</a:t>
            </a:r>
            <a:r>
              <a:rPr lang="en-US" sz="4000" b="1" i="0" u="none" strike="noStrike" cap="none" baseline="0" dirty="0">
                <a:solidFill>
                  <a:schemeClr val="accent2"/>
                </a:solidFill>
                <a:latin typeface="Calibri"/>
                <a:ea typeface="Calibri"/>
                <a:cs typeface="Calibri"/>
                <a:sym typeface="Calibri"/>
              </a:rPr>
              <a:t> con el </a:t>
            </a:r>
            <a:r>
              <a:rPr lang="en-US" sz="4000" b="1" i="0" u="none" strike="noStrike" cap="none" baseline="0" dirty="0" err="1">
                <a:solidFill>
                  <a:schemeClr val="accent2"/>
                </a:solidFill>
                <a:latin typeface="Calibri"/>
                <a:ea typeface="Calibri"/>
                <a:cs typeface="Calibri"/>
                <a:sym typeface="Calibri"/>
              </a:rPr>
              <a:t>serrucho</a:t>
            </a:r>
            <a:r>
              <a:rPr lang="en-US" sz="4000" b="1" i="0" u="none" strike="noStrike" cap="none" baseline="0" dirty="0">
                <a:solidFill>
                  <a:schemeClr val="accent2"/>
                </a:solidFill>
                <a:latin typeface="Calibri"/>
                <a:ea typeface="Calibri"/>
                <a:cs typeface="Calibri"/>
                <a:sym typeface="Calibri"/>
              </a:rPr>
              <a:t>.</a:t>
            </a:r>
          </a:p>
        </p:txBody>
      </p:sp>
      <p:pic>
        <p:nvPicPr>
          <p:cNvPr id="711" name="Shape 711"/>
          <p:cNvPicPr preferRelativeResize="0">
            <a:picLocks noGrp="1"/>
          </p:cNvPicPr>
          <p:nvPr>
            <p:ph type="body" idx="1"/>
          </p:nvPr>
        </p:nvPicPr>
        <p:blipFill rotWithShape="1">
          <a:blip r:embed="rId3">
            <a:alphaModFix/>
          </a:blip>
          <a:srcRect/>
          <a:stretch/>
        </p:blipFill>
        <p:spPr>
          <a:xfrm>
            <a:off x="762000" y="3733800"/>
            <a:ext cx="2246313" cy="2438399"/>
          </a:xfrm>
          <a:prstGeom prst="rect">
            <a:avLst/>
          </a:prstGeom>
          <a:noFill/>
          <a:ln>
            <a:noFill/>
          </a:ln>
        </p:spPr>
      </p:pic>
      <p:pic>
        <p:nvPicPr>
          <p:cNvPr id="712" name="Shape 712"/>
          <p:cNvPicPr preferRelativeResize="0">
            <a:picLocks noGrp="1"/>
          </p:cNvPicPr>
          <p:nvPr>
            <p:ph type="body" idx="2"/>
          </p:nvPr>
        </p:nvPicPr>
        <p:blipFill rotWithShape="1">
          <a:blip r:embed="rId4">
            <a:alphaModFix/>
          </a:blip>
          <a:srcRect/>
          <a:stretch/>
        </p:blipFill>
        <p:spPr>
          <a:xfrm>
            <a:off x="914400" y="1371600"/>
            <a:ext cx="3084512" cy="1284287"/>
          </a:xfrm>
          <a:prstGeom prst="rect">
            <a:avLst/>
          </a:prstGeom>
          <a:noFill/>
          <a:ln>
            <a:noFill/>
          </a:ln>
        </p:spPr>
      </p:pic>
      <p:pic>
        <p:nvPicPr>
          <p:cNvPr id="713" name="Shape 713"/>
          <p:cNvPicPr preferRelativeResize="0">
            <a:picLocks noGrp="1"/>
          </p:cNvPicPr>
          <p:nvPr>
            <p:ph type="body" idx="3"/>
          </p:nvPr>
        </p:nvPicPr>
        <p:blipFill rotWithShape="1">
          <a:blip r:embed="rId5">
            <a:alphaModFix/>
          </a:blip>
          <a:srcRect/>
          <a:stretch/>
        </p:blipFill>
        <p:spPr>
          <a:xfrm>
            <a:off x="6781800" y="3886200"/>
            <a:ext cx="1754187" cy="2187574"/>
          </a:xfrm>
          <a:prstGeom prst="rect">
            <a:avLst/>
          </a:prstGeom>
          <a:noFill/>
          <a:ln>
            <a:noFill/>
          </a:ln>
        </p:spPr>
      </p:pic>
      <p:sp>
        <p:nvSpPr>
          <p:cNvPr id="714" name="Shape 714"/>
          <p:cNvSpPr txBox="1"/>
          <p:nvPr/>
        </p:nvSpPr>
        <p:spPr>
          <a:xfrm>
            <a:off x="1066800" y="2819400"/>
            <a:ext cx="2819400" cy="579438"/>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err="1">
                <a:solidFill>
                  <a:schemeClr val="accent2"/>
                </a:solidFill>
                <a:latin typeface="Calibri" panose="020F0502020204030204" pitchFamily="34" charset="0"/>
                <a:sym typeface="Arial"/>
              </a:rPr>
              <a:t>serrucho</a:t>
            </a:r>
            <a:endParaRPr lang="en-US" sz="3200" b="1" i="0" u="none" strike="noStrike" cap="none" baseline="0" dirty="0">
              <a:solidFill>
                <a:schemeClr val="accent2"/>
              </a:solidFill>
              <a:latin typeface="Calibri" panose="020F0502020204030204" pitchFamily="34" charset="0"/>
              <a:sym typeface="Arial"/>
            </a:endParaRPr>
          </a:p>
        </p:txBody>
      </p:sp>
      <p:grpSp>
        <p:nvGrpSpPr>
          <p:cNvPr id="715" name="Shape 715"/>
          <p:cNvGrpSpPr/>
          <p:nvPr/>
        </p:nvGrpSpPr>
        <p:grpSpPr>
          <a:xfrm>
            <a:off x="5029200" y="1524000"/>
            <a:ext cx="3505200" cy="2119312"/>
            <a:chOff x="3168" y="960"/>
            <a:chExt cx="2208" cy="1334"/>
          </a:xfrm>
        </p:grpSpPr>
        <p:pic>
          <p:nvPicPr>
            <p:cNvPr id="716" name="Shape 716"/>
            <p:cNvPicPr preferRelativeResize="0"/>
            <p:nvPr/>
          </p:nvPicPr>
          <p:blipFill rotWithShape="1">
            <a:blip r:embed="rId6">
              <a:alphaModFix/>
            </a:blip>
            <a:srcRect/>
            <a:stretch/>
          </p:blipFill>
          <p:spPr>
            <a:xfrm>
              <a:off x="3408" y="960"/>
              <a:ext cx="1728" cy="1084"/>
            </a:xfrm>
            <a:prstGeom prst="rect">
              <a:avLst/>
            </a:prstGeom>
            <a:noFill/>
            <a:ln>
              <a:noFill/>
            </a:ln>
          </p:spPr>
        </p:pic>
        <p:sp>
          <p:nvSpPr>
            <p:cNvPr id="717" name="Shape 717"/>
            <p:cNvSpPr txBox="1"/>
            <p:nvPr/>
          </p:nvSpPr>
          <p:spPr>
            <a:xfrm>
              <a:off x="3168" y="1968"/>
              <a:ext cx="2208" cy="327"/>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800" b="1" i="0" u="none" strike="noStrike" cap="none" baseline="0" dirty="0" err="1">
                  <a:solidFill>
                    <a:schemeClr val="accent2"/>
                  </a:solidFill>
                  <a:latin typeface="Arial"/>
                  <a:ea typeface="Arial"/>
                  <a:cs typeface="Arial"/>
                  <a:sym typeface="Arial"/>
                </a:rPr>
                <a:t>madera</a:t>
              </a:r>
              <a:r>
                <a:rPr lang="en-US" sz="2800" b="1" i="0" u="none" strike="noStrike" cap="none" baseline="0" dirty="0">
                  <a:solidFill>
                    <a:schemeClr val="accent2"/>
                  </a:solidFill>
                  <a:latin typeface="Arial"/>
                  <a:ea typeface="Arial"/>
                  <a:cs typeface="Arial"/>
                  <a:sym typeface="Arial"/>
                </a:rPr>
                <a:t> y </a:t>
              </a:r>
              <a:r>
                <a:rPr lang="en-US" sz="2800" b="1" i="0" u="none" strike="noStrike" cap="none" baseline="0" dirty="0" err="1">
                  <a:solidFill>
                    <a:schemeClr val="accent2"/>
                  </a:solidFill>
                  <a:latin typeface="Calibri" panose="020F0502020204030204" pitchFamily="34" charset="0"/>
                  <a:sym typeface="Arial"/>
                </a:rPr>
                <a:t>serrucho</a:t>
              </a:r>
              <a:endParaRPr lang="en-US" sz="2800" b="1" i="0" u="none" strike="noStrike" cap="none" baseline="0" dirty="0">
                <a:solidFill>
                  <a:schemeClr val="accent2"/>
                </a:solidFill>
                <a:latin typeface="Calibri" panose="020F0502020204030204" pitchFamily="34" charset="0"/>
                <a:sym typeface="Arial"/>
              </a:endParaRPr>
            </a:p>
          </p:txBody>
        </p:sp>
      </p:grpSp>
      <p:sp>
        <p:nvSpPr>
          <p:cNvPr id="718" name="Shape 718"/>
          <p:cNvSpPr txBox="1"/>
          <p:nvPr/>
        </p:nvSpPr>
        <p:spPr>
          <a:xfrm>
            <a:off x="2971800" y="3886200"/>
            <a:ext cx="3886200" cy="1554162"/>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err="1">
                <a:solidFill>
                  <a:schemeClr val="accent2"/>
                </a:solidFill>
                <a:latin typeface="Calibri" panose="020F0502020204030204" pitchFamily="34" charset="0"/>
                <a:sym typeface="Arial"/>
              </a:rPr>
              <a:t>Carpintero</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corta</a:t>
            </a:r>
            <a:r>
              <a:rPr lang="en-US" sz="3200" b="1" i="0" u="none" strike="noStrike" cap="none" baseline="0" dirty="0">
                <a:solidFill>
                  <a:schemeClr val="accent2"/>
                </a:solidFill>
                <a:latin typeface="Calibri" panose="020F0502020204030204" pitchFamily="34" charset="0"/>
                <a:sym typeface="Arial"/>
              </a:rPr>
              <a:t> la </a:t>
            </a:r>
            <a:r>
              <a:rPr lang="en-US" sz="3200" b="1" i="0" u="none" strike="noStrike" cap="none" baseline="0" dirty="0" err="1">
                <a:solidFill>
                  <a:schemeClr val="accent2"/>
                </a:solidFill>
                <a:latin typeface="Calibri" panose="020F0502020204030204" pitchFamily="34" charset="0"/>
                <a:sym typeface="Arial"/>
              </a:rPr>
              <a:t>madera</a:t>
            </a:r>
            <a:r>
              <a:rPr lang="en-US" sz="3200" b="1" i="0" u="none" strike="noStrike" cap="none" baseline="0" dirty="0">
                <a:solidFill>
                  <a:schemeClr val="accent2"/>
                </a:solidFill>
                <a:latin typeface="Calibri" panose="020F0502020204030204" pitchFamily="34" charset="0"/>
                <a:sym typeface="Arial"/>
              </a:rPr>
              <a:t> con el </a:t>
            </a:r>
            <a:r>
              <a:rPr lang="en-US" sz="3200" b="1" i="0" u="none" strike="noStrike" cap="none" baseline="0" dirty="0" err="1">
                <a:solidFill>
                  <a:schemeClr val="accent2"/>
                </a:solidFill>
                <a:latin typeface="Calibri" panose="020F0502020204030204" pitchFamily="34" charset="0"/>
                <a:sym typeface="Arial"/>
              </a:rPr>
              <a:t>serrucho</a:t>
            </a:r>
            <a:r>
              <a:rPr lang="en-US" sz="3200" b="1" i="0" u="none" strike="noStrike" cap="none" baseline="0" dirty="0">
                <a:solidFill>
                  <a:schemeClr val="accent2"/>
                </a:solidFill>
                <a:latin typeface="Calibri" panose="020F0502020204030204" pitchFamily="34" charset="0"/>
                <a:sym typeface="Arial"/>
              </a:rPr>
              <a:t>.</a:t>
            </a:r>
          </a:p>
        </p:txBody>
      </p:sp>
      <p:sp>
        <p:nvSpPr>
          <p:cNvPr id="719" name="Shape 719"/>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54</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14"/>
                                        </p:tgtEl>
                                        <p:attrNameLst>
                                          <p:attrName>style.visibility</p:attrName>
                                        </p:attrNameLst>
                                      </p:cBhvr>
                                      <p:to>
                                        <p:strVal val="visible"/>
                                      </p:to>
                                    </p:set>
                                    <p:anim calcmode="lin" valueType="num">
                                      <p:cBhvr additive="base">
                                        <p:cTn id="7" dur="500"/>
                                        <p:tgtEl>
                                          <p:spTgt spid="71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15"/>
                                        </p:tgtEl>
                                        <p:attrNameLst>
                                          <p:attrName>style.visibility</p:attrName>
                                        </p:attrNameLst>
                                      </p:cBhvr>
                                      <p:to>
                                        <p:strVal val="visible"/>
                                      </p:to>
                                    </p:set>
                                    <p:anim calcmode="lin" valueType="num">
                                      <p:cBhvr additive="base">
                                        <p:cTn id="12" dur="500"/>
                                        <p:tgtEl>
                                          <p:spTgt spid="71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10"/>
                                        </p:tgtEl>
                                        <p:attrNameLst>
                                          <p:attrName>style.visibility</p:attrName>
                                        </p:attrNameLst>
                                      </p:cBhvr>
                                      <p:to>
                                        <p:strVal val="visible"/>
                                      </p:to>
                                    </p:set>
                                    <p:anim calcmode="lin" valueType="num">
                                      <p:cBhvr additive="base">
                                        <p:cTn id="17" dur="500"/>
                                        <p:tgtEl>
                                          <p:spTgt spid="710"/>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11"/>
                                        </p:tgtEl>
                                        <p:attrNameLst>
                                          <p:attrName>style.visibility</p:attrName>
                                        </p:attrNameLst>
                                      </p:cBhvr>
                                      <p:to>
                                        <p:strVal val="visible"/>
                                      </p:to>
                                    </p:set>
                                    <p:anim calcmode="lin" valueType="num">
                                      <p:cBhvr additive="base">
                                        <p:cTn id="22" dur="500"/>
                                        <p:tgtEl>
                                          <p:spTgt spid="711"/>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18"/>
                                        </p:tgtEl>
                                        <p:attrNameLst>
                                          <p:attrName>style.visibility</p:attrName>
                                        </p:attrNameLst>
                                      </p:cBhvr>
                                      <p:to>
                                        <p:strVal val="visible"/>
                                      </p:to>
                                    </p:set>
                                    <p:anim calcmode="lin" valueType="num">
                                      <p:cBhvr additive="base">
                                        <p:cTn id="27" dur="500"/>
                                        <p:tgtEl>
                                          <p:spTgt spid="718"/>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13"/>
                                        </p:tgtEl>
                                        <p:attrNameLst>
                                          <p:attrName>style.visibility</p:attrName>
                                        </p:attrNameLst>
                                      </p:cBhvr>
                                      <p:to>
                                        <p:strVal val="visible"/>
                                      </p:to>
                                    </p:set>
                                    <p:anim calcmode="lin" valueType="num">
                                      <p:cBhvr additive="base">
                                        <p:cTn id="32" dur="500"/>
                                        <p:tgtEl>
                                          <p:spTgt spid="71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Shape 725"/>
          <p:cNvPicPr preferRelativeResize="0">
            <a:picLocks noGrp="1"/>
          </p:cNvPicPr>
          <p:nvPr>
            <p:ph type="body" idx="1"/>
          </p:nvPr>
        </p:nvPicPr>
        <p:blipFill rotWithShape="1">
          <a:blip r:embed="rId3">
            <a:alphaModFix/>
          </a:blip>
          <a:srcRect/>
          <a:stretch/>
        </p:blipFill>
        <p:spPr>
          <a:xfrm>
            <a:off x="2362200" y="1219200"/>
            <a:ext cx="1700212" cy="2155824"/>
          </a:xfrm>
          <a:prstGeom prst="rect">
            <a:avLst/>
          </a:prstGeom>
          <a:noFill/>
          <a:ln>
            <a:noFill/>
          </a:ln>
        </p:spPr>
      </p:pic>
      <p:pic>
        <p:nvPicPr>
          <p:cNvPr id="726" name="Shape 726"/>
          <p:cNvPicPr preferRelativeResize="0">
            <a:picLocks noGrp="1"/>
          </p:cNvPicPr>
          <p:nvPr>
            <p:ph type="body" idx="2"/>
          </p:nvPr>
        </p:nvPicPr>
        <p:blipFill rotWithShape="1">
          <a:blip r:embed="rId4">
            <a:alphaModFix/>
          </a:blip>
          <a:srcRect/>
          <a:stretch/>
        </p:blipFill>
        <p:spPr>
          <a:xfrm>
            <a:off x="5867400" y="762000"/>
            <a:ext cx="1808162" cy="1811337"/>
          </a:xfrm>
          <a:prstGeom prst="rect">
            <a:avLst/>
          </a:prstGeom>
          <a:noFill/>
          <a:ln>
            <a:noFill/>
          </a:ln>
        </p:spPr>
      </p:pic>
      <p:pic>
        <p:nvPicPr>
          <p:cNvPr id="727" name="Shape 727"/>
          <p:cNvPicPr preferRelativeResize="0">
            <a:picLocks noGrp="1"/>
          </p:cNvPicPr>
          <p:nvPr>
            <p:ph type="body" idx="3"/>
          </p:nvPr>
        </p:nvPicPr>
        <p:blipFill rotWithShape="1">
          <a:blip r:embed="rId5">
            <a:alphaModFix/>
          </a:blip>
          <a:srcRect/>
          <a:stretch/>
        </p:blipFill>
        <p:spPr>
          <a:xfrm>
            <a:off x="6456782" y="3810000"/>
            <a:ext cx="2070678" cy="2011362"/>
          </a:xfrm>
          <a:prstGeom prst="rect">
            <a:avLst/>
          </a:prstGeom>
          <a:noFill/>
          <a:ln>
            <a:noFill/>
          </a:ln>
        </p:spPr>
      </p:pic>
      <p:sp>
        <p:nvSpPr>
          <p:cNvPr id="729" name="Shape 729"/>
          <p:cNvSpPr/>
          <p:nvPr/>
        </p:nvSpPr>
        <p:spPr>
          <a:xfrm>
            <a:off x="304800" y="457200"/>
            <a:ext cx="4527549" cy="641350"/>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600" b="1" i="0" u="none" strike="noStrike" cap="none" baseline="0" dirty="0" err="1">
                <a:solidFill>
                  <a:schemeClr val="accent2"/>
                </a:solidFill>
                <a:latin typeface="Arial"/>
                <a:ea typeface="Arial"/>
                <a:cs typeface="Arial"/>
                <a:sym typeface="Arial"/>
              </a:rPr>
              <a:t>Pi</a:t>
            </a:r>
            <a:r>
              <a:rPr lang="en-US" sz="3600" b="1" i="0" u="none" strike="noStrike" cap="none" baseline="0" dirty="0" err="1">
                <a:solidFill>
                  <a:schemeClr val="accent2"/>
                </a:solidFill>
                <a:latin typeface="Calibri" panose="020F0502020204030204" pitchFamily="34" charset="0"/>
                <a:sym typeface="Arial"/>
              </a:rPr>
              <a:t>n</a:t>
            </a:r>
            <a:r>
              <a:rPr lang="en-US" sz="3600" b="1" i="0" u="none" strike="noStrike" cap="none" baseline="0" dirty="0" err="1">
                <a:solidFill>
                  <a:schemeClr val="accent2"/>
                </a:solidFill>
                <a:latin typeface="Arial"/>
                <a:ea typeface="Arial"/>
                <a:cs typeface="Arial"/>
                <a:sym typeface="Arial"/>
              </a:rPr>
              <a:t>ta</a:t>
            </a:r>
            <a:r>
              <a:rPr lang="en-US" sz="3600" b="1" i="0" u="none" strike="noStrike" cap="none" baseline="0" dirty="0">
                <a:solidFill>
                  <a:schemeClr val="accent2"/>
                </a:solidFill>
                <a:latin typeface="Arial"/>
                <a:ea typeface="Arial"/>
                <a:cs typeface="Arial"/>
                <a:sym typeface="Arial"/>
              </a:rPr>
              <a:t> con la </a:t>
            </a:r>
            <a:r>
              <a:rPr lang="en-US" sz="3600" b="1" i="0" u="none" strike="noStrike" cap="none" baseline="0" dirty="0" err="1">
                <a:solidFill>
                  <a:schemeClr val="accent2"/>
                </a:solidFill>
                <a:latin typeface="Arial"/>
                <a:ea typeface="Arial"/>
                <a:cs typeface="Arial"/>
                <a:sym typeface="Arial"/>
              </a:rPr>
              <a:t>brocha</a:t>
            </a:r>
            <a:r>
              <a:rPr lang="en-US" sz="3600" b="1" i="0" u="none" strike="noStrike" cap="none" baseline="0" dirty="0">
                <a:solidFill>
                  <a:schemeClr val="accent2"/>
                </a:solidFill>
                <a:latin typeface="Arial"/>
                <a:ea typeface="Arial"/>
                <a:cs typeface="Arial"/>
                <a:sym typeface="Arial"/>
              </a:rPr>
              <a:t>.</a:t>
            </a:r>
          </a:p>
        </p:txBody>
      </p:sp>
      <p:sp>
        <p:nvSpPr>
          <p:cNvPr id="730" name="Shape 730"/>
          <p:cNvSpPr txBox="1"/>
          <p:nvPr/>
        </p:nvSpPr>
        <p:spPr>
          <a:xfrm>
            <a:off x="4267200" y="2819400"/>
            <a:ext cx="4876799" cy="519112"/>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2800" b="1" i="0" u="none" strike="noStrike" cap="none" baseline="0" dirty="0" err="1">
                <a:solidFill>
                  <a:schemeClr val="accent2"/>
                </a:solidFill>
                <a:latin typeface="Arial"/>
                <a:ea typeface="Arial"/>
                <a:cs typeface="Arial"/>
                <a:sym typeface="Arial"/>
              </a:rPr>
              <a:t>Pinta</a:t>
            </a:r>
            <a:r>
              <a:rPr lang="en-US" sz="2800" b="1" i="0" u="none" strike="noStrike" cap="none" baseline="0" dirty="0">
                <a:solidFill>
                  <a:schemeClr val="accent2"/>
                </a:solidFill>
                <a:latin typeface="Arial"/>
                <a:ea typeface="Arial"/>
                <a:cs typeface="Arial"/>
                <a:sym typeface="Arial"/>
              </a:rPr>
              <a:t> la </a:t>
            </a:r>
            <a:r>
              <a:rPr lang="en-US" sz="2800" b="1" i="0" u="none" strike="noStrike" cap="none" baseline="0" dirty="0">
                <a:solidFill>
                  <a:schemeClr val="accent2"/>
                </a:solidFill>
                <a:latin typeface="Calibri" panose="020F0502020204030204" pitchFamily="34" charset="0"/>
                <a:sym typeface="Arial"/>
              </a:rPr>
              <a:t>casa</a:t>
            </a:r>
            <a:r>
              <a:rPr lang="en-US" sz="2800" b="1" i="0" u="none" strike="noStrike" cap="none" baseline="0" dirty="0">
                <a:solidFill>
                  <a:schemeClr val="accent2"/>
                </a:solidFill>
                <a:latin typeface="Arial"/>
                <a:ea typeface="Arial"/>
                <a:cs typeface="Arial"/>
                <a:sym typeface="Arial"/>
              </a:rPr>
              <a:t> con la </a:t>
            </a:r>
            <a:r>
              <a:rPr lang="en-US" sz="2800" b="1" i="0" u="none" strike="noStrike" cap="none" baseline="0" dirty="0" err="1">
                <a:solidFill>
                  <a:schemeClr val="accent2"/>
                </a:solidFill>
                <a:latin typeface="Arial"/>
                <a:ea typeface="Arial"/>
                <a:cs typeface="Arial"/>
                <a:sym typeface="Arial"/>
              </a:rPr>
              <a:t>brocha</a:t>
            </a:r>
            <a:r>
              <a:rPr lang="en-US" sz="2800" b="1" i="0" u="none" strike="noStrike" cap="none" baseline="0" dirty="0">
                <a:solidFill>
                  <a:schemeClr val="accent2"/>
                </a:solidFill>
                <a:latin typeface="Arial"/>
                <a:ea typeface="Arial"/>
                <a:cs typeface="Arial"/>
                <a:sym typeface="Arial"/>
              </a:rPr>
              <a:t>.</a:t>
            </a:r>
          </a:p>
        </p:txBody>
      </p:sp>
      <p:sp>
        <p:nvSpPr>
          <p:cNvPr id="731" name="Shape 731"/>
          <p:cNvSpPr txBox="1"/>
          <p:nvPr/>
        </p:nvSpPr>
        <p:spPr>
          <a:xfrm>
            <a:off x="603350" y="3859225"/>
            <a:ext cx="5853299" cy="2155799"/>
          </a:xfrm>
          <a:prstGeom prst="rect">
            <a:avLst/>
          </a:prstGeom>
          <a:noFill/>
          <a:ln>
            <a:noFill/>
          </a:ln>
        </p:spPr>
        <p:txBody>
          <a:bodyPr lIns="91425" tIns="45700" rIns="91425" bIns="45700" anchor="t" anchorCtr="0">
            <a:noAutofit/>
          </a:bodyPr>
          <a:lstStyle/>
          <a:p>
            <a:pPr marL="0" marR="0" lvl="0" indent="0" algn="l" rtl="0">
              <a:spcBef>
                <a:spcPts val="0"/>
              </a:spcBef>
              <a:spcAft>
                <a:spcPts val="1200"/>
              </a:spcAft>
              <a:buClr>
                <a:schemeClr val="accent2"/>
              </a:buClr>
              <a:buSzPct val="25000"/>
              <a:buFont typeface="Arial"/>
              <a:buNone/>
            </a:pPr>
            <a:r>
              <a:rPr lang="en-US" sz="3200" b="1" i="0" u="none" strike="noStrike" cap="none" baseline="0" dirty="0">
                <a:solidFill>
                  <a:schemeClr val="accent2"/>
                </a:solidFill>
                <a:latin typeface="Calibri" panose="020F0502020204030204" pitchFamily="34" charset="0"/>
                <a:sym typeface="Arial"/>
              </a:rPr>
              <a:t>El </a:t>
            </a:r>
            <a:r>
              <a:rPr lang="en-US" sz="3200" b="1" i="0" u="none" strike="noStrike" cap="none" baseline="0" dirty="0" err="1">
                <a:solidFill>
                  <a:schemeClr val="accent2"/>
                </a:solidFill>
                <a:latin typeface="Calibri" panose="020F0502020204030204" pitchFamily="34" charset="0"/>
                <a:sym typeface="Arial"/>
              </a:rPr>
              <a:t>pintor</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está</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pintando</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las</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paredes</a:t>
            </a:r>
            <a:r>
              <a:rPr lang="en-US" sz="3200" b="1" i="0" u="none" strike="noStrike" cap="none" baseline="0" dirty="0">
                <a:solidFill>
                  <a:schemeClr val="accent2"/>
                </a:solidFill>
                <a:latin typeface="Calibri" panose="020F0502020204030204" pitchFamily="34" charset="0"/>
                <a:sym typeface="Arial"/>
              </a:rPr>
              <a:t> </a:t>
            </a:r>
            <a:r>
              <a:rPr lang="en-US" sz="3200" b="1" i="0" u="none" strike="noStrike" cap="none" baseline="0" dirty="0" err="1">
                <a:solidFill>
                  <a:schemeClr val="accent2"/>
                </a:solidFill>
                <a:latin typeface="Calibri" panose="020F0502020204030204" pitchFamily="34" charset="0"/>
                <a:sym typeface="Arial"/>
              </a:rPr>
              <a:t>en</a:t>
            </a:r>
            <a:r>
              <a:rPr lang="en-US" sz="3200" b="1" i="0" u="none" strike="noStrike" cap="none" baseline="0" dirty="0">
                <a:solidFill>
                  <a:schemeClr val="accent2"/>
                </a:solidFill>
                <a:latin typeface="Calibri" panose="020F0502020204030204" pitchFamily="34" charset="0"/>
                <a:sym typeface="Arial"/>
              </a:rPr>
              <a:t> la casa. </a:t>
            </a:r>
          </a:p>
          <a:p>
            <a:pPr marL="0" marR="0" lvl="0" indent="0" algn="l" rtl="0">
              <a:spcBef>
                <a:spcPts val="0"/>
              </a:spcBef>
              <a:buClr>
                <a:schemeClr val="accent2"/>
              </a:buClr>
              <a:buSzPct val="25000"/>
              <a:buFont typeface="Arial"/>
              <a:buNone/>
            </a:pPr>
            <a:r>
              <a:rPr lang="en-US" sz="3200" i="1" u="none" strike="noStrike" cap="none" baseline="0" dirty="0">
                <a:latin typeface="Calibri" panose="020F0502020204030204" pitchFamily="34" charset="0"/>
                <a:sym typeface="Arial"/>
              </a:rPr>
              <a:t>Progress to simple descriptions. </a:t>
            </a:r>
            <a:r>
              <a:rPr lang="en-US" sz="3200" i="1" dirty="0">
                <a:latin typeface="Calibri" panose="020F0502020204030204" pitchFamily="34" charset="0"/>
              </a:rPr>
              <a:t>This is not TPR. </a:t>
            </a:r>
          </a:p>
        </p:txBody>
      </p:sp>
      <p:pic>
        <p:nvPicPr>
          <p:cNvPr id="732" name="Shape 732"/>
          <p:cNvPicPr preferRelativeResize="0">
            <a:picLocks noGrp="1"/>
          </p:cNvPicPr>
          <p:nvPr>
            <p:ph type="body" idx="4"/>
          </p:nvPr>
        </p:nvPicPr>
        <p:blipFill rotWithShape="1">
          <a:blip r:embed="rId6">
            <a:alphaModFix/>
          </a:blip>
          <a:srcRect/>
          <a:stretch/>
        </p:blipFill>
        <p:spPr>
          <a:xfrm>
            <a:off x="304800" y="1752600"/>
            <a:ext cx="1804988" cy="1216024"/>
          </a:xfrm>
          <a:prstGeom prst="rect">
            <a:avLst/>
          </a:prstGeom>
          <a:noFill/>
          <a:ln>
            <a:noFill/>
          </a:ln>
        </p:spPr>
      </p:pic>
      <p:sp>
        <p:nvSpPr>
          <p:cNvPr id="733" name="Shape 733"/>
          <p:cNvSpPr txBox="1"/>
          <p:nvPr/>
        </p:nvSpPr>
        <p:spPr>
          <a:xfrm>
            <a:off x="457200" y="3124200"/>
            <a:ext cx="1752600" cy="579438"/>
          </a:xfrm>
          <a:prstGeom prst="rect">
            <a:avLst/>
          </a:prstGeom>
          <a:noFill/>
          <a:ln>
            <a:noFill/>
          </a:ln>
        </p:spPr>
        <p:txBody>
          <a:bodyPr lIns="91425" tIns="45700" rIns="91425" bIns="45700" anchor="t" anchorCtr="0">
            <a:noAutofit/>
          </a:bodyPr>
          <a:lstStyle/>
          <a:p>
            <a:pPr marL="0" marR="0" lvl="0" indent="0" algn="l" rtl="0">
              <a:spcBef>
                <a:spcPts val="0"/>
              </a:spcBef>
              <a:buClr>
                <a:schemeClr val="accent2"/>
              </a:buClr>
              <a:buSzPct val="25000"/>
              <a:buFont typeface="Arial"/>
              <a:buNone/>
            </a:pPr>
            <a:r>
              <a:rPr lang="en-US" sz="3200" b="1" i="0" u="none" strike="noStrike" cap="none" baseline="0" dirty="0" err="1">
                <a:solidFill>
                  <a:schemeClr val="accent2"/>
                </a:solidFill>
                <a:latin typeface="Calibri" panose="020F0502020204030204" pitchFamily="34" charset="0"/>
                <a:sym typeface="Arial"/>
              </a:rPr>
              <a:t>brocha</a:t>
            </a:r>
            <a:endParaRPr lang="en-US" sz="3200" b="1" i="0" u="none" strike="noStrike" cap="none" baseline="0" dirty="0">
              <a:solidFill>
                <a:schemeClr val="accent2"/>
              </a:solidFill>
              <a:latin typeface="Calibri" panose="020F0502020204030204" pitchFamily="34" charset="0"/>
              <a:sym typeface="Arial"/>
            </a:endParaRPr>
          </a:p>
        </p:txBody>
      </p:sp>
      <p:sp>
        <p:nvSpPr>
          <p:cNvPr id="734" name="Shape 734"/>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55</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 calcmode="lin" valueType="num">
                                      <p:cBhvr additive="base">
                                        <p:cTn id="7" dur="500"/>
                                        <p:tgtEl>
                                          <p:spTgt spid="72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29"/>
                                        </p:tgtEl>
                                        <p:attrNameLst>
                                          <p:attrName>style.visibility</p:attrName>
                                        </p:attrNameLst>
                                      </p:cBhvr>
                                      <p:to>
                                        <p:strVal val="visible"/>
                                      </p:to>
                                    </p:set>
                                    <p:anim calcmode="lin" valueType="num">
                                      <p:cBhvr additive="base">
                                        <p:cTn id="12" dur="500"/>
                                        <p:tgtEl>
                                          <p:spTgt spid="729"/>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26"/>
                                        </p:tgtEl>
                                        <p:attrNameLst>
                                          <p:attrName>style.visibility</p:attrName>
                                        </p:attrNameLst>
                                      </p:cBhvr>
                                      <p:to>
                                        <p:strVal val="visible"/>
                                      </p:to>
                                    </p:set>
                                    <p:anim calcmode="lin" valueType="num">
                                      <p:cBhvr additive="base">
                                        <p:cTn id="17" dur="500"/>
                                        <p:tgtEl>
                                          <p:spTgt spid="726"/>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30"/>
                                        </p:tgtEl>
                                        <p:attrNameLst>
                                          <p:attrName>style.visibility</p:attrName>
                                        </p:attrNameLst>
                                      </p:cBhvr>
                                      <p:to>
                                        <p:strVal val="visible"/>
                                      </p:to>
                                    </p:set>
                                    <p:anim calcmode="lin" valueType="num">
                                      <p:cBhvr additive="base">
                                        <p:cTn id="22" dur="500"/>
                                        <p:tgtEl>
                                          <p:spTgt spid="730"/>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31"/>
                                        </p:tgtEl>
                                        <p:attrNameLst>
                                          <p:attrName>style.visibility</p:attrName>
                                        </p:attrNameLst>
                                      </p:cBhvr>
                                      <p:to>
                                        <p:strVal val="visible"/>
                                      </p:to>
                                    </p:set>
                                    <p:anim calcmode="lin" valueType="num">
                                      <p:cBhvr additive="base">
                                        <p:cTn id="27" dur="500"/>
                                        <p:tgtEl>
                                          <p:spTgt spid="731"/>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727"/>
                                        </p:tgtEl>
                                        <p:attrNameLst>
                                          <p:attrName>style.visibility</p:attrName>
                                        </p:attrNameLst>
                                      </p:cBhvr>
                                      <p:to>
                                        <p:strVal val="visible"/>
                                      </p:to>
                                    </p:set>
                                    <p:anim calcmode="lin" valueType="num">
                                      <p:cBhvr additive="base">
                                        <p:cTn id="32" dur="500"/>
                                        <p:tgtEl>
                                          <p:spTgt spid="72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Shape 740"/>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err="1">
                <a:solidFill>
                  <a:schemeClr val="accent2"/>
                </a:solidFill>
                <a:latin typeface="Calibri"/>
                <a:ea typeface="Calibri"/>
                <a:cs typeface="Calibri"/>
                <a:sym typeface="Calibri"/>
              </a:rPr>
              <a:t>Construye</a:t>
            </a:r>
            <a:r>
              <a:rPr lang="en-US" sz="4000" b="1" i="0" u="none" strike="noStrike" cap="none" baseline="0" dirty="0">
                <a:solidFill>
                  <a:schemeClr val="accent2"/>
                </a:solidFill>
                <a:latin typeface="Calibri"/>
                <a:ea typeface="Calibri"/>
                <a:cs typeface="Calibri"/>
                <a:sym typeface="Calibri"/>
              </a:rPr>
              <a:t> </a:t>
            </a:r>
            <a:r>
              <a:rPr lang="en-US" sz="4000" b="1" i="0" u="none" strike="noStrike" cap="none" baseline="0" dirty="0" err="1">
                <a:solidFill>
                  <a:schemeClr val="accent2"/>
                </a:solidFill>
                <a:latin typeface="Calibri"/>
                <a:ea typeface="Calibri"/>
                <a:cs typeface="Calibri"/>
                <a:sym typeface="Calibri"/>
              </a:rPr>
              <a:t>una</a:t>
            </a:r>
            <a:r>
              <a:rPr lang="en-US" sz="4000" b="1" i="0" u="none" strike="noStrike" cap="none" baseline="0" dirty="0">
                <a:solidFill>
                  <a:schemeClr val="accent2"/>
                </a:solidFill>
                <a:latin typeface="Calibri"/>
                <a:ea typeface="Calibri"/>
                <a:cs typeface="Calibri"/>
                <a:sym typeface="Calibri"/>
              </a:rPr>
              <a:t> casa.</a:t>
            </a:r>
          </a:p>
        </p:txBody>
      </p:sp>
      <p:pic>
        <p:nvPicPr>
          <p:cNvPr id="741" name="Shape 741"/>
          <p:cNvPicPr preferRelativeResize="0">
            <a:picLocks noGrp="1"/>
          </p:cNvPicPr>
          <p:nvPr>
            <p:ph type="body" idx="1"/>
          </p:nvPr>
        </p:nvPicPr>
        <p:blipFill rotWithShape="1">
          <a:blip r:embed="rId3">
            <a:alphaModFix/>
          </a:blip>
          <a:srcRect/>
          <a:stretch/>
        </p:blipFill>
        <p:spPr>
          <a:xfrm>
            <a:off x="914400" y="846137"/>
            <a:ext cx="2111375" cy="2201862"/>
          </a:xfrm>
          <a:prstGeom prst="rect">
            <a:avLst/>
          </a:prstGeom>
          <a:noFill/>
          <a:ln>
            <a:noFill/>
          </a:ln>
        </p:spPr>
      </p:pic>
      <p:pic>
        <p:nvPicPr>
          <p:cNvPr id="742" name="Shape 742"/>
          <p:cNvPicPr preferRelativeResize="0">
            <a:picLocks noGrp="1"/>
          </p:cNvPicPr>
          <p:nvPr>
            <p:ph type="body" idx="2"/>
          </p:nvPr>
        </p:nvPicPr>
        <p:blipFill rotWithShape="1">
          <a:blip r:embed="rId4">
            <a:alphaModFix/>
          </a:blip>
          <a:srcRect/>
          <a:stretch/>
        </p:blipFill>
        <p:spPr>
          <a:xfrm>
            <a:off x="5181600" y="1401398"/>
            <a:ext cx="2362200" cy="1743075"/>
          </a:xfrm>
          <a:prstGeom prst="rect">
            <a:avLst/>
          </a:prstGeom>
          <a:noFill/>
          <a:ln>
            <a:noFill/>
          </a:ln>
        </p:spPr>
      </p:pic>
      <p:pic>
        <p:nvPicPr>
          <p:cNvPr id="743" name="Shape 743"/>
          <p:cNvPicPr preferRelativeResize="0">
            <a:picLocks noGrp="1"/>
          </p:cNvPicPr>
          <p:nvPr>
            <p:ph type="body" idx="3"/>
          </p:nvPr>
        </p:nvPicPr>
        <p:blipFill rotWithShape="1">
          <a:blip r:embed="rId5">
            <a:alphaModFix/>
          </a:blip>
          <a:srcRect/>
          <a:stretch/>
        </p:blipFill>
        <p:spPr>
          <a:xfrm>
            <a:off x="1445425" y="3340608"/>
            <a:ext cx="2438399" cy="2438399"/>
          </a:xfrm>
          <a:prstGeom prst="rect">
            <a:avLst/>
          </a:prstGeom>
          <a:noFill/>
          <a:ln>
            <a:noFill/>
          </a:ln>
        </p:spPr>
      </p:pic>
      <p:pic>
        <p:nvPicPr>
          <p:cNvPr id="744" name="Shape 744"/>
          <p:cNvPicPr preferRelativeResize="0">
            <a:picLocks noGrp="1"/>
          </p:cNvPicPr>
          <p:nvPr>
            <p:ph type="body" idx="4"/>
          </p:nvPr>
        </p:nvPicPr>
        <p:blipFill rotWithShape="1">
          <a:blip r:embed="rId6">
            <a:alphaModFix/>
          </a:blip>
          <a:srcRect/>
          <a:stretch/>
        </p:blipFill>
        <p:spPr>
          <a:xfrm>
            <a:off x="5167859" y="3456495"/>
            <a:ext cx="2590800" cy="2322512"/>
          </a:xfrm>
          <a:prstGeom prst="rect">
            <a:avLst/>
          </a:prstGeom>
          <a:noFill/>
          <a:ln>
            <a:noFill/>
          </a:ln>
        </p:spPr>
      </p:pic>
      <p:sp>
        <p:nvSpPr>
          <p:cNvPr id="745" name="Shape 745"/>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56</a:t>
            </a:fld>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41"/>
                                        </p:tgtEl>
                                        <p:attrNameLst>
                                          <p:attrName>style.visibility</p:attrName>
                                        </p:attrNameLst>
                                      </p:cBhvr>
                                      <p:to>
                                        <p:strVal val="visible"/>
                                      </p:to>
                                    </p:set>
                                    <p:anim calcmode="lin" valueType="num">
                                      <p:cBhvr additive="base">
                                        <p:cTn id="7" dur="500"/>
                                        <p:tgtEl>
                                          <p:spTgt spid="74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42"/>
                                        </p:tgtEl>
                                        <p:attrNameLst>
                                          <p:attrName>style.visibility</p:attrName>
                                        </p:attrNameLst>
                                      </p:cBhvr>
                                      <p:to>
                                        <p:strVal val="visible"/>
                                      </p:to>
                                    </p:set>
                                    <p:anim calcmode="lin" valueType="num">
                                      <p:cBhvr additive="base">
                                        <p:cTn id="12" dur="500"/>
                                        <p:tgtEl>
                                          <p:spTgt spid="742"/>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43"/>
                                        </p:tgtEl>
                                        <p:attrNameLst>
                                          <p:attrName>style.visibility</p:attrName>
                                        </p:attrNameLst>
                                      </p:cBhvr>
                                      <p:to>
                                        <p:strVal val="visible"/>
                                      </p:to>
                                    </p:set>
                                    <p:anim calcmode="lin" valueType="num">
                                      <p:cBhvr additive="base">
                                        <p:cTn id="17" dur="500"/>
                                        <p:tgtEl>
                                          <p:spTgt spid="743"/>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44"/>
                                        </p:tgtEl>
                                        <p:attrNameLst>
                                          <p:attrName>style.visibility</p:attrName>
                                        </p:attrNameLst>
                                      </p:cBhvr>
                                      <p:to>
                                        <p:strVal val="visible"/>
                                      </p:to>
                                    </p:set>
                                    <p:anim calcmode="lin" valueType="num">
                                      <p:cBhvr additive="base">
                                        <p:cTn id="22" dur="500"/>
                                        <p:tgtEl>
                                          <p:spTgt spid="7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Shape 751"/>
          <p:cNvSpPr txBox="1">
            <a:spLocks noGrp="1"/>
          </p:cNvSpPr>
          <p:nvPr>
            <p:ph type="title"/>
          </p:nvPr>
        </p:nvSpPr>
        <p:spPr>
          <a:xfrm>
            <a:off x="457200" y="274637"/>
            <a:ext cx="8229600" cy="1143000"/>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accent2"/>
              </a:buClr>
              <a:buSzPct val="25000"/>
              <a:buFont typeface="Calibri"/>
              <a:buNone/>
            </a:pPr>
            <a:r>
              <a:rPr lang="en-US" sz="4000" b="1" i="0" u="none" strike="noStrike" cap="none" baseline="0" dirty="0">
                <a:solidFill>
                  <a:schemeClr val="accent2"/>
                </a:solidFill>
                <a:latin typeface="Calibri"/>
                <a:ea typeface="Calibri"/>
                <a:cs typeface="Calibri"/>
                <a:sym typeface="Calibri"/>
              </a:rPr>
              <a:t>Teach skills in context.</a:t>
            </a:r>
          </a:p>
        </p:txBody>
      </p:sp>
      <p:sp>
        <p:nvSpPr>
          <p:cNvPr id="752" name="Shape 752"/>
          <p:cNvSpPr txBox="1">
            <a:spLocks noGrp="1"/>
          </p:cNvSpPr>
          <p:nvPr>
            <p:ph type="body" idx="1"/>
          </p:nvPr>
        </p:nvSpPr>
        <p:spPr>
          <a:xfrm>
            <a:off x="565500" y="1417637"/>
            <a:ext cx="4038599" cy="3962400"/>
          </a:xfrm>
          <a:prstGeom prst="rect">
            <a:avLst/>
          </a:prstGeom>
          <a:noFill/>
          <a:ln>
            <a:noFill/>
          </a:ln>
        </p:spPr>
        <p:txBody>
          <a:bodyPr lIns="0" tIns="0" rIns="0" bIns="0" anchor="t" anchorCtr="0">
            <a:noAutofit/>
          </a:bodyPr>
          <a:lstStyle/>
          <a:p>
            <a:pPr marL="396875" marR="0" lvl="0" indent="-396875" algn="l" rtl="0">
              <a:lnSpc>
                <a:spcPct val="90000"/>
              </a:lnSpc>
              <a:spcBef>
                <a:spcPts val="0"/>
              </a:spcBef>
              <a:buClr>
                <a:schemeClr val="accent2"/>
              </a:buClr>
              <a:buSzPct val="100000"/>
              <a:buFont typeface="Calibri"/>
              <a:buChar char="•"/>
            </a:pPr>
            <a:r>
              <a:rPr lang="en-US" sz="3600" b="1" i="0" u="sng" strike="noStrike" cap="none" baseline="0" dirty="0">
                <a:solidFill>
                  <a:schemeClr val="accent2"/>
                </a:solidFill>
                <a:latin typeface="Calibri"/>
                <a:ea typeface="Calibri"/>
                <a:cs typeface="Calibri"/>
                <a:sym typeface="Calibri"/>
              </a:rPr>
              <a:t>El</a:t>
            </a:r>
            <a:r>
              <a:rPr lang="en-US" sz="3600" b="0" i="0" u="none" strike="noStrike" cap="none" baseline="0" dirty="0">
                <a:solidFill>
                  <a:schemeClr val="dk1"/>
                </a:solidFill>
                <a:latin typeface="Calibri"/>
                <a:ea typeface="Calibri"/>
                <a:cs typeface="Calibri"/>
                <a:sym typeface="Calibri"/>
              </a:rPr>
              <a:t> </a:t>
            </a:r>
            <a:r>
              <a:rPr lang="en-US" sz="3600" b="0" i="0" u="none" strike="noStrike" cap="none" baseline="0" dirty="0" err="1">
                <a:solidFill>
                  <a:schemeClr val="dk1"/>
                </a:solidFill>
                <a:latin typeface="Calibri"/>
                <a:ea typeface="Calibri"/>
                <a:cs typeface="Calibri"/>
                <a:sym typeface="Calibri"/>
              </a:rPr>
              <a:t>carpinter</a:t>
            </a:r>
            <a:r>
              <a:rPr lang="en-US" sz="3600" b="1" i="0" u="sng" strike="noStrike" cap="none" baseline="0" dirty="0" err="1">
                <a:solidFill>
                  <a:schemeClr val="accent2"/>
                </a:solidFill>
                <a:latin typeface="Calibri"/>
                <a:ea typeface="Calibri"/>
                <a:cs typeface="Calibri"/>
                <a:sym typeface="Calibri"/>
              </a:rPr>
              <a:t>o</a:t>
            </a:r>
            <a:r>
              <a:rPr lang="en-US" sz="3600" b="0" i="0" u="none" strike="noStrike" cap="none" baseline="0" dirty="0">
                <a:solidFill>
                  <a:schemeClr val="dk1"/>
                </a:solidFill>
                <a:latin typeface="Calibri"/>
                <a:ea typeface="Calibri"/>
                <a:cs typeface="Calibri"/>
                <a:sym typeface="Calibri"/>
              </a:rPr>
              <a:t> </a:t>
            </a:r>
            <a:r>
              <a:rPr lang="en-US" sz="3600" b="0" i="0" u="sng" strike="noStrike" cap="none" baseline="0" dirty="0" err="1">
                <a:solidFill>
                  <a:schemeClr val="dk1"/>
                </a:solidFill>
                <a:latin typeface="Calibri"/>
                <a:ea typeface="Calibri"/>
                <a:cs typeface="Calibri"/>
                <a:sym typeface="Calibri"/>
              </a:rPr>
              <a:t>está</a:t>
            </a:r>
            <a:r>
              <a:rPr lang="en-US" sz="3600" b="0" i="0" u="none" strike="noStrike" cap="none" baseline="0" dirty="0">
                <a:solidFill>
                  <a:schemeClr val="dk1"/>
                </a:solidFill>
                <a:latin typeface="Calibri"/>
                <a:ea typeface="Calibri"/>
                <a:cs typeface="Calibri"/>
                <a:sym typeface="Calibri"/>
              </a:rPr>
              <a:t> </a:t>
            </a:r>
            <a:r>
              <a:rPr lang="en-US" sz="3600" b="0" i="0" u="none" strike="noStrike" cap="none" baseline="0" dirty="0" err="1" smtClean="0">
                <a:solidFill>
                  <a:schemeClr val="dk1"/>
                </a:solidFill>
                <a:latin typeface="Calibri"/>
                <a:ea typeface="Calibri"/>
                <a:cs typeface="Calibri"/>
                <a:sym typeface="Calibri"/>
              </a:rPr>
              <a:t>clavando</a:t>
            </a:r>
            <a:r>
              <a:rPr lang="en-US" sz="3600" b="0" i="0" u="none" strike="noStrike" cap="none" baseline="0" dirty="0" smtClean="0">
                <a:solidFill>
                  <a:schemeClr val="dk1"/>
                </a:solidFill>
                <a:latin typeface="Calibri"/>
                <a:ea typeface="Calibri"/>
                <a:cs typeface="Calibri"/>
                <a:sym typeface="Calibri"/>
              </a:rPr>
              <a:t> </a:t>
            </a:r>
            <a:r>
              <a:rPr lang="en-US" sz="3600" b="0" i="0" u="none" strike="noStrike" cap="none" baseline="0" dirty="0">
                <a:solidFill>
                  <a:schemeClr val="dk1"/>
                </a:solidFill>
                <a:latin typeface="Calibri"/>
                <a:ea typeface="Calibri"/>
                <a:cs typeface="Calibri"/>
                <a:sym typeface="Calibri"/>
              </a:rPr>
              <a:t>el </a:t>
            </a:r>
            <a:r>
              <a:rPr lang="en-US" sz="3600" b="0" i="0" u="none" strike="noStrike" cap="none" baseline="0" dirty="0" err="1">
                <a:solidFill>
                  <a:schemeClr val="dk1"/>
                </a:solidFill>
                <a:latin typeface="Calibri"/>
                <a:ea typeface="Calibri"/>
                <a:cs typeface="Calibri"/>
                <a:sym typeface="Calibri"/>
              </a:rPr>
              <a:t>clavo</a:t>
            </a:r>
            <a:r>
              <a:rPr lang="en-US" sz="3600" b="0" i="0" u="none" strike="noStrike" cap="none" baseline="0" dirty="0">
                <a:solidFill>
                  <a:schemeClr val="dk1"/>
                </a:solidFill>
                <a:latin typeface="Calibri"/>
                <a:ea typeface="Calibri"/>
                <a:cs typeface="Calibri"/>
                <a:sym typeface="Calibri"/>
              </a:rPr>
              <a:t>.</a:t>
            </a:r>
          </a:p>
          <a:p>
            <a:pPr marL="396875" marR="0" lvl="0" indent="-168275" algn="l" rtl="0">
              <a:lnSpc>
                <a:spcPct val="90000"/>
              </a:lnSpc>
              <a:spcBef>
                <a:spcPts val="720"/>
              </a:spcBef>
              <a:buClr>
                <a:schemeClr val="dk1"/>
              </a:buClr>
              <a:buFont typeface="Calibri"/>
              <a:buNone/>
            </a:pPr>
            <a:endParaRPr sz="3600" b="0" i="0" u="none" strike="noStrike" cap="none" baseline="0" dirty="0">
              <a:solidFill>
                <a:schemeClr val="dk1"/>
              </a:solidFill>
              <a:latin typeface="Calibri"/>
              <a:ea typeface="Calibri"/>
              <a:cs typeface="Calibri"/>
              <a:sym typeface="Calibri"/>
            </a:endParaRPr>
          </a:p>
          <a:p>
            <a:pPr marL="396875" marR="0" lvl="0" indent="-396875" algn="l" rtl="0">
              <a:lnSpc>
                <a:spcPct val="90000"/>
              </a:lnSpc>
              <a:spcBef>
                <a:spcPts val="720"/>
              </a:spcBef>
              <a:buClr>
                <a:srgbClr val="FF0066"/>
              </a:buClr>
              <a:buSzPct val="100000"/>
              <a:buFont typeface="Calibri"/>
              <a:buChar char="•"/>
            </a:pPr>
            <a:r>
              <a:rPr lang="en-US" sz="3600" b="1" i="0" u="sng" strike="noStrike" cap="none" baseline="0" dirty="0">
                <a:solidFill>
                  <a:srgbClr val="FF0066"/>
                </a:solidFill>
                <a:latin typeface="Calibri"/>
                <a:ea typeface="Calibri"/>
                <a:cs typeface="Calibri"/>
                <a:sym typeface="Calibri"/>
              </a:rPr>
              <a:t>La</a:t>
            </a:r>
            <a:r>
              <a:rPr lang="en-US" sz="3600" b="0" i="0" u="none" strike="noStrike" cap="none" baseline="0" dirty="0">
                <a:solidFill>
                  <a:schemeClr val="dk1"/>
                </a:solidFill>
                <a:latin typeface="Calibri"/>
                <a:ea typeface="Calibri"/>
                <a:cs typeface="Calibri"/>
                <a:sym typeface="Calibri"/>
              </a:rPr>
              <a:t> </a:t>
            </a:r>
            <a:r>
              <a:rPr lang="en-US" sz="3600" b="0" i="0" u="none" strike="noStrike" cap="none" baseline="0" dirty="0" err="1">
                <a:solidFill>
                  <a:schemeClr val="dk1"/>
                </a:solidFill>
                <a:latin typeface="Calibri"/>
                <a:ea typeface="Calibri"/>
                <a:cs typeface="Calibri"/>
                <a:sym typeface="Calibri"/>
              </a:rPr>
              <a:t>carpinter</a:t>
            </a:r>
            <a:r>
              <a:rPr lang="en-US" sz="3600" b="1" i="0" u="sng" strike="noStrike" cap="none" baseline="0" dirty="0" err="1">
                <a:solidFill>
                  <a:srgbClr val="FF0066"/>
                </a:solidFill>
                <a:latin typeface="Calibri"/>
                <a:ea typeface="Calibri"/>
                <a:cs typeface="Calibri"/>
                <a:sym typeface="Calibri"/>
              </a:rPr>
              <a:t>a</a:t>
            </a:r>
            <a:r>
              <a:rPr lang="en-US" sz="3600" b="0" i="0" u="none" strike="noStrike" cap="none" baseline="0" dirty="0">
                <a:solidFill>
                  <a:schemeClr val="dk1"/>
                </a:solidFill>
                <a:latin typeface="Calibri"/>
                <a:ea typeface="Calibri"/>
                <a:cs typeface="Calibri"/>
                <a:sym typeface="Calibri"/>
              </a:rPr>
              <a:t> </a:t>
            </a:r>
            <a:r>
              <a:rPr lang="en-US" sz="3600" b="0" i="0" u="sng" strike="noStrike" cap="none" baseline="0" dirty="0" err="1">
                <a:solidFill>
                  <a:schemeClr val="dk1"/>
                </a:solidFill>
                <a:latin typeface="Calibri"/>
                <a:ea typeface="Calibri"/>
                <a:cs typeface="Calibri"/>
                <a:sym typeface="Calibri"/>
              </a:rPr>
              <a:t>está</a:t>
            </a:r>
            <a:r>
              <a:rPr lang="en-US" sz="3600" b="0" i="0" u="none" strike="noStrike" cap="none" baseline="0" dirty="0">
                <a:solidFill>
                  <a:schemeClr val="dk1"/>
                </a:solidFill>
                <a:latin typeface="Calibri"/>
                <a:ea typeface="Calibri"/>
                <a:cs typeface="Calibri"/>
                <a:sym typeface="Calibri"/>
              </a:rPr>
              <a:t> </a:t>
            </a:r>
            <a:r>
              <a:rPr lang="en-US" sz="3600" b="0" i="0" u="none" strike="noStrike" cap="none" baseline="0" dirty="0" err="1">
                <a:solidFill>
                  <a:schemeClr val="dk1"/>
                </a:solidFill>
                <a:latin typeface="Calibri"/>
                <a:ea typeface="Calibri"/>
                <a:cs typeface="Calibri"/>
                <a:sym typeface="Calibri"/>
              </a:rPr>
              <a:t>clavando</a:t>
            </a:r>
            <a:r>
              <a:rPr lang="en-US" sz="3600" b="0" i="0" u="none" strike="noStrike" cap="none" baseline="0" dirty="0">
                <a:solidFill>
                  <a:schemeClr val="dk1"/>
                </a:solidFill>
                <a:latin typeface="Calibri"/>
                <a:ea typeface="Calibri"/>
                <a:cs typeface="Calibri"/>
                <a:sym typeface="Calibri"/>
              </a:rPr>
              <a:t> el </a:t>
            </a:r>
            <a:r>
              <a:rPr lang="en-US" sz="3600" b="0" i="0" u="none" strike="noStrike" cap="none" baseline="0" dirty="0" err="1">
                <a:solidFill>
                  <a:schemeClr val="dk1"/>
                </a:solidFill>
                <a:latin typeface="Calibri"/>
                <a:ea typeface="Calibri"/>
                <a:cs typeface="Calibri"/>
                <a:sym typeface="Calibri"/>
              </a:rPr>
              <a:t>clavo</a:t>
            </a:r>
            <a:r>
              <a:rPr lang="en-US" sz="3600" b="0" i="0" u="none" strike="noStrike" cap="none" baseline="0" dirty="0" smtClean="0">
                <a:solidFill>
                  <a:schemeClr val="dk1"/>
                </a:solidFill>
                <a:latin typeface="Calibri"/>
                <a:ea typeface="Calibri"/>
                <a:cs typeface="Calibri"/>
                <a:sym typeface="Calibri"/>
              </a:rPr>
              <a:t>.</a:t>
            </a:r>
          </a:p>
          <a:p>
            <a:pPr marL="396875" marR="0" lvl="0" indent="-396875" algn="l" rtl="0">
              <a:lnSpc>
                <a:spcPct val="90000"/>
              </a:lnSpc>
              <a:spcBef>
                <a:spcPts val="720"/>
              </a:spcBef>
              <a:buClr>
                <a:srgbClr val="FF0066"/>
              </a:buClr>
              <a:buSzPct val="100000"/>
              <a:buFont typeface="Calibri"/>
              <a:buChar char="•"/>
            </a:pPr>
            <a:endParaRPr lang="en-US" sz="36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0"/>
              </a:spcBef>
              <a:buNone/>
            </a:pPr>
            <a:r>
              <a:rPr lang="en-US" sz="3600" i="1" dirty="0">
                <a:latin typeface="Calibri"/>
                <a:ea typeface="Calibri"/>
                <a:cs typeface="Calibri"/>
                <a:sym typeface="Calibri"/>
              </a:rPr>
              <a:t>Simple descriptive sentences, not TPR.</a:t>
            </a:r>
          </a:p>
        </p:txBody>
      </p:sp>
      <p:pic>
        <p:nvPicPr>
          <p:cNvPr id="753" name="Shape 753"/>
          <p:cNvPicPr preferRelativeResize="0">
            <a:picLocks noGrp="1"/>
          </p:cNvPicPr>
          <p:nvPr>
            <p:ph type="body" idx="2"/>
          </p:nvPr>
        </p:nvPicPr>
        <p:blipFill rotWithShape="1">
          <a:blip r:embed="rId3">
            <a:alphaModFix/>
          </a:blip>
          <a:srcRect/>
          <a:stretch/>
        </p:blipFill>
        <p:spPr>
          <a:xfrm>
            <a:off x="5846535" y="3431947"/>
            <a:ext cx="2044699" cy="2514599"/>
          </a:xfrm>
          <a:prstGeom prst="rect">
            <a:avLst/>
          </a:prstGeom>
          <a:noFill/>
          <a:ln>
            <a:noFill/>
          </a:ln>
        </p:spPr>
      </p:pic>
      <p:pic>
        <p:nvPicPr>
          <p:cNvPr id="754" name="Shape 754"/>
          <p:cNvPicPr preferRelativeResize="0">
            <a:picLocks noGrp="1"/>
          </p:cNvPicPr>
          <p:nvPr>
            <p:ph type="body" idx="3"/>
          </p:nvPr>
        </p:nvPicPr>
        <p:blipFill rotWithShape="1">
          <a:blip r:embed="rId4">
            <a:alphaModFix/>
          </a:blip>
          <a:srcRect/>
          <a:stretch/>
        </p:blipFill>
        <p:spPr>
          <a:xfrm>
            <a:off x="5846535" y="1066800"/>
            <a:ext cx="2209799" cy="2003425"/>
          </a:xfrm>
          <a:prstGeom prst="rect">
            <a:avLst/>
          </a:prstGeom>
          <a:noFill/>
          <a:ln>
            <a:noFill/>
          </a:ln>
        </p:spPr>
      </p:pic>
      <p:sp>
        <p:nvSpPr>
          <p:cNvPr id="755" name="Shape 755"/>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57</a:t>
            </a:fld>
            <a:endParaRPr lang="en-US"/>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Shape 761"/>
          <p:cNvSpPr txBox="1"/>
          <p:nvPr/>
        </p:nvSpPr>
        <p:spPr>
          <a:xfrm>
            <a:off x="623450" y="990600"/>
            <a:ext cx="4565400" cy="4572000"/>
          </a:xfrm>
          <a:prstGeom prst="rect">
            <a:avLst/>
          </a:prstGeom>
          <a:noFill/>
          <a:ln>
            <a:noFill/>
          </a:ln>
        </p:spPr>
        <p:txBody>
          <a:bodyPr lIns="91425" tIns="91425" rIns="91425" bIns="91425" anchor="t" anchorCtr="0">
            <a:noAutofit/>
          </a:bodyPr>
          <a:lstStyle/>
          <a:p>
            <a:pPr rtl="0">
              <a:spcBef>
                <a:spcPts val="0"/>
              </a:spcBef>
              <a:buNone/>
            </a:pPr>
            <a:r>
              <a:rPr lang="en-US" sz="3600" dirty="0">
                <a:latin typeface="Calibri" panose="020F0502020204030204" pitchFamily="34" charset="0"/>
              </a:rPr>
              <a:t>After reading TPR commands, students listen to a </a:t>
            </a:r>
            <a:r>
              <a:rPr lang="en-US" sz="3600" dirty="0" smtClean="0">
                <a:latin typeface="Calibri" panose="020F0502020204030204" pitchFamily="34" charset="0"/>
              </a:rPr>
              <a:t>read-aloud </a:t>
            </a:r>
            <a:r>
              <a:rPr lang="en-US" sz="3600" dirty="0">
                <a:latin typeface="Calibri" panose="020F0502020204030204" pitchFamily="34" charset="0"/>
              </a:rPr>
              <a:t>that uses some of the same phrases. </a:t>
            </a:r>
          </a:p>
          <a:p>
            <a:pPr rtl="0">
              <a:spcBef>
                <a:spcPts val="0"/>
              </a:spcBef>
              <a:buNone/>
            </a:pPr>
            <a:endParaRPr sz="3600" dirty="0">
              <a:latin typeface="Calibri" panose="020F0502020204030204" pitchFamily="34" charset="0"/>
            </a:endParaRPr>
          </a:p>
          <a:p>
            <a:pPr>
              <a:spcBef>
                <a:spcPts val="0"/>
              </a:spcBef>
              <a:buNone/>
            </a:pPr>
            <a:r>
              <a:rPr lang="en-US" sz="3600" dirty="0">
                <a:latin typeface="Calibri" panose="020F0502020204030204" pitchFamily="34" charset="0"/>
              </a:rPr>
              <a:t>They gradually read   </a:t>
            </a:r>
            <a:r>
              <a:rPr lang="en-US" sz="3600" dirty="0" smtClean="0">
                <a:latin typeface="Calibri" panose="020F0502020204030204" pitchFamily="34" charset="0"/>
              </a:rPr>
              <a:t>and/or </a:t>
            </a:r>
            <a:r>
              <a:rPr lang="en-US" sz="3600" dirty="0">
                <a:latin typeface="Calibri" panose="020F0502020204030204" pitchFamily="34" charset="0"/>
              </a:rPr>
              <a:t>role play.</a:t>
            </a:r>
          </a:p>
        </p:txBody>
      </p:sp>
      <p:sp>
        <p:nvSpPr>
          <p:cNvPr id="762" name="Shape 762"/>
          <p:cNvSpPr txBox="1"/>
          <p:nvPr/>
        </p:nvSpPr>
        <p:spPr>
          <a:xfrm>
            <a:off x="228600" y="163893"/>
            <a:ext cx="7957499" cy="736199"/>
          </a:xfrm>
          <a:prstGeom prst="rect">
            <a:avLst/>
          </a:prstGeom>
          <a:noFill/>
          <a:ln>
            <a:noFill/>
          </a:ln>
        </p:spPr>
        <p:txBody>
          <a:bodyPr lIns="91425" tIns="91425" rIns="91425" bIns="91425" anchor="ctr" anchorCtr="0">
            <a:noAutofit/>
          </a:bodyPr>
          <a:lstStyle/>
          <a:p>
            <a:pPr rtl="0">
              <a:spcBef>
                <a:spcPts val="0"/>
              </a:spcBef>
              <a:buNone/>
            </a:pP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Prepare for related literacy.</a:t>
            </a:r>
          </a:p>
          <a:p>
            <a:pPr lvl="0" rtl="0">
              <a:spcBef>
                <a:spcPts val="0"/>
              </a:spcBef>
              <a:buNone/>
            </a:pPr>
            <a:endParaRPr dirty="0"/>
          </a:p>
        </p:txBody>
      </p:sp>
      <p:pic>
        <p:nvPicPr>
          <p:cNvPr id="763" name="Shape 763"/>
          <p:cNvPicPr preferRelativeResize="0"/>
          <p:nvPr/>
        </p:nvPicPr>
        <p:blipFill>
          <a:blip r:embed="rId3">
            <a:alphaModFix/>
          </a:blip>
          <a:stretch>
            <a:fillRect/>
          </a:stretch>
        </p:blipFill>
        <p:spPr>
          <a:xfrm>
            <a:off x="5188850" y="1460637"/>
            <a:ext cx="3376525" cy="3538625"/>
          </a:xfrm>
          <a:prstGeom prst="rect">
            <a:avLst/>
          </a:prstGeom>
          <a:noFill/>
          <a:ln>
            <a:noFill/>
          </a:ln>
        </p:spPr>
      </p:pic>
      <p:sp>
        <p:nvSpPr>
          <p:cNvPr id="764" name="Shape 764"/>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58</a:t>
            </a:fld>
            <a:endParaRPr lang="en-US"/>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Shape 770"/>
          <p:cNvPicPr preferRelativeResize="0"/>
          <p:nvPr/>
        </p:nvPicPr>
        <p:blipFill>
          <a:blip r:embed="rId3">
            <a:alphaModFix/>
          </a:blip>
          <a:stretch>
            <a:fillRect/>
          </a:stretch>
        </p:blipFill>
        <p:spPr>
          <a:xfrm>
            <a:off x="843000" y="301700"/>
            <a:ext cx="7000450" cy="5542700"/>
          </a:xfrm>
          <a:prstGeom prst="rect">
            <a:avLst/>
          </a:prstGeom>
          <a:noFill/>
          <a:ln>
            <a:noFill/>
          </a:ln>
        </p:spPr>
      </p:pic>
      <p:sp>
        <p:nvSpPr>
          <p:cNvPr id="771" name="Shape 771"/>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59</a:t>
            </a:fld>
            <a:endParaRPr lang="en-US"/>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367045" y="1371600"/>
            <a:ext cx="4244999" cy="4507732"/>
          </a:xfrm>
          <a:prstGeom prst="rect">
            <a:avLst/>
          </a:prstGeom>
        </p:spPr>
        <p:txBody>
          <a:bodyPr lIns="91425" tIns="91425" rIns="91425" bIns="91425" anchor="t" anchorCtr="0">
            <a:noAutofit/>
          </a:bodyPr>
          <a:lstStyle/>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rPr>
              <a:t>Think-Pair-Share</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Sentence Frames</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Stand and Share </a:t>
            </a:r>
            <a:r>
              <a:rPr lang="en" sz="2800" i="1" kern="1200" dirty="0" smtClean="0">
                <a:solidFill>
                  <a:prstClr val="black"/>
                </a:solidFill>
                <a:latin typeface="Calibri"/>
                <a:ea typeface="+mn-ea"/>
                <a:cs typeface="+mn-cs"/>
                <a:sym typeface="Calibri"/>
              </a:rPr>
              <a:t>(</a:t>
            </a:r>
            <a:r>
              <a:rPr lang="en" sz="2400" i="1" kern="1200" dirty="0" smtClean="0">
                <a:solidFill>
                  <a:prstClr val="black"/>
                </a:solidFill>
                <a:latin typeface="Calibri"/>
                <a:ea typeface="+mn-ea"/>
                <a:cs typeface="+mn-cs"/>
                <a:sym typeface="Calibri"/>
              </a:rPr>
              <a:t>adapted)</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Chalk Talk</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Closed Sort</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Sentence Frames</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TPR</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mn-cs"/>
                <a:sym typeface="Calibri"/>
              </a:rPr>
              <a:t>Strike a Pose!</a:t>
            </a:r>
          </a:p>
          <a:p>
            <a:pPr lvl="0" indent="-396875" defTabSz="914363">
              <a:spcBef>
                <a:spcPct val="20000"/>
              </a:spcBef>
              <a:spcAft>
                <a:spcPts val="1200"/>
              </a:spcAft>
              <a:buClrTx/>
              <a:buBlip>
                <a:blip r:embed="rId3"/>
              </a:buBlip>
            </a:pPr>
            <a:endParaRPr lang="en-US" sz="1800" i="1" dirty="0">
              <a:solidFill>
                <a:schemeClr val="dk1"/>
              </a:solidFill>
              <a:latin typeface="Calibri"/>
              <a:ea typeface="Calibri"/>
              <a:cs typeface="Calibri"/>
              <a:sym typeface="Calibri"/>
            </a:endParaRPr>
          </a:p>
        </p:txBody>
      </p:sp>
      <p:sp>
        <p:nvSpPr>
          <p:cNvPr id="206" name="Shape 206"/>
          <p:cNvSpPr txBox="1">
            <a:spLocks noGrp="1"/>
          </p:cNvSpPr>
          <p:nvPr>
            <p:ph type="title"/>
          </p:nvPr>
        </p:nvSpPr>
        <p:spPr>
          <a:xfrm>
            <a:off x="262720" y="116886"/>
            <a:ext cx="8381999" cy="664799"/>
          </a:xfrm>
          <a:prstGeom prst="rect">
            <a:avLst/>
          </a:prstGeom>
        </p:spPr>
        <p:txBody>
          <a:bodyPr lIns="91425" tIns="91425" rIns="91425" bIns="91425" anchor="t" anchorCtr="0">
            <a:noAutofit/>
          </a:bodyPr>
          <a:lstStyle/>
          <a:p>
            <a:pPr defTabSz="914363">
              <a:spcBef>
                <a:spcPct val="0"/>
              </a:spcBef>
            </a:pP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rPr>
              <a:t>Today’s Agenda </a:t>
            </a:r>
            <a:r>
              <a:rPr lang="en-US" sz="4000" kern="1200" spc="-150" dirty="0" err="1">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rPr>
              <a:t>con’t</a:t>
            </a:r>
            <a:r>
              <a:rPr lang="en-US" sz="40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rPr>
              <a:t>.</a:t>
            </a:r>
          </a:p>
        </p:txBody>
      </p:sp>
      <p:sp>
        <p:nvSpPr>
          <p:cNvPr id="207" name="Shape 207"/>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
        <p:nvSpPr>
          <p:cNvPr id="208" name="Shape 208"/>
          <p:cNvSpPr txBox="1">
            <a:spLocks noGrp="1"/>
          </p:cNvSpPr>
          <p:nvPr>
            <p:ph type="body" idx="2"/>
          </p:nvPr>
        </p:nvSpPr>
        <p:spPr>
          <a:xfrm>
            <a:off x="4629149" y="1421084"/>
            <a:ext cx="4044599" cy="4458247"/>
          </a:xfrm>
          <a:prstGeom prst="rect">
            <a:avLst/>
          </a:prstGeom>
        </p:spPr>
        <p:txBody>
          <a:bodyPr lIns="91425" tIns="91425" rIns="91425" bIns="91425" anchor="t" anchorCtr="0">
            <a:noAutofit/>
          </a:bodyPr>
          <a:lstStyle/>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rPr>
              <a:t>Visual Representation</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rPr>
              <a:t>Line Up</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rPr>
              <a:t>Reading Closely for Text Evidence</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Calibri"/>
                <a:sym typeface="Calibri"/>
              </a:rPr>
              <a:t>Within-Team-Jigsaw</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Calibri"/>
                <a:sym typeface="Calibri"/>
              </a:rPr>
              <a:t>LEA</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Calibri"/>
                <a:sym typeface="Calibri"/>
              </a:rPr>
              <a:t>Graphic Organizers</a:t>
            </a:r>
          </a:p>
          <a:p>
            <a:pPr lvl="0" indent="-396875" defTabSz="914363">
              <a:spcBef>
                <a:spcPct val="20000"/>
              </a:spcBef>
              <a:spcAft>
                <a:spcPts val="600"/>
              </a:spcAft>
              <a:buClrTx/>
              <a:buBlip>
                <a:blip r:embed="rId3"/>
              </a:buBlip>
            </a:pPr>
            <a:r>
              <a:rPr lang="en" sz="2800" kern="1200" dirty="0" smtClean="0">
                <a:solidFill>
                  <a:prstClr val="black"/>
                </a:solidFill>
                <a:latin typeface="Calibri"/>
                <a:ea typeface="+mn-ea"/>
                <a:cs typeface="Calibri"/>
                <a:sym typeface="Calibri"/>
              </a:rPr>
              <a:t>R.A.F.T.</a:t>
            </a:r>
            <a:endParaRPr lang="en-US" sz="3200" dirty="0">
              <a:solidFill>
                <a:schemeClr val="dk1"/>
              </a:solidFill>
              <a:latin typeface="Calibri"/>
              <a:ea typeface="Calibri"/>
              <a:cs typeface="Calibri"/>
              <a:sym typeface="Calibri"/>
            </a:endParaRPr>
          </a:p>
        </p:txBody>
      </p:sp>
      <p:sp>
        <p:nvSpPr>
          <p:cNvPr id="209" name="Shape 209"/>
          <p:cNvSpPr txBox="1"/>
          <p:nvPr/>
        </p:nvSpPr>
        <p:spPr>
          <a:xfrm>
            <a:off x="381000" y="756285"/>
            <a:ext cx="6276299" cy="807599"/>
          </a:xfrm>
          <a:prstGeom prst="rect">
            <a:avLst/>
          </a:prstGeom>
          <a:noFill/>
          <a:ln>
            <a:noFill/>
          </a:ln>
        </p:spPr>
        <p:txBody>
          <a:bodyPr lIns="91425" tIns="91425" rIns="91425" bIns="91425" anchor="t" anchorCtr="0">
            <a:noAutofit/>
          </a:bodyPr>
          <a:lstStyle/>
          <a:p>
            <a:pPr>
              <a:spcBef>
                <a:spcPts val="0"/>
              </a:spcBef>
              <a:buNone/>
            </a:pPr>
            <a:r>
              <a:rPr lang="en-US" sz="3200" b="1" dirty="0">
                <a:latin typeface="Calibri"/>
                <a:ea typeface="Calibri"/>
                <a:cs typeface="Calibri"/>
                <a:sym typeface="Calibri"/>
              </a:rPr>
              <a:t>Instructional Strategies:</a:t>
            </a:r>
          </a:p>
        </p:txBody>
      </p:sp>
      <p:sp>
        <p:nvSpPr>
          <p:cNvPr id="210" name="Shape 210"/>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Shape 777"/>
          <p:cNvPicPr preferRelativeResize="0">
            <a:picLocks noGrp="1"/>
          </p:cNvPicPr>
          <p:nvPr>
            <p:ph type="body" idx="1"/>
          </p:nvPr>
        </p:nvPicPr>
        <p:blipFill rotWithShape="1">
          <a:blip r:embed="rId3">
            <a:alphaModFix/>
          </a:blip>
          <a:srcRect/>
          <a:stretch/>
        </p:blipFill>
        <p:spPr>
          <a:xfrm>
            <a:off x="451199" y="76200"/>
            <a:ext cx="8311800" cy="5943600"/>
          </a:xfrm>
          <a:prstGeom prst="rect">
            <a:avLst/>
          </a:prstGeom>
          <a:noFill/>
          <a:ln>
            <a:noFill/>
          </a:ln>
        </p:spPr>
      </p:pic>
      <p:sp>
        <p:nvSpPr>
          <p:cNvPr id="778" name="Shape 778"/>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60</a:t>
            </a:fld>
            <a:endParaRPr lang="en-US"/>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body" idx="1"/>
          </p:nvPr>
        </p:nvSpPr>
        <p:spPr>
          <a:xfrm>
            <a:off x="384047" y="1417320"/>
            <a:ext cx="8153399" cy="3972900"/>
          </a:xfrm>
          <a:prstGeom prst="rect">
            <a:avLst/>
          </a:prstGeom>
        </p:spPr>
        <p:txBody>
          <a:bodyPr lIns="91425" tIns="91425" rIns="91425" bIns="91425" anchor="t" anchorCtr="0">
            <a:noAutofit/>
          </a:bodyPr>
          <a:lstStyle/>
          <a:p>
            <a:pPr>
              <a:spcBef>
                <a:spcPts val="0"/>
              </a:spcBef>
              <a:buNone/>
            </a:pPr>
            <a:endParaRPr/>
          </a:p>
        </p:txBody>
      </p:sp>
      <p:sp>
        <p:nvSpPr>
          <p:cNvPr id="785" name="Shape 785"/>
          <p:cNvSpPr txBox="1">
            <a:spLocks noGrp="1"/>
          </p:cNvSpPr>
          <p:nvPr>
            <p:ph type="title"/>
          </p:nvPr>
        </p:nvSpPr>
        <p:spPr>
          <a:xfrm>
            <a:off x="384047" y="228600"/>
            <a:ext cx="8153399" cy="1066799"/>
          </a:xfrm>
          <a:prstGeom prst="rect">
            <a:avLst/>
          </a:prstGeom>
        </p:spPr>
        <p:txBody>
          <a:bodyPr lIns="91425" tIns="91425" rIns="91425" bIns="91425" anchor="t" anchorCtr="0">
            <a:noAutofit/>
          </a:bodyPr>
          <a:lstStyle/>
          <a:p>
            <a:pPr>
              <a:spcBef>
                <a:spcPts val="0"/>
              </a:spcBef>
              <a:buNone/>
            </a:pPr>
            <a:endParaRPr/>
          </a:p>
        </p:txBody>
      </p:sp>
      <p:sp>
        <p:nvSpPr>
          <p:cNvPr id="786" name="Shape 786"/>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61</a:t>
            </a:fld>
            <a:endParaRPr lang="en-US"/>
          </a:p>
        </p:txBody>
      </p:sp>
      <p:pic>
        <p:nvPicPr>
          <p:cNvPr id="787" name="Shape 787"/>
          <p:cNvPicPr preferRelativeResize="0"/>
          <p:nvPr/>
        </p:nvPicPr>
        <p:blipFill>
          <a:blip r:embed="rId3">
            <a:alphaModFix/>
          </a:blip>
          <a:stretch>
            <a:fillRect/>
          </a:stretch>
        </p:blipFill>
        <p:spPr>
          <a:xfrm>
            <a:off x="421921" y="76200"/>
            <a:ext cx="8271650" cy="5943600"/>
          </a:xfrm>
          <a:prstGeom prst="rect">
            <a:avLst/>
          </a:prstGeom>
          <a:noFill/>
          <a:ln>
            <a:noFill/>
          </a:ln>
        </p:spPr>
      </p:pic>
      <p:sp>
        <p:nvSpPr>
          <p:cNvPr id="788" name="Shape 788"/>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Shape 794"/>
          <p:cNvPicPr preferRelativeResize="0">
            <a:picLocks noGrp="1"/>
          </p:cNvPicPr>
          <p:nvPr>
            <p:ph type="clipArt" idx="2"/>
          </p:nvPr>
        </p:nvPicPr>
        <p:blipFill rotWithShape="1">
          <a:blip r:embed="rId3">
            <a:alphaModFix/>
          </a:blip>
          <a:srcRect/>
          <a:stretch/>
        </p:blipFill>
        <p:spPr>
          <a:xfrm>
            <a:off x="609600" y="152400"/>
            <a:ext cx="7869625" cy="5791200"/>
          </a:xfrm>
          <a:prstGeom prst="rect">
            <a:avLst/>
          </a:prstGeom>
          <a:noFill/>
          <a:ln>
            <a:noFill/>
          </a:ln>
        </p:spPr>
      </p:pic>
      <p:sp>
        <p:nvSpPr>
          <p:cNvPr id="795" name="Shape 795"/>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62</a:t>
            </a:fld>
            <a:endParaRPr lang="en-US"/>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Shape 801"/>
          <p:cNvPicPr preferRelativeResize="0"/>
          <p:nvPr/>
        </p:nvPicPr>
        <p:blipFill>
          <a:blip r:embed="rId3">
            <a:alphaModFix/>
          </a:blip>
          <a:stretch>
            <a:fillRect/>
          </a:stretch>
        </p:blipFill>
        <p:spPr>
          <a:xfrm>
            <a:off x="383742" y="-18143"/>
            <a:ext cx="8379257" cy="6006374"/>
          </a:xfrm>
          <a:prstGeom prst="rect">
            <a:avLst/>
          </a:prstGeom>
          <a:noFill/>
          <a:ln>
            <a:noFill/>
          </a:ln>
        </p:spPr>
      </p:pic>
      <p:sp>
        <p:nvSpPr>
          <p:cNvPr id="802" name="Shape 802"/>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63</a:t>
            </a:fld>
            <a:endParaRPr lang="en-US"/>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Shape 808"/>
          <p:cNvPicPr preferRelativeResize="0"/>
          <p:nvPr/>
        </p:nvPicPr>
        <p:blipFill>
          <a:blip r:embed="rId3">
            <a:alphaModFix/>
          </a:blip>
          <a:stretch>
            <a:fillRect/>
          </a:stretch>
        </p:blipFill>
        <p:spPr>
          <a:xfrm>
            <a:off x="348343" y="-21771"/>
            <a:ext cx="8444390" cy="5999950"/>
          </a:xfrm>
          <a:prstGeom prst="rect">
            <a:avLst/>
          </a:prstGeom>
          <a:noFill/>
          <a:ln>
            <a:noFill/>
          </a:ln>
        </p:spPr>
      </p:pic>
      <p:sp>
        <p:nvSpPr>
          <p:cNvPr id="809" name="Shape 809"/>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64</a:t>
            </a:fld>
            <a:endParaRPr lang="en-US"/>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Shape 815"/>
          <p:cNvPicPr preferRelativeResize="0">
            <a:picLocks noGrp="1"/>
          </p:cNvPicPr>
          <p:nvPr>
            <p:ph type="body" idx="1"/>
          </p:nvPr>
        </p:nvPicPr>
        <p:blipFill rotWithShape="1">
          <a:blip r:embed="rId3">
            <a:alphaModFix/>
          </a:blip>
          <a:srcRect/>
          <a:stretch/>
        </p:blipFill>
        <p:spPr>
          <a:xfrm>
            <a:off x="152400" y="1143000"/>
            <a:ext cx="4419599" cy="4267199"/>
          </a:xfrm>
          <a:prstGeom prst="rect">
            <a:avLst/>
          </a:prstGeom>
          <a:noFill/>
          <a:ln>
            <a:noFill/>
          </a:ln>
        </p:spPr>
      </p:pic>
      <p:pic>
        <p:nvPicPr>
          <p:cNvPr id="816" name="Shape 816"/>
          <p:cNvPicPr preferRelativeResize="0">
            <a:picLocks noGrp="1"/>
          </p:cNvPicPr>
          <p:nvPr>
            <p:ph type="body" idx="2"/>
          </p:nvPr>
        </p:nvPicPr>
        <p:blipFill rotWithShape="1">
          <a:blip r:embed="rId4">
            <a:alphaModFix/>
          </a:blip>
          <a:srcRect/>
          <a:stretch/>
        </p:blipFill>
        <p:spPr>
          <a:xfrm>
            <a:off x="4572000" y="1143000"/>
            <a:ext cx="4343400" cy="4267199"/>
          </a:xfrm>
          <a:prstGeom prst="rect">
            <a:avLst/>
          </a:prstGeom>
          <a:noFill/>
          <a:ln>
            <a:noFill/>
          </a:ln>
        </p:spPr>
      </p:pic>
      <p:sp>
        <p:nvSpPr>
          <p:cNvPr id="817" name="Shape 817"/>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65</a:t>
            </a:fld>
            <a:endParaRPr lang="en-US"/>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Shape 823"/>
          <p:cNvPicPr preferRelativeResize="0">
            <a:picLocks noGrp="1"/>
          </p:cNvPicPr>
          <p:nvPr>
            <p:ph type="body" idx="1"/>
          </p:nvPr>
        </p:nvPicPr>
        <p:blipFill rotWithShape="1">
          <a:blip r:embed="rId3">
            <a:alphaModFix/>
          </a:blip>
          <a:srcRect/>
          <a:stretch/>
        </p:blipFill>
        <p:spPr>
          <a:xfrm>
            <a:off x="228600" y="1066800"/>
            <a:ext cx="4343400" cy="4724400"/>
          </a:xfrm>
          <a:prstGeom prst="rect">
            <a:avLst/>
          </a:prstGeom>
          <a:noFill/>
          <a:ln>
            <a:noFill/>
          </a:ln>
        </p:spPr>
      </p:pic>
      <p:pic>
        <p:nvPicPr>
          <p:cNvPr id="824" name="Shape 824"/>
          <p:cNvPicPr preferRelativeResize="0">
            <a:picLocks noGrp="1"/>
          </p:cNvPicPr>
          <p:nvPr>
            <p:ph type="body" idx="2"/>
          </p:nvPr>
        </p:nvPicPr>
        <p:blipFill rotWithShape="1">
          <a:blip r:embed="rId4">
            <a:alphaModFix/>
          </a:blip>
          <a:srcRect/>
          <a:stretch/>
        </p:blipFill>
        <p:spPr>
          <a:xfrm>
            <a:off x="4572000" y="1066800"/>
            <a:ext cx="4343400" cy="4724400"/>
          </a:xfrm>
          <a:prstGeom prst="rect">
            <a:avLst/>
          </a:prstGeom>
          <a:noFill/>
          <a:ln>
            <a:noFill/>
          </a:ln>
        </p:spPr>
      </p:pic>
      <p:sp>
        <p:nvSpPr>
          <p:cNvPr id="825" name="Shape 825"/>
          <p:cNvSpPr txBox="1">
            <a:spLocks noGrp="1"/>
          </p:cNvSpPr>
          <p:nvPr>
            <p:ph type="ftr" idx="11"/>
          </p:nvPr>
        </p:nvSpPr>
        <p:spPr>
          <a:xfrm>
            <a:off x="381000" y="6071616"/>
            <a:ext cx="2203800" cy="484500"/>
          </a:xfrm>
          <a:prstGeom prst="rect">
            <a:avLst/>
          </a:prstGeom>
          <a:blipFill rotWithShape="1">
            <a:blip r:embed="rId5">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66</a:t>
            </a:fld>
            <a:endParaRPr lang="en-US"/>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Shape 831"/>
          <p:cNvPicPr preferRelativeResize="0">
            <a:picLocks noGrp="1"/>
          </p:cNvPicPr>
          <p:nvPr>
            <p:ph type="body" idx="1"/>
          </p:nvPr>
        </p:nvPicPr>
        <p:blipFill rotWithShape="1">
          <a:blip r:embed="rId3">
            <a:alphaModFix/>
          </a:blip>
          <a:srcRect/>
          <a:stretch/>
        </p:blipFill>
        <p:spPr>
          <a:xfrm>
            <a:off x="413657" y="7256"/>
            <a:ext cx="8073300" cy="5936344"/>
          </a:xfrm>
          <a:prstGeom prst="rect">
            <a:avLst/>
          </a:prstGeom>
          <a:noFill/>
          <a:ln>
            <a:noFill/>
          </a:ln>
        </p:spPr>
      </p:pic>
      <p:sp>
        <p:nvSpPr>
          <p:cNvPr id="832" name="Shape 832"/>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67</a:t>
            </a:fld>
            <a:endParaRPr lang="en-US"/>
          </a:p>
        </p:txBody>
      </p: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Shape 838"/>
          <p:cNvPicPr preferRelativeResize="0">
            <a:picLocks noGrp="1"/>
          </p:cNvPicPr>
          <p:nvPr>
            <p:ph type="body" idx="1"/>
          </p:nvPr>
        </p:nvPicPr>
        <p:blipFill rotWithShape="1">
          <a:blip r:embed="rId3">
            <a:alphaModFix/>
          </a:blip>
          <a:srcRect/>
          <a:stretch/>
        </p:blipFill>
        <p:spPr>
          <a:xfrm>
            <a:off x="678971" y="-3629"/>
            <a:ext cx="8054999" cy="6006000"/>
          </a:xfrm>
          <a:prstGeom prst="rect">
            <a:avLst/>
          </a:prstGeom>
          <a:noFill/>
          <a:ln>
            <a:noFill/>
          </a:ln>
        </p:spPr>
      </p:pic>
      <p:sp>
        <p:nvSpPr>
          <p:cNvPr id="839" name="Shape 839"/>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68</a:t>
            </a:fld>
            <a:endParaRPr lang="en-US"/>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Shape 845"/>
          <p:cNvPicPr preferRelativeResize="0">
            <a:picLocks noGrp="1"/>
          </p:cNvPicPr>
          <p:nvPr>
            <p:ph type="body" idx="1"/>
          </p:nvPr>
        </p:nvPicPr>
        <p:blipFill rotWithShape="1">
          <a:blip r:embed="rId3">
            <a:alphaModFix/>
          </a:blip>
          <a:srcRect/>
          <a:stretch/>
        </p:blipFill>
        <p:spPr>
          <a:xfrm>
            <a:off x="533400" y="0"/>
            <a:ext cx="8021399" cy="5981100"/>
          </a:xfrm>
          <a:prstGeom prst="rect">
            <a:avLst/>
          </a:prstGeom>
          <a:noFill/>
          <a:ln>
            <a:noFill/>
          </a:ln>
        </p:spPr>
      </p:pic>
      <p:sp>
        <p:nvSpPr>
          <p:cNvPr id="846" name="Shape 846"/>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69</a:t>
            </a:fld>
            <a:endParaRPr lang="en-US"/>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381000" y="1903456"/>
            <a:ext cx="8153399" cy="2215991"/>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0" i="0" u="none" strike="noStrike" cap="none" baseline="0" dirty="0">
                <a:solidFill>
                  <a:schemeClr val="dk1"/>
                </a:solidFill>
                <a:latin typeface="Calibri"/>
                <a:ea typeface="Calibri"/>
                <a:cs typeface="Calibri"/>
                <a:sym typeface="Calibri"/>
              </a:rPr>
              <a:t>Deepen </a:t>
            </a:r>
            <a:r>
              <a:rPr lang="en-US" sz="3200" b="0" i="0" u="none" strike="noStrike" cap="none" baseline="0" dirty="0" smtClean="0">
                <a:solidFill>
                  <a:schemeClr val="dk1"/>
                </a:solidFill>
                <a:latin typeface="Calibri"/>
                <a:ea typeface="Calibri"/>
                <a:cs typeface="Calibri"/>
                <a:sym typeface="Calibri"/>
              </a:rPr>
              <a:t>participants’ understanding </a:t>
            </a:r>
            <a:r>
              <a:rPr lang="en-US" sz="3200" b="0" i="0" u="none" strike="noStrike" cap="none" baseline="0" dirty="0">
                <a:solidFill>
                  <a:schemeClr val="dk1"/>
                </a:solidFill>
                <a:latin typeface="Calibri"/>
                <a:ea typeface="Calibri"/>
                <a:cs typeface="Calibri"/>
                <a:sym typeface="Calibri"/>
              </a:rPr>
              <a:t>of the </a:t>
            </a:r>
            <a:r>
              <a:rPr lang="en-US" sz="3200" b="0" i="1" u="none" strike="noStrike" cap="none" baseline="0" dirty="0">
                <a:solidFill>
                  <a:schemeClr val="dk1"/>
                </a:solidFill>
                <a:latin typeface="Calibri"/>
                <a:ea typeface="Calibri"/>
                <a:cs typeface="Calibri"/>
                <a:sym typeface="Calibri"/>
              </a:rPr>
              <a:t>Connecticut Core Standards (CCS) for En</a:t>
            </a:r>
            <a:r>
              <a:rPr lang="en-US" sz="3200" i="1" dirty="0">
                <a:solidFill>
                  <a:schemeClr val="dk1"/>
                </a:solidFill>
                <a:latin typeface="Calibri"/>
                <a:ea typeface="Calibri"/>
                <a:cs typeface="Calibri"/>
                <a:sym typeface="Calibri"/>
              </a:rPr>
              <a:t>glish Language </a:t>
            </a:r>
            <a:r>
              <a:rPr lang="en-US" sz="3200" i="1" dirty="0" smtClean="0">
                <a:solidFill>
                  <a:schemeClr val="dk1"/>
                </a:solidFill>
                <a:latin typeface="Calibri"/>
                <a:ea typeface="Calibri"/>
                <a:cs typeface="Calibri"/>
                <a:sym typeface="Calibri"/>
              </a:rPr>
              <a:t>Arts and Literacy in History/Social Studies, Science, and Technical Subjects </a:t>
            </a:r>
            <a:r>
              <a:rPr lang="en-US" sz="3200" b="0" i="0" u="none" strike="noStrike" cap="none" baseline="0" dirty="0">
                <a:solidFill>
                  <a:schemeClr val="dk1"/>
                </a:solidFill>
                <a:latin typeface="Calibri"/>
                <a:ea typeface="Calibri"/>
                <a:cs typeface="Calibri"/>
                <a:sym typeface="Calibri"/>
              </a:rPr>
              <a:t>and their impact on instruction in meeting the needs of ALL learners, with an emphasis on English </a:t>
            </a:r>
            <a:r>
              <a:rPr lang="en-US" sz="3200" b="0" i="0" u="none" strike="noStrike" cap="none" baseline="0" dirty="0" smtClean="0">
                <a:solidFill>
                  <a:schemeClr val="dk1"/>
                </a:solidFill>
                <a:latin typeface="Calibri"/>
                <a:ea typeface="Calibri"/>
                <a:cs typeface="Calibri"/>
                <a:sym typeface="Calibri"/>
              </a:rPr>
              <a:t>learners.</a:t>
            </a:r>
            <a:endParaRPr lang="en-US" sz="3200" b="0" i="0" u="none" strike="noStrike" cap="none" baseline="0" dirty="0">
              <a:solidFill>
                <a:schemeClr val="dk1"/>
              </a:solidFill>
              <a:latin typeface="Calibri"/>
              <a:ea typeface="Calibri"/>
              <a:cs typeface="Calibri"/>
              <a:sym typeface="Calibri"/>
            </a:endParaRPr>
          </a:p>
        </p:txBody>
      </p:sp>
      <p:sp>
        <p:nvSpPr>
          <p:cNvPr id="217" name="Shape 217"/>
          <p:cNvSpPr txBox="1">
            <a:spLocks noGrp="1"/>
          </p:cNvSpPr>
          <p:nvPr>
            <p:ph type="title"/>
          </p:nvPr>
        </p:nvSpPr>
        <p:spPr>
          <a:xfrm>
            <a:off x="384047" y="228600"/>
            <a:ext cx="8482159" cy="1066799"/>
          </a:xfrm>
          <a:prstGeom prst="rect">
            <a:avLst/>
          </a:prstGeom>
          <a:noFill/>
          <a:ln>
            <a:noFill/>
          </a:ln>
        </p:spPr>
        <p:txBody>
          <a:bodyPr lIns="0" tIns="0" rIns="0" bIns="0" anchor="t" anchorCtr="0">
            <a:noAutofit/>
          </a:bodyPr>
          <a:lstStyle/>
          <a:p>
            <a:pPr marL="0" marR="0" lvl="0" indent="0" defTabSz="914363">
              <a:spcBef>
                <a:spcPct val="0"/>
              </a:spcBef>
              <a:buClr>
                <a:srgbClr val="2E59B0"/>
              </a:buClr>
              <a:buSzPct val="25000"/>
            </a:pPr>
            <a:r>
              <a:rPr lang="en-US" sz="4800" kern="12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Goal of Today’s </a:t>
            </a:r>
          </a:p>
          <a:p>
            <a:pPr marL="0" marR="0" lvl="0" indent="0" defTabSz="914363">
              <a:spcBef>
                <a:spcPct val="0"/>
              </a:spcBef>
              <a:buClr>
                <a:srgbClr val="2E59B0"/>
              </a:buClr>
              <a:buSzPct val="25000"/>
            </a:pPr>
            <a:r>
              <a:rPr lang="en-US" sz="4800" kern="1200"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Professional Development</a:t>
            </a:r>
            <a:endPara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endParaRPr>
          </a:p>
        </p:txBody>
      </p:sp>
      <p:sp>
        <p:nvSpPr>
          <p:cNvPr id="218" name="Shape 21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a:t>
            </a:fld>
            <a:endParaRPr lang="en-US"/>
          </a:p>
        </p:txBody>
      </p:sp>
      <p:sp>
        <p:nvSpPr>
          <p:cNvPr id="219" name="Shape 219"/>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Shape 852"/>
          <p:cNvPicPr preferRelativeResize="0">
            <a:picLocks noGrp="1"/>
          </p:cNvPicPr>
          <p:nvPr>
            <p:ph type="clipArt" idx="2"/>
          </p:nvPr>
        </p:nvPicPr>
        <p:blipFill rotWithShape="1">
          <a:blip r:embed="rId3">
            <a:alphaModFix/>
          </a:blip>
          <a:srcRect/>
          <a:stretch/>
        </p:blipFill>
        <p:spPr>
          <a:xfrm>
            <a:off x="554480" y="76191"/>
            <a:ext cx="8201262" cy="5943609"/>
          </a:xfrm>
          <a:prstGeom prst="rect">
            <a:avLst/>
          </a:prstGeom>
          <a:noFill/>
          <a:ln>
            <a:noFill/>
          </a:ln>
        </p:spPr>
      </p:pic>
      <p:sp>
        <p:nvSpPr>
          <p:cNvPr id="853" name="Shape 853"/>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70</a:t>
            </a:fld>
            <a:endParaRPr lang="en-US"/>
          </a:p>
        </p:txBody>
      </p:sp>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Shape 859"/>
          <p:cNvPicPr preferRelativeResize="0">
            <a:picLocks noGrp="1"/>
          </p:cNvPicPr>
          <p:nvPr>
            <p:ph type="body" idx="1"/>
          </p:nvPr>
        </p:nvPicPr>
        <p:blipFill rotWithShape="1">
          <a:blip r:embed="rId3">
            <a:alphaModFix/>
          </a:blip>
          <a:srcRect/>
          <a:stretch/>
        </p:blipFill>
        <p:spPr>
          <a:xfrm>
            <a:off x="609600" y="7"/>
            <a:ext cx="8065200" cy="5943593"/>
          </a:xfrm>
          <a:prstGeom prst="rect">
            <a:avLst/>
          </a:prstGeom>
          <a:noFill/>
          <a:ln>
            <a:noFill/>
          </a:ln>
        </p:spPr>
      </p:pic>
      <p:sp>
        <p:nvSpPr>
          <p:cNvPr id="860" name="Shape 860"/>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71</a:t>
            </a:fld>
            <a:endParaRPr lang="en-US"/>
          </a:p>
        </p:txBody>
      </p:sp>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Shape 866"/>
          <p:cNvPicPr preferRelativeResize="0">
            <a:picLocks noGrp="1"/>
          </p:cNvPicPr>
          <p:nvPr>
            <p:ph type="body" idx="1"/>
          </p:nvPr>
        </p:nvPicPr>
        <p:blipFill rotWithShape="1">
          <a:blip r:embed="rId3">
            <a:alphaModFix/>
          </a:blip>
          <a:srcRect/>
          <a:stretch/>
        </p:blipFill>
        <p:spPr>
          <a:xfrm>
            <a:off x="3320599" y="304675"/>
            <a:ext cx="5128799" cy="5538299"/>
          </a:xfrm>
          <a:prstGeom prst="rect">
            <a:avLst/>
          </a:prstGeom>
          <a:noFill/>
          <a:ln>
            <a:noFill/>
          </a:ln>
        </p:spPr>
      </p:pic>
      <p:sp>
        <p:nvSpPr>
          <p:cNvPr id="867" name="Shape 867"/>
          <p:cNvSpPr txBox="1"/>
          <p:nvPr/>
        </p:nvSpPr>
        <p:spPr>
          <a:xfrm>
            <a:off x="304800" y="457200"/>
            <a:ext cx="2743199" cy="4327525"/>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3600" i="0" u="none" strike="noStrike" cap="none" baseline="0" dirty="0">
                <a:solidFill>
                  <a:schemeClr val="dk1"/>
                </a:solidFill>
                <a:latin typeface="Calibri" panose="020F0502020204030204" pitchFamily="34" charset="0"/>
                <a:sym typeface="Arial"/>
              </a:rPr>
              <a:t>Teach thematically with related readings for review and expansion of vocabulary</a:t>
            </a:r>
            <a:r>
              <a:rPr lang="en-US" sz="3200" i="0" u="none" strike="noStrike" cap="none" baseline="0" dirty="0">
                <a:solidFill>
                  <a:schemeClr val="dk1"/>
                </a:solidFill>
                <a:latin typeface="Arial"/>
                <a:ea typeface="Arial"/>
                <a:cs typeface="Arial"/>
                <a:sym typeface="Arial"/>
              </a:rPr>
              <a:t>.</a:t>
            </a:r>
          </a:p>
          <a:p>
            <a:pPr marL="0" marR="0" lvl="0" indent="0" algn="l" rtl="0">
              <a:spcBef>
                <a:spcPts val="1800"/>
              </a:spcBef>
              <a:buClr>
                <a:schemeClr val="dk1"/>
              </a:buClr>
              <a:buFont typeface="Arial"/>
              <a:buNone/>
            </a:pPr>
            <a:endParaRPr sz="3600" b="0" i="0" u="none" strike="noStrike" cap="none" baseline="0" dirty="0">
              <a:solidFill>
                <a:schemeClr val="dk1"/>
              </a:solidFill>
              <a:latin typeface="Arial"/>
              <a:ea typeface="Arial"/>
              <a:cs typeface="Arial"/>
              <a:sym typeface="Arial"/>
            </a:endParaRPr>
          </a:p>
        </p:txBody>
      </p:sp>
      <p:sp>
        <p:nvSpPr>
          <p:cNvPr id="868" name="Shape 868"/>
          <p:cNvSpPr txBox="1"/>
          <p:nvPr/>
        </p:nvSpPr>
        <p:spPr>
          <a:xfrm>
            <a:off x="3320600" y="5476375"/>
            <a:ext cx="5486399" cy="366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Arial"/>
              <a:buNone/>
            </a:pPr>
            <a:r>
              <a:rPr lang="en-US" sz="1800" b="0" i="0" u="none" strike="noStrike" cap="none" baseline="0">
                <a:solidFill>
                  <a:schemeClr val="dk1"/>
                </a:solidFill>
                <a:latin typeface="Arial"/>
                <a:ea typeface="Arial"/>
                <a:cs typeface="Arial"/>
                <a:sym typeface="Arial"/>
              </a:rPr>
              <a:t>By Rebel Williams, Illustrated by Celeste Enriquez</a:t>
            </a:r>
          </a:p>
        </p:txBody>
      </p:sp>
      <p:sp>
        <p:nvSpPr>
          <p:cNvPr id="869" name="Shape 869"/>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72</a:t>
            </a:fld>
            <a:endParaRPr lang="en-US"/>
          </a:p>
        </p:txBody>
      </p:sp>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275100" y="92675"/>
            <a:ext cx="5439900" cy="7154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Interdisciplinary Units </a:t>
            </a:r>
            <a:endPar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875" name="Shape 875"/>
          <p:cNvSpPr txBox="1">
            <a:spLocks noGrp="1"/>
          </p:cNvSpPr>
          <p:nvPr>
            <p:ph type="body" idx="1"/>
          </p:nvPr>
        </p:nvSpPr>
        <p:spPr>
          <a:xfrm>
            <a:off x="575301" y="1066800"/>
            <a:ext cx="8090699" cy="3810997"/>
          </a:xfrm>
          <a:prstGeom prst="rect">
            <a:avLst/>
          </a:prstGeom>
          <a:noFill/>
          <a:ln>
            <a:noFill/>
          </a:ln>
        </p:spPr>
        <p:txBody>
          <a:bodyPr lIns="0" tIns="0" rIns="0" bIns="0" anchor="t" anchorCtr="0">
            <a:noAutofit/>
          </a:bodyPr>
          <a:lstStyle/>
          <a:p>
            <a:pPr marL="0" marR="0" lvl="0" indent="0" algn="l" rtl="0">
              <a:lnSpc>
                <a:spcPct val="90000"/>
              </a:lnSpc>
              <a:spcBef>
                <a:spcPts val="720"/>
              </a:spcBef>
              <a:buNone/>
            </a:pPr>
            <a:r>
              <a:rPr lang="en-US" sz="3600" dirty="0">
                <a:solidFill>
                  <a:srgbClr val="2E59B0"/>
                </a:solidFill>
                <a:latin typeface="Calibri"/>
                <a:ea typeface="Calibri"/>
                <a:cs typeface="Calibri"/>
                <a:sym typeface="Calibri"/>
              </a:rPr>
              <a:t>Big Ideas/Understandings</a:t>
            </a:r>
          </a:p>
          <a:p>
            <a:pPr marL="396875" marR="0" lvl="0" indent="-396875" algn="l" rtl="0">
              <a:lnSpc>
                <a:spcPct val="90000"/>
              </a:lnSpc>
              <a:spcBef>
                <a:spcPts val="720"/>
              </a:spcBef>
              <a:buClr>
                <a:srgbClr val="000000"/>
              </a:buClr>
              <a:buSzPct val="100000"/>
              <a:buFont typeface="Calibri"/>
              <a:buChar char="•"/>
            </a:pPr>
            <a:r>
              <a:rPr lang="en-US" sz="3200" dirty="0">
                <a:latin typeface="Calibri"/>
                <a:ea typeface="Calibri"/>
                <a:cs typeface="Calibri"/>
                <a:sym typeface="Calibri"/>
              </a:rPr>
              <a:t>People </a:t>
            </a:r>
            <a:r>
              <a:rPr lang="en-US" sz="3200" b="0" i="0" u="none" strike="noStrike" cap="none" baseline="0" dirty="0">
                <a:latin typeface="Calibri"/>
                <a:ea typeface="Calibri"/>
                <a:cs typeface="Calibri"/>
                <a:sym typeface="Calibri"/>
              </a:rPr>
              <a:t>need </a:t>
            </a:r>
            <a:r>
              <a:rPr lang="en-US" sz="3200" b="1" i="0" u="none" strike="noStrike" cap="none" baseline="0" dirty="0">
                <a:latin typeface="Calibri"/>
                <a:ea typeface="Calibri"/>
                <a:cs typeface="Calibri"/>
                <a:sym typeface="Calibri"/>
              </a:rPr>
              <a:t>plans</a:t>
            </a:r>
            <a:r>
              <a:rPr lang="en-US" sz="3200" b="0" i="0" u="none" strike="noStrike" cap="none" baseline="0" dirty="0">
                <a:latin typeface="Calibri"/>
                <a:ea typeface="Calibri"/>
                <a:cs typeface="Calibri"/>
                <a:sym typeface="Calibri"/>
              </a:rPr>
              <a:t>, </a:t>
            </a:r>
            <a:r>
              <a:rPr lang="en-US" sz="3200" b="1" i="0" u="none" strike="noStrike" cap="none" baseline="0" dirty="0">
                <a:latin typeface="Calibri"/>
                <a:ea typeface="Calibri"/>
                <a:cs typeface="Calibri"/>
                <a:sym typeface="Calibri"/>
              </a:rPr>
              <a:t>mea</a:t>
            </a:r>
            <a:r>
              <a:rPr lang="en-US" sz="3200" b="1" dirty="0">
                <a:latin typeface="Calibri"/>
                <a:ea typeface="Calibri"/>
                <a:cs typeface="Calibri"/>
                <a:sym typeface="Calibri"/>
              </a:rPr>
              <a:t>surements,</a:t>
            </a:r>
            <a:r>
              <a:rPr lang="en-US" sz="3200" dirty="0">
                <a:latin typeface="Calibri"/>
                <a:ea typeface="Calibri"/>
                <a:cs typeface="Calibri"/>
                <a:sym typeface="Calibri"/>
              </a:rPr>
              <a:t> </a:t>
            </a:r>
            <a:r>
              <a:rPr lang="en-US" sz="3200" b="0" i="0" u="none" strike="noStrike" cap="none" baseline="0" dirty="0">
                <a:latin typeface="Calibri"/>
                <a:ea typeface="Calibri"/>
                <a:cs typeface="Calibri"/>
                <a:sym typeface="Calibri"/>
              </a:rPr>
              <a:t>the right </a:t>
            </a:r>
            <a:r>
              <a:rPr lang="en-US" sz="3200" b="1" i="0" u="none" strike="noStrike" cap="none" baseline="0" dirty="0">
                <a:latin typeface="Calibri"/>
                <a:ea typeface="Calibri"/>
                <a:cs typeface="Calibri"/>
                <a:sym typeface="Calibri"/>
              </a:rPr>
              <a:t>materials</a:t>
            </a:r>
            <a:r>
              <a:rPr lang="en-US" sz="3200" b="0" i="0" u="none" strike="noStrike" cap="none" baseline="0" dirty="0">
                <a:latin typeface="Calibri"/>
                <a:ea typeface="Calibri"/>
                <a:cs typeface="Calibri"/>
                <a:sym typeface="Calibri"/>
              </a:rPr>
              <a:t> and </a:t>
            </a:r>
            <a:r>
              <a:rPr lang="en-US" sz="3200" b="1" i="0" u="none" strike="noStrike" cap="none" baseline="0" dirty="0">
                <a:latin typeface="Calibri"/>
                <a:ea typeface="Calibri"/>
                <a:cs typeface="Calibri"/>
                <a:sym typeface="Calibri"/>
              </a:rPr>
              <a:t>tools</a:t>
            </a:r>
            <a:r>
              <a:rPr lang="en-US" sz="3200" b="0" i="0" u="none" strike="noStrike" cap="none" baseline="0" dirty="0">
                <a:latin typeface="Calibri"/>
                <a:ea typeface="Calibri"/>
                <a:cs typeface="Calibri"/>
                <a:sym typeface="Calibri"/>
              </a:rPr>
              <a:t> to make </a:t>
            </a:r>
            <a:r>
              <a:rPr lang="en-US" sz="3200" b="1" dirty="0">
                <a:latin typeface="Calibri"/>
                <a:ea typeface="Calibri"/>
                <a:cs typeface="Calibri"/>
                <a:sym typeface="Calibri"/>
              </a:rPr>
              <a:t>shelters.</a:t>
            </a:r>
          </a:p>
          <a:p>
            <a:pPr marL="396875" marR="0" lvl="0" indent="-396875" algn="l" rtl="0">
              <a:lnSpc>
                <a:spcPct val="90000"/>
              </a:lnSpc>
              <a:spcBef>
                <a:spcPts val="720"/>
              </a:spcBef>
              <a:buClr>
                <a:schemeClr val="dk1"/>
              </a:buClr>
              <a:buSzPct val="100000"/>
              <a:buFont typeface="Calibri"/>
              <a:buChar char="•"/>
            </a:pPr>
            <a:r>
              <a:rPr lang="en-US" sz="3200" dirty="0">
                <a:latin typeface="Calibri"/>
                <a:ea typeface="Calibri"/>
                <a:cs typeface="Calibri"/>
                <a:sym typeface="Calibri"/>
              </a:rPr>
              <a:t>A specific </a:t>
            </a:r>
            <a:r>
              <a:rPr lang="en-US" sz="3200" b="1" dirty="0">
                <a:latin typeface="Calibri"/>
                <a:ea typeface="Calibri"/>
                <a:cs typeface="Calibri"/>
                <a:sym typeface="Calibri"/>
              </a:rPr>
              <a:t>process</a:t>
            </a:r>
            <a:r>
              <a:rPr lang="en-US" sz="3200" dirty="0">
                <a:latin typeface="Calibri"/>
                <a:ea typeface="Calibri"/>
                <a:cs typeface="Calibri"/>
                <a:sym typeface="Calibri"/>
              </a:rPr>
              <a:t> is used to </a:t>
            </a:r>
            <a:r>
              <a:rPr lang="en-US" sz="3200" b="1" dirty="0">
                <a:latin typeface="Calibri"/>
                <a:ea typeface="Calibri"/>
                <a:cs typeface="Calibri"/>
                <a:sym typeface="Calibri"/>
              </a:rPr>
              <a:t>measure </a:t>
            </a:r>
            <a:r>
              <a:rPr lang="en-US" sz="3200" dirty="0">
                <a:latin typeface="Calibri"/>
                <a:ea typeface="Calibri"/>
                <a:cs typeface="Calibri"/>
                <a:sym typeface="Calibri"/>
              </a:rPr>
              <a:t>a</a:t>
            </a:r>
            <a:r>
              <a:rPr lang="en-US" sz="3200" b="1" dirty="0">
                <a:latin typeface="Calibri"/>
                <a:ea typeface="Calibri"/>
                <a:cs typeface="Calibri"/>
                <a:sym typeface="Calibri"/>
              </a:rPr>
              <a:t> unit length.</a:t>
            </a:r>
          </a:p>
          <a:p>
            <a:pPr marL="396875" marR="0" lvl="0" indent="-396875" algn="l" rtl="0">
              <a:lnSpc>
                <a:spcPct val="90000"/>
              </a:lnSpc>
              <a:spcBef>
                <a:spcPts val="720"/>
              </a:spcBef>
              <a:buClr>
                <a:schemeClr val="dk1"/>
              </a:buClr>
              <a:buSzPct val="100000"/>
              <a:buFont typeface="Calibri"/>
              <a:buChar char="•"/>
            </a:pPr>
            <a:r>
              <a:rPr lang="en-US" sz="3200" b="1" dirty="0">
                <a:latin typeface="Calibri"/>
                <a:ea typeface="Calibri"/>
                <a:cs typeface="Calibri"/>
                <a:sym typeface="Calibri"/>
              </a:rPr>
              <a:t>Consumers</a:t>
            </a:r>
            <a:r>
              <a:rPr lang="en-US" sz="3200" dirty="0">
                <a:latin typeface="Calibri"/>
                <a:ea typeface="Calibri"/>
                <a:cs typeface="Calibri"/>
                <a:sym typeface="Calibri"/>
              </a:rPr>
              <a:t> make decisions about </a:t>
            </a:r>
            <a:r>
              <a:rPr lang="en-US" sz="3200" b="1" dirty="0">
                <a:latin typeface="Calibri"/>
                <a:ea typeface="Calibri"/>
                <a:cs typeface="Calibri"/>
                <a:sym typeface="Calibri"/>
              </a:rPr>
              <a:t>quality </a:t>
            </a:r>
            <a:r>
              <a:rPr lang="en-US" sz="3200" dirty="0">
                <a:latin typeface="Calibri"/>
                <a:ea typeface="Calibri"/>
                <a:cs typeface="Calibri"/>
                <a:sym typeface="Calibri"/>
              </a:rPr>
              <a:t>and </a:t>
            </a:r>
            <a:r>
              <a:rPr lang="en-US" sz="3200" b="1" dirty="0">
                <a:latin typeface="Calibri"/>
                <a:ea typeface="Calibri"/>
                <a:cs typeface="Calibri"/>
                <a:sym typeface="Calibri"/>
              </a:rPr>
              <a:t>price</a:t>
            </a:r>
            <a:r>
              <a:rPr lang="en-US" sz="3200" dirty="0">
                <a:latin typeface="Calibri"/>
                <a:ea typeface="Calibri"/>
                <a:cs typeface="Calibri"/>
                <a:sym typeface="Calibri"/>
              </a:rPr>
              <a:t> when making </a:t>
            </a:r>
            <a:r>
              <a:rPr lang="en-US" sz="3200" b="1" dirty="0">
                <a:latin typeface="Calibri"/>
                <a:ea typeface="Calibri"/>
                <a:cs typeface="Calibri"/>
                <a:sym typeface="Calibri"/>
              </a:rPr>
              <a:t>purchases</a:t>
            </a:r>
            <a:r>
              <a:rPr lang="en-US" sz="3200" dirty="0">
                <a:latin typeface="Calibri"/>
                <a:ea typeface="Calibri"/>
                <a:cs typeface="Calibri"/>
                <a:sym typeface="Calibri"/>
              </a:rPr>
              <a:t>.</a:t>
            </a:r>
          </a:p>
          <a:p>
            <a:pPr marL="0" marR="0" lvl="0" indent="0" algn="l" rtl="0">
              <a:lnSpc>
                <a:spcPct val="90000"/>
              </a:lnSpc>
              <a:spcBef>
                <a:spcPts val="720"/>
              </a:spcBef>
              <a:buNone/>
            </a:pPr>
            <a:endParaRPr sz="1200" dirty="0"/>
          </a:p>
        </p:txBody>
      </p:sp>
      <p:sp>
        <p:nvSpPr>
          <p:cNvPr id="876" name="Shape 876"/>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Slide Number Placeholder 1"/>
          <p:cNvSpPr>
            <a:spLocks noGrp="1"/>
          </p:cNvSpPr>
          <p:nvPr>
            <p:ph type="sldNum" idx="12"/>
          </p:nvPr>
        </p:nvSpPr>
        <p:spPr/>
        <p:txBody>
          <a:bodyPr/>
          <a:lstStyle/>
          <a:p>
            <a:pPr marL="0" lvl="0" indent="0">
              <a:spcBef>
                <a:spcPts val="0"/>
              </a:spcBef>
              <a:buSzPct val="25000"/>
              <a:buNone/>
            </a:pPr>
            <a:fld id="{00000000-1234-1234-1234-123412341234}" type="slidenum">
              <a:rPr lang="en-US" smtClean="0"/>
              <a:t>73</a:t>
            </a:fld>
            <a:endParaRPr lang="en-US"/>
          </a:p>
        </p:txBody>
      </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prstGeom prst="rect">
            <a:avLst/>
          </a:prstGeom>
          <a:noFill/>
          <a:ln>
            <a:noFill/>
          </a:ln>
        </p:spPr>
        <p:txBody>
          <a:bodyPr lIns="0" tIns="0" rIns="0" bIns="0" anchor="t" anchorCtr="0">
            <a:noAutofit/>
          </a:bodyPr>
          <a:lstStyle/>
          <a:p>
            <a:pPr>
              <a:lnSpc>
                <a:spcPct val="100000"/>
              </a:lnSpc>
              <a:spcBef>
                <a:spcPts val="0"/>
              </a:spcBef>
              <a:buClr>
                <a:schemeClr val="accent2"/>
              </a:buClr>
              <a:buSzPct val="25000"/>
            </a:pPr>
            <a:r>
              <a:rPr lang="en-US" sz="4400" dirty="0">
                <a:sym typeface="Calibri"/>
                <a:rtl val="0"/>
              </a:rPr>
              <a:t>What do you want students to know and be able to do?</a:t>
            </a:r>
          </a:p>
        </p:txBody>
      </p:sp>
      <p:sp>
        <p:nvSpPr>
          <p:cNvPr id="882" name="Shape 882"/>
          <p:cNvSpPr txBox="1">
            <a:spLocks noGrp="1"/>
          </p:cNvSpPr>
          <p:nvPr>
            <p:ph sz="half" idx="1"/>
          </p:nvPr>
        </p:nvSpPr>
        <p:spPr>
          <a:xfrm>
            <a:off x="679704" y="2070755"/>
            <a:ext cx="3663696" cy="3044952"/>
          </a:xfrm>
          <a:prstGeom prst="rect">
            <a:avLst/>
          </a:prstGeom>
          <a:noFill/>
          <a:ln>
            <a:noFill/>
          </a:ln>
        </p:spPr>
        <p:txBody>
          <a:bodyPr lIns="0" tIns="0" rIns="0" bIns="0" anchor="t" anchorCtr="0">
            <a:noAutofit/>
          </a:bodyPr>
          <a:lstStyle/>
          <a:p>
            <a:pPr marL="396875" marR="0" lvl="0" indent="-396875" algn="ctr" rtl="0">
              <a:lnSpc>
                <a:spcPct val="8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KNOW</a:t>
            </a:r>
          </a:p>
          <a:p>
            <a:pPr marL="396875" marR="0" lvl="0" indent="-396875" algn="l" rtl="0">
              <a:spcBef>
                <a:spcPts val="480"/>
              </a:spcBef>
              <a:buClr>
                <a:schemeClr val="dk1"/>
              </a:buClr>
              <a:buSzPct val="100000"/>
              <a:buFont typeface="Arial"/>
              <a:buChar char="•"/>
            </a:pPr>
            <a:r>
              <a:rPr lang="en-US" sz="2800" b="0" i="0" u="none" strike="noStrike" cap="none" baseline="0" dirty="0">
                <a:solidFill>
                  <a:schemeClr val="dk1"/>
                </a:solidFill>
              </a:rPr>
              <a:t>Linear </a:t>
            </a:r>
            <a:r>
              <a:rPr lang="en-US" sz="2800" b="0" i="0" u="none" strike="noStrike" cap="none" baseline="0" dirty="0" smtClean="0">
                <a:solidFill>
                  <a:schemeClr val="dk1"/>
                </a:solidFill>
              </a:rPr>
              <a:t>measurements</a:t>
            </a:r>
            <a:endParaRPr lang="en-US" sz="2800" b="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b="0" i="0" u="none" strike="noStrike" cap="none" baseline="0" dirty="0">
                <a:solidFill>
                  <a:schemeClr val="dk1"/>
                </a:solidFill>
              </a:rPr>
              <a:t>Money </a:t>
            </a:r>
            <a:r>
              <a:rPr lang="en-US" sz="2800" b="0" i="0" u="none" strike="noStrike" cap="none" baseline="0" dirty="0" smtClean="0">
                <a:solidFill>
                  <a:schemeClr val="dk1"/>
                </a:solidFill>
              </a:rPr>
              <a:t>units</a:t>
            </a:r>
            <a:endParaRPr lang="en-US" sz="2800" b="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b="0" i="0" u="none" strike="noStrike" cap="none" baseline="0" dirty="0">
                <a:solidFill>
                  <a:schemeClr val="dk1"/>
                </a:solidFill>
              </a:rPr>
              <a:t>Addition and subtraction </a:t>
            </a:r>
            <a:r>
              <a:rPr lang="en-US" sz="2800" b="0" i="0" u="none" strike="noStrike" cap="none" baseline="0" dirty="0" smtClean="0">
                <a:solidFill>
                  <a:schemeClr val="dk1"/>
                </a:solidFill>
              </a:rPr>
              <a:t>facts</a:t>
            </a:r>
            <a:endParaRPr lang="en-US" sz="2800" b="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b="0" i="0" u="none" strike="noStrike" cap="none" baseline="0" dirty="0">
                <a:solidFill>
                  <a:schemeClr val="dk1"/>
                </a:solidFill>
              </a:rPr>
              <a:t>Strategies for comparing and </a:t>
            </a:r>
            <a:r>
              <a:rPr lang="en-US" sz="2800" b="0" i="0" u="none" strike="noStrike" cap="none" baseline="0" dirty="0" smtClean="0">
                <a:solidFill>
                  <a:schemeClr val="dk1"/>
                </a:solidFill>
              </a:rPr>
              <a:t>contrasting</a:t>
            </a:r>
            <a:endParaRPr lang="en-US" sz="2800" b="0" i="0" u="none" strike="noStrike" cap="none" baseline="0" dirty="0">
              <a:solidFill>
                <a:schemeClr val="dk1"/>
              </a:solidFill>
            </a:endParaRPr>
          </a:p>
        </p:txBody>
      </p:sp>
      <p:sp>
        <p:nvSpPr>
          <p:cNvPr id="883" name="Shape 883"/>
          <p:cNvSpPr txBox="1">
            <a:spLocks noGrp="1"/>
          </p:cNvSpPr>
          <p:nvPr>
            <p:ph sz="half" idx="2"/>
          </p:nvPr>
        </p:nvSpPr>
        <p:spPr>
          <a:xfrm>
            <a:off x="4486656" y="1981200"/>
            <a:ext cx="3666744" cy="3048000"/>
          </a:xfrm>
          <a:prstGeom prst="rect">
            <a:avLst/>
          </a:prstGeom>
          <a:noFill/>
          <a:ln>
            <a:noFill/>
          </a:ln>
        </p:spPr>
        <p:txBody>
          <a:bodyPr lIns="0" tIns="0" rIns="0" bIns="0" anchor="t" anchorCtr="0">
            <a:noAutofit/>
          </a:bodyPr>
          <a:lstStyle/>
          <a:p>
            <a:pPr marL="396875" marR="0" lvl="0" indent="-396875" algn="ctr" rtl="0">
              <a:lnSpc>
                <a:spcPct val="8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DO</a:t>
            </a:r>
          </a:p>
          <a:p>
            <a:pPr marL="396875" marR="0" lvl="0" indent="-396875" algn="l" rtl="0">
              <a:spcBef>
                <a:spcPts val="480"/>
              </a:spcBef>
              <a:buClr>
                <a:schemeClr val="dk1"/>
              </a:buClr>
              <a:buSzPct val="100000"/>
              <a:buFont typeface="Arial"/>
              <a:buChar char="•"/>
            </a:pPr>
            <a:r>
              <a:rPr lang="en-US" sz="2800" i="0" u="none" strike="noStrike" cap="none" baseline="0" dirty="0">
                <a:solidFill>
                  <a:schemeClr val="dk1"/>
                </a:solidFill>
              </a:rPr>
              <a:t>Measure length </a:t>
            </a:r>
            <a:r>
              <a:rPr lang="en-US" sz="2800" i="0" u="none" strike="noStrike" cap="none" baseline="0" dirty="0" smtClean="0">
                <a:solidFill>
                  <a:schemeClr val="dk1"/>
                </a:solidFill>
              </a:rPr>
              <a:t>accurately</a:t>
            </a:r>
            <a:endParaRPr lang="en-US" sz="280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i="0" u="none" strike="noStrike" cap="none" baseline="0" dirty="0">
                <a:solidFill>
                  <a:schemeClr val="dk1"/>
                </a:solidFill>
              </a:rPr>
              <a:t>Match currency and coins with </a:t>
            </a:r>
            <a:r>
              <a:rPr lang="en-US" sz="2800" i="0" u="none" strike="noStrike" cap="none" baseline="0" dirty="0" smtClean="0">
                <a:solidFill>
                  <a:schemeClr val="dk1"/>
                </a:solidFill>
              </a:rPr>
              <a:t>cost</a:t>
            </a:r>
            <a:endParaRPr lang="en-US" sz="280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i="0" u="none" strike="noStrike" cap="none" baseline="0" dirty="0">
                <a:solidFill>
                  <a:schemeClr val="dk1"/>
                </a:solidFill>
              </a:rPr>
              <a:t>Add costs of building </a:t>
            </a:r>
            <a:r>
              <a:rPr lang="en-US" sz="2800" i="0" u="none" strike="noStrike" cap="none" baseline="0" dirty="0" smtClean="0">
                <a:solidFill>
                  <a:schemeClr val="dk1"/>
                </a:solidFill>
              </a:rPr>
              <a:t>supplies </a:t>
            </a:r>
            <a:endParaRPr lang="en-US" sz="2800" i="0" u="none" strike="noStrike" cap="none" baseline="0" dirty="0">
              <a:solidFill>
                <a:schemeClr val="dk1"/>
              </a:solidFill>
            </a:endParaRPr>
          </a:p>
          <a:p>
            <a:pPr marL="396875" marR="0" lvl="0" indent="-396875" algn="l" rtl="0">
              <a:spcBef>
                <a:spcPts val="480"/>
              </a:spcBef>
              <a:buClr>
                <a:schemeClr val="dk1"/>
              </a:buClr>
              <a:buSzPct val="100000"/>
              <a:buFont typeface="Arial"/>
              <a:buChar char="•"/>
            </a:pPr>
            <a:r>
              <a:rPr lang="en-US" sz="2800" i="0" u="none" strike="noStrike" cap="none" baseline="0" dirty="0">
                <a:solidFill>
                  <a:schemeClr val="dk1"/>
                </a:solidFill>
              </a:rPr>
              <a:t>Subtract costs to compare </a:t>
            </a:r>
            <a:r>
              <a:rPr lang="en-US" sz="2800" i="0" u="none" strike="noStrike" cap="none" baseline="0" dirty="0" smtClean="0">
                <a:solidFill>
                  <a:schemeClr val="dk1"/>
                </a:solidFill>
              </a:rPr>
              <a:t>prices</a:t>
            </a:r>
            <a:endParaRPr lang="en-US" sz="2800" i="0" u="none" strike="noStrike" cap="none" baseline="0" dirty="0">
              <a:solidFill>
                <a:schemeClr val="dk1"/>
              </a:solidFill>
            </a:endParaRPr>
          </a:p>
        </p:txBody>
      </p:sp>
      <p:sp>
        <p:nvSpPr>
          <p:cNvPr id="884" name="Shape 884"/>
          <p:cNvSpPr txBox="1">
            <a:spLocks noGrp="1"/>
          </p:cNvSpPr>
          <p:nvPr>
            <p:ph type="ftr" sz="quarter" idx="10"/>
          </p:nvPr>
        </p:nvSpPr>
        <p:spPr>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74</a:t>
            </a:fld>
            <a:endParaRPr lang="en-US" dirty="0">
              <a:solidFill>
                <a:prstClr val="white"/>
              </a:solidFill>
            </a:endParaRPr>
          </a:p>
        </p:txBody>
      </p:sp>
    </p:spTree>
    <p:extLst>
      <p:ext uri="{BB962C8B-B14F-4D97-AF65-F5344CB8AC3E}">
        <p14:creationId xmlns:p14="http://schemas.microsoft.com/office/powerpoint/2010/main" val="3677801672"/>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381000" y="114301"/>
            <a:ext cx="5172600" cy="762000"/>
          </a:xfrm>
          <a:prstGeom prst="rect">
            <a:avLst/>
          </a:prstGeom>
          <a:noFill/>
          <a:ln>
            <a:noFill/>
          </a:ln>
        </p:spPr>
        <p:txBody>
          <a:bodyPr lIns="0" tIns="0" rIns="0" bIns="0" anchor="t" anchorCtr="0">
            <a:noAutofit/>
          </a:bodyPr>
          <a:lstStyle/>
          <a:p>
            <a:pPr marL="0" marR="0" lvl="0" indent="0">
              <a:lnSpc>
                <a:spcPct val="100000"/>
              </a:lnSpc>
              <a:spcBef>
                <a:spcPts val="0"/>
              </a:spcBef>
              <a:buClr>
                <a:schemeClr val="accent2"/>
              </a:buClr>
              <a:buSzPct val="25000"/>
            </a:pPr>
            <a:r>
              <a:rPr lang="en-US" sz="3200" b="1" dirty="0">
                <a:solidFill>
                  <a:schemeClr val="dk1"/>
                </a:solidFill>
                <a:latin typeface="Calibri"/>
                <a:ea typeface="Calibri"/>
                <a:cs typeface="Calibri"/>
                <a:sym typeface="Calibri"/>
              </a:rPr>
              <a:t>  </a:t>
            </a:r>
            <a:r>
              <a:rPr lang="en-US" sz="4400" dirty="0" smtClean="0">
                <a:sym typeface="Calibri"/>
                <a:rtl val="0"/>
              </a:rPr>
              <a:t>Tier </a:t>
            </a:r>
            <a:r>
              <a:rPr lang="en-US" sz="4400" dirty="0">
                <a:sym typeface="Calibri"/>
                <a:rtl val="0"/>
              </a:rPr>
              <a:t>2 Vocabulary</a:t>
            </a:r>
          </a:p>
        </p:txBody>
      </p:sp>
      <p:sp>
        <p:nvSpPr>
          <p:cNvPr id="890" name="Shape 890"/>
          <p:cNvSpPr txBox="1">
            <a:spLocks noGrp="1"/>
          </p:cNvSpPr>
          <p:nvPr>
            <p:ph sz="half" idx="1"/>
          </p:nvPr>
        </p:nvSpPr>
        <p:spPr>
          <a:xfrm>
            <a:off x="533400" y="1164709"/>
            <a:ext cx="4419599" cy="4618499"/>
          </a:xfrm>
          <a:prstGeom prst="rect">
            <a:avLst/>
          </a:prstGeom>
          <a:noFill/>
          <a:ln>
            <a:noFill/>
          </a:ln>
        </p:spPr>
        <p:txBody>
          <a:bodyPr lIns="0" tIns="0" rIns="0" bIns="0" anchor="t" anchorCtr="0">
            <a:noAutofit/>
          </a:bodyPr>
          <a:lstStyle/>
          <a:p>
            <a:pPr marL="0" marR="0" lvl="0" indent="0" algn="l" rtl="0">
              <a:lnSpc>
                <a:spcPct val="90000"/>
              </a:lnSpc>
              <a:spcBef>
                <a:spcPts val="0"/>
              </a:spcBef>
              <a:buNone/>
            </a:pPr>
            <a:r>
              <a:rPr lang="en-US" sz="3200" b="1" dirty="0">
                <a:solidFill>
                  <a:schemeClr val="dk1"/>
                </a:solidFill>
                <a:latin typeface="Calibri"/>
                <a:ea typeface="Calibri"/>
                <a:cs typeface="Calibri"/>
                <a:sym typeface="Calibri"/>
              </a:rPr>
              <a:t>CONTENT CATEGORY    </a:t>
            </a:r>
            <a:r>
              <a:rPr lang="en-US" sz="3200" b="1" u="sng" dirty="0">
                <a:solidFill>
                  <a:schemeClr val="dk1"/>
                </a:solidFill>
                <a:latin typeface="Calibri"/>
                <a:ea typeface="Calibri"/>
                <a:cs typeface="Calibri"/>
                <a:sym typeface="Calibri"/>
              </a:rPr>
              <a:t>Vocabulary</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shelters</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materials</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tools </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linear</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consumers</a:t>
            </a:r>
          </a:p>
          <a:p>
            <a:pPr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purchase    </a:t>
            </a:r>
          </a:p>
          <a:p>
            <a:pPr marL="0" marR="0" lvl="0" indent="0" algn="l" rtl="0">
              <a:lnSpc>
                <a:spcPct val="90000"/>
              </a:lnSpc>
              <a:spcBef>
                <a:spcPts val="640"/>
              </a:spcBef>
              <a:buNone/>
            </a:pPr>
            <a:endParaRPr dirty="0"/>
          </a:p>
          <a:p>
            <a:pPr marL="396875" marR="0" lvl="0" indent="-396875" algn="l" rtl="0">
              <a:lnSpc>
                <a:spcPct val="90000"/>
              </a:lnSpc>
              <a:spcBef>
                <a:spcPts val="360"/>
              </a:spcBef>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      </a:t>
            </a: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96875" marR="0" lvl="0" indent="-3968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891" name="Shape 891"/>
          <p:cNvSpPr txBox="1">
            <a:spLocks noGrp="1"/>
          </p:cNvSpPr>
          <p:nvPr>
            <p:ph sz="half" idx="2"/>
          </p:nvPr>
        </p:nvSpPr>
        <p:spPr>
          <a:xfrm>
            <a:off x="4527900" y="1164709"/>
            <a:ext cx="4235100" cy="4038600"/>
          </a:xfrm>
          <a:prstGeom prst="rect">
            <a:avLst/>
          </a:prstGeom>
          <a:noFill/>
          <a:ln w="57150" cap="flat">
            <a:noFill/>
            <a:prstDash val="solid"/>
            <a:round/>
            <a:headEnd type="none" w="med" len="med"/>
            <a:tailEnd type="none" w="med" len="med"/>
          </a:ln>
        </p:spPr>
        <p:txBody>
          <a:bodyPr lIns="0" tIns="0" rIns="0" bIns="0" anchor="t" anchorCtr="0">
            <a:noAutofit/>
          </a:bodyPr>
          <a:lstStyle/>
          <a:p>
            <a:pPr marL="0" marR="0" lvl="0" indent="0" algn="l" rtl="0">
              <a:lnSpc>
                <a:spcPct val="90000"/>
              </a:lnSpc>
              <a:spcBef>
                <a:spcPts val="0"/>
              </a:spcBef>
              <a:buNone/>
            </a:pPr>
            <a:r>
              <a:rPr lang="en-US" sz="3200" b="1" dirty="0">
                <a:latin typeface="Calibri"/>
                <a:ea typeface="Calibri"/>
                <a:cs typeface="Calibri"/>
                <a:sym typeface="Calibri"/>
              </a:rPr>
              <a:t>ACADEMIC TOOLKIT </a:t>
            </a:r>
            <a:r>
              <a:rPr lang="en-US" sz="3200" b="1" u="sng" dirty="0">
                <a:latin typeface="Calibri"/>
                <a:ea typeface="Calibri"/>
                <a:cs typeface="Calibri"/>
                <a:sym typeface="Calibri"/>
              </a:rPr>
              <a:t>Vocabulary</a:t>
            </a:r>
            <a:r>
              <a:rPr lang="en-US" sz="3200" b="1" dirty="0">
                <a:latin typeface="Calibri"/>
                <a:ea typeface="Calibri"/>
                <a:cs typeface="Calibri"/>
                <a:sym typeface="Calibri"/>
              </a:rPr>
              <a:t> </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plan</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process, steps</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characteristics</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compare, contrast</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measure</a:t>
            </a:r>
          </a:p>
          <a:p>
            <a:pPr marR="0" lvl="0" defTabSz="912813" eaLnBrk="0" fontAlgn="base" hangingPunct="0">
              <a:lnSpc>
                <a:spcPct val="100000"/>
              </a:lnSpc>
              <a:spcAft>
                <a:spcPts val="600"/>
              </a:spcAft>
              <a:buClr>
                <a:schemeClr val="dk1"/>
              </a:buClr>
              <a:buSzPct val="100000"/>
            </a:pPr>
            <a:r>
              <a:rPr lang="en-US" sz="2800" dirty="0">
                <a:latin typeface="Calibri" panose="020F0502020204030204" pitchFamily="34" charset="0"/>
                <a:ea typeface="MS PGothic" panose="020B0600070205080204" pitchFamily="34" charset="-128"/>
                <a:cs typeface="ＭＳ Ｐゴシック" charset="0"/>
                <a:sym typeface="Calibri"/>
                <a:rtl val="0"/>
              </a:rPr>
              <a:t>estimate</a:t>
            </a:r>
          </a:p>
        </p:txBody>
      </p:sp>
      <p:sp>
        <p:nvSpPr>
          <p:cNvPr id="892" name="Shape 892"/>
          <p:cNvSpPr txBox="1">
            <a:spLocks noGrp="1"/>
          </p:cNvSpPr>
          <p:nvPr>
            <p:ph type="ftr" sz="quarter" idx="10"/>
          </p:nvPr>
        </p:nvSpPr>
        <p:spPr>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75</a:t>
            </a:fld>
            <a:endParaRPr lang="en-US" dirty="0">
              <a:solidFill>
                <a:prstClr val="white"/>
              </a:solidFill>
            </a:endParaRPr>
          </a:p>
        </p:txBody>
      </p:sp>
    </p:spTree>
    <p:extLst>
      <p:ext uri="{BB962C8B-B14F-4D97-AF65-F5344CB8AC3E}">
        <p14:creationId xmlns:p14="http://schemas.microsoft.com/office/powerpoint/2010/main" val="1438864110"/>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Shape 897"/>
          <p:cNvSpPr txBox="1">
            <a:spLocks noGrp="1"/>
          </p:cNvSpPr>
          <p:nvPr>
            <p:ph type="title"/>
          </p:nvPr>
        </p:nvSpPr>
        <p:spPr>
          <a:xfrm>
            <a:off x="685800" y="3066755"/>
            <a:ext cx="7886700" cy="664796"/>
          </a:xfrm>
          <a:prstGeom prst="rect">
            <a:avLst/>
          </a:prstGeom>
          <a:noFill/>
          <a:ln>
            <a:noFill/>
          </a:ln>
        </p:spPr>
        <p:txBody>
          <a:bodyPr lIns="0" tIns="0" rIns="0" bIns="0" anchor="b" anchorCtr="0">
            <a:noAutofit/>
          </a:bodyPr>
          <a:lstStyle/>
          <a:p>
            <a:pPr marL="0" marR="0" lvl="0" indent="0" algn="l" rtl="0">
              <a:lnSpc>
                <a:spcPct val="90000"/>
              </a:lnSpc>
              <a:spcBef>
                <a:spcPts val="0"/>
              </a:spcBef>
              <a:buClr>
                <a:srgbClr val="2E59B0"/>
              </a:buClr>
              <a:buSzPct val="25000"/>
              <a:buFont typeface="Calibri"/>
              <a:buNone/>
            </a:pPr>
            <a:r>
              <a:rPr lang="en-US" sz="480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Bon Appétit</a:t>
            </a:r>
          </a:p>
        </p:txBody>
      </p:sp>
      <p:pic>
        <p:nvPicPr>
          <p:cNvPr id="898" name="Shape 898"/>
          <p:cNvPicPr preferRelativeResize="0">
            <a:picLocks noGrp="1"/>
          </p:cNvPicPr>
          <p:nvPr>
            <p:ph type="body" idx="1"/>
          </p:nvPr>
        </p:nvPicPr>
        <p:blipFill rotWithShape="1">
          <a:blip r:embed="rId3">
            <a:alphaModFix/>
          </a:blip>
          <a:srcRect l="13573" r="6765"/>
          <a:stretch/>
        </p:blipFill>
        <p:spPr>
          <a:xfrm>
            <a:off x="4142327" y="1379853"/>
            <a:ext cx="4833937" cy="4038599"/>
          </a:xfrm>
          <a:prstGeom prst="rect">
            <a:avLst/>
          </a:prstGeom>
          <a:noFill/>
          <a:ln>
            <a:noFill/>
          </a:ln>
        </p:spPr>
      </p:pic>
      <p:sp>
        <p:nvSpPr>
          <p:cNvPr id="899" name="Shape 899"/>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900" name="Shape 900"/>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76</a:t>
            </a:fld>
            <a:endParaRPr lang="en-US"/>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Shape 907"/>
          <p:cNvSpPr txBox="1">
            <a:spLocks noGrp="1"/>
          </p:cNvSpPr>
          <p:nvPr>
            <p:ph type="body" idx="1"/>
          </p:nvPr>
        </p:nvSpPr>
        <p:spPr>
          <a:xfrm>
            <a:off x="384047" y="1671964"/>
            <a:ext cx="8153399" cy="2314479"/>
          </a:xfrm>
          <a:prstGeom prst="rect">
            <a:avLst/>
          </a:prstGeom>
          <a:noFill/>
          <a:ln>
            <a:noFill/>
          </a:ln>
        </p:spPr>
        <p:txBody>
          <a:bodyPr lIns="0" tIns="0" rIns="0" bIns="0" anchor="t" anchorCtr="0">
            <a:noAutofit/>
          </a:bodyPr>
          <a:lstStyle/>
          <a:p>
            <a:pPr marL="514350" marR="0" lvl="0" indent="-514350" algn="l" rtl="0">
              <a:lnSpc>
                <a:spcPct val="90000"/>
              </a:lnSpc>
              <a:spcBef>
                <a:spcPts val="0"/>
              </a:spcBef>
              <a:buClr>
                <a:schemeClr val="dk1"/>
              </a:buClr>
              <a:buSzPct val="100000"/>
              <a:buFont typeface="Calibri"/>
              <a:buAutoNum type="arabicPeriod"/>
            </a:pPr>
            <a:r>
              <a:rPr lang="en-US" sz="3200" b="0" i="0" u="none" strike="noStrike" cap="none" baseline="0" dirty="0">
                <a:solidFill>
                  <a:schemeClr val="dk1"/>
                </a:solidFill>
                <a:latin typeface="Calibri"/>
                <a:ea typeface="Calibri"/>
                <a:cs typeface="Calibri"/>
                <a:sym typeface="Calibri"/>
              </a:rPr>
              <a:t>Work with your </a:t>
            </a:r>
            <a:r>
              <a:rPr lang="en-US" sz="3200" b="0" i="0" u="none" strike="noStrike" cap="none" baseline="0" dirty="0" smtClean="0">
                <a:solidFill>
                  <a:schemeClr val="dk1"/>
                </a:solidFill>
                <a:latin typeface="Calibri"/>
                <a:ea typeface="Calibri"/>
                <a:cs typeface="Calibri"/>
                <a:sym typeface="Calibri"/>
              </a:rPr>
              <a:t>team to </a:t>
            </a:r>
            <a:r>
              <a:rPr lang="en-US" sz="3200" b="0" i="0" u="none" strike="noStrike" cap="none" baseline="0" dirty="0">
                <a:solidFill>
                  <a:schemeClr val="dk1"/>
                </a:solidFill>
                <a:latin typeface="Calibri"/>
                <a:ea typeface="Calibri"/>
                <a:cs typeface="Calibri"/>
                <a:sym typeface="Calibri"/>
              </a:rPr>
              <a:t>create a frozen scene that will illustrate your Key Principle for Teaching ELs.</a:t>
            </a:r>
          </a:p>
          <a:p>
            <a:pPr marL="514350" marR="0" lvl="0" indent="-514350" algn="l" rtl="0">
              <a:lnSpc>
                <a:spcPct val="90000"/>
              </a:lnSpc>
              <a:spcBef>
                <a:spcPts val="640"/>
              </a:spcBef>
              <a:buClr>
                <a:schemeClr val="dk1"/>
              </a:buClr>
              <a:buSzPct val="100000"/>
              <a:buFont typeface="Calibri"/>
              <a:buAutoNum type="arabicPeriod"/>
            </a:pPr>
            <a:r>
              <a:rPr lang="en-US" sz="3200" b="0" i="0" u="none" strike="noStrike" cap="none" baseline="0" dirty="0">
                <a:solidFill>
                  <a:schemeClr val="dk1"/>
                </a:solidFill>
                <a:latin typeface="Calibri"/>
                <a:ea typeface="Calibri"/>
                <a:cs typeface="Calibri"/>
                <a:sym typeface="Calibri"/>
              </a:rPr>
              <a:t>The other groups will guess which principle you are illustrating. </a:t>
            </a:r>
          </a:p>
        </p:txBody>
      </p:sp>
      <p:sp>
        <p:nvSpPr>
          <p:cNvPr id="908" name="Shape 908"/>
          <p:cNvSpPr txBox="1">
            <a:spLocks noGrp="1"/>
          </p:cNvSpPr>
          <p:nvPr>
            <p:ph type="title"/>
          </p:nvPr>
        </p:nvSpPr>
        <p:spPr>
          <a:xfrm>
            <a:off x="384047" y="228601"/>
            <a:ext cx="8153399" cy="685800"/>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Welcome Back … Strike a Pose!</a:t>
            </a:r>
          </a:p>
        </p:txBody>
      </p:sp>
      <p:sp>
        <p:nvSpPr>
          <p:cNvPr id="909" name="Shape 909"/>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77</a:t>
            </a:fld>
            <a:endParaRPr lang="en-US"/>
          </a:p>
        </p:txBody>
      </p:sp>
      <p:sp>
        <p:nvSpPr>
          <p:cNvPr id="910" name="Shape 910"/>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Shape 915"/>
          <p:cNvSpPr txBox="1">
            <a:spLocks noGrp="1"/>
          </p:cNvSpPr>
          <p:nvPr>
            <p:ph type="body" idx="1"/>
          </p:nvPr>
        </p:nvSpPr>
        <p:spPr>
          <a:xfrm>
            <a:off x="2095500" y="1745500"/>
            <a:ext cx="4561200" cy="646199"/>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 Activity #</a:t>
            </a:r>
            <a:r>
              <a:rPr lang="en-US" sz="3200" b="1" dirty="0">
                <a:solidFill>
                  <a:schemeClr val="dk1"/>
                </a:solidFill>
                <a:latin typeface="Calibri"/>
                <a:ea typeface="Calibri"/>
                <a:cs typeface="Calibri"/>
                <a:sym typeface="Calibri"/>
              </a:rPr>
              <a:t>3</a:t>
            </a:r>
            <a:r>
              <a:rPr lang="en-US" sz="3200" b="1" i="0" u="none" strike="noStrike" cap="none" baseline="0" dirty="0">
                <a:solidFill>
                  <a:schemeClr val="dk1"/>
                </a:solidFill>
                <a:latin typeface="Calibri"/>
                <a:ea typeface="Calibri"/>
                <a:cs typeface="Calibri"/>
                <a:sym typeface="Calibri"/>
              </a:rPr>
              <a:t>: Strike a Pose!</a:t>
            </a:r>
          </a:p>
          <a:p>
            <a:pPr marL="0" marR="0" lvl="0" indent="0"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916" name="Shape 916"/>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4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Engaging with Complex Texts</a:t>
            </a:r>
          </a:p>
        </p:txBody>
      </p:sp>
      <p:sp>
        <p:nvSpPr>
          <p:cNvPr id="917" name="Shape 917"/>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918" name="Shape 918"/>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78</a:t>
            </a:fld>
            <a:endParaRPr lang="en-US"/>
          </a:p>
        </p:txBody>
      </p:sp>
      <p:sp>
        <p:nvSpPr>
          <p:cNvPr id="919" name="Shape 919"/>
          <p:cNvSpPr/>
          <p:nvPr/>
        </p:nvSpPr>
        <p:spPr>
          <a:xfrm>
            <a:off x="425335" y="3444430"/>
            <a:ext cx="8321039" cy="146303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800" b="0" i="0" u="none" strike="noStrike" cap="none" baseline="0" dirty="0">
                <a:solidFill>
                  <a:schemeClr val="lt1"/>
                </a:solidFill>
                <a:latin typeface="Calibri"/>
                <a:ea typeface="Calibri"/>
                <a:cs typeface="Calibri"/>
                <a:sym typeface="Calibri"/>
              </a:rPr>
              <a:t>Students use frozen scenes </a:t>
            </a:r>
          </a:p>
          <a:p>
            <a:pPr marL="0" marR="0" lvl="0" indent="0" algn="ctr" rtl="0">
              <a:spcBef>
                <a:spcPts val="0"/>
              </a:spcBef>
              <a:buSzPct val="25000"/>
              <a:buNone/>
            </a:pPr>
            <a:r>
              <a:rPr lang="en-US" sz="2800" b="0" i="0" u="none" strike="noStrike" cap="none" baseline="0" dirty="0">
                <a:solidFill>
                  <a:schemeClr val="lt1"/>
                </a:solidFill>
                <a:latin typeface="Calibri"/>
                <a:ea typeface="Calibri"/>
                <a:cs typeface="Calibri"/>
                <a:sym typeface="Calibri"/>
              </a:rPr>
              <a:t>to bring to life key concepts from text.</a:t>
            </a:r>
          </a:p>
        </p:txBody>
      </p:sp>
      <p:pic>
        <p:nvPicPr>
          <p:cNvPr id="920" name="Shape 920"/>
          <p:cNvPicPr preferRelativeResize="0"/>
          <p:nvPr/>
        </p:nvPicPr>
        <p:blipFill rotWithShape="1">
          <a:blip r:embed="rId4">
            <a:alphaModFix/>
          </a:blip>
          <a:srcRect/>
          <a:stretch/>
        </p:blipFill>
        <p:spPr>
          <a:xfrm>
            <a:off x="7153010" y="1512249"/>
            <a:ext cx="947737" cy="1033462"/>
          </a:xfrm>
          <a:prstGeom prst="rect">
            <a:avLst/>
          </a:prstGeom>
          <a:noFill/>
          <a:ln>
            <a:noFill/>
          </a:ln>
        </p:spPr>
      </p:pic>
      <p:sp>
        <p:nvSpPr>
          <p:cNvPr id="921" name="Shape 921"/>
          <p:cNvSpPr/>
          <p:nvPr/>
        </p:nvSpPr>
        <p:spPr>
          <a:xfrm>
            <a:off x="7153011" y="1512249"/>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17</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79</a:t>
            </a:fld>
            <a:endParaRPr lang="en-US"/>
          </a:p>
        </p:txBody>
      </p:sp>
      <p:sp>
        <p:nvSpPr>
          <p:cNvPr id="927" name="Shape 927"/>
          <p:cNvSpPr txBox="1">
            <a:spLocks noGrp="1"/>
          </p:cNvSpPr>
          <p:nvPr>
            <p:ph type="body" idx="1"/>
          </p:nvPr>
        </p:nvSpPr>
        <p:spPr>
          <a:xfrm>
            <a:off x="381000" y="4840625"/>
            <a:ext cx="8381999" cy="7922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buClr>
                <a:schemeClr val="dk1"/>
              </a:buClr>
              <a:buSzPct val="25000"/>
              <a:buFont typeface="Calibri"/>
              <a:buNone/>
            </a:pPr>
            <a:r>
              <a:rPr lang="en-US" sz="2800" dirty="0">
                <a:solidFill>
                  <a:schemeClr val="dk1"/>
                </a:solidFill>
                <a:latin typeface="Calibri"/>
                <a:ea typeface="Calibri"/>
                <a:cs typeface="Calibri"/>
                <a:sym typeface="Calibri"/>
              </a:rPr>
              <a:t>W</a:t>
            </a:r>
            <a:r>
              <a:rPr lang="en-US" sz="2800" b="0" i="0" u="none" strike="noStrike" cap="none" baseline="0" dirty="0">
                <a:solidFill>
                  <a:schemeClr val="dk1"/>
                </a:solidFill>
                <a:latin typeface="Calibri"/>
                <a:ea typeface="Calibri"/>
                <a:cs typeface="Calibri"/>
                <a:sym typeface="Calibri"/>
              </a:rPr>
              <a:t>hy is </a:t>
            </a:r>
            <a:r>
              <a:rPr lang="en-US" sz="2800" b="1" i="0" u="none" strike="noStrike" cap="none" baseline="0" dirty="0">
                <a:solidFill>
                  <a:schemeClr val="accent4"/>
                </a:solidFill>
                <a:latin typeface="Calibri"/>
                <a:ea typeface="Calibri"/>
                <a:cs typeface="Calibri"/>
                <a:sym typeface="Calibri"/>
              </a:rPr>
              <a:t>Strike a Pose </a:t>
            </a:r>
          </a:p>
          <a:p>
            <a:pPr marL="0" marR="0" lvl="0" indent="0" algn="ctr" rtl="0">
              <a:lnSpc>
                <a:spcPct val="90000"/>
              </a:lnSpc>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an effective instructional strategy for English </a:t>
            </a:r>
            <a:r>
              <a:rPr lang="en-US" sz="2800" b="0" i="0" u="none" strike="noStrike" cap="none" baseline="0" dirty="0" smtClean="0">
                <a:solidFill>
                  <a:schemeClr val="dk1"/>
                </a:solidFill>
                <a:latin typeface="Calibri"/>
                <a:ea typeface="Calibri"/>
                <a:cs typeface="Calibri"/>
                <a:sym typeface="Calibri"/>
              </a:rPr>
              <a:t>learners</a:t>
            </a:r>
            <a:r>
              <a:rPr lang="en-US" sz="2800" b="0" i="0" u="none" strike="noStrike" cap="none" baseline="0" dirty="0">
                <a:solidFill>
                  <a:schemeClr val="dk1"/>
                </a:solidFill>
                <a:latin typeface="Calibri"/>
                <a:ea typeface="Calibri"/>
                <a:cs typeface="Calibri"/>
                <a:sym typeface="Calibri"/>
              </a:rPr>
              <a:t>?</a:t>
            </a:r>
          </a:p>
        </p:txBody>
      </p:sp>
      <p:pic>
        <p:nvPicPr>
          <p:cNvPr id="928" name="Shape 928"/>
          <p:cNvPicPr preferRelativeResize="0"/>
          <p:nvPr/>
        </p:nvPicPr>
        <p:blipFill rotWithShape="1">
          <a:blip r:embed="rId3">
            <a:alphaModFix/>
          </a:blip>
          <a:srcRect/>
          <a:stretch/>
        </p:blipFill>
        <p:spPr>
          <a:xfrm>
            <a:off x="3067667" y="1137962"/>
            <a:ext cx="2383624" cy="3366650"/>
          </a:xfrm>
          <a:prstGeom prst="rect">
            <a:avLst/>
          </a:prstGeom>
          <a:noFill/>
          <a:ln>
            <a:noFill/>
          </a:ln>
        </p:spPr>
      </p:pic>
      <p:sp>
        <p:nvSpPr>
          <p:cNvPr id="929" name="Shape 929"/>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idx="1"/>
          </p:nvPr>
        </p:nvSpPr>
        <p:spPr>
          <a:xfrm>
            <a:off x="381000" y="984018"/>
            <a:ext cx="8153400" cy="4191917"/>
          </a:xfrm>
        </p:spPr>
        <p:txBody>
          <a:bodyPr/>
          <a:lstStyle/>
          <a:p>
            <a:r>
              <a:rPr lang="en-US" dirty="0" smtClean="0"/>
              <a:t>I </a:t>
            </a:r>
            <a:r>
              <a:rPr lang="en-US" sz="2800" dirty="0" smtClean="0"/>
              <a:t>feel equipped to differentiate for the language development needs of my EL students in the Connecticut Core Standards.</a:t>
            </a:r>
          </a:p>
          <a:p>
            <a:r>
              <a:rPr lang="en-US" sz="2800" dirty="0" smtClean="0"/>
              <a:t>I understand key principles of instruction for ELs and how they apply to my own lesson planning and instruction.</a:t>
            </a:r>
          </a:p>
          <a:p>
            <a:r>
              <a:rPr lang="en-US" sz="2800" dirty="0" smtClean="0"/>
              <a:t>I know strategies to scaffold skill development for ELs. </a:t>
            </a:r>
          </a:p>
          <a:p>
            <a:r>
              <a:rPr lang="en-US" sz="2800" dirty="0" smtClean="0"/>
              <a:t>I know what resources are available to me to support my instruction for EL students. </a:t>
            </a:r>
            <a:endParaRPr lang="en-US" sz="2800" dirty="0"/>
          </a:p>
        </p:txBody>
      </p:sp>
      <p:sp>
        <p:nvSpPr>
          <p:cNvPr id="5" name="Shape 217"/>
          <p:cNvSpPr txBox="1">
            <a:spLocks noGrp="1"/>
          </p:cNvSpPr>
          <p:nvPr>
            <p:ph type="title"/>
          </p:nvPr>
        </p:nvSpPr>
        <p:spPr/>
        <p:txBody>
          <a:bodyPr>
            <a:normAutofit fontScale="90000"/>
          </a:bodyPr>
          <a:lstStyle/>
          <a:p>
            <a:pPr lvl="0"/>
            <a:r>
              <a:rPr lang="en-US" dirty="0" smtClean="0">
                <a:sym typeface="Calibri"/>
              </a:rPr>
              <a:t>Pre-Assessment of Today’s Activities</a:t>
            </a:r>
            <a:endParaRPr lang="en-US" dirty="0">
              <a:sym typeface="Calibri"/>
            </a:endParaRPr>
          </a:p>
        </p:txBody>
      </p:sp>
      <p:sp>
        <p:nvSpPr>
          <p:cNvPr id="4" name="Slide Number Placeholder 3"/>
          <p:cNvSpPr>
            <a:spLocks noGrp="1"/>
          </p:cNvSpPr>
          <p:nvPr>
            <p:ph type="sldNum" sz="quarter" idx="11"/>
          </p:nvPr>
        </p:nvSpPr>
        <p:spPr/>
        <p:txBody>
          <a:bodyPr/>
          <a:lstStyle/>
          <a:p>
            <a:pPr lvl="0"/>
            <a:fld id="{00000000-1234-1234-1234-123412341234}" type="slidenum">
              <a:rPr lang="en-US" smtClean="0"/>
              <a:pPr lvl="0"/>
              <a:t>8</a:t>
            </a:fld>
            <a:endParaRPr lang="en-US"/>
          </a:p>
        </p:txBody>
      </p:sp>
      <p:pic>
        <p:nvPicPr>
          <p:cNvPr id="6" name="Shape 494"/>
          <p:cNvPicPr preferRelativeResize="0"/>
          <p:nvPr/>
        </p:nvPicPr>
        <p:blipFill rotWithShape="1">
          <a:blip r:embed="rId3">
            <a:alphaModFix/>
          </a:blip>
          <a:srcRect/>
          <a:stretch/>
        </p:blipFill>
        <p:spPr>
          <a:xfrm>
            <a:off x="6713538" y="4991269"/>
            <a:ext cx="947737" cy="1033462"/>
          </a:xfrm>
          <a:prstGeom prst="rect">
            <a:avLst/>
          </a:prstGeom>
          <a:noFill/>
          <a:ln>
            <a:noFill/>
          </a:ln>
        </p:spPr>
      </p:pic>
      <p:sp>
        <p:nvSpPr>
          <p:cNvPr id="7" name="Shape 495"/>
          <p:cNvSpPr/>
          <p:nvPr/>
        </p:nvSpPr>
        <p:spPr>
          <a:xfrm>
            <a:off x="6764109" y="4991269"/>
            <a:ext cx="801372"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6</a:t>
            </a:r>
            <a:endParaRPr lang="en-US" sz="1800" dirty="0">
              <a:solidFill>
                <a:schemeClr val="dk1"/>
              </a:solidFill>
              <a:latin typeface="Calibri"/>
              <a:ea typeface="Calibri"/>
              <a:cs typeface="Calibri"/>
              <a:sym typeface="Calibri"/>
            </a:endParaRPr>
          </a:p>
        </p:txBody>
      </p:sp>
      <p:sp>
        <p:nvSpPr>
          <p:cNvPr id="27" name="Footer Placeholder 26"/>
          <p:cNvSpPr>
            <a:spLocks noGrp="1"/>
          </p:cNvSpPr>
          <p:nvPr>
            <p:ph type="ftr" sz="quarter" idx="10"/>
          </p:nvPr>
        </p:nvSpPr>
        <p:spPr/>
        <p:txBody>
          <a:bodyPr/>
          <a:lstStyle/>
          <a:p>
            <a:pPr>
              <a:defRPr/>
            </a:pPr>
            <a:r>
              <a:rPr lang="en-US" smtClean="0">
                <a:solidFill>
                  <a:prstClr val="black">
                    <a:tint val="75000"/>
                  </a:prstClr>
                </a:solidFill>
              </a:rPr>
              <a:t> </a:t>
            </a:r>
            <a:endParaRPr lang="en-US" dirty="0">
              <a:solidFill>
                <a:prstClr val="black">
                  <a:tint val="75000"/>
                </a:prstClr>
              </a:solidFill>
            </a:endParaRPr>
          </a:p>
        </p:txBody>
      </p:sp>
    </p:spTree>
    <p:extLst>
      <p:ext uri="{BB962C8B-B14F-4D97-AF65-F5344CB8AC3E}">
        <p14:creationId xmlns:p14="http://schemas.microsoft.com/office/powerpoint/2010/main" val="3360295322"/>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You are Here! </a:t>
            </a:r>
            <a:br>
              <a:rPr lang="en-US" dirty="0" smtClean="0"/>
            </a:br>
            <a:r>
              <a:rPr lang="en" dirty="0"/>
              <a:t>Reading Engagement with Complex Texts</a:t>
            </a:r>
            <a:endParaRPr lang="en-US" dirty="0"/>
          </a:p>
        </p:txBody>
      </p:sp>
      <p:sp>
        <p:nvSpPr>
          <p:cNvPr id="10" name="Footer Placeholder 9"/>
          <p:cNvSpPr>
            <a:spLocks noGrp="1"/>
          </p:cNvSpPr>
          <p:nvPr>
            <p:ph type="ftr" sz="quarter" idx="3"/>
          </p:nvPr>
        </p:nvSpPr>
        <p:spPr>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graphicFrame>
        <p:nvGraphicFramePr>
          <p:cNvPr id="6" name="Content Placeholder 5"/>
          <p:cNvGraphicFramePr>
            <a:graphicFrameLocks noGrp="1"/>
          </p:cNvGraphicFramePr>
          <p:nvPr>
            <p:ph idx="4294967295"/>
            <p:extLst/>
          </p:nvPr>
        </p:nvGraphicFramePr>
        <p:xfrm>
          <a:off x="497712" y="1571826"/>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6039533" y="2134531"/>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3" name="Slide Number Placeholder 2"/>
          <p:cNvSpPr>
            <a:spLocks noGrp="1"/>
          </p:cNvSpPr>
          <p:nvPr>
            <p:ph type="sldNum" sz="quarter" idx="4"/>
          </p:nvPr>
        </p:nvSpPr>
        <p:spPr/>
        <p:txBody>
          <a:bodyPr/>
          <a:lstStyle/>
          <a:p>
            <a:pPr algn="r"/>
            <a:fld id="{8D79BE21-F712-4A53-802B-F850200F0AA7}" type="slidenum">
              <a:rPr lang="en-US" smtClean="0">
                <a:solidFill>
                  <a:prstClr val="white">
                    <a:lumMod val="50000"/>
                  </a:prstClr>
                </a:solidFill>
              </a:rPr>
              <a:pPr algn="r"/>
              <a:t>80</a:t>
            </a:fld>
            <a:endParaRPr lang="en-US" dirty="0">
              <a:solidFill>
                <a:prstClr val="white">
                  <a:lumMod val="50000"/>
                </a:prstClr>
              </a:solidFill>
            </a:endParaRPr>
          </a:p>
        </p:txBody>
      </p:sp>
    </p:spTree>
    <p:extLst>
      <p:ext uri="{BB962C8B-B14F-4D97-AF65-F5344CB8AC3E}">
        <p14:creationId xmlns:p14="http://schemas.microsoft.com/office/powerpoint/2010/main" val="64879348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Shape 943"/>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81</a:t>
            </a:fld>
            <a:endParaRPr lang="en-US">
              <a:solidFill>
                <a:schemeClr val="lt1"/>
              </a:solidFill>
            </a:endParaRPr>
          </a:p>
        </p:txBody>
      </p:sp>
      <p:sp>
        <p:nvSpPr>
          <p:cNvPr id="944" name="Shape 944"/>
          <p:cNvSpPr txBox="1">
            <a:spLocks noGrp="1"/>
          </p:cNvSpPr>
          <p:nvPr>
            <p:ph type="title"/>
          </p:nvPr>
        </p:nvSpPr>
        <p:spPr>
          <a:xfrm>
            <a:off x="179119" y="228600"/>
            <a:ext cx="8279081" cy="99695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C00000"/>
              </a:buClr>
              <a:buSzPct val="25000"/>
              <a:buFont typeface="Calibri"/>
              <a:buNone/>
            </a:pPr>
            <a:r>
              <a:rPr lang="en-US" sz="3700" dirty="0">
                <a:solidFill>
                  <a:srgbClr val="C00000"/>
                </a:solidFill>
                <a:effectLst>
                  <a:outerShdw blurRad="38100" dist="38100" dir="2700000" algn="tl">
                    <a:srgbClr val="000000">
                      <a:alpha val="43137"/>
                    </a:srgbClr>
                  </a:outerShdw>
                </a:effectLst>
                <a:latin typeface="Calibri"/>
                <a:ea typeface="Calibri"/>
                <a:cs typeface="Calibri"/>
                <a:sym typeface="Calibri"/>
              </a:rPr>
              <a:t>Objectives for Focus Area: </a:t>
            </a:r>
          </a:p>
          <a:p>
            <a:pPr marL="0" marR="0" lvl="0" indent="0" algn="l" rtl="0">
              <a:lnSpc>
                <a:spcPct val="90000"/>
              </a:lnSpc>
              <a:spcBef>
                <a:spcPts val="0"/>
              </a:spcBef>
              <a:buClr>
                <a:srgbClr val="C00000"/>
              </a:buClr>
              <a:buSzPct val="25000"/>
              <a:buFont typeface="Calibri"/>
              <a:buNone/>
            </a:pPr>
            <a:r>
              <a:rPr lang="en-US" sz="3700" b="0" i="0" u="none" strike="noStrike" cap="none" baseline="0" dirty="0">
                <a:solidFill>
                  <a:srgbClr val="C00000"/>
                </a:solidFill>
                <a:effectLst>
                  <a:outerShdw blurRad="38100" dist="38100" dir="2700000" algn="tl">
                    <a:srgbClr val="000000">
                      <a:alpha val="43137"/>
                    </a:srgbClr>
                  </a:outerShdw>
                </a:effectLst>
                <a:latin typeface="Calibri"/>
                <a:ea typeface="Calibri"/>
                <a:cs typeface="Calibri"/>
                <a:sym typeface="Calibri"/>
              </a:rPr>
              <a:t>Reading Engagement with Complex Texts </a:t>
            </a:r>
          </a:p>
        </p:txBody>
      </p:sp>
      <p:sp>
        <p:nvSpPr>
          <p:cNvPr id="945" name="Shape 945"/>
          <p:cNvSpPr txBox="1">
            <a:spLocks noGrp="1"/>
          </p:cNvSpPr>
          <p:nvPr>
            <p:ph type="body" idx="1"/>
          </p:nvPr>
        </p:nvSpPr>
        <p:spPr>
          <a:xfrm>
            <a:off x="388257" y="1600200"/>
            <a:ext cx="3886200" cy="3481054"/>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Content Objective:</a:t>
            </a:r>
          </a:p>
          <a:p>
            <a:pPr marL="0" marR="0" lvl="0" indent="0" algn="l" rtl="0">
              <a:lnSpc>
                <a:spcPct val="90000"/>
              </a:lnSpc>
              <a:spcBef>
                <a:spcPts val="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396875" marR="0" lvl="0" indent="-396875" defTabSz="912813" eaLnBrk="0" fontAlgn="base" hangingPunct="0">
              <a:lnSpc>
                <a:spcPct val="110000"/>
              </a:lnSpc>
              <a:spcAft>
                <a:spcPts val="600"/>
              </a:spcAft>
              <a:buClr>
                <a:schemeClr val="dk1"/>
              </a:buClr>
              <a:buSzPct val="100000"/>
              <a:buBlip>
                <a:blip r:embed="rId3"/>
              </a:buBlip>
            </a:pPr>
            <a:r>
              <a:rPr lang="en-US" sz="28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Provided a non-print and print text, participants will cite evidence of strategies that are effective for ELs.  </a:t>
            </a:r>
            <a:endParaRPr sz="3200" b="0" i="0" u="none" strike="noStrike" cap="none" baseline="0" dirty="0">
              <a:solidFill>
                <a:schemeClr val="dk1"/>
              </a:solidFill>
              <a:latin typeface="Calibri"/>
              <a:ea typeface="Calibri"/>
              <a:cs typeface="Calibri"/>
              <a:sym typeface="Calibri"/>
            </a:endParaRPr>
          </a:p>
        </p:txBody>
      </p:sp>
      <p:sp>
        <p:nvSpPr>
          <p:cNvPr id="946" name="Shape 946"/>
          <p:cNvSpPr txBox="1">
            <a:spLocks noGrp="1"/>
          </p:cNvSpPr>
          <p:nvPr>
            <p:ph type="body" idx="2"/>
          </p:nvPr>
        </p:nvSpPr>
        <p:spPr>
          <a:xfrm>
            <a:off x="4645890" y="1600200"/>
            <a:ext cx="4276737" cy="3748718"/>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Language Objective: </a:t>
            </a:r>
          </a:p>
          <a:p>
            <a:pPr marL="0" marR="0" lvl="0" indent="0" algn="l" rtl="0">
              <a:lnSpc>
                <a:spcPct val="90000"/>
              </a:lnSpc>
              <a:spcBef>
                <a:spcPts val="240"/>
              </a:spcBef>
              <a:buClr>
                <a:schemeClr val="dk1"/>
              </a:buClr>
              <a:buFont typeface="Calibri"/>
              <a:buNone/>
            </a:pPr>
            <a:endParaRPr sz="1200" b="0" i="0" u="none" strike="noStrike" cap="none" baseline="0" dirty="0">
              <a:solidFill>
                <a:schemeClr val="dk1"/>
              </a:solidFill>
              <a:latin typeface="Calibri"/>
              <a:ea typeface="Calibri"/>
              <a:cs typeface="Calibri"/>
              <a:sym typeface="Calibri"/>
            </a:endParaRPr>
          </a:p>
          <a:p>
            <a:pPr marL="396875" indent="-396875" defTabSz="912813" eaLnBrk="0" fontAlgn="base" hangingPunct="0">
              <a:lnSpc>
                <a:spcPct val="110000"/>
              </a:lnSpc>
              <a:spcAft>
                <a:spcPts val="600"/>
              </a:spcAft>
              <a:buClr>
                <a:schemeClr val="dk1"/>
              </a:buClr>
              <a:buSzPct val="100000"/>
              <a:buBlip>
                <a:blip r:embed="rId3"/>
              </a:buBlip>
            </a:pPr>
            <a:r>
              <a:rPr lang="en-US" sz="2800" kern="1200" dirty="0">
                <a:solidFill>
                  <a:schemeClr val="tx1"/>
                </a:solidFill>
                <a:latin typeface="Calibri" panose="020F0502020204030204" pitchFamily="34" charset="0"/>
                <a:ea typeface="MS PGothic" panose="020B0600070205080204" pitchFamily="34" charset="-128"/>
                <a:cs typeface="ＭＳ Ｐゴシック" charset="0"/>
                <a:sym typeface="Calibri"/>
              </a:rPr>
              <a:t>While engaged in diverse modality texts, participants will record textual evidence in a graphic organizer and orally share.</a:t>
            </a:r>
          </a:p>
        </p:txBody>
      </p:sp>
      <p:sp>
        <p:nvSpPr>
          <p:cNvPr id="947" name="Shape 947"/>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body" idx="1"/>
          </p:nvPr>
        </p:nvSpPr>
        <p:spPr>
          <a:xfrm>
            <a:off x="420333" y="1219200"/>
            <a:ext cx="8153399" cy="4038600"/>
          </a:xfrm>
          <a:prstGeom prst="rect">
            <a:avLst/>
          </a:prstGeom>
          <a:noFill/>
          <a:ln>
            <a:noFill/>
          </a:ln>
        </p:spPr>
        <p:txBody>
          <a:bodyPr lIns="0" tIns="0" rIns="0" bIns="0" anchor="t" anchorCtr="0">
            <a:noAutofit/>
          </a:bodyPr>
          <a:lstStyle/>
          <a:p>
            <a:pPr indent="-396875" defTabSz="912813" eaLnBrk="0" fontAlgn="base" hangingPunct="0">
              <a:lnSpc>
                <a:spcPct val="110000"/>
              </a:lnSpc>
              <a:spcAft>
                <a:spcPts val="18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Regular practice with complex text and its academic language</a:t>
            </a:r>
          </a:p>
          <a:p>
            <a:pPr indent="-396875" defTabSz="912813" eaLnBrk="0" fontAlgn="base" hangingPunct="0">
              <a:lnSpc>
                <a:spcPct val="110000"/>
              </a:lnSpc>
              <a:spcAft>
                <a:spcPts val="18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Reading, writing and speaking grounded in evidence from text, both literary and informational</a:t>
            </a:r>
          </a:p>
          <a:p>
            <a:pPr indent="-396875" defTabSz="912813" eaLnBrk="0" fontAlgn="base" hangingPunct="0">
              <a:lnSpc>
                <a:spcPct val="110000"/>
              </a:lnSpc>
              <a:spcAft>
                <a:spcPts val="18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Building knowledge through content-rich nonfiction</a:t>
            </a:r>
          </a:p>
        </p:txBody>
      </p:sp>
      <p:sp>
        <p:nvSpPr>
          <p:cNvPr id="953" name="Shape 953"/>
          <p:cNvSpPr txBox="1">
            <a:spLocks noGrp="1"/>
          </p:cNvSpPr>
          <p:nvPr>
            <p:ph type="title"/>
          </p:nvPr>
        </p:nvSpPr>
        <p:spPr>
          <a:xfrm>
            <a:off x="384047" y="228601"/>
            <a:ext cx="8153399" cy="685800"/>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Core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Shifts</a:t>
            </a:r>
          </a:p>
        </p:txBody>
      </p:sp>
      <p:sp>
        <p:nvSpPr>
          <p:cNvPr id="954" name="Shape 954"/>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955" name="Shape 955"/>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82</a:t>
            </a:fld>
            <a:endParaRPr lang="en-US"/>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Shape 960"/>
          <p:cNvSpPr txBox="1">
            <a:spLocks noGrp="1"/>
          </p:cNvSpPr>
          <p:nvPr>
            <p:ph type="body" idx="1"/>
          </p:nvPr>
        </p:nvSpPr>
        <p:spPr>
          <a:xfrm>
            <a:off x="1066800" y="1694366"/>
            <a:ext cx="6034716" cy="886397"/>
          </a:xfrm>
          <a:prstGeom prst="rect">
            <a:avLst/>
          </a:prstGeom>
          <a:noFill/>
          <a:ln>
            <a:noFill/>
          </a:ln>
        </p:spPr>
        <p:txBody>
          <a:bodyPr lIns="0" tIns="0" rIns="0" bIns="0" anchor="t"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Activity #</a:t>
            </a:r>
            <a:r>
              <a:rPr lang="en-US" sz="3200" b="1" dirty="0">
                <a:solidFill>
                  <a:schemeClr val="dk1"/>
                </a:solidFill>
                <a:latin typeface="Calibri"/>
                <a:ea typeface="Calibri"/>
                <a:cs typeface="Calibri"/>
                <a:sym typeface="Calibri"/>
              </a:rPr>
              <a:t>4</a:t>
            </a:r>
            <a:r>
              <a:rPr lang="en-US" sz="3200" b="1" i="0" u="none" strike="noStrike" cap="none" baseline="0" dirty="0">
                <a:solidFill>
                  <a:schemeClr val="dk1"/>
                </a:solidFill>
                <a:latin typeface="Calibri"/>
                <a:ea typeface="Calibri"/>
                <a:cs typeface="Calibri"/>
                <a:sym typeface="Calibri"/>
              </a:rPr>
              <a:t>: </a:t>
            </a:r>
            <a:r>
              <a:rPr lang="en-US" sz="3200" b="1" dirty="0" smtClean="0">
                <a:solidFill>
                  <a:schemeClr val="dk1"/>
                </a:solidFill>
                <a:latin typeface="Calibri"/>
                <a:ea typeface="Calibri"/>
                <a:cs typeface="Calibri"/>
                <a:sym typeface="Calibri"/>
              </a:rPr>
              <a:t>Visual Representation</a:t>
            </a:r>
            <a:endParaRPr lang="en-US" sz="3200" b="1" dirty="0">
              <a:solidFill>
                <a:schemeClr val="dk1"/>
              </a:solidFill>
              <a:latin typeface="Calibri"/>
              <a:ea typeface="Calibri"/>
              <a:cs typeface="Calibri"/>
              <a:sym typeface="Calibri"/>
            </a:endParaRPr>
          </a:p>
        </p:txBody>
      </p:sp>
      <p:sp>
        <p:nvSpPr>
          <p:cNvPr id="961" name="Shape 961"/>
          <p:cNvSpPr txBox="1">
            <a:spLocks noGrp="1"/>
          </p:cNvSpPr>
          <p:nvPr>
            <p:ph type="title"/>
          </p:nvPr>
        </p:nvSpPr>
        <p:spPr>
          <a:xfrm>
            <a:off x="399143" y="170162"/>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Reading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Engagement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with Complex Texts</a:t>
            </a:r>
          </a:p>
        </p:txBody>
      </p:sp>
      <p:sp>
        <p:nvSpPr>
          <p:cNvPr id="962" name="Shape 962"/>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963" name="Shape 96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83</a:t>
            </a:fld>
            <a:endParaRPr lang="en-US"/>
          </a:p>
        </p:txBody>
      </p:sp>
      <p:sp>
        <p:nvSpPr>
          <p:cNvPr id="964" name="Shape 964"/>
          <p:cNvSpPr/>
          <p:nvPr/>
        </p:nvSpPr>
        <p:spPr>
          <a:xfrm>
            <a:off x="500150" y="3349300"/>
            <a:ext cx="8229600" cy="146303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91440" lvl="0" indent="0" algn="ctr" rtl="0">
              <a:spcBef>
                <a:spcPts val="0"/>
              </a:spcBef>
              <a:buNone/>
            </a:pPr>
            <a:r>
              <a:rPr lang="en-US" sz="2800" dirty="0">
                <a:solidFill>
                  <a:srgbClr val="FFFFFF"/>
                </a:solidFill>
                <a:latin typeface="Calibri" panose="020F0502020204030204" pitchFamily="34" charset="0"/>
              </a:rPr>
              <a:t>A </a:t>
            </a:r>
            <a:r>
              <a:rPr lang="en-US" sz="2800" dirty="0" smtClean="0">
                <a:solidFill>
                  <a:srgbClr val="FFFFFF"/>
                </a:solidFill>
                <a:latin typeface="Calibri" panose="020F0502020204030204" pitchFamily="34" charset="0"/>
              </a:rPr>
              <a:t>non-linguistic </a:t>
            </a:r>
            <a:r>
              <a:rPr lang="en-US" sz="2800" dirty="0">
                <a:solidFill>
                  <a:srgbClr val="FFFFFF"/>
                </a:solidFill>
                <a:latin typeface="Calibri" panose="020F0502020204030204" pitchFamily="34" charset="0"/>
              </a:rPr>
              <a:t>representation of information </a:t>
            </a:r>
            <a:r>
              <a:rPr lang="en-US" sz="2800" dirty="0" smtClean="0">
                <a:solidFill>
                  <a:srgbClr val="FFFFFF"/>
                </a:solidFill>
                <a:latin typeface="Calibri" panose="020F0502020204030204" pitchFamily="34" charset="0"/>
              </a:rPr>
              <a:t>using pictures, symbols, or graphics to communicate information or demonstrate understanding. </a:t>
            </a:r>
            <a:endParaRPr lang="en-US" sz="2800" dirty="0">
              <a:solidFill>
                <a:srgbClr val="FFFFFF"/>
              </a:solidFill>
              <a:latin typeface="Calibri" panose="020F0502020204030204" pitchFamily="34" charset="0"/>
            </a:endParaRPr>
          </a:p>
        </p:txBody>
      </p:sp>
      <p:pic>
        <p:nvPicPr>
          <p:cNvPr id="965" name="Shape 965"/>
          <p:cNvPicPr preferRelativeResize="0"/>
          <p:nvPr/>
        </p:nvPicPr>
        <p:blipFill rotWithShape="1">
          <a:blip r:embed="rId4">
            <a:alphaModFix/>
          </a:blip>
          <a:srcRect/>
          <a:stretch/>
        </p:blipFill>
        <p:spPr>
          <a:xfrm>
            <a:off x="7450814" y="1509700"/>
            <a:ext cx="947737" cy="1033462"/>
          </a:xfrm>
          <a:prstGeom prst="rect">
            <a:avLst/>
          </a:prstGeom>
          <a:noFill/>
          <a:ln>
            <a:noFill/>
          </a:ln>
        </p:spPr>
      </p:pic>
      <p:sp>
        <p:nvSpPr>
          <p:cNvPr id="966" name="Shape 966"/>
          <p:cNvSpPr/>
          <p:nvPr/>
        </p:nvSpPr>
        <p:spPr>
          <a:xfrm>
            <a:off x="7450815" y="1509700"/>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19</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a:spLocks noGrp="1"/>
          </p:cNvSpPr>
          <p:nvPr>
            <p:ph type="title"/>
          </p:nvPr>
        </p:nvSpPr>
        <p:spPr>
          <a:xfrm>
            <a:off x="457200" y="139439"/>
            <a:ext cx="8153399" cy="877499"/>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4300" dirty="0" smtClean="0">
                <a:solidFill>
                  <a:srgbClr val="2E59B0"/>
                </a:solidFill>
                <a:latin typeface="Calibri"/>
                <a:ea typeface="Calibri"/>
                <a:cs typeface="Calibri"/>
                <a:sym typeface="Calibri"/>
              </a:rPr>
              <a:t> </a:t>
            </a:r>
            <a:endParaRPr lang="en-US" sz="4300" dirty="0">
              <a:solidFill>
                <a:srgbClr val="2E59B0"/>
              </a:solidFill>
              <a:latin typeface="Calibri"/>
              <a:ea typeface="Calibri"/>
              <a:cs typeface="Calibri"/>
              <a:sym typeface="Calibri"/>
            </a:endParaRPr>
          </a:p>
          <a:p>
            <a:pPr marL="0" marR="0" lvl="0" indent="0" algn="l" rtl="0">
              <a:lnSpc>
                <a:spcPct val="90000"/>
              </a:lnSpc>
              <a:spcBef>
                <a:spcPts val="0"/>
              </a:spcBef>
              <a:buClr>
                <a:srgbClr val="2E59B0"/>
              </a:buClr>
              <a:buFont typeface="Calibri"/>
              <a:buNone/>
            </a:pPr>
            <a:endParaRPr sz="4300" dirty="0">
              <a:solidFill>
                <a:srgbClr val="2E59B0"/>
              </a:solidFill>
              <a:latin typeface="Calibri"/>
              <a:ea typeface="Calibri"/>
              <a:cs typeface="Calibri"/>
              <a:sym typeface="Calibri"/>
            </a:endParaRPr>
          </a:p>
        </p:txBody>
      </p:sp>
      <p:sp>
        <p:nvSpPr>
          <p:cNvPr id="972" name="Shape 972"/>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973" name="Shape 973"/>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84</a:t>
            </a:fld>
            <a:endParaRPr lang="en-US"/>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91" t="16796" r="19364" b="9766"/>
          <a:stretch/>
        </p:blipFill>
        <p:spPr bwMode="auto">
          <a:xfrm>
            <a:off x="732295" y="604033"/>
            <a:ext cx="7848599" cy="4951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71735"/>
            <a:ext cx="7239000" cy="461665"/>
          </a:xfrm>
          <a:prstGeom prst="rect">
            <a:avLst/>
          </a:prstGeom>
          <a:noFill/>
        </p:spPr>
        <p:txBody>
          <a:bodyPr wrap="square" rtlCol="0">
            <a:spAutoFit/>
          </a:bodyPr>
          <a:lstStyle/>
          <a:p>
            <a:r>
              <a:rPr lang="en-US" sz="2400" dirty="0" smtClean="0">
                <a:latin typeface="Calibri" panose="020F0502020204030204" pitchFamily="34" charset="0"/>
                <a:hlinkClick r:id="rId5"/>
              </a:rPr>
              <a:t>Interacting with Complex </a:t>
            </a:r>
            <a:r>
              <a:rPr lang="en-US" sz="2400" dirty="0">
                <a:latin typeface="Calibri" panose="020F0502020204030204" pitchFamily="34" charset="0"/>
                <a:hlinkClick r:id="rId5"/>
              </a:rPr>
              <a:t>T</a:t>
            </a:r>
            <a:r>
              <a:rPr lang="en-US" sz="2400" dirty="0" smtClean="0">
                <a:latin typeface="Calibri" panose="020F0502020204030204" pitchFamily="34" charset="0"/>
                <a:hlinkClick r:id="rId5"/>
              </a:rPr>
              <a:t>ext: Scaffolding Reading </a:t>
            </a:r>
            <a:endParaRPr lang="en-US" sz="2400" dirty="0">
              <a:latin typeface="Calibri" panose="020F0502020204030204" pitchFamily="34" charset="0"/>
            </a:endParaRPr>
          </a:p>
        </p:txBody>
      </p:sp>
      <p:sp>
        <p:nvSpPr>
          <p:cNvPr id="3" name="Rectangle 2"/>
          <p:cNvSpPr/>
          <p:nvPr/>
        </p:nvSpPr>
        <p:spPr>
          <a:xfrm>
            <a:off x="935064" y="5638800"/>
            <a:ext cx="7446936" cy="338554"/>
          </a:xfrm>
          <a:prstGeom prst="rect">
            <a:avLst/>
          </a:prstGeom>
        </p:spPr>
        <p:txBody>
          <a:bodyPr wrap="square">
            <a:spAutoFit/>
          </a:bodyPr>
          <a:lstStyle/>
          <a:p>
            <a:r>
              <a:rPr lang="en-US" sz="1600" dirty="0">
                <a:latin typeface="Calibri" panose="020F0502020204030204" pitchFamily="34" charset="0"/>
                <a:hlinkClick r:id="rId5"/>
              </a:rPr>
              <a:t>https://</a:t>
            </a:r>
            <a:r>
              <a:rPr lang="en-US" sz="1600" dirty="0" smtClean="0">
                <a:latin typeface="Calibri" panose="020F0502020204030204" pitchFamily="34" charset="0"/>
                <a:hlinkClick r:id="rId5"/>
              </a:rPr>
              <a:t>www.teachingchannel.org/videos/middle-school-ela-unit-persuasion</a:t>
            </a:r>
            <a:r>
              <a:rPr lang="en-US" sz="1600" dirty="0" smtClean="0">
                <a:latin typeface="Calibri" panose="020F0502020204030204" pitchFamily="34" charset="0"/>
              </a:rPr>
              <a:t> </a:t>
            </a:r>
            <a:endParaRPr lang="en-US" sz="1600" dirty="0">
              <a:latin typeface="Calibri" panose="020F0502020204030204" pitchFamily="34" charset="0"/>
            </a:endParaRPr>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4" name="Shape 984"/>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a:spcBef>
                <a:spcPts val="0"/>
              </a:spcBef>
              <a:buClr>
                <a:srgbClr val="000000"/>
              </a:buClr>
              <a:buSzPct val="25000"/>
              <a:buFont typeface="Arial"/>
              <a:buNone/>
            </a:pPr>
            <a:fld id="{00000000-1234-1234-1234-123412341234}" type="slidenum">
              <a:rPr lang="en-US"/>
              <a:t>85</a:t>
            </a:fld>
            <a:endParaRPr lang="en-US"/>
          </a:p>
        </p:txBody>
      </p:sp>
      <p:sp>
        <p:nvSpPr>
          <p:cNvPr id="985" name="Shape 985"/>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2" name="TextBox 1"/>
          <p:cNvSpPr txBox="1"/>
          <p:nvPr/>
        </p:nvSpPr>
        <p:spPr>
          <a:xfrm>
            <a:off x="76200" y="97790"/>
            <a:ext cx="8771964" cy="523220"/>
          </a:xfrm>
          <a:prstGeom prst="rect">
            <a:avLst/>
          </a:prstGeom>
          <a:noFill/>
        </p:spPr>
        <p:txBody>
          <a:bodyPr wrap="square" rtlCol="0">
            <a:spAutoFit/>
          </a:bodyPr>
          <a:lstStyle/>
          <a:p>
            <a:r>
              <a:rPr lang="en-US" sz="2800" dirty="0">
                <a:solidFill>
                  <a:schemeClr val="tx1"/>
                </a:solidFill>
                <a:effectLst>
                  <a:outerShdw blurRad="38100" dist="38100" dir="2700000" algn="tl">
                    <a:srgbClr val="000000">
                      <a:alpha val="43137"/>
                    </a:srgbClr>
                  </a:outerShdw>
                </a:effectLst>
                <a:latin typeface="Calibri"/>
                <a:ea typeface="Calibri"/>
                <a:cs typeface="Calibri"/>
              </a:rPr>
              <a:t>Take notes on the video clip using Within-team Jigsaw.</a:t>
            </a:r>
          </a:p>
        </p:txBody>
      </p:sp>
      <p:sp>
        <p:nvSpPr>
          <p:cNvPr id="3" name="TextBox 2"/>
          <p:cNvSpPr txBox="1"/>
          <p:nvPr/>
        </p:nvSpPr>
        <p:spPr>
          <a:xfrm>
            <a:off x="381000" y="838200"/>
            <a:ext cx="3405468" cy="3785652"/>
          </a:xfrm>
          <a:prstGeom prst="rect">
            <a:avLst/>
          </a:prstGeom>
          <a:noFill/>
        </p:spPr>
        <p:txBody>
          <a:bodyPr wrap="square" rtlCol="0">
            <a:spAutoFit/>
          </a:bodyPr>
          <a:lstStyle/>
          <a:p>
            <a:r>
              <a:rPr lang="en-US" sz="2400" dirty="0" smtClean="0">
                <a:latin typeface="Calibri" panose="020F0502020204030204" pitchFamily="34" charset="0"/>
              </a:rPr>
              <a:t>Each team member is responsible for sharing one principle, but try to see evidence of each.  You can make suggestions to further reflect the principles.</a:t>
            </a:r>
            <a:endParaRPr lang="en-US" sz="2400" dirty="0">
              <a:latin typeface="Calibri" panose="020F0502020204030204" pitchFamily="34" charset="0"/>
            </a:endParaRPr>
          </a:p>
          <a:p>
            <a:r>
              <a:rPr lang="en-US" sz="2400" dirty="0" smtClean="0">
                <a:latin typeface="Calibri" panose="020F0502020204030204" pitchFamily="34" charset="0"/>
              </a:rPr>
              <a:t>Revisit your Visual Representation and add or discuss new ideas.</a:t>
            </a:r>
            <a:endParaRPr lang="en-US" sz="2400" dirty="0">
              <a:latin typeface="Calibri" panose="020F0502020204030204" pitchFamily="34" charset="0"/>
            </a:endParaRPr>
          </a:p>
        </p:txBody>
      </p:sp>
      <p:pic>
        <p:nvPicPr>
          <p:cNvPr id="4" name="Picture 3"/>
          <p:cNvPicPr>
            <a:picLocks noChangeAspect="1"/>
          </p:cNvPicPr>
          <p:nvPr/>
        </p:nvPicPr>
        <p:blipFill>
          <a:blip r:embed="rId4"/>
          <a:stretch>
            <a:fillRect/>
          </a:stretch>
        </p:blipFill>
        <p:spPr>
          <a:xfrm>
            <a:off x="4038600" y="666750"/>
            <a:ext cx="4648200" cy="5200650"/>
          </a:xfrm>
          <a:prstGeom prst="rect">
            <a:avLst/>
          </a:prstGeom>
        </p:spPr>
      </p:pic>
      <p:pic>
        <p:nvPicPr>
          <p:cNvPr id="9" name="Shape 965"/>
          <p:cNvPicPr preferRelativeResize="0"/>
          <p:nvPr/>
        </p:nvPicPr>
        <p:blipFill rotWithShape="1">
          <a:blip r:embed="rId5">
            <a:alphaModFix/>
          </a:blip>
          <a:srcRect/>
          <a:stretch/>
        </p:blipFill>
        <p:spPr>
          <a:xfrm>
            <a:off x="2438400" y="4623852"/>
            <a:ext cx="947737" cy="1033462"/>
          </a:xfrm>
          <a:prstGeom prst="rect">
            <a:avLst/>
          </a:prstGeom>
          <a:noFill/>
          <a:ln>
            <a:noFill/>
          </a:ln>
        </p:spPr>
      </p:pic>
      <p:sp>
        <p:nvSpPr>
          <p:cNvPr id="10" name="Shape 966"/>
          <p:cNvSpPr/>
          <p:nvPr/>
        </p:nvSpPr>
        <p:spPr>
          <a:xfrm>
            <a:off x="2438401" y="4623852"/>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20</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a:spLocks noGrp="1"/>
          </p:cNvSpPr>
          <p:nvPr>
            <p:ph type="title"/>
          </p:nvPr>
        </p:nvSpPr>
        <p:spPr>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Sample Immigration Titles</a:t>
            </a:r>
          </a:p>
        </p:txBody>
      </p:sp>
      <p:pic>
        <p:nvPicPr>
          <p:cNvPr id="992" name="Shape 992"/>
          <p:cNvPicPr preferRelativeResize="0"/>
          <p:nvPr/>
        </p:nvPicPr>
        <p:blipFill rotWithShape="1">
          <a:blip r:embed="rId3">
            <a:alphaModFix/>
          </a:blip>
          <a:srcRect l="6663" t="18186" r="4958" b="9386"/>
          <a:stretch/>
        </p:blipFill>
        <p:spPr>
          <a:xfrm>
            <a:off x="5713875" y="3986251"/>
            <a:ext cx="3179100" cy="2605199"/>
          </a:xfrm>
          <a:prstGeom prst="rect">
            <a:avLst/>
          </a:prstGeom>
          <a:noFill/>
          <a:ln>
            <a:noFill/>
          </a:ln>
        </p:spPr>
      </p:pic>
      <p:pic>
        <p:nvPicPr>
          <p:cNvPr id="993" name="Shape 993"/>
          <p:cNvPicPr preferRelativeResize="0"/>
          <p:nvPr/>
        </p:nvPicPr>
        <p:blipFill rotWithShape="1">
          <a:blip r:embed="rId4">
            <a:alphaModFix/>
          </a:blip>
          <a:srcRect l="10250" t="15239" r="17253"/>
          <a:stretch/>
        </p:blipFill>
        <p:spPr>
          <a:xfrm>
            <a:off x="308379" y="923255"/>
            <a:ext cx="2290499" cy="2677799"/>
          </a:xfrm>
          <a:prstGeom prst="rect">
            <a:avLst/>
          </a:prstGeom>
          <a:noFill/>
          <a:ln>
            <a:noFill/>
          </a:ln>
        </p:spPr>
      </p:pic>
      <p:pic>
        <p:nvPicPr>
          <p:cNvPr id="994" name="Shape 994"/>
          <p:cNvPicPr preferRelativeResize="0"/>
          <p:nvPr/>
        </p:nvPicPr>
        <p:blipFill rotWithShape="1">
          <a:blip r:embed="rId5">
            <a:alphaModFix/>
          </a:blip>
          <a:srcRect l="17012" r="16218" b="14420"/>
          <a:stretch/>
        </p:blipFill>
        <p:spPr>
          <a:xfrm>
            <a:off x="2937068" y="3694650"/>
            <a:ext cx="2290499" cy="2935800"/>
          </a:xfrm>
          <a:prstGeom prst="rect">
            <a:avLst/>
          </a:prstGeom>
          <a:noFill/>
          <a:ln>
            <a:noFill/>
          </a:ln>
        </p:spPr>
      </p:pic>
      <p:pic>
        <p:nvPicPr>
          <p:cNvPr id="995" name="Shape 995"/>
          <p:cNvPicPr preferRelativeResize="0"/>
          <p:nvPr/>
        </p:nvPicPr>
        <p:blipFill rotWithShape="1">
          <a:blip r:embed="rId6">
            <a:alphaModFix/>
          </a:blip>
          <a:srcRect t="25319" r="3809" b="14151"/>
          <a:stretch/>
        </p:blipFill>
        <p:spPr>
          <a:xfrm>
            <a:off x="5732925" y="1885800"/>
            <a:ext cx="3179100" cy="2000400"/>
          </a:xfrm>
          <a:prstGeom prst="rect">
            <a:avLst/>
          </a:prstGeom>
          <a:noFill/>
          <a:ln>
            <a:noFill/>
          </a:ln>
        </p:spPr>
      </p:pic>
      <p:pic>
        <p:nvPicPr>
          <p:cNvPr id="996" name="Shape 996"/>
          <p:cNvPicPr preferRelativeResize="0"/>
          <p:nvPr/>
        </p:nvPicPr>
        <p:blipFill rotWithShape="1">
          <a:blip r:embed="rId7">
            <a:alphaModFix/>
          </a:blip>
          <a:srcRect l="12681" t="12682" r="16786" b="4856"/>
          <a:stretch/>
        </p:blipFill>
        <p:spPr>
          <a:xfrm>
            <a:off x="3155532" y="869375"/>
            <a:ext cx="2257800" cy="2639699"/>
          </a:xfrm>
          <a:prstGeom prst="rect">
            <a:avLst/>
          </a:prstGeom>
          <a:noFill/>
          <a:ln>
            <a:noFill/>
          </a:ln>
        </p:spPr>
      </p:pic>
      <p:pic>
        <p:nvPicPr>
          <p:cNvPr id="997" name="Shape 997"/>
          <p:cNvPicPr preferRelativeResize="0"/>
          <p:nvPr/>
        </p:nvPicPr>
        <p:blipFill rotWithShape="1">
          <a:blip r:embed="rId8">
            <a:alphaModFix/>
          </a:blip>
          <a:srcRect t="22580" r="4415" b="7985"/>
          <a:stretch/>
        </p:blipFill>
        <p:spPr>
          <a:xfrm>
            <a:off x="6174525" y="103055"/>
            <a:ext cx="2257800" cy="1640400"/>
          </a:xfrm>
          <a:prstGeom prst="rect">
            <a:avLst/>
          </a:prstGeom>
          <a:noFill/>
          <a:ln>
            <a:noFill/>
          </a:ln>
        </p:spPr>
      </p:pic>
      <p:pic>
        <p:nvPicPr>
          <p:cNvPr id="998" name="Shape 998"/>
          <p:cNvPicPr preferRelativeResize="0"/>
          <p:nvPr/>
        </p:nvPicPr>
        <p:blipFill rotWithShape="1">
          <a:blip r:embed="rId9">
            <a:alphaModFix/>
          </a:blip>
          <a:srcRect l="20985" t="11742" r="25053" b="2670"/>
          <a:stretch/>
        </p:blipFill>
        <p:spPr>
          <a:xfrm>
            <a:off x="499621" y="3733650"/>
            <a:ext cx="1801800" cy="28578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Shape 1003"/>
          <p:cNvSpPr txBox="1">
            <a:spLocks noGrp="1"/>
          </p:cNvSpPr>
          <p:nvPr>
            <p:ph type="title"/>
          </p:nvPr>
        </p:nvSpPr>
        <p:spPr>
          <a:xfrm>
            <a:off x="69000" y="274650"/>
            <a:ext cx="9075000" cy="792299"/>
          </a:xfrm>
          <a:prstGeom prst="rect">
            <a:avLst/>
          </a:prstGeom>
          <a:noFill/>
          <a:ln>
            <a:noFill/>
          </a:ln>
        </p:spPr>
        <p:txBody>
          <a:bodyPr lIns="0" tIns="0" rIns="0" bIns="0" anchor="t" anchorCtr="0">
            <a:noAutofit/>
          </a:bodyPr>
          <a:lstStyle/>
          <a:p>
            <a:pPr marL="0" marR="0" lvl="0" indent="0" algn="ctr" rtl="0">
              <a:lnSpc>
                <a:spcPct val="90000"/>
              </a:lnSpc>
              <a:spcBef>
                <a:spcPts val="0"/>
              </a:spcBef>
              <a:buClr>
                <a:srgbClr val="2E59B0"/>
              </a:buClr>
              <a:buSzPct val="25000"/>
              <a:buFont typeface="Calibri"/>
              <a:buNone/>
            </a:pPr>
            <a:r>
              <a:rPr lang="en-US" sz="4000" dirty="0">
                <a:sym typeface="Calibri"/>
              </a:rPr>
              <a:t>Immigration Stories Comparison Matrix</a:t>
            </a:r>
          </a:p>
        </p:txBody>
      </p:sp>
      <p:sp>
        <p:nvSpPr>
          <p:cNvPr id="1006" name="Shape 1006"/>
          <p:cNvSpPr txBox="1">
            <a:spLocks noGrp="1"/>
          </p:cNvSpPr>
          <p:nvPr>
            <p:ph type="ftr" sz="quarter" idx="10"/>
          </p:nvPr>
        </p:nvSpPr>
        <p:spPr>
          <a:prstGeom prst="rect">
            <a:avLst/>
          </a:prstGeom>
          <a:blipFill rotWithShape="1">
            <a:blip r:embed="rId3">
              <a:alphaModFix/>
            </a:blip>
            <a:stretch>
              <a:fillRect/>
            </a:stretch>
          </a:blipFill>
          <a:ln>
            <a:noFill/>
          </a:ln>
        </p:spPr>
        <p:txBody>
          <a:bodyPr lIns="91425" tIns="45700" rIns="91425" bIns="45700" anchor="ctr" anchorCtr="0">
            <a:noAutofit/>
          </a:bodyPr>
          <a:lstStyle/>
          <a:p>
            <a:pPr>
              <a:buSzPct val="25000"/>
            </a:pPr>
            <a:r>
              <a:rPr lang="en-US" dirty="0">
                <a:solidFill>
                  <a:srgbClr val="888888"/>
                </a:solidFill>
                <a:latin typeface="Calibri"/>
                <a:ea typeface="Calibri"/>
                <a:cs typeface="Calibri"/>
                <a:sym typeface="Calibri"/>
              </a:rPr>
              <a:t> </a:t>
            </a:r>
          </a:p>
        </p:txBody>
      </p:sp>
      <p:graphicFrame>
        <p:nvGraphicFramePr>
          <p:cNvPr id="1004" name="Shape 1004"/>
          <p:cNvGraphicFramePr/>
          <p:nvPr>
            <p:extLst>
              <p:ext uri="{D42A27DB-BD31-4B8C-83A1-F6EECF244321}">
                <p14:modId xmlns:p14="http://schemas.microsoft.com/office/powerpoint/2010/main" val="2249417857"/>
              </p:ext>
            </p:extLst>
          </p:nvPr>
        </p:nvGraphicFramePr>
        <p:xfrm>
          <a:off x="491050" y="958012"/>
          <a:ext cx="8161875" cy="4658130"/>
        </p:xfrm>
        <a:graphic>
          <a:graphicData uri="http://schemas.openxmlformats.org/drawingml/2006/table">
            <a:tbl>
              <a:tblPr firstRow="1" bandRow="1">
                <a:noFill/>
                <a:tableStyleId>{3B23AC90-9707-4B05-977E-897140698325}</a:tableStyleId>
              </a:tblPr>
              <a:tblGrid>
                <a:gridCol w="1632375"/>
                <a:gridCol w="1632375"/>
                <a:gridCol w="1632375"/>
                <a:gridCol w="1632375"/>
                <a:gridCol w="1632375"/>
              </a:tblGrid>
              <a:tr h="1099388">
                <a:tc>
                  <a:txBody>
                    <a:bodyPr/>
                    <a:lstStyle/>
                    <a:p>
                      <a:pPr marL="0" marR="0" lvl="0" indent="0" algn="l" rtl="0">
                        <a:spcBef>
                          <a:spcPts val="0"/>
                        </a:spcBef>
                        <a:buSzPct val="25000"/>
                        <a:buNone/>
                      </a:pPr>
                      <a:r>
                        <a:rPr lang="en-US" sz="1800" u="none" strike="noStrike" cap="none" baseline="0" dirty="0">
                          <a:solidFill>
                            <a:schemeClr val="bg1"/>
                          </a:solidFill>
                        </a:rPr>
                        <a:t>Main </a:t>
                      </a:r>
                    </a:p>
                    <a:p>
                      <a:pPr marL="0" marR="0" lvl="0" indent="0" algn="l" rtl="0">
                        <a:spcBef>
                          <a:spcPts val="0"/>
                        </a:spcBef>
                        <a:buSzPct val="25000"/>
                        <a:buNone/>
                      </a:pPr>
                      <a:r>
                        <a:rPr lang="en-US" sz="1800" u="none" strike="noStrike" cap="none" baseline="0" dirty="0" smtClean="0">
                          <a:solidFill>
                            <a:schemeClr val="bg1"/>
                          </a:solidFill>
                        </a:rPr>
                        <a:t>characters</a:t>
                      </a:r>
                      <a:endParaRPr lang="en-US" sz="1800" u="none" strike="noStrike" cap="none" baseline="0" dirty="0">
                        <a:solidFill>
                          <a:schemeClr val="bg1"/>
                        </a:solidFill>
                      </a:endParaRPr>
                    </a:p>
                  </a:txBody>
                  <a:tcPr marL="91450" marR="91450" marT="45725" marB="45725" anchor="b"/>
                </a:tc>
                <a:tc>
                  <a:txBody>
                    <a:bodyPr/>
                    <a:lstStyle/>
                    <a:p>
                      <a:pPr marL="0" marR="0" lvl="0" indent="0" algn="l" rtl="0">
                        <a:spcBef>
                          <a:spcPts val="0"/>
                        </a:spcBef>
                        <a:buSzPct val="25000"/>
                        <a:buNone/>
                      </a:pPr>
                      <a:r>
                        <a:rPr lang="en-US" sz="1800" u="none" strike="noStrike" cap="none" baseline="0" dirty="0">
                          <a:solidFill>
                            <a:schemeClr val="bg1"/>
                          </a:solidFill>
                        </a:rPr>
                        <a:t>Immigrate from __ to __</a:t>
                      </a:r>
                    </a:p>
                    <a:p>
                      <a:pPr marL="0" marR="0" lvl="0" indent="0" algn="l" rtl="0">
                        <a:lnSpc>
                          <a:spcPct val="100000"/>
                        </a:lnSpc>
                        <a:spcBef>
                          <a:spcPts val="0"/>
                        </a:spcBef>
                        <a:spcAft>
                          <a:spcPts val="0"/>
                        </a:spcAft>
                        <a:buClr>
                          <a:schemeClr val="dk1"/>
                        </a:buClr>
                        <a:buSzPct val="25000"/>
                        <a:buFont typeface="Calibri"/>
                        <a:buNone/>
                      </a:pPr>
                      <a:r>
                        <a:rPr lang="en-US" sz="1800" u="none" strike="noStrike" cap="none" baseline="0" dirty="0">
                          <a:solidFill>
                            <a:schemeClr val="bg1"/>
                          </a:solidFill>
                        </a:rPr>
                        <a:t>Reason for </a:t>
                      </a:r>
                      <a:r>
                        <a:rPr lang="en-US" sz="1800" u="none" strike="noStrike" cap="none" baseline="0" dirty="0" smtClean="0">
                          <a:solidFill>
                            <a:schemeClr val="bg1"/>
                          </a:solidFill>
                        </a:rPr>
                        <a:t>immigration</a:t>
                      </a:r>
                      <a:endParaRPr sz="1800" u="none" strike="noStrike" cap="none" baseline="0" dirty="0">
                        <a:solidFill>
                          <a:schemeClr val="bg1"/>
                        </a:solidFill>
                      </a:endParaRPr>
                    </a:p>
                  </a:txBody>
                  <a:tcPr marL="91450" marR="91450" marT="45725" marB="45725" anchor="b"/>
                </a:tc>
                <a:tc>
                  <a:txBody>
                    <a:bodyPr/>
                    <a:lstStyle/>
                    <a:p>
                      <a:pPr marL="0" marR="0" lvl="0" indent="0" algn="l" rtl="0">
                        <a:lnSpc>
                          <a:spcPct val="100000"/>
                        </a:lnSpc>
                        <a:spcBef>
                          <a:spcPts val="0"/>
                        </a:spcBef>
                        <a:spcAft>
                          <a:spcPts val="0"/>
                        </a:spcAft>
                        <a:buClr>
                          <a:schemeClr val="dk1"/>
                        </a:buClr>
                        <a:buSzPct val="25000"/>
                        <a:buFont typeface="Calibri"/>
                        <a:buNone/>
                      </a:pPr>
                      <a:r>
                        <a:rPr lang="en-US" sz="1800" u="none" strike="noStrike" cap="none" baseline="0" dirty="0">
                          <a:solidFill>
                            <a:schemeClr val="bg1"/>
                          </a:solidFill>
                        </a:rPr>
                        <a:t>Major conflict during the trip or in the new home </a:t>
                      </a:r>
                      <a:endParaRPr sz="1800" u="none" strike="noStrike" cap="none" baseline="0" dirty="0">
                        <a:solidFill>
                          <a:schemeClr val="bg1"/>
                        </a:solidFill>
                      </a:endParaRPr>
                    </a:p>
                  </a:txBody>
                  <a:tcPr marL="91450" marR="91450" marT="45725" marB="45725" anchor="b"/>
                </a:tc>
                <a:tc>
                  <a:txBody>
                    <a:bodyPr/>
                    <a:lstStyle/>
                    <a:p>
                      <a:pPr marL="0" marR="0" lvl="0" indent="0" algn="l" rtl="0">
                        <a:spcBef>
                          <a:spcPts val="0"/>
                        </a:spcBef>
                        <a:buSzPct val="25000"/>
                        <a:buNone/>
                      </a:pPr>
                      <a:r>
                        <a:rPr lang="en-US" sz="1800" u="none" strike="noStrike" cap="none" baseline="0" dirty="0">
                          <a:solidFill>
                            <a:schemeClr val="bg1"/>
                          </a:solidFill>
                        </a:rPr>
                        <a:t>Coping strategies </a:t>
                      </a:r>
                    </a:p>
                  </a:txBody>
                  <a:tcPr marL="91450" marR="91450" marT="45725" marB="45725" anchor="b"/>
                </a:tc>
                <a:tc>
                  <a:txBody>
                    <a:bodyPr/>
                    <a:lstStyle/>
                    <a:p>
                      <a:pPr marL="0" marR="0" lvl="0" indent="0" algn="l" rtl="0">
                        <a:spcBef>
                          <a:spcPts val="0"/>
                        </a:spcBef>
                        <a:buSzPct val="25000"/>
                        <a:buNone/>
                      </a:pPr>
                      <a:r>
                        <a:rPr lang="en-US" sz="1800" u="none" strike="noStrike" cap="none" baseline="0" dirty="0">
                          <a:solidFill>
                            <a:schemeClr val="bg1"/>
                          </a:solidFill>
                        </a:rPr>
                        <a:t>Story ending</a:t>
                      </a:r>
                    </a:p>
                  </a:txBody>
                  <a:tcPr marL="91450" marR="91450" marT="45725" marB="45725" anchor="b"/>
                </a:tc>
              </a:tr>
              <a:tr h="867350">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r>
              <a:tr h="867350">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r>
              <a:tr h="867350">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r>
              <a:tr h="867350">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c>
                  <a:txBody>
                    <a:bodyPr/>
                    <a:lstStyle/>
                    <a:p>
                      <a:pPr marL="0" marR="0" lvl="0" indent="0" algn="l" rtl="0">
                        <a:spcBef>
                          <a:spcPts val="0"/>
                        </a:spcBef>
                        <a:buNone/>
                      </a:pPr>
                      <a:endParaRPr sz="1800" u="none" strike="noStrike" cap="none" baseline="0" dirty="0"/>
                    </a:p>
                  </a:txBody>
                  <a:tcPr marL="91450" marR="91450" marT="45725" marB="45725"/>
                </a:tc>
              </a:tr>
            </a:tbl>
          </a:graphicData>
        </a:graphic>
      </p:graphicFrame>
      <p:sp>
        <p:nvSpPr>
          <p:cNvPr id="1005" name="Shape 1005"/>
          <p:cNvSpPr txBox="1"/>
          <p:nvPr/>
        </p:nvSpPr>
        <p:spPr>
          <a:xfrm>
            <a:off x="457200" y="5029200"/>
            <a:ext cx="8381999" cy="1570038"/>
          </a:xfrm>
          <a:prstGeom prst="rect">
            <a:avLst/>
          </a:prstGeom>
          <a:noFill/>
          <a:ln>
            <a:noFill/>
          </a:ln>
        </p:spPr>
        <p:txBody>
          <a:bodyPr lIns="91425" tIns="45700" rIns="91425" bIns="45700" anchor="t" anchorCtr="0">
            <a:noAutofit/>
          </a:bodyPr>
          <a:lstStyle/>
          <a:p>
            <a:pPr algn="ctr">
              <a:buClr>
                <a:prstClr val="black"/>
              </a:buClr>
              <a:buFont typeface="Arial"/>
              <a:buNone/>
            </a:pPr>
            <a:endParaRPr dirty="0"/>
          </a:p>
        </p:txBody>
      </p:sp>
      <p:sp>
        <p:nvSpPr>
          <p:cNvPr id="3" name="Slide Number Placeholder 2"/>
          <p:cNvSpPr>
            <a:spLocks noGrp="1"/>
          </p:cNvSpPr>
          <p:nvPr>
            <p:ph type="sldNum" sz="quarter" idx="11"/>
          </p:nvPr>
        </p:nvSpPr>
        <p:spPr/>
        <p:txBody>
          <a:bodyPr/>
          <a:lstStyle/>
          <a:p>
            <a:fld id="{EE3D4692-A625-460F-A072-DE10EEAA5719}" type="slidenum">
              <a:rPr lang="en-US" smtClean="0">
                <a:solidFill>
                  <a:prstClr val="white"/>
                </a:solidFill>
              </a:rPr>
              <a:pPr/>
              <a:t>87</a:t>
            </a:fld>
            <a:endParaRPr lang="en-US" dirty="0">
              <a:solidFill>
                <a:prstClr val="white"/>
              </a:solidFill>
            </a:endParaRPr>
          </a:p>
        </p:txBody>
      </p:sp>
    </p:spTree>
    <p:extLst>
      <p:ext uri="{BB962C8B-B14F-4D97-AF65-F5344CB8AC3E}">
        <p14:creationId xmlns:p14="http://schemas.microsoft.com/office/powerpoint/2010/main" val="3188964759"/>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Shape 1011"/>
          <p:cNvSpPr txBox="1">
            <a:spLocks noGrp="1"/>
          </p:cNvSpPr>
          <p:nvPr>
            <p:ph type="title"/>
          </p:nvPr>
        </p:nvSpPr>
        <p:spPr>
          <a:xfrm>
            <a:off x="381000" y="230200"/>
            <a:ext cx="8592000" cy="1049999"/>
          </a:xfrm>
          <a:prstGeom prst="rect">
            <a:avLst/>
          </a:prstGeom>
        </p:spPr>
        <p:txBody>
          <a:bodyPr lIns="91425" tIns="91425" rIns="91425" bIns="91425" anchor="t" anchorCtr="0">
            <a:noAutofit/>
          </a:bodyPr>
          <a:lstStyle/>
          <a:p>
            <a:pPr rtl="0">
              <a:spcBef>
                <a:spcPts val="0"/>
              </a:spcBef>
              <a:buNone/>
            </a:pP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Multi-level </a:t>
            </a:r>
            <a:r>
              <a:rPr lang="en-US" sz="40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and Native </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Language Resources</a:t>
            </a:r>
          </a:p>
        </p:txBody>
      </p:sp>
      <p:sp>
        <p:nvSpPr>
          <p:cNvPr id="1012" name="Shape 1012"/>
          <p:cNvSpPr txBox="1">
            <a:spLocks noGrp="1"/>
          </p:cNvSpPr>
          <p:nvPr>
            <p:ph type="sldNum" idx="12"/>
          </p:nvPr>
        </p:nvSpPr>
        <p:spPr>
          <a:xfrm>
            <a:off x="6559296" y="6074282"/>
            <a:ext cx="2203800" cy="484500"/>
          </a:xfrm>
          <a:prstGeom prst="rect">
            <a:avLst/>
          </a:prstGeom>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88</a:t>
            </a:fld>
            <a:endParaRPr lang="en-US"/>
          </a:p>
        </p:txBody>
      </p:sp>
      <p:sp>
        <p:nvSpPr>
          <p:cNvPr id="1013" name="Shape 1013"/>
          <p:cNvSpPr txBox="1">
            <a:spLocks noGrp="1"/>
          </p:cNvSpPr>
          <p:nvPr>
            <p:ph type="body" idx="1"/>
          </p:nvPr>
        </p:nvSpPr>
        <p:spPr>
          <a:xfrm>
            <a:off x="381001" y="1774801"/>
            <a:ext cx="4800600" cy="3635399"/>
          </a:xfrm>
          <a:prstGeom prst="rect">
            <a:avLst/>
          </a:prstGeom>
        </p:spPr>
        <p:txBody>
          <a:bodyPr lIns="91425" tIns="91425" rIns="91425" bIns="91425" anchor="t" anchorCtr="0">
            <a:noAutofit/>
          </a:bodyPr>
          <a:lstStyle/>
          <a:p>
            <a:pPr marL="0" lvl="0" indent="0" rtl="0">
              <a:spcBef>
                <a:spcPts val="0"/>
              </a:spcBef>
              <a:buNone/>
            </a:pPr>
            <a:r>
              <a:rPr lang="en-US" sz="3200" dirty="0">
                <a:latin typeface="Calibri" panose="020F0502020204030204" pitchFamily="34" charset="0"/>
              </a:rPr>
              <a:t>Seek multi-level readings in science and social </a:t>
            </a:r>
            <a:r>
              <a:rPr lang="en-US" sz="3200" dirty="0" smtClean="0">
                <a:latin typeface="Calibri" panose="020F0502020204030204" pitchFamily="34" charset="0"/>
              </a:rPr>
              <a:t>studies.</a:t>
            </a:r>
            <a:endParaRPr lang="en-US" sz="3200" dirty="0">
              <a:latin typeface="Calibri" panose="020F0502020204030204" pitchFamily="34" charset="0"/>
            </a:endParaRPr>
          </a:p>
          <a:p>
            <a:pPr marL="0" lvl="0" indent="0" rtl="0">
              <a:spcBef>
                <a:spcPts val="0"/>
              </a:spcBef>
              <a:buNone/>
            </a:pPr>
            <a:r>
              <a:rPr lang="en-US" sz="3200" dirty="0" smtClean="0">
                <a:latin typeface="Calibri" panose="020F0502020204030204" pitchFamily="34" charset="0"/>
              </a:rPr>
              <a:t>Narrow </a:t>
            </a:r>
            <a:r>
              <a:rPr lang="en-US" sz="3200" dirty="0">
                <a:latin typeface="Calibri" panose="020F0502020204030204" pitchFamily="34" charset="0"/>
              </a:rPr>
              <a:t>readings related to the same topic to raise reading levels.</a:t>
            </a:r>
          </a:p>
          <a:p>
            <a:pPr marL="0" lvl="0" indent="0" rtl="0">
              <a:spcBef>
                <a:spcPts val="0"/>
              </a:spcBef>
              <a:buNone/>
            </a:pPr>
            <a:r>
              <a:rPr lang="en-US" sz="3200" dirty="0">
                <a:latin typeface="Calibri" panose="020F0502020204030204" pitchFamily="34" charset="0"/>
              </a:rPr>
              <a:t>Native language resources provide context and skill development.</a:t>
            </a:r>
          </a:p>
          <a:p>
            <a:pPr marL="0" lvl="0" indent="0" rtl="0">
              <a:spcBef>
                <a:spcPts val="0"/>
              </a:spcBef>
              <a:buNone/>
            </a:pPr>
            <a:endParaRPr sz="3200" dirty="0">
              <a:latin typeface="Calibri" panose="020F0502020204030204" pitchFamily="34" charset="0"/>
            </a:endParaRPr>
          </a:p>
        </p:txBody>
      </p:sp>
      <p:pic>
        <p:nvPicPr>
          <p:cNvPr id="1014" name="Shape 1014"/>
          <p:cNvPicPr preferRelativeResize="0"/>
          <p:nvPr/>
        </p:nvPicPr>
        <p:blipFill>
          <a:blip r:embed="rId3">
            <a:alphaModFix/>
          </a:blip>
          <a:stretch>
            <a:fillRect/>
          </a:stretch>
        </p:blipFill>
        <p:spPr>
          <a:xfrm>
            <a:off x="7090225" y="1802503"/>
            <a:ext cx="1575474" cy="1569050"/>
          </a:xfrm>
          <a:prstGeom prst="rect">
            <a:avLst/>
          </a:prstGeom>
          <a:noFill/>
          <a:ln>
            <a:noFill/>
          </a:ln>
        </p:spPr>
      </p:pic>
      <p:pic>
        <p:nvPicPr>
          <p:cNvPr id="1015" name="Shape 1015"/>
          <p:cNvPicPr preferRelativeResize="0"/>
          <p:nvPr/>
        </p:nvPicPr>
        <p:blipFill>
          <a:blip r:embed="rId4">
            <a:alphaModFix/>
          </a:blip>
          <a:stretch>
            <a:fillRect/>
          </a:stretch>
        </p:blipFill>
        <p:spPr>
          <a:xfrm>
            <a:off x="5447575" y="1092571"/>
            <a:ext cx="1335349" cy="1648574"/>
          </a:xfrm>
          <a:prstGeom prst="rect">
            <a:avLst/>
          </a:prstGeom>
          <a:noFill/>
          <a:ln>
            <a:noFill/>
          </a:ln>
        </p:spPr>
      </p:pic>
      <p:pic>
        <p:nvPicPr>
          <p:cNvPr id="1016" name="Shape 1016"/>
          <p:cNvPicPr preferRelativeResize="0"/>
          <p:nvPr/>
        </p:nvPicPr>
        <p:blipFill>
          <a:blip r:embed="rId5">
            <a:alphaModFix/>
          </a:blip>
          <a:stretch>
            <a:fillRect/>
          </a:stretch>
        </p:blipFill>
        <p:spPr>
          <a:xfrm>
            <a:off x="6837686" y="3828544"/>
            <a:ext cx="1995099" cy="1449775"/>
          </a:xfrm>
          <a:prstGeom prst="rect">
            <a:avLst/>
          </a:prstGeom>
          <a:noFill/>
          <a:ln>
            <a:noFill/>
          </a:ln>
        </p:spPr>
      </p:pic>
      <p:pic>
        <p:nvPicPr>
          <p:cNvPr id="1017" name="Shape 1017"/>
          <p:cNvPicPr preferRelativeResize="0"/>
          <p:nvPr/>
        </p:nvPicPr>
        <p:blipFill>
          <a:blip r:embed="rId6">
            <a:alphaModFix/>
          </a:blip>
          <a:stretch>
            <a:fillRect/>
          </a:stretch>
        </p:blipFill>
        <p:spPr>
          <a:xfrm>
            <a:off x="5314588" y="3202375"/>
            <a:ext cx="1335349" cy="1389850"/>
          </a:xfrm>
          <a:prstGeom prst="rect">
            <a:avLst/>
          </a:prstGeom>
          <a:noFill/>
          <a:ln>
            <a:noFill/>
          </a:ln>
        </p:spPr>
      </p:pic>
      <p:sp>
        <p:nvSpPr>
          <p:cNvPr id="1018" name="Shape 1018"/>
          <p:cNvSpPr txBox="1">
            <a:spLocks noGrp="1"/>
          </p:cNvSpPr>
          <p:nvPr>
            <p:ph type="ftr" idx="11"/>
          </p:nvPr>
        </p:nvSpPr>
        <p:spPr>
          <a:xfrm>
            <a:off x="381000" y="6071616"/>
            <a:ext cx="2203800" cy="484500"/>
          </a:xfrm>
          <a:prstGeom prst="rect">
            <a:avLst/>
          </a:prstGeom>
          <a:blipFill rotWithShape="1">
            <a:blip r:embed="rId7">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Shape 1024"/>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Reading </a:t>
            </a:r>
            <a:r>
              <a:rPr lang="en-US" sz="40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Engagement </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with Complex </a:t>
            </a:r>
            <a:r>
              <a:rPr lang="en-US" sz="40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Texts</a:t>
            </a:r>
            <a:endParaRPr lang="en-US" sz="3000" i="1"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1025" name="Shape 1025"/>
          <p:cNvSpPr/>
          <p:nvPr/>
        </p:nvSpPr>
        <p:spPr>
          <a:xfrm>
            <a:off x="2222325" y="1951135"/>
            <a:ext cx="3682499" cy="584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a:solidFill>
                  <a:schemeClr val="dk1"/>
                </a:solidFill>
                <a:latin typeface="Calibri"/>
                <a:ea typeface="Calibri"/>
                <a:cs typeface="Calibri"/>
                <a:sym typeface="Calibri"/>
              </a:rPr>
              <a:t>Activity #</a:t>
            </a:r>
            <a:r>
              <a:rPr lang="en-US" sz="3200" b="1">
                <a:solidFill>
                  <a:schemeClr val="dk1"/>
                </a:solidFill>
                <a:latin typeface="Calibri"/>
                <a:ea typeface="Calibri"/>
                <a:cs typeface="Calibri"/>
                <a:sym typeface="Calibri"/>
              </a:rPr>
              <a:t>5</a:t>
            </a:r>
            <a:r>
              <a:rPr lang="en-US" sz="3200" b="1" i="0" u="none" strike="noStrike" cap="none" baseline="0">
                <a:solidFill>
                  <a:schemeClr val="dk1"/>
                </a:solidFill>
                <a:latin typeface="Calibri"/>
                <a:ea typeface="Calibri"/>
                <a:cs typeface="Calibri"/>
                <a:sym typeface="Calibri"/>
              </a:rPr>
              <a:t>: Line Up</a:t>
            </a:r>
          </a:p>
        </p:txBody>
      </p:sp>
      <p:sp>
        <p:nvSpPr>
          <p:cNvPr id="1026" name="Shape 1026"/>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027" name="Shape 1027"/>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89</a:t>
            </a:fld>
            <a:endParaRPr lang="en-US"/>
          </a:p>
        </p:txBody>
      </p:sp>
      <p:sp>
        <p:nvSpPr>
          <p:cNvPr id="1028" name="Shape 1028"/>
          <p:cNvSpPr/>
          <p:nvPr/>
        </p:nvSpPr>
        <p:spPr>
          <a:xfrm>
            <a:off x="533400" y="3952839"/>
            <a:ext cx="8229600" cy="146309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2800" b="0" i="0" u="none" strike="noStrike" cap="none" baseline="0">
                <a:solidFill>
                  <a:schemeClr val="lt1"/>
                </a:solidFill>
                <a:latin typeface="Calibri"/>
                <a:ea typeface="Calibri"/>
                <a:cs typeface="Calibri"/>
                <a:sym typeface="Calibri"/>
              </a:rPr>
              <a:t>A configuration for structuring the sharing of information and response(s).</a:t>
            </a:r>
          </a:p>
        </p:txBody>
      </p:sp>
      <p:pic>
        <p:nvPicPr>
          <p:cNvPr id="1029" name="Shape 1029"/>
          <p:cNvPicPr preferRelativeResize="0"/>
          <p:nvPr/>
        </p:nvPicPr>
        <p:blipFill rotWithShape="1">
          <a:blip r:embed="rId4">
            <a:alphaModFix/>
          </a:blip>
          <a:srcRect/>
          <a:stretch/>
        </p:blipFill>
        <p:spPr>
          <a:xfrm>
            <a:off x="6100098" y="1922723"/>
            <a:ext cx="947699" cy="1033500"/>
          </a:xfrm>
          <a:prstGeom prst="rect">
            <a:avLst/>
          </a:prstGeom>
          <a:noFill/>
          <a:ln>
            <a:noFill/>
          </a:ln>
        </p:spPr>
      </p:pic>
      <p:sp>
        <p:nvSpPr>
          <p:cNvPr id="1030" name="Shape 1030"/>
          <p:cNvSpPr/>
          <p:nvPr/>
        </p:nvSpPr>
        <p:spPr>
          <a:xfrm>
            <a:off x="6100098" y="1922723"/>
            <a:ext cx="918300" cy="36929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dirty="0" smtClean="0">
                <a:solidFill>
                  <a:schemeClr val="dk1"/>
                </a:solidFill>
                <a:latin typeface="Calibri"/>
                <a:ea typeface="Calibri"/>
                <a:cs typeface="Calibri"/>
                <a:sym typeface="Calibri"/>
              </a:rPr>
              <a:t>22</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381000" y="230187"/>
            <a:ext cx="8381999" cy="1816387"/>
          </a:xfrm>
          <a:prstGeom prst="rect">
            <a:avLst/>
          </a:prstGeom>
          <a:noFill/>
          <a:ln>
            <a:noFill/>
          </a:ln>
        </p:spPr>
        <p:txBody>
          <a:bodyPr lIns="0" tIns="0" rIns="0" bIns="0" anchor="t" anchorCtr="0">
            <a:noAutofit/>
          </a:bodyPr>
          <a:lstStyle/>
          <a:p>
            <a:pPr marL="0" marR="0" indent="0" defTabSz="914363">
              <a:spcBef>
                <a:spcPct val="0"/>
              </a:spcBef>
              <a:buClr>
                <a:srgbClr val="2E59B0"/>
              </a:buClr>
              <a:buSzPct val="25000"/>
            </a:pPr>
            <a:r>
              <a:rPr lang="en-US" sz="44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You are Here! </a:t>
            </a:r>
            <a:br>
              <a:rPr lang="en-US" sz="44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br>
            <a:r>
              <a:rPr lang="en-US" sz="44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Calibri" panose="020F0502020204030204" pitchFamily="34" charset="0"/>
                <a:ea typeface="+mn-ea"/>
                <a:cs typeface="Arial" charset="0"/>
                <a:sym typeface="Calibri"/>
              </a:rPr>
              <a:t>Opportunities for ELs Using CCS </a:t>
            </a:r>
            <a:r>
              <a: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rPr>
              <a:t/>
            </a:r>
            <a:br>
              <a: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rPr>
            </a:br>
            <a:endParaRPr lang="en-US" sz="4800" kern="1200" spc="-150"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sym typeface="Calibri"/>
            </a:endParaRPr>
          </a:p>
        </p:txBody>
      </p:sp>
      <p:grpSp>
        <p:nvGrpSpPr>
          <p:cNvPr id="225" name="Shape 225"/>
          <p:cNvGrpSpPr/>
          <p:nvPr/>
        </p:nvGrpSpPr>
        <p:grpSpPr>
          <a:xfrm>
            <a:off x="305343" y="1607275"/>
            <a:ext cx="8453938" cy="4351338"/>
            <a:chOff x="3718" y="0"/>
            <a:chExt cx="8453938" cy="4351338"/>
          </a:xfrm>
        </p:grpSpPr>
        <p:sp>
          <p:nvSpPr>
            <p:cNvPr id="226" name="Shape 226"/>
            <p:cNvSpPr/>
            <p:nvPr/>
          </p:nvSpPr>
          <p:spPr>
            <a:xfrm>
              <a:off x="634602" y="0"/>
              <a:ext cx="7192168" cy="4351338"/>
            </a:xfrm>
            <a:prstGeom prst="rightArrow">
              <a:avLst>
                <a:gd name="adj1" fmla="val 50000"/>
                <a:gd name="adj2" fmla="val 50000"/>
              </a:avLst>
            </a:prstGeom>
            <a:solidFill>
              <a:srgbClr val="D2D3DB"/>
            </a:solidFill>
            <a:ln>
              <a:noFill/>
            </a:ln>
          </p:spPr>
          <p:txBody>
            <a:bodyPr lIns="91425" tIns="91425" rIns="91425" bIns="91425" anchor="ctr" anchorCtr="0">
              <a:noAutofit/>
            </a:bodyPr>
            <a:lstStyle/>
            <a:p>
              <a:pPr>
                <a:spcBef>
                  <a:spcPts val="0"/>
                </a:spcBef>
                <a:buNone/>
              </a:pPr>
              <a:endParaRPr/>
            </a:p>
          </p:txBody>
        </p:sp>
        <p:sp>
          <p:nvSpPr>
            <p:cNvPr id="227" name="Shape 227"/>
            <p:cNvSpPr/>
            <p:nvPr/>
          </p:nvSpPr>
          <p:spPr>
            <a:xfrm>
              <a:off x="3718" y="1305400"/>
              <a:ext cx="1625756" cy="1740534"/>
            </a:xfrm>
            <a:prstGeom prst="roundRect">
              <a:avLst>
                <a:gd name="adj" fmla="val 16667"/>
              </a:avLst>
            </a:prstGeom>
            <a:solidFill>
              <a:schemeClr val="dk2"/>
            </a:solidFill>
            <a:ln w="25400" cap="flat">
              <a:solidFill>
                <a:schemeClr val="lt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28" name="Shape 228"/>
            <p:cNvSpPr txBox="1"/>
            <p:nvPr/>
          </p:nvSpPr>
          <p:spPr>
            <a:xfrm>
              <a:off x="83080" y="1384763"/>
              <a:ext cx="1467031" cy="1581808"/>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595"/>
                </a:spcAft>
                <a:buSzPct val="25000"/>
                <a:buNone/>
              </a:pPr>
              <a:r>
                <a:rPr lang="en-US" sz="1700" b="0" i="0" u="none" strike="noStrike" cap="none" baseline="0">
                  <a:solidFill>
                    <a:schemeClr val="lt1"/>
                  </a:solidFill>
                  <a:latin typeface="Calibri"/>
                  <a:ea typeface="Calibri"/>
                  <a:cs typeface="Calibri"/>
                  <a:sym typeface="Calibri"/>
                </a:rPr>
                <a:t>Warm Up Activity</a:t>
              </a:r>
            </a:p>
          </p:txBody>
        </p:sp>
        <p:sp>
          <p:nvSpPr>
            <p:cNvPr id="229" name="Shape 229"/>
            <p:cNvSpPr/>
            <p:nvPr/>
          </p:nvSpPr>
          <p:spPr>
            <a:xfrm>
              <a:off x="1710763" y="1305400"/>
              <a:ext cx="1625756" cy="1740534"/>
            </a:xfrm>
            <a:prstGeom prst="roundRect">
              <a:avLst>
                <a:gd name="adj" fmla="val 16667"/>
              </a:avLst>
            </a:prstGeom>
            <a:solidFill>
              <a:schemeClr val="dk2"/>
            </a:solidFill>
            <a:ln w="25400" cap="flat">
              <a:solidFill>
                <a:schemeClr val="lt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0" name="Shape 230"/>
            <p:cNvSpPr txBox="1"/>
            <p:nvPr/>
          </p:nvSpPr>
          <p:spPr>
            <a:xfrm>
              <a:off x="1790125" y="1384763"/>
              <a:ext cx="1467031" cy="1581808"/>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595"/>
                </a:spcAft>
                <a:buSzPct val="25000"/>
                <a:buNone/>
              </a:pPr>
              <a:r>
                <a:rPr lang="en-US" sz="1700" b="1" i="0" u="none" strike="noStrike" cap="none" baseline="0">
                  <a:solidFill>
                    <a:schemeClr val="lt1"/>
                  </a:solidFill>
                  <a:latin typeface="Calibri"/>
                  <a:ea typeface="Calibri"/>
                  <a:cs typeface="Calibri"/>
                  <a:sym typeface="Calibri"/>
                </a:rPr>
                <a:t>Part 1: </a:t>
              </a:r>
              <a:r>
                <a:rPr lang="en-US" sz="1700" b="0" i="0" u="none" strike="noStrike" cap="none" baseline="0">
                  <a:solidFill>
                    <a:schemeClr val="lt1"/>
                  </a:solidFill>
                  <a:latin typeface="Calibri"/>
                  <a:ea typeface="Calibri"/>
                  <a:cs typeface="Calibri"/>
                  <a:sym typeface="Calibri"/>
                </a:rPr>
                <a:t>Opportunities for ELs Using CCS</a:t>
              </a:r>
            </a:p>
          </p:txBody>
        </p:sp>
        <p:sp>
          <p:nvSpPr>
            <p:cNvPr id="231" name="Shape 231"/>
            <p:cNvSpPr/>
            <p:nvPr/>
          </p:nvSpPr>
          <p:spPr>
            <a:xfrm>
              <a:off x="3417807" y="1305400"/>
              <a:ext cx="1625756" cy="1740534"/>
            </a:xfrm>
            <a:prstGeom prst="roundRect">
              <a:avLst>
                <a:gd name="adj" fmla="val 16667"/>
              </a:avLst>
            </a:prstGeom>
            <a:solidFill>
              <a:schemeClr val="dk2"/>
            </a:solidFill>
            <a:ln w="25400" cap="flat">
              <a:solidFill>
                <a:schemeClr val="lt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2" name="Shape 232"/>
            <p:cNvSpPr txBox="1"/>
            <p:nvPr/>
          </p:nvSpPr>
          <p:spPr>
            <a:xfrm>
              <a:off x="3497171" y="1384763"/>
              <a:ext cx="1467031" cy="1581808"/>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595"/>
                </a:spcAft>
                <a:buSzPct val="25000"/>
                <a:buNone/>
              </a:pPr>
              <a:r>
                <a:rPr lang="en-US" sz="1700" b="1" i="0" u="none" strike="noStrike" cap="none" baseline="0" dirty="0">
                  <a:solidFill>
                    <a:schemeClr val="lt1"/>
                  </a:solidFill>
                  <a:latin typeface="Calibri"/>
                  <a:ea typeface="Calibri"/>
                  <a:cs typeface="Calibri"/>
                  <a:sym typeface="Calibri"/>
                </a:rPr>
                <a:t>Part 2: </a:t>
              </a:r>
              <a:r>
                <a:rPr lang="en-US" sz="1700" b="0" i="0" u="none" strike="noStrike" cap="none" baseline="0" dirty="0">
                  <a:solidFill>
                    <a:schemeClr val="lt1"/>
                  </a:solidFill>
                  <a:latin typeface="Calibri"/>
                  <a:ea typeface="Calibri"/>
                  <a:cs typeface="Calibri"/>
                  <a:sym typeface="Calibri"/>
                </a:rPr>
                <a:t>Speaking and Listening to Work Collaboratively </a:t>
              </a:r>
              <a:r>
                <a:rPr lang="en-US" sz="1700" b="1" i="0" u="none" strike="noStrike" cap="none" baseline="0" dirty="0">
                  <a:solidFill>
                    <a:schemeClr val="lt1"/>
                  </a:solidFill>
                  <a:latin typeface="Calibri"/>
                  <a:ea typeface="Calibri"/>
                  <a:cs typeface="Calibri"/>
                  <a:sym typeface="Calibri"/>
                </a:rPr>
                <a:t/>
              </a:r>
              <a:br>
                <a:rPr lang="en-US" sz="1700" b="1" i="0" u="none" strike="noStrike" cap="none" baseline="0" dirty="0">
                  <a:solidFill>
                    <a:schemeClr val="lt1"/>
                  </a:solidFill>
                  <a:latin typeface="Calibri"/>
                  <a:ea typeface="Calibri"/>
                  <a:cs typeface="Calibri"/>
                  <a:sym typeface="Calibri"/>
                </a:rPr>
              </a:br>
              <a:endParaRPr lang="en-US" sz="1700" b="1" i="0" u="none" strike="noStrike" cap="none" baseline="0" dirty="0">
                <a:solidFill>
                  <a:schemeClr val="lt1"/>
                </a:solidFill>
                <a:latin typeface="Calibri"/>
                <a:ea typeface="Calibri"/>
                <a:cs typeface="Calibri"/>
                <a:sym typeface="Calibri"/>
              </a:endParaRPr>
            </a:p>
          </p:txBody>
        </p:sp>
        <p:sp>
          <p:nvSpPr>
            <p:cNvPr id="233" name="Shape 233"/>
            <p:cNvSpPr/>
            <p:nvPr/>
          </p:nvSpPr>
          <p:spPr>
            <a:xfrm>
              <a:off x="5124853" y="1305400"/>
              <a:ext cx="1625756" cy="1740534"/>
            </a:xfrm>
            <a:prstGeom prst="roundRect">
              <a:avLst>
                <a:gd name="adj" fmla="val 16667"/>
              </a:avLst>
            </a:prstGeom>
            <a:solidFill>
              <a:schemeClr val="dk2"/>
            </a:solidFill>
            <a:ln w="25400" cap="flat">
              <a:solidFill>
                <a:schemeClr val="lt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4" name="Shape 234"/>
            <p:cNvSpPr txBox="1"/>
            <p:nvPr/>
          </p:nvSpPr>
          <p:spPr>
            <a:xfrm>
              <a:off x="5204217" y="1384763"/>
              <a:ext cx="1467031" cy="1581808"/>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595"/>
                </a:spcAft>
                <a:buSzPct val="25000"/>
                <a:buNone/>
              </a:pPr>
              <a:r>
                <a:rPr lang="en-US" sz="1700" b="1" i="0" u="none" strike="noStrike" cap="none" baseline="0">
                  <a:solidFill>
                    <a:schemeClr val="lt1"/>
                  </a:solidFill>
                  <a:latin typeface="Calibri"/>
                  <a:ea typeface="Calibri"/>
                  <a:cs typeface="Calibri"/>
                  <a:sym typeface="Calibri"/>
                </a:rPr>
                <a:t>Part 3: </a:t>
              </a:r>
              <a:r>
                <a:rPr lang="en-US" sz="1700" b="0" i="0" u="none" strike="noStrike" cap="none" baseline="0">
                  <a:solidFill>
                    <a:schemeClr val="lt1"/>
                  </a:solidFill>
                  <a:latin typeface="Calibri"/>
                  <a:ea typeface="Calibri"/>
                  <a:cs typeface="Calibri"/>
                  <a:sym typeface="Calibri"/>
                </a:rPr>
                <a:t>Reading Engagement with Complex Texts </a:t>
              </a:r>
              <a:br>
                <a:rPr lang="en-US" sz="1700" b="0" i="0" u="none" strike="noStrike" cap="none" baseline="0">
                  <a:solidFill>
                    <a:schemeClr val="lt1"/>
                  </a:solidFill>
                  <a:latin typeface="Calibri"/>
                  <a:ea typeface="Calibri"/>
                  <a:cs typeface="Calibri"/>
                  <a:sym typeface="Calibri"/>
                </a:rPr>
              </a:br>
              <a:endParaRPr lang="en-US" sz="1700" b="0" i="0" u="none" strike="noStrike" cap="none" baseline="0">
                <a:solidFill>
                  <a:schemeClr val="lt1"/>
                </a:solidFill>
                <a:latin typeface="Calibri"/>
                <a:ea typeface="Calibri"/>
                <a:cs typeface="Calibri"/>
                <a:sym typeface="Calibri"/>
              </a:endParaRPr>
            </a:p>
          </p:txBody>
        </p:sp>
        <p:sp>
          <p:nvSpPr>
            <p:cNvPr id="235" name="Shape 235"/>
            <p:cNvSpPr/>
            <p:nvPr/>
          </p:nvSpPr>
          <p:spPr>
            <a:xfrm>
              <a:off x="6831899" y="1305400"/>
              <a:ext cx="1625756" cy="1740534"/>
            </a:xfrm>
            <a:prstGeom prst="roundRect">
              <a:avLst>
                <a:gd name="adj" fmla="val 16667"/>
              </a:avLst>
            </a:prstGeom>
            <a:solidFill>
              <a:schemeClr val="dk2"/>
            </a:solidFill>
            <a:ln w="25400" cap="flat">
              <a:solidFill>
                <a:schemeClr val="lt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6" name="Shape 236"/>
            <p:cNvSpPr txBox="1"/>
            <p:nvPr/>
          </p:nvSpPr>
          <p:spPr>
            <a:xfrm>
              <a:off x="6911261" y="1384763"/>
              <a:ext cx="1467031" cy="1581808"/>
            </a:xfrm>
            <a:prstGeom prst="rect">
              <a:avLst/>
            </a:prstGeom>
            <a:noFill/>
            <a:ln>
              <a:noFill/>
            </a:ln>
          </p:spPr>
          <p:txBody>
            <a:bodyPr lIns="64750" tIns="64750" rIns="64750" bIns="64750" anchor="ctr" anchorCtr="0">
              <a:noAutofit/>
            </a:bodyPr>
            <a:lstStyle/>
            <a:p>
              <a:pPr marL="0" marR="0" lvl="0" indent="0" algn="ctr" rtl="0">
                <a:lnSpc>
                  <a:spcPct val="90000"/>
                </a:lnSpc>
                <a:spcBef>
                  <a:spcPts val="0"/>
                </a:spcBef>
                <a:spcAft>
                  <a:spcPts val="0"/>
                </a:spcAft>
                <a:buSzPct val="25000"/>
                <a:buNone/>
              </a:pPr>
              <a:r>
                <a:rPr lang="en-US" sz="1700" b="1" i="0" u="none" strike="noStrike" cap="none" baseline="0">
                  <a:solidFill>
                    <a:schemeClr val="lt1"/>
                  </a:solidFill>
                  <a:latin typeface="Calibri"/>
                  <a:ea typeface="Calibri"/>
                  <a:cs typeface="Calibri"/>
                  <a:sym typeface="Calibri"/>
                </a:rPr>
                <a:t>Part 4:</a:t>
              </a:r>
            </a:p>
            <a:p>
              <a:pPr marL="0" marR="0" lvl="0" indent="0" algn="ctr" rtl="0">
                <a:lnSpc>
                  <a:spcPct val="90000"/>
                </a:lnSpc>
                <a:spcBef>
                  <a:spcPts val="595"/>
                </a:spcBef>
                <a:spcAft>
                  <a:spcPts val="595"/>
                </a:spcAft>
                <a:buSzPct val="25000"/>
                <a:buNone/>
              </a:pPr>
              <a:r>
                <a:rPr lang="en-US" sz="1700" b="0" i="0" u="none" strike="noStrike" cap="none" baseline="0">
                  <a:solidFill>
                    <a:schemeClr val="lt1"/>
                  </a:solidFill>
                  <a:latin typeface="Calibri"/>
                  <a:ea typeface="Calibri"/>
                  <a:cs typeface="Calibri"/>
                  <a:sym typeface="Calibri"/>
                </a:rPr>
                <a:t>Using Evidence in Writing and Research </a:t>
              </a:r>
            </a:p>
          </p:txBody>
        </p:sp>
      </p:grpSp>
      <p:sp>
        <p:nvSpPr>
          <p:cNvPr id="237" name="Shape 237"/>
          <p:cNvSpPr/>
          <p:nvPr/>
        </p:nvSpPr>
        <p:spPr>
          <a:xfrm>
            <a:off x="2439803" y="2162243"/>
            <a:ext cx="837127" cy="734094"/>
          </a:xfrm>
          <a:prstGeom prst="downArrow">
            <a:avLst>
              <a:gd name="adj1" fmla="val 50000"/>
              <a:gd name="adj2" fmla="val 50000"/>
            </a:avLst>
          </a:prstGeom>
          <a:solidFill>
            <a:srgbClr val="253356"/>
          </a:solidFill>
          <a:ln w="25400" cap="flat">
            <a:solidFill>
              <a:schemeClr val="dk2"/>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38" name="Shape 238"/>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9</a:t>
            </a:fld>
            <a:endParaRPr lang="en-US">
              <a:solidFill>
                <a:schemeClr val="lt1"/>
              </a:solidFill>
            </a:endParaRPr>
          </a:p>
        </p:txBody>
      </p:sp>
      <p:sp>
        <p:nvSpPr>
          <p:cNvPr id="239" name="Shape 239"/>
          <p:cNvSpPr txBox="1">
            <a:spLocks noGrp="1"/>
          </p:cNvSpPr>
          <p:nvPr>
            <p:ph type="ftr" idx="11"/>
          </p:nvPr>
        </p:nvSpPr>
        <p:spPr>
          <a:xfrm>
            <a:off x="381000" y="6071616"/>
            <a:ext cx="2203800" cy="484500"/>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90</a:t>
            </a:fld>
            <a:endParaRPr lang="en-US"/>
          </a:p>
        </p:txBody>
      </p:sp>
      <p:sp>
        <p:nvSpPr>
          <p:cNvPr id="1036" name="Shape 1036"/>
          <p:cNvSpPr txBox="1">
            <a:spLocks noGrp="1"/>
          </p:cNvSpPr>
          <p:nvPr>
            <p:ph type="body" idx="1"/>
          </p:nvPr>
        </p:nvSpPr>
        <p:spPr>
          <a:xfrm>
            <a:off x="609600" y="4680558"/>
            <a:ext cx="8153399" cy="639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buClr>
                <a:schemeClr val="dk1"/>
              </a:buClr>
              <a:buSzPct val="25000"/>
              <a:buFont typeface="Calibri"/>
              <a:buNone/>
            </a:pPr>
            <a:r>
              <a:rPr lang="en-US" sz="2800" dirty="0">
                <a:solidFill>
                  <a:schemeClr val="dk1"/>
                </a:solidFill>
                <a:latin typeface="Calibri"/>
                <a:ea typeface="Calibri"/>
                <a:cs typeface="Calibri"/>
                <a:sym typeface="Calibri"/>
              </a:rPr>
              <a:t>W</a:t>
            </a:r>
            <a:r>
              <a:rPr lang="en-US" sz="2800" b="0" i="0" u="none" strike="noStrike" cap="none" baseline="0" dirty="0">
                <a:solidFill>
                  <a:schemeClr val="dk1"/>
                </a:solidFill>
                <a:latin typeface="Calibri"/>
                <a:ea typeface="Calibri"/>
                <a:cs typeface="Calibri"/>
                <a:sym typeface="Calibri"/>
              </a:rPr>
              <a:t>hy is </a:t>
            </a:r>
            <a:r>
              <a:rPr lang="en-US" sz="2800" b="1" i="0" u="none" strike="noStrike" cap="none" baseline="0" dirty="0">
                <a:solidFill>
                  <a:schemeClr val="accent4"/>
                </a:solidFill>
                <a:latin typeface="Calibri"/>
                <a:ea typeface="Calibri"/>
                <a:cs typeface="Calibri"/>
                <a:sym typeface="Calibri"/>
              </a:rPr>
              <a:t>Line Up </a:t>
            </a:r>
          </a:p>
          <a:p>
            <a:pPr marL="0" marR="0" lvl="0" indent="0" algn="ctr" rtl="0">
              <a:lnSpc>
                <a:spcPct val="90000"/>
              </a:lnSpc>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an effective instructional strategy for English </a:t>
            </a:r>
            <a:r>
              <a:rPr lang="en-US" sz="2800" b="0" i="0" u="none" strike="noStrike" cap="none" baseline="0" dirty="0" smtClean="0">
                <a:solidFill>
                  <a:schemeClr val="dk1"/>
                </a:solidFill>
                <a:latin typeface="Calibri"/>
                <a:ea typeface="Calibri"/>
                <a:cs typeface="Calibri"/>
                <a:sym typeface="Calibri"/>
              </a:rPr>
              <a:t>learners</a:t>
            </a:r>
            <a:r>
              <a:rPr lang="en-US" sz="2800" b="0" i="0" u="none" strike="noStrike" cap="none" baseline="0" dirty="0">
                <a:solidFill>
                  <a:schemeClr val="dk1"/>
                </a:solidFill>
                <a:latin typeface="Calibri"/>
                <a:ea typeface="Calibri"/>
                <a:cs typeface="Calibri"/>
                <a:sym typeface="Calibri"/>
              </a:rPr>
              <a:t>?</a:t>
            </a:r>
          </a:p>
        </p:txBody>
      </p:sp>
      <p:pic>
        <p:nvPicPr>
          <p:cNvPr id="1037" name="Shape 1037"/>
          <p:cNvPicPr preferRelativeResize="0"/>
          <p:nvPr/>
        </p:nvPicPr>
        <p:blipFill rotWithShape="1">
          <a:blip r:embed="rId3">
            <a:alphaModFix/>
          </a:blip>
          <a:srcRect/>
          <a:stretch/>
        </p:blipFill>
        <p:spPr>
          <a:xfrm>
            <a:off x="3265888" y="899423"/>
            <a:ext cx="2383499" cy="3366600"/>
          </a:xfrm>
          <a:prstGeom prst="rect">
            <a:avLst/>
          </a:prstGeom>
          <a:noFill/>
          <a:ln>
            <a:noFill/>
          </a:ln>
        </p:spPr>
      </p:pic>
      <p:sp>
        <p:nvSpPr>
          <p:cNvPr id="1038" name="Shape 1038"/>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Reading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Engagement </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with Complex </a:t>
            </a:r>
            <a:r>
              <a:rPr lang="en-US" sz="400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Texts</a:t>
            </a:r>
            <a:endPar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sp>
        <p:nvSpPr>
          <p:cNvPr id="1044" name="Shape 1044"/>
          <p:cNvSpPr txBox="1"/>
          <p:nvPr/>
        </p:nvSpPr>
        <p:spPr>
          <a:xfrm>
            <a:off x="1355619" y="5492517"/>
            <a:ext cx="7630708" cy="527163"/>
          </a:xfrm>
          <a:prstGeom prst="rect">
            <a:avLst/>
          </a:prstGeom>
          <a:noFill/>
          <a:ln>
            <a:noFill/>
          </a:ln>
        </p:spPr>
        <p:txBody>
          <a:bodyPr lIns="91425" tIns="91425" rIns="91425" bIns="91425" anchor="t" anchorCtr="0">
            <a:noAutofit/>
          </a:bodyPr>
          <a:lstStyle/>
          <a:p>
            <a:pPr marL="0" marR="0" lvl="0" indent="0" algn="r" rtl="0">
              <a:spcBef>
                <a:spcPts val="0"/>
              </a:spcBef>
              <a:buSzPct val="25000"/>
              <a:buNone/>
            </a:pPr>
            <a:r>
              <a:rPr lang="en-US" sz="1800" b="0" i="0" u="none" strike="noStrike" cap="none" baseline="0">
                <a:solidFill>
                  <a:schemeClr val="dk1"/>
                </a:solidFill>
                <a:latin typeface="Calibri"/>
                <a:ea typeface="Calibri"/>
                <a:cs typeface="Calibri"/>
                <a:sym typeface="Calibri"/>
              </a:rPr>
              <a:t>Adapted from Lehman &amp; Roberts (2013) </a:t>
            </a:r>
            <a:r>
              <a:rPr lang="en-US" sz="1800" b="0" i="1" u="none" strike="noStrike" cap="none" baseline="0">
                <a:solidFill>
                  <a:schemeClr val="dk1"/>
                </a:solidFill>
                <a:latin typeface="Calibri"/>
                <a:ea typeface="Calibri"/>
                <a:cs typeface="Calibri"/>
                <a:sym typeface="Calibri"/>
              </a:rPr>
              <a:t>Falling in Love with Close Reading</a:t>
            </a:r>
          </a:p>
        </p:txBody>
      </p:sp>
      <p:sp>
        <p:nvSpPr>
          <p:cNvPr id="1045" name="Shape 1045"/>
          <p:cNvSpPr/>
          <p:nvPr/>
        </p:nvSpPr>
        <p:spPr>
          <a:xfrm>
            <a:off x="561474" y="1707553"/>
            <a:ext cx="7838372" cy="46773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1" i="0" u="none" strike="noStrike" cap="none" baseline="0" dirty="0">
                <a:solidFill>
                  <a:schemeClr val="dk1"/>
                </a:solidFill>
                <a:latin typeface="Calibri"/>
                <a:ea typeface="Calibri"/>
                <a:cs typeface="Calibri"/>
                <a:sym typeface="Calibri"/>
              </a:rPr>
              <a:t>Activity #</a:t>
            </a:r>
            <a:r>
              <a:rPr lang="en-US" sz="3200" b="1" dirty="0">
                <a:solidFill>
                  <a:schemeClr val="dk1"/>
                </a:solidFill>
                <a:latin typeface="Calibri"/>
                <a:ea typeface="Calibri"/>
                <a:cs typeface="Calibri"/>
                <a:sym typeface="Calibri"/>
              </a:rPr>
              <a:t>6</a:t>
            </a:r>
            <a:r>
              <a:rPr lang="en-US" sz="3200" b="1" i="0" u="none" strike="noStrike" cap="none" baseline="0" dirty="0">
                <a:solidFill>
                  <a:schemeClr val="dk1"/>
                </a:solidFill>
                <a:latin typeface="Calibri"/>
                <a:ea typeface="Calibri"/>
                <a:cs typeface="Calibri"/>
                <a:sym typeface="Calibri"/>
              </a:rPr>
              <a:t>: Reading Closely for Text Evidence</a:t>
            </a:r>
          </a:p>
        </p:txBody>
      </p:sp>
      <p:sp>
        <p:nvSpPr>
          <p:cNvPr id="1046" name="Shape 1046"/>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047" name="Shape 104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91</a:t>
            </a:fld>
            <a:endParaRPr lang="en-US"/>
          </a:p>
        </p:txBody>
      </p:sp>
      <p:sp>
        <p:nvSpPr>
          <p:cNvPr id="1048" name="Shape 1048"/>
          <p:cNvSpPr/>
          <p:nvPr/>
        </p:nvSpPr>
        <p:spPr>
          <a:xfrm>
            <a:off x="533400" y="3500819"/>
            <a:ext cx="8229600" cy="1463039"/>
          </a:xfrm>
          <a:prstGeom prst="rect">
            <a:avLst/>
          </a:prstGeom>
          <a:solidFill>
            <a:schemeClr val="accent4"/>
          </a:solidFill>
          <a:ln w="9525" cap="flat">
            <a:solidFill>
              <a:srgbClr val="5D9AC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baseline="0" dirty="0">
                <a:solidFill>
                  <a:schemeClr val="lt1"/>
                </a:solidFill>
                <a:latin typeface="Calibri"/>
                <a:ea typeface="Calibri"/>
                <a:cs typeface="Calibri"/>
                <a:sym typeface="Calibri"/>
              </a:rPr>
              <a:t>A 3-step method to encourage students to extract textual evidence from complex text.</a:t>
            </a:r>
          </a:p>
        </p:txBody>
      </p:sp>
      <p:pic>
        <p:nvPicPr>
          <p:cNvPr id="1049" name="Shape 1049"/>
          <p:cNvPicPr preferRelativeResize="0"/>
          <p:nvPr/>
        </p:nvPicPr>
        <p:blipFill rotWithShape="1">
          <a:blip r:embed="rId4">
            <a:alphaModFix/>
          </a:blip>
          <a:srcRect/>
          <a:stretch/>
        </p:blipFill>
        <p:spPr>
          <a:xfrm>
            <a:off x="7169943" y="2371683"/>
            <a:ext cx="947737" cy="1033462"/>
          </a:xfrm>
          <a:prstGeom prst="rect">
            <a:avLst/>
          </a:prstGeom>
          <a:noFill/>
          <a:ln>
            <a:noFill/>
          </a:ln>
        </p:spPr>
      </p:pic>
      <p:sp>
        <p:nvSpPr>
          <p:cNvPr id="1050" name="Shape 1050"/>
          <p:cNvSpPr/>
          <p:nvPr/>
        </p:nvSpPr>
        <p:spPr>
          <a:xfrm>
            <a:off x="7169943" y="2371683"/>
            <a:ext cx="918393"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baseline="0" dirty="0">
                <a:solidFill>
                  <a:schemeClr val="dk1"/>
                </a:solidFill>
                <a:latin typeface="Calibri"/>
                <a:ea typeface="Calibri"/>
                <a:cs typeface="Calibri"/>
                <a:sym typeface="Calibri"/>
              </a:rPr>
              <a:t>Page </a:t>
            </a:r>
            <a:r>
              <a:rPr lang="en-US" sz="1800" b="0" i="0" u="none" strike="noStrike" cap="none" baseline="0" dirty="0" smtClean="0">
                <a:solidFill>
                  <a:schemeClr val="dk1"/>
                </a:solidFill>
                <a:latin typeface="Calibri"/>
                <a:ea typeface="Calibri"/>
                <a:cs typeface="Calibri"/>
                <a:sym typeface="Calibri"/>
              </a:rPr>
              <a:t>23</a:t>
            </a:r>
            <a:endParaRPr lang="en-US" sz="180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body" idx="1"/>
          </p:nvPr>
        </p:nvSpPr>
        <p:spPr>
          <a:xfrm>
            <a:off x="386941" y="967587"/>
            <a:ext cx="8153399" cy="2714588"/>
          </a:xfrm>
          <a:prstGeom prst="rect">
            <a:avLst/>
          </a:prstGeom>
          <a:noFill/>
          <a:ln>
            <a:noFill/>
          </a:ln>
        </p:spPr>
        <p:txBody>
          <a:bodyPr lIns="0" tIns="0" rIns="0" bIns="0" anchor="t" anchorCtr="0">
            <a:noAutofit/>
          </a:bodyPr>
          <a:lstStyle/>
          <a:p>
            <a:pPr marL="396875" lvl="1" indent="-396875" defTabSz="912813" eaLnBrk="0" fontAlgn="base" hangingPunct="0">
              <a:spcBef>
                <a:spcPts val="1200"/>
              </a:spcBef>
              <a:spcAft>
                <a:spcPts val="12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Identify one section of the article per team member. </a:t>
            </a:r>
          </a:p>
          <a:p>
            <a:pPr marL="396875" lvl="1" indent="-396875" defTabSz="912813" eaLnBrk="0" fontAlgn="base" hangingPunct="0">
              <a:spcBef>
                <a:spcPts val="1200"/>
              </a:spcBef>
              <a:spcAft>
                <a:spcPts val="12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Highlight the things that the authors are telling teachers to do and students to do.</a:t>
            </a:r>
          </a:p>
          <a:p>
            <a:pPr marL="396875" lvl="1" indent="-396875" defTabSz="912813" eaLnBrk="0" fontAlgn="base" hangingPunct="0">
              <a:spcBef>
                <a:spcPts val="1200"/>
              </a:spcBef>
              <a:spcAft>
                <a:spcPts val="12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Document this </a:t>
            </a:r>
            <a:r>
              <a:rPr lang="en-US" sz="3000" kern="1200" dirty="0">
                <a:solidFill>
                  <a:srgbClr val="C00000"/>
                </a:solidFill>
                <a:latin typeface="Calibri" panose="020F0502020204030204" pitchFamily="34" charset="0"/>
                <a:ea typeface="MS PGothic" panose="020B0600070205080204" pitchFamily="34" charset="-128"/>
                <a:cs typeface="ＭＳ Ｐゴシック" charset="0"/>
                <a:sym typeface="Calibri"/>
              </a:rPr>
              <a:t>text evidence </a:t>
            </a: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in a </a:t>
            </a:r>
            <a:r>
              <a:rPr lang="en-US" sz="3000" kern="1200" dirty="0" smtClean="0">
                <a:solidFill>
                  <a:schemeClr val="tx1"/>
                </a:solidFill>
                <a:latin typeface="Calibri" panose="020F0502020204030204" pitchFamily="34" charset="0"/>
                <a:ea typeface="MS PGothic" panose="020B0600070205080204" pitchFamily="34" charset="-128"/>
                <a:cs typeface="ＭＳ Ｐゴシック" charset="0"/>
                <a:sym typeface="Calibri"/>
              </a:rPr>
              <a:t>T-chart</a:t>
            </a: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a:t>
            </a:r>
          </a:p>
        </p:txBody>
      </p:sp>
      <p:sp>
        <p:nvSpPr>
          <p:cNvPr id="1056" name="Shape 1056"/>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Part 1</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Read Through Lenses</a:t>
            </a:r>
          </a:p>
        </p:txBody>
      </p:sp>
      <p:sp>
        <p:nvSpPr>
          <p:cNvPr id="1057" name="Shape 1057"/>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92</a:t>
            </a:fld>
            <a:endParaRPr lang="en-US"/>
          </a:p>
        </p:txBody>
      </p:sp>
      <p:graphicFrame>
        <p:nvGraphicFramePr>
          <p:cNvPr id="1058" name="Shape 1058"/>
          <p:cNvGraphicFramePr/>
          <p:nvPr>
            <p:extLst>
              <p:ext uri="{D42A27DB-BD31-4B8C-83A1-F6EECF244321}">
                <p14:modId xmlns:p14="http://schemas.microsoft.com/office/powerpoint/2010/main" val="3824598464"/>
              </p:ext>
            </p:extLst>
          </p:nvPr>
        </p:nvGraphicFramePr>
        <p:xfrm>
          <a:off x="841246" y="4191000"/>
          <a:ext cx="7239000" cy="1244145"/>
        </p:xfrm>
        <a:graphic>
          <a:graphicData uri="http://schemas.openxmlformats.org/drawingml/2006/table">
            <a:tbl>
              <a:tblPr>
                <a:gradFill>
                  <a:gsLst>
                    <a:gs pos="0">
                      <a:srgbClr val="C2F2CE"/>
                    </a:gs>
                    <a:gs pos="35000">
                      <a:srgbClr val="D4F5E0"/>
                    </a:gs>
                    <a:gs pos="100000">
                      <a:srgbClr val="EEFBF5"/>
                    </a:gs>
                  </a:gsLst>
                  <a:lin ang="16200000" scaled="0"/>
                </a:gradFill>
                <a:tableStyleId>{5B9E0278-945B-446F-A8E9-E73DCAFB12EF}</a:tableStyleId>
              </a:tblPr>
              <a:tblGrid>
                <a:gridCol w="3619500"/>
                <a:gridCol w="3619500"/>
              </a:tblGrid>
              <a:tr h="411500">
                <a:tc>
                  <a:txBody>
                    <a:bodyPr/>
                    <a:lstStyle/>
                    <a:p>
                      <a:pPr marL="0" marR="0" lvl="0" indent="0" algn="ctr" rtl="0">
                        <a:spcBef>
                          <a:spcPts val="0"/>
                        </a:spcBef>
                        <a:buClr>
                          <a:schemeClr val="dk1"/>
                        </a:buClr>
                        <a:buSzPct val="25000"/>
                        <a:buFont typeface="Calibri"/>
                        <a:buNone/>
                      </a:pPr>
                      <a:r>
                        <a:rPr lang="en-US" sz="1800" u="none" strike="noStrike" cap="none" baseline="0" dirty="0"/>
                        <a:t>Teachers Do:</a:t>
                      </a:r>
                    </a:p>
                  </a:txBody>
                  <a:tcPr marL="91425" marR="91425" marT="91425" marB="91425"/>
                </a:tc>
                <a:tc>
                  <a:txBody>
                    <a:bodyPr/>
                    <a:lstStyle/>
                    <a:p>
                      <a:pPr marL="0" marR="0" lvl="0" indent="0" algn="ctr" rtl="0">
                        <a:spcBef>
                          <a:spcPts val="0"/>
                        </a:spcBef>
                        <a:buClr>
                          <a:schemeClr val="dk1"/>
                        </a:buClr>
                        <a:buSzPct val="25000"/>
                        <a:buFont typeface="Calibri"/>
                        <a:buNone/>
                      </a:pPr>
                      <a:r>
                        <a:rPr lang="en-US" sz="1800" u="none" strike="noStrike" cap="none" baseline="0"/>
                        <a:t>Students Do:</a:t>
                      </a:r>
                    </a:p>
                  </a:txBody>
                  <a:tcPr marL="91425" marR="91425" marT="91425" marB="91425"/>
                </a:tc>
              </a:tr>
              <a:tr h="786975">
                <a:tc>
                  <a:txBody>
                    <a:bodyPr/>
                    <a:lstStyle/>
                    <a:p>
                      <a:pPr marL="0" marR="0" lvl="0" indent="0" algn="l" rtl="0">
                        <a:spcBef>
                          <a:spcPts val="0"/>
                        </a:spcBef>
                        <a:buClr>
                          <a:schemeClr val="dk1"/>
                        </a:buClr>
                        <a:buFont typeface="Calibri"/>
                        <a:buNone/>
                      </a:pPr>
                      <a:endParaRPr sz="1800" u="none" strike="noStrike" cap="none" baseline="0" dirty="0"/>
                    </a:p>
                  </a:txBody>
                  <a:tcPr marL="91425" marR="91425" marT="91425" marB="91425"/>
                </a:tc>
                <a:tc>
                  <a:txBody>
                    <a:bodyPr/>
                    <a:lstStyle/>
                    <a:p>
                      <a:pPr marL="0" marR="0" lvl="0" indent="0" algn="l" rtl="0">
                        <a:spcBef>
                          <a:spcPts val="0"/>
                        </a:spcBef>
                        <a:buClr>
                          <a:schemeClr val="dk1"/>
                        </a:buClr>
                        <a:buFont typeface="Calibri"/>
                        <a:buNone/>
                      </a:pPr>
                      <a:endParaRPr sz="1800" u="none" strike="noStrike" cap="none" baseline="0" dirty="0"/>
                    </a:p>
                  </a:txBody>
                  <a:tcPr marL="91425" marR="91425" marT="91425" marB="91425"/>
                </a:tc>
              </a:tr>
            </a:tbl>
          </a:graphicData>
        </a:graphic>
      </p:graphicFrame>
      <p:sp>
        <p:nvSpPr>
          <p:cNvPr id="1059" name="Shape 1059"/>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body" idx="1"/>
          </p:nvPr>
        </p:nvSpPr>
        <p:spPr>
          <a:xfrm>
            <a:off x="384047" y="1417320"/>
            <a:ext cx="8153399" cy="2087880"/>
          </a:xfrm>
          <a:prstGeom prst="rect">
            <a:avLst/>
          </a:prstGeom>
          <a:noFill/>
          <a:ln>
            <a:noFill/>
          </a:ln>
        </p:spPr>
        <p:txBody>
          <a:bodyPr lIns="0" tIns="0" rIns="0" bIns="0" anchor="t" anchorCtr="0">
            <a:noAutofit/>
          </a:bodyPr>
          <a:lstStyle/>
          <a:p>
            <a:pPr marL="0" marR="0" lvl="0" indent="0" algn="l" rtl="0">
              <a:lnSpc>
                <a:spcPct val="90000"/>
              </a:lnSpc>
              <a:spcBef>
                <a:spcPts val="1800"/>
              </a:spcBef>
              <a:spcAft>
                <a:spcPts val="1800"/>
              </a:spcAft>
              <a:buClr>
                <a:schemeClr val="dk1"/>
              </a:buClr>
              <a:buSzPct val="100000"/>
              <a:buNone/>
            </a:pPr>
            <a:r>
              <a:rPr lang="en-US" sz="3200" b="0" i="0" u="none" strike="noStrike" cap="none" baseline="0" dirty="0">
                <a:solidFill>
                  <a:schemeClr val="dk1"/>
                </a:solidFill>
                <a:latin typeface="Calibri"/>
                <a:ea typeface="Calibri"/>
                <a:cs typeface="Calibri"/>
                <a:sym typeface="Calibri"/>
              </a:rPr>
              <a:t>Identify patterns (make connections) that rise to the surface based on </a:t>
            </a:r>
            <a:r>
              <a:rPr lang="en-US" sz="3200" dirty="0">
                <a:solidFill>
                  <a:schemeClr val="dk1"/>
                </a:solidFill>
                <a:latin typeface="Calibri"/>
                <a:ea typeface="Calibri"/>
                <a:cs typeface="Calibri"/>
                <a:sym typeface="Calibri"/>
              </a:rPr>
              <a:t>the text evidence</a:t>
            </a:r>
            <a:r>
              <a:rPr lang="en-US" sz="3200" b="0" i="0" u="none" strike="noStrike" cap="none" baseline="0" dirty="0">
                <a:solidFill>
                  <a:schemeClr val="dk1"/>
                </a:solidFill>
                <a:latin typeface="Calibri"/>
                <a:ea typeface="Calibri"/>
                <a:cs typeface="Calibri"/>
                <a:sym typeface="Calibri"/>
              </a:rPr>
              <a:t>. </a:t>
            </a:r>
          </a:p>
          <a:p>
            <a:pPr marL="396875" lvl="1" indent="-396875" defTabSz="912813" eaLnBrk="0" fontAlgn="base" hangingPunct="0">
              <a:spcBef>
                <a:spcPts val="1800"/>
              </a:spcBef>
              <a:spcAft>
                <a:spcPts val="18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Which details fit together in your section?</a:t>
            </a:r>
          </a:p>
          <a:p>
            <a:pPr marL="396875" lvl="1" indent="-396875" defTabSz="912813" eaLnBrk="0" fontAlgn="base" hangingPunct="0">
              <a:spcBef>
                <a:spcPts val="1800"/>
              </a:spcBef>
              <a:spcAft>
                <a:spcPts val="1800"/>
              </a:spcAft>
              <a:buSzPct val="100000"/>
              <a:buBlip>
                <a:blip r:embed="rId3"/>
              </a:buBlip>
            </a:pPr>
            <a:r>
              <a:rPr lang="en-US" sz="3000" kern="1200" dirty="0">
                <a:solidFill>
                  <a:schemeClr val="tx1"/>
                </a:solidFill>
                <a:latin typeface="Calibri" panose="020F0502020204030204" pitchFamily="34" charset="0"/>
                <a:ea typeface="MS PGothic" panose="020B0600070205080204" pitchFamily="34" charset="-128"/>
                <a:cs typeface="ＭＳ Ｐゴシック" charset="0"/>
                <a:sym typeface="Calibri"/>
              </a:rPr>
              <a:t>How do these details fit together? </a:t>
            </a:r>
          </a:p>
          <a:p>
            <a:pPr marL="517525" marR="0" lvl="1" indent="-9525" algn="l" rtl="0">
              <a:lnSpc>
                <a:spcPct val="90000"/>
              </a:lnSpc>
              <a:spcBef>
                <a:spcPts val="1800"/>
              </a:spcBef>
              <a:spcAft>
                <a:spcPts val="0"/>
              </a:spcAft>
              <a:buClr>
                <a:schemeClr val="dk1"/>
              </a:buClr>
              <a:buFont typeface="Calibri"/>
              <a:buNone/>
            </a:pPr>
            <a:endParaRPr sz="3000" b="0" i="0" u="none" strike="noStrike" cap="none" baseline="0" dirty="0">
              <a:solidFill>
                <a:schemeClr val="dk1"/>
              </a:solidFill>
              <a:latin typeface="Calibri"/>
              <a:ea typeface="Calibri"/>
              <a:cs typeface="Calibri"/>
              <a:sym typeface="Calibri"/>
            </a:endParaRPr>
          </a:p>
          <a:p>
            <a:pPr marL="396875" marR="0" lvl="0" indent="-193675" algn="l" rtl="0">
              <a:lnSpc>
                <a:spcPct val="90000"/>
              </a:lnSpc>
              <a:spcBef>
                <a:spcPts val="1840"/>
              </a:spcBef>
              <a:spcAft>
                <a:spcPts val="1200"/>
              </a:spcAft>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1065" name="Shape 1065"/>
          <p:cNvSpPr txBox="1">
            <a:spLocks noGrp="1"/>
          </p:cNvSpPr>
          <p:nvPr>
            <p:ph type="title"/>
          </p:nvPr>
        </p:nvSpPr>
        <p:spPr>
          <a:xfrm>
            <a:off x="384047" y="228600"/>
            <a:ext cx="8153399" cy="1066799"/>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Part 2</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Find Patterns</a:t>
            </a:r>
          </a:p>
        </p:txBody>
      </p:sp>
      <p:sp>
        <p:nvSpPr>
          <p:cNvPr id="1066" name="Shape 1066"/>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93</a:t>
            </a:fld>
            <a:endParaRPr lang="en-US"/>
          </a:p>
        </p:txBody>
      </p:sp>
      <p:sp>
        <p:nvSpPr>
          <p:cNvPr id="1067" name="Shape 1067"/>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txBox="1">
            <a:spLocks noGrp="1"/>
          </p:cNvSpPr>
          <p:nvPr>
            <p:ph type="body" idx="1"/>
          </p:nvPr>
        </p:nvSpPr>
        <p:spPr>
          <a:xfrm>
            <a:off x="377371" y="962804"/>
            <a:ext cx="8577422" cy="4221480"/>
          </a:xfrm>
          <a:prstGeom prst="rect">
            <a:avLst/>
          </a:prstGeom>
          <a:noFill/>
          <a:ln>
            <a:noFill/>
          </a:ln>
        </p:spPr>
        <p:txBody>
          <a:bodyPr lIns="0" tIns="0" rIns="0" bIns="0" anchor="t" anchorCtr="0">
            <a:noAutofit/>
          </a:bodyPr>
          <a:lstStyle/>
          <a:p>
            <a:pPr marL="0" marR="0" lvl="0" indent="0" rtl="0">
              <a:lnSpc>
                <a:spcPct val="90000"/>
              </a:lnSpc>
              <a:spcBef>
                <a:spcPts val="0"/>
              </a:spcBef>
              <a:buClr>
                <a:schemeClr val="dk1"/>
              </a:buClr>
              <a:buSzPct val="25000"/>
              <a:buFont typeface="Calibri"/>
              <a:buNone/>
            </a:pPr>
            <a:r>
              <a:rPr lang="en-US" sz="3000" b="1" i="0" u="none" strike="noStrike" cap="none" baseline="0" dirty="0">
                <a:solidFill>
                  <a:schemeClr val="dk1"/>
                </a:solidFill>
                <a:latin typeface="Calibri" panose="020F0502020204030204" pitchFamily="34" charset="0"/>
                <a:ea typeface="Calibri"/>
                <a:cs typeface="Calibri"/>
                <a:sym typeface="Calibri"/>
              </a:rPr>
              <a:t>Each member shares his/her </a:t>
            </a:r>
            <a:r>
              <a:rPr lang="en-US" sz="3000" b="1" dirty="0">
                <a:solidFill>
                  <a:schemeClr val="dk1"/>
                </a:solidFill>
                <a:latin typeface="Calibri" panose="020F0502020204030204" pitchFamily="34" charset="0"/>
                <a:ea typeface="Calibri"/>
                <a:cs typeface="Calibri"/>
                <a:sym typeface="Calibri"/>
              </a:rPr>
              <a:t>T</a:t>
            </a:r>
            <a:r>
              <a:rPr lang="en-US" sz="3000" b="1" i="0" u="none" strike="noStrike" cap="none" baseline="0" dirty="0" smtClean="0">
                <a:solidFill>
                  <a:schemeClr val="dk1"/>
                </a:solidFill>
                <a:latin typeface="Calibri" panose="020F0502020204030204" pitchFamily="34" charset="0"/>
                <a:ea typeface="Calibri"/>
                <a:cs typeface="Calibri"/>
                <a:sym typeface="Calibri"/>
              </a:rPr>
              <a:t>-chart </a:t>
            </a:r>
            <a:r>
              <a:rPr lang="en-US" sz="3000" b="1" i="0" u="none" strike="noStrike" cap="none" baseline="0" dirty="0">
                <a:solidFill>
                  <a:schemeClr val="dk1"/>
                </a:solidFill>
                <a:latin typeface="Calibri" panose="020F0502020204030204" pitchFamily="34" charset="0"/>
                <a:ea typeface="Calibri"/>
                <a:cs typeface="Calibri"/>
                <a:sym typeface="Calibri"/>
              </a:rPr>
              <a:t>to teach team</a:t>
            </a:r>
            <a:r>
              <a:rPr lang="en-US" sz="3000" b="1" i="0" u="none" strike="noStrike" cap="none" baseline="0" dirty="0" smtClean="0">
                <a:solidFill>
                  <a:schemeClr val="dk1"/>
                </a:solidFill>
                <a:latin typeface="Calibri" panose="020F0502020204030204" pitchFamily="34" charset="0"/>
                <a:ea typeface="Calibri"/>
                <a:cs typeface="Calibri"/>
                <a:sym typeface="Calibri"/>
              </a:rPr>
              <a:t>.</a:t>
            </a:r>
          </a:p>
          <a:p>
            <a:pPr marL="0" marR="0" lvl="0" indent="0" algn="ctr" rtl="0">
              <a:lnSpc>
                <a:spcPct val="90000"/>
              </a:lnSpc>
              <a:spcBef>
                <a:spcPts val="0"/>
              </a:spcBef>
              <a:buClr>
                <a:schemeClr val="dk1"/>
              </a:buClr>
              <a:buSzPct val="25000"/>
              <a:buFont typeface="Calibri"/>
              <a:buNone/>
            </a:pPr>
            <a:endParaRPr lang="en-US" sz="3000" b="1" i="0" u="none" strike="noStrike" cap="none" baseline="0" dirty="0">
              <a:solidFill>
                <a:schemeClr val="dk1"/>
              </a:solidFill>
              <a:latin typeface="Calibri" panose="020F0502020204030204" pitchFamily="34" charset="0"/>
              <a:ea typeface="Calibri"/>
              <a:cs typeface="Calibri"/>
              <a:sym typeface="Calibri"/>
            </a:endParaRPr>
          </a:p>
          <a:p>
            <a:pPr marL="396875" marR="0" lvl="0" indent="-384175" algn="l" rtl="0">
              <a:lnSpc>
                <a:spcPct val="100000"/>
              </a:lnSpc>
              <a:spcBef>
                <a:spcPts val="640"/>
              </a:spcBef>
              <a:buClr>
                <a:srgbClr val="0E57C4"/>
              </a:buClr>
              <a:buSzPct val="100000"/>
              <a:buFont typeface="Calibri"/>
              <a:buChar char="•"/>
            </a:pPr>
            <a:r>
              <a:rPr lang="en-US" sz="3000" b="0" i="0" u="none" strike="noStrike" cap="none" baseline="0" dirty="0">
                <a:solidFill>
                  <a:srgbClr val="0E57C4"/>
                </a:solidFill>
                <a:latin typeface="Calibri" panose="020F0502020204030204" pitchFamily="34" charset="0"/>
                <a:ea typeface="Calibri"/>
                <a:cs typeface="Calibri"/>
                <a:sym typeface="Calibri"/>
              </a:rPr>
              <a:t>The title of my section is______________.</a:t>
            </a:r>
          </a:p>
          <a:p>
            <a:pPr marL="396875" marR="0" lvl="0" indent="-384175" algn="l" rtl="0">
              <a:lnSpc>
                <a:spcPct val="100000"/>
              </a:lnSpc>
              <a:spcBef>
                <a:spcPts val="640"/>
              </a:spcBef>
              <a:buClr>
                <a:schemeClr val="dk1"/>
              </a:buClr>
              <a:buSzPct val="100000"/>
              <a:buFont typeface="Calibri"/>
              <a:buChar char="•"/>
            </a:pPr>
            <a:r>
              <a:rPr lang="en-US" sz="3000" dirty="0">
                <a:solidFill>
                  <a:schemeClr val="dk1"/>
                </a:solidFill>
                <a:latin typeface="Calibri" panose="020F0502020204030204" pitchFamily="34" charset="0"/>
                <a:ea typeface="Calibri"/>
                <a:cs typeface="Calibri"/>
                <a:sym typeface="Calibri"/>
              </a:rPr>
              <a:t>The authors suggest that teachers _________.</a:t>
            </a:r>
          </a:p>
          <a:p>
            <a:pPr marL="396875" marR="0" lvl="0" indent="-384175" algn="l" rtl="0">
              <a:lnSpc>
                <a:spcPct val="100000"/>
              </a:lnSpc>
              <a:spcBef>
                <a:spcPts val="640"/>
              </a:spcBef>
              <a:buClr>
                <a:srgbClr val="2E59B0"/>
              </a:buClr>
              <a:buSzPct val="100000"/>
              <a:buFont typeface="Calibri"/>
              <a:buChar char="•"/>
            </a:pPr>
            <a:r>
              <a:rPr lang="en-US" sz="3000" dirty="0">
                <a:solidFill>
                  <a:srgbClr val="2E59B0"/>
                </a:solidFill>
                <a:latin typeface="Calibri" panose="020F0502020204030204" pitchFamily="34" charset="0"/>
                <a:ea typeface="Calibri"/>
                <a:cs typeface="Calibri"/>
                <a:sym typeface="Calibri"/>
              </a:rPr>
              <a:t>______________ is/are also recommended.</a:t>
            </a:r>
          </a:p>
          <a:p>
            <a:pPr marL="396875" marR="0" lvl="0" indent="-384175" algn="l" rtl="0">
              <a:lnSpc>
                <a:spcPct val="100000"/>
              </a:lnSpc>
              <a:spcBef>
                <a:spcPts val="640"/>
              </a:spcBef>
              <a:buClr>
                <a:srgbClr val="000000"/>
              </a:buClr>
              <a:buSzPct val="100000"/>
              <a:buFont typeface="Calibri"/>
              <a:buChar char="•"/>
            </a:pPr>
            <a:r>
              <a:rPr lang="en-US" sz="3000" dirty="0">
                <a:latin typeface="Calibri" panose="020F0502020204030204" pitchFamily="34" charset="0"/>
                <a:ea typeface="Calibri"/>
                <a:cs typeface="Calibri"/>
                <a:sym typeface="Calibri"/>
              </a:rPr>
              <a:t>Students should be taught to ___________</a:t>
            </a:r>
            <a:r>
              <a:rPr lang="en-US" sz="3000" dirty="0">
                <a:latin typeface="Calibri" panose="020F0502020204030204" pitchFamily="34" charset="0"/>
              </a:rPr>
              <a:t>.</a:t>
            </a:r>
          </a:p>
          <a:p>
            <a:pPr marL="396875" marR="0" lvl="0" indent="-384175" algn="l" rtl="0">
              <a:lnSpc>
                <a:spcPct val="100000"/>
              </a:lnSpc>
              <a:spcBef>
                <a:spcPts val="640"/>
              </a:spcBef>
              <a:buClr>
                <a:srgbClr val="2E59B0"/>
              </a:buClr>
              <a:buSzPct val="100000"/>
              <a:buFont typeface="Calibri"/>
              <a:buChar char="•"/>
            </a:pPr>
            <a:r>
              <a:rPr lang="en-US" sz="3000" dirty="0">
                <a:solidFill>
                  <a:srgbClr val="2E59B0"/>
                </a:solidFill>
                <a:latin typeface="Calibri" panose="020F0502020204030204" pitchFamily="34" charset="0"/>
              </a:rPr>
              <a:t>Another suggestion is that students ______.</a:t>
            </a:r>
          </a:p>
          <a:p>
            <a:pPr marL="396875" marR="0" lvl="0" indent="-384175" algn="l" rtl="0">
              <a:lnSpc>
                <a:spcPct val="100000"/>
              </a:lnSpc>
              <a:spcBef>
                <a:spcPts val="640"/>
              </a:spcBef>
              <a:buClr>
                <a:srgbClr val="000000"/>
              </a:buClr>
              <a:buSzPct val="100000"/>
              <a:buFont typeface="Calibri"/>
              <a:buChar char="•"/>
            </a:pPr>
            <a:r>
              <a:rPr lang="en-US" sz="3000" dirty="0">
                <a:latin typeface="Calibri" panose="020F0502020204030204" pitchFamily="34" charset="0"/>
              </a:rPr>
              <a:t>I think  _____ fit together because _____.</a:t>
            </a:r>
          </a:p>
          <a:p>
            <a:pPr marL="396875" marR="0" lvl="0" indent="-384175" algn="l" rtl="0">
              <a:lnSpc>
                <a:spcPct val="100000"/>
              </a:lnSpc>
              <a:spcBef>
                <a:spcPts val="640"/>
              </a:spcBef>
              <a:buClr>
                <a:srgbClr val="2E59B0"/>
              </a:buClr>
              <a:buSzPct val="100000"/>
              <a:buFont typeface="Calibri"/>
              <a:buChar char="•"/>
            </a:pPr>
            <a:r>
              <a:rPr lang="en-US" sz="3000" dirty="0">
                <a:solidFill>
                  <a:srgbClr val="2E59B0"/>
                </a:solidFill>
                <a:latin typeface="Calibri" panose="020F0502020204030204" pitchFamily="34" charset="0"/>
              </a:rPr>
              <a:t>_______ seems to be another pattern_____.</a:t>
            </a:r>
          </a:p>
          <a:p>
            <a:pPr marL="396875" marR="0" lvl="0" indent="-384175" algn="l" rtl="0">
              <a:lnSpc>
                <a:spcPct val="90000"/>
              </a:lnSpc>
              <a:spcBef>
                <a:spcPts val="640"/>
              </a:spcBef>
              <a:buClr>
                <a:schemeClr val="dk1"/>
              </a:buClr>
              <a:buFont typeface="Calibri"/>
              <a:buChar char="•"/>
            </a:pPr>
            <a:endParaRPr sz="3000" dirty="0">
              <a:solidFill>
                <a:srgbClr val="0819FB"/>
              </a:solidFill>
            </a:endParaRPr>
          </a:p>
          <a:p>
            <a:pPr marL="396875" marR="0" lvl="0" indent="-193675" algn="l" rtl="0">
              <a:lnSpc>
                <a:spcPct val="90000"/>
              </a:lnSpc>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
        <p:nvSpPr>
          <p:cNvPr id="1073" name="Shape 1073"/>
          <p:cNvSpPr txBox="1">
            <a:spLocks noGrp="1"/>
          </p:cNvSpPr>
          <p:nvPr>
            <p:ph type="title"/>
          </p:nvPr>
        </p:nvSpPr>
        <p:spPr>
          <a:xfrm>
            <a:off x="377371" y="129171"/>
            <a:ext cx="8153399" cy="847531"/>
          </a:xfrm>
          <a:prstGeom prst="rect">
            <a:avLst/>
          </a:prstGeom>
          <a:noFill/>
          <a:ln>
            <a:noFill/>
          </a:ln>
        </p:spPr>
        <p:txBody>
          <a:bodyPr lIns="0" tIns="0" rIns="0" bIns="0" anchor="t" anchorCtr="0">
            <a:noAutofit/>
          </a:bodyPr>
          <a:lstStyle/>
          <a:p>
            <a:pPr marL="0"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Within-</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T</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eam-</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J</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igsaw</a:t>
            </a:r>
          </a:p>
        </p:txBody>
      </p:sp>
      <p:sp>
        <p:nvSpPr>
          <p:cNvPr id="1074" name="Shape 1074"/>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075" name="Shape 1075"/>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94</a:t>
            </a:fld>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457200" y="1524000"/>
            <a:ext cx="8153399" cy="4038600"/>
          </a:xfrm>
          <a:prstGeom prst="rect">
            <a:avLst/>
          </a:prstGeom>
          <a:noFill/>
          <a:ln>
            <a:noFill/>
          </a:ln>
        </p:spPr>
        <p:txBody>
          <a:bodyPr lIns="0" tIns="0" rIns="0" bIns="0" anchor="t" anchorCtr="0">
            <a:noAutofit/>
          </a:bodyPr>
          <a:lstStyle/>
          <a:p>
            <a:pPr marL="0" marR="0" indent="0" algn="ctr" rtl="0">
              <a:lnSpc>
                <a:spcPct val="90000"/>
              </a:lnSpc>
              <a:spcBef>
                <a:spcPts val="0"/>
              </a:spcBef>
              <a:buNone/>
            </a:pPr>
            <a:r>
              <a:rPr lang="en-US" sz="3400" i="1" dirty="0">
                <a:solidFill>
                  <a:schemeClr val="dk1"/>
                </a:solidFill>
                <a:latin typeface="Calibri"/>
                <a:ea typeface="Calibri"/>
                <a:cs typeface="Calibri"/>
                <a:sym typeface="Calibri"/>
              </a:rPr>
              <a:t>H</a:t>
            </a:r>
            <a:r>
              <a:rPr lang="en-US" sz="3400" i="1" u="none" strike="noStrike" cap="none" baseline="0" dirty="0">
                <a:solidFill>
                  <a:schemeClr val="dk1"/>
                </a:solidFill>
                <a:latin typeface="Calibri"/>
                <a:ea typeface="Calibri"/>
                <a:cs typeface="Calibri"/>
                <a:sym typeface="Calibri"/>
              </a:rPr>
              <a:t>ow do these patterns help you </a:t>
            </a:r>
          </a:p>
          <a:p>
            <a:pPr marL="0" marR="0" lvl="0" indent="0" algn="ctr" rtl="0">
              <a:lnSpc>
                <a:spcPct val="90000"/>
              </a:lnSpc>
              <a:spcBef>
                <a:spcPts val="0"/>
              </a:spcBef>
              <a:spcAft>
                <a:spcPts val="1200"/>
              </a:spcAft>
              <a:buNone/>
            </a:pPr>
            <a:r>
              <a:rPr lang="en-US" sz="3400" i="1" u="none" strike="noStrike" cap="none" baseline="0" dirty="0">
                <a:solidFill>
                  <a:schemeClr val="dk1"/>
                </a:solidFill>
                <a:latin typeface="Calibri"/>
                <a:ea typeface="Calibri"/>
                <a:cs typeface="Calibri"/>
                <a:sym typeface="Calibri"/>
              </a:rPr>
              <a:t>to expand your own </a:t>
            </a:r>
            <a:r>
              <a:rPr lang="en-US" sz="3400" i="1" u="none" strike="noStrike" cap="none" baseline="0" dirty="0" smtClean="0">
                <a:solidFill>
                  <a:schemeClr val="dk1"/>
                </a:solidFill>
                <a:latin typeface="Calibri"/>
                <a:ea typeface="Calibri"/>
                <a:cs typeface="Calibri"/>
                <a:sym typeface="Calibri"/>
              </a:rPr>
              <a:t>understanding of </a:t>
            </a:r>
            <a:r>
              <a:rPr lang="en-US" sz="3400" i="1" u="none" strike="noStrike" cap="none" baseline="0" dirty="0">
                <a:solidFill>
                  <a:schemeClr val="dk1"/>
                </a:solidFill>
                <a:latin typeface="Calibri"/>
                <a:ea typeface="Calibri"/>
                <a:cs typeface="Calibri"/>
                <a:sym typeface="Calibri"/>
              </a:rPr>
              <a:t>teaching ELs with the CCS?</a:t>
            </a:r>
          </a:p>
          <a:p>
            <a:pPr marL="0" marR="0" lvl="0" indent="0" algn="l" rtl="0">
              <a:lnSpc>
                <a:spcPct val="90000"/>
              </a:lnSpc>
              <a:spcBef>
                <a:spcPts val="720"/>
              </a:spcBef>
              <a:spcAft>
                <a:spcPts val="600"/>
              </a:spcAft>
              <a:buNone/>
            </a:pPr>
            <a:r>
              <a:rPr lang="en-US" sz="3400" b="0" i="0" u="none" strike="noStrike" cap="none" baseline="0" dirty="0">
                <a:solidFill>
                  <a:schemeClr val="dk1"/>
                </a:solidFill>
                <a:latin typeface="Calibri"/>
                <a:ea typeface="Calibri"/>
                <a:cs typeface="Calibri"/>
                <a:sym typeface="Calibri"/>
              </a:rPr>
              <a:t>Collaborate with your team members to write a broad statement of understanding  to share with the entire group.</a:t>
            </a:r>
          </a:p>
          <a:p>
            <a:pPr marL="0" marR="0" lvl="0" indent="0" algn="ctr" rtl="0">
              <a:lnSpc>
                <a:spcPct val="90000"/>
              </a:lnSpc>
              <a:spcBef>
                <a:spcPts val="720"/>
              </a:spcBef>
              <a:buNone/>
            </a:pPr>
            <a:r>
              <a:rPr lang="en-US" sz="4000" b="1" dirty="0">
                <a:solidFill>
                  <a:schemeClr val="dk1"/>
                </a:solidFill>
                <a:latin typeface="Calibri"/>
                <a:ea typeface="Calibri"/>
                <a:cs typeface="Calibri"/>
                <a:sym typeface="Calibri"/>
              </a:rPr>
              <a:t>“We understand that…”</a:t>
            </a:r>
          </a:p>
        </p:txBody>
      </p:sp>
      <p:sp>
        <p:nvSpPr>
          <p:cNvPr id="1081" name="Shape 1081"/>
          <p:cNvSpPr txBox="1">
            <a:spLocks noGrp="1"/>
          </p:cNvSpPr>
          <p:nvPr>
            <p:ph type="title"/>
          </p:nvPr>
        </p:nvSpPr>
        <p:spPr>
          <a:xfrm>
            <a:off x="384047" y="228600"/>
            <a:ext cx="8099551" cy="1066799"/>
          </a:xfrm>
          <a:prstGeom prst="rect">
            <a:avLst/>
          </a:prstGeom>
          <a:noFill/>
          <a:ln>
            <a:noFill/>
          </a:ln>
        </p:spPr>
        <p:txBody>
          <a:bodyPr lIns="0" tIns="0" rIns="0" bIns="0" anchor="t" anchorCtr="0">
            <a:noAutofit/>
          </a:bodyPr>
          <a:lstStyle/>
          <a:p>
            <a:pPr marR="0" lvl="0" indent="0" rtl="0">
              <a:lnSpc>
                <a:spcPct val="90000"/>
              </a:lnSpc>
              <a:spcBef>
                <a:spcPts val="0"/>
              </a:spcBef>
              <a:buClr>
                <a:srgbClr val="2E59B0"/>
              </a:buClr>
              <a:buSzPct val="25000"/>
              <a:buFont typeface="Calibri"/>
              <a:buNone/>
            </a:pP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Part 3</a:t>
            </a:r>
            <a:r>
              <a:rPr lang="en-US" sz="4000" dirty="0">
                <a:solidFill>
                  <a:schemeClr val="tx1"/>
                </a:solidFill>
                <a:effectLst>
                  <a:outerShdw blurRad="38100" dist="38100" dir="2700000" algn="tl">
                    <a:srgbClr val="000000">
                      <a:alpha val="43137"/>
                    </a:srgbClr>
                  </a:outerShdw>
                </a:effectLst>
                <a:latin typeface="Calibri"/>
                <a:ea typeface="Calibri"/>
                <a:cs typeface="Calibri"/>
                <a:sym typeface="Calibri"/>
              </a:rPr>
              <a:t>:</a:t>
            </a:r>
            <a:r>
              <a:rPr lang="en-US" sz="400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Develop New Understanding of the Text</a:t>
            </a:r>
          </a:p>
        </p:txBody>
      </p:sp>
      <p:sp>
        <p:nvSpPr>
          <p:cNvPr id="1082" name="Shape 1082"/>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95</a:t>
            </a:fld>
            <a:endParaRPr lang="en-US"/>
          </a:p>
        </p:txBody>
      </p:sp>
      <p:sp>
        <p:nvSpPr>
          <p:cNvPr id="1083" name="Shape 1083"/>
          <p:cNvSpPr txBox="1">
            <a:spLocks noGrp="1"/>
          </p:cNvSpPr>
          <p:nvPr>
            <p:ph type="ftr" idx="11"/>
          </p:nvPr>
        </p:nvSpPr>
        <p:spPr>
          <a:xfrm>
            <a:off x="381000" y="6071616"/>
            <a:ext cx="2203703" cy="484631"/>
          </a:xfrm>
          <a:prstGeom prst="rect">
            <a:avLst/>
          </a:prstGeom>
          <a:blipFill rotWithShape="1">
            <a:blip r:embed="rId3">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Shape 1088"/>
          <p:cNvSpPr txBox="1">
            <a:spLocks noGrp="1"/>
          </p:cNvSpPr>
          <p:nvPr>
            <p:ph type="body" idx="1"/>
          </p:nvPr>
        </p:nvSpPr>
        <p:spPr>
          <a:xfrm>
            <a:off x="494268" y="4481798"/>
            <a:ext cx="8145162" cy="1163395"/>
          </a:xfrm>
          <a:prstGeom prst="rect">
            <a:avLst/>
          </a:prstGeom>
          <a:noFill/>
          <a:ln>
            <a:noFill/>
          </a:ln>
        </p:spPr>
        <p:txBody>
          <a:bodyPr lIns="0" tIns="0" rIns="0" bIns="0" anchor="t" anchorCtr="0">
            <a:noAutofit/>
          </a:bodyPr>
          <a:lstStyle/>
          <a:p>
            <a:pPr marL="0" marR="0" lvl="0" indent="0" algn="ctr" rtl="0">
              <a:lnSpc>
                <a:spcPct val="90000"/>
              </a:lnSpc>
              <a:spcBef>
                <a:spcPts val="0"/>
              </a:spcBef>
              <a:buClr>
                <a:schemeClr val="dk1"/>
              </a:buClr>
              <a:buSzPct val="25000"/>
              <a:buFont typeface="Calibri"/>
              <a:buNone/>
            </a:pPr>
            <a:r>
              <a:rPr lang="en-US" sz="2800" b="0" i="0" u="none" strike="noStrike" cap="none" baseline="0" dirty="0">
                <a:solidFill>
                  <a:schemeClr val="dk1"/>
                </a:solidFill>
                <a:latin typeface="Calibri"/>
                <a:ea typeface="Calibri"/>
                <a:cs typeface="Calibri"/>
                <a:sym typeface="Calibri"/>
              </a:rPr>
              <a:t>How </a:t>
            </a:r>
            <a:r>
              <a:rPr lang="en-US" sz="2800" dirty="0">
                <a:solidFill>
                  <a:schemeClr val="dk1"/>
                </a:solidFill>
                <a:latin typeface="Calibri"/>
                <a:ea typeface="Calibri"/>
                <a:cs typeface="Calibri"/>
                <a:sym typeface="Calibri"/>
              </a:rPr>
              <a:t>can </a:t>
            </a:r>
            <a:r>
              <a:rPr lang="en-US" sz="2800" b="1" dirty="0">
                <a:solidFill>
                  <a:schemeClr val="accent4"/>
                </a:solidFill>
                <a:latin typeface="Calibri"/>
                <a:ea typeface="Calibri"/>
                <a:cs typeface="Calibri"/>
                <a:sym typeface="Calibri"/>
              </a:rPr>
              <a:t>R</a:t>
            </a:r>
            <a:r>
              <a:rPr lang="en-US" sz="2800" b="1" i="0" u="none" strike="noStrike" cap="none" baseline="0" dirty="0">
                <a:solidFill>
                  <a:schemeClr val="accent4"/>
                </a:solidFill>
                <a:latin typeface="Calibri"/>
                <a:ea typeface="Calibri"/>
                <a:cs typeface="Calibri"/>
                <a:sym typeface="Calibri"/>
              </a:rPr>
              <a:t>eading Closely for Text Evidence, </a:t>
            </a:r>
            <a:r>
              <a:rPr lang="en-US" sz="2800" i="0" u="none" strike="noStrike" cap="none" baseline="0" dirty="0">
                <a:latin typeface="Calibri"/>
                <a:ea typeface="Calibri"/>
                <a:cs typeface="Calibri"/>
                <a:sym typeface="Calibri"/>
              </a:rPr>
              <a:t>and</a:t>
            </a:r>
            <a:r>
              <a:rPr lang="en-US" sz="2800" b="1" i="0" u="none" strike="noStrike" cap="none" baseline="0" dirty="0">
                <a:solidFill>
                  <a:schemeClr val="accent4"/>
                </a:solidFill>
                <a:latin typeface="Calibri"/>
                <a:ea typeface="Calibri"/>
                <a:cs typeface="Calibri"/>
                <a:sym typeface="Calibri"/>
              </a:rPr>
              <a:t> Within</a:t>
            </a:r>
            <a:r>
              <a:rPr lang="en-US" sz="2800" b="1" dirty="0">
                <a:solidFill>
                  <a:schemeClr val="accent4"/>
                </a:solidFill>
                <a:latin typeface="Calibri"/>
                <a:ea typeface="Calibri"/>
                <a:cs typeface="Calibri"/>
                <a:sym typeface="Calibri"/>
              </a:rPr>
              <a:t>-Team-Jigsaw</a:t>
            </a:r>
            <a:r>
              <a:rPr lang="en-US" sz="2800" b="1" i="0" u="none" strike="noStrike" cap="none" baseline="0" dirty="0">
                <a:solidFill>
                  <a:schemeClr val="accent4"/>
                </a:solidFill>
                <a:latin typeface="Calibri"/>
                <a:ea typeface="Calibri"/>
                <a:cs typeface="Calibri"/>
                <a:sym typeface="Calibri"/>
              </a:rPr>
              <a:t> </a:t>
            </a:r>
            <a:r>
              <a:rPr lang="en-US" sz="2800" dirty="0">
                <a:solidFill>
                  <a:schemeClr val="dk1"/>
                </a:solidFill>
                <a:latin typeface="Calibri"/>
                <a:ea typeface="Calibri"/>
                <a:cs typeface="Calibri"/>
                <a:sym typeface="Calibri"/>
              </a:rPr>
              <a:t>be effectively differentiated</a:t>
            </a:r>
            <a:r>
              <a:rPr lang="en-US" sz="2800" b="0" i="0" u="none" strike="noStrike" cap="none" baseline="0" dirty="0">
                <a:solidFill>
                  <a:schemeClr val="dk1"/>
                </a:solidFill>
                <a:latin typeface="Calibri"/>
                <a:ea typeface="Calibri"/>
                <a:cs typeface="Calibri"/>
                <a:sym typeface="Calibri"/>
              </a:rPr>
              <a:t> for English </a:t>
            </a:r>
            <a:r>
              <a:rPr lang="en-US" sz="2800" b="0" i="0" u="none" strike="noStrike" cap="none" baseline="0" dirty="0" smtClean="0">
                <a:solidFill>
                  <a:schemeClr val="dk1"/>
                </a:solidFill>
                <a:latin typeface="Calibri"/>
                <a:ea typeface="Calibri"/>
                <a:cs typeface="Calibri"/>
                <a:sym typeface="Calibri"/>
              </a:rPr>
              <a:t>learners </a:t>
            </a:r>
            <a:r>
              <a:rPr lang="en-US" sz="2800" b="0" i="0" u="none" strike="noStrike" cap="none" baseline="0" dirty="0">
                <a:solidFill>
                  <a:schemeClr val="dk1"/>
                </a:solidFill>
                <a:latin typeface="Calibri"/>
                <a:ea typeface="Calibri"/>
                <a:cs typeface="Calibri"/>
                <a:sym typeface="Calibri"/>
              </a:rPr>
              <a:t>at various </a:t>
            </a:r>
            <a:r>
              <a:rPr lang="en-US" sz="2800" dirty="0">
                <a:solidFill>
                  <a:schemeClr val="dk1"/>
                </a:solidFill>
                <a:latin typeface="Calibri"/>
                <a:ea typeface="Calibri"/>
                <a:cs typeface="Calibri"/>
                <a:sym typeface="Calibri"/>
              </a:rPr>
              <a:t>development levels</a:t>
            </a:r>
            <a:r>
              <a:rPr lang="en-US" sz="2800" b="0" i="0" u="none" strike="noStrike" cap="none" baseline="0" dirty="0">
                <a:solidFill>
                  <a:schemeClr val="dk1"/>
                </a:solidFill>
                <a:latin typeface="Calibri"/>
                <a:ea typeface="Calibri"/>
                <a:cs typeface="Calibri"/>
                <a:sym typeface="Calibri"/>
              </a:rPr>
              <a:t>?</a:t>
            </a:r>
          </a:p>
        </p:txBody>
      </p:sp>
      <p:pic>
        <p:nvPicPr>
          <p:cNvPr id="1089" name="Shape 1089"/>
          <p:cNvPicPr preferRelativeResize="0"/>
          <p:nvPr/>
        </p:nvPicPr>
        <p:blipFill rotWithShape="1">
          <a:blip r:embed="rId3">
            <a:alphaModFix/>
          </a:blip>
          <a:srcRect/>
          <a:stretch/>
        </p:blipFill>
        <p:spPr>
          <a:xfrm>
            <a:off x="3241301" y="677335"/>
            <a:ext cx="2383624" cy="3366650"/>
          </a:xfrm>
          <a:prstGeom prst="rect">
            <a:avLst/>
          </a:prstGeom>
          <a:noFill/>
          <a:ln>
            <a:noFill/>
          </a:ln>
        </p:spPr>
      </p:pic>
      <p:sp>
        <p:nvSpPr>
          <p:cNvPr id="1090" name="Shape 1090"/>
          <p:cNvSpPr txBox="1">
            <a:spLocks noGrp="1"/>
          </p:cNvSpPr>
          <p:nvPr>
            <p:ph type="ftr" idx="11"/>
          </p:nvPr>
        </p:nvSpPr>
        <p:spPr>
          <a:xfrm>
            <a:off x="381000" y="6071616"/>
            <a:ext cx="2203703" cy="484631"/>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091" name="Shape 1091"/>
          <p:cNvSpPr txBox="1">
            <a:spLocks noGrp="1"/>
          </p:cNvSpPr>
          <p:nvPr>
            <p:ph type="sldNum" idx="12"/>
          </p:nvPr>
        </p:nvSpPr>
        <p:spPr>
          <a:xfrm>
            <a:off x="6559296" y="6074282"/>
            <a:ext cx="2203703" cy="484631"/>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96</a:t>
            </a:fld>
            <a:endParaRPr lang="en-US"/>
          </a:p>
        </p:txBody>
      </p:sp>
    </p:spTree>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Shape 1096"/>
          <p:cNvSpPr txBox="1"/>
          <p:nvPr/>
        </p:nvSpPr>
        <p:spPr>
          <a:xfrm>
            <a:off x="6600825" y="5394325"/>
            <a:ext cx="2349600" cy="304799"/>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None/>
            </a:pPr>
            <a:endParaRPr sz="1000" b="0" i="0" u="none" strike="noStrike" cap="none" baseline="0">
              <a:solidFill>
                <a:srgbClr val="888888"/>
              </a:solidFill>
              <a:latin typeface="Calibri"/>
              <a:ea typeface="Calibri"/>
              <a:cs typeface="Calibri"/>
              <a:sym typeface="Calibri"/>
            </a:endParaRPr>
          </a:p>
        </p:txBody>
      </p:sp>
      <p:pic>
        <p:nvPicPr>
          <p:cNvPr id="1097" name="Shape 1097"/>
          <p:cNvPicPr preferRelativeResize="0"/>
          <p:nvPr/>
        </p:nvPicPr>
        <p:blipFill rotWithShape="1">
          <a:blip r:embed="rId3">
            <a:alphaModFix/>
          </a:blip>
          <a:srcRect/>
          <a:stretch/>
        </p:blipFill>
        <p:spPr>
          <a:xfrm>
            <a:off x="654183" y="883919"/>
            <a:ext cx="7232700" cy="4339499"/>
          </a:xfrm>
          <a:prstGeom prst="rect">
            <a:avLst/>
          </a:prstGeom>
          <a:noFill/>
          <a:ln>
            <a:noFill/>
          </a:ln>
        </p:spPr>
      </p:pic>
      <p:sp>
        <p:nvSpPr>
          <p:cNvPr id="1098" name="Shape 1098"/>
          <p:cNvSpPr txBox="1">
            <a:spLocks noGrp="1"/>
          </p:cNvSpPr>
          <p:nvPr>
            <p:ph type="title"/>
          </p:nvPr>
        </p:nvSpPr>
        <p:spPr>
          <a:xfrm>
            <a:off x="3746289" y="2172441"/>
            <a:ext cx="3548699" cy="443099"/>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b="0" i="0" u="none" strike="noStrike" cap="none" baseline="0">
                <a:solidFill>
                  <a:srgbClr val="2E59B0"/>
                </a:solidFill>
                <a:latin typeface="Calibri"/>
                <a:ea typeface="Calibri"/>
                <a:cs typeface="Calibri"/>
                <a:sym typeface="Calibri"/>
              </a:rPr>
              <a:t>Let’s Take A Break…</a:t>
            </a:r>
          </a:p>
        </p:txBody>
      </p:sp>
      <p:sp>
        <p:nvSpPr>
          <p:cNvPr id="1099" name="Shape 1099"/>
          <p:cNvSpPr txBox="1"/>
          <p:nvPr/>
        </p:nvSpPr>
        <p:spPr>
          <a:xfrm>
            <a:off x="3705875" y="2767875"/>
            <a:ext cx="3716400" cy="7290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2E59B0"/>
              </a:buClr>
              <a:buSzPct val="25000"/>
              <a:buFont typeface="Calibri"/>
              <a:buNone/>
            </a:pPr>
            <a:r>
              <a:rPr lang="en-US" sz="3200" b="0" i="0" u="none" strike="noStrike" cap="none" baseline="0" dirty="0">
                <a:solidFill>
                  <a:srgbClr val="2E59B0"/>
                </a:solidFill>
                <a:latin typeface="Calibri"/>
                <a:ea typeface="Calibri"/>
                <a:cs typeface="Calibri"/>
                <a:sym typeface="Calibri"/>
              </a:rPr>
              <a:t>…</a:t>
            </a:r>
            <a:r>
              <a:rPr lang="en-US" sz="3200" dirty="0">
                <a:solidFill>
                  <a:srgbClr val="2E59B0"/>
                </a:solidFill>
                <a:latin typeface="Calibri"/>
                <a:ea typeface="Calibri"/>
                <a:cs typeface="Calibri"/>
                <a:sym typeface="Calibri"/>
              </a:rPr>
              <a:t>b</a:t>
            </a:r>
            <a:r>
              <a:rPr lang="en-US" sz="3200" b="0" i="0" u="none" strike="noStrike" cap="none" baseline="0" dirty="0">
                <a:solidFill>
                  <a:srgbClr val="2E59B0"/>
                </a:solidFill>
                <a:latin typeface="Calibri"/>
                <a:ea typeface="Calibri"/>
                <a:cs typeface="Calibri"/>
                <a:sym typeface="Calibri"/>
              </a:rPr>
              <a:t>e back in 10 minutes</a:t>
            </a:r>
          </a:p>
        </p:txBody>
      </p:sp>
      <p:sp>
        <p:nvSpPr>
          <p:cNvPr id="1100" name="Shape 1100"/>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
        <p:nvSpPr>
          <p:cNvPr id="1101" name="Shape 1101"/>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t>97</a:t>
            </a:fld>
            <a:endParaRPr lang="en-US"/>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You are Here! Using Evidence in Writing and Research</a:t>
            </a:r>
          </a:p>
        </p:txBody>
      </p:sp>
      <p:graphicFrame>
        <p:nvGraphicFramePr>
          <p:cNvPr id="6" name="Content Placeholder 5"/>
          <p:cNvGraphicFramePr>
            <a:graphicFrameLocks noGrp="1"/>
          </p:cNvGraphicFramePr>
          <p:nvPr>
            <p:ph idx="4294967295"/>
            <p:extLst/>
          </p:nvPr>
        </p:nvGraphicFramePr>
        <p:xfrm>
          <a:off x="301625" y="1607276"/>
          <a:ext cx="84613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wn Arrow 6"/>
          <p:cNvSpPr/>
          <p:nvPr/>
        </p:nvSpPr>
        <p:spPr>
          <a:xfrm>
            <a:off x="7467600" y="2162241"/>
            <a:ext cx="837127" cy="734095"/>
          </a:xfrm>
          <a:prstGeom prst="downArrow">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dirty="0">
              <a:solidFill>
                <a:prstClr val="white"/>
              </a:solidFill>
            </a:endParaRPr>
          </a:p>
        </p:txBody>
      </p:sp>
      <p:sp>
        <p:nvSpPr>
          <p:cNvPr id="10" name="Footer Placeholder 9"/>
          <p:cNvSpPr>
            <a:spLocks noGrp="1"/>
          </p:cNvSpPr>
          <p:nvPr>
            <p:ph type="ftr" sz="quarter" idx="4294967295"/>
          </p:nvPr>
        </p:nvSpPr>
        <p:spPr>
          <a:xfrm>
            <a:off x="381000" y="6299071"/>
            <a:ext cx="2203704" cy="484632"/>
          </a:xfrm>
          <a:prstGeom prst="rect">
            <a:avLst/>
          </a:prstGeom>
        </p:spPr>
        <p:txBody>
          <a:bodyPr/>
          <a:lstStyle/>
          <a:p>
            <a:r>
              <a:rPr lang="en-US" dirty="0" smtClean="0">
                <a:solidFill>
                  <a:prstClr val="black">
                    <a:tint val="75000"/>
                  </a:prstClr>
                </a:solidFill>
              </a:rPr>
              <a:t> </a:t>
            </a:r>
            <a:endParaRPr lang="en-US" dirty="0">
              <a:solidFill>
                <a:prstClr val="black">
                  <a:tint val="75000"/>
                </a:prstClr>
              </a:solidFill>
            </a:endParaRPr>
          </a:p>
        </p:txBody>
      </p:sp>
      <p:sp>
        <p:nvSpPr>
          <p:cNvPr id="11" name="Slide Number Placeholder 10"/>
          <p:cNvSpPr>
            <a:spLocks noGrp="1"/>
          </p:cNvSpPr>
          <p:nvPr>
            <p:ph type="sldNum" sz="quarter" idx="4294967295"/>
          </p:nvPr>
        </p:nvSpPr>
        <p:spPr>
          <a:xfrm>
            <a:off x="7482840" y="6358824"/>
            <a:ext cx="1280160" cy="365125"/>
          </a:xfrm>
          <a:prstGeom prst="rect">
            <a:avLst/>
          </a:prstGeom>
        </p:spPr>
        <p:txBody>
          <a:bodyPr/>
          <a:lstStyle/>
          <a:p>
            <a:pPr algn="r"/>
            <a:fld id="{8D79BE21-F712-4A53-802B-F850200F0AA7}" type="slidenum">
              <a:rPr>
                <a:solidFill>
                  <a:schemeClr val="bg1">
                    <a:lumMod val="65000"/>
                  </a:schemeClr>
                </a:solidFill>
              </a:rPr>
              <a:pPr algn="r"/>
              <a:t>98</a:t>
            </a:fld>
            <a:endParaRPr dirty="0">
              <a:solidFill>
                <a:schemeClr val="bg1">
                  <a:lumMod val="65000"/>
                </a:schemeClr>
              </a:solidFill>
            </a:endParaRPr>
          </a:p>
        </p:txBody>
      </p:sp>
    </p:spTree>
    <p:extLst>
      <p:ext uri="{BB962C8B-B14F-4D97-AF65-F5344CB8AC3E}">
        <p14:creationId xmlns:p14="http://schemas.microsoft.com/office/powerpoint/2010/main" val="454370935"/>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sldNum" idx="12"/>
          </p:nvPr>
        </p:nvSpPr>
        <p:spPr>
          <a:xfrm>
            <a:off x="6559296" y="6074282"/>
            <a:ext cx="2203800" cy="484500"/>
          </a:xfrm>
          <a:prstGeom prst="rect">
            <a:avLst/>
          </a:prstGeom>
          <a:noFill/>
          <a:ln>
            <a:noFill/>
          </a:ln>
        </p:spPr>
        <p:txBody>
          <a:bodyPr lIns="91425" tIns="45700" rIns="91425" bIns="45700" anchor="ctr" anchorCtr="0">
            <a:noAutofit/>
          </a:bodyPr>
          <a:lstStyle/>
          <a:p>
            <a:pPr lvl="0" rtl="0">
              <a:spcBef>
                <a:spcPts val="0"/>
              </a:spcBef>
              <a:buClr>
                <a:srgbClr val="000000"/>
              </a:buClr>
              <a:buSzPct val="25000"/>
              <a:buFont typeface="Arial"/>
              <a:buNone/>
            </a:pPr>
            <a:fld id="{00000000-1234-1234-1234-123412341234}" type="slidenum">
              <a:rPr lang="en-US">
                <a:solidFill>
                  <a:schemeClr val="lt1"/>
                </a:solidFill>
              </a:rPr>
              <a:t>99</a:t>
            </a:fld>
            <a:endParaRPr lang="en-US">
              <a:solidFill>
                <a:schemeClr val="lt1"/>
              </a:solidFill>
            </a:endParaRPr>
          </a:p>
        </p:txBody>
      </p:sp>
      <p:sp>
        <p:nvSpPr>
          <p:cNvPr id="1119" name="Shape 1119"/>
          <p:cNvSpPr txBox="1">
            <a:spLocks noGrp="1"/>
          </p:cNvSpPr>
          <p:nvPr>
            <p:ph type="title"/>
          </p:nvPr>
        </p:nvSpPr>
        <p:spPr>
          <a:xfrm>
            <a:off x="381000" y="257943"/>
            <a:ext cx="8381999" cy="99695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C00000"/>
              </a:buClr>
              <a:buSzPct val="25000"/>
              <a:buFont typeface="Calibri"/>
              <a:buNone/>
            </a:pPr>
            <a:r>
              <a:rPr lang="en-US" sz="3700" dirty="0">
                <a:solidFill>
                  <a:srgbClr val="C00000"/>
                </a:solidFill>
                <a:effectLst>
                  <a:outerShdw blurRad="38100" dist="38100" dir="2700000" algn="tl">
                    <a:srgbClr val="000000">
                      <a:alpha val="43137"/>
                    </a:srgbClr>
                  </a:outerShdw>
                </a:effectLst>
                <a:latin typeface="Calibri"/>
                <a:ea typeface="Calibri"/>
                <a:cs typeface="Calibri"/>
                <a:sym typeface="Calibri"/>
              </a:rPr>
              <a:t>Objectives for Focus Area: </a:t>
            </a:r>
          </a:p>
          <a:p>
            <a:pPr marL="0" marR="0" lvl="0" indent="0" algn="l" rtl="0">
              <a:lnSpc>
                <a:spcPct val="90000"/>
              </a:lnSpc>
              <a:spcBef>
                <a:spcPts val="0"/>
              </a:spcBef>
              <a:buClr>
                <a:srgbClr val="C00000"/>
              </a:buClr>
              <a:buSzPct val="25000"/>
              <a:buFont typeface="Calibri"/>
              <a:buNone/>
            </a:pPr>
            <a:r>
              <a:rPr lang="en-US" sz="3700" b="0" i="0" u="none" strike="noStrike" cap="none" baseline="0" dirty="0">
                <a:solidFill>
                  <a:srgbClr val="C00000"/>
                </a:solidFill>
                <a:effectLst>
                  <a:outerShdw blurRad="38100" dist="38100" dir="2700000" algn="tl">
                    <a:srgbClr val="000000">
                      <a:alpha val="43137"/>
                    </a:srgbClr>
                  </a:outerShdw>
                </a:effectLst>
                <a:latin typeface="Calibri"/>
                <a:ea typeface="Calibri"/>
                <a:cs typeface="Calibri"/>
                <a:sym typeface="Calibri"/>
              </a:rPr>
              <a:t>Using Evidence in Writing and Research </a:t>
            </a:r>
          </a:p>
        </p:txBody>
      </p:sp>
      <p:sp>
        <p:nvSpPr>
          <p:cNvPr id="1120" name="Shape 1120"/>
          <p:cNvSpPr txBox="1">
            <a:spLocks noGrp="1"/>
          </p:cNvSpPr>
          <p:nvPr>
            <p:ph type="body" idx="1"/>
          </p:nvPr>
        </p:nvSpPr>
        <p:spPr>
          <a:xfrm>
            <a:off x="566293" y="1619238"/>
            <a:ext cx="4037013" cy="4019562"/>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1200"/>
              </a:spcAft>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Content Objective:</a:t>
            </a:r>
          </a:p>
          <a:p>
            <a:pPr marL="396875" lvl="0" indent="-396875" defTabSz="912813" eaLnBrk="0" fontAlgn="base" hangingPunct="0">
              <a:lnSpc>
                <a:spcPct val="110000"/>
              </a:lnSpc>
              <a:spcAft>
                <a:spcPts val="1800"/>
              </a:spcAft>
              <a:buClr>
                <a:schemeClr val="dk1"/>
              </a:buClr>
              <a:buSzPct val="100000"/>
              <a:buBlip>
                <a:blip r:embed="rId3"/>
              </a:buBlip>
            </a:pPr>
            <a:r>
              <a:rPr lang="en-US" sz="24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will synthesize their prior knowledge and their new understandings from this session to gather evidence for the benefits of collaborating with colleagues to implement the CCS with ELs.</a:t>
            </a:r>
          </a:p>
        </p:txBody>
      </p:sp>
      <p:sp>
        <p:nvSpPr>
          <p:cNvPr id="1121" name="Shape 1121"/>
          <p:cNvSpPr txBox="1">
            <a:spLocks noGrp="1"/>
          </p:cNvSpPr>
          <p:nvPr>
            <p:ph type="body" idx="2"/>
          </p:nvPr>
        </p:nvSpPr>
        <p:spPr>
          <a:xfrm>
            <a:off x="4648200" y="1633537"/>
            <a:ext cx="3886200" cy="3243263"/>
          </a:xfrm>
          <a:prstGeom prst="rect">
            <a:avLst/>
          </a:prstGeom>
          <a:noFill/>
          <a:ln>
            <a:noFill/>
          </a:ln>
        </p:spPr>
        <p:txBody>
          <a:bodyPr lIns="0" tIns="0" rIns="0" bIns="0" anchor="t" anchorCtr="0">
            <a:noAutofit/>
          </a:bodyPr>
          <a:lstStyle/>
          <a:p>
            <a:pPr marL="0" marR="0" lvl="0" indent="0" algn="l" rtl="0">
              <a:lnSpc>
                <a:spcPct val="90000"/>
              </a:lnSpc>
              <a:spcBef>
                <a:spcPts val="0"/>
              </a:spcBef>
              <a:spcAft>
                <a:spcPts val="1200"/>
              </a:spcAft>
              <a:buClr>
                <a:schemeClr val="dk1"/>
              </a:buClr>
              <a:buSzPct val="25000"/>
              <a:buFont typeface="Calibri"/>
              <a:buNone/>
            </a:pPr>
            <a:r>
              <a:rPr lang="en-US" sz="3200" b="1" i="0" u="none" strike="noStrike" cap="none" baseline="0" dirty="0">
                <a:solidFill>
                  <a:schemeClr val="dk1"/>
                </a:solidFill>
                <a:latin typeface="Calibri"/>
                <a:ea typeface="Calibri"/>
                <a:cs typeface="Calibri"/>
                <a:sym typeface="Calibri"/>
              </a:rPr>
              <a:t>Language Objective:</a:t>
            </a:r>
          </a:p>
          <a:p>
            <a:pPr marL="396875" indent="-396875" defTabSz="912813" eaLnBrk="0" fontAlgn="base" hangingPunct="0">
              <a:lnSpc>
                <a:spcPct val="110000"/>
              </a:lnSpc>
              <a:spcAft>
                <a:spcPts val="1800"/>
              </a:spcAft>
              <a:buClr>
                <a:schemeClr val="dk1"/>
              </a:buClr>
              <a:buSzPct val="100000"/>
              <a:buBlip>
                <a:blip r:embed="rId3"/>
              </a:buBlip>
            </a:pPr>
            <a:r>
              <a:rPr lang="en-US" sz="24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will write and evaluate pieces of evidence.</a:t>
            </a:r>
          </a:p>
          <a:p>
            <a:pPr marL="396875" indent="-396875" defTabSz="912813" eaLnBrk="0" fontAlgn="base" hangingPunct="0">
              <a:lnSpc>
                <a:spcPct val="110000"/>
              </a:lnSpc>
              <a:spcAft>
                <a:spcPts val="1800"/>
              </a:spcAft>
              <a:buClr>
                <a:schemeClr val="dk1"/>
              </a:buClr>
              <a:buSzPct val="100000"/>
              <a:buBlip>
                <a:blip r:embed="rId3"/>
              </a:buBlip>
            </a:pPr>
            <a:r>
              <a:rPr lang="en-US" sz="2400" kern="1200" dirty="0">
                <a:solidFill>
                  <a:schemeClr val="tx1"/>
                </a:solidFill>
                <a:latin typeface="Calibri" panose="020F0502020204030204" pitchFamily="34" charset="0"/>
                <a:ea typeface="MS PGothic" panose="020B0600070205080204" pitchFamily="34" charset="-128"/>
                <a:cs typeface="ＭＳ Ｐゴシック" charset="0"/>
                <a:sym typeface="Calibri"/>
              </a:rPr>
              <a:t>Participants will orally discuss differentiated writing scaffolds for English learners. </a:t>
            </a:r>
          </a:p>
        </p:txBody>
      </p:sp>
      <p:sp>
        <p:nvSpPr>
          <p:cNvPr id="1122" name="Shape 1122"/>
          <p:cNvSpPr txBox="1">
            <a:spLocks noGrp="1"/>
          </p:cNvSpPr>
          <p:nvPr>
            <p:ph type="ftr" idx="11"/>
          </p:nvPr>
        </p:nvSpPr>
        <p:spPr>
          <a:xfrm>
            <a:off x="381000" y="6071616"/>
            <a:ext cx="2203800" cy="484500"/>
          </a:xfrm>
          <a:prstGeom prst="rect">
            <a:avLst/>
          </a:prstGeom>
          <a:blipFill rotWithShape="1">
            <a:blip r:embed="rId4">
              <a:alphaModFix/>
            </a:blip>
            <a:stretch>
              <a:fillRect/>
            </a:stretch>
          </a:blip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rgbClr val="888888"/>
                </a:solidFill>
                <a:latin typeface="Calibri"/>
                <a:ea typeface="Calibri"/>
                <a:cs typeface="Calibri"/>
                <a:sym typeface="Calibri"/>
              </a:rPr>
              <a:t> </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LtBkgBlueBorder">
  <a:themeElements>
    <a:clrScheme name="Blue Warm 4-6">
      <a:dk1>
        <a:srgbClr val="000000"/>
      </a:dk1>
      <a:lt1>
        <a:srgbClr val="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1.xml><?xml version="1.0" encoding="utf-8"?>
<a:theme xmlns:a="http://schemas.openxmlformats.org/drawingml/2006/main" name="3_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2.xml><?xml version="1.0" encoding="utf-8"?>
<a:theme xmlns:a="http://schemas.openxmlformats.org/drawingml/2006/main" name="4_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2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xml><?xml version="1.0" encoding="utf-8"?>
<a:theme xmlns:a="http://schemas.openxmlformats.org/drawingml/2006/main" name="1_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6.xml><?xml version="1.0" encoding="utf-8"?>
<a:theme xmlns:a="http://schemas.openxmlformats.org/drawingml/2006/main" name="3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7.xml><?xml version="1.0" encoding="utf-8"?>
<a:theme xmlns:a="http://schemas.openxmlformats.org/drawingml/2006/main" name="4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5_LtBkgBlue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9.xml><?xml version="1.0" encoding="utf-8"?>
<a:theme xmlns:a="http://schemas.openxmlformats.org/drawingml/2006/main" name="LtBkgNoBorder">
  <a:themeElements>
    <a:clrScheme name="Blue Warm 4-6">
      <a:dk1>
        <a:sysClr val="windowText" lastClr="000000"/>
      </a:dk1>
      <a:lt1>
        <a:sysClr val="window" lastClr="FFFFFF"/>
      </a:lt1>
      <a:dk2>
        <a:srgbClr val="242852"/>
      </a:dk2>
      <a:lt2>
        <a:srgbClr val="ACCBF9"/>
      </a:lt2>
      <a:accent1>
        <a:srgbClr val="4A66AC"/>
      </a:accent1>
      <a:accent2>
        <a:srgbClr val="629DD1"/>
      </a:accent2>
      <a:accent3>
        <a:srgbClr val="297FD5"/>
      </a:accent3>
      <a:accent4>
        <a:srgbClr val="569268"/>
      </a:accent4>
      <a:accent5>
        <a:srgbClr val="5AA2AE"/>
      </a:accent5>
      <a:accent6>
        <a:srgbClr val="8C62B2"/>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4467</TotalTime>
  <Words>14129</Words>
  <Application>Microsoft Office PowerPoint</Application>
  <PresentationFormat>On-screen Show (4:3)</PresentationFormat>
  <Paragraphs>1804</Paragraphs>
  <Slides>116</Slides>
  <Notes>116</Notes>
  <HiddenSlides>0</HiddenSlides>
  <MMClips>1</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116</vt:i4>
      </vt:variant>
    </vt:vector>
  </HeadingPairs>
  <TitlesOfParts>
    <vt:vector size="138" baseType="lpstr">
      <vt:lpstr>MS PGothic</vt:lpstr>
      <vt:lpstr>MS PGothic</vt:lpstr>
      <vt:lpstr>Arial</vt:lpstr>
      <vt:lpstr>Arial Black</vt:lpstr>
      <vt:lpstr>Calibri</vt:lpstr>
      <vt:lpstr>Comic Sans MS</vt:lpstr>
      <vt:lpstr>Courier New</vt:lpstr>
      <vt:lpstr>Times New Roman</vt:lpstr>
      <vt:lpstr>Verdana</vt:lpstr>
      <vt:lpstr>Wingdings</vt:lpstr>
      <vt:lpstr>LtBkgBlueBorder</vt:lpstr>
      <vt:lpstr>6_LtBkgBlueBorder</vt:lpstr>
      <vt:lpstr>1_LtBkgBlueBorder</vt:lpstr>
      <vt:lpstr>2_LtBkgBlueBorder</vt:lpstr>
      <vt:lpstr>1_LtBkgNoBorder</vt:lpstr>
      <vt:lpstr>3_LtBkgBlueBorder</vt:lpstr>
      <vt:lpstr>4_LtBkgBlueBorder</vt:lpstr>
      <vt:lpstr>5_LtBkgBlueBorder</vt:lpstr>
      <vt:lpstr>LtBkgNoBorder</vt:lpstr>
      <vt:lpstr>2_LtBkgNoBorder</vt:lpstr>
      <vt:lpstr>3_LtBkgNoBorder</vt:lpstr>
      <vt:lpstr>4_LtBkgNoBorder</vt:lpstr>
      <vt:lpstr>Meeting the Challenge:  CT Core Standards Success for English Learners and Students with Disabilities</vt:lpstr>
      <vt:lpstr>Think-Pair-Share: Your Learning  and Applications  from Module 1</vt:lpstr>
      <vt:lpstr>PowerPoint Presentation</vt:lpstr>
      <vt:lpstr>Sample Sentence Frame Resource</vt:lpstr>
      <vt:lpstr>Today’s Agenda</vt:lpstr>
      <vt:lpstr>Today’s Agenda con’t.</vt:lpstr>
      <vt:lpstr>Goal of Today’s  Professional Development</vt:lpstr>
      <vt:lpstr>Pre-Assessment of Today’s Activities</vt:lpstr>
      <vt:lpstr>You are Here!  Opportunities for ELs Using CCS  </vt:lpstr>
      <vt:lpstr>Objectives for Focus Area:  Opportunities for ELs using CCS </vt:lpstr>
      <vt:lpstr>PowerPoint Presentation</vt:lpstr>
      <vt:lpstr>Assignment Revision to Reflect UDL</vt:lpstr>
      <vt:lpstr>Chinese Culture Card</vt:lpstr>
      <vt:lpstr>UDL: What are my goals?</vt:lpstr>
      <vt:lpstr>UDL: What  do I want students to know?</vt:lpstr>
      <vt:lpstr>UDL: What will students do?</vt:lpstr>
      <vt:lpstr>CCS Vocabulary Tiers</vt:lpstr>
      <vt:lpstr>What is “Academic Language”?</vt:lpstr>
      <vt:lpstr>Identify Vocabulary</vt:lpstr>
      <vt:lpstr>UDL: What do I want learners to care about?</vt:lpstr>
      <vt:lpstr>PowerPoint Presentation</vt:lpstr>
      <vt:lpstr>Language modeling for “our” EL student</vt:lpstr>
      <vt:lpstr>Seek developmentally appropriate readings, but include multiple and multilevel resources.</vt:lpstr>
      <vt:lpstr>Use visuals to support comprehension.</vt:lpstr>
      <vt:lpstr>Seek out videos online. </vt:lpstr>
      <vt:lpstr>PowerPoint Presentation</vt:lpstr>
      <vt:lpstr>PowerPoint Presentation</vt:lpstr>
      <vt:lpstr>Modeling for intermediate level ELs</vt:lpstr>
      <vt:lpstr>PowerPoint Presentation</vt:lpstr>
      <vt:lpstr>PowerPoint Presentation</vt:lpstr>
      <vt:lpstr>Opportunities for ELs Using CCS</vt:lpstr>
      <vt:lpstr>Six Key Principles for EL Instruction</vt:lpstr>
      <vt:lpstr>Six Key Principles for EL Instruction</vt:lpstr>
      <vt:lpstr>Six Key Principles for EL Instruction</vt:lpstr>
      <vt:lpstr>Six Key Principles for EL Instruction</vt:lpstr>
      <vt:lpstr>Six Key Principles for EL Instruction</vt:lpstr>
      <vt:lpstr>Six Key Principles for EL Instruction</vt:lpstr>
      <vt:lpstr>PowerPoint Presentation</vt:lpstr>
      <vt:lpstr>Let’s Take A Break…</vt:lpstr>
      <vt:lpstr>You are Here!  Speaking and Listening to Work Collaboratively </vt:lpstr>
      <vt:lpstr>Objectives for Focus Area:  Speaking &amp; Listening to Work Collaboratively </vt:lpstr>
      <vt:lpstr>Speaking and Listening to Work Collaboratively</vt:lpstr>
      <vt:lpstr>Closed Sort Discussion</vt:lpstr>
      <vt:lpstr>PowerPoint Presentation</vt:lpstr>
      <vt:lpstr>Where do you start with beginning ELs? Total Physical Response</vt:lpstr>
      <vt:lpstr> Use whenever directions can be incorporated.</vt:lpstr>
      <vt:lpstr>Example of TPR</vt:lpstr>
      <vt:lpstr>Introduce nouns with action.</vt:lpstr>
      <vt:lpstr>Students all do actions.</vt:lpstr>
      <vt:lpstr>Introduce no more than 7 new words. Others are review.</vt:lpstr>
      <vt:lpstr>PowerPoint Presentation</vt:lpstr>
      <vt:lpstr>Easiest Reading: TPR Commands</vt:lpstr>
      <vt:lpstr>PowerPoint Presentation</vt:lpstr>
      <vt:lpstr>Corta la madera con el serrucho.</vt:lpstr>
      <vt:lpstr>PowerPoint Presentation</vt:lpstr>
      <vt:lpstr>Construye una casa.</vt:lpstr>
      <vt:lpstr>Teach skills in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Interdisciplinary Units </vt:lpstr>
      <vt:lpstr>What do you want students to know and be able to do?</vt:lpstr>
      <vt:lpstr>  Tier 2 Vocabulary</vt:lpstr>
      <vt:lpstr>Bon Appétit</vt:lpstr>
      <vt:lpstr>Welcome Back … Strike a Pose!</vt:lpstr>
      <vt:lpstr>Engaging with Complex Texts</vt:lpstr>
      <vt:lpstr>PowerPoint Presentation</vt:lpstr>
      <vt:lpstr>You are Here!  Reading Engagement with Complex Texts</vt:lpstr>
      <vt:lpstr>Objectives for Focus Area:  Reading Engagement with Complex Texts </vt:lpstr>
      <vt:lpstr>Core Shifts</vt:lpstr>
      <vt:lpstr>Reading Engagement with Complex Texts</vt:lpstr>
      <vt:lpstr>  </vt:lpstr>
      <vt:lpstr>PowerPoint Presentation</vt:lpstr>
      <vt:lpstr>Sample Immigration Titles</vt:lpstr>
      <vt:lpstr>Immigration Stories Comparison Matrix</vt:lpstr>
      <vt:lpstr>Multi-level and Native Language Resources</vt:lpstr>
      <vt:lpstr>Reading Engagement with Complex Texts</vt:lpstr>
      <vt:lpstr>PowerPoint Presentation</vt:lpstr>
      <vt:lpstr>Reading Engagement with Complex Texts</vt:lpstr>
      <vt:lpstr>Part 1: Read Through Lenses</vt:lpstr>
      <vt:lpstr>Part 2: Find Patterns</vt:lpstr>
      <vt:lpstr>Within-Team-Jigsaw</vt:lpstr>
      <vt:lpstr>Part 3: Develop New Understanding of the Text</vt:lpstr>
      <vt:lpstr>PowerPoint Presentation</vt:lpstr>
      <vt:lpstr>Let’s Take A Break…</vt:lpstr>
      <vt:lpstr>You are Here! Using Evidence in Writing and Research</vt:lpstr>
      <vt:lpstr>Objectives for Focus Area:  Using Evidence in Writing and Research </vt:lpstr>
      <vt:lpstr>Evidence and Valuation   </vt:lpstr>
      <vt:lpstr>Core Shifts</vt:lpstr>
      <vt:lpstr>Evidence and Valuation</vt:lpstr>
      <vt:lpstr>Composing</vt:lpstr>
      <vt:lpstr>Language Experience Approach</vt:lpstr>
      <vt:lpstr>LEA Video</vt:lpstr>
      <vt:lpstr>LEA Example</vt:lpstr>
      <vt:lpstr>PowerPoint Presentation</vt:lpstr>
      <vt:lpstr>Graphic Organizers for                  Argument and Evidence</vt:lpstr>
      <vt:lpstr>Sentence Frames Manifest Destiny An Allegorical Painting by John Gast 1872 </vt:lpstr>
      <vt:lpstr>Sentence Frames: provide oral practice for citing evidence from a source.</vt:lpstr>
      <vt:lpstr>Scaffold Writing For ELs   </vt:lpstr>
      <vt:lpstr>Differentiated R.A.F.T.  Role-Audience-Format-Topic</vt:lpstr>
      <vt:lpstr>Our Team’s Next Steps</vt:lpstr>
      <vt:lpstr>Meeting the Challenge, Modules 3 and 4</vt:lpstr>
      <vt:lpstr>Post-Assessment and Session Evaluation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Challenge:  CT Core Standards Success for English Learners and Students with Disabilities</dc:title>
  <dc:creator>Public Consulting Group</dc:creator>
  <cp:lastModifiedBy>Wade, Michelle</cp:lastModifiedBy>
  <cp:revision>136</cp:revision>
  <cp:lastPrinted>2015-02-20T14:13:39Z</cp:lastPrinted>
  <dcterms:modified xsi:type="dcterms:W3CDTF">2015-09-30T15:24:42Z</dcterms:modified>
</cp:coreProperties>
</file>