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31" showSpecialPlsOnTitleSld="0" saveSubsetFonts="1">
  <p:sldMasterIdLst>
    <p:sldMasterId id="2147483687" r:id="rId1"/>
    <p:sldMasterId id="2147483711" r:id="rId2"/>
  </p:sldMasterIdLst>
  <p:notesMasterIdLst>
    <p:notesMasterId r:id="rId18"/>
  </p:notesMasterIdLst>
  <p:handoutMasterIdLst>
    <p:handoutMasterId r:id="rId19"/>
  </p:handoutMasterIdLst>
  <p:sldIdLst>
    <p:sldId id="627" r:id="rId3"/>
    <p:sldId id="617" r:id="rId4"/>
    <p:sldId id="571" r:id="rId5"/>
    <p:sldId id="570" r:id="rId6"/>
    <p:sldId id="622" r:id="rId7"/>
    <p:sldId id="614" r:id="rId8"/>
    <p:sldId id="572" r:id="rId9"/>
    <p:sldId id="573" r:id="rId10"/>
    <p:sldId id="574" r:id="rId11"/>
    <p:sldId id="672" r:id="rId12"/>
    <p:sldId id="615" r:id="rId13"/>
    <p:sldId id="623" r:id="rId14"/>
    <p:sldId id="624" r:id="rId15"/>
    <p:sldId id="625" r:id="rId16"/>
    <p:sldId id="673"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6" userDrawn="1">
          <p15:clr>
            <a:srgbClr val="A4A3A4"/>
          </p15:clr>
        </p15:guide>
        <p15:guide id="2" pos="2109" userDrawn="1">
          <p15:clr>
            <a:srgbClr val="A4A3A4"/>
          </p15:clr>
        </p15:guide>
        <p15:guide id="3" orient="horz" pos="2928"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cmAuthor>
  <p:cmAuthor id="3" name="Kelley, Nora" initials="KN" lastIdx="81" clrIdx="3">
    <p:extLst/>
  </p:cmAuthor>
  <p:cmAuthor id="4" name="Michelle Wade" initials="MW" lastIdx="2" clrIdx="4"/>
  <p:cmAuthor id="5" name="Pierce, Melissa" initials="PM" lastIdx="1" clrIdx="5">
    <p:extLst/>
  </p:cmAuthor>
  <p:cmAuthor id="6" name="W2K" initials="W" lastIdx="1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00FF"/>
    <a:srgbClr val="DF8045"/>
    <a:srgbClr val="32C658"/>
    <a:srgbClr val="E1E1E1"/>
    <a:srgbClr val="FFFF85"/>
    <a:srgbClr val="E2E2E2"/>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53092" autoAdjust="0"/>
  </p:normalViewPr>
  <p:slideViewPr>
    <p:cSldViewPr snapToGrid="0">
      <p:cViewPr varScale="1">
        <p:scale>
          <a:sx n="35" d="100"/>
          <a:sy n="35" d="100"/>
        </p:scale>
        <p:origin x="1195" y="34"/>
      </p:cViewPr>
      <p:guideLst>
        <p:guide orient="horz" pos="2160"/>
        <p:guide pos="2880"/>
      </p:guideLst>
    </p:cSldViewPr>
  </p:slideViewPr>
  <p:outlineViewPr>
    <p:cViewPr>
      <p:scale>
        <a:sx n="33" d="100"/>
        <a:sy n="33" d="100"/>
      </p:scale>
      <p:origin x="0" y="-2772"/>
    </p:cViewPr>
  </p:outlineViewPr>
  <p:notesTextViewPr>
    <p:cViewPr>
      <p:scale>
        <a:sx n="3" d="2"/>
        <a:sy n="3" d="2"/>
      </p:scale>
      <p:origin x="0" y="0"/>
    </p:cViewPr>
  </p:notesTextViewPr>
  <p:sorterViewPr>
    <p:cViewPr varScale="1">
      <p:scale>
        <a:sx n="1" d="1"/>
        <a:sy n="1" d="1"/>
      </p:scale>
      <p:origin x="0" y="-1152"/>
    </p:cViewPr>
  </p:sorterViewPr>
  <p:notesViewPr>
    <p:cSldViewPr snapToGrid="0">
      <p:cViewPr>
        <p:scale>
          <a:sx n="150" d="100"/>
          <a:sy n="150" d="100"/>
        </p:scale>
        <p:origin x="-704" y="3840"/>
      </p:cViewPr>
      <p:guideLst>
        <p:guide orient="horz" pos="2876"/>
        <p:guide pos="2109"/>
        <p:guide orient="horz" pos="2928"/>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2307" tIns="46153" rIns="92307" bIns="46153" rtlCol="0"/>
          <a:lstStyle>
            <a:lvl1pPr algn="r">
              <a:defRPr sz="1200"/>
            </a:lvl1pPr>
          </a:lstStyle>
          <a:p>
            <a:fld id="{3B46E3D7-5A05-4181-B712-1EC3FC55BC14}" type="datetimeFigureOut">
              <a:rPr lang="en-US" smtClean="0"/>
              <a:pPr/>
              <a:t>1/16/2015</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2307" tIns="46153" rIns="92307" bIns="461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307" tIns="46153" rIns="92307" bIns="46153"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884614" y="0"/>
            <a:ext cx="2971800" cy="466435"/>
          </a:xfrm>
          <a:prstGeom prst="rect">
            <a:avLst/>
          </a:prstGeom>
        </p:spPr>
        <p:txBody>
          <a:bodyPr vert="horz" lIns="92307" tIns="46153" rIns="92307" bIns="46153" rtlCol="0"/>
          <a:lstStyle>
            <a:lvl1pPr algn="r">
              <a:defRPr sz="1200"/>
            </a:lvl1pPr>
          </a:lstStyle>
          <a:p>
            <a:fld id="{B133EB38-C064-4C52-A35D-D40DB2B7683B}" type="datetimeFigureOut">
              <a:rPr lang="en-US" smtClean="0"/>
              <a:pPr/>
              <a:t>1/16/2015</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2307" tIns="46153" rIns="92307" bIns="461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307" tIns="46153" rIns="92307" bIns="46153"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eachingchannel.org/videos/multiplication-division-in-the-cor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31</a:t>
            </a:fld>
            <a:endParaRPr lang="en-US" dirty="0"/>
          </a:p>
        </p:txBody>
      </p:sp>
    </p:spTree>
    <p:extLst>
      <p:ext uri="{BB962C8B-B14F-4D97-AF65-F5344CB8AC3E}">
        <p14:creationId xmlns:p14="http://schemas.microsoft.com/office/powerpoint/2010/main" val="1143982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aseline="0" dirty="0" smtClean="0"/>
              <a:t>Participants will have about 10 minutes to ask their questions of the “coachee” and listen to the responses provided. </a:t>
            </a:r>
            <a:r>
              <a:rPr lang="en-US" dirty="0"/>
              <a:t>Give the signal for the two participants to switch roles and repeat the process for the other participant’s completed lesson design template. (15 minutes)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40</a:t>
            </a:fld>
            <a:endParaRPr lang="en-US" dirty="0"/>
          </a:p>
        </p:txBody>
      </p:sp>
    </p:spTree>
    <p:extLst>
      <p:ext uri="{BB962C8B-B14F-4D97-AF65-F5344CB8AC3E}">
        <p14:creationId xmlns:p14="http://schemas.microsoft.com/office/powerpoint/2010/main" val="1130115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The facilitator will wrap up this part of the section by debriefing with the large group about experiences during the coaching conversations. They can make notes about the experience </a:t>
            </a:r>
            <a:r>
              <a:rPr lang="en-US" dirty="0" smtClean="0"/>
              <a:t>in </a:t>
            </a:r>
            <a:r>
              <a:rPr lang="en-US" dirty="0"/>
              <a:t>their </a:t>
            </a:r>
            <a:r>
              <a:rPr lang="en-US" dirty="0" smtClean="0"/>
              <a:t>Participant Guide</a:t>
            </a:r>
            <a:r>
              <a:rPr lang="en-US" dirty="0"/>
              <a:t>. Remind participants that asking well-crafted questions is an art and will take practice and reflection. (5 minutes) </a:t>
            </a:r>
            <a:endParaRPr lang="en-US" dirty="0" smtClean="0"/>
          </a:p>
          <a:p>
            <a:r>
              <a:rPr lang="en-US" dirty="0" smtClean="0"/>
              <a:t>Explain that they will now turn</a:t>
            </a:r>
            <a:r>
              <a:rPr lang="en-US" baseline="0" dirty="0" smtClean="0"/>
              <a:t> to their attention to providing feedback on classroom instruction.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41</a:t>
            </a:fld>
            <a:endParaRPr lang="en-US" dirty="0"/>
          </a:p>
        </p:txBody>
      </p:sp>
    </p:spTree>
    <p:extLst>
      <p:ext uri="{BB962C8B-B14F-4D97-AF65-F5344CB8AC3E}">
        <p14:creationId xmlns:p14="http://schemas.microsoft.com/office/powerpoint/2010/main" val="1221148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the focus of data collection in a classroom observation may be something identified by the teacher, a teacher team, or in response to a school-wide goal for the improvement of CCS-Math instruction. A classroom observer should set aside judgment and only make notes on what they see and hear (Bay-Williams, J., </a:t>
            </a:r>
            <a:r>
              <a:rPr lang="en-US" sz="1200" kern="1200" dirty="0" err="1" smtClean="0">
                <a:solidFill>
                  <a:schemeClr val="tx1"/>
                </a:solidFill>
                <a:effectLst/>
                <a:latin typeface="+mn-lt"/>
                <a:ea typeface="+mn-ea"/>
                <a:cs typeface="+mn-cs"/>
              </a:rPr>
              <a:t>McGatha</a:t>
            </a:r>
            <a:r>
              <a:rPr lang="en-US" sz="1200" kern="1200" dirty="0" smtClean="0">
                <a:solidFill>
                  <a:schemeClr val="tx1"/>
                </a:solidFill>
                <a:effectLst/>
                <a:latin typeface="+mn-lt"/>
                <a:ea typeface="+mn-ea"/>
                <a:cs typeface="+mn-cs"/>
              </a:rPr>
              <a:t>, M., 2014). Ask participants to turn to the </a:t>
            </a:r>
            <a:r>
              <a:rPr lang="en-US" sz="1200" i="1" kern="1200" dirty="0" smtClean="0">
                <a:solidFill>
                  <a:schemeClr val="tx1"/>
                </a:solidFill>
                <a:effectLst/>
                <a:latin typeface="+mn-lt"/>
                <a:ea typeface="+mn-ea"/>
                <a:cs typeface="+mn-cs"/>
              </a:rPr>
              <a:t>Lens for Gathering Data </a:t>
            </a:r>
            <a:r>
              <a:rPr lang="en-US" sz="1200" kern="1200" dirty="0" smtClean="0">
                <a:solidFill>
                  <a:schemeClr val="tx1"/>
                </a:solidFill>
                <a:effectLst/>
                <a:latin typeface="+mn-lt"/>
                <a:ea typeface="+mn-ea"/>
                <a:cs typeface="+mn-cs"/>
              </a:rPr>
              <a:t>in their Participant Guide where some possible lenses for data collection considered crucial for learning are listed and sorted into 4 categories (content, classroom management, student engagement, discourse). Have them look through the possibilities and ask if there are other lenses they would add to the list. (5 minutes)</a:t>
            </a:r>
          </a:p>
          <a:p>
            <a:r>
              <a:rPr lang="en-US" sz="1200" kern="1200" dirty="0" smtClean="0">
                <a:solidFill>
                  <a:schemeClr val="tx1"/>
                </a:solidFill>
                <a:effectLst/>
                <a:latin typeface="+mn-lt"/>
                <a:ea typeface="+mn-ea"/>
                <a:cs typeface="+mn-cs"/>
              </a:rPr>
              <a:t>Transition to the next slide by asking each table group to decide on one of the lenses to use when observing a video lesson. Coaches need to be cautious about overwhelming teachers with too many change expectations at once, so focusing on 1 or 2 lenses is probably best while observing a lesson.</a:t>
            </a:r>
          </a:p>
          <a:p>
            <a:r>
              <a:rPr lang="en-US" sz="1200" b="1" kern="1200" dirty="0" smtClean="0">
                <a:solidFill>
                  <a:schemeClr val="tx1"/>
                </a:solidFill>
                <a:effectLst/>
                <a:latin typeface="+mn-lt"/>
                <a:ea typeface="+mn-ea"/>
                <a:cs typeface="+mn-cs"/>
              </a:rPr>
              <a:t>Note:  Point out that the </a:t>
            </a:r>
            <a:r>
              <a:rPr lang="en-US" sz="1200" b="1" i="1" kern="1200" dirty="0" smtClean="0">
                <a:solidFill>
                  <a:schemeClr val="tx1"/>
                </a:solidFill>
                <a:effectLst/>
                <a:latin typeface="+mn-lt"/>
                <a:ea typeface="+mn-ea"/>
                <a:cs typeface="+mn-cs"/>
              </a:rPr>
              <a:t>CCS Classroom “Look </a:t>
            </a:r>
            <a:r>
              <a:rPr lang="en-US" sz="1200" b="1" i="1" kern="1200" dirty="0" err="1" smtClean="0">
                <a:solidFill>
                  <a:schemeClr val="tx1"/>
                </a:solidFill>
                <a:effectLst/>
                <a:latin typeface="+mn-lt"/>
                <a:ea typeface="+mn-ea"/>
                <a:cs typeface="+mn-cs"/>
              </a:rPr>
              <a:t>Fors</a:t>
            </a:r>
            <a:r>
              <a:rPr lang="en-US" sz="1200" b="1"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have been placed on the tables. If all the members of a table group are already familiar with these, they can choose one of the “Look </a:t>
            </a:r>
            <a:r>
              <a:rPr lang="en-US" sz="1200" b="1" kern="1200" dirty="0" err="1" smtClean="0">
                <a:solidFill>
                  <a:schemeClr val="tx1"/>
                </a:solidFill>
                <a:effectLst/>
                <a:latin typeface="+mn-lt"/>
                <a:ea typeface="+mn-ea"/>
                <a:cs typeface="+mn-cs"/>
              </a:rPr>
              <a:t>Fors</a:t>
            </a:r>
            <a:r>
              <a:rPr lang="en-US" sz="1200" b="1" kern="1200" dirty="0" smtClean="0">
                <a:solidFill>
                  <a:schemeClr val="tx1"/>
                </a:solidFill>
                <a:effectLst/>
                <a:latin typeface="+mn-lt"/>
                <a:ea typeface="+mn-ea"/>
                <a:cs typeface="+mn-cs"/>
              </a:rPr>
              <a:t>” under the categories of Coherence or Rigor (Grades K-2: p.15-16 or Grades 3-5: p. 18) or one of the “Look </a:t>
            </a:r>
            <a:r>
              <a:rPr lang="en-US" sz="1200" b="1" kern="1200" dirty="0" err="1" smtClean="0">
                <a:solidFill>
                  <a:schemeClr val="tx1"/>
                </a:solidFill>
                <a:effectLst/>
                <a:latin typeface="+mn-lt"/>
                <a:ea typeface="+mn-ea"/>
                <a:cs typeface="+mn-cs"/>
              </a:rPr>
              <a:t>Fors</a:t>
            </a:r>
            <a:r>
              <a:rPr lang="en-US" sz="1200" b="1" kern="1200" dirty="0" smtClean="0">
                <a:solidFill>
                  <a:schemeClr val="tx1"/>
                </a:solidFill>
                <a:effectLst/>
                <a:latin typeface="+mn-lt"/>
                <a:ea typeface="+mn-ea"/>
                <a:cs typeface="+mn-cs"/>
              </a:rPr>
              <a:t>” described for the Standards of Mathematical Practice (p. </a:t>
            </a:r>
            <a:r>
              <a:rPr lang="en-US" sz="1200" b="1" kern="1200" smtClean="0">
                <a:solidFill>
                  <a:schemeClr val="tx1"/>
                </a:solidFill>
                <a:effectLst/>
                <a:latin typeface="+mn-lt"/>
                <a:ea typeface="+mn-ea"/>
                <a:cs typeface="+mn-cs"/>
              </a:rPr>
              <a:t>23-24) instead of one of the lenses in the participant guide.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38F621-8F2C-4F90-852A-E36809B397B3}" type="slidenum">
              <a:rPr lang="en-US" smtClean="0"/>
              <a:pPr/>
              <a:t>42</a:t>
            </a:fld>
            <a:endParaRPr lang="en-US" dirty="0"/>
          </a:p>
        </p:txBody>
      </p:sp>
    </p:spTree>
    <p:extLst>
      <p:ext uri="{BB962C8B-B14F-4D97-AF65-F5344CB8AC3E}">
        <p14:creationId xmlns:p14="http://schemas.microsoft.com/office/powerpoint/2010/main" val="74733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4433" rtl="0" eaLnBrk="1" fontAlgn="auto" latinLnBrk="0" hangingPunct="1">
              <a:lnSpc>
                <a:spcPct val="100000"/>
              </a:lnSpc>
              <a:spcBef>
                <a:spcPts val="0"/>
              </a:spcBef>
              <a:spcAft>
                <a:spcPts val="0"/>
              </a:spcAft>
              <a:buClrTx/>
              <a:buSzTx/>
              <a:buFontTx/>
              <a:buNone/>
              <a:tabLst/>
              <a:defRPr/>
            </a:pPr>
            <a:r>
              <a:rPr lang="en-US" dirty="0"/>
              <a:t>Instruct participants to use the </a:t>
            </a:r>
            <a:r>
              <a:rPr lang="en-US" dirty="0" smtClean="0"/>
              <a:t>Data</a:t>
            </a:r>
            <a:r>
              <a:rPr lang="en-US" baseline="0" dirty="0" smtClean="0"/>
              <a:t> G</a:t>
            </a:r>
            <a:r>
              <a:rPr lang="en-US" dirty="0" smtClean="0"/>
              <a:t>athering Tool in </a:t>
            </a:r>
            <a:r>
              <a:rPr lang="en-US" dirty="0"/>
              <a:t>their Participant Guide when observing the video lesson </a:t>
            </a:r>
            <a:r>
              <a:rPr lang="en-US" dirty="0" smtClean="0"/>
              <a:t>(Reasoning About</a:t>
            </a:r>
            <a:r>
              <a:rPr lang="en-US" baseline="0" dirty="0" smtClean="0"/>
              <a:t> Multiplication and Division</a:t>
            </a:r>
            <a:r>
              <a:rPr lang="en-US" dirty="0" smtClean="0"/>
              <a:t>: </a:t>
            </a:r>
            <a:r>
              <a:rPr lang="en-US" sz="1200" u="sng" strike="noStrike" kern="1200" dirty="0" smtClean="0">
                <a:solidFill>
                  <a:schemeClr val="tx1"/>
                </a:solidFill>
                <a:effectLst/>
                <a:latin typeface="+mn-lt"/>
                <a:ea typeface="+mn-ea"/>
                <a:cs typeface="+mn-cs"/>
                <a:hlinkClick r:id="rId3"/>
              </a:rPr>
              <a:t>https://www.teachingchannel.org/videos/multiplication-division-in-the-core</a:t>
            </a:r>
            <a:r>
              <a:rPr lang="en-US" sz="1200" kern="1200" dirty="0" smtClean="0">
                <a:solidFill>
                  <a:schemeClr val="tx1"/>
                </a:solidFill>
                <a:effectLst/>
                <a:latin typeface="+mn-lt"/>
                <a:ea typeface="+mn-ea"/>
                <a:cs typeface="+mn-cs"/>
              </a:rPr>
              <a:t> </a:t>
            </a:r>
            <a:r>
              <a:rPr lang="en-US" dirty="0" smtClean="0"/>
              <a:t>about 7 </a:t>
            </a:r>
            <a:r>
              <a:rPr lang="en-US" dirty="0"/>
              <a:t>min long). </a:t>
            </a:r>
            <a:r>
              <a:rPr lang="en-US" dirty="0" smtClean="0"/>
              <a:t>Each </a:t>
            </a:r>
            <a:r>
              <a:rPr lang="en-US" dirty="0"/>
              <a:t>table will use their chosen lens to focus their observation. Emphasize that the coach will want to use the results from data gathering to engage the teacher in critical reflection about student learning.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43</a:t>
            </a:fld>
            <a:endParaRPr lang="en-US" dirty="0"/>
          </a:p>
        </p:txBody>
      </p:sp>
    </p:spTree>
    <p:extLst>
      <p:ext uri="{BB962C8B-B14F-4D97-AF65-F5344CB8AC3E}">
        <p14:creationId xmlns:p14="http://schemas.microsoft.com/office/powerpoint/2010/main" val="1818257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After viewing the video, ask the table groups to discuss what a coaching conversation that provides supportive feedback might look like using the </a:t>
            </a:r>
            <a:r>
              <a:rPr lang="en-US" i="1" dirty="0"/>
              <a:t>Classroom </a:t>
            </a:r>
            <a:r>
              <a:rPr lang="en-US" i="1" dirty="0" smtClean="0"/>
              <a:t>Observations </a:t>
            </a:r>
            <a:r>
              <a:rPr lang="en-US" i="1" dirty="0"/>
              <a:t>Feedback </a:t>
            </a:r>
            <a:r>
              <a:rPr lang="en-US" dirty="0"/>
              <a:t>recording sheet (10 minutes). Use a jigsaw approach to have participants share their reflection prompts with other tables that had different lenses (10 minutes). </a:t>
            </a:r>
            <a:r>
              <a:rPr lang="en-US" dirty="0" smtClean="0"/>
              <a:t>Begin</a:t>
            </a:r>
            <a:r>
              <a:rPr lang="en-US" baseline="0" dirty="0" smtClean="0"/>
              <a:t> to wrap up Section 3 by bringing the whole group back together and discussing the potential benefits, challenges, and roadblocks that they might encounter when providing teachers with feedback on lesson plans and/or lesson implementations. One roadblock that might come up is that teachers may not feel comfortable with allowing them in to observe a lesson. If this is the case, explain that the culture of the school or how observations have been handled by others in the past may be the cause of this being a roadblock now. One way to address this for coaches is to invite teachers into their own classrooms to observe them teaching. And then having a coaching conversation with the teacher that completed the observation playing the role of the coach. This will model the process for the teacher and allow them to see firsthand what the experience is like and to perhaps get them to open up to the idea. Another potential roadblock is time. Many coaches and/or teachers may not have the time throughout the day to conduct an observation. If this is the case, one way that this could be addressed is through videotaping oneself teaching. If there are no volunteers, again the coach can model this and tape themselves and offer it to other teachers during a working session in order to receive feedback from teachers. Or, and this allows for the teaching of the observation/feedback process, watch a school-neutral video online and everyone can participate in providing ‘feedback’ to the teacher just as we did in this session. As time permits, ask for suggestions such as these in order to address some of the other challenges and/or roadblocks.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44</a:t>
            </a:fld>
            <a:endParaRPr lang="en-US" dirty="0"/>
          </a:p>
        </p:txBody>
      </p:sp>
    </p:spTree>
    <p:extLst>
      <p:ext uri="{BB962C8B-B14F-4D97-AF65-F5344CB8AC3E}">
        <p14:creationId xmlns:p14="http://schemas.microsoft.com/office/powerpoint/2010/main" val="169807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Meeting Teachers’ Needs</a:t>
            </a:r>
          </a:p>
          <a:p>
            <a:r>
              <a:rPr lang="en-US" b="0" dirty="0" smtClean="0"/>
              <a:t>Before transitioning</a:t>
            </a:r>
            <a:r>
              <a:rPr lang="en-US" b="0" baseline="0" dirty="0" smtClean="0"/>
              <a:t> to Section 4, have teachers go back to their implementation plan and add in any additional ideas that they have for how teachers’ needs will be met and to identify anything that they might need in order to continue to provide support to teachers.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45</a:t>
            </a:fld>
            <a:endParaRPr lang="en-US" dirty="0"/>
          </a:p>
        </p:txBody>
      </p:sp>
    </p:spTree>
    <p:extLst>
      <p:ext uri="{BB962C8B-B14F-4D97-AF65-F5344CB8AC3E}">
        <p14:creationId xmlns:p14="http://schemas.microsoft.com/office/powerpoint/2010/main" val="355101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a:spcBef>
                <a:spcPct val="0"/>
              </a:spcBef>
            </a:pPr>
            <a:r>
              <a:rPr lang="en-US" b="1" dirty="0" smtClean="0"/>
              <a:t>Section</a:t>
            </a:r>
            <a:r>
              <a:rPr lang="en-US" b="1" baseline="0" dirty="0" smtClean="0"/>
              <a:t> 3: Supporting Meaningful Reflection</a:t>
            </a:r>
            <a:endParaRPr lang="en-US" b="1" dirty="0" smtClean="0"/>
          </a:p>
          <a:p>
            <a:pPr>
              <a:spcBef>
                <a:spcPct val="0"/>
              </a:spcBef>
            </a:pPr>
            <a:r>
              <a:rPr lang="en-US" b="0" dirty="0" smtClean="0"/>
              <a:t>Section 3</a:t>
            </a:r>
            <a:r>
              <a:rPr lang="en-US" b="0" baseline="0" dirty="0" smtClean="0"/>
              <a:t> Time: 100 minutes</a:t>
            </a:r>
            <a:endParaRPr lang="en-US" b="0" dirty="0" smtClean="0"/>
          </a:p>
          <a:p>
            <a:endParaRPr lang="en-US" b="1" dirty="0"/>
          </a:p>
          <a:p>
            <a:r>
              <a:rPr lang="en-US" b="1" dirty="0"/>
              <a:t>Section </a:t>
            </a:r>
            <a:r>
              <a:rPr lang="en-US" b="1" dirty="0" smtClean="0"/>
              <a:t>3 </a:t>
            </a:r>
            <a:r>
              <a:rPr lang="en-US" b="1" dirty="0"/>
              <a:t>Training Objectives:</a:t>
            </a:r>
          </a:p>
          <a:p>
            <a:pPr marL="169581" indent="-169581">
              <a:buFont typeface="Arial"/>
              <a:buChar char="•"/>
            </a:pPr>
            <a:r>
              <a:rPr lang="en-US" dirty="0"/>
              <a:t>To examine the role of a coach.</a:t>
            </a:r>
          </a:p>
          <a:p>
            <a:pPr marL="169581" indent="-169581">
              <a:buFont typeface="Arial"/>
              <a:buChar char="•"/>
            </a:pPr>
            <a:r>
              <a:rPr lang="en-US" dirty="0"/>
              <a:t>To understand the role of questioning and </a:t>
            </a:r>
            <a:r>
              <a:rPr lang="en-US" dirty="0" smtClean="0"/>
              <a:t>feedback,</a:t>
            </a:r>
            <a:r>
              <a:rPr lang="en-US" baseline="0" dirty="0" smtClean="0"/>
              <a:t> </a:t>
            </a:r>
            <a:r>
              <a:rPr lang="en-US" dirty="0" smtClean="0"/>
              <a:t>fostering </a:t>
            </a:r>
            <a:r>
              <a:rPr lang="en-US" dirty="0"/>
              <a:t>meaningful reflection on the part of the teacher.</a:t>
            </a:r>
          </a:p>
          <a:p>
            <a:pPr marL="169581" indent="-169581">
              <a:buFont typeface="Arial"/>
              <a:buChar char="•"/>
            </a:pPr>
            <a:r>
              <a:rPr lang="en-US" dirty="0"/>
              <a:t>To practice providing feedback on lesson plans and classroom observations.</a:t>
            </a:r>
          </a:p>
          <a:p>
            <a:pPr>
              <a:spcBef>
                <a:spcPct val="0"/>
              </a:spcBef>
            </a:pPr>
            <a:endParaRPr lang="en-US" dirty="0"/>
          </a:p>
          <a:p>
            <a:pPr>
              <a:spcBef>
                <a:spcPct val="0"/>
              </a:spcBef>
            </a:pPr>
            <a:r>
              <a:rPr lang="en-US" b="1" baseline="0" dirty="0" smtClean="0"/>
              <a:t>Section 3 Outline:</a:t>
            </a:r>
          </a:p>
          <a:p>
            <a:pPr marL="226108" indent="-226108">
              <a:buAutoNum type="arabicPeriod"/>
            </a:pPr>
            <a:r>
              <a:rPr lang="en-US" dirty="0"/>
              <a:t>(10 minutes) The facilitator will engage participants in thinking about the role of a </a:t>
            </a:r>
            <a:r>
              <a:rPr lang="en-US" dirty="0" smtClean="0"/>
              <a:t>CCS-Math Core Standards </a:t>
            </a:r>
            <a:r>
              <a:rPr lang="en-US" dirty="0"/>
              <a:t>coach. Using slides that clarify what the coach does and does not do, the facilitator will remind participants that most often a coach’s role is non-evaluative. In “coaching conversations”, teachers are provided with feedback on lesson planning or classroom visits that should promote meaningful reflection on the part of the teacher. The coach will often help the teacher by either raising questions or making suggestions for refinement of the lesson. </a:t>
            </a:r>
          </a:p>
          <a:p>
            <a:pPr marL="226108" indent="-226108">
              <a:buAutoNum type="arabicPeriod"/>
            </a:pPr>
            <a:r>
              <a:rPr lang="en-US" dirty="0"/>
              <a:t>(10 minutes) The facilitator will show a few slides on the characteristics of effective coaching questions. The facilitator will ask the large group if there are other tips for forming questions that will build trust in the coaching relationship while promoting the teacher’s spirit of inquiry and reflection and expand possible options for the lesson.</a:t>
            </a:r>
          </a:p>
          <a:p>
            <a:pPr marL="226108" indent="-226108" defTabSz="904433">
              <a:buFontTx/>
              <a:buAutoNum type="arabicPeriod"/>
              <a:defRPr/>
            </a:pPr>
            <a:r>
              <a:rPr lang="en-US" dirty="0"/>
              <a:t>(35 minutes) Participants will be paired in order to engage in coaching conversations about the lessons designed  in Module 4</a:t>
            </a:r>
            <a:r>
              <a:rPr lang="en-US" dirty="0" smtClean="0"/>
              <a:t>. </a:t>
            </a:r>
            <a:r>
              <a:rPr lang="en-US" dirty="0"/>
              <a:t>A person from one table group will take on the role of a coach and take about 10 minutes to look over the planned lesson designed by a “teacher” from a different table group and form purposeful questions for the teacher (using the EQuIP Rubric or the UDL Principles as a basis for these questions). </a:t>
            </a:r>
            <a:r>
              <a:rPr lang="en-US" dirty="0" smtClean="0"/>
              <a:t>Another </a:t>
            </a:r>
            <a:r>
              <a:rPr lang="en-US" dirty="0"/>
              <a:t>5 minutes will be given for the coach to ask the questions about the intended implementation of the </a:t>
            </a:r>
            <a:r>
              <a:rPr lang="en-US" dirty="0" smtClean="0"/>
              <a:t>lesson. </a:t>
            </a:r>
            <a:r>
              <a:rPr lang="en-US" dirty="0"/>
              <a:t>For example, “How will your students be engaged in productive struggle in this lesson?” or “Are there some other types of action and expression the students could be engaged in?” The two participants will then flip roles and the process will be repeated for the other participant’s completed lesson design template. Participants will debrief this activity during a large group discussion.</a:t>
            </a:r>
          </a:p>
          <a:p>
            <a:pPr marL="226108" indent="-226108" defTabSz="904433">
              <a:buFontTx/>
              <a:buAutoNum type="arabicPeriod"/>
              <a:defRPr/>
            </a:pPr>
            <a:r>
              <a:rPr lang="en-US" dirty="0"/>
              <a:t>(45 minutes) Explain that they will now turn their attention to providing prompts for reflection on observed classroom practices. </a:t>
            </a:r>
            <a:r>
              <a:rPr lang="en-US" dirty="0" smtClean="0"/>
              <a:t>Sample </a:t>
            </a:r>
            <a:r>
              <a:rPr lang="en-US" dirty="0"/>
              <a:t>“lenses” that could be used for data gathering by the </a:t>
            </a:r>
            <a:r>
              <a:rPr lang="en-US" dirty="0" smtClean="0"/>
              <a:t>coach </a:t>
            </a:r>
            <a:r>
              <a:rPr lang="en-US" dirty="0"/>
              <a:t>are listed on page </a:t>
            </a:r>
            <a:r>
              <a:rPr lang="en-US" dirty="0" smtClean="0"/>
              <a:t>21 </a:t>
            </a:r>
            <a:r>
              <a:rPr lang="en-US" dirty="0"/>
              <a:t>in their Participant Guide. </a:t>
            </a:r>
            <a:r>
              <a:rPr lang="en-US" dirty="0" smtClean="0"/>
              <a:t>Table </a:t>
            </a:r>
            <a:r>
              <a:rPr lang="en-US" dirty="0"/>
              <a:t>groups will decide on a lens to use when observing a video lesson. </a:t>
            </a:r>
            <a:r>
              <a:rPr lang="en-US" dirty="0" smtClean="0"/>
              <a:t>After </a:t>
            </a:r>
            <a:r>
              <a:rPr lang="en-US" dirty="0"/>
              <a:t>viewing the lesson, groups will discuss reflection prompts, based on the observation </a:t>
            </a:r>
            <a:r>
              <a:rPr lang="en-US" dirty="0" smtClean="0"/>
              <a:t>lens </a:t>
            </a:r>
            <a:r>
              <a:rPr lang="en-US" dirty="0"/>
              <a:t>that they would use during a follow-up coaching conversation. A “jigsaw” approach will be used to allow participants to share their discussion prompts with other tables. </a:t>
            </a:r>
          </a:p>
          <a:p>
            <a:pPr defTabSz="904433">
              <a:defRPr/>
            </a:pPr>
            <a:endParaRPr lang="en-US" dirty="0"/>
          </a:p>
          <a:p>
            <a:pPr>
              <a:spcBef>
                <a:spcPct val="0"/>
              </a:spcBef>
            </a:pPr>
            <a:r>
              <a:rPr lang="en-US" b="1" baseline="0" dirty="0" smtClean="0"/>
              <a:t>Section 3 Supporting Documents</a:t>
            </a:r>
          </a:p>
          <a:p>
            <a:pPr lvl="0"/>
            <a:r>
              <a:rPr lang="en-US" i="1" dirty="0"/>
              <a:t>Notes on Coach’s Role recording sheet</a:t>
            </a:r>
          </a:p>
          <a:p>
            <a:pPr lvl="0"/>
            <a:r>
              <a:rPr lang="en-US" i="1" dirty="0"/>
              <a:t>Purposeful Questions recording sheet</a:t>
            </a:r>
          </a:p>
          <a:p>
            <a:pPr lvl="0"/>
            <a:r>
              <a:rPr lang="en-US" i="1" dirty="0"/>
              <a:t>Forming Questions on a Lesson Design recording sheet</a:t>
            </a:r>
          </a:p>
          <a:p>
            <a:pPr lvl="0"/>
            <a:r>
              <a:rPr lang="en-US" i="1" dirty="0"/>
              <a:t>EQuIP Rubric</a:t>
            </a:r>
          </a:p>
          <a:p>
            <a:pPr lvl="0"/>
            <a:r>
              <a:rPr lang="en-US" i="1" dirty="0"/>
              <a:t>UDL Principles</a:t>
            </a:r>
          </a:p>
          <a:p>
            <a:pPr lvl="0"/>
            <a:r>
              <a:rPr lang="en-US" i="1" dirty="0"/>
              <a:t>Reflecting on the Coaching Conversation recording sheet</a:t>
            </a:r>
          </a:p>
          <a:p>
            <a:pPr lvl="0"/>
            <a:r>
              <a:rPr lang="en-US" i="1" dirty="0"/>
              <a:t>Lenses for Data Gathering </a:t>
            </a:r>
          </a:p>
          <a:p>
            <a:pPr lvl="0"/>
            <a:r>
              <a:rPr lang="en-US" i="1" dirty="0"/>
              <a:t>Data Gathering Tool</a:t>
            </a:r>
          </a:p>
          <a:p>
            <a:pPr lvl="0"/>
            <a:r>
              <a:rPr lang="en-US" i="1" dirty="0"/>
              <a:t>Classroom Observation Feedback recording sheet </a:t>
            </a:r>
          </a:p>
          <a:p>
            <a:pPr lvl="0"/>
            <a:endParaRPr lang="en-US" i="1" dirty="0"/>
          </a:p>
          <a:p>
            <a:r>
              <a:rPr lang="en-US" b="1" dirty="0"/>
              <a:t>Video</a:t>
            </a:r>
          </a:p>
          <a:p>
            <a:r>
              <a:rPr lang="en-US" sz="1200" kern="1200" dirty="0" smtClean="0">
                <a:solidFill>
                  <a:schemeClr val="tx1"/>
                </a:solidFill>
                <a:effectLst/>
                <a:latin typeface="+mn-lt"/>
                <a:ea typeface="+mn-ea"/>
                <a:cs typeface="+mn-cs"/>
              </a:rPr>
              <a:t>Teaching Channel video </a:t>
            </a:r>
            <a:r>
              <a:rPr lang="en-US" sz="1200" i="1" kern="1200" dirty="0" smtClean="0">
                <a:solidFill>
                  <a:schemeClr val="tx1"/>
                </a:solidFill>
                <a:effectLst/>
                <a:latin typeface="+mn-lt"/>
                <a:ea typeface="+mn-ea"/>
                <a:cs typeface="+mn-cs"/>
              </a:rPr>
              <a:t>Reasoning About Multiplication &amp; Division: </a:t>
            </a:r>
            <a:endParaRPr lang="en-US" sz="120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https://www.teachingchannel.org/videos/multiplication-division-in-the-core </a:t>
            </a:r>
          </a:p>
          <a:p>
            <a:r>
              <a:rPr lang="en-US" sz="1200" kern="1200" dirty="0" smtClean="0">
                <a:solidFill>
                  <a:schemeClr val="tx1"/>
                </a:solidFill>
                <a:effectLst/>
                <a:latin typeface="+mn-lt"/>
                <a:ea typeface="+mn-ea"/>
                <a:cs typeface="+mn-cs"/>
              </a:rPr>
              <a:t> </a:t>
            </a:r>
            <a:endParaRPr lang="en-US" b="1" baseline="0" dirty="0" smtClean="0"/>
          </a:p>
          <a:p>
            <a:pPr>
              <a:spcBef>
                <a:spcPct val="0"/>
              </a:spcBef>
            </a:pPr>
            <a:r>
              <a:rPr lang="en-US" b="1" baseline="0" dirty="0" smtClean="0"/>
              <a:t>Section 3 Materials</a:t>
            </a:r>
          </a:p>
          <a:p>
            <a:pPr lvl="0"/>
            <a:r>
              <a:rPr lang="en-US" dirty="0"/>
              <a:t>Chart paper</a:t>
            </a:r>
          </a:p>
          <a:p>
            <a:pPr lvl="0"/>
            <a:r>
              <a:rPr lang="en-US" dirty="0"/>
              <a:t>Markers</a:t>
            </a:r>
          </a:p>
          <a:p>
            <a:pPr lvl="0"/>
            <a:r>
              <a:rPr lang="en-US" dirty="0"/>
              <a:t>Sticky </a:t>
            </a:r>
            <a:r>
              <a:rPr lang="en-US" dirty="0" smtClean="0"/>
              <a:t>Notes</a:t>
            </a: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1/16/2015</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32</a:t>
            </a:fld>
            <a:endParaRPr lang="en-US" dirty="0">
              <a:solidFill>
                <a:prstClr val="black"/>
              </a:solidFill>
              <a:latin typeface="Arial" pitchFamily="34" charset="0"/>
            </a:endParaRPr>
          </a:p>
        </p:txBody>
      </p:sp>
    </p:spTree>
    <p:extLst>
      <p:ext uri="{BB962C8B-B14F-4D97-AF65-F5344CB8AC3E}">
        <p14:creationId xmlns:p14="http://schemas.microsoft.com/office/powerpoint/2010/main" val="1112699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1" dirty="0" smtClean="0"/>
              <a:t>The Role</a:t>
            </a:r>
            <a:r>
              <a:rPr lang="en-US" b="1" baseline="0" dirty="0" smtClean="0"/>
              <a:t> of Coach</a:t>
            </a:r>
          </a:p>
          <a:p>
            <a:pPr defTabSz="904433">
              <a:defRPr/>
            </a:pPr>
            <a:r>
              <a:rPr lang="en-US" dirty="0" smtClean="0"/>
              <a:t>Clarify</a:t>
            </a:r>
            <a:r>
              <a:rPr lang="en-US" baseline="0" dirty="0" smtClean="0"/>
              <a:t> </a:t>
            </a:r>
            <a:r>
              <a:rPr lang="en-US" dirty="0" smtClean="0"/>
              <a:t>the coach’s role by using the next 3 slides. </a:t>
            </a:r>
            <a:r>
              <a:rPr lang="en-US" baseline="0" dirty="0" smtClean="0"/>
              <a:t>Participants can start making notes on these descriptions of the Coach’s Role </a:t>
            </a:r>
            <a:r>
              <a:rPr lang="en-US" i="0" baseline="0" dirty="0" smtClean="0"/>
              <a:t>in their Participant Guide. </a:t>
            </a:r>
            <a:r>
              <a:rPr lang="en-US" dirty="0" smtClean="0"/>
              <a:t>Remind </a:t>
            </a:r>
            <a:r>
              <a:rPr lang="en-US" dirty="0"/>
              <a:t>participants that most often the coach’s role is as an advocate vs. as an evaluator</a:t>
            </a:r>
            <a:r>
              <a:rPr lang="en-US" dirty="0" smtClean="0"/>
              <a:t>. </a:t>
            </a:r>
            <a:r>
              <a:rPr lang="en-US" dirty="0"/>
              <a:t>Make the following points:</a:t>
            </a:r>
          </a:p>
          <a:p>
            <a:pPr marL="226108" indent="-226108" defTabSz="904433">
              <a:buFontTx/>
              <a:buAutoNum type="arabicPeriod"/>
              <a:defRPr/>
            </a:pPr>
            <a:r>
              <a:rPr lang="en-US" dirty="0"/>
              <a:t>Effective coaching requires mutual respect</a:t>
            </a:r>
            <a:r>
              <a:rPr lang="en-US" dirty="0" smtClean="0"/>
              <a:t>. </a:t>
            </a:r>
            <a:r>
              <a:rPr lang="en-US" dirty="0"/>
              <a:t>Building trust and developing a friendly working relationship is key</a:t>
            </a:r>
            <a:r>
              <a:rPr lang="en-US" dirty="0" smtClean="0"/>
              <a:t>. </a:t>
            </a:r>
            <a:r>
              <a:rPr lang="en-US" dirty="0"/>
              <a:t>It’s important that teachers know that you value the job they are presently doing in school with their </a:t>
            </a:r>
            <a:r>
              <a:rPr lang="en-US" dirty="0" smtClean="0"/>
              <a:t>students </a:t>
            </a:r>
            <a:r>
              <a:rPr lang="en-US" dirty="0"/>
              <a:t>(Felux, C., Snowdy, P., 2006</a:t>
            </a:r>
            <a:r>
              <a:rPr lang="en-US" dirty="0" smtClean="0"/>
              <a:t>). </a:t>
            </a:r>
            <a:r>
              <a:rPr lang="en-US" dirty="0"/>
              <a:t>It is also important to regularly celebrate the gains that the teacher is making, even if they are small. </a:t>
            </a:r>
            <a:r>
              <a:rPr lang="en-US" dirty="0" smtClean="0"/>
              <a:t>Some teachers </a:t>
            </a:r>
            <a:r>
              <a:rPr lang="en-US" dirty="0"/>
              <a:t>may need reassurance that they are making a difference. The coach needs to be mindful that change is a slow and incremental process. </a:t>
            </a:r>
          </a:p>
          <a:p>
            <a:pPr marL="226108" indent="-226108" defTabSz="904433">
              <a:buFontTx/>
              <a:buAutoNum type="arabicPeriod"/>
              <a:defRPr/>
            </a:pPr>
            <a:r>
              <a:rPr lang="en-US" dirty="0"/>
              <a:t>The coach needs to be a good </a:t>
            </a:r>
            <a:r>
              <a:rPr lang="en-US" dirty="0" smtClean="0"/>
              <a:t>listener - paraphrasing is a tool for building rapport in</a:t>
            </a:r>
            <a:r>
              <a:rPr lang="en-US" baseline="0" dirty="0" smtClean="0"/>
              <a:t> a coaching relationship.  It lets the teacher know you are listening and that you have a shared understanding of the difficulty (Bay-Williams, J. &amp; McGatha, M., 2014).</a:t>
            </a:r>
          </a:p>
          <a:p>
            <a:pPr marL="226108" indent="-226108" defTabSz="904433">
              <a:buFontTx/>
              <a:buAutoNum type="arabicPeriod"/>
              <a:defRPr/>
            </a:pPr>
            <a:r>
              <a:rPr lang="en-US" baseline="0" dirty="0" smtClean="0"/>
              <a:t>Empower teachers – help them think about the things they can control and give them the freedom to take risks.</a:t>
            </a:r>
          </a:p>
        </p:txBody>
      </p:sp>
      <p:sp>
        <p:nvSpPr>
          <p:cNvPr id="4" name="Slide Number Placeholder 3"/>
          <p:cNvSpPr>
            <a:spLocks noGrp="1"/>
          </p:cNvSpPr>
          <p:nvPr>
            <p:ph type="sldNum" sz="quarter" idx="10"/>
          </p:nvPr>
        </p:nvSpPr>
        <p:spPr/>
        <p:txBody>
          <a:bodyPr/>
          <a:lstStyle/>
          <a:p>
            <a:fld id="{E538F621-8F2C-4F90-852A-E36809B397B3}" type="slidenum">
              <a:rPr lang="en-US" smtClean="0"/>
              <a:pPr/>
              <a:t>33</a:t>
            </a:fld>
            <a:endParaRPr lang="en-US" dirty="0"/>
          </a:p>
        </p:txBody>
      </p:sp>
    </p:spTree>
    <p:extLst>
      <p:ext uri="{BB962C8B-B14F-4D97-AF65-F5344CB8AC3E}">
        <p14:creationId xmlns:p14="http://schemas.microsoft.com/office/powerpoint/2010/main" val="75973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Explain that the coach, in this non-evaluative role, should act as a partner/collaborator vs. an expert. </a:t>
            </a:r>
            <a:r>
              <a:rPr lang="en-US" dirty="0" smtClean="0"/>
              <a:t>The </a:t>
            </a:r>
            <a:r>
              <a:rPr lang="en-US" dirty="0"/>
              <a:t>teacher should perceive the coach as a peer/co-learner rather than someone who already knows all the answers. </a:t>
            </a:r>
            <a:r>
              <a:rPr lang="en-US" dirty="0" smtClean="0"/>
              <a:t>The </a:t>
            </a:r>
            <a:r>
              <a:rPr lang="en-US" dirty="0"/>
              <a:t>coach acts as a researcher on effective mathematics instruction. </a:t>
            </a:r>
            <a:r>
              <a:rPr lang="en-US" dirty="0" smtClean="0"/>
              <a:t>As </a:t>
            </a:r>
            <a:r>
              <a:rPr lang="en-US" dirty="0"/>
              <a:t>has already been mentioned in Section 2, during a coaching conversation with teachers, the coach will provide feedback on lesson planning or classroom visits. </a:t>
            </a:r>
            <a:r>
              <a:rPr lang="en-US" dirty="0" smtClean="0"/>
              <a:t>Rather </a:t>
            </a:r>
            <a:r>
              <a:rPr lang="en-US" dirty="0"/>
              <a:t>than telling the teacher how to improve, the coach can engage the teacher in meaningful reflection either by raising questions or making suggestions for refinement of the lesson or classroom practices. </a:t>
            </a:r>
            <a:r>
              <a:rPr lang="en-US" dirty="0" smtClean="0"/>
              <a:t>The </a:t>
            </a:r>
            <a:r>
              <a:rPr lang="en-US" dirty="0"/>
              <a:t>coach should a</a:t>
            </a:r>
            <a:r>
              <a:rPr lang="en-US" baseline="0" dirty="0" smtClean="0"/>
              <a:t>llow teachers the freedom to test things out and learn from their mistakes.  </a:t>
            </a:r>
            <a:endParaRPr lang="en-US" dirty="0" smtClean="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34</a:t>
            </a:fld>
            <a:endParaRPr lang="en-US" dirty="0"/>
          </a:p>
        </p:txBody>
      </p:sp>
    </p:spTree>
    <p:extLst>
      <p:ext uri="{BB962C8B-B14F-4D97-AF65-F5344CB8AC3E}">
        <p14:creationId xmlns:p14="http://schemas.microsoft.com/office/powerpoint/2010/main" val="114119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The coach also acts as an advisor vs. a director by providing suggestions vs. giving answers. </a:t>
            </a:r>
            <a:r>
              <a:rPr lang="en-US" dirty="0" smtClean="0"/>
              <a:t>This </a:t>
            </a:r>
            <a:r>
              <a:rPr lang="en-US" dirty="0"/>
              <a:t>empowers the teacher to make their own choices. </a:t>
            </a:r>
            <a:r>
              <a:rPr lang="en-US" dirty="0" smtClean="0"/>
              <a:t>You </a:t>
            </a:r>
            <a:r>
              <a:rPr lang="en-US" dirty="0"/>
              <a:t>can build trust by keeping the focus on student learning rather than on the </a:t>
            </a:r>
            <a:r>
              <a:rPr lang="en-US" dirty="0" smtClean="0"/>
              <a:t>teacher.</a:t>
            </a:r>
            <a:endParaRPr lang="en-US" dirty="0"/>
          </a:p>
          <a:p>
            <a:pPr defTabSz="904433">
              <a:defRPr/>
            </a:pPr>
            <a:endParaRPr lang="en-US" dirty="0"/>
          </a:p>
          <a:p>
            <a:r>
              <a:rPr lang="en-US" dirty="0"/>
              <a:t>Tell the participants that the focus of the remainder of this </a:t>
            </a:r>
            <a:r>
              <a:rPr lang="en-US" dirty="0" smtClean="0"/>
              <a:t>section </a:t>
            </a:r>
            <a:r>
              <a:rPr lang="en-US" dirty="0"/>
              <a:t>is on developing skills in supporting meaningful reflection through the raising of questions and through making suggestions for refinement.   </a:t>
            </a:r>
          </a:p>
          <a:p>
            <a:endParaRPr lang="en-US" dirty="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35</a:t>
            </a:fld>
            <a:endParaRPr lang="en-US" dirty="0"/>
          </a:p>
        </p:txBody>
      </p:sp>
    </p:spTree>
    <p:extLst>
      <p:ext uri="{BB962C8B-B14F-4D97-AF65-F5344CB8AC3E}">
        <p14:creationId xmlns:p14="http://schemas.microsoft.com/office/powerpoint/2010/main" val="114119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a coach needs to work at forming questions that will stimulate reflection</a:t>
            </a:r>
            <a:r>
              <a:rPr lang="en-US" baseline="0" dirty="0" smtClean="0"/>
              <a:t> on how content can be taught effectively to engage students. With well-worded questions the coach can build trust in the coaching relationship. The coach will often pose questions in a planning (pre-lesson) conversation and also in a reflection (post-lesson) conversation.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36</a:t>
            </a:fld>
            <a:endParaRPr lang="en-US" dirty="0"/>
          </a:p>
        </p:txBody>
      </p:sp>
    </p:spTree>
    <p:extLst>
      <p:ext uri="{BB962C8B-B14F-4D97-AF65-F5344CB8AC3E}">
        <p14:creationId xmlns:p14="http://schemas.microsoft.com/office/powerpoint/2010/main" val="75973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participants to read the questions on the slide (also in their Participant Guide) and give them a couple minutes to discuss in their table groups what they notice about the wording of the questions. Have members from different table groups share what they noticed with the large group. If participants don’t mention the plurals used or the tentative language (“some”, “could”), bring these characteristics out. These techniques open the conversation up to additional options – the coach should try to use open-ended questions to allow the teacher to express his or her ideas. Also note that the word “compare” in the last question elicits higher-order thinking. The next slide lists some of these facets of well-crafted questions.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37</a:t>
            </a:fld>
            <a:endParaRPr lang="en-US" dirty="0"/>
          </a:p>
        </p:txBody>
      </p:sp>
    </p:spTree>
    <p:extLst>
      <p:ext uri="{BB962C8B-B14F-4D97-AF65-F5344CB8AC3E}">
        <p14:creationId xmlns:p14="http://schemas.microsoft.com/office/powerpoint/2010/main" val="142841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aseline="0" dirty="0" smtClean="0"/>
              <a:t>Participants can record notes about these ideas in the notes section of the </a:t>
            </a:r>
            <a:r>
              <a:rPr lang="en-US" i="1" baseline="0" dirty="0" smtClean="0"/>
              <a:t>Purposeful Questions </a:t>
            </a:r>
            <a:r>
              <a:rPr lang="en-US" i="0" baseline="0" dirty="0" smtClean="0"/>
              <a:t>chart </a:t>
            </a:r>
            <a:r>
              <a:rPr lang="en-US" baseline="0" dirty="0" smtClean="0"/>
              <a:t>in their Participant Guide. This list is adapted from a book mentioned in the resources (Bay-Williams, J. &amp; McGatha, M., 2014). </a:t>
            </a:r>
            <a:r>
              <a:rPr lang="en-US" dirty="0" smtClean="0"/>
              <a:t>Ask </a:t>
            </a:r>
            <a:r>
              <a:rPr lang="en-US" dirty="0"/>
              <a:t>the large group if they would add other tips for forming questions that will build trust in the coaching relationship while promoting the teacher’s spirit of inquiry and reflection and expanding possible options for the lesson</a:t>
            </a:r>
            <a:r>
              <a:rPr lang="en-US" dirty="0" smtClean="0"/>
              <a:t>. </a:t>
            </a:r>
            <a:r>
              <a:rPr lang="en-US" dirty="0"/>
              <a:t>Another example if not suggested</a:t>
            </a:r>
            <a:r>
              <a:rPr lang="en-US" dirty="0" smtClean="0"/>
              <a:t>: </a:t>
            </a:r>
            <a:r>
              <a:rPr lang="en-US" dirty="0"/>
              <a:t>Try to avoid starting question with “Why…”? as this often puts a person on the defensive.  </a:t>
            </a:r>
          </a:p>
          <a:p>
            <a:pPr defTabSz="904433">
              <a:defRPr/>
            </a:pPr>
            <a:r>
              <a:rPr lang="en-US" baseline="0" dirty="0" smtClean="0"/>
              <a:t> </a:t>
            </a:r>
            <a:endParaRPr lang="en-US" dirty="0" smtClean="0"/>
          </a:p>
          <a:p>
            <a:r>
              <a:rPr lang="en-US" dirty="0" smtClean="0"/>
              <a:t>In preparation for the</a:t>
            </a:r>
            <a:r>
              <a:rPr lang="en-US" baseline="0" dirty="0" smtClean="0"/>
              <a:t> next activity, ask the participants to use their Lesson Design from Module 4 and pair up with a person from another table (you might help facilitate this by matching tables with the same number of participants) </a:t>
            </a:r>
            <a:r>
              <a:rPr lang="en-US" dirty="0"/>
              <a:t>so that they can engage in coaching conversations about those </a:t>
            </a:r>
            <a:r>
              <a:rPr lang="en-US" dirty="0" smtClean="0"/>
              <a:t>lessons). Participants </a:t>
            </a:r>
            <a:r>
              <a:rPr lang="en-US" dirty="0"/>
              <a:t>should make sure that they pair up with a person who was at a different table in Module 4</a:t>
            </a:r>
            <a:r>
              <a:rPr lang="en-US" dirty="0" smtClean="0"/>
              <a:t>.</a:t>
            </a:r>
          </a:p>
          <a:p>
            <a:endParaRPr lang="en-US" dirty="0" smtClean="0"/>
          </a:p>
          <a:p>
            <a:r>
              <a:rPr lang="en-US" b="1" dirty="0" smtClean="0"/>
              <a:t>Note: If participants do</a:t>
            </a:r>
            <a:r>
              <a:rPr lang="en-US" b="1" baseline="0" dirty="0" smtClean="0"/>
              <a:t> not have the Lesson Design from Module 4, have them go online and access a lesson that they can use for the activities in this section. </a:t>
            </a:r>
            <a:endParaRPr lang="en-US" b="1"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38</a:t>
            </a:fld>
            <a:endParaRPr lang="en-US" dirty="0"/>
          </a:p>
        </p:txBody>
      </p:sp>
    </p:spTree>
    <p:extLst>
      <p:ext uri="{BB962C8B-B14F-4D97-AF65-F5344CB8AC3E}">
        <p14:creationId xmlns:p14="http://schemas.microsoft.com/office/powerpoint/2010/main" val="142841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process for engaging in coaching conversations with the large group. </a:t>
            </a:r>
            <a:r>
              <a:rPr lang="en-US" dirty="0" smtClean="0"/>
              <a:t>In </a:t>
            </a:r>
            <a:r>
              <a:rPr lang="en-US" dirty="0"/>
              <a:t>each pair, a person from one table group will take on the role of a coach and take some time to look over the planned lesson designed by the “coachee” from a different table </a:t>
            </a:r>
            <a:r>
              <a:rPr lang="en-US" dirty="0" smtClean="0"/>
              <a:t>group and ask </a:t>
            </a:r>
            <a:r>
              <a:rPr lang="en-US" dirty="0"/>
              <a:t>questions for clarification as </a:t>
            </a:r>
            <a:r>
              <a:rPr lang="en-US" dirty="0" smtClean="0"/>
              <a:t>necessary to understand the lesson itself. The </a:t>
            </a:r>
            <a:r>
              <a:rPr lang="en-US" dirty="0"/>
              <a:t>coach should </a:t>
            </a:r>
            <a:r>
              <a:rPr lang="en-US" dirty="0" smtClean="0"/>
              <a:t>then draft</a:t>
            </a:r>
            <a:r>
              <a:rPr lang="en-US" baseline="0" dirty="0" smtClean="0"/>
              <a:t> at least two questions that they would use in terms of the coaching conversation. When drafting these questions the coach should </a:t>
            </a:r>
            <a:r>
              <a:rPr lang="en-US" dirty="0" smtClean="0"/>
              <a:t>think </a:t>
            </a:r>
            <a:r>
              <a:rPr lang="en-US" dirty="0"/>
              <a:t>about the phrasing of questions about the lesson design and/or the intended implementation of the lesson (recording sheet for these is </a:t>
            </a:r>
            <a:r>
              <a:rPr lang="en-US" dirty="0" smtClean="0"/>
              <a:t>in </a:t>
            </a:r>
            <a:r>
              <a:rPr lang="en-US" dirty="0"/>
              <a:t>their </a:t>
            </a:r>
            <a:r>
              <a:rPr lang="en-US" dirty="0" smtClean="0"/>
              <a:t>Participant Guide, </a:t>
            </a:r>
            <a:r>
              <a:rPr lang="en-US" i="1" dirty="0" smtClean="0"/>
              <a:t>Formin</a:t>
            </a:r>
            <a:r>
              <a:rPr lang="en-US" i="1" baseline="0" dirty="0" smtClean="0"/>
              <a:t>g Questions on a Lesson Design</a:t>
            </a:r>
            <a:r>
              <a:rPr lang="en-US" dirty="0" smtClean="0"/>
              <a:t>). Suggest </a:t>
            </a:r>
            <a:r>
              <a:rPr lang="en-US" dirty="0"/>
              <a:t>that they use the </a:t>
            </a:r>
            <a:r>
              <a:rPr lang="en-US" i="0" dirty="0"/>
              <a:t>EQuIP </a:t>
            </a:r>
            <a:r>
              <a:rPr lang="en-US" dirty="0"/>
              <a:t>Rubric or the UDL </a:t>
            </a:r>
            <a:r>
              <a:rPr lang="en-US" dirty="0" smtClean="0"/>
              <a:t>Principles </a:t>
            </a:r>
            <a:r>
              <a:rPr lang="en-US" dirty="0"/>
              <a:t>as a basis for these questions. </a:t>
            </a:r>
            <a:r>
              <a:rPr lang="en-US" dirty="0" smtClean="0"/>
              <a:t>You </a:t>
            </a:r>
            <a:r>
              <a:rPr lang="en-US" dirty="0"/>
              <a:t>might provide a few examples, such as, “How will your students be engaged in productive struggle in this lesson?”, “Are there some other types of action and expression the students could be engaged in?”   </a:t>
            </a:r>
          </a:p>
          <a:p>
            <a:endParaRPr lang="en-US" dirty="0"/>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39</a:t>
            </a:fld>
            <a:endParaRPr lang="en-US" dirty="0"/>
          </a:p>
        </p:txBody>
      </p:sp>
    </p:spTree>
    <p:extLst>
      <p:ext uri="{BB962C8B-B14F-4D97-AF65-F5344CB8AC3E}">
        <p14:creationId xmlns:p14="http://schemas.microsoft.com/office/powerpoint/2010/main" val="66580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8" name="TextBox 7"/>
          <p:cNvSpPr txBox="1"/>
          <p:nvPr userDrawn="1"/>
        </p:nvSpPr>
        <p:spPr>
          <a:xfrm>
            <a:off x="3871136" y="6103620"/>
            <a:ext cx="1400138" cy="461665"/>
          </a:xfrm>
          <a:prstGeom prst="rect">
            <a:avLst/>
          </a:prstGeom>
          <a:noFill/>
        </p:spPr>
        <p:txBody>
          <a:bodyPr wrap="square" rtlCol="0">
            <a:spAutoFit/>
          </a:bodyPr>
          <a:lstStyle/>
          <a:p>
            <a:r>
              <a:rPr lang="en-US" sz="2400" b="1" dirty="0" smtClean="0">
                <a:solidFill>
                  <a:schemeClr val="bg1"/>
                </a:solidFill>
              </a:rPr>
              <a:t>Section 3</a:t>
            </a:r>
            <a:endParaRPr lang="en-US" sz="2400" b="1"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9"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teachingchannel.org/videos/multiplication-division-in-the-core"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9.tm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643165" y="4545488"/>
            <a:ext cx="7808109"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5 Grades K–5: </a:t>
            </a:r>
          </a:p>
          <a:p>
            <a:r>
              <a:rPr lang="en-US" i="0" dirty="0" smtClean="0">
                <a:solidFill>
                  <a:schemeClr val="tx2"/>
                </a:solidFill>
              </a:rPr>
              <a:t>Focus on Sustaining Change</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377944249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7" y="108623"/>
            <a:ext cx="8382000" cy="1049972"/>
          </a:xfrm>
        </p:spPr>
        <p:txBody>
          <a:bodyPr>
            <a:normAutofit/>
          </a:bodyPr>
          <a:lstStyle/>
          <a:p>
            <a:r>
              <a:rPr lang="en-US" sz="4400" dirty="0" smtClean="0"/>
              <a:t>Engage in a Coaching Conversation:</a:t>
            </a:r>
            <a:endParaRPr lang="en-US" sz="44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40</a:t>
            </a:fld>
            <a:endParaRPr lang="en-US" dirty="0"/>
          </a:p>
        </p:txBody>
      </p:sp>
      <p:sp>
        <p:nvSpPr>
          <p:cNvPr id="6" name="Text Placeholder 5"/>
          <p:cNvSpPr>
            <a:spLocks noGrp="1"/>
          </p:cNvSpPr>
          <p:nvPr>
            <p:ph type="body" sz="quarter" idx="10"/>
          </p:nvPr>
        </p:nvSpPr>
        <p:spPr>
          <a:xfrm>
            <a:off x="463814" y="1334484"/>
            <a:ext cx="4836255" cy="3538404"/>
          </a:xfrm>
        </p:spPr>
        <p:txBody>
          <a:bodyPr/>
          <a:lstStyle/>
          <a:p>
            <a:r>
              <a:rPr lang="en-US" dirty="0"/>
              <a:t>Ask your questions of the “coachee” and listen to </a:t>
            </a:r>
            <a:r>
              <a:rPr lang="en-US" dirty="0" smtClean="0"/>
              <a:t>the responses provided.  </a:t>
            </a:r>
            <a:endParaRPr lang="en-US" dirty="0"/>
          </a:p>
          <a:p>
            <a:pPr marL="517525" lvl="1" indent="0">
              <a:buNone/>
            </a:pPr>
            <a:endParaRPr lang="en-US" sz="1600" dirty="0"/>
          </a:p>
          <a:p>
            <a:r>
              <a:rPr lang="en-US" dirty="0" smtClean="0"/>
              <a:t>Switch roles.</a:t>
            </a:r>
            <a:endParaRPr lang="en-US" dirty="0"/>
          </a:p>
          <a:p>
            <a:endParaRPr lang="en-US" dirty="0"/>
          </a:p>
          <a:p>
            <a:pPr marL="517525" lvl="1" indent="0">
              <a:buNone/>
            </a:pPr>
            <a:endParaRPr lang="en-US" sz="1800" dirty="0" smtClean="0"/>
          </a:p>
          <a:p>
            <a:endParaRPr lang="en-US" dirty="0"/>
          </a:p>
        </p:txBody>
      </p:sp>
      <p:pic>
        <p:nvPicPr>
          <p:cNvPr id="3" name="Picture 2"/>
          <p:cNvPicPr>
            <a:picLocks noChangeAspect="1"/>
          </p:cNvPicPr>
          <p:nvPr/>
        </p:nvPicPr>
        <p:blipFill>
          <a:blip r:embed="rId3"/>
          <a:stretch>
            <a:fillRect/>
          </a:stretch>
        </p:blipFill>
        <p:spPr>
          <a:xfrm>
            <a:off x="5706327" y="1232973"/>
            <a:ext cx="2921000" cy="3784600"/>
          </a:xfrm>
          <a:prstGeom prst="rect">
            <a:avLst/>
          </a:prstGeom>
        </p:spPr>
      </p:pic>
    </p:spTree>
    <p:extLst>
      <p:ext uri="{BB962C8B-B14F-4D97-AF65-F5344CB8AC3E}">
        <p14:creationId xmlns:p14="http://schemas.microsoft.com/office/powerpoint/2010/main" val="410489129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61632" y="1165076"/>
            <a:ext cx="8153400" cy="3773341"/>
          </a:xfrm>
        </p:spPr>
        <p:txBody>
          <a:bodyPr/>
          <a:lstStyle/>
          <a:p>
            <a:r>
              <a:rPr lang="en-US" dirty="0" smtClean="0"/>
              <a:t>Think back to the tips for well-crafted questions as you evaluate the quality of your questions.</a:t>
            </a:r>
          </a:p>
          <a:p>
            <a:pPr marL="0" indent="0">
              <a:buNone/>
            </a:pPr>
            <a:endParaRPr lang="en-US" sz="1400" dirty="0" smtClean="0"/>
          </a:p>
          <a:p>
            <a:r>
              <a:rPr lang="en-US" dirty="0" smtClean="0"/>
              <a:t>What are some challenges you had?</a:t>
            </a:r>
          </a:p>
          <a:p>
            <a:pPr marL="0" indent="0">
              <a:buNone/>
            </a:pPr>
            <a:endParaRPr lang="en-US" sz="1400" dirty="0"/>
          </a:p>
          <a:p>
            <a:r>
              <a:rPr lang="en-US" dirty="0" smtClean="0"/>
              <a:t>Forming questions is an art – again, the purpose is to move the “coachee” forward in his or her thinking.</a:t>
            </a:r>
          </a:p>
        </p:txBody>
      </p:sp>
      <p:sp>
        <p:nvSpPr>
          <p:cNvPr id="6" name="Title 5"/>
          <p:cNvSpPr>
            <a:spLocks noGrp="1"/>
          </p:cNvSpPr>
          <p:nvPr>
            <p:ph type="title"/>
          </p:nvPr>
        </p:nvSpPr>
        <p:spPr/>
        <p:txBody>
          <a:bodyPr/>
          <a:lstStyle/>
          <a:p>
            <a:r>
              <a:rPr lang="en-US" dirty="0" smtClean="0"/>
              <a:t>Reflect</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41</a:t>
            </a:fld>
            <a:endParaRPr lang="en-US" dirty="0"/>
          </a:p>
        </p:txBody>
      </p:sp>
      <p:grpSp>
        <p:nvGrpSpPr>
          <p:cNvPr id="8" name="Group 7"/>
          <p:cNvGrpSpPr/>
          <p:nvPr/>
        </p:nvGrpSpPr>
        <p:grpSpPr>
          <a:xfrm>
            <a:off x="6559296" y="5356804"/>
            <a:ext cx="944414" cy="1020958"/>
            <a:chOff x="955427" y="4836946"/>
            <a:chExt cx="944414" cy="1020958"/>
          </a:xfrm>
        </p:grpSpPr>
        <p:pic>
          <p:nvPicPr>
            <p:cNvPr id="9"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10" name="TextBox 9"/>
            <p:cNvSpPr txBox="1">
              <a:spLocks noChangeArrowheads="1"/>
            </p:cNvSpPr>
            <p:nvPr/>
          </p:nvSpPr>
          <p:spPr bwMode="auto">
            <a:xfrm>
              <a:off x="955427" y="4836946"/>
              <a:ext cx="914400" cy="369332"/>
            </a:xfrm>
            <a:prstGeom prst="rect">
              <a:avLst/>
            </a:prstGeom>
            <a:noFill/>
            <a:ln w="9525">
              <a:noFill/>
              <a:miter lim="800000"/>
              <a:headEnd/>
              <a:tailEnd/>
            </a:ln>
          </p:spPr>
          <p:txBody>
            <a:bodyPr wrap="square">
              <a:spAutoFit/>
            </a:bodyPr>
            <a:lstStyle/>
            <a:p>
              <a:pPr algn="ctr"/>
              <a:r>
                <a:rPr lang="en-US" dirty="0" smtClean="0"/>
                <a:t>Page 20</a:t>
              </a:r>
              <a:endParaRPr lang="en-US" dirty="0"/>
            </a:p>
          </p:txBody>
        </p:sp>
      </p:grpSp>
    </p:spTree>
    <p:extLst>
      <p:ext uri="{BB962C8B-B14F-4D97-AF65-F5344CB8AC3E}">
        <p14:creationId xmlns:p14="http://schemas.microsoft.com/office/powerpoint/2010/main" val="257377660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1495794"/>
          </a:xfrm>
        </p:spPr>
        <p:txBody>
          <a:bodyPr/>
          <a:lstStyle/>
          <a:p>
            <a:pPr marL="0" indent="0">
              <a:buNone/>
            </a:pPr>
            <a:r>
              <a:rPr lang="en-US" sz="3600" dirty="0" smtClean="0"/>
              <a:t>What “lenses” could be used for data collection in a classroom observation as a Core Standards Coach?  </a:t>
            </a:r>
            <a:endParaRPr lang="en-US" sz="3600" dirty="0"/>
          </a:p>
        </p:txBody>
      </p:sp>
      <p:sp>
        <p:nvSpPr>
          <p:cNvPr id="3" name="Title 2"/>
          <p:cNvSpPr>
            <a:spLocks noGrp="1"/>
          </p:cNvSpPr>
          <p:nvPr>
            <p:ph type="title"/>
          </p:nvPr>
        </p:nvSpPr>
        <p:spPr/>
        <p:txBody>
          <a:bodyPr/>
          <a:lstStyle/>
          <a:p>
            <a:r>
              <a:rPr lang="en-US" dirty="0" smtClean="0"/>
              <a:t>Data Collection</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42</a:t>
            </a:fld>
            <a:endParaRPr lang="en-US" dirty="0"/>
          </a:p>
        </p:txBody>
      </p:sp>
      <p:pic>
        <p:nvPicPr>
          <p:cNvPr id="6" name="Picture 5"/>
          <p:cNvPicPr>
            <a:picLocks noChangeAspect="1"/>
          </p:cNvPicPr>
          <p:nvPr/>
        </p:nvPicPr>
        <p:blipFill>
          <a:blip r:embed="rId3"/>
          <a:stretch>
            <a:fillRect/>
          </a:stretch>
        </p:blipFill>
        <p:spPr>
          <a:xfrm>
            <a:off x="2682748" y="3315481"/>
            <a:ext cx="3556000" cy="2286000"/>
          </a:xfrm>
          <a:prstGeom prst="rect">
            <a:avLst/>
          </a:prstGeom>
        </p:spPr>
      </p:pic>
      <p:grpSp>
        <p:nvGrpSpPr>
          <p:cNvPr id="7" name="Group 6"/>
          <p:cNvGrpSpPr/>
          <p:nvPr/>
        </p:nvGrpSpPr>
        <p:grpSpPr>
          <a:xfrm>
            <a:off x="6915665" y="5294046"/>
            <a:ext cx="932688" cy="1010412"/>
            <a:chOff x="489083" y="5045263"/>
            <a:chExt cx="932688" cy="1010412"/>
          </a:xfrm>
        </p:grpSpPr>
        <p:pic>
          <p:nvPicPr>
            <p:cNvPr id="8" name="Picture 6" descr="participant guide call out.png"/>
            <p:cNvPicPr>
              <a:picLocks noChangeAspect="1" noChangeArrowheads="1"/>
            </p:cNvPicPr>
            <p:nvPr/>
          </p:nvPicPr>
          <p:blipFill>
            <a:blip r:embed="rId4" cstate="print"/>
            <a:srcRect/>
            <a:stretch>
              <a:fillRect/>
            </a:stretch>
          </p:blipFill>
          <p:spPr bwMode="auto">
            <a:xfrm>
              <a:off x="489083" y="5045263"/>
              <a:ext cx="932688" cy="1010412"/>
            </a:xfrm>
            <a:prstGeom prst="rect">
              <a:avLst/>
            </a:prstGeom>
            <a:noFill/>
            <a:ln w="9525">
              <a:noFill/>
              <a:miter lim="800000"/>
              <a:headEnd/>
              <a:tailEnd/>
            </a:ln>
          </p:spPr>
        </p:pic>
        <p:sp>
          <p:nvSpPr>
            <p:cNvPr id="9" name="TextBox 8"/>
            <p:cNvSpPr txBox="1">
              <a:spLocks noChangeArrowheads="1"/>
            </p:cNvSpPr>
            <p:nvPr/>
          </p:nvSpPr>
          <p:spPr bwMode="auto">
            <a:xfrm>
              <a:off x="507371" y="5045263"/>
              <a:ext cx="914400" cy="369332"/>
            </a:xfrm>
            <a:prstGeom prst="rect">
              <a:avLst/>
            </a:prstGeom>
            <a:noFill/>
            <a:ln w="9525">
              <a:noFill/>
              <a:miter lim="800000"/>
              <a:headEnd/>
              <a:tailEnd/>
            </a:ln>
          </p:spPr>
          <p:txBody>
            <a:bodyPr wrap="square">
              <a:spAutoFit/>
            </a:bodyPr>
            <a:lstStyle/>
            <a:p>
              <a:pPr algn="ctr"/>
              <a:r>
                <a:rPr lang="en-US" dirty="0" smtClean="0"/>
                <a:t>Page 21</a:t>
              </a:r>
              <a:endParaRPr lang="en-US" dirty="0"/>
            </a:p>
          </p:txBody>
        </p:sp>
      </p:grpSp>
    </p:spTree>
    <p:extLst>
      <p:ext uri="{BB962C8B-B14F-4D97-AF65-F5344CB8AC3E}">
        <p14:creationId xmlns:p14="http://schemas.microsoft.com/office/powerpoint/2010/main" val="14169197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3"/>
          <a:srcRect l="19690" t="26911" r="36892" b="34315"/>
          <a:stretch/>
        </p:blipFill>
        <p:spPr>
          <a:xfrm>
            <a:off x="496009" y="982960"/>
            <a:ext cx="7929477" cy="4425755"/>
          </a:xfrm>
          <a:prstGeom prst="rect">
            <a:avLst/>
          </a:prstGeom>
        </p:spPr>
      </p:pic>
      <p:sp>
        <p:nvSpPr>
          <p:cNvPr id="3" name="Title 2"/>
          <p:cNvSpPr>
            <a:spLocks noGrp="1"/>
          </p:cNvSpPr>
          <p:nvPr>
            <p:ph type="title"/>
          </p:nvPr>
        </p:nvSpPr>
        <p:spPr/>
        <p:txBody>
          <a:bodyPr/>
          <a:lstStyle/>
          <a:p>
            <a:r>
              <a:rPr lang="en-US" dirty="0" smtClean="0"/>
              <a:t>Observe the lesson</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43</a:t>
            </a:fld>
            <a:endParaRPr lang="en-US" dirty="0"/>
          </a:p>
        </p:txBody>
      </p:sp>
      <p:grpSp>
        <p:nvGrpSpPr>
          <p:cNvPr id="7" name="Group 6"/>
          <p:cNvGrpSpPr/>
          <p:nvPr/>
        </p:nvGrpSpPr>
        <p:grpSpPr>
          <a:xfrm>
            <a:off x="7382009" y="5096275"/>
            <a:ext cx="944414" cy="1010412"/>
            <a:chOff x="955427" y="4847492"/>
            <a:chExt cx="944414" cy="1010412"/>
          </a:xfrm>
        </p:grpSpPr>
        <p:pic>
          <p:nvPicPr>
            <p:cNvPr id="8" name="Picture 6" descr="participant guide call out.png"/>
            <p:cNvPicPr>
              <a:picLocks noChangeAspect="1" noChangeArrowheads="1"/>
            </p:cNvPicPr>
            <p:nvPr/>
          </p:nvPicPr>
          <p:blipFill>
            <a:blip r:embed="rId4" cstate="print"/>
            <a:srcRect/>
            <a:stretch>
              <a:fillRect/>
            </a:stretch>
          </p:blipFill>
          <p:spPr bwMode="auto">
            <a:xfrm>
              <a:off x="967153" y="4847492"/>
              <a:ext cx="932688" cy="1010412"/>
            </a:xfrm>
            <a:prstGeom prst="rect">
              <a:avLst/>
            </a:prstGeom>
            <a:noFill/>
            <a:ln w="9525">
              <a:noFill/>
              <a:miter lim="800000"/>
              <a:headEnd/>
              <a:tailEnd/>
            </a:ln>
          </p:spPr>
        </p:pic>
        <p:sp>
          <p:nvSpPr>
            <p:cNvPr id="9" name="TextBox 8"/>
            <p:cNvSpPr txBox="1">
              <a:spLocks noChangeArrowheads="1"/>
            </p:cNvSpPr>
            <p:nvPr/>
          </p:nvSpPr>
          <p:spPr bwMode="auto">
            <a:xfrm>
              <a:off x="955427" y="4848956"/>
              <a:ext cx="914400" cy="369332"/>
            </a:xfrm>
            <a:prstGeom prst="rect">
              <a:avLst/>
            </a:prstGeom>
            <a:noFill/>
            <a:ln w="9525">
              <a:noFill/>
              <a:miter lim="800000"/>
              <a:headEnd/>
              <a:tailEnd/>
            </a:ln>
          </p:spPr>
          <p:txBody>
            <a:bodyPr wrap="square">
              <a:spAutoFit/>
            </a:bodyPr>
            <a:lstStyle/>
            <a:p>
              <a:pPr algn="ctr"/>
              <a:r>
                <a:rPr lang="en-US" dirty="0" smtClean="0"/>
                <a:t>Page 22</a:t>
              </a:r>
              <a:endParaRPr lang="en-US" dirty="0"/>
            </a:p>
          </p:txBody>
        </p:sp>
      </p:grpSp>
      <p:sp>
        <p:nvSpPr>
          <p:cNvPr id="2" name="Rectangle 1"/>
          <p:cNvSpPr/>
          <p:nvPr/>
        </p:nvSpPr>
        <p:spPr>
          <a:xfrm>
            <a:off x="381000" y="5419933"/>
            <a:ext cx="7391329" cy="584775"/>
          </a:xfrm>
          <a:prstGeom prst="rect">
            <a:avLst/>
          </a:prstGeom>
        </p:spPr>
        <p:txBody>
          <a:bodyPr wrap="square">
            <a:spAutoFit/>
          </a:bodyPr>
          <a:lstStyle/>
          <a:p>
            <a:r>
              <a:rPr lang="en-US" sz="1600" dirty="0"/>
              <a:t>Teaching Channel </a:t>
            </a:r>
            <a:r>
              <a:rPr lang="en-US" sz="1600" dirty="0" smtClean="0"/>
              <a:t>video: </a:t>
            </a:r>
            <a:r>
              <a:rPr lang="en-US" sz="1600" i="1" dirty="0"/>
              <a:t>Reasoning About Multiplication &amp; </a:t>
            </a:r>
            <a:r>
              <a:rPr lang="en-US" sz="1600" i="1" dirty="0" smtClean="0"/>
              <a:t>Division</a:t>
            </a:r>
            <a:r>
              <a:rPr lang="en-US" sz="1600" dirty="0" smtClean="0"/>
              <a:t> </a:t>
            </a:r>
            <a:r>
              <a:rPr lang="en-US" sz="1600" u="sng" dirty="0">
                <a:hlinkClick r:id="rId5"/>
              </a:rPr>
              <a:t>https://</a:t>
            </a:r>
            <a:r>
              <a:rPr lang="en-US" sz="1600" u="sng" dirty="0" smtClean="0">
                <a:hlinkClick r:id="rId5"/>
              </a:rPr>
              <a:t>www.teachingchannel.org/videos/multiplication-division-in-the-core</a:t>
            </a:r>
            <a:endParaRPr lang="en-US" sz="1600" dirty="0"/>
          </a:p>
        </p:txBody>
      </p:sp>
    </p:spTree>
    <p:extLst>
      <p:ext uri="{BB962C8B-B14F-4D97-AF65-F5344CB8AC3E}">
        <p14:creationId xmlns:p14="http://schemas.microsoft.com/office/powerpoint/2010/main" val="51705160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630" y="1343688"/>
            <a:ext cx="8153400" cy="3752587"/>
          </a:xfrm>
        </p:spPr>
        <p:txBody>
          <a:bodyPr/>
          <a:lstStyle/>
          <a:p>
            <a:r>
              <a:rPr lang="en-US" sz="3600" dirty="0" smtClean="0"/>
              <a:t>With your tablemates and based on your observation lens record:</a:t>
            </a:r>
          </a:p>
          <a:p>
            <a:pPr lvl="1"/>
            <a:r>
              <a:rPr lang="en-US" sz="3200" dirty="0" smtClean="0"/>
              <a:t>One commendation (a celebration)</a:t>
            </a:r>
          </a:p>
          <a:p>
            <a:pPr lvl="1"/>
            <a:r>
              <a:rPr lang="en-US" sz="3200" dirty="0" smtClean="0"/>
              <a:t>One question that would engage the teacher in critical reflection</a:t>
            </a:r>
          </a:p>
          <a:p>
            <a:pPr lvl="1"/>
            <a:r>
              <a:rPr lang="en-US" sz="3200" dirty="0" smtClean="0"/>
              <a:t>One  suggestion to move the teacher’s thinking forward</a:t>
            </a:r>
          </a:p>
          <a:p>
            <a:endParaRPr lang="en-US" dirty="0" smtClean="0"/>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Classroom Observations Feedback</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44</a:t>
            </a:fld>
            <a:endParaRPr lang="en-US" dirty="0"/>
          </a:p>
        </p:txBody>
      </p:sp>
      <p:grpSp>
        <p:nvGrpSpPr>
          <p:cNvPr id="6" name="Group 5"/>
          <p:cNvGrpSpPr/>
          <p:nvPr/>
        </p:nvGrpSpPr>
        <p:grpSpPr>
          <a:xfrm>
            <a:off x="7382009" y="5096275"/>
            <a:ext cx="944414" cy="1010412"/>
            <a:chOff x="955427" y="4847492"/>
            <a:chExt cx="944414" cy="1010412"/>
          </a:xfrm>
        </p:grpSpPr>
        <p:pic>
          <p:nvPicPr>
            <p:cNvPr id="7"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868784"/>
              <a:ext cx="914400" cy="369332"/>
            </a:xfrm>
            <a:prstGeom prst="rect">
              <a:avLst/>
            </a:prstGeom>
            <a:noFill/>
            <a:ln w="9525">
              <a:noFill/>
              <a:miter lim="800000"/>
              <a:headEnd/>
              <a:tailEnd/>
            </a:ln>
          </p:spPr>
          <p:txBody>
            <a:bodyPr wrap="square">
              <a:spAutoFit/>
            </a:bodyPr>
            <a:lstStyle/>
            <a:p>
              <a:pPr algn="ctr"/>
              <a:r>
                <a:rPr lang="en-US" dirty="0" smtClean="0"/>
                <a:t>Page 23</a:t>
              </a:r>
              <a:endParaRPr lang="en-US" dirty="0"/>
            </a:p>
          </p:txBody>
        </p:sp>
      </p:grpSp>
    </p:spTree>
    <p:extLst>
      <p:ext uri="{BB962C8B-B14F-4D97-AF65-F5344CB8AC3E}">
        <p14:creationId xmlns:p14="http://schemas.microsoft.com/office/powerpoint/2010/main" val="352435342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Meeting Teachers’ Needs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45</a:t>
            </a:fld>
            <a:endParaRPr lang="en-US" dirty="0"/>
          </a:p>
        </p:txBody>
      </p:sp>
      <p:pic>
        <p:nvPicPr>
          <p:cNvPr id="7" name="Content Placeholder 6"/>
          <p:cNvPicPr>
            <a:picLocks noGrp="1" noChangeAspect="1"/>
          </p:cNvPicPr>
          <p:nvPr>
            <p:ph idx="1"/>
          </p:nvPr>
        </p:nvPicPr>
        <p:blipFill rotWithShape="1">
          <a:blip r:embed="rId3"/>
          <a:srcRect l="54288" t="18139" r="9318" b="6364"/>
          <a:stretch/>
        </p:blipFill>
        <p:spPr>
          <a:xfrm>
            <a:off x="149924" y="1236532"/>
            <a:ext cx="3566043" cy="4623416"/>
          </a:xfrm>
          <a:prstGeom prst="rect">
            <a:avLst/>
          </a:prstGeom>
          <a:ln>
            <a:solidFill>
              <a:schemeClr val="accent1"/>
            </a:solidFill>
          </a:ln>
        </p:spPr>
      </p:pic>
      <p:pic>
        <p:nvPicPr>
          <p:cNvPr id="9" name="Picture 8" descr="CT Math 6-12 Module 5 Participant Guide_DRAFT - Word"/>
          <p:cNvPicPr>
            <a:picLocks noChangeAspect="1"/>
          </p:cNvPicPr>
          <p:nvPr/>
        </p:nvPicPr>
        <p:blipFill rotWithShape="1">
          <a:blip r:embed="rId4">
            <a:extLst>
              <a:ext uri="{28A0092B-C50C-407E-A947-70E740481C1C}">
                <a14:useLocalDpi xmlns:a14="http://schemas.microsoft.com/office/drawing/2010/main" val="0"/>
              </a:ext>
            </a:extLst>
          </a:blip>
          <a:srcRect l="22553" t="23886" r="21702" b="29337"/>
          <a:stretch/>
        </p:blipFill>
        <p:spPr>
          <a:xfrm>
            <a:off x="3832698" y="2242739"/>
            <a:ext cx="5097293" cy="2587557"/>
          </a:xfrm>
          <a:prstGeom prst="rect">
            <a:avLst/>
          </a:prstGeom>
        </p:spPr>
      </p:pic>
      <p:cxnSp>
        <p:nvCxnSpPr>
          <p:cNvPr id="11" name="Straight Arrow Connector 10"/>
          <p:cNvCxnSpPr/>
          <p:nvPr/>
        </p:nvCxnSpPr>
        <p:spPr>
          <a:xfrm flipH="1">
            <a:off x="1033993" y="3480181"/>
            <a:ext cx="4338536" cy="1392911"/>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584704" y="3713668"/>
            <a:ext cx="4338536" cy="1392911"/>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382009" y="5088389"/>
            <a:ext cx="944414" cy="1018298"/>
            <a:chOff x="955427" y="4839606"/>
            <a:chExt cx="944414" cy="1018298"/>
          </a:xfrm>
        </p:grpSpPr>
        <p:pic>
          <p:nvPicPr>
            <p:cNvPr id="13" name="Picture 12" descr="participant guide call out.png"/>
            <p:cNvPicPr>
              <a:picLocks noChangeAspect="1" noChangeArrowheads="1"/>
            </p:cNvPicPr>
            <p:nvPr/>
          </p:nvPicPr>
          <p:blipFill>
            <a:blip r:embed="rId5" cstate="print"/>
            <a:srcRect/>
            <a:stretch>
              <a:fillRect/>
            </a:stretch>
          </p:blipFill>
          <p:spPr bwMode="auto">
            <a:xfrm>
              <a:off x="967153" y="4847492"/>
              <a:ext cx="932688" cy="1010412"/>
            </a:xfrm>
            <a:prstGeom prst="rect">
              <a:avLst/>
            </a:prstGeom>
            <a:noFill/>
            <a:ln w="9525">
              <a:noFill/>
              <a:miter lim="800000"/>
              <a:headEnd/>
              <a:tailEnd/>
            </a:ln>
          </p:spPr>
        </p:pic>
        <p:sp>
          <p:nvSpPr>
            <p:cNvPr id="14" name="TextBox 13"/>
            <p:cNvSpPr txBox="1">
              <a:spLocks noChangeArrowheads="1"/>
            </p:cNvSpPr>
            <p:nvPr/>
          </p:nvSpPr>
          <p:spPr bwMode="auto">
            <a:xfrm>
              <a:off x="955427" y="4839606"/>
              <a:ext cx="914400" cy="646331"/>
            </a:xfrm>
            <a:prstGeom prst="rect">
              <a:avLst/>
            </a:prstGeom>
            <a:noFill/>
            <a:ln w="9525">
              <a:noFill/>
              <a:miter lim="800000"/>
              <a:headEnd/>
              <a:tailEnd/>
            </a:ln>
          </p:spPr>
          <p:txBody>
            <a:bodyPr wrap="square">
              <a:spAutoFit/>
            </a:bodyPr>
            <a:lstStyle/>
            <a:p>
              <a:pPr algn="ctr"/>
              <a:r>
                <a:rPr lang="en-US" dirty="0" smtClean="0"/>
                <a:t>Page </a:t>
              </a:r>
              <a:r>
                <a:rPr lang="en-US" dirty="0"/>
                <a:t>8</a:t>
              </a:r>
              <a:endParaRPr lang="en-US" dirty="0" smtClean="0"/>
            </a:p>
            <a:p>
              <a:pPr algn="ctr"/>
              <a:endParaRPr lang="en-US" dirty="0"/>
            </a:p>
          </p:txBody>
        </p:sp>
      </p:grpSp>
    </p:spTree>
    <p:extLst>
      <p:ext uri="{BB962C8B-B14F-4D97-AF65-F5344CB8AC3E}">
        <p14:creationId xmlns:p14="http://schemas.microsoft.com/office/powerpoint/2010/main" val="24133634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23888" y="2900627"/>
            <a:ext cx="7886700" cy="620683"/>
          </a:xfrm>
        </p:spPr>
        <p:txBody>
          <a:bodyPr/>
          <a:lstStyle/>
          <a:p>
            <a:r>
              <a:rPr lang="en-US" dirty="0" smtClean="0"/>
              <a:t>Supporting Meaningful Reflection</a:t>
            </a:r>
          </a:p>
        </p:txBody>
      </p:sp>
      <p:sp>
        <p:nvSpPr>
          <p:cNvPr id="7" name="Text Placeholder 6"/>
          <p:cNvSpPr>
            <a:spLocks noGrp="1"/>
          </p:cNvSpPr>
          <p:nvPr>
            <p:ph type="body" idx="1"/>
          </p:nvPr>
        </p:nvSpPr>
        <p:spPr>
          <a:xfrm>
            <a:off x="623888" y="4257858"/>
            <a:ext cx="7886700" cy="1231106"/>
          </a:xfrm>
        </p:spPr>
        <p:txBody>
          <a:bodyPr/>
          <a:lstStyle/>
          <a:p>
            <a:r>
              <a:rPr lang="en-US" dirty="0" smtClean="0"/>
              <a:t>Section 3</a:t>
            </a:r>
            <a:endParaRPr lang="en-US" dirty="0"/>
          </a:p>
        </p:txBody>
      </p:sp>
      <p:grpSp>
        <p:nvGrpSpPr>
          <p:cNvPr id="2" name="Group 1"/>
          <p:cNvGrpSpPr/>
          <p:nvPr/>
        </p:nvGrpSpPr>
        <p:grpSpPr>
          <a:xfrm>
            <a:off x="967153" y="4847492"/>
            <a:ext cx="941584" cy="1010412"/>
            <a:chOff x="967153" y="4847492"/>
            <a:chExt cx="941584" cy="1010412"/>
          </a:xfrm>
        </p:grpSpPr>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94337" y="4906106"/>
              <a:ext cx="914400" cy="369332"/>
            </a:xfrm>
            <a:prstGeom prst="rect">
              <a:avLst/>
            </a:prstGeom>
            <a:noFill/>
            <a:ln w="9525">
              <a:noFill/>
              <a:miter lim="800000"/>
              <a:headEnd/>
              <a:tailEnd/>
            </a:ln>
          </p:spPr>
          <p:txBody>
            <a:bodyPr wrap="square">
              <a:spAutoFit/>
            </a:bodyPr>
            <a:lstStyle/>
            <a:p>
              <a:pPr algn="ctr"/>
              <a:r>
                <a:rPr lang="en-US" dirty="0" smtClean="0"/>
                <a:t>Page 16</a:t>
              </a:r>
              <a:endParaRPr lang="en-US" dirty="0"/>
            </a:p>
          </p:txBody>
        </p:sp>
      </p:grpSp>
    </p:spTree>
    <p:extLst>
      <p:ext uri="{BB962C8B-B14F-4D97-AF65-F5344CB8AC3E}">
        <p14:creationId xmlns:p14="http://schemas.microsoft.com/office/powerpoint/2010/main" val="411049323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Role of the Coach</a:t>
            </a:r>
            <a:endParaRPr lang="en-US" dirty="0"/>
          </a:p>
        </p:txBody>
      </p:sp>
      <p:sp>
        <p:nvSpPr>
          <p:cNvPr id="7" name="Text Placeholder 6"/>
          <p:cNvSpPr>
            <a:spLocks noGrp="1"/>
          </p:cNvSpPr>
          <p:nvPr>
            <p:ph type="body" sz="quarter" idx="10"/>
          </p:nvPr>
        </p:nvSpPr>
        <p:spPr>
          <a:xfrm>
            <a:off x="347582" y="1183430"/>
            <a:ext cx="8382000" cy="3280898"/>
          </a:xfrm>
        </p:spPr>
        <p:txBody>
          <a:bodyPr/>
          <a:lstStyle/>
          <a:p>
            <a:r>
              <a:rPr lang="en-US" dirty="0" smtClean="0"/>
              <a:t>Advocate vs. Evaluator</a:t>
            </a:r>
          </a:p>
          <a:p>
            <a:pPr lvl="2"/>
            <a:r>
              <a:rPr lang="en-US" dirty="0" smtClean="0"/>
              <a:t>Being a cheerleader – celebrating gains</a:t>
            </a:r>
          </a:p>
          <a:p>
            <a:pPr lvl="2"/>
            <a:r>
              <a:rPr lang="en-US" dirty="0" smtClean="0"/>
              <a:t>Effectively listening to and paraphrasing worries/concerns</a:t>
            </a:r>
          </a:p>
          <a:p>
            <a:pPr lvl="2"/>
            <a:r>
              <a:rPr lang="en-US" dirty="0" smtClean="0"/>
              <a:t>Empowering teachers to try new things</a:t>
            </a:r>
          </a:p>
          <a:p>
            <a:pPr marL="914400" lvl="2" indent="0">
              <a:buNone/>
            </a:pPr>
            <a:endParaRPr lang="en-US" dirty="0"/>
          </a:p>
          <a:p>
            <a:pPr lvl="2"/>
            <a:endParaRPr lang="en-US" dirty="0" smtClean="0"/>
          </a:p>
          <a:p>
            <a:pPr marL="517525" lvl="1" indent="0">
              <a:buNone/>
            </a:pP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33</a:t>
            </a:fld>
            <a:endParaRPr lang="en-US" dirty="0"/>
          </a:p>
        </p:txBody>
      </p:sp>
      <p:pic>
        <p:nvPicPr>
          <p:cNvPr id="9" name="Picture 8"/>
          <p:cNvPicPr>
            <a:picLocks noChangeAspect="1"/>
          </p:cNvPicPr>
          <p:nvPr/>
        </p:nvPicPr>
        <p:blipFill>
          <a:blip r:embed="rId3"/>
          <a:stretch>
            <a:fillRect/>
          </a:stretch>
        </p:blipFill>
        <p:spPr>
          <a:xfrm>
            <a:off x="2832100" y="3528927"/>
            <a:ext cx="3479800" cy="2336800"/>
          </a:xfrm>
          <a:prstGeom prst="rect">
            <a:avLst/>
          </a:prstGeom>
        </p:spPr>
      </p:pic>
      <p:grpSp>
        <p:nvGrpSpPr>
          <p:cNvPr id="11" name="Group 10"/>
          <p:cNvGrpSpPr/>
          <p:nvPr/>
        </p:nvGrpSpPr>
        <p:grpSpPr>
          <a:xfrm>
            <a:off x="6647667" y="5417570"/>
            <a:ext cx="944414" cy="1020378"/>
            <a:chOff x="955427" y="4837526"/>
            <a:chExt cx="944414" cy="1020378"/>
          </a:xfrm>
        </p:grpSpPr>
        <p:pic>
          <p:nvPicPr>
            <p:cNvPr id="12" name="Picture 6" descr="participant guide call out.png"/>
            <p:cNvPicPr>
              <a:picLocks noChangeAspect="1" noChangeArrowheads="1"/>
            </p:cNvPicPr>
            <p:nvPr/>
          </p:nvPicPr>
          <p:blipFill>
            <a:blip r:embed="rId4" cstate="print"/>
            <a:srcRect/>
            <a:stretch>
              <a:fillRect/>
            </a:stretch>
          </p:blipFill>
          <p:spPr bwMode="auto">
            <a:xfrm>
              <a:off x="967153" y="4847492"/>
              <a:ext cx="932688" cy="1010412"/>
            </a:xfrm>
            <a:prstGeom prst="rect">
              <a:avLst/>
            </a:prstGeom>
            <a:noFill/>
            <a:ln w="9525">
              <a:noFill/>
              <a:miter lim="800000"/>
              <a:headEnd/>
              <a:tailEnd/>
            </a:ln>
          </p:spPr>
        </p:pic>
        <p:sp>
          <p:nvSpPr>
            <p:cNvPr id="13" name="TextBox 12"/>
            <p:cNvSpPr txBox="1">
              <a:spLocks noChangeArrowheads="1"/>
            </p:cNvSpPr>
            <p:nvPr/>
          </p:nvSpPr>
          <p:spPr bwMode="auto">
            <a:xfrm>
              <a:off x="955427" y="4837526"/>
              <a:ext cx="914400" cy="369332"/>
            </a:xfrm>
            <a:prstGeom prst="rect">
              <a:avLst/>
            </a:prstGeom>
            <a:noFill/>
            <a:ln w="9525">
              <a:noFill/>
              <a:miter lim="800000"/>
              <a:headEnd/>
              <a:tailEnd/>
            </a:ln>
          </p:spPr>
          <p:txBody>
            <a:bodyPr wrap="square">
              <a:spAutoFit/>
            </a:bodyPr>
            <a:lstStyle/>
            <a:p>
              <a:pPr algn="ctr"/>
              <a:r>
                <a:rPr lang="en-US" dirty="0" smtClean="0"/>
                <a:t>Page 16</a:t>
              </a:r>
              <a:endParaRPr lang="en-US" dirty="0"/>
            </a:p>
          </p:txBody>
        </p:sp>
      </p:grpSp>
    </p:spTree>
    <p:extLst>
      <p:ext uri="{BB962C8B-B14F-4D97-AF65-F5344CB8AC3E}">
        <p14:creationId xmlns:p14="http://schemas.microsoft.com/office/powerpoint/2010/main" val="11413701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99681" y="1134307"/>
            <a:ext cx="4931942" cy="4616648"/>
          </a:xfrm>
        </p:spPr>
        <p:txBody>
          <a:bodyPr/>
          <a:lstStyle/>
          <a:p>
            <a:pPr marL="914400" lvl="2" indent="0">
              <a:buNone/>
            </a:pPr>
            <a:endParaRPr lang="en-US" dirty="0"/>
          </a:p>
          <a:p>
            <a:r>
              <a:rPr lang="en-US" dirty="0"/>
              <a:t>Partner/Collaborator vs. </a:t>
            </a:r>
            <a:r>
              <a:rPr lang="en-US" dirty="0" smtClean="0"/>
              <a:t>Expert</a:t>
            </a:r>
          </a:p>
          <a:p>
            <a:pPr marL="846138" lvl="2" indent="-392113"/>
            <a:r>
              <a:rPr lang="en-US" sz="2800" dirty="0" smtClean="0"/>
              <a:t>Peer/Co-Learner</a:t>
            </a:r>
          </a:p>
          <a:p>
            <a:pPr marL="846138" lvl="2" indent="-392113"/>
            <a:r>
              <a:rPr lang="en-US" sz="2800" dirty="0" smtClean="0"/>
              <a:t>Asking </a:t>
            </a:r>
            <a:r>
              <a:rPr lang="en-US" sz="2800" dirty="0"/>
              <a:t>questions vs. giving </a:t>
            </a:r>
            <a:r>
              <a:rPr lang="en-US" sz="2800" dirty="0" smtClean="0"/>
              <a:t>answers</a:t>
            </a:r>
          </a:p>
          <a:p>
            <a:pPr marL="635000" lvl="2" indent="0">
              <a:buNone/>
            </a:pPr>
            <a:endParaRPr lang="en-US" sz="2800" dirty="0" smtClean="0"/>
          </a:p>
          <a:p>
            <a:pPr marL="635000" lvl="2" indent="0">
              <a:buNone/>
            </a:pPr>
            <a:endParaRPr lang="en-US" dirty="0" smtClean="0"/>
          </a:p>
          <a:p>
            <a:pPr marL="0" indent="0">
              <a:buNone/>
            </a:pPr>
            <a:endParaRPr lang="en-US" dirty="0" smtClean="0"/>
          </a:p>
          <a:p>
            <a:pPr marL="0" indent="0">
              <a:buNone/>
            </a:pPr>
            <a:endParaRPr lang="en-US" dirty="0" smtClean="0"/>
          </a:p>
        </p:txBody>
      </p:sp>
      <p:sp>
        <p:nvSpPr>
          <p:cNvPr id="8" name="Title 7"/>
          <p:cNvSpPr>
            <a:spLocks noGrp="1"/>
          </p:cNvSpPr>
          <p:nvPr>
            <p:ph type="title"/>
          </p:nvPr>
        </p:nvSpPr>
        <p:spPr/>
        <p:txBody>
          <a:bodyPr/>
          <a:lstStyle/>
          <a:p>
            <a:r>
              <a:rPr lang="en-US" dirty="0" smtClean="0"/>
              <a:t> Coach’s Role</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34</a:t>
            </a:fld>
            <a:endParaRPr lang="en-US" dirty="0"/>
          </a:p>
        </p:txBody>
      </p:sp>
      <p:pic>
        <p:nvPicPr>
          <p:cNvPr id="10" name="Picture 9" descr="201403_014_EJonline5_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4908" y="1192695"/>
            <a:ext cx="3057830" cy="4399755"/>
          </a:xfrm>
          <a:prstGeom prst="rect">
            <a:avLst/>
          </a:prstGeom>
          <a:ln>
            <a:solidFill>
              <a:schemeClr val="tx2">
                <a:lumMod val="50000"/>
              </a:schemeClr>
            </a:solidFill>
          </a:ln>
        </p:spPr>
      </p:pic>
    </p:spTree>
    <p:extLst>
      <p:ext uri="{BB962C8B-B14F-4D97-AF65-F5344CB8AC3E}">
        <p14:creationId xmlns:p14="http://schemas.microsoft.com/office/powerpoint/2010/main" val="23840576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84048" y="868736"/>
            <a:ext cx="4528398" cy="4456605"/>
          </a:xfrm>
        </p:spPr>
        <p:txBody>
          <a:bodyPr/>
          <a:lstStyle/>
          <a:p>
            <a:pPr marL="914400" lvl="2" indent="0">
              <a:buNone/>
            </a:pPr>
            <a:endParaRPr lang="en-US" dirty="0"/>
          </a:p>
          <a:p>
            <a:r>
              <a:rPr lang="en-US" dirty="0" smtClean="0"/>
              <a:t>Advisor vs. Director</a:t>
            </a:r>
            <a:endParaRPr lang="en-US" dirty="0"/>
          </a:p>
          <a:p>
            <a:pPr marL="1033463" lvl="2" indent="-473075"/>
            <a:r>
              <a:rPr lang="en-US" sz="2800" dirty="0" smtClean="0"/>
              <a:t>Providing </a:t>
            </a:r>
            <a:r>
              <a:rPr lang="en-US" sz="2800" dirty="0"/>
              <a:t>suggestions for refinement of a lesson or classroom </a:t>
            </a:r>
            <a:r>
              <a:rPr lang="en-US" sz="2800" dirty="0" smtClean="0"/>
              <a:t>practice</a:t>
            </a:r>
          </a:p>
          <a:p>
            <a:pPr marL="1033463" lvl="2" indent="-473075"/>
            <a:r>
              <a:rPr lang="en-US" sz="2800" dirty="0" smtClean="0"/>
              <a:t>Keeping the focus on student learning</a:t>
            </a:r>
          </a:p>
          <a:p>
            <a:pPr marL="679450" indent="-177800">
              <a:buNone/>
            </a:pPr>
            <a:endParaRPr lang="en-US" dirty="0" smtClean="0"/>
          </a:p>
          <a:p>
            <a:pPr marL="0" indent="0">
              <a:buNone/>
            </a:pPr>
            <a:endParaRPr lang="en-US" dirty="0" smtClean="0"/>
          </a:p>
        </p:txBody>
      </p:sp>
      <p:sp>
        <p:nvSpPr>
          <p:cNvPr id="8" name="Title 7"/>
          <p:cNvSpPr>
            <a:spLocks noGrp="1"/>
          </p:cNvSpPr>
          <p:nvPr>
            <p:ph type="title"/>
          </p:nvPr>
        </p:nvSpPr>
        <p:spPr/>
        <p:txBody>
          <a:bodyPr/>
          <a:lstStyle/>
          <a:p>
            <a:r>
              <a:rPr lang="en-US" dirty="0" smtClean="0"/>
              <a:t> Coach’s Role</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35</a:t>
            </a:fld>
            <a:endParaRPr lang="en-US" dirty="0"/>
          </a:p>
        </p:txBody>
      </p:sp>
      <p:pic>
        <p:nvPicPr>
          <p:cNvPr id="3" name="Picture 2"/>
          <p:cNvPicPr>
            <a:picLocks noChangeAspect="1"/>
          </p:cNvPicPr>
          <p:nvPr/>
        </p:nvPicPr>
        <p:blipFill>
          <a:blip r:embed="rId3"/>
          <a:stretch>
            <a:fillRect/>
          </a:stretch>
        </p:blipFill>
        <p:spPr>
          <a:xfrm>
            <a:off x="5058261" y="2126872"/>
            <a:ext cx="3082849" cy="2307733"/>
          </a:xfrm>
          <a:prstGeom prst="rect">
            <a:avLst/>
          </a:prstGeom>
        </p:spPr>
      </p:pic>
    </p:spTree>
    <p:extLst>
      <p:ext uri="{BB962C8B-B14F-4D97-AF65-F5344CB8AC3E}">
        <p14:creationId xmlns:p14="http://schemas.microsoft.com/office/powerpoint/2010/main" val="39532352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Purposeful Questions</a:t>
            </a:r>
            <a:endParaRPr lang="en-US" dirty="0"/>
          </a:p>
        </p:txBody>
      </p:sp>
      <p:sp>
        <p:nvSpPr>
          <p:cNvPr id="7" name="Text Placeholder 6"/>
          <p:cNvSpPr>
            <a:spLocks noGrp="1"/>
          </p:cNvSpPr>
          <p:nvPr>
            <p:ph type="body" sz="quarter" idx="10"/>
          </p:nvPr>
        </p:nvSpPr>
        <p:spPr>
          <a:xfrm>
            <a:off x="381000" y="1417320"/>
            <a:ext cx="5084697" cy="3757952"/>
          </a:xfrm>
        </p:spPr>
        <p:txBody>
          <a:bodyPr/>
          <a:lstStyle/>
          <a:p>
            <a:r>
              <a:rPr lang="en-US" dirty="0" smtClean="0"/>
              <a:t>A coach asks questions to:</a:t>
            </a:r>
          </a:p>
          <a:p>
            <a:pPr marL="0" indent="0">
              <a:buNone/>
            </a:pPr>
            <a:endParaRPr lang="en-US" sz="1000" dirty="0" smtClean="0"/>
          </a:p>
          <a:p>
            <a:pPr lvl="1"/>
            <a:r>
              <a:rPr lang="en-US" dirty="0" smtClean="0"/>
              <a:t>Stimulate reflection</a:t>
            </a:r>
          </a:p>
          <a:p>
            <a:pPr lvl="1"/>
            <a:r>
              <a:rPr lang="en-US" dirty="0" smtClean="0"/>
              <a:t>Promote a spirit of inquiry (expand thinking and possibilities)</a:t>
            </a:r>
          </a:p>
          <a:p>
            <a:pPr marL="517525" lvl="1" indent="0">
              <a:buNone/>
            </a:pPr>
            <a:endParaRPr lang="en-US" dirty="0" smtClean="0"/>
          </a:p>
          <a:p>
            <a:pPr marL="517525" lvl="1" indent="0">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36</a:t>
            </a:fld>
            <a:endParaRPr lang="en-US" dirty="0"/>
          </a:p>
        </p:txBody>
      </p:sp>
      <p:pic>
        <p:nvPicPr>
          <p:cNvPr id="3" name="Picture 2"/>
          <p:cNvPicPr>
            <a:picLocks noChangeAspect="1"/>
          </p:cNvPicPr>
          <p:nvPr/>
        </p:nvPicPr>
        <p:blipFill>
          <a:blip r:embed="rId3"/>
          <a:stretch>
            <a:fillRect/>
          </a:stretch>
        </p:blipFill>
        <p:spPr>
          <a:xfrm>
            <a:off x="5442838" y="2273300"/>
            <a:ext cx="3314700" cy="2298700"/>
          </a:xfrm>
          <a:prstGeom prst="rect">
            <a:avLst/>
          </a:prstGeom>
        </p:spPr>
      </p:pic>
    </p:spTree>
    <p:extLst>
      <p:ext uri="{BB962C8B-B14F-4D97-AF65-F5344CB8AC3E}">
        <p14:creationId xmlns:p14="http://schemas.microsoft.com/office/powerpoint/2010/main" val="150286880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7272"/>
            <a:ext cx="8382000" cy="1049972"/>
          </a:xfrm>
        </p:spPr>
        <p:txBody>
          <a:bodyPr>
            <a:normAutofit fontScale="90000"/>
          </a:bodyPr>
          <a:lstStyle/>
          <a:p>
            <a:r>
              <a:rPr lang="en-US" sz="4400" dirty="0" smtClean="0"/>
              <a:t>Think about the wording of  these questions:</a:t>
            </a:r>
            <a:endParaRPr lang="en-US" sz="4400" dirty="0"/>
          </a:p>
        </p:txBody>
      </p:sp>
      <p:sp>
        <p:nvSpPr>
          <p:cNvPr id="3" name="Text Placeholder 2"/>
          <p:cNvSpPr>
            <a:spLocks noGrp="1"/>
          </p:cNvSpPr>
          <p:nvPr>
            <p:ph type="body" sz="quarter" idx="10"/>
          </p:nvPr>
        </p:nvSpPr>
        <p:spPr>
          <a:xfrm>
            <a:off x="254817" y="1208904"/>
            <a:ext cx="8382000" cy="3896451"/>
          </a:xfrm>
        </p:spPr>
        <p:txBody>
          <a:bodyPr/>
          <a:lstStyle/>
          <a:p>
            <a:pPr>
              <a:spcAft>
                <a:spcPts val="600"/>
              </a:spcAft>
            </a:pPr>
            <a:r>
              <a:rPr lang="en-US" dirty="0"/>
              <a:t>What are some connections between this learning target and what your students have learned before?</a:t>
            </a:r>
          </a:p>
          <a:p>
            <a:pPr>
              <a:spcAft>
                <a:spcPts val="600"/>
              </a:spcAft>
            </a:pPr>
            <a:r>
              <a:rPr lang="en-US" dirty="0" smtClean="0"/>
              <a:t>What </a:t>
            </a:r>
            <a:r>
              <a:rPr lang="en-US" dirty="0"/>
              <a:t>formative assessment strategies could you use to see if students are understanding the concept?</a:t>
            </a:r>
          </a:p>
          <a:p>
            <a:pPr>
              <a:spcAft>
                <a:spcPts val="600"/>
              </a:spcAft>
            </a:pPr>
            <a:r>
              <a:rPr lang="en-US" dirty="0" smtClean="0"/>
              <a:t>How </a:t>
            </a:r>
            <a:r>
              <a:rPr lang="en-US" dirty="0"/>
              <a:t>did the lesson go compared to how you had planned it?</a:t>
            </a:r>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37</a:t>
            </a:fld>
            <a:endParaRPr lang="en-US" dirty="0"/>
          </a:p>
        </p:txBody>
      </p:sp>
      <p:grpSp>
        <p:nvGrpSpPr>
          <p:cNvPr id="10" name="Group 9"/>
          <p:cNvGrpSpPr/>
          <p:nvPr/>
        </p:nvGrpSpPr>
        <p:grpSpPr>
          <a:xfrm>
            <a:off x="6637230" y="5220744"/>
            <a:ext cx="932688" cy="1044751"/>
            <a:chOff x="955427" y="4813153"/>
            <a:chExt cx="944414" cy="1044751"/>
          </a:xfrm>
        </p:grpSpPr>
        <p:pic>
          <p:nvPicPr>
            <p:cNvPr id="11"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12" name="TextBox 11"/>
            <p:cNvSpPr txBox="1">
              <a:spLocks noChangeArrowheads="1"/>
            </p:cNvSpPr>
            <p:nvPr/>
          </p:nvSpPr>
          <p:spPr bwMode="auto">
            <a:xfrm>
              <a:off x="955427" y="4813153"/>
              <a:ext cx="944414" cy="369332"/>
            </a:xfrm>
            <a:prstGeom prst="rect">
              <a:avLst/>
            </a:prstGeom>
            <a:noFill/>
            <a:ln w="9525">
              <a:noFill/>
              <a:miter lim="800000"/>
              <a:headEnd/>
              <a:tailEnd/>
            </a:ln>
          </p:spPr>
          <p:txBody>
            <a:bodyPr wrap="square">
              <a:spAutoFit/>
            </a:bodyPr>
            <a:lstStyle/>
            <a:p>
              <a:pPr algn="ctr"/>
              <a:r>
                <a:rPr lang="en-US" dirty="0" smtClean="0"/>
                <a:t>Page 17</a:t>
              </a:r>
              <a:endParaRPr lang="en-US" dirty="0"/>
            </a:p>
          </p:txBody>
        </p:sp>
      </p:grpSp>
    </p:spTree>
    <p:extLst>
      <p:ext uri="{BB962C8B-B14F-4D97-AF65-F5344CB8AC3E}">
        <p14:creationId xmlns:p14="http://schemas.microsoft.com/office/powerpoint/2010/main" val="317273466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5" y="257082"/>
            <a:ext cx="8382000" cy="1049972"/>
          </a:xfrm>
        </p:spPr>
        <p:txBody>
          <a:bodyPr>
            <a:normAutofit/>
          </a:bodyPr>
          <a:lstStyle/>
          <a:p>
            <a:r>
              <a:rPr lang="en-US" sz="4400" dirty="0" smtClean="0"/>
              <a:t>Tips for Well-crafted Questions:</a:t>
            </a:r>
            <a:endParaRPr lang="en-US" sz="4400" dirty="0"/>
          </a:p>
        </p:txBody>
      </p:sp>
      <p:sp>
        <p:nvSpPr>
          <p:cNvPr id="3" name="Text Placeholder 2"/>
          <p:cNvSpPr>
            <a:spLocks noGrp="1"/>
          </p:cNvSpPr>
          <p:nvPr>
            <p:ph type="body" sz="quarter" idx="10"/>
          </p:nvPr>
        </p:nvSpPr>
        <p:spPr>
          <a:xfrm>
            <a:off x="489855" y="1039492"/>
            <a:ext cx="7807052" cy="4595104"/>
          </a:xfrm>
        </p:spPr>
        <p:txBody>
          <a:bodyPr/>
          <a:lstStyle/>
          <a:p>
            <a:pPr>
              <a:spcAft>
                <a:spcPts val="600"/>
              </a:spcAft>
            </a:pPr>
            <a:r>
              <a:rPr lang="en-US" sz="3000" dirty="0"/>
              <a:t>Use plurals in your questions</a:t>
            </a:r>
          </a:p>
          <a:p>
            <a:pPr>
              <a:spcAft>
                <a:spcPts val="600"/>
              </a:spcAft>
            </a:pPr>
            <a:r>
              <a:rPr lang="en-US" sz="3000" dirty="0"/>
              <a:t>Embed tentative language (“might”, “some”)</a:t>
            </a:r>
          </a:p>
          <a:p>
            <a:pPr>
              <a:spcAft>
                <a:spcPts val="600"/>
              </a:spcAft>
            </a:pPr>
            <a:r>
              <a:rPr lang="en-US" sz="3000" dirty="0"/>
              <a:t>Ask open-ended questions </a:t>
            </a:r>
          </a:p>
          <a:p>
            <a:pPr>
              <a:spcAft>
                <a:spcPts val="600"/>
              </a:spcAft>
            </a:pPr>
            <a:r>
              <a:rPr lang="en-US" sz="3000" dirty="0"/>
              <a:t>Use verbs to elicit higher-order thinking (“compare”, “predict”, “evaluate”)</a:t>
            </a:r>
          </a:p>
          <a:p>
            <a:pPr>
              <a:spcAft>
                <a:spcPts val="600"/>
              </a:spcAft>
            </a:pPr>
            <a:r>
              <a:rPr lang="en-US" sz="3000" dirty="0"/>
              <a:t>Presume positive intentions in your questions</a:t>
            </a:r>
          </a:p>
          <a:p>
            <a:pPr>
              <a:spcAft>
                <a:spcPts val="1200"/>
              </a:spcAft>
            </a:pPr>
            <a:r>
              <a:rPr lang="en-US" sz="3000" dirty="0"/>
              <a:t>Use an approachable voice to signal inquiry vs. interrogation</a:t>
            </a:r>
          </a:p>
          <a:p>
            <a:pPr marL="0" indent="0">
              <a:buNone/>
            </a:pPr>
            <a:r>
              <a:rPr lang="en-US" sz="1600" dirty="0" smtClean="0"/>
              <a:t>Bay-Williams</a:t>
            </a:r>
            <a:r>
              <a:rPr lang="en-US" sz="1600" dirty="0"/>
              <a:t>, J</a:t>
            </a:r>
            <a:r>
              <a:rPr lang="en-US" sz="1600" dirty="0" smtClean="0"/>
              <a:t>., </a:t>
            </a:r>
            <a:r>
              <a:rPr lang="en-US" sz="1600" dirty="0"/>
              <a:t>McGatha, M</a:t>
            </a:r>
            <a:r>
              <a:rPr lang="en-US" sz="1600" dirty="0" smtClean="0"/>
              <a:t>., </a:t>
            </a:r>
            <a:r>
              <a:rPr lang="en-US" sz="1600" dirty="0"/>
              <a:t>2014)  </a:t>
            </a:r>
            <a:endParaRPr lang="en-US" dirty="0" smtClean="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38</a:t>
            </a:fld>
            <a:endParaRPr lang="en-US" dirty="0"/>
          </a:p>
        </p:txBody>
      </p:sp>
      <p:grpSp>
        <p:nvGrpSpPr>
          <p:cNvPr id="6" name="Group 5"/>
          <p:cNvGrpSpPr/>
          <p:nvPr/>
        </p:nvGrpSpPr>
        <p:grpSpPr>
          <a:xfrm>
            <a:off x="6637230" y="5255083"/>
            <a:ext cx="944414" cy="1010412"/>
            <a:chOff x="955427" y="4847492"/>
            <a:chExt cx="944414" cy="1010412"/>
          </a:xfrm>
        </p:grpSpPr>
        <p:pic>
          <p:nvPicPr>
            <p:cNvPr id="7"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848956"/>
              <a:ext cx="914400" cy="646331"/>
            </a:xfrm>
            <a:prstGeom prst="rect">
              <a:avLst/>
            </a:prstGeom>
            <a:noFill/>
            <a:ln w="9525">
              <a:noFill/>
              <a:miter lim="800000"/>
              <a:headEnd/>
              <a:tailEnd/>
            </a:ln>
          </p:spPr>
          <p:txBody>
            <a:bodyPr wrap="square">
              <a:spAutoFit/>
            </a:bodyPr>
            <a:lstStyle/>
            <a:p>
              <a:pPr algn="ctr"/>
              <a:r>
                <a:rPr lang="en-US" dirty="0" smtClean="0"/>
                <a:t>Pages 17-18</a:t>
              </a:r>
              <a:endParaRPr lang="en-US" dirty="0"/>
            </a:p>
          </p:txBody>
        </p:sp>
      </p:grpSp>
    </p:spTree>
    <p:extLst>
      <p:ext uri="{BB962C8B-B14F-4D97-AF65-F5344CB8AC3E}">
        <p14:creationId xmlns:p14="http://schemas.microsoft.com/office/powerpoint/2010/main" val="1304423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90" y="285412"/>
            <a:ext cx="8382000" cy="1049972"/>
          </a:xfrm>
        </p:spPr>
        <p:txBody>
          <a:bodyPr>
            <a:normAutofit/>
          </a:bodyPr>
          <a:lstStyle/>
          <a:p>
            <a:r>
              <a:rPr lang="en-US" sz="4400" dirty="0" smtClean="0"/>
              <a:t>Engage in a Coaching Conversation:</a:t>
            </a:r>
            <a:endParaRPr lang="en-US" sz="44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39</a:t>
            </a:fld>
            <a:endParaRPr lang="en-US" dirty="0"/>
          </a:p>
        </p:txBody>
      </p:sp>
      <p:sp>
        <p:nvSpPr>
          <p:cNvPr id="6" name="Text Placeholder 5"/>
          <p:cNvSpPr>
            <a:spLocks noGrp="1"/>
          </p:cNvSpPr>
          <p:nvPr>
            <p:ph type="body" sz="quarter" idx="10"/>
          </p:nvPr>
        </p:nvSpPr>
        <p:spPr>
          <a:xfrm>
            <a:off x="319069" y="1300548"/>
            <a:ext cx="8382000" cy="4831066"/>
          </a:xfrm>
        </p:spPr>
        <p:txBody>
          <a:bodyPr/>
          <a:lstStyle/>
          <a:p>
            <a:r>
              <a:rPr lang="en-US" dirty="0" smtClean="0"/>
              <a:t>The coach will take ten minutes to look over the coachee’s lesson design and consider a couple of questions that could be asked about </a:t>
            </a:r>
            <a:r>
              <a:rPr lang="en-US" dirty="0"/>
              <a:t>the lesson design and the implementation of the </a:t>
            </a:r>
            <a:r>
              <a:rPr lang="en-US" dirty="0" smtClean="0"/>
              <a:t>lesson.</a:t>
            </a:r>
            <a:r>
              <a:rPr lang="en-US" b="1" dirty="0"/>
              <a:t> </a:t>
            </a:r>
            <a:endParaRPr lang="en-US" b="1" dirty="0" smtClean="0"/>
          </a:p>
          <a:p>
            <a:pPr>
              <a:buFont typeface="Arial"/>
              <a:buChar char="•"/>
            </a:pPr>
            <a:endParaRPr lang="en-US" sz="1600" dirty="0" smtClean="0"/>
          </a:p>
          <a:p>
            <a:r>
              <a:rPr lang="en-US" dirty="0" smtClean="0"/>
              <a:t>  When forming questions, consider:</a:t>
            </a:r>
          </a:p>
          <a:p>
            <a:pPr lvl="1"/>
            <a:r>
              <a:rPr lang="en-US" dirty="0" smtClean="0"/>
              <a:t>The EQuIP Rubric (copies on table)</a:t>
            </a:r>
          </a:p>
          <a:p>
            <a:pPr lvl="1"/>
            <a:r>
              <a:rPr lang="en-US" dirty="0" smtClean="0"/>
              <a:t>UDL Principles (page 19)</a:t>
            </a:r>
          </a:p>
          <a:p>
            <a:pPr marL="517525" lvl="1" indent="0">
              <a:buNone/>
            </a:pPr>
            <a:endParaRPr lang="en-US" sz="1800" dirty="0" smtClean="0"/>
          </a:p>
          <a:p>
            <a:endParaRPr lang="en-US" dirty="0"/>
          </a:p>
        </p:txBody>
      </p:sp>
    </p:spTree>
    <p:extLst>
      <p:ext uri="{BB962C8B-B14F-4D97-AF65-F5344CB8AC3E}">
        <p14:creationId xmlns:p14="http://schemas.microsoft.com/office/powerpoint/2010/main" val="304777345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30187</TotalTime>
  <Words>2545</Words>
  <Application>Microsoft Office PowerPoint</Application>
  <PresentationFormat>On-screen Show (4:3)</PresentationFormat>
  <Paragraphs>185</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Times New Roman</vt:lpstr>
      <vt:lpstr>LtBkgBlueBorder</vt:lpstr>
      <vt:lpstr>LtBkgNoBorder</vt:lpstr>
      <vt:lpstr>Connecticut Core Standards  for Mathematics</vt:lpstr>
      <vt:lpstr>Supporting Meaningful Reflection</vt:lpstr>
      <vt:lpstr>The Role of the Coach</vt:lpstr>
      <vt:lpstr> Coach’s Role</vt:lpstr>
      <vt:lpstr> Coach’s Role</vt:lpstr>
      <vt:lpstr>Purposeful Questions</vt:lpstr>
      <vt:lpstr>Think about the wording of  these questions:</vt:lpstr>
      <vt:lpstr>Tips for Well-crafted Questions:</vt:lpstr>
      <vt:lpstr>Engage in a Coaching Conversation:</vt:lpstr>
      <vt:lpstr>Engage in a Coaching Conversation:</vt:lpstr>
      <vt:lpstr>Reflect</vt:lpstr>
      <vt:lpstr>Data Collection</vt:lpstr>
      <vt:lpstr>Observe the lesson</vt:lpstr>
      <vt:lpstr>Classroom Observations Feedback</vt:lpstr>
      <vt:lpstr>Meeting Teachers’ Needs</vt:lpstr>
    </vt:vector>
  </TitlesOfParts>
  <Manager/>
  <Company>Public Consulting Group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subject/>
  <dc:creator>Public Consulting Group</dc:creator>
  <cp:keywords/>
  <dc:description/>
  <cp:lastModifiedBy>Wade, Michelle</cp:lastModifiedBy>
  <cp:revision>831</cp:revision>
  <cp:lastPrinted>2014-09-14T15:29:58Z</cp:lastPrinted>
  <dcterms:created xsi:type="dcterms:W3CDTF">2014-01-18T18:47:42Z</dcterms:created>
  <dcterms:modified xsi:type="dcterms:W3CDTF">2015-01-16T15:50:41Z</dcterms:modified>
  <cp:category/>
</cp:coreProperties>
</file>