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59" showSpecialPlsOnTitleSld="0" saveSubsetFonts="1">
  <p:sldMasterIdLst>
    <p:sldMasterId id="2147483687" r:id="rId1"/>
    <p:sldMasterId id="2147483711" r:id="rId2"/>
  </p:sldMasterIdLst>
  <p:notesMasterIdLst>
    <p:notesMasterId r:id="rId9"/>
  </p:notesMasterIdLst>
  <p:handoutMasterIdLst>
    <p:handoutMasterId r:id="rId10"/>
  </p:handoutMasterIdLst>
  <p:sldIdLst>
    <p:sldId id="627" r:id="rId3"/>
    <p:sldId id="664" r:id="rId4"/>
    <p:sldId id="665" r:id="rId5"/>
    <p:sldId id="683" r:id="rId6"/>
    <p:sldId id="677" r:id="rId7"/>
    <p:sldId id="667" r:id="rId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76" userDrawn="1">
          <p15:clr>
            <a:srgbClr val="A4A3A4"/>
          </p15:clr>
        </p15:guide>
        <p15:guide id="2" pos="2109" userDrawn="1">
          <p15:clr>
            <a:srgbClr val="A4A3A4"/>
          </p15:clr>
        </p15:guide>
        <p15:guide id="3" orient="horz" pos="2928" userDrawn="1">
          <p15:clr>
            <a:srgbClr val="A4A3A4"/>
          </p15:clr>
        </p15:guide>
        <p15:guide id="4"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1" name="DeCarlo, Sharon" initials="DS" lastIdx="1" clrIdx="1"/>
  <p:cmAuthor id="2" name="Jackson, Dennis" initials="JD" lastIdx="12" clrIdx="2">
    <p:extLst/>
  </p:cmAuthor>
  <p:cmAuthor id="3" name="Kelley, Nora" initials="KN" lastIdx="81" clrIdx="3">
    <p:extLst/>
  </p:cmAuthor>
  <p:cmAuthor id="4" name="Michelle Wade" initials="MW" lastIdx="2" clrIdx="4"/>
  <p:cmAuthor id="5" name="Pierce, Melissa" initials="PM" lastIdx="1" clrIdx="5">
    <p:extLst/>
  </p:cmAuthor>
  <p:cmAuthor id="6" name="W2K" initials="W" lastIdx="12"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00FF"/>
    <a:srgbClr val="DF8045"/>
    <a:srgbClr val="32C658"/>
    <a:srgbClr val="E1E1E1"/>
    <a:srgbClr val="FFFF85"/>
    <a:srgbClr val="E2E2E2"/>
    <a:srgbClr val="D4ECBA"/>
    <a:srgbClr val="92D050"/>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5" autoAdjust="0"/>
    <p:restoredTop sz="53092" autoAdjust="0"/>
  </p:normalViewPr>
  <p:slideViewPr>
    <p:cSldViewPr snapToGrid="0">
      <p:cViewPr varScale="1">
        <p:scale>
          <a:sx n="35" d="100"/>
          <a:sy n="35" d="100"/>
        </p:scale>
        <p:origin x="1195" y="34"/>
      </p:cViewPr>
      <p:guideLst>
        <p:guide orient="horz" pos="2160"/>
        <p:guide pos="2880"/>
      </p:guideLst>
    </p:cSldViewPr>
  </p:slideViewPr>
  <p:outlineViewPr>
    <p:cViewPr>
      <p:scale>
        <a:sx n="33" d="100"/>
        <a:sy n="33" d="100"/>
      </p:scale>
      <p:origin x="0" y="-2772"/>
    </p:cViewPr>
  </p:outlineViewPr>
  <p:notesTextViewPr>
    <p:cViewPr>
      <p:scale>
        <a:sx n="3" d="2"/>
        <a:sy n="3" d="2"/>
      </p:scale>
      <p:origin x="0" y="0"/>
    </p:cViewPr>
  </p:notesTextViewPr>
  <p:sorterViewPr>
    <p:cViewPr varScale="1">
      <p:scale>
        <a:sx n="1" d="1"/>
        <a:sy n="1" d="1"/>
      </p:scale>
      <p:origin x="0" y="-1152"/>
    </p:cViewPr>
  </p:sorterViewPr>
  <p:notesViewPr>
    <p:cSldViewPr snapToGrid="0">
      <p:cViewPr>
        <p:scale>
          <a:sx n="150" d="100"/>
          <a:sy n="150" d="100"/>
        </p:scale>
        <p:origin x="-704" y="3840"/>
      </p:cViewPr>
      <p:guideLst>
        <p:guide orient="horz" pos="2876"/>
        <p:guide pos="2109"/>
        <p:guide orient="horz" pos="2928"/>
        <p:guide pos="2160"/>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7" tIns="46153" rIns="92307" bIns="46153" rtlCol="0"/>
          <a:lstStyle>
            <a:lvl1pPr algn="l">
              <a:defRPr sz="1200"/>
            </a:lvl1pPr>
          </a:lstStyle>
          <a:p>
            <a:endParaRPr lang="en-US" dirty="0"/>
          </a:p>
        </p:txBody>
      </p:sp>
      <p:sp>
        <p:nvSpPr>
          <p:cNvPr id="3" name="Date Placeholder 2"/>
          <p:cNvSpPr>
            <a:spLocks noGrp="1"/>
          </p:cNvSpPr>
          <p:nvPr>
            <p:ph type="dt" sz="quarter" idx="1"/>
          </p:nvPr>
        </p:nvSpPr>
        <p:spPr>
          <a:xfrm>
            <a:off x="3884614" y="0"/>
            <a:ext cx="2971800" cy="464820"/>
          </a:xfrm>
          <a:prstGeom prst="rect">
            <a:avLst/>
          </a:prstGeom>
        </p:spPr>
        <p:txBody>
          <a:bodyPr vert="horz" lIns="92307" tIns="46153" rIns="92307" bIns="46153" rtlCol="0"/>
          <a:lstStyle>
            <a:lvl1pPr algn="r">
              <a:defRPr sz="1200"/>
            </a:lvl1pPr>
          </a:lstStyle>
          <a:p>
            <a:fld id="{3B46E3D7-5A05-4181-B712-1EC3FC55BC14}" type="datetimeFigureOut">
              <a:rPr lang="en-US" smtClean="0"/>
              <a:pPr/>
              <a:t>1/16/2015</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2307" tIns="46153" rIns="92307" bIns="4615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4" y="8829967"/>
            <a:ext cx="2971800" cy="464820"/>
          </a:xfrm>
          <a:prstGeom prst="rect">
            <a:avLst/>
          </a:prstGeom>
        </p:spPr>
        <p:txBody>
          <a:bodyPr vert="horz" lIns="92307" tIns="46153" rIns="92307" bIns="46153" rtlCol="0" anchor="b"/>
          <a:lstStyle>
            <a:lvl1pPr algn="r">
              <a:defRPr sz="1200"/>
            </a:lvl1pPr>
          </a:lstStyle>
          <a:p>
            <a:fld id="{C2A77012-468A-4389-BDBB-3E5F798584D9}" type="slidenum">
              <a:rPr lang="en-US" smtClean="0"/>
              <a:pPr/>
              <a:t>‹#›</a:t>
            </a:fld>
            <a:endParaRPr lang="en-US" dirty="0"/>
          </a:p>
        </p:txBody>
      </p:sp>
    </p:spTree>
    <p:extLst>
      <p:ext uri="{BB962C8B-B14F-4D97-AF65-F5344CB8AC3E}">
        <p14:creationId xmlns:p14="http://schemas.microsoft.com/office/powerpoint/2010/main"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307" tIns="46153" rIns="92307" bIns="46153" rtlCol="0"/>
          <a:lstStyle>
            <a:lvl1pPr algn="l">
              <a:defRPr sz="1200"/>
            </a:lvl1pPr>
          </a:lstStyle>
          <a:p>
            <a:endParaRPr lang="en-US" dirty="0"/>
          </a:p>
        </p:txBody>
      </p:sp>
      <p:sp>
        <p:nvSpPr>
          <p:cNvPr id="3" name="Date Placeholder 2"/>
          <p:cNvSpPr>
            <a:spLocks noGrp="1"/>
          </p:cNvSpPr>
          <p:nvPr>
            <p:ph type="dt" idx="1"/>
          </p:nvPr>
        </p:nvSpPr>
        <p:spPr>
          <a:xfrm>
            <a:off x="3884614" y="0"/>
            <a:ext cx="2971800" cy="466435"/>
          </a:xfrm>
          <a:prstGeom prst="rect">
            <a:avLst/>
          </a:prstGeom>
        </p:spPr>
        <p:txBody>
          <a:bodyPr vert="horz" lIns="92307" tIns="46153" rIns="92307" bIns="46153" rtlCol="0"/>
          <a:lstStyle>
            <a:lvl1pPr algn="r">
              <a:defRPr sz="1200"/>
            </a:lvl1pPr>
          </a:lstStyle>
          <a:p>
            <a:fld id="{B133EB38-C064-4C52-A35D-D40DB2B7683B}" type="datetimeFigureOut">
              <a:rPr lang="en-US" smtClean="0"/>
              <a:pPr/>
              <a:t>1/16/2015</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2307" tIns="46153" rIns="92307" bIns="46153" rtlCol="0" anchor="ctr"/>
          <a:lstStyle/>
          <a:p>
            <a:endParaRPr lang="en-US" dirty="0"/>
          </a:p>
        </p:txBody>
      </p:sp>
      <p:sp>
        <p:nvSpPr>
          <p:cNvPr id="5" name="Notes Placeholder 4"/>
          <p:cNvSpPr>
            <a:spLocks noGrp="1"/>
          </p:cNvSpPr>
          <p:nvPr>
            <p:ph type="body" sz="quarter" idx="3"/>
          </p:nvPr>
        </p:nvSpPr>
        <p:spPr>
          <a:xfrm>
            <a:off x="685800" y="4473892"/>
            <a:ext cx="5486400" cy="3660457"/>
          </a:xfrm>
          <a:prstGeom prst="rect">
            <a:avLst/>
          </a:prstGeom>
        </p:spPr>
        <p:txBody>
          <a:bodyPr vert="horz" lIns="92307" tIns="46153" rIns="92307" bIns="4615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6434"/>
          </a:xfrm>
          <a:prstGeom prst="rect">
            <a:avLst/>
          </a:prstGeom>
        </p:spPr>
        <p:txBody>
          <a:bodyPr vert="horz" lIns="92307" tIns="46153" rIns="92307" bIns="461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8"/>
            <a:ext cx="2971800" cy="466434"/>
          </a:xfrm>
          <a:prstGeom prst="rect">
            <a:avLst/>
          </a:prstGeom>
        </p:spPr>
        <p:txBody>
          <a:bodyPr vert="horz" lIns="92307" tIns="46153" rIns="92307" bIns="46153" rtlCol="0" anchor="b"/>
          <a:lstStyle>
            <a:lvl1pPr algn="r">
              <a:defRPr sz="1200"/>
            </a:lvl1pPr>
          </a:lstStyle>
          <a:p>
            <a:fld id="{E538F621-8F2C-4F90-852A-E36809B397B3}" type="slidenum">
              <a:rPr lang="en-US" smtClean="0"/>
              <a:pPr/>
              <a:t>‹#›</a:t>
            </a:fld>
            <a:endParaRPr lang="en-US" dirty="0"/>
          </a:p>
        </p:txBody>
      </p:sp>
    </p:spTree>
    <p:extLst>
      <p:ext uri="{BB962C8B-B14F-4D97-AF65-F5344CB8AC3E}">
        <p14:creationId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rveys.pcgus.com/s3/CT-Math-Module-5-K-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59</a:t>
            </a:fld>
            <a:endParaRPr lang="en-US" dirty="0"/>
          </a:p>
        </p:txBody>
      </p:sp>
    </p:spTree>
    <p:extLst>
      <p:ext uri="{BB962C8B-B14F-4D97-AF65-F5344CB8AC3E}">
        <p14:creationId xmlns:p14="http://schemas.microsoft.com/office/powerpoint/2010/main" val="1143982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60</a:t>
            </a:fld>
            <a:endParaRPr lang="en-US" dirty="0"/>
          </a:p>
        </p:txBody>
      </p:sp>
    </p:spTree>
    <p:extLst>
      <p:ext uri="{BB962C8B-B14F-4D97-AF65-F5344CB8AC3E}">
        <p14:creationId xmlns:p14="http://schemas.microsoft.com/office/powerpoint/2010/main" val="2483267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p:spPr>
      </p:sp>
      <p:sp>
        <p:nvSpPr>
          <p:cNvPr id="23040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smtClean="0"/>
              <a:t>This Post-Assessment will be the same as the Pre-Assessment they took in the beginning of the session. This assessment is to gauge their learning based on the activities of the full day session. Remind the participants to fill out an</a:t>
            </a:r>
            <a:r>
              <a:rPr lang="en-US" baseline="0" dirty="0" smtClean="0"/>
              <a:t> online Session Evaluation located here </a:t>
            </a:r>
            <a:r>
              <a:rPr lang="en-US" sz="1200" u="sng" kern="1200" dirty="0" smtClean="0">
                <a:solidFill>
                  <a:schemeClr val="tx1"/>
                </a:solidFill>
                <a:effectLst/>
                <a:latin typeface="+mn-lt"/>
                <a:ea typeface="+mn-ea"/>
                <a:cs typeface="+mn-cs"/>
                <a:hlinkClick r:id="rId3"/>
              </a:rPr>
              <a:t>http://surveys.pcgus.com/s3/CT-Math-Module-5-K-5</a:t>
            </a:r>
            <a:r>
              <a:rPr lang="en-US" dirty="0" smtClean="0"/>
              <a:t>.</a:t>
            </a:r>
          </a:p>
        </p:txBody>
      </p:sp>
      <p:sp>
        <p:nvSpPr>
          <p:cNvPr id="23040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3040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65E4D3F-EE0F-479E-AC22-92697D51B405}" type="datetime1">
              <a:rPr lang="en-US">
                <a:solidFill>
                  <a:prstClr val="black"/>
                </a:solidFill>
                <a:latin typeface="Arial" pitchFamily="34" charset="0"/>
              </a:rPr>
              <a:pPr/>
              <a:t>1/16/2015</a:t>
            </a:fld>
            <a:endParaRPr lang="en-US" dirty="0">
              <a:solidFill>
                <a:prstClr val="black"/>
              </a:solidFill>
              <a:latin typeface="Arial" pitchFamily="34" charset="0"/>
            </a:endParaRPr>
          </a:p>
        </p:txBody>
      </p:sp>
      <p:sp>
        <p:nvSpPr>
          <p:cNvPr id="23040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3040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3AEAAA-3454-44D5-90F4-C75A93E9B012}" type="slidenum">
              <a:rPr lang="en-US">
                <a:solidFill>
                  <a:prstClr val="black"/>
                </a:solidFill>
                <a:latin typeface="Arial" pitchFamily="34" charset="0"/>
              </a:rPr>
              <a:pPr/>
              <a:t>61</a:t>
            </a:fld>
            <a:endParaRPr lang="en-US" dirty="0">
              <a:solidFill>
                <a:prstClr val="black"/>
              </a:solidFill>
              <a:latin typeface="Arial" pitchFamily="34" charset="0"/>
            </a:endParaRPr>
          </a:p>
        </p:txBody>
      </p:sp>
    </p:spTree>
    <p:extLst>
      <p:ext uri="{BB962C8B-B14F-4D97-AF65-F5344CB8AC3E}">
        <p14:creationId xmlns:p14="http://schemas.microsoft.com/office/powerpoint/2010/main" val="3653984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Some Key Resources</a:t>
            </a:r>
          </a:p>
          <a:p>
            <a:r>
              <a:rPr lang="en-US" b="0" dirty="0" smtClean="0"/>
              <a:t>Remind participants of some of the key resources</a:t>
            </a:r>
            <a:r>
              <a:rPr lang="en-US" b="0" baseline="0" dirty="0" smtClean="0"/>
              <a:t> that they have available to them as they continue to provide support for the CCS-Math implementation at their school.</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62</a:t>
            </a:fld>
            <a:endParaRPr lang="en-US" dirty="0"/>
          </a:p>
        </p:txBody>
      </p:sp>
    </p:spTree>
    <p:extLst>
      <p:ext uri="{BB962C8B-B14F-4D97-AF65-F5344CB8AC3E}">
        <p14:creationId xmlns:p14="http://schemas.microsoft.com/office/powerpoint/2010/main" val="2124478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Some Key Resources</a:t>
            </a:r>
          </a:p>
          <a:p>
            <a:r>
              <a:rPr lang="en-US" b="0" dirty="0" smtClean="0"/>
              <a:t>Remind participants of some of the key resources</a:t>
            </a:r>
            <a:r>
              <a:rPr lang="en-US" b="0" baseline="0" dirty="0" smtClean="0"/>
              <a:t> that they have available to them as they continue to provide support for the CCS-Math implementation at their school.</a:t>
            </a:r>
          </a:p>
          <a:p>
            <a:r>
              <a:rPr lang="en-US" b="0" dirty="0" smtClean="0"/>
              <a:t>http://www.sde.ct.gov/sde/cwp/view.asp?a=2748&amp;q=335358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63</a:t>
            </a:fld>
            <a:endParaRPr lang="en-US" dirty="0"/>
          </a:p>
        </p:txBody>
      </p:sp>
    </p:spTree>
    <p:extLst>
      <p:ext uri="{BB962C8B-B14F-4D97-AF65-F5344CB8AC3E}">
        <p14:creationId xmlns:p14="http://schemas.microsoft.com/office/powerpoint/2010/main" val="2593853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p:spPr>
      </p:sp>
      <p:sp>
        <p:nvSpPr>
          <p:cNvPr id="2314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31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B987BF-41CF-43EC-9FC3-FCCE2C4AEE1E}" type="slidenum">
              <a:rPr lang="en-US">
                <a:solidFill>
                  <a:prstClr val="black"/>
                </a:solidFill>
                <a:latin typeface="Arial" pitchFamily="34" charset="0"/>
              </a:rPr>
              <a:pPr/>
              <a:t>64</a:t>
            </a:fld>
            <a:endParaRPr lang="en-US" dirty="0">
              <a:solidFill>
                <a:prstClr val="black"/>
              </a:solidFill>
              <a:latin typeface="Arial" pitchFamily="34" charset="0"/>
            </a:endParaRPr>
          </a:p>
        </p:txBody>
      </p:sp>
    </p:spTree>
    <p:extLst>
      <p:ext uri="{BB962C8B-B14F-4D97-AF65-F5344CB8AC3E}">
        <p14:creationId xmlns:p14="http://schemas.microsoft.com/office/powerpoint/2010/main" val="2237937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4" name="TextBox 3"/>
          <p:cNvSpPr txBox="1"/>
          <p:nvPr userDrawn="1"/>
        </p:nvSpPr>
        <p:spPr>
          <a:xfrm>
            <a:off x="3476385" y="6080760"/>
            <a:ext cx="2189640" cy="461665"/>
          </a:xfrm>
          <a:prstGeom prst="rect">
            <a:avLst/>
          </a:prstGeom>
          <a:noFill/>
        </p:spPr>
        <p:txBody>
          <a:bodyPr wrap="square" rtlCol="0">
            <a:spAutoFit/>
          </a:bodyPr>
          <a:lstStyle/>
          <a:p>
            <a:r>
              <a:rPr lang="en-US" sz="2400" b="1" dirty="0" smtClean="0">
                <a:solidFill>
                  <a:schemeClr val="bg1"/>
                </a:solidFill>
              </a:rPr>
              <a:t>Closing Activity</a:t>
            </a:r>
            <a:endParaRPr lang="en-US" sz="2400" b="1" dirty="0">
              <a:solidFill>
                <a:schemeClr val="bg1"/>
              </a:solidFill>
            </a:endParaRPr>
          </a:p>
        </p:txBody>
      </p:sp>
    </p:spTree>
    <p:extLst>
      <p:ext uri="{BB962C8B-B14F-4D97-AF65-F5344CB8AC3E}">
        <p14:creationId xmlns:p14="http://schemas.microsoft.com/office/powerpoint/2010/main"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9754782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5351860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7391305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170032994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4982418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43512603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3536608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50672968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65156898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97168872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983690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0121860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1096006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4583986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5.png"/><Relationship Id="rId5" Type="http://schemas.openxmlformats.org/officeDocument/2006/relationships/slideLayout" Target="../slideLayouts/slideLayout16.xml"/><Relationship Id="rId10"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4"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5"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153541859"/>
      </p:ext>
    </p:extLst>
  </p:cSld>
  <p:clrMap bg1="lt1" tx1="dk1" bg2="lt2" tx2="dk2" accent1="accent1" accent2="accent2" accent3="accent3" accent4="accent4" accent5="accent5" accent6="accent6" hlink="hlink" folHlink="folHlink"/>
  <p:sldLayoutIdLst>
    <p:sldLayoutId id="2147483688" r:id="rId1"/>
    <p:sldLayoutId id="2147483669" r:id="rId2"/>
    <p:sldLayoutId id="2147483690" r:id="rId3"/>
    <p:sldLayoutId id="2147483722" r:id="rId4"/>
    <p:sldLayoutId id="2147483718" r:id="rId5"/>
    <p:sldLayoutId id="2147483719" r:id="rId6"/>
    <p:sldLayoutId id="2147483694" r:id="rId7"/>
    <p:sldLayoutId id="2147483695" r:id="rId8"/>
    <p:sldLayoutId id="2147483720" r:id="rId9"/>
    <p:sldLayoutId id="2147483721" r:id="rId10"/>
    <p:sldLayoutId id="2147483710" r:id="rId11"/>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9"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0"/>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1"/>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urveys.pcgus.com/s3/CT-Math-Module-5-K-5" TargetMode="Externa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ctcorestandards.org/" TargetMode="External"/><Relationship Id="rId7" Type="http://schemas.openxmlformats.org/officeDocument/2006/relationships/hyperlink" Target="http://www.achievethecore.org/" TargetMode="External"/><Relationship Id="rId12"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4.png"/><Relationship Id="rId5" Type="http://schemas.openxmlformats.org/officeDocument/2006/relationships/hyperlink" Target="http://www.engageny.org/" TargetMode="External"/><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hyperlink" Target="http://www.americaachieves.org/"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hyperlink" Target="http://www.sde.ct.gov/sde/cwp/view.asp?a=2748&amp;q=335358" TargetMode="External"/><Relationship Id="rId10"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9" y="2253360"/>
            <a:ext cx="7681913" cy="1523495"/>
          </a:xfrm>
        </p:spPr>
        <p:txBody>
          <a:bodyPr/>
          <a:lstStyle/>
          <a:p>
            <a:r>
              <a:rPr lang="en-US" sz="4400" dirty="0" smtClean="0"/>
              <a:t>Connecticut Core Standards </a:t>
            </a:r>
            <a:br>
              <a:rPr lang="en-US" sz="4400" dirty="0" smtClean="0"/>
            </a:br>
            <a:r>
              <a:rPr lang="en-US" sz="4400" dirty="0" smtClean="0"/>
              <a:t>for Mathematics</a:t>
            </a:r>
            <a:endParaRPr lang="en-US" sz="4400" dirty="0"/>
          </a:p>
        </p:txBody>
      </p:sp>
      <p:sp>
        <p:nvSpPr>
          <p:cNvPr id="6" name="Subtitle 5"/>
          <p:cNvSpPr>
            <a:spLocks noGrp="1"/>
          </p:cNvSpPr>
          <p:nvPr>
            <p:ph type="subTitle" idx="1"/>
          </p:nvPr>
        </p:nvSpPr>
        <p:spPr>
          <a:xfrm>
            <a:off x="730249" y="3811800"/>
            <a:ext cx="7681913" cy="461665"/>
          </a:xfrm>
        </p:spPr>
        <p:txBody>
          <a:bodyPr/>
          <a:lstStyle/>
          <a:p>
            <a:pPr lvl="0"/>
            <a:r>
              <a:rPr lang="en-US" sz="4000" dirty="0" smtClean="0"/>
              <a:t>Systems of Professional Learning</a:t>
            </a:r>
          </a:p>
        </p:txBody>
      </p:sp>
      <p:sp>
        <p:nvSpPr>
          <p:cNvPr id="7" name="Subtitle 5"/>
          <p:cNvSpPr txBox="1">
            <a:spLocks/>
          </p:cNvSpPr>
          <p:nvPr/>
        </p:nvSpPr>
        <p:spPr>
          <a:xfrm>
            <a:off x="643165" y="4545488"/>
            <a:ext cx="7808109" cy="110697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5 Grades K–5: </a:t>
            </a:r>
          </a:p>
          <a:p>
            <a:r>
              <a:rPr lang="en-US" i="0" dirty="0" smtClean="0">
                <a:solidFill>
                  <a:schemeClr val="tx2"/>
                </a:solidFill>
              </a:rPr>
              <a:t>Focus on Sustaining Change</a:t>
            </a:r>
            <a:endParaRPr lang="en-US" dirty="0">
              <a:solidFill>
                <a:schemeClr val="tx2"/>
              </a:solidFill>
            </a:endParaRPr>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06"/>
                    </a14:imgEffect>
                  </a14:imgLayer>
                </a14:imgProps>
              </a:ext>
              <a:ext uri="{28A0092B-C50C-407E-A947-70E740481C1C}">
                <a14:useLocalDpi xmlns:a14="http://schemas.microsoft.com/office/drawing/2010/main"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890" y="371250"/>
            <a:ext cx="4000000" cy="888889"/>
          </a:xfrm>
          <a:prstGeom prst="rect">
            <a:avLst/>
          </a:prstGeom>
        </p:spPr>
      </p:pic>
    </p:spTree>
    <p:extLst>
      <p:ext uri="{BB962C8B-B14F-4D97-AF65-F5344CB8AC3E}">
        <p14:creationId xmlns:p14="http://schemas.microsoft.com/office/powerpoint/2010/main" val="377944249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dirty="0" smtClean="0"/>
              <a:t>Closing Activities</a:t>
            </a:r>
          </a:p>
        </p:txBody>
      </p:sp>
      <p:sp>
        <p:nvSpPr>
          <p:cNvPr id="12" name="Text Placeholder 11"/>
          <p:cNvSpPr>
            <a:spLocks noGrp="1"/>
          </p:cNvSpPr>
          <p:nvPr>
            <p:ph type="body" idx="1"/>
          </p:nvPr>
        </p:nvSpPr>
        <p:spPr>
          <a:xfrm>
            <a:off x="623888" y="4257858"/>
            <a:ext cx="7886700" cy="1040285"/>
          </a:xfrm>
        </p:spPr>
        <p:txBody>
          <a:bodyPr/>
          <a:lstStyle/>
          <a:p>
            <a:r>
              <a:rPr lang="en-US" sz="3200" dirty="0"/>
              <a:t>Post-Assessment–CCS-Math</a:t>
            </a:r>
          </a:p>
          <a:p>
            <a:r>
              <a:rPr lang="en-US" sz="3200" dirty="0"/>
              <a:t>Session </a:t>
            </a:r>
            <a:r>
              <a:rPr lang="en-US" sz="3200" dirty="0" smtClean="0"/>
              <a:t>Evaluation</a:t>
            </a:r>
            <a:endParaRPr lang="en-US" sz="3200" dirty="0"/>
          </a:p>
        </p:txBody>
      </p:sp>
      <p:sp>
        <p:nvSpPr>
          <p:cNvPr id="5" name="Slide Number Placeholder 4"/>
          <p:cNvSpPr>
            <a:spLocks noGrp="1"/>
          </p:cNvSpPr>
          <p:nvPr>
            <p:ph type="sldNum" sz="quarter" idx="12"/>
          </p:nvPr>
        </p:nvSpPr>
        <p:spPr/>
        <p:txBody>
          <a:bodyPr/>
          <a:lstStyle/>
          <a:p>
            <a:fld id="{F4E5B137-F4A5-449F-A4F5-CE6BBDF3DB68}" type="slidenum">
              <a:rPr lang="en-US" smtClean="0"/>
              <a:pPr/>
              <a:t>60</a:t>
            </a:fld>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7455244" y="3364257"/>
            <a:ext cx="1262044" cy="2143125"/>
          </a:xfrm>
          <a:prstGeom prst="rect">
            <a:avLst/>
          </a:prstGeom>
        </p:spPr>
      </p:pic>
      <p:pic>
        <p:nvPicPr>
          <p:cNvPr id="14" name="Picture 13" descr="participant guide call out.png"/>
          <p:cNvPicPr>
            <a:picLocks noChangeAspect="1" noChangeArrowheads="1"/>
          </p:cNvPicPr>
          <p:nvPr/>
        </p:nvPicPr>
        <p:blipFill>
          <a:blip r:embed="rId4" cstate="print"/>
          <a:srcRect/>
          <a:stretch>
            <a:fillRect/>
          </a:stretch>
        </p:blipFill>
        <p:spPr bwMode="auto">
          <a:xfrm>
            <a:off x="765908" y="5348412"/>
            <a:ext cx="932688" cy="1010412"/>
          </a:xfrm>
          <a:prstGeom prst="rect">
            <a:avLst/>
          </a:prstGeom>
          <a:noFill/>
          <a:ln w="9525">
            <a:noFill/>
            <a:miter lim="800000"/>
            <a:headEnd/>
            <a:tailEnd/>
          </a:ln>
        </p:spPr>
      </p:pic>
      <p:sp>
        <p:nvSpPr>
          <p:cNvPr id="15" name="TextBox 14"/>
          <p:cNvSpPr txBox="1">
            <a:spLocks noChangeArrowheads="1"/>
          </p:cNvSpPr>
          <p:nvPr/>
        </p:nvSpPr>
        <p:spPr bwMode="auto">
          <a:xfrm>
            <a:off x="761435" y="5348412"/>
            <a:ext cx="914400" cy="369332"/>
          </a:xfrm>
          <a:prstGeom prst="rect">
            <a:avLst/>
          </a:prstGeom>
          <a:noFill/>
          <a:ln w="9525">
            <a:noFill/>
            <a:miter lim="800000"/>
            <a:headEnd/>
            <a:tailEnd/>
          </a:ln>
        </p:spPr>
        <p:txBody>
          <a:bodyPr wrap="square">
            <a:spAutoFit/>
          </a:bodyPr>
          <a:lstStyle/>
          <a:p>
            <a:pPr algn="ctr"/>
            <a:r>
              <a:rPr lang="en-US" dirty="0" smtClean="0"/>
              <a:t>Page 40</a:t>
            </a:r>
          </a:p>
        </p:txBody>
      </p:sp>
    </p:spTree>
    <p:extLst>
      <p:ext uri="{BB962C8B-B14F-4D97-AF65-F5344CB8AC3E}">
        <p14:creationId xmlns:p14="http://schemas.microsoft.com/office/powerpoint/2010/main" val="338147343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6" descr="handout icon.png"/>
          <p:cNvPicPr>
            <a:picLocks noChangeAspect="1"/>
          </p:cNvPicPr>
          <p:nvPr/>
        </p:nvPicPr>
        <p:blipFill>
          <a:blip r:embed="rId3" cstate="print"/>
          <a:srcRect/>
          <a:stretch>
            <a:fillRect/>
          </a:stretch>
        </p:blipFill>
        <p:spPr bwMode="auto">
          <a:xfrm>
            <a:off x="4448276" y="5303400"/>
            <a:ext cx="932688" cy="1010532"/>
          </a:xfrm>
          <a:prstGeom prst="rect">
            <a:avLst/>
          </a:prstGeom>
          <a:noFill/>
          <a:ln w="9525">
            <a:noFill/>
            <a:miter lim="800000"/>
            <a:headEnd/>
            <a:tailEnd/>
          </a:ln>
        </p:spPr>
      </p:pic>
      <p:sp>
        <p:nvSpPr>
          <p:cNvPr id="14" name="Content Placeholder 13"/>
          <p:cNvSpPr>
            <a:spLocks noGrp="1"/>
          </p:cNvSpPr>
          <p:nvPr>
            <p:ph idx="1"/>
          </p:nvPr>
        </p:nvSpPr>
        <p:spPr>
          <a:xfrm>
            <a:off x="381000" y="1141466"/>
            <a:ext cx="5083302" cy="3607141"/>
          </a:xfrm>
        </p:spPr>
        <p:txBody>
          <a:bodyPr/>
          <a:lstStyle/>
          <a:p>
            <a:pPr>
              <a:spcAft>
                <a:spcPts val="1200"/>
              </a:spcAft>
            </a:pPr>
            <a:r>
              <a:rPr lang="en-US" dirty="0" smtClean="0"/>
              <a:t>Where Are You Now?</a:t>
            </a:r>
          </a:p>
          <a:p>
            <a:pPr>
              <a:spcAft>
                <a:spcPts val="1200"/>
              </a:spcAft>
            </a:pPr>
            <a:r>
              <a:rPr lang="en-US" dirty="0" smtClean="0"/>
              <a:t>Assessing Your Learning.</a:t>
            </a:r>
          </a:p>
          <a:p>
            <a:pPr>
              <a:spcAft>
                <a:spcPts val="1200"/>
              </a:spcAft>
            </a:pPr>
            <a:r>
              <a:rPr lang="en-US" dirty="0" smtClean="0"/>
              <a:t>Please complete an online Session Evaluation. Your feedback is very important to us! The survey is located here:</a:t>
            </a:r>
          </a:p>
        </p:txBody>
      </p:sp>
      <p:sp>
        <p:nvSpPr>
          <p:cNvPr id="122885" name="Title 1"/>
          <p:cNvSpPr>
            <a:spLocks noGrp="1"/>
          </p:cNvSpPr>
          <p:nvPr>
            <p:ph type="title"/>
          </p:nvPr>
        </p:nvSpPr>
        <p:spPr/>
        <p:txBody>
          <a:bodyPr>
            <a:noAutofit/>
          </a:bodyPr>
          <a:lstStyle/>
          <a:p>
            <a:r>
              <a:rPr lang="en-US" sz="4000" dirty="0" smtClean="0"/>
              <a:t>Post-Assessment and Session Evaluation</a:t>
            </a:r>
          </a:p>
        </p:txBody>
      </p:sp>
      <p:sp>
        <p:nvSpPr>
          <p:cNvPr id="6" name="Slide Number Placeholder 5"/>
          <p:cNvSpPr>
            <a:spLocks noGrp="1"/>
          </p:cNvSpPr>
          <p:nvPr>
            <p:ph type="sldNum" sz="quarter" idx="11"/>
          </p:nvPr>
        </p:nvSpPr>
        <p:spPr/>
        <p:txBody>
          <a:bodyPr/>
          <a:lstStyle/>
          <a:p>
            <a:fld id="{9C68FFC2-3F6C-4F2E-B8AC-64D7ECA96928}" type="slidenum">
              <a:rPr lang="en-US" smtClean="0"/>
              <a:pPr/>
              <a:t>61</a:t>
            </a:fld>
            <a:endParaRPr lang="en-US" dirty="0"/>
          </a:p>
        </p:txBody>
      </p:sp>
      <p:sp>
        <p:nvSpPr>
          <p:cNvPr id="122886" name="TextBox 7"/>
          <p:cNvSpPr txBox="1">
            <a:spLocks noChangeArrowheads="1"/>
          </p:cNvSpPr>
          <p:nvPr/>
        </p:nvSpPr>
        <p:spPr bwMode="auto">
          <a:xfrm>
            <a:off x="4228820" y="5303400"/>
            <a:ext cx="1371600" cy="369332"/>
          </a:xfrm>
          <a:prstGeom prst="rect">
            <a:avLst/>
          </a:prstGeom>
          <a:noFill/>
          <a:ln w="9525">
            <a:noFill/>
            <a:miter lim="800000"/>
            <a:headEnd/>
            <a:tailEnd/>
          </a:ln>
        </p:spPr>
        <p:txBody>
          <a:bodyPr>
            <a:spAutoFit/>
          </a:bodyPr>
          <a:lstStyle/>
          <a:p>
            <a:pPr algn="ctr" fontAlgn="base">
              <a:spcBef>
                <a:spcPct val="0"/>
              </a:spcBef>
              <a:spcAft>
                <a:spcPct val="0"/>
              </a:spcAft>
            </a:pPr>
            <a:r>
              <a:rPr lang="en-US" dirty="0" smtClean="0">
                <a:solidFill>
                  <a:prstClr val="black"/>
                </a:solidFill>
              </a:rPr>
              <a:t>Page 40</a:t>
            </a:r>
            <a:endParaRPr lang="en-US" dirty="0">
              <a:solidFill>
                <a:prstClr val="black"/>
              </a:solidFill>
            </a:endParaRPr>
          </a:p>
        </p:txBody>
      </p:sp>
      <p:pic>
        <p:nvPicPr>
          <p:cNvPr id="9" name="Picture 7" descr="C:\Documents and Settings\mhannon\Local Settings\Temporary Internet Files\Content.IE5\MNS3KWRB\MP900431118[1].jpg"/>
          <p:cNvPicPr>
            <a:picLocks noChangeAspect="1" noChangeArrowheads="1"/>
          </p:cNvPicPr>
          <p:nvPr/>
        </p:nvPicPr>
        <p:blipFill>
          <a:blip r:embed="rId4" cstate="print"/>
          <a:srcRect/>
          <a:stretch>
            <a:fillRect/>
          </a:stretch>
        </p:blipFill>
        <p:spPr bwMode="auto">
          <a:xfrm>
            <a:off x="5464302" y="1395136"/>
            <a:ext cx="3105150" cy="3037647"/>
          </a:xfrm>
          <a:prstGeom prst="rect">
            <a:avLst/>
          </a:prstGeom>
          <a:noFill/>
          <a:ln>
            <a:solidFill>
              <a:schemeClr val="bg2">
                <a:lumMod val="65000"/>
              </a:schemeClr>
            </a:solidFill>
          </a:ln>
          <a:effectLst>
            <a:outerShdw blurRad="50800" dist="38100" dir="2700000" algn="tl" rotWithShape="0">
              <a:prstClr val="black">
                <a:alpha val="40000"/>
              </a:prstClr>
            </a:outerShdw>
          </a:effectLst>
        </p:spPr>
      </p:pic>
      <p:sp>
        <p:nvSpPr>
          <p:cNvPr id="2" name="Footer Placeholder 1"/>
          <p:cNvSpPr>
            <a:spLocks noGrp="1"/>
          </p:cNvSpPr>
          <p:nvPr>
            <p:ph type="ftr" sz="quarter" idx="10"/>
          </p:nvPr>
        </p:nvSpPr>
        <p:spPr/>
        <p:txBody>
          <a:bodyPr/>
          <a:lstStyle/>
          <a:p>
            <a:r>
              <a:rPr lang="en-US" dirty="0" smtClean="0"/>
              <a:t> </a:t>
            </a:r>
            <a:endParaRPr lang="en-US" dirty="0"/>
          </a:p>
        </p:txBody>
      </p:sp>
      <p:sp>
        <p:nvSpPr>
          <p:cNvPr id="3" name="TextBox 2"/>
          <p:cNvSpPr txBox="1"/>
          <p:nvPr/>
        </p:nvSpPr>
        <p:spPr>
          <a:xfrm>
            <a:off x="715619" y="4677983"/>
            <a:ext cx="7954617" cy="523220"/>
          </a:xfrm>
          <a:prstGeom prst="rect">
            <a:avLst/>
          </a:prstGeom>
          <a:noFill/>
        </p:spPr>
        <p:txBody>
          <a:bodyPr wrap="square" rtlCol="0">
            <a:spAutoFit/>
          </a:bodyPr>
          <a:lstStyle/>
          <a:p>
            <a:pPr lvl="0"/>
            <a:r>
              <a:rPr lang="en-US" sz="2800" u="sng" dirty="0">
                <a:hlinkClick r:id="rId5"/>
              </a:rPr>
              <a:t>http://</a:t>
            </a:r>
            <a:r>
              <a:rPr lang="en-US" sz="2800" u="sng" dirty="0" smtClean="0">
                <a:hlinkClick r:id="rId5"/>
              </a:rPr>
              <a:t>surveys.pcgus.com/s3/CT-Math-Module-5-K-5</a:t>
            </a:r>
            <a:endParaRPr lang="en-US" sz="4400" dirty="0"/>
          </a:p>
        </p:txBody>
      </p:sp>
    </p:spTree>
    <p:extLst>
      <p:ext uri="{BB962C8B-B14F-4D97-AF65-F5344CB8AC3E}">
        <p14:creationId xmlns:p14="http://schemas.microsoft.com/office/powerpoint/2010/main" val="32079480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Key Resources</a:t>
            </a:r>
            <a:endParaRPr lang="en-US" dirty="0">
              <a:effectLst/>
            </a:endParaRPr>
          </a:p>
        </p:txBody>
      </p:sp>
      <p:sp>
        <p:nvSpPr>
          <p:cNvPr id="4" name="Text Placeholder 3"/>
          <p:cNvSpPr>
            <a:spLocks noGrp="1"/>
          </p:cNvSpPr>
          <p:nvPr>
            <p:ph sz="half" idx="1"/>
          </p:nvPr>
        </p:nvSpPr>
        <p:spPr>
          <a:xfrm>
            <a:off x="4864815" y="1521328"/>
            <a:ext cx="3886200" cy="923330"/>
          </a:xfrm>
        </p:spPr>
        <p:txBody>
          <a:bodyPr/>
          <a:lstStyle/>
          <a:p>
            <a:r>
              <a:rPr lang="en-US" sz="3000" dirty="0" smtClean="0"/>
              <a:t>achievethecore.org</a:t>
            </a:r>
          </a:p>
          <a:p>
            <a:r>
              <a:rPr lang="en-US" sz="3000" dirty="0" smtClean="0"/>
              <a:t>americaachieves.org</a:t>
            </a:r>
            <a:endParaRPr lang="en-US" sz="3000" dirty="0"/>
          </a:p>
        </p:txBody>
      </p:sp>
      <p:pic>
        <p:nvPicPr>
          <p:cNvPr id="8" name="Picture 2" descr="Connecticut Common Core Standards">
            <a:hlinkClick r:id="rId3"/>
          </p:cNvPr>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865179" y="2930716"/>
            <a:ext cx="2600000" cy="577778"/>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Content Placeholder 14">
            <a:hlinkClick r:id="rId5"/>
          </p:cNvPr>
          <p:cNvPicPr>
            <a:picLocks/>
          </p:cNvPicPr>
          <p:nvPr/>
        </p:nvPicPr>
        <p:blipFill>
          <a:blip r:embed="rId6" cstate="print">
            <a:extLst>
              <a:ext uri="{28A0092B-C50C-407E-A947-70E740481C1C}">
                <a14:useLocalDpi xmlns:a14="http://schemas.microsoft.com/office/drawing/2010/main" val="0"/>
              </a:ext>
            </a:extLst>
          </a:blip>
          <a:srcRect l="4968" t="22221" r="62500" b="56696"/>
          <a:stretch>
            <a:fillRect/>
          </a:stretch>
        </p:blipFill>
        <p:spPr>
          <a:xfrm>
            <a:off x="381000" y="3743068"/>
            <a:ext cx="3681412" cy="1493837"/>
          </a:xfrm>
          <a:prstGeom prst="rect">
            <a:avLst/>
          </a:prstGeom>
          <a:ln>
            <a:noFill/>
            <a:miter lim="800000"/>
            <a:headEnd/>
            <a:tailEnd/>
          </a:ln>
        </p:spPr>
      </p:pic>
      <p:pic>
        <p:nvPicPr>
          <p:cNvPr id="10" name="Content Placeholder 13">
            <a:hlinkClick r:id="rId7"/>
          </p:cNvPr>
          <p:cNvPicPr>
            <a:picLocks/>
          </p:cNvPicPr>
          <p:nvPr/>
        </p:nvPicPr>
        <p:blipFill>
          <a:blip r:embed="rId8" cstate="print"/>
          <a:stretch>
            <a:fillRect/>
          </a:stretch>
        </p:blipFill>
        <p:spPr>
          <a:xfrm>
            <a:off x="5467945" y="2780817"/>
            <a:ext cx="3240088" cy="1517650"/>
          </a:xfrm>
          <a:prstGeom prst="rect">
            <a:avLst/>
          </a:prstGeom>
          <a:ln>
            <a:solidFill>
              <a:schemeClr val="tx1"/>
            </a:solidFill>
          </a:ln>
        </p:spPr>
      </p:pic>
      <p:pic>
        <p:nvPicPr>
          <p:cNvPr id="11" name="Content Placeholder 12">
            <a:hlinkClick r:id="rId9"/>
          </p:cNvPr>
          <p:cNvPicPr>
            <a:picLocks/>
          </p:cNvPicPr>
          <p:nvPr/>
        </p:nvPicPr>
        <p:blipFill>
          <a:blip r:embed="rId10" cstate="print"/>
          <a:stretch>
            <a:fillRect/>
          </a:stretch>
        </p:blipFill>
        <p:spPr>
          <a:xfrm>
            <a:off x="5895776" y="4525181"/>
            <a:ext cx="2384425" cy="1341437"/>
          </a:xfrm>
          <a:prstGeom prst="rect">
            <a:avLst/>
          </a:prstGeom>
          <a:ln>
            <a:solidFill>
              <a:schemeClr val="accent5">
                <a:lumMod val="75000"/>
              </a:schemeClr>
            </a:solidFill>
          </a:ln>
        </p:spPr>
      </p:pic>
      <p:sp>
        <p:nvSpPr>
          <p:cNvPr id="12" name="Text Placeholder 3"/>
          <p:cNvSpPr txBox="1">
            <a:spLocks/>
          </p:cNvSpPr>
          <p:nvPr/>
        </p:nvSpPr>
        <p:spPr>
          <a:xfrm>
            <a:off x="381000" y="1521329"/>
            <a:ext cx="3886200" cy="923330"/>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11"/>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2"/>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smtClean="0"/>
              <a:t>ctcorestandards.org</a:t>
            </a:r>
          </a:p>
          <a:p>
            <a:r>
              <a:rPr lang="en-US" sz="3000" dirty="0" smtClean="0"/>
              <a:t>engageny.org</a:t>
            </a:r>
            <a:endParaRPr lang="en-US" sz="3000" dirty="0"/>
          </a:p>
        </p:txBody>
      </p:sp>
      <p:sp>
        <p:nvSpPr>
          <p:cNvPr id="3" name="Footer Placeholder 2"/>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62</a:t>
            </a:fld>
            <a:endParaRPr lang="en-US" dirty="0"/>
          </a:p>
        </p:txBody>
      </p:sp>
    </p:spTree>
    <p:extLst>
      <p:ext uri="{BB962C8B-B14F-4D97-AF65-F5344CB8AC3E}">
        <p14:creationId xmlns:p14="http://schemas.microsoft.com/office/powerpoint/2010/main" val="130638480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Additional Key Resources</a:t>
            </a:r>
            <a:endParaRPr lang="en-US" dirty="0">
              <a:effectLst/>
            </a:endParaRPr>
          </a:p>
        </p:txBody>
      </p:sp>
      <p:sp>
        <p:nvSpPr>
          <p:cNvPr id="12" name="Text Placeholder 3"/>
          <p:cNvSpPr txBox="1">
            <a:spLocks/>
          </p:cNvSpPr>
          <p:nvPr/>
        </p:nvSpPr>
        <p:spPr>
          <a:xfrm>
            <a:off x="381000" y="1407974"/>
            <a:ext cx="8382000" cy="490595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a:t>Smarter Balanced Digital Library: </a:t>
            </a:r>
            <a:r>
              <a:rPr lang="en-US" sz="2400" u="sng" dirty="0">
                <a:hlinkClick r:id="rId5"/>
              </a:rPr>
              <a:t>http://</a:t>
            </a:r>
            <a:r>
              <a:rPr lang="en-US" sz="2400" u="sng" dirty="0" smtClean="0">
                <a:hlinkClick r:id="rId5"/>
              </a:rPr>
              <a:t>www.sde.ct.gov/sde/cwp/view.asp?a=2748&amp;q=335358</a:t>
            </a:r>
            <a:r>
              <a:rPr lang="en-US" sz="2400" u="sng" dirty="0" smtClean="0"/>
              <a:t>  </a:t>
            </a:r>
          </a:p>
          <a:p>
            <a:pPr>
              <a:spcBef>
                <a:spcPts val="1200"/>
              </a:spcBef>
              <a:spcAft>
                <a:spcPts val="1200"/>
              </a:spcAft>
            </a:pPr>
            <a:r>
              <a:rPr lang="en-US" sz="3000" dirty="0" smtClean="0"/>
              <a:t>insidemathematics.org </a:t>
            </a:r>
          </a:p>
          <a:p>
            <a:pPr>
              <a:spcBef>
                <a:spcPts val="1200"/>
              </a:spcBef>
              <a:spcAft>
                <a:spcPts val="1200"/>
              </a:spcAft>
            </a:pPr>
            <a:r>
              <a:rPr lang="en-US" sz="3000" dirty="0" smtClean="0"/>
              <a:t>teachingchannel.org</a:t>
            </a:r>
          </a:p>
          <a:p>
            <a:pPr>
              <a:spcBef>
                <a:spcPts val="1200"/>
              </a:spcBef>
              <a:spcAft>
                <a:spcPts val="1200"/>
              </a:spcAft>
            </a:pPr>
            <a:r>
              <a:rPr lang="en-US" sz="3000" dirty="0" smtClean="0"/>
              <a:t>mathedleadership.org</a:t>
            </a:r>
          </a:p>
          <a:p>
            <a:pPr>
              <a:spcBef>
                <a:spcPts val="1200"/>
              </a:spcBef>
              <a:spcAft>
                <a:spcPts val="1200"/>
              </a:spcAft>
            </a:pPr>
            <a:r>
              <a:rPr lang="en-US" sz="3000" dirty="0"/>
              <a:t>aft.org</a:t>
            </a:r>
          </a:p>
          <a:p>
            <a:pPr>
              <a:spcBef>
                <a:spcPts val="1200"/>
              </a:spcBef>
              <a:spcAft>
                <a:spcPts val="1200"/>
              </a:spcAft>
            </a:pPr>
            <a:r>
              <a:rPr lang="en-US" sz="3000" dirty="0"/>
              <a:t>nctm.org</a:t>
            </a:r>
          </a:p>
          <a:p>
            <a:pPr marL="0" indent="0">
              <a:buNone/>
            </a:pPr>
            <a:endParaRPr lang="en-US" dirty="0" smtClean="0"/>
          </a:p>
        </p:txBody>
      </p:sp>
      <p:sp>
        <p:nvSpPr>
          <p:cNvPr id="3" name="Footer Placeholder 2"/>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63</a:t>
            </a:fld>
            <a:endParaRPr lang="en-US" dirty="0"/>
          </a:p>
        </p:txBody>
      </p:sp>
      <p:pic>
        <p:nvPicPr>
          <p:cNvPr id="6" name="Picture 5"/>
          <p:cNvPicPr>
            <a:picLocks noChangeAspect="1"/>
          </p:cNvPicPr>
          <p:nvPr/>
        </p:nvPicPr>
        <p:blipFill>
          <a:blip r:embed="rId6"/>
          <a:stretch>
            <a:fillRect/>
          </a:stretch>
        </p:blipFill>
        <p:spPr>
          <a:xfrm>
            <a:off x="6203738" y="991934"/>
            <a:ext cx="2429386" cy="723824"/>
          </a:xfrm>
          <a:prstGeom prst="rect">
            <a:avLst/>
          </a:prstGeom>
          <a:ln w="12700">
            <a:solidFill>
              <a:schemeClr val="tx1"/>
            </a:solidFill>
          </a:ln>
        </p:spPr>
      </p:pic>
      <p:pic>
        <p:nvPicPr>
          <p:cNvPr id="7" name="Picture 6"/>
          <p:cNvPicPr>
            <a:picLocks noChangeAspect="1"/>
          </p:cNvPicPr>
          <p:nvPr/>
        </p:nvPicPr>
        <p:blipFill>
          <a:blip r:embed="rId7"/>
          <a:stretch>
            <a:fillRect/>
          </a:stretch>
        </p:blipFill>
        <p:spPr>
          <a:xfrm>
            <a:off x="4888607" y="2321217"/>
            <a:ext cx="2286000" cy="714375"/>
          </a:xfrm>
          <a:prstGeom prst="rect">
            <a:avLst/>
          </a:prstGeom>
          <a:ln w="12700">
            <a:solidFill>
              <a:schemeClr val="tx1"/>
            </a:solidFill>
          </a:ln>
        </p:spPr>
      </p:pic>
      <p:pic>
        <p:nvPicPr>
          <p:cNvPr id="8" name="Picture 7"/>
          <p:cNvPicPr>
            <a:picLocks noChangeAspect="1"/>
          </p:cNvPicPr>
          <p:nvPr/>
        </p:nvPicPr>
        <p:blipFill>
          <a:blip r:embed="rId8"/>
          <a:stretch>
            <a:fillRect/>
          </a:stretch>
        </p:blipFill>
        <p:spPr>
          <a:xfrm>
            <a:off x="6429375" y="3308503"/>
            <a:ext cx="2333625" cy="552450"/>
          </a:xfrm>
          <a:prstGeom prst="rect">
            <a:avLst/>
          </a:prstGeom>
          <a:ln w="12700">
            <a:solidFill>
              <a:schemeClr val="tx1"/>
            </a:solidFill>
          </a:ln>
        </p:spPr>
      </p:pic>
      <p:pic>
        <p:nvPicPr>
          <p:cNvPr id="9" name="Picture 8"/>
          <p:cNvPicPr>
            <a:picLocks noChangeAspect="1"/>
          </p:cNvPicPr>
          <p:nvPr/>
        </p:nvPicPr>
        <p:blipFill>
          <a:blip r:embed="rId9"/>
          <a:stretch>
            <a:fillRect/>
          </a:stretch>
        </p:blipFill>
        <p:spPr>
          <a:xfrm>
            <a:off x="4904441" y="4159132"/>
            <a:ext cx="2291349" cy="790120"/>
          </a:xfrm>
          <a:prstGeom prst="rect">
            <a:avLst/>
          </a:prstGeom>
          <a:ln w="12700">
            <a:solidFill>
              <a:schemeClr val="tx1"/>
            </a:solidFill>
          </a:ln>
        </p:spPr>
      </p:pic>
      <p:pic>
        <p:nvPicPr>
          <p:cNvPr id="10" name="Picture 9"/>
          <p:cNvPicPr>
            <a:picLocks noChangeAspect="1"/>
          </p:cNvPicPr>
          <p:nvPr/>
        </p:nvPicPr>
        <p:blipFill>
          <a:blip r:embed="rId10"/>
          <a:stretch>
            <a:fillRect/>
          </a:stretch>
        </p:blipFill>
        <p:spPr>
          <a:xfrm>
            <a:off x="3047836" y="4554192"/>
            <a:ext cx="1171575" cy="942975"/>
          </a:xfrm>
          <a:prstGeom prst="rect">
            <a:avLst/>
          </a:prstGeom>
          <a:ln w="12700">
            <a:solidFill>
              <a:schemeClr val="tx1"/>
            </a:solidFill>
          </a:ln>
        </p:spPr>
      </p:pic>
    </p:spTree>
    <p:extLst>
      <p:ext uri="{BB962C8B-B14F-4D97-AF65-F5344CB8AC3E}">
        <p14:creationId xmlns:p14="http://schemas.microsoft.com/office/powerpoint/2010/main" val="277325780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623888" y="2607214"/>
            <a:ext cx="7886700" cy="914096"/>
          </a:xfrm>
        </p:spPr>
        <p:txBody>
          <a:bodyPr/>
          <a:lstStyle/>
          <a:p>
            <a:pPr algn="ctr"/>
            <a:r>
              <a:rPr lang="en-US" sz="6600" dirty="0" smtClean="0"/>
              <a:t>Thank you!</a:t>
            </a:r>
          </a:p>
        </p:txBody>
      </p:sp>
      <p:sp>
        <p:nvSpPr>
          <p:cNvPr id="6" name="Slide Number Placeholder 5"/>
          <p:cNvSpPr>
            <a:spLocks noGrp="1"/>
          </p:cNvSpPr>
          <p:nvPr>
            <p:ph type="sldNum" sz="quarter" idx="12"/>
          </p:nvPr>
        </p:nvSpPr>
        <p:spPr>
          <a:prstGeom prst="rect">
            <a:avLst/>
          </a:prstGeom>
        </p:spPr>
        <p:txBody>
          <a:bodyPr/>
          <a:lstStyle/>
          <a:p>
            <a:fld id="{C4372BA9-74DA-4A37-92D0-486884245259}" type="slidenum">
              <a:rPr lang="en-US" smtClean="0"/>
              <a:pPr/>
              <a:t>64</a:t>
            </a:fld>
            <a:endParaRPr lang="en-US" dirty="0"/>
          </a:p>
        </p:txBody>
      </p:sp>
    </p:spTree>
    <p:extLst>
      <p:ext uri="{BB962C8B-B14F-4D97-AF65-F5344CB8AC3E}">
        <p14:creationId xmlns:p14="http://schemas.microsoft.com/office/powerpoint/2010/main" val="291932211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30184</TotalTime>
  <Words>222</Words>
  <Application>Microsoft Office PowerPoint</Application>
  <PresentationFormat>On-screen Show (4:3)</PresentationFormat>
  <Paragraphs>50</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Times New Roman</vt:lpstr>
      <vt:lpstr>LtBkgBlueBorder</vt:lpstr>
      <vt:lpstr>LtBkgNoBorder</vt:lpstr>
      <vt:lpstr>Connecticut Core Standards  for Mathematics</vt:lpstr>
      <vt:lpstr>Closing Activities</vt:lpstr>
      <vt:lpstr>Post-Assessment and Session Evaluation</vt:lpstr>
      <vt:lpstr>Key Resources</vt:lpstr>
      <vt:lpstr>Additional Key Resources</vt:lpstr>
      <vt:lpstr>Thank you!</vt:lpstr>
    </vt:vector>
  </TitlesOfParts>
  <Manager/>
  <Company>Public Consulting Group</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Systems of Professional Learning</dc:title>
  <dc:subject/>
  <dc:creator>Public Consulting Group</dc:creator>
  <cp:keywords/>
  <dc:description/>
  <cp:lastModifiedBy>Wade, Michelle</cp:lastModifiedBy>
  <cp:revision>828</cp:revision>
  <cp:lastPrinted>2014-09-14T15:29:58Z</cp:lastPrinted>
  <dcterms:created xsi:type="dcterms:W3CDTF">2014-01-18T18:47:42Z</dcterms:created>
  <dcterms:modified xsi:type="dcterms:W3CDTF">2015-01-16T15:46:22Z</dcterms:modified>
  <cp:category/>
</cp:coreProperties>
</file>