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59" showSpecialPlsOnTitleSld="0" saveSubsetFonts="1">
  <p:sldMasterIdLst>
    <p:sldMasterId id="2147483687" r:id="rId1"/>
    <p:sldMasterId id="2147483711" r:id="rId2"/>
  </p:sldMasterIdLst>
  <p:notesMasterIdLst>
    <p:notesMasterId r:id="rId9"/>
  </p:notesMasterIdLst>
  <p:handoutMasterIdLst>
    <p:handoutMasterId r:id="rId10"/>
  </p:handoutMasterIdLst>
  <p:sldIdLst>
    <p:sldId id="627" r:id="rId3"/>
    <p:sldId id="664" r:id="rId4"/>
    <p:sldId id="665" r:id="rId5"/>
    <p:sldId id="689" r:id="rId6"/>
    <p:sldId id="690" r:id="rId7"/>
    <p:sldId id="667" r:id="rId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6" userDrawn="1">
          <p15:clr>
            <a:srgbClr val="A4A3A4"/>
          </p15:clr>
        </p15:guide>
        <p15:guide id="2" pos="2109"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Pierce, Melissa" initials="PM"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8045"/>
    <a:srgbClr val="32C658"/>
    <a:srgbClr val="E1E1E1"/>
    <a:srgbClr val="FFFF85"/>
    <a:srgbClr val="E2E2E2"/>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5737" autoAdjust="0"/>
  </p:normalViewPr>
  <p:slideViewPr>
    <p:cSldViewPr snapToGrid="0">
      <p:cViewPr varScale="1">
        <p:scale>
          <a:sx n="57" d="100"/>
          <a:sy n="57" d="100"/>
        </p:scale>
        <p:origin x="107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50" d="100"/>
          <a:sy n="150" d="100"/>
        </p:scale>
        <p:origin x="-704" y="3840"/>
      </p:cViewPr>
      <p:guideLst>
        <p:guide orient="horz" pos="2876"/>
        <p:guide pos="2109"/>
        <p:guide orient="horz" pos="2928"/>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307" tIns="46153" rIns="92307" bIns="46153" rtlCol="0"/>
          <a:lstStyle>
            <a:lvl1pPr algn="r">
              <a:defRPr sz="1200"/>
            </a:lvl1pPr>
          </a:lstStyle>
          <a:p>
            <a:fld id="{3B46E3D7-5A05-4181-B712-1EC3FC55BC14}" type="datetimeFigureOut">
              <a:rPr lang="en-US" smtClean="0"/>
              <a:pPr/>
              <a:t>1/16/2015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307" tIns="46153" rIns="92307" bIns="46153"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B133EB38-C064-4C52-A35D-D40DB2B7683B}" type="datetimeFigureOut">
              <a:rPr lang="en-US" smtClean="0"/>
              <a:pPr/>
              <a:t>1/16/2015</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rveys.pcgus.com/s3/CT-Math-Module-5-6-1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114398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248326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This Post-Assessment will be the same as the Pre-Assessment they took in the beginning of the session. This assessment is to gauge their learning based on the activities of the full day session. Remind the participants to fill out an</a:t>
            </a:r>
            <a:r>
              <a:rPr lang="en-US" baseline="0" dirty="0" smtClean="0"/>
              <a:t> online Session Evaluation located here </a:t>
            </a:r>
            <a:r>
              <a:rPr lang="en-US" sz="1200" u="sng" dirty="0" smtClean="0">
                <a:hlinkClick r:id="rId3"/>
              </a:rPr>
              <a:t>http://surveys.pcgus.com/s3/CT-Math-Module-5-6-12</a:t>
            </a:r>
            <a:r>
              <a:rPr lang="en-US" dirty="0" smtClean="0"/>
              <a:t>.</a:t>
            </a:r>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1/16/2015</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61</a:t>
            </a:fld>
            <a:endParaRPr lang="en-US" dirty="0">
              <a:solidFill>
                <a:prstClr val="black"/>
              </a:solidFill>
              <a:latin typeface="Arial" pitchFamily="34" charset="0"/>
            </a:endParaRPr>
          </a:p>
        </p:txBody>
      </p:sp>
    </p:spTree>
    <p:extLst>
      <p:ext uri="{BB962C8B-B14F-4D97-AF65-F5344CB8AC3E}">
        <p14:creationId xmlns:p14="http://schemas.microsoft.com/office/powerpoint/2010/main" val="365398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 Key Resources</a:t>
            </a:r>
          </a:p>
          <a:p>
            <a:r>
              <a:rPr lang="en-US" b="0" dirty="0" smtClean="0"/>
              <a:t>Remind participants of some of the key resources</a:t>
            </a:r>
            <a:r>
              <a:rPr lang="en-US" b="0" baseline="0" dirty="0" smtClean="0"/>
              <a:t> that they have available to them as they continue to provide support for the CCS-Math implementation at their school.</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377576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 Key Resources</a:t>
            </a:r>
          </a:p>
          <a:p>
            <a:r>
              <a:rPr lang="en-US" b="0" dirty="0" smtClean="0"/>
              <a:t>Remind participants of some of the key resources</a:t>
            </a:r>
            <a:r>
              <a:rPr lang="en-US" b="0" baseline="0" dirty="0" smtClean="0"/>
              <a:t> that they have available to them as they continue to provide support for the CCS-Math implementation at their school.</a:t>
            </a:r>
          </a:p>
          <a:p>
            <a:r>
              <a:rPr lang="en-US" b="0" dirty="0" smtClean="0"/>
              <a:t>http://www.sde.ct.gov/sde/cwp/view.asp?a=2748&amp;q=335358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val="350663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64</a:t>
            </a:fld>
            <a:endParaRPr lang="en-US" dirty="0">
              <a:solidFill>
                <a:prstClr val="black"/>
              </a:solidFill>
              <a:latin typeface="Arial" pitchFamily="34" charset="0"/>
            </a:endParaRPr>
          </a:p>
        </p:txBody>
      </p:sp>
    </p:spTree>
    <p:extLst>
      <p:ext uri="{BB962C8B-B14F-4D97-AF65-F5344CB8AC3E}">
        <p14:creationId xmlns:p14="http://schemas.microsoft.com/office/powerpoint/2010/main" val="223793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8" name="TextBox 7"/>
          <p:cNvSpPr txBox="1"/>
          <p:nvPr userDrawn="1"/>
        </p:nvSpPr>
        <p:spPr>
          <a:xfrm>
            <a:off x="3691890" y="6137910"/>
            <a:ext cx="2068830" cy="430887"/>
          </a:xfrm>
          <a:prstGeom prst="rect">
            <a:avLst/>
          </a:prstGeom>
          <a:noFill/>
        </p:spPr>
        <p:txBody>
          <a:bodyPr wrap="square" rtlCol="0">
            <a:spAutoFit/>
          </a:bodyPr>
          <a:lstStyle/>
          <a:p>
            <a:r>
              <a:rPr lang="en-US" sz="2200" b="1" dirty="0" smtClean="0">
                <a:solidFill>
                  <a:schemeClr val="bg1"/>
                </a:solidFill>
              </a:rPr>
              <a:t>Closing Activity</a:t>
            </a:r>
            <a:endParaRPr lang="en-US" sz="22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rveys.pcgus.com/s3/CT-Math-Module-5-6-12"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hyperlink" Target="http://www.americaachieves.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hyperlink" Target="http://www.sde.ct.gov/sde/cwp/view.asp?a=2748&amp;q=335358" TargetMode="External"/><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5 Grades 6–12: </a:t>
            </a:r>
          </a:p>
          <a:p>
            <a:r>
              <a:rPr lang="en-US" i="0" dirty="0" smtClean="0">
                <a:solidFill>
                  <a:schemeClr val="tx2"/>
                </a:solidFill>
              </a:rPr>
              <a:t>Focus on Sustaining Change</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37794424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dirty="0" smtClean="0"/>
              <a:t>Closing Activities</a:t>
            </a:r>
          </a:p>
        </p:txBody>
      </p:sp>
      <p:sp>
        <p:nvSpPr>
          <p:cNvPr id="12" name="Text Placeholder 11"/>
          <p:cNvSpPr>
            <a:spLocks noGrp="1"/>
          </p:cNvSpPr>
          <p:nvPr>
            <p:ph type="body" idx="1"/>
          </p:nvPr>
        </p:nvSpPr>
        <p:spPr>
          <a:xfrm>
            <a:off x="623888" y="4257858"/>
            <a:ext cx="7886700" cy="1040285"/>
          </a:xfrm>
        </p:spPr>
        <p:txBody>
          <a:bodyPr/>
          <a:lstStyle/>
          <a:p>
            <a:r>
              <a:rPr lang="en-US" sz="3200" dirty="0"/>
              <a:t>Post-Assessment–CCS-Math</a:t>
            </a:r>
          </a:p>
          <a:p>
            <a:r>
              <a:rPr lang="en-US" sz="3200" dirty="0"/>
              <a:t>Session </a:t>
            </a:r>
            <a:r>
              <a:rPr lang="en-US" sz="3200" dirty="0" smtClean="0"/>
              <a:t>Evaluation</a:t>
            </a:r>
            <a:endParaRPr lang="en-US" sz="3200" dirty="0"/>
          </a:p>
        </p:txBody>
      </p:sp>
      <p:sp>
        <p:nvSpPr>
          <p:cNvPr id="5" name="Slide Number Placeholder 4"/>
          <p:cNvSpPr>
            <a:spLocks noGrp="1"/>
          </p:cNvSpPr>
          <p:nvPr>
            <p:ph type="sldNum" sz="quarter" idx="12"/>
          </p:nvPr>
        </p:nvSpPr>
        <p:spPr/>
        <p:txBody>
          <a:bodyPr/>
          <a:lstStyle/>
          <a:p>
            <a:fld id="{F4E5B137-F4A5-449F-A4F5-CE6BBDF3DB68}" type="slidenum">
              <a:rPr lang="en-US" smtClean="0"/>
              <a:pPr/>
              <a:t>60</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455244" y="3364257"/>
            <a:ext cx="1262044" cy="2143125"/>
          </a:xfrm>
          <a:prstGeom prst="rect">
            <a:avLst/>
          </a:prstGeom>
        </p:spPr>
      </p:pic>
      <p:pic>
        <p:nvPicPr>
          <p:cNvPr id="14" name="Picture 13" descr="participant guide call out.png"/>
          <p:cNvPicPr>
            <a:picLocks noChangeAspect="1" noChangeArrowheads="1"/>
          </p:cNvPicPr>
          <p:nvPr/>
        </p:nvPicPr>
        <p:blipFill>
          <a:blip r:embed="rId4" cstate="print"/>
          <a:srcRect/>
          <a:stretch>
            <a:fillRect/>
          </a:stretch>
        </p:blipFill>
        <p:spPr bwMode="auto">
          <a:xfrm>
            <a:off x="765908" y="5348412"/>
            <a:ext cx="932688" cy="1010412"/>
          </a:xfrm>
          <a:prstGeom prst="rect">
            <a:avLst/>
          </a:prstGeom>
          <a:noFill/>
          <a:ln w="9525">
            <a:noFill/>
            <a:miter lim="800000"/>
            <a:headEnd/>
            <a:tailEnd/>
          </a:ln>
        </p:spPr>
      </p:pic>
      <p:sp>
        <p:nvSpPr>
          <p:cNvPr id="15" name="TextBox 14"/>
          <p:cNvSpPr txBox="1">
            <a:spLocks noChangeArrowheads="1"/>
          </p:cNvSpPr>
          <p:nvPr/>
        </p:nvSpPr>
        <p:spPr bwMode="auto">
          <a:xfrm>
            <a:off x="761435" y="5348412"/>
            <a:ext cx="914400" cy="369332"/>
          </a:xfrm>
          <a:prstGeom prst="rect">
            <a:avLst/>
          </a:prstGeom>
          <a:noFill/>
          <a:ln w="9525">
            <a:noFill/>
            <a:miter lim="800000"/>
            <a:headEnd/>
            <a:tailEnd/>
          </a:ln>
        </p:spPr>
        <p:txBody>
          <a:bodyPr wrap="square">
            <a:spAutoFit/>
          </a:bodyPr>
          <a:lstStyle/>
          <a:p>
            <a:pPr algn="ctr"/>
            <a:r>
              <a:rPr lang="en-US" dirty="0" smtClean="0"/>
              <a:t>Page 40</a:t>
            </a:r>
          </a:p>
        </p:txBody>
      </p:sp>
    </p:spTree>
    <p:extLst>
      <p:ext uri="{BB962C8B-B14F-4D97-AF65-F5344CB8AC3E}">
        <p14:creationId xmlns:p14="http://schemas.microsoft.com/office/powerpoint/2010/main" val="338147343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6" descr="handout icon.png"/>
          <p:cNvPicPr>
            <a:picLocks noChangeAspect="1"/>
          </p:cNvPicPr>
          <p:nvPr/>
        </p:nvPicPr>
        <p:blipFill>
          <a:blip r:embed="rId3" cstate="print"/>
          <a:srcRect/>
          <a:stretch>
            <a:fillRect/>
          </a:stretch>
        </p:blipFill>
        <p:spPr bwMode="auto">
          <a:xfrm>
            <a:off x="4448276" y="5309962"/>
            <a:ext cx="932688" cy="1010532"/>
          </a:xfrm>
          <a:prstGeom prst="rect">
            <a:avLst/>
          </a:prstGeom>
          <a:noFill/>
          <a:ln w="9525">
            <a:noFill/>
            <a:miter lim="800000"/>
            <a:headEnd/>
            <a:tailEnd/>
          </a:ln>
        </p:spPr>
      </p:pic>
      <p:sp>
        <p:nvSpPr>
          <p:cNvPr id="14" name="Content Placeholder 13"/>
          <p:cNvSpPr>
            <a:spLocks noGrp="1"/>
          </p:cNvSpPr>
          <p:nvPr>
            <p:ph idx="1"/>
          </p:nvPr>
        </p:nvSpPr>
        <p:spPr>
          <a:xfrm>
            <a:off x="310134" y="1111722"/>
            <a:ext cx="5083302" cy="3607141"/>
          </a:xfrm>
        </p:spPr>
        <p:txBody>
          <a:bodyPr/>
          <a:lstStyle/>
          <a:p>
            <a:pPr>
              <a:spcAft>
                <a:spcPts val="1200"/>
              </a:spcAft>
            </a:pPr>
            <a:r>
              <a:rPr lang="en-US" dirty="0" smtClean="0"/>
              <a:t>Where Are You Now?</a:t>
            </a:r>
          </a:p>
          <a:p>
            <a:pPr>
              <a:spcAft>
                <a:spcPts val="1200"/>
              </a:spcAft>
            </a:pPr>
            <a:r>
              <a:rPr lang="en-US" dirty="0" smtClean="0"/>
              <a:t>Assessing Your Learning.</a:t>
            </a:r>
          </a:p>
          <a:p>
            <a:pPr>
              <a:spcAft>
                <a:spcPts val="1200"/>
              </a:spcAft>
            </a:pPr>
            <a:r>
              <a:rPr lang="en-US" dirty="0" smtClean="0"/>
              <a:t>Please complete an online Session Evaluation. Your feedback is very important to us! The survey is located here: </a:t>
            </a:r>
          </a:p>
        </p:txBody>
      </p:sp>
      <p:sp>
        <p:nvSpPr>
          <p:cNvPr id="122885" name="Title 1"/>
          <p:cNvSpPr>
            <a:spLocks noGrp="1"/>
          </p:cNvSpPr>
          <p:nvPr>
            <p:ph type="title"/>
          </p:nvPr>
        </p:nvSpPr>
        <p:spPr/>
        <p:txBody>
          <a:bodyPr>
            <a:noAutofit/>
          </a:bodyPr>
          <a:lstStyle/>
          <a:p>
            <a:r>
              <a:rPr lang="en-US" sz="4000" dirty="0" smtClean="0"/>
              <a:t>Post Assessment and Session Evaluation</a:t>
            </a:r>
          </a:p>
        </p:txBody>
      </p:sp>
      <p:sp>
        <p:nvSpPr>
          <p:cNvPr id="6" name="Slide Number Placeholder 5"/>
          <p:cNvSpPr>
            <a:spLocks noGrp="1"/>
          </p:cNvSpPr>
          <p:nvPr>
            <p:ph type="sldNum" sz="quarter" idx="11"/>
          </p:nvPr>
        </p:nvSpPr>
        <p:spPr/>
        <p:txBody>
          <a:bodyPr/>
          <a:lstStyle/>
          <a:p>
            <a:fld id="{9C68FFC2-3F6C-4F2E-B8AC-64D7ECA96928}" type="slidenum">
              <a:rPr lang="en-US" smtClean="0"/>
              <a:pPr/>
              <a:t>61</a:t>
            </a:fld>
            <a:endParaRPr lang="en-US" dirty="0"/>
          </a:p>
        </p:txBody>
      </p:sp>
      <p:sp>
        <p:nvSpPr>
          <p:cNvPr id="122886" name="TextBox 7"/>
          <p:cNvSpPr txBox="1">
            <a:spLocks noChangeArrowheads="1"/>
          </p:cNvSpPr>
          <p:nvPr/>
        </p:nvSpPr>
        <p:spPr bwMode="auto">
          <a:xfrm>
            <a:off x="4228820" y="5303400"/>
            <a:ext cx="1371600" cy="400110"/>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 40</a:t>
            </a:r>
            <a:endParaRPr lang="en-US" sz="2000" dirty="0">
              <a:solidFill>
                <a:prstClr val="black"/>
              </a:solidFill>
            </a:endParaRPr>
          </a:p>
        </p:txBody>
      </p:sp>
      <p:pic>
        <p:nvPicPr>
          <p:cNvPr id="9" name="Picture 7" descr="C:\Documents and Settings\mhannon\Local Settings\Temporary Internet Files\Content.IE5\MNS3KWRB\MP900431118[1].jpg"/>
          <p:cNvPicPr>
            <a:picLocks noChangeAspect="1" noChangeArrowheads="1"/>
          </p:cNvPicPr>
          <p:nvPr/>
        </p:nvPicPr>
        <p:blipFill>
          <a:blip r:embed="rId4" cstate="print"/>
          <a:srcRect/>
          <a:stretch>
            <a:fillRect/>
          </a:stretch>
        </p:blipFill>
        <p:spPr bwMode="auto">
          <a:xfrm>
            <a:off x="5412867" y="1295400"/>
            <a:ext cx="3105150" cy="3037647"/>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dirty="0" smtClean="0"/>
              <a:t> </a:t>
            </a:r>
            <a:endParaRPr lang="en-US" dirty="0"/>
          </a:p>
        </p:txBody>
      </p:sp>
      <p:sp>
        <p:nvSpPr>
          <p:cNvPr id="3" name="TextBox 2"/>
          <p:cNvSpPr txBox="1"/>
          <p:nvPr/>
        </p:nvSpPr>
        <p:spPr>
          <a:xfrm>
            <a:off x="630621" y="4718863"/>
            <a:ext cx="8132379" cy="523220"/>
          </a:xfrm>
          <a:prstGeom prst="rect">
            <a:avLst/>
          </a:prstGeom>
          <a:noFill/>
        </p:spPr>
        <p:txBody>
          <a:bodyPr wrap="square" rtlCol="0">
            <a:spAutoFit/>
          </a:bodyPr>
          <a:lstStyle/>
          <a:p>
            <a:r>
              <a:rPr lang="en-US" sz="2800" u="sng" dirty="0">
                <a:hlinkClick r:id="rId5"/>
              </a:rPr>
              <a:t>http://surveys.pcgus.com/s3/CT-Math-Module-5-6-12</a:t>
            </a:r>
            <a:endParaRPr lang="en-US" sz="2800" dirty="0"/>
          </a:p>
        </p:txBody>
      </p:sp>
    </p:spTree>
    <p:extLst>
      <p:ext uri="{BB962C8B-B14F-4D97-AF65-F5344CB8AC3E}">
        <p14:creationId xmlns:p14="http://schemas.microsoft.com/office/powerpoint/2010/main" val="3207948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Key Resources</a:t>
            </a:r>
            <a:endParaRPr lang="en-US" dirty="0">
              <a:effectLst/>
            </a:endParaRPr>
          </a:p>
        </p:txBody>
      </p:sp>
      <p:sp>
        <p:nvSpPr>
          <p:cNvPr id="4" name="Text Placeholder 3"/>
          <p:cNvSpPr>
            <a:spLocks noGrp="1"/>
          </p:cNvSpPr>
          <p:nvPr>
            <p:ph sz="half" idx="1"/>
          </p:nvPr>
        </p:nvSpPr>
        <p:spPr>
          <a:xfrm>
            <a:off x="4864815" y="1521328"/>
            <a:ext cx="3886200" cy="923330"/>
          </a:xfrm>
        </p:spPr>
        <p:txBody>
          <a:bodyPr/>
          <a:lstStyle/>
          <a:p>
            <a:r>
              <a:rPr lang="en-US" sz="3000" dirty="0" smtClean="0"/>
              <a:t>achievethecore.org</a:t>
            </a:r>
          </a:p>
          <a:p>
            <a:r>
              <a:rPr lang="en-US" sz="3000" dirty="0" smtClean="0"/>
              <a:t>americaachieves.org</a:t>
            </a:r>
            <a:endParaRPr lang="en-US" sz="3000"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Content Placeholder 14">
            <a:hlinkClick r:id="rId5"/>
          </p:cNvPr>
          <p:cNvPicPr>
            <a:picLocks/>
          </p:cNvPicPr>
          <p:nvPr/>
        </p:nvPicPr>
        <p:blipFill>
          <a:blip r:embed="rId6" cstate="print">
            <a:extLst>
              <a:ext uri="{28A0092B-C50C-407E-A947-70E740481C1C}">
                <a14:useLocalDpi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895776" y="452518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23330"/>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ctcorestandards.org</a:t>
            </a:r>
          </a:p>
          <a:p>
            <a:r>
              <a:rPr lang="en-US" sz="3000" dirty="0" smtClean="0"/>
              <a:t>engageny.org</a:t>
            </a:r>
            <a:endParaRPr lang="en-US" sz="3000"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62</a:t>
            </a:fld>
            <a:endParaRPr lang="en-US" dirty="0"/>
          </a:p>
        </p:txBody>
      </p:sp>
    </p:spTree>
    <p:extLst>
      <p:ext uri="{BB962C8B-B14F-4D97-AF65-F5344CB8AC3E}">
        <p14:creationId xmlns:p14="http://schemas.microsoft.com/office/powerpoint/2010/main" val="40241785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Additional Key Resources</a:t>
            </a:r>
            <a:endParaRPr lang="en-US" dirty="0">
              <a:effectLst/>
            </a:endParaRPr>
          </a:p>
        </p:txBody>
      </p:sp>
      <p:sp>
        <p:nvSpPr>
          <p:cNvPr id="12" name="Text Placeholder 3"/>
          <p:cNvSpPr txBox="1">
            <a:spLocks/>
          </p:cNvSpPr>
          <p:nvPr/>
        </p:nvSpPr>
        <p:spPr>
          <a:xfrm>
            <a:off x="381000" y="1407974"/>
            <a:ext cx="8382000" cy="490595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Smarter Balanced Digital Library: </a:t>
            </a:r>
            <a:r>
              <a:rPr lang="en-US" sz="2400" u="sng" dirty="0">
                <a:hlinkClick r:id="rId5"/>
              </a:rPr>
              <a:t>http://</a:t>
            </a:r>
            <a:r>
              <a:rPr lang="en-US" sz="2400" u="sng" dirty="0" smtClean="0">
                <a:hlinkClick r:id="rId5"/>
              </a:rPr>
              <a:t>www.sde.ct.gov/sde/cwp/view.asp?a=2748&amp;q=335358</a:t>
            </a:r>
            <a:r>
              <a:rPr lang="en-US" sz="2400" u="sng" dirty="0" smtClean="0"/>
              <a:t>  </a:t>
            </a:r>
          </a:p>
          <a:p>
            <a:pPr>
              <a:spcBef>
                <a:spcPts val="1200"/>
              </a:spcBef>
              <a:spcAft>
                <a:spcPts val="1200"/>
              </a:spcAft>
            </a:pPr>
            <a:r>
              <a:rPr lang="en-US" sz="3000" dirty="0" smtClean="0"/>
              <a:t>insidemathematics.org </a:t>
            </a:r>
          </a:p>
          <a:p>
            <a:pPr>
              <a:spcBef>
                <a:spcPts val="1200"/>
              </a:spcBef>
              <a:spcAft>
                <a:spcPts val="1200"/>
              </a:spcAft>
            </a:pPr>
            <a:r>
              <a:rPr lang="en-US" sz="3000" dirty="0" smtClean="0"/>
              <a:t>teachingchannel.org</a:t>
            </a:r>
          </a:p>
          <a:p>
            <a:pPr>
              <a:spcBef>
                <a:spcPts val="1200"/>
              </a:spcBef>
              <a:spcAft>
                <a:spcPts val="1200"/>
              </a:spcAft>
            </a:pPr>
            <a:r>
              <a:rPr lang="en-US" sz="3000" dirty="0" smtClean="0"/>
              <a:t>mathedleadership.org</a:t>
            </a:r>
          </a:p>
          <a:p>
            <a:pPr>
              <a:spcBef>
                <a:spcPts val="1200"/>
              </a:spcBef>
              <a:spcAft>
                <a:spcPts val="1200"/>
              </a:spcAft>
            </a:pPr>
            <a:r>
              <a:rPr lang="en-US" sz="3000" dirty="0"/>
              <a:t>aft.org</a:t>
            </a:r>
          </a:p>
          <a:p>
            <a:pPr>
              <a:spcBef>
                <a:spcPts val="1200"/>
              </a:spcBef>
              <a:spcAft>
                <a:spcPts val="1200"/>
              </a:spcAft>
            </a:pPr>
            <a:r>
              <a:rPr lang="en-US" sz="3000" dirty="0"/>
              <a:t>nctm.org</a:t>
            </a:r>
          </a:p>
          <a:p>
            <a:pPr marL="0" indent="0">
              <a:buNone/>
            </a:pPr>
            <a:endParaRPr lang="en-US" dirty="0" smtClean="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63</a:t>
            </a:fld>
            <a:endParaRPr lang="en-US" dirty="0"/>
          </a:p>
        </p:txBody>
      </p:sp>
      <p:pic>
        <p:nvPicPr>
          <p:cNvPr id="6" name="Picture 5"/>
          <p:cNvPicPr>
            <a:picLocks noChangeAspect="1"/>
          </p:cNvPicPr>
          <p:nvPr/>
        </p:nvPicPr>
        <p:blipFill>
          <a:blip r:embed="rId6"/>
          <a:stretch>
            <a:fillRect/>
          </a:stretch>
        </p:blipFill>
        <p:spPr>
          <a:xfrm>
            <a:off x="6203738" y="991934"/>
            <a:ext cx="2429386" cy="723824"/>
          </a:xfrm>
          <a:prstGeom prst="rect">
            <a:avLst/>
          </a:prstGeom>
          <a:ln w="19050">
            <a:solidFill>
              <a:schemeClr val="tx1"/>
            </a:solidFill>
          </a:ln>
        </p:spPr>
      </p:pic>
      <p:pic>
        <p:nvPicPr>
          <p:cNvPr id="7" name="Picture 6"/>
          <p:cNvPicPr>
            <a:picLocks noChangeAspect="1"/>
          </p:cNvPicPr>
          <p:nvPr/>
        </p:nvPicPr>
        <p:blipFill>
          <a:blip r:embed="rId7"/>
          <a:stretch>
            <a:fillRect/>
          </a:stretch>
        </p:blipFill>
        <p:spPr>
          <a:xfrm>
            <a:off x="4706155" y="2319727"/>
            <a:ext cx="2286000" cy="714375"/>
          </a:xfrm>
          <a:prstGeom prst="rect">
            <a:avLst/>
          </a:prstGeom>
          <a:ln w="19050">
            <a:solidFill>
              <a:schemeClr val="tx1"/>
            </a:solidFill>
          </a:ln>
        </p:spPr>
      </p:pic>
      <p:pic>
        <p:nvPicPr>
          <p:cNvPr id="8" name="Picture 7"/>
          <p:cNvPicPr>
            <a:picLocks noChangeAspect="1"/>
          </p:cNvPicPr>
          <p:nvPr/>
        </p:nvPicPr>
        <p:blipFill>
          <a:blip r:embed="rId8"/>
          <a:stretch>
            <a:fillRect/>
          </a:stretch>
        </p:blipFill>
        <p:spPr>
          <a:xfrm>
            <a:off x="6429375" y="3308503"/>
            <a:ext cx="2333625" cy="552450"/>
          </a:xfrm>
          <a:prstGeom prst="rect">
            <a:avLst/>
          </a:prstGeom>
          <a:ln w="19050">
            <a:solidFill>
              <a:schemeClr val="tx1"/>
            </a:solidFill>
          </a:ln>
        </p:spPr>
      </p:pic>
      <p:pic>
        <p:nvPicPr>
          <p:cNvPr id="9" name="Picture 8"/>
          <p:cNvPicPr>
            <a:picLocks noChangeAspect="1"/>
          </p:cNvPicPr>
          <p:nvPr/>
        </p:nvPicPr>
        <p:blipFill>
          <a:blip r:embed="rId9"/>
          <a:stretch>
            <a:fillRect/>
          </a:stretch>
        </p:blipFill>
        <p:spPr>
          <a:xfrm>
            <a:off x="4904441" y="4159132"/>
            <a:ext cx="2291349" cy="790120"/>
          </a:xfrm>
          <a:prstGeom prst="rect">
            <a:avLst/>
          </a:prstGeom>
          <a:ln w="19050">
            <a:solidFill>
              <a:schemeClr val="tx1"/>
            </a:solidFill>
          </a:ln>
        </p:spPr>
      </p:pic>
      <p:pic>
        <p:nvPicPr>
          <p:cNvPr id="10" name="Picture 9"/>
          <p:cNvPicPr>
            <a:picLocks noChangeAspect="1"/>
          </p:cNvPicPr>
          <p:nvPr/>
        </p:nvPicPr>
        <p:blipFill>
          <a:blip r:embed="rId10"/>
          <a:stretch>
            <a:fillRect/>
          </a:stretch>
        </p:blipFill>
        <p:spPr>
          <a:xfrm>
            <a:off x="2970563" y="4568670"/>
            <a:ext cx="1171575" cy="942975"/>
          </a:xfrm>
          <a:prstGeom prst="rect">
            <a:avLst/>
          </a:prstGeom>
          <a:ln w="19050">
            <a:solidFill>
              <a:schemeClr val="tx1"/>
            </a:solidFill>
          </a:ln>
        </p:spPr>
      </p:pic>
    </p:spTree>
    <p:extLst>
      <p:ext uri="{BB962C8B-B14F-4D97-AF65-F5344CB8AC3E}">
        <p14:creationId xmlns:p14="http://schemas.microsoft.com/office/powerpoint/2010/main" val="32234539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623888" y="2607214"/>
            <a:ext cx="7886700" cy="914096"/>
          </a:xfrm>
        </p:spPr>
        <p:txBody>
          <a:bodyPr/>
          <a:lstStyle/>
          <a:p>
            <a:pPr algn="ctr"/>
            <a:r>
              <a:rPr lang="en-US" sz="6600" dirty="0" smtClean="0"/>
              <a:t>Thank you!</a:t>
            </a:r>
          </a:p>
        </p:txBody>
      </p:sp>
      <p:sp>
        <p:nvSpPr>
          <p:cNvPr id="6" name="Slide Number Placeholder 5"/>
          <p:cNvSpPr>
            <a:spLocks noGrp="1"/>
          </p:cNvSpPr>
          <p:nvPr>
            <p:ph type="sldNum" sz="quarter" idx="12"/>
          </p:nvPr>
        </p:nvSpPr>
        <p:spPr>
          <a:prstGeom prst="rect">
            <a:avLst/>
          </a:prstGeom>
        </p:spPr>
        <p:txBody>
          <a:bodyPr/>
          <a:lstStyle/>
          <a:p>
            <a:fld id="{C4372BA9-74DA-4A37-92D0-486884245259}" type="slidenum">
              <a:rPr lang="en-US" smtClean="0"/>
              <a:pPr/>
              <a:t>64</a:t>
            </a:fld>
            <a:endParaRPr lang="en-US" dirty="0"/>
          </a:p>
        </p:txBody>
      </p:sp>
    </p:spTree>
    <p:extLst>
      <p:ext uri="{BB962C8B-B14F-4D97-AF65-F5344CB8AC3E}">
        <p14:creationId xmlns:p14="http://schemas.microsoft.com/office/powerpoint/2010/main" val="291932211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29808</TotalTime>
  <Words>223</Words>
  <Application>Microsoft Office PowerPoint</Application>
  <PresentationFormat>On-screen Show (4:3)</PresentationFormat>
  <Paragraphs>50</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Times New Roman</vt:lpstr>
      <vt:lpstr>LtBkgBlueBorder</vt:lpstr>
      <vt:lpstr>LtBkgNoBorder</vt:lpstr>
      <vt:lpstr>Connecticut Core Standards  for Mathematics</vt:lpstr>
      <vt:lpstr>Closing Activities</vt:lpstr>
      <vt:lpstr>Post Assessment and Session Evaluation</vt:lpstr>
      <vt:lpstr>Key Resources</vt:lpstr>
      <vt:lpstr>Additional Key Resources</vt:lpstr>
      <vt:lpstr>Thank you!</vt:lpstr>
    </vt:vector>
  </TitlesOfParts>
  <Manager/>
  <Company>Public Consulting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subject/>
  <dc:creator>Public Consulting Group</dc:creator>
  <cp:keywords/>
  <dc:description/>
  <cp:lastModifiedBy>Wade, Michelle</cp:lastModifiedBy>
  <cp:revision>814</cp:revision>
  <cp:lastPrinted>2014-09-14T15:29:58Z</cp:lastPrinted>
  <dcterms:created xsi:type="dcterms:W3CDTF">2014-01-18T18:47:42Z</dcterms:created>
  <dcterms:modified xsi:type="dcterms:W3CDTF">2015-01-16T16:35:17Z</dcterms:modified>
  <cp:category/>
</cp:coreProperties>
</file>