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7" r:id="rId1"/>
    <p:sldMasterId id="2147483711" r:id="rId2"/>
    <p:sldMasterId id="2147483723" r:id="rId3"/>
  </p:sldMasterIdLst>
  <p:notesMasterIdLst>
    <p:notesMasterId r:id="rId14"/>
  </p:notesMasterIdLst>
  <p:handoutMasterIdLst>
    <p:handoutMasterId r:id="rId15"/>
  </p:handoutMasterIdLst>
  <p:sldIdLst>
    <p:sldId id="370" r:id="rId4"/>
    <p:sldId id="696" r:id="rId5"/>
    <p:sldId id="340" r:id="rId6"/>
    <p:sldId id="908" r:id="rId7"/>
    <p:sldId id="909" r:id="rId8"/>
    <p:sldId id="910" r:id="rId9"/>
    <p:sldId id="912" r:id="rId10"/>
    <p:sldId id="911" r:id="rId11"/>
    <p:sldId id="389" r:id="rId12"/>
    <p:sldId id="387"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3"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6" clrIdx="4">
    <p:extLst>
      <p:ext uri="{19B8F6BF-5375-455C-9EA6-DF929625EA0E}">
        <p15:presenceInfo xmlns:p15="http://schemas.microsoft.com/office/powerpoint/2012/main" userId="S-1-5-21-1417001333-1682526488-839522115-26738" providerId="AD"/>
      </p:ext>
    </p:extLst>
  </p:cmAuthor>
  <p:cmAuthor id="5" name="Berlin, Debra" initials="BD" lastIdx="1"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0" autoAdjust="0"/>
    <p:restoredTop sz="91896" autoAdjust="0"/>
  </p:normalViewPr>
  <p:slideViewPr>
    <p:cSldViewPr snapToGrid="0">
      <p:cViewPr varScale="1">
        <p:scale>
          <a:sx n="61" d="100"/>
          <a:sy n="61" d="100"/>
        </p:scale>
        <p:origin x="854" y="4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60" d="100"/>
        <a:sy n="160" d="100"/>
      </p:scale>
      <p:origin x="0" y="0"/>
    </p:cViewPr>
  </p:sorterViewPr>
  <p:notesViewPr>
    <p:cSldViewPr snapToGrid="0">
      <p:cViewPr>
        <p:scale>
          <a:sx n="90" d="100"/>
          <a:sy n="90" d="100"/>
        </p:scale>
        <p:origin x="2046" y="-930"/>
      </p:cViewPr>
      <p:guideLst>
        <p:guide orient="horz" pos="2905"/>
        <p:guide pos="2184"/>
        <p:guide orient="horz" pos="2957"/>
        <p:guide pos="2237"/>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4372B7-8941-469F-940B-7D5BA0871939}"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n-US"/>
        </a:p>
      </dgm:t>
    </dgm:pt>
    <dgm:pt modelId="{05DFDFE1-30F2-457C-8C83-4B2B7684C90A}">
      <dgm:prSet phldrT="[Text]" custT="1"/>
      <dgm:spPr>
        <a:ln w="28575">
          <a:solidFill>
            <a:schemeClr val="bg1"/>
          </a:solidFill>
        </a:ln>
      </dgm:spPr>
      <dgm:t>
        <a:bodyPr/>
        <a:lstStyle/>
        <a:p>
          <a:r>
            <a:rPr lang="en-US" sz="2000" b="1" dirty="0" smtClean="0"/>
            <a:t>Module 1: Focus on Instructional Shifts</a:t>
          </a:r>
          <a:endParaRPr lang="en-US" sz="2000" dirty="0"/>
        </a:p>
      </dgm:t>
    </dgm:pt>
    <dgm:pt modelId="{5765B92C-3747-413F-94B8-AEDDE13970E1}" type="parTrans" cxnId="{B97A9896-DD8D-46E8-A005-81FBF4B9E09C}">
      <dgm:prSet/>
      <dgm:spPr/>
      <dgm:t>
        <a:bodyPr/>
        <a:lstStyle/>
        <a:p>
          <a:endParaRPr lang="en-US"/>
        </a:p>
      </dgm:t>
    </dgm:pt>
    <dgm:pt modelId="{942E99E8-A792-4552-B022-DBAE2E887950}" type="sibTrans" cxnId="{B97A9896-DD8D-46E8-A005-81FBF4B9E09C}">
      <dgm:prSet/>
      <dgm:spPr/>
      <dgm:t>
        <a:bodyPr/>
        <a:lstStyle/>
        <a:p>
          <a:endParaRPr lang="en-US" dirty="0"/>
        </a:p>
      </dgm:t>
    </dgm:pt>
    <dgm:pt modelId="{4E4E886B-CD5B-40AB-A48E-28B15BDC45D0}">
      <dgm:prSet phldrT="[Text]" custT="1"/>
      <dgm:spPr/>
      <dgm:t>
        <a:bodyPr/>
        <a:lstStyle/>
        <a:p>
          <a:r>
            <a:rPr lang="en-US" sz="2000" b="1" dirty="0" smtClean="0"/>
            <a:t>Module 2: Supporting all Students in Close Reading, Academic Language, and Text-based Discussion</a:t>
          </a:r>
          <a:endParaRPr lang="en-US" sz="2000" b="1" dirty="0"/>
        </a:p>
      </dgm:t>
    </dgm:pt>
    <dgm:pt modelId="{2F4B8799-7F05-4F2D-BD5A-E32235A9E0BF}" type="parTrans" cxnId="{D603CDC6-8929-43B7-86E2-A18B403F2311}">
      <dgm:prSet/>
      <dgm:spPr/>
      <dgm:t>
        <a:bodyPr/>
        <a:lstStyle/>
        <a:p>
          <a:endParaRPr lang="en-US"/>
        </a:p>
      </dgm:t>
    </dgm:pt>
    <dgm:pt modelId="{C6816B5F-64FF-4E06-92FF-651CAA10BC07}" type="sibTrans" cxnId="{D603CDC6-8929-43B7-86E2-A18B403F2311}">
      <dgm:prSet/>
      <dgm:spPr/>
      <dgm:t>
        <a:bodyPr/>
        <a:lstStyle/>
        <a:p>
          <a:endParaRPr lang="en-US" dirty="0"/>
        </a:p>
      </dgm:t>
    </dgm:pt>
    <dgm:pt modelId="{2FBCE4F0-B418-40D0-A572-335BDC797AF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000" b="1" dirty="0" smtClean="0"/>
        </a:p>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t>Module 3: Supporting All Students in Writing and Research</a:t>
          </a:r>
        </a:p>
        <a:p>
          <a:pPr marL="0" marR="0" indent="0" defTabSz="914400" eaLnBrk="1" fontAlgn="auto" latinLnBrk="0" hangingPunct="1">
            <a:lnSpc>
              <a:spcPct val="100000"/>
            </a:lnSpc>
            <a:spcBef>
              <a:spcPts val="0"/>
            </a:spcBef>
            <a:spcAft>
              <a:spcPts val="0"/>
            </a:spcAft>
            <a:buClrTx/>
            <a:buSzTx/>
            <a:buFontTx/>
            <a:buNone/>
            <a:tabLst/>
            <a:defRPr/>
          </a:pPr>
          <a:endParaRPr lang="en-US" sz="2000" b="1" dirty="0"/>
        </a:p>
      </dgm:t>
    </dgm:pt>
    <dgm:pt modelId="{7A4428A1-02DF-40A9-8003-2C9A47CF589E}" type="parTrans" cxnId="{F40B8316-79BC-4C60-90A6-E699803ADE2E}">
      <dgm:prSet/>
      <dgm:spPr/>
      <dgm:t>
        <a:bodyPr/>
        <a:lstStyle/>
        <a:p>
          <a:endParaRPr lang="en-US"/>
        </a:p>
      </dgm:t>
    </dgm:pt>
    <dgm:pt modelId="{407C6022-0642-4896-B58A-2F544152DB53}" type="sibTrans" cxnId="{F40B8316-79BC-4C60-90A6-E699803ADE2E}">
      <dgm:prSet/>
      <dgm:spPr/>
      <dgm:t>
        <a:bodyPr/>
        <a:lstStyle/>
        <a:p>
          <a:endParaRPr lang="en-US" dirty="0"/>
        </a:p>
      </dgm:t>
    </dgm:pt>
    <dgm:pt modelId="{6DD4AD52-12AC-4E82-A1AE-9C5737A0D999}">
      <dgm:prSet phldrT="[Text]" custT="1"/>
      <dgm:spPr/>
      <dgm:t>
        <a:bodyPr/>
        <a:lstStyle/>
        <a:p>
          <a:r>
            <a:rPr lang="en-US" sz="2000" b="1" dirty="0" smtClean="0"/>
            <a:t>Module 4: Focus on Unit Design</a:t>
          </a:r>
          <a:endParaRPr lang="en-US" sz="1400" dirty="0"/>
        </a:p>
      </dgm:t>
    </dgm:pt>
    <dgm:pt modelId="{CF4CC82F-E411-405C-A914-ABB459E5F0F3}" type="parTrans" cxnId="{25176231-223A-45D2-A038-4CD36E8AB91D}">
      <dgm:prSet/>
      <dgm:spPr/>
      <dgm:t>
        <a:bodyPr/>
        <a:lstStyle/>
        <a:p>
          <a:endParaRPr lang="en-US"/>
        </a:p>
      </dgm:t>
    </dgm:pt>
    <dgm:pt modelId="{453C59C1-EEA1-4FBC-B5C1-7528C8D00C36}" type="sibTrans" cxnId="{25176231-223A-45D2-A038-4CD36E8AB91D}">
      <dgm:prSet/>
      <dgm:spPr/>
      <dgm:t>
        <a:bodyPr/>
        <a:lstStyle/>
        <a:p>
          <a:endParaRPr lang="en-US" dirty="0"/>
        </a:p>
      </dgm:t>
    </dgm:pt>
    <dgm:pt modelId="{C8EEAEDD-18F3-4C84-BF91-1BCCF4ECE3FE}">
      <dgm:prSet phldrT="[Text]" custT="1"/>
      <dgm:spPr/>
      <dgm:t>
        <a:bodyPr/>
        <a:lstStyle/>
        <a:p>
          <a:r>
            <a:rPr lang="en-US" sz="2000" b="1" dirty="0" smtClean="0"/>
            <a:t>Module 5: Focus on Deepening Implementation</a:t>
          </a:r>
          <a:endParaRPr lang="en-US" sz="2000" b="1" dirty="0"/>
        </a:p>
      </dgm:t>
    </dgm:pt>
    <dgm:pt modelId="{34995127-82FB-4F2E-ACC3-5F44DF903134}" type="parTrans" cxnId="{B620E75A-3EB6-47D2-9AF6-30CCFB296751}">
      <dgm:prSet/>
      <dgm:spPr/>
      <dgm:t>
        <a:bodyPr/>
        <a:lstStyle/>
        <a:p>
          <a:endParaRPr lang="en-US"/>
        </a:p>
      </dgm:t>
    </dgm:pt>
    <dgm:pt modelId="{6A0D9C53-EFD9-47E3-B56F-FBAE80158FD9}" type="sibTrans" cxnId="{B620E75A-3EB6-47D2-9AF6-30CCFB296751}">
      <dgm:prSet/>
      <dgm:spPr/>
      <dgm:t>
        <a:bodyPr/>
        <a:lstStyle/>
        <a:p>
          <a:endParaRPr lang="en-US"/>
        </a:p>
      </dgm:t>
    </dgm:pt>
    <dgm:pt modelId="{B5656B55-CAED-42B0-9C87-A997D4436FC1}" type="pres">
      <dgm:prSet presAssocID="{2A4372B7-8941-469F-940B-7D5BA0871939}" presName="outerComposite" presStyleCnt="0">
        <dgm:presLayoutVars>
          <dgm:chMax val="5"/>
          <dgm:dir/>
          <dgm:resizeHandles val="exact"/>
        </dgm:presLayoutVars>
      </dgm:prSet>
      <dgm:spPr/>
      <dgm:t>
        <a:bodyPr/>
        <a:lstStyle/>
        <a:p>
          <a:endParaRPr lang="en-US"/>
        </a:p>
      </dgm:t>
    </dgm:pt>
    <dgm:pt modelId="{91DBB2B5-3FBD-4AEE-B91B-0C9954B9FF2F}" type="pres">
      <dgm:prSet presAssocID="{2A4372B7-8941-469F-940B-7D5BA0871939}" presName="dummyMaxCanvas" presStyleCnt="0">
        <dgm:presLayoutVars/>
      </dgm:prSet>
      <dgm:spPr/>
    </dgm:pt>
    <dgm:pt modelId="{5633CF91-693E-4C78-A1BB-6E17F24CA1B9}" type="pres">
      <dgm:prSet presAssocID="{2A4372B7-8941-469F-940B-7D5BA0871939}" presName="FiveNodes_1" presStyleLbl="node1" presStyleIdx="0" presStyleCnt="5" custLinFactNeighborX="2026" custLinFactNeighborY="9571">
        <dgm:presLayoutVars>
          <dgm:bulletEnabled val="1"/>
        </dgm:presLayoutVars>
      </dgm:prSet>
      <dgm:spPr/>
      <dgm:t>
        <a:bodyPr/>
        <a:lstStyle/>
        <a:p>
          <a:endParaRPr lang="en-US"/>
        </a:p>
      </dgm:t>
    </dgm:pt>
    <dgm:pt modelId="{07305FC6-0FEC-4400-B4A9-60E0B84556D2}" type="pres">
      <dgm:prSet presAssocID="{2A4372B7-8941-469F-940B-7D5BA0871939}" presName="FiveNodes_2" presStyleLbl="node1" presStyleIdx="1" presStyleCnt="5" custLinFactNeighborX="403" custLinFactNeighborY="9188">
        <dgm:presLayoutVars>
          <dgm:bulletEnabled val="1"/>
        </dgm:presLayoutVars>
      </dgm:prSet>
      <dgm:spPr/>
      <dgm:t>
        <a:bodyPr/>
        <a:lstStyle/>
        <a:p>
          <a:endParaRPr lang="en-US"/>
        </a:p>
      </dgm:t>
    </dgm:pt>
    <dgm:pt modelId="{BE39A8A1-A5D7-44F7-B68A-10070CCF9086}" type="pres">
      <dgm:prSet presAssocID="{2A4372B7-8941-469F-940B-7D5BA0871939}" presName="FiveNodes_3" presStyleLbl="node1" presStyleIdx="2" presStyleCnt="5" custLinFactNeighborX="-1247" custLinFactNeighborY="1961">
        <dgm:presLayoutVars>
          <dgm:bulletEnabled val="1"/>
        </dgm:presLayoutVars>
      </dgm:prSet>
      <dgm:spPr/>
      <dgm:t>
        <a:bodyPr/>
        <a:lstStyle/>
        <a:p>
          <a:endParaRPr lang="en-US"/>
        </a:p>
      </dgm:t>
    </dgm:pt>
    <dgm:pt modelId="{BA94DD3F-AE7A-4939-BAFC-D76918A30477}" type="pres">
      <dgm:prSet presAssocID="{2A4372B7-8941-469F-940B-7D5BA0871939}" presName="FiveNodes_4" presStyleLbl="node1" presStyleIdx="3" presStyleCnt="5">
        <dgm:presLayoutVars>
          <dgm:bulletEnabled val="1"/>
        </dgm:presLayoutVars>
      </dgm:prSet>
      <dgm:spPr/>
      <dgm:t>
        <a:bodyPr/>
        <a:lstStyle/>
        <a:p>
          <a:endParaRPr lang="en-US"/>
        </a:p>
      </dgm:t>
    </dgm:pt>
    <dgm:pt modelId="{EE6C4265-86AA-4F4F-AD52-8990334D1BB0}" type="pres">
      <dgm:prSet presAssocID="{2A4372B7-8941-469F-940B-7D5BA0871939}" presName="FiveNodes_5" presStyleLbl="node1" presStyleIdx="4" presStyleCnt="5" custLinFactNeighborY="-7353">
        <dgm:presLayoutVars>
          <dgm:bulletEnabled val="1"/>
        </dgm:presLayoutVars>
      </dgm:prSet>
      <dgm:spPr/>
      <dgm:t>
        <a:bodyPr/>
        <a:lstStyle/>
        <a:p>
          <a:endParaRPr lang="en-US"/>
        </a:p>
      </dgm:t>
    </dgm:pt>
    <dgm:pt modelId="{ED7C910B-10BD-4B5A-AAC4-ECC8FCF9D256}" type="pres">
      <dgm:prSet presAssocID="{2A4372B7-8941-469F-940B-7D5BA0871939}" presName="FiveConn_1-2" presStyleLbl="fgAccFollowNode1" presStyleIdx="0" presStyleCnt="4">
        <dgm:presLayoutVars>
          <dgm:bulletEnabled val="1"/>
        </dgm:presLayoutVars>
      </dgm:prSet>
      <dgm:spPr/>
      <dgm:t>
        <a:bodyPr/>
        <a:lstStyle/>
        <a:p>
          <a:endParaRPr lang="en-US"/>
        </a:p>
      </dgm:t>
    </dgm:pt>
    <dgm:pt modelId="{1F87D17F-8399-4642-9527-1C536D686748}" type="pres">
      <dgm:prSet presAssocID="{2A4372B7-8941-469F-940B-7D5BA0871939}" presName="FiveConn_2-3" presStyleLbl="fgAccFollowNode1" presStyleIdx="1" presStyleCnt="4">
        <dgm:presLayoutVars>
          <dgm:bulletEnabled val="1"/>
        </dgm:presLayoutVars>
      </dgm:prSet>
      <dgm:spPr/>
      <dgm:t>
        <a:bodyPr/>
        <a:lstStyle/>
        <a:p>
          <a:endParaRPr lang="en-US"/>
        </a:p>
      </dgm:t>
    </dgm:pt>
    <dgm:pt modelId="{5C3A6E57-7055-41F7-9D20-1CF57F5C916A}" type="pres">
      <dgm:prSet presAssocID="{2A4372B7-8941-469F-940B-7D5BA0871939}" presName="FiveConn_3-4" presStyleLbl="fgAccFollowNode1" presStyleIdx="2" presStyleCnt="4">
        <dgm:presLayoutVars>
          <dgm:bulletEnabled val="1"/>
        </dgm:presLayoutVars>
      </dgm:prSet>
      <dgm:spPr/>
      <dgm:t>
        <a:bodyPr/>
        <a:lstStyle/>
        <a:p>
          <a:endParaRPr lang="en-US"/>
        </a:p>
      </dgm:t>
    </dgm:pt>
    <dgm:pt modelId="{FA051F21-3401-4AB5-B965-25DF1A8BF6F7}" type="pres">
      <dgm:prSet presAssocID="{2A4372B7-8941-469F-940B-7D5BA0871939}" presName="FiveConn_4-5" presStyleLbl="fgAccFollowNode1" presStyleIdx="3" presStyleCnt="4">
        <dgm:presLayoutVars>
          <dgm:bulletEnabled val="1"/>
        </dgm:presLayoutVars>
      </dgm:prSet>
      <dgm:spPr/>
      <dgm:t>
        <a:bodyPr/>
        <a:lstStyle/>
        <a:p>
          <a:endParaRPr lang="en-US"/>
        </a:p>
      </dgm:t>
    </dgm:pt>
    <dgm:pt modelId="{A91CEAEB-CB1C-45A0-B48D-6477737AA53D}" type="pres">
      <dgm:prSet presAssocID="{2A4372B7-8941-469F-940B-7D5BA0871939}" presName="FiveNodes_1_text" presStyleLbl="node1" presStyleIdx="4" presStyleCnt="5">
        <dgm:presLayoutVars>
          <dgm:bulletEnabled val="1"/>
        </dgm:presLayoutVars>
      </dgm:prSet>
      <dgm:spPr/>
      <dgm:t>
        <a:bodyPr/>
        <a:lstStyle/>
        <a:p>
          <a:endParaRPr lang="en-US"/>
        </a:p>
      </dgm:t>
    </dgm:pt>
    <dgm:pt modelId="{B9BEE52F-34CC-4576-856A-600A7139C9B0}" type="pres">
      <dgm:prSet presAssocID="{2A4372B7-8941-469F-940B-7D5BA0871939}" presName="FiveNodes_2_text" presStyleLbl="node1" presStyleIdx="4" presStyleCnt="5">
        <dgm:presLayoutVars>
          <dgm:bulletEnabled val="1"/>
        </dgm:presLayoutVars>
      </dgm:prSet>
      <dgm:spPr/>
      <dgm:t>
        <a:bodyPr/>
        <a:lstStyle/>
        <a:p>
          <a:endParaRPr lang="en-US"/>
        </a:p>
      </dgm:t>
    </dgm:pt>
    <dgm:pt modelId="{B327BB6D-6EB0-4A06-953E-A91947F4CC0A}" type="pres">
      <dgm:prSet presAssocID="{2A4372B7-8941-469F-940B-7D5BA0871939}" presName="FiveNodes_3_text" presStyleLbl="node1" presStyleIdx="4" presStyleCnt="5">
        <dgm:presLayoutVars>
          <dgm:bulletEnabled val="1"/>
        </dgm:presLayoutVars>
      </dgm:prSet>
      <dgm:spPr/>
      <dgm:t>
        <a:bodyPr/>
        <a:lstStyle/>
        <a:p>
          <a:endParaRPr lang="en-US"/>
        </a:p>
      </dgm:t>
    </dgm:pt>
    <dgm:pt modelId="{22BF229B-1262-4105-89C6-9748C1EBF7E2}" type="pres">
      <dgm:prSet presAssocID="{2A4372B7-8941-469F-940B-7D5BA0871939}" presName="FiveNodes_4_text" presStyleLbl="node1" presStyleIdx="4" presStyleCnt="5">
        <dgm:presLayoutVars>
          <dgm:bulletEnabled val="1"/>
        </dgm:presLayoutVars>
      </dgm:prSet>
      <dgm:spPr/>
      <dgm:t>
        <a:bodyPr/>
        <a:lstStyle/>
        <a:p>
          <a:endParaRPr lang="en-US"/>
        </a:p>
      </dgm:t>
    </dgm:pt>
    <dgm:pt modelId="{34FC679E-EA74-4781-8150-A128391560ED}" type="pres">
      <dgm:prSet presAssocID="{2A4372B7-8941-469F-940B-7D5BA0871939}" presName="FiveNodes_5_text" presStyleLbl="node1" presStyleIdx="4" presStyleCnt="5">
        <dgm:presLayoutVars>
          <dgm:bulletEnabled val="1"/>
        </dgm:presLayoutVars>
      </dgm:prSet>
      <dgm:spPr/>
      <dgm:t>
        <a:bodyPr/>
        <a:lstStyle/>
        <a:p>
          <a:endParaRPr lang="en-US"/>
        </a:p>
      </dgm:t>
    </dgm:pt>
  </dgm:ptLst>
  <dgm:cxnLst>
    <dgm:cxn modelId="{18187722-202E-40B8-B6B0-4BEC9B84812F}" type="presOf" srcId="{C8EEAEDD-18F3-4C84-BF91-1BCCF4ECE3FE}" destId="{34FC679E-EA74-4781-8150-A128391560ED}" srcOrd="1" destOrd="0" presId="urn:microsoft.com/office/officeart/2005/8/layout/vProcess5"/>
    <dgm:cxn modelId="{748A6D25-EC9A-492E-A5A9-DA360C4003CE}" type="presOf" srcId="{6DD4AD52-12AC-4E82-A1AE-9C5737A0D999}" destId="{22BF229B-1262-4105-89C6-9748C1EBF7E2}" srcOrd="1" destOrd="0" presId="urn:microsoft.com/office/officeart/2005/8/layout/vProcess5"/>
    <dgm:cxn modelId="{F40B8316-79BC-4C60-90A6-E699803ADE2E}" srcId="{2A4372B7-8941-469F-940B-7D5BA0871939}" destId="{2FBCE4F0-B418-40D0-A572-335BDC797AF7}" srcOrd="2" destOrd="0" parTransId="{7A4428A1-02DF-40A9-8003-2C9A47CF589E}" sibTransId="{407C6022-0642-4896-B58A-2F544152DB53}"/>
    <dgm:cxn modelId="{EE1ECF89-B035-4F50-9D61-E3131B2B8684}" type="presOf" srcId="{05DFDFE1-30F2-457C-8C83-4B2B7684C90A}" destId="{5633CF91-693E-4C78-A1BB-6E17F24CA1B9}" srcOrd="0" destOrd="0" presId="urn:microsoft.com/office/officeart/2005/8/layout/vProcess5"/>
    <dgm:cxn modelId="{66F24C5C-9D91-4401-9363-9B8BF84A3C3D}" type="presOf" srcId="{4E4E886B-CD5B-40AB-A48E-28B15BDC45D0}" destId="{07305FC6-0FEC-4400-B4A9-60E0B84556D2}" srcOrd="0" destOrd="0" presId="urn:microsoft.com/office/officeart/2005/8/layout/vProcess5"/>
    <dgm:cxn modelId="{DD8F104B-2386-48F0-AC37-1968D04D68B8}" type="presOf" srcId="{453C59C1-EEA1-4FBC-B5C1-7528C8D00C36}" destId="{FA051F21-3401-4AB5-B965-25DF1A8BF6F7}" srcOrd="0" destOrd="0" presId="urn:microsoft.com/office/officeart/2005/8/layout/vProcess5"/>
    <dgm:cxn modelId="{DE742A72-3ABC-48F7-8139-A0EF08E560A2}" type="presOf" srcId="{2FBCE4F0-B418-40D0-A572-335BDC797AF7}" destId="{B327BB6D-6EB0-4A06-953E-A91947F4CC0A}" srcOrd="1" destOrd="0" presId="urn:microsoft.com/office/officeart/2005/8/layout/vProcess5"/>
    <dgm:cxn modelId="{38D08A9F-AF0A-4984-AFF7-16819D166A8F}" type="presOf" srcId="{C6816B5F-64FF-4E06-92FF-651CAA10BC07}" destId="{1F87D17F-8399-4642-9527-1C536D686748}" srcOrd="0" destOrd="0" presId="urn:microsoft.com/office/officeart/2005/8/layout/vProcess5"/>
    <dgm:cxn modelId="{60721DA7-71E4-4033-B0D4-ADCE5C2C7EB2}" type="presOf" srcId="{407C6022-0642-4896-B58A-2F544152DB53}" destId="{5C3A6E57-7055-41F7-9D20-1CF57F5C916A}" srcOrd="0" destOrd="0" presId="urn:microsoft.com/office/officeart/2005/8/layout/vProcess5"/>
    <dgm:cxn modelId="{B97A9896-DD8D-46E8-A005-81FBF4B9E09C}" srcId="{2A4372B7-8941-469F-940B-7D5BA0871939}" destId="{05DFDFE1-30F2-457C-8C83-4B2B7684C90A}" srcOrd="0" destOrd="0" parTransId="{5765B92C-3747-413F-94B8-AEDDE13970E1}" sibTransId="{942E99E8-A792-4552-B022-DBAE2E887950}"/>
    <dgm:cxn modelId="{A746E26A-F1A4-4E6F-8AC6-8E156D340CF2}" type="presOf" srcId="{6DD4AD52-12AC-4E82-A1AE-9C5737A0D999}" destId="{BA94DD3F-AE7A-4939-BAFC-D76918A30477}" srcOrd="0" destOrd="0" presId="urn:microsoft.com/office/officeart/2005/8/layout/vProcess5"/>
    <dgm:cxn modelId="{B620E75A-3EB6-47D2-9AF6-30CCFB296751}" srcId="{2A4372B7-8941-469F-940B-7D5BA0871939}" destId="{C8EEAEDD-18F3-4C84-BF91-1BCCF4ECE3FE}" srcOrd="4" destOrd="0" parTransId="{34995127-82FB-4F2E-ACC3-5F44DF903134}" sibTransId="{6A0D9C53-EFD9-47E3-B56F-FBAE80158FD9}"/>
    <dgm:cxn modelId="{D603CDC6-8929-43B7-86E2-A18B403F2311}" srcId="{2A4372B7-8941-469F-940B-7D5BA0871939}" destId="{4E4E886B-CD5B-40AB-A48E-28B15BDC45D0}" srcOrd="1" destOrd="0" parTransId="{2F4B8799-7F05-4F2D-BD5A-E32235A9E0BF}" sibTransId="{C6816B5F-64FF-4E06-92FF-651CAA10BC07}"/>
    <dgm:cxn modelId="{38DA8F92-6ECD-4D8E-B30A-EDC561D22A97}" type="presOf" srcId="{2FBCE4F0-B418-40D0-A572-335BDC797AF7}" destId="{BE39A8A1-A5D7-44F7-B68A-10070CCF9086}" srcOrd="0" destOrd="0" presId="urn:microsoft.com/office/officeart/2005/8/layout/vProcess5"/>
    <dgm:cxn modelId="{5714435A-E170-4D67-98F1-B1EAD0B0D96D}" type="presOf" srcId="{942E99E8-A792-4552-B022-DBAE2E887950}" destId="{ED7C910B-10BD-4B5A-AAC4-ECC8FCF9D256}" srcOrd="0" destOrd="0" presId="urn:microsoft.com/office/officeart/2005/8/layout/vProcess5"/>
    <dgm:cxn modelId="{B0D80039-68C1-43D4-BE81-D5F07368C716}" type="presOf" srcId="{05DFDFE1-30F2-457C-8C83-4B2B7684C90A}" destId="{A91CEAEB-CB1C-45A0-B48D-6477737AA53D}" srcOrd="1" destOrd="0" presId="urn:microsoft.com/office/officeart/2005/8/layout/vProcess5"/>
    <dgm:cxn modelId="{61CF4679-A3D7-466B-A456-736E9CACC7A5}" type="presOf" srcId="{C8EEAEDD-18F3-4C84-BF91-1BCCF4ECE3FE}" destId="{EE6C4265-86AA-4F4F-AD52-8990334D1BB0}" srcOrd="0" destOrd="0" presId="urn:microsoft.com/office/officeart/2005/8/layout/vProcess5"/>
    <dgm:cxn modelId="{25176231-223A-45D2-A038-4CD36E8AB91D}" srcId="{2A4372B7-8941-469F-940B-7D5BA0871939}" destId="{6DD4AD52-12AC-4E82-A1AE-9C5737A0D999}" srcOrd="3" destOrd="0" parTransId="{CF4CC82F-E411-405C-A914-ABB459E5F0F3}" sibTransId="{453C59C1-EEA1-4FBC-B5C1-7528C8D00C36}"/>
    <dgm:cxn modelId="{DB344C92-E9D9-4EC1-9C74-3EF9E998145F}" type="presOf" srcId="{4E4E886B-CD5B-40AB-A48E-28B15BDC45D0}" destId="{B9BEE52F-34CC-4576-856A-600A7139C9B0}" srcOrd="1" destOrd="0" presId="urn:microsoft.com/office/officeart/2005/8/layout/vProcess5"/>
    <dgm:cxn modelId="{262CFC47-5C82-4CA9-9F2E-5D98A8F43326}" type="presOf" srcId="{2A4372B7-8941-469F-940B-7D5BA0871939}" destId="{B5656B55-CAED-42B0-9C87-A997D4436FC1}" srcOrd="0" destOrd="0" presId="urn:microsoft.com/office/officeart/2005/8/layout/vProcess5"/>
    <dgm:cxn modelId="{54AE8FE7-C113-46BC-8172-967C334ED948}" type="presParOf" srcId="{B5656B55-CAED-42B0-9C87-A997D4436FC1}" destId="{91DBB2B5-3FBD-4AEE-B91B-0C9954B9FF2F}" srcOrd="0" destOrd="0" presId="urn:microsoft.com/office/officeart/2005/8/layout/vProcess5"/>
    <dgm:cxn modelId="{92AA0F4D-D03E-478B-940B-B4386A15D90C}" type="presParOf" srcId="{B5656B55-CAED-42B0-9C87-A997D4436FC1}" destId="{5633CF91-693E-4C78-A1BB-6E17F24CA1B9}" srcOrd="1" destOrd="0" presId="urn:microsoft.com/office/officeart/2005/8/layout/vProcess5"/>
    <dgm:cxn modelId="{6734E6DF-C457-444C-BB4F-D5074A3F0B00}" type="presParOf" srcId="{B5656B55-CAED-42B0-9C87-A997D4436FC1}" destId="{07305FC6-0FEC-4400-B4A9-60E0B84556D2}" srcOrd="2" destOrd="0" presId="urn:microsoft.com/office/officeart/2005/8/layout/vProcess5"/>
    <dgm:cxn modelId="{F625B9A1-C277-4EEC-9836-C35E3DF97B17}" type="presParOf" srcId="{B5656B55-CAED-42B0-9C87-A997D4436FC1}" destId="{BE39A8A1-A5D7-44F7-B68A-10070CCF9086}" srcOrd="3" destOrd="0" presId="urn:microsoft.com/office/officeart/2005/8/layout/vProcess5"/>
    <dgm:cxn modelId="{0F31225A-BB39-4DE3-804F-99DEC122C4E5}" type="presParOf" srcId="{B5656B55-CAED-42B0-9C87-A997D4436FC1}" destId="{BA94DD3F-AE7A-4939-BAFC-D76918A30477}" srcOrd="4" destOrd="0" presId="urn:microsoft.com/office/officeart/2005/8/layout/vProcess5"/>
    <dgm:cxn modelId="{273247BA-639C-4880-99EF-B8AFD04792B7}" type="presParOf" srcId="{B5656B55-CAED-42B0-9C87-A997D4436FC1}" destId="{EE6C4265-86AA-4F4F-AD52-8990334D1BB0}" srcOrd="5" destOrd="0" presId="urn:microsoft.com/office/officeart/2005/8/layout/vProcess5"/>
    <dgm:cxn modelId="{1EBFBA09-933C-411A-BCE5-DAF8DED5423F}" type="presParOf" srcId="{B5656B55-CAED-42B0-9C87-A997D4436FC1}" destId="{ED7C910B-10BD-4B5A-AAC4-ECC8FCF9D256}" srcOrd="6" destOrd="0" presId="urn:microsoft.com/office/officeart/2005/8/layout/vProcess5"/>
    <dgm:cxn modelId="{853835FA-3282-4B94-8C4F-96C9372F5ECE}" type="presParOf" srcId="{B5656B55-CAED-42B0-9C87-A997D4436FC1}" destId="{1F87D17F-8399-4642-9527-1C536D686748}" srcOrd="7" destOrd="0" presId="urn:microsoft.com/office/officeart/2005/8/layout/vProcess5"/>
    <dgm:cxn modelId="{C184B6EF-FA49-4068-9AF9-DEA7AB98A588}" type="presParOf" srcId="{B5656B55-CAED-42B0-9C87-A997D4436FC1}" destId="{5C3A6E57-7055-41F7-9D20-1CF57F5C916A}" srcOrd="8" destOrd="0" presId="urn:microsoft.com/office/officeart/2005/8/layout/vProcess5"/>
    <dgm:cxn modelId="{1A5D2E4D-E5ED-4878-AB49-F95F93BCE8A1}" type="presParOf" srcId="{B5656B55-CAED-42B0-9C87-A997D4436FC1}" destId="{FA051F21-3401-4AB5-B965-25DF1A8BF6F7}" srcOrd="9" destOrd="0" presId="urn:microsoft.com/office/officeart/2005/8/layout/vProcess5"/>
    <dgm:cxn modelId="{1CCA6608-C426-4A36-9370-0ECB18F72A3C}" type="presParOf" srcId="{B5656B55-CAED-42B0-9C87-A997D4436FC1}" destId="{A91CEAEB-CB1C-45A0-B48D-6477737AA53D}" srcOrd="10" destOrd="0" presId="urn:microsoft.com/office/officeart/2005/8/layout/vProcess5"/>
    <dgm:cxn modelId="{4EDD7C87-E55C-4BAC-A126-526F14946A4A}" type="presParOf" srcId="{B5656B55-CAED-42B0-9C87-A997D4436FC1}" destId="{B9BEE52F-34CC-4576-856A-600A7139C9B0}" srcOrd="11" destOrd="0" presId="urn:microsoft.com/office/officeart/2005/8/layout/vProcess5"/>
    <dgm:cxn modelId="{A1840E9C-5D24-44F6-9825-36E79221EE16}" type="presParOf" srcId="{B5656B55-CAED-42B0-9C87-A997D4436FC1}" destId="{B327BB6D-6EB0-4A06-953E-A91947F4CC0A}" srcOrd="12" destOrd="0" presId="urn:microsoft.com/office/officeart/2005/8/layout/vProcess5"/>
    <dgm:cxn modelId="{4C124DE9-0337-4488-ABED-EB0BCA6CA4A0}" type="presParOf" srcId="{B5656B55-CAED-42B0-9C87-A997D4436FC1}" destId="{22BF229B-1262-4105-89C6-9748C1EBF7E2}" srcOrd="13" destOrd="0" presId="urn:microsoft.com/office/officeart/2005/8/layout/vProcess5"/>
    <dgm:cxn modelId="{DB697012-A247-456A-A045-12098B732F71}" type="presParOf" srcId="{B5656B55-CAED-42B0-9C87-A997D4436FC1}" destId="{34FC679E-EA74-4781-8150-A128391560ED}" srcOrd="14" destOrd="0" presId="urn:microsoft.com/office/officeart/2005/8/layout/vProcess5"/>
  </dgm:cxnLst>
  <dgm:bg/>
  <dgm:whole>
    <a:ln w="19050"/>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3CF91-693E-4C78-A1BB-6E17F24CA1B9}">
      <dsp:nvSpPr>
        <dsp:cNvPr id="0" name=""/>
        <dsp:cNvSpPr/>
      </dsp:nvSpPr>
      <dsp:spPr>
        <a:xfrm>
          <a:off x="128875" y="86442"/>
          <a:ext cx="6361070" cy="903169"/>
        </a:xfrm>
        <a:prstGeom prst="roundRect">
          <a:avLst>
            <a:gd name="adj" fmla="val 10000"/>
          </a:avLst>
        </a:prstGeom>
        <a:solidFill>
          <a:schemeClr val="accent2">
            <a:hueOff val="0"/>
            <a:satOff val="0"/>
            <a:lumOff val="0"/>
            <a:alphaOff val="0"/>
          </a:schemeClr>
        </a:solidFill>
        <a:ln w="285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1: Focus on Instructional Shifts</a:t>
          </a:r>
          <a:endParaRPr lang="en-US" sz="2000" kern="1200" dirty="0"/>
        </a:p>
      </dsp:txBody>
      <dsp:txXfrm>
        <a:off x="155328" y="112895"/>
        <a:ext cx="5280810" cy="850263"/>
      </dsp:txXfrm>
    </dsp:sp>
    <dsp:sp modelId="{07305FC6-0FEC-4400-B4A9-60E0B84556D2}">
      <dsp:nvSpPr>
        <dsp:cNvPr id="0" name=""/>
        <dsp:cNvSpPr/>
      </dsp:nvSpPr>
      <dsp:spPr>
        <a:xfrm>
          <a:off x="500650" y="1111592"/>
          <a:ext cx="6361070" cy="90316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2: Supporting all Students in Close Reading, Academic Language, and Text-based Discussion</a:t>
          </a:r>
          <a:endParaRPr lang="en-US" sz="2000" b="1" kern="1200" dirty="0"/>
        </a:p>
      </dsp:txBody>
      <dsp:txXfrm>
        <a:off x="527103" y="1138045"/>
        <a:ext cx="5246089" cy="850263"/>
      </dsp:txXfrm>
    </dsp:sp>
    <dsp:sp modelId="{BE39A8A1-A5D7-44F7-B68A-10070CCF9086}">
      <dsp:nvSpPr>
        <dsp:cNvPr id="0" name=""/>
        <dsp:cNvSpPr/>
      </dsp:nvSpPr>
      <dsp:spPr>
        <a:xfrm>
          <a:off x="870707" y="2074929"/>
          <a:ext cx="6361070" cy="90316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en-US" sz="2000" b="1" kern="1200" dirty="0" smtClean="0"/>
            <a:t>Module 3: Supporting All Students in Writing and Research</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a:p>
      </dsp:txBody>
      <dsp:txXfrm>
        <a:off x="897160" y="2101382"/>
        <a:ext cx="5246089" cy="850263"/>
      </dsp:txXfrm>
    </dsp:sp>
    <dsp:sp modelId="{BA94DD3F-AE7A-4939-BAFC-D76918A30477}">
      <dsp:nvSpPr>
        <dsp:cNvPr id="0" name=""/>
        <dsp:cNvSpPr/>
      </dsp:nvSpPr>
      <dsp:spPr>
        <a:xfrm>
          <a:off x="1425045" y="3085827"/>
          <a:ext cx="6361070" cy="90316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4: Focus on Unit Design</a:t>
          </a:r>
          <a:endParaRPr lang="en-US" sz="1400" kern="1200" dirty="0"/>
        </a:p>
      </dsp:txBody>
      <dsp:txXfrm>
        <a:off x="1451498" y="3112280"/>
        <a:ext cx="5246089" cy="850263"/>
      </dsp:txXfrm>
    </dsp:sp>
    <dsp:sp modelId="{EE6C4265-86AA-4F4F-AD52-8990334D1BB0}">
      <dsp:nvSpPr>
        <dsp:cNvPr id="0" name=""/>
        <dsp:cNvSpPr/>
      </dsp:nvSpPr>
      <dsp:spPr>
        <a:xfrm>
          <a:off x="1900060" y="4048026"/>
          <a:ext cx="6361070" cy="90316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5: Focus on Deepening Implementation</a:t>
          </a:r>
          <a:endParaRPr lang="en-US" sz="2000" b="1" kern="1200" dirty="0"/>
        </a:p>
      </dsp:txBody>
      <dsp:txXfrm>
        <a:off x="1926513" y="4074479"/>
        <a:ext cx="5246089" cy="850263"/>
      </dsp:txXfrm>
    </dsp:sp>
    <dsp:sp modelId="{ED7C910B-10BD-4B5A-AAC4-ECC8FCF9D256}">
      <dsp:nvSpPr>
        <dsp:cNvPr id="0" name=""/>
        <dsp:cNvSpPr/>
      </dsp:nvSpPr>
      <dsp:spPr>
        <a:xfrm>
          <a:off x="5774010" y="659815"/>
          <a:ext cx="587059" cy="587059"/>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5906098" y="659815"/>
        <a:ext cx="322883" cy="441762"/>
      </dsp:txXfrm>
    </dsp:sp>
    <dsp:sp modelId="{1F87D17F-8399-4642-9527-1C536D686748}">
      <dsp:nvSpPr>
        <dsp:cNvPr id="0" name=""/>
        <dsp:cNvSpPr/>
      </dsp:nvSpPr>
      <dsp:spPr>
        <a:xfrm>
          <a:off x="6249026" y="1688424"/>
          <a:ext cx="587059" cy="587059"/>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6381114" y="1688424"/>
        <a:ext cx="322883" cy="441762"/>
      </dsp:txXfrm>
    </dsp:sp>
    <dsp:sp modelId="{5C3A6E57-7055-41F7-9D20-1CF57F5C916A}">
      <dsp:nvSpPr>
        <dsp:cNvPr id="0" name=""/>
        <dsp:cNvSpPr/>
      </dsp:nvSpPr>
      <dsp:spPr>
        <a:xfrm>
          <a:off x="6724041" y="2701980"/>
          <a:ext cx="587059" cy="587059"/>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6856129" y="2701980"/>
        <a:ext cx="322883" cy="441762"/>
      </dsp:txXfrm>
    </dsp:sp>
    <dsp:sp modelId="{FA051F21-3401-4AB5-B965-25DF1A8BF6F7}">
      <dsp:nvSpPr>
        <dsp:cNvPr id="0" name=""/>
        <dsp:cNvSpPr/>
      </dsp:nvSpPr>
      <dsp:spPr>
        <a:xfrm>
          <a:off x="7199056" y="3740625"/>
          <a:ext cx="587059" cy="587059"/>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dirty="0"/>
        </a:p>
      </dsp:txBody>
      <dsp:txXfrm>
        <a:off x="7331144" y="3740625"/>
        <a:ext cx="322883" cy="4417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9" tIns="47115" rIns="94229" bIns="47115"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9" tIns="47115" rIns="94229" bIns="47115"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5"/>
          </a:xfrm>
          <a:prstGeom prst="rect">
            <a:avLst/>
          </a:prstGeom>
        </p:spPr>
        <p:txBody>
          <a:bodyPr vert="horz" lIns="94229" tIns="47115" rIns="94229" bIns="47115"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5" rIns="94229" bIns="47115" rtlCol="0" anchor="ctr"/>
          <a:lstStyle/>
          <a:p>
            <a:endParaRPr lang="en-US" dirty="0"/>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4"/>
          </a:xfrm>
          <a:prstGeom prst="rect">
            <a:avLst/>
          </a:prstGeom>
        </p:spPr>
        <p:txBody>
          <a:bodyPr vert="horz" lIns="94229" tIns="47115" rIns="94229" bIns="47115"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42289">
              <a:spcBef>
                <a:spcPct val="0"/>
              </a:spcBef>
              <a:defRPr/>
            </a:pPr>
            <a:r>
              <a:rPr lang="en-US" dirty="0" smtClean="0"/>
              <a:t>Review the expected outcomes.</a:t>
            </a:r>
            <a:r>
              <a:rPr lang="en-US" baseline="0" dirty="0" smtClean="0"/>
              <a:t> Explain that in each part of today’s module, we will discuss techniques and ideas for supporting colleagues in implementing the CCS through collegial coaching.</a:t>
            </a:r>
            <a:endParaRPr lang="en-US" dirty="0" smtClean="0"/>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1/16/2015</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10</a:t>
            </a:fld>
            <a:endParaRPr lang="en-US" dirty="0"/>
          </a:p>
        </p:txBody>
      </p:sp>
    </p:spTree>
    <p:extLst>
      <p:ext uri="{BB962C8B-B14F-4D97-AF65-F5344CB8AC3E}">
        <p14:creationId xmlns:p14="http://schemas.microsoft.com/office/powerpoint/2010/main" val="133864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Slides</a:t>
            </a:r>
            <a:r>
              <a:rPr lang="en-US" baseline="0" dirty="0" smtClean="0"/>
              <a:t> 1-10, will take about 10 minutes including introductions.</a:t>
            </a:r>
          </a:p>
          <a:p>
            <a:endParaRPr lang="en-US" dirty="0" smtClean="0"/>
          </a:p>
          <a:p>
            <a:r>
              <a:rPr lang="en-US" dirty="0" smtClean="0"/>
              <a:t>This slide provides a visual showing how the topics for the professional development modules fit together. Briefly explain to participants.</a:t>
            </a:r>
          </a:p>
        </p:txBody>
      </p:sp>
      <p:sp>
        <p:nvSpPr>
          <p:cNvPr id="22532" name="Slide Number Placeholder 3"/>
          <p:cNvSpPr>
            <a:spLocks noGrp="1"/>
          </p:cNvSpPr>
          <p:nvPr>
            <p:ph type="sldNum" sz="quarter" idx="5"/>
          </p:nvPr>
        </p:nvSpPr>
        <p:spPr bwMode="auto">
          <a:noFill/>
          <a:ln>
            <a:miter lim="800000"/>
            <a:headEnd/>
            <a:tailEnd/>
          </a:ln>
        </p:spPr>
        <p:txBody>
          <a:bodyPr/>
          <a:lstStyle/>
          <a:p>
            <a:fld id="{59DCD8BA-F171-4D89-AC7E-ECF6A3269120}" type="slidenum">
              <a:rPr lang="en-US"/>
              <a:pPr/>
              <a:t>2</a:t>
            </a:fld>
            <a:endParaRPr lang="en-US" dirty="0"/>
          </a:p>
        </p:txBody>
      </p:sp>
    </p:spTree>
    <p:extLst>
      <p:ext uri="{BB962C8B-B14F-4D97-AF65-F5344CB8AC3E}">
        <p14:creationId xmlns:p14="http://schemas.microsoft.com/office/powerpoint/2010/main" val="2081183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solidFill>
                  <a:schemeClr val="tx1"/>
                </a:solidFill>
              </a:rPr>
              <a:t>Review the agenda, noting there will be a break for lunch as well as a short morning and afternoon break. You may want to add the importance of coming back from breaks on time to ensure enough time to complete all the work of the day.</a:t>
            </a:r>
          </a:p>
        </p:txBody>
      </p:sp>
      <p:sp>
        <p:nvSpPr>
          <p:cNvPr id="8192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Public Consulting Group</a:t>
            </a:r>
          </a:p>
        </p:txBody>
      </p:sp>
      <p:sp>
        <p:nvSpPr>
          <p:cNvPr id="26629" name="Date Placeholder 4"/>
          <p:cNvSpPr>
            <a:spLocks noGrp="1"/>
          </p:cNvSpPr>
          <p:nvPr>
            <p:ph type="dt" sz="quarter" idx="1"/>
          </p:nvPr>
        </p:nvSpPr>
        <p:spPr bwMode="auto">
          <a:noFill/>
          <a:ln>
            <a:miter lim="800000"/>
            <a:headEnd/>
            <a:tailEnd/>
          </a:ln>
        </p:spPr>
        <p:txBody>
          <a:bodyPr anchor="t"/>
          <a:lstStyle/>
          <a:p>
            <a:fld id="{F1355096-E25B-469F-AC59-102C1ABDA6C6}" type="datetime1">
              <a:rPr lang="en-US" smtClean="0">
                <a:latin typeface="Arial" pitchFamily="34" charset="0"/>
              </a:rPr>
              <a:pPr/>
              <a:t>1/16/2015</a:t>
            </a:fld>
            <a:endParaRPr lang="en-US" dirty="0" smtClean="0">
              <a:latin typeface="Arial" pitchFamily="34" charset="0"/>
            </a:endParaRPr>
          </a:p>
        </p:txBody>
      </p:sp>
      <p:sp>
        <p:nvSpPr>
          <p:cNvPr id="8192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www.publicconsultinggroup.com</a:t>
            </a:r>
          </a:p>
        </p:txBody>
      </p:sp>
      <p:sp>
        <p:nvSpPr>
          <p:cNvPr id="26631" name="Slide Number Placeholder 6"/>
          <p:cNvSpPr>
            <a:spLocks noGrp="1"/>
          </p:cNvSpPr>
          <p:nvPr>
            <p:ph type="sldNum" sz="quarter" idx="5"/>
          </p:nvPr>
        </p:nvSpPr>
        <p:spPr bwMode="auto">
          <a:noFill/>
          <a:ln>
            <a:miter lim="800000"/>
            <a:headEnd/>
            <a:tailEnd/>
          </a:ln>
        </p:spPr>
        <p:txBody>
          <a:bodyPr/>
          <a:lstStyle/>
          <a:p>
            <a:fld id="{D115B20F-5266-4D9C-9293-ED325C5B0D33}" type="slidenum">
              <a:rPr lang="en-US"/>
              <a:pPr/>
              <a:t>3</a:t>
            </a:fld>
            <a:endParaRPr lang="en-US" dirty="0"/>
          </a:p>
        </p:txBody>
      </p:sp>
    </p:spTree>
    <p:extLst>
      <p:ext uri="{BB962C8B-B14F-4D97-AF65-F5344CB8AC3E}">
        <p14:creationId xmlns:p14="http://schemas.microsoft.com/office/powerpoint/2010/main" val="197834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4</a:t>
            </a:fld>
            <a:endParaRPr lang="en-US" dirty="0">
              <a:solidFill>
                <a:prstClr val="black"/>
              </a:solidFill>
              <a:latin typeface="Arial" pitchFamily="34" charset="0"/>
            </a:endParaRPr>
          </a:p>
        </p:txBody>
      </p:sp>
    </p:spTree>
    <p:extLst>
      <p:ext uri="{BB962C8B-B14F-4D97-AF65-F5344CB8AC3E}">
        <p14:creationId xmlns:p14="http://schemas.microsoft.com/office/powerpoint/2010/main" val="59947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CSDE is hosting a series of webinars for principals this year. </a:t>
            </a:r>
            <a:r>
              <a:rPr lang="en-US" sz="1200" dirty="0" smtClean="0"/>
              <a:t>These are interactive sessions where principals can gain information about the Systems of Professional Learning project, ask questions, and share experiences. To register and for more information about the series, please visit ctcorestandards.org. Use the screenshot</a:t>
            </a:r>
            <a:r>
              <a:rPr lang="en-US" sz="1200" baseline="0" dirty="0" smtClean="0"/>
              <a:t> on the next slide to show participants where to look for more information.</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a:t>
            </a:fld>
            <a:endParaRPr lang="en-US" dirty="0"/>
          </a:p>
        </p:txBody>
      </p:sp>
    </p:spTree>
    <p:extLst>
      <p:ext uri="{BB962C8B-B14F-4D97-AF65-F5344CB8AC3E}">
        <p14:creationId xmlns:p14="http://schemas.microsoft.com/office/powerpoint/2010/main" val="3633559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information about the sessions</a:t>
            </a:r>
            <a:r>
              <a:rPr lang="en-US" baseline="0" dirty="0" smtClean="0"/>
              <a:t> and registration information can be found under “Professional Development Opportunities” on the CT Core Standards website.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a:t>
            </a:fld>
            <a:endParaRPr lang="en-US" dirty="0"/>
          </a:p>
        </p:txBody>
      </p:sp>
    </p:spTree>
    <p:extLst>
      <p:ext uri="{BB962C8B-B14F-4D97-AF65-F5344CB8AC3E}">
        <p14:creationId xmlns:p14="http://schemas.microsoft.com/office/powerpoint/2010/main" val="164103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partnership with the Connecticut State Department of Education, Public Consulting Group (PCG) will present a professional development series for educators working with students with unique learning characteristics. The goal of this professional development series is to enable local educators to implement CCS-aligned curriculum, instructional practices, and assessments to meet the needs of a wide variety of learners.</a:t>
            </a:r>
          </a:p>
          <a:p>
            <a:endParaRPr lang="en-US" dirty="0" smtClean="0"/>
          </a:p>
          <a:p>
            <a:r>
              <a:rPr lang="en-US" dirty="0" smtClean="0"/>
              <a:t>Participants will attend as teams to empower educators to align efforts resulting in an inclusive environment, and increase their capability to foster change in their school systems. </a:t>
            </a:r>
          </a:p>
          <a:p>
            <a:endParaRPr lang="en-US" dirty="0" smtClean="0"/>
          </a:p>
          <a:p>
            <a:r>
              <a:rPr lang="en-US" dirty="0" smtClean="0"/>
              <a:t>Registration is open through the PCG “RegisterMe” website</a:t>
            </a:r>
            <a:r>
              <a:rPr lang="en-US" baseline="0" dirty="0" smtClean="0"/>
              <a:t> and accessible on the ctcorestandards.org website under the Professional Development link. </a:t>
            </a:r>
            <a:endParaRPr lang="en-US" dirty="0" smtClean="0"/>
          </a:p>
          <a:p>
            <a:endParaRPr lang="en-US" dirty="0" smtClean="0"/>
          </a:p>
          <a:p>
            <a:r>
              <a:rPr lang="en-US" sz="1200" kern="1200" dirty="0" smtClean="0">
                <a:solidFill>
                  <a:schemeClr val="tx1"/>
                </a:solidFill>
                <a:effectLst/>
                <a:latin typeface="+mn-lt"/>
                <a:ea typeface="+mn-ea"/>
                <a:cs typeface="+mn-cs"/>
              </a:rPr>
              <a:t>In the first module to be offered October through December, the full team from each school, including educators who work with English language learners (ELL) and students with disabilities (SwD), will explore the importance of a culture of </a:t>
            </a:r>
            <a:r>
              <a:rPr lang="en-US" sz="1200" b="1" kern="1200" dirty="0" smtClean="0">
                <a:solidFill>
                  <a:schemeClr val="tx1"/>
                </a:solidFill>
                <a:effectLst/>
                <a:latin typeface="+mn-lt"/>
                <a:ea typeface="+mn-ea"/>
                <a:cs typeface="+mn-cs"/>
              </a:rPr>
              <a:t>academic optimism</a:t>
            </a:r>
            <a:r>
              <a:rPr lang="en-US" sz="1200" kern="1200" dirty="0" smtClean="0">
                <a:solidFill>
                  <a:schemeClr val="tx1"/>
                </a:solidFill>
                <a:effectLst/>
                <a:latin typeface="+mn-lt"/>
                <a:ea typeface="+mn-ea"/>
                <a:cs typeface="+mn-cs"/>
              </a:rPr>
              <a:t> underpinned by the belief that through high expectations, trust in students and parents, and teacher efficacy that all students can learn. The morning will provide participants an overview of the power of a growth mindset in both students and teachers and discuss implications of adopting a culture of academic optimism in their schools and the collaboration required to achieve that goal. In the afternoon, teams will form a common understanding of </a:t>
            </a:r>
            <a:r>
              <a:rPr lang="en-US" sz="1200" b="1" kern="1200" dirty="0" smtClean="0">
                <a:solidFill>
                  <a:schemeClr val="tx1"/>
                </a:solidFill>
                <a:effectLst/>
                <a:latin typeface="+mn-lt"/>
                <a:ea typeface="+mn-ea"/>
                <a:cs typeface="+mn-cs"/>
              </a:rPr>
              <a:t>Universal Design for Learning (UDL),</a:t>
            </a:r>
            <a:r>
              <a:rPr lang="en-US" sz="1200" kern="1200" dirty="0" smtClean="0">
                <a:solidFill>
                  <a:schemeClr val="tx1"/>
                </a:solidFill>
                <a:effectLst/>
                <a:latin typeface="+mn-lt"/>
                <a:ea typeface="+mn-ea"/>
                <a:cs typeface="+mn-cs"/>
              </a:rPr>
              <a:t> which provides the foundation and springboard for two subsequent modules that expand participants’ ability to support all learners through using a UDL approach to planning and teaching.</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a:t>
            </a:fld>
            <a:endParaRPr lang="en-US" dirty="0"/>
          </a:p>
        </p:txBody>
      </p:sp>
    </p:spTree>
    <p:extLst>
      <p:ext uri="{BB962C8B-B14F-4D97-AF65-F5344CB8AC3E}">
        <p14:creationId xmlns:p14="http://schemas.microsoft.com/office/powerpoint/2010/main" val="1905629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CSDE has announced that 66 LEAs have received an allocation of in-district coaching services to support implementation of the Connecticut Core Standards for the 2014-2015 school year. For information about your district’s allocation, check with your district</a:t>
            </a:r>
            <a:r>
              <a:rPr lang="en-US" baseline="0" dirty="0" smtClean="0"/>
              <a:t> administration and your local RESC.</a:t>
            </a:r>
            <a:endParaRPr lang="en-US"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a:t>
            </a:fld>
            <a:endParaRPr lang="en-US" dirty="0"/>
          </a:p>
        </p:txBody>
      </p:sp>
    </p:spTree>
    <p:extLst>
      <p:ext uri="{BB962C8B-B14F-4D97-AF65-F5344CB8AC3E}">
        <p14:creationId xmlns:p14="http://schemas.microsoft.com/office/powerpoint/2010/main" val="1763082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a:p>
            <a:endParaRPr lang="en-US" dirty="0" smtClean="0"/>
          </a:p>
        </p:txBody>
      </p:sp>
      <p:sp>
        <p:nvSpPr>
          <p:cNvPr id="1146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8677" name="Date Placeholder 4"/>
          <p:cNvSpPr>
            <a:spLocks noGrp="1"/>
          </p:cNvSpPr>
          <p:nvPr>
            <p:ph type="dt" sz="quarter" idx="1"/>
          </p:nvPr>
        </p:nvSpPr>
        <p:spPr bwMode="auto">
          <a:noFill/>
          <a:ln>
            <a:miter lim="800000"/>
            <a:headEnd/>
            <a:tailEnd/>
          </a:ln>
        </p:spPr>
        <p:txBody>
          <a:bodyPr anchor="t"/>
          <a:lstStyle/>
          <a:p>
            <a:fld id="{F0F47313-53C7-45BA-8A0F-78467BAFD1E4}" type="datetime1">
              <a:rPr lang="en-US" smtClean="0">
                <a:latin typeface="Arial" pitchFamily="34" charset="0"/>
              </a:rPr>
              <a:pPr/>
              <a:t>1/16/2015</a:t>
            </a:fld>
            <a:endParaRPr lang="en-US" dirty="0" smtClean="0">
              <a:latin typeface="Arial" pitchFamily="34" charset="0"/>
            </a:endParaRPr>
          </a:p>
        </p:txBody>
      </p:sp>
      <p:sp>
        <p:nvSpPr>
          <p:cNvPr id="11469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8679" name="Slide Number Placeholder 6"/>
          <p:cNvSpPr>
            <a:spLocks noGrp="1"/>
          </p:cNvSpPr>
          <p:nvPr>
            <p:ph type="sldNum" sz="quarter" idx="5"/>
          </p:nvPr>
        </p:nvSpPr>
        <p:spPr bwMode="auto">
          <a:noFill/>
          <a:ln>
            <a:miter lim="800000"/>
            <a:headEnd/>
            <a:tailEnd/>
          </a:ln>
        </p:spPr>
        <p:txBody>
          <a:bodyPr/>
          <a:lstStyle/>
          <a:p>
            <a:fld id="{C806D3E4-B9D8-424E-AFD6-FADAB7328CC1}" type="slidenum">
              <a:rPr lang="en-US"/>
              <a:pPr/>
              <a:t>9</a:t>
            </a:fld>
            <a:endParaRPr lang="en-US" dirty="0"/>
          </a:p>
        </p:txBody>
      </p:sp>
    </p:spTree>
    <p:extLst>
      <p:ext uri="{BB962C8B-B14F-4D97-AF65-F5344CB8AC3E}">
        <p14:creationId xmlns:p14="http://schemas.microsoft.com/office/powerpoint/2010/main" val="396121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2931000" y="6046470"/>
            <a:ext cx="3280410" cy="461665"/>
          </a:xfrm>
          <a:prstGeom prst="rect">
            <a:avLst/>
          </a:prstGeom>
          <a:noFill/>
        </p:spPr>
        <p:txBody>
          <a:bodyPr wrap="square" rtlCol="0">
            <a:spAutoFit/>
          </a:bodyPr>
          <a:lstStyle/>
          <a:p>
            <a:r>
              <a:rPr lang="en-US" sz="2400" b="1" dirty="0" smtClean="0">
                <a:solidFill>
                  <a:schemeClr val="bg1"/>
                </a:solidFill>
              </a:rPr>
              <a:t>Introductory</a:t>
            </a:r>
            <a:r>
              <a:rPr lang="en-US" sz="2400" b="1" baseline="0" dirty="0" smtClean="0">
                <a:solidFill>
                  <a:schemeClr val="bg1"/>
                </a:solidFill>
              </a:rPr>
              <a:t> Activity</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8" Type="http://schemas.openxmlformats.org/officeDocument/2006/relationships/hyperlink" Target="mailto:lthompson@learn.k12.ct.us" TargetMode="External"/><Relationship Id="rId3" Type="http://schemas.openxmlformats.org/officeDocument/2006/relationships/hyperlink" Target="mailto:labbatiello@aces.org" TargetMode="External"/><Relationship Id="rId7" Type="http://schemas.openxmlformats.org/officeDocument/2006/relationships/hyperlink" Target="mailto:SNierendorf@eastconn.or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mailto:bobowice@ces.k12.ct.us" TargetMode="External"/><Relationship Id="rId5" Type="http://schemas.openxmlformats.org/officeDocument/2006/relationships/hyperlink" Target="mailto:costa@educationconnection.org" TargetMode="External"/><Relationship Id="rId4" Type="http://schemas.openxmlformats.org/officeDocument/2006/relationships/hyperlink" Target="mailto:eretelle@crec.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5 Outcomes</a:t>
            </a:r>
          </a:p>
        </p:txBody>
      </p:sp>
      <p:sp>
        <p:nvSpPr>
          <p:cNvPr id="23556" name="Content Placeholder 1"/>
          <p:cNvSpPr>
            <a:spLocks noGrp="1"/>
          </p:cNvSpPr>
          <p:nvPr>
            <p:ph type="body" sz="quarter" idx="10"/>
          </p:nvPr>
        </p:nvSpPr>
        <p:spPr>
          <a:xfrm>
            <a:off x="381000" y="1068243"/>
            <a:ext cx="8382000" cy="4572706"/>
          </a:xfrm>
        </p:spPr>
        <p:txBody>
          <a:bodyPr>
            <a:noAutofit/>
          </a:bodyPr>
          <a:lstStyle/>
          <a:p>
            <a:pPr>
              <a:spcAft>
                <a:spcPts val="600"/>
              </a:spcAft>
            </a:pPr>
            <a:r>
              <a:rPr lang="en-US" sz="2400" dirty="0"/>
              <a:t>Understand and use the change process to support colleagues in implementing the </a:t>
            </a:r>
            <a:r>
              <a:rPr lang="en-US" sz="2400" dirty="0" smtClean="0"/>
              <a:t>CCS</a:t>
            </a:r>
          </a:p>
          <a:p>
            <a:pPr lvl="0">
              <a:spcAft>
                <a:spcPts val="600"/>
              </a:spcAft>
            </a:pPr>
            <a:r>
              <a:rPr lang="en-US" sz="2400" dirty="0" smtClean="0"/>
              <a:t>Increase expertise in evaluating CCS-aligned units and lessons with the EQuIP Rubric</a:t>
            </a:r>
            <a:endParaRPr lang="en-US" sz="2400" dirty="0"/>
          </a:p>
          <a:p>
            <a:pPr lvl="0">
              <a:spcAft>
                <a:spcPts val="600"/>
              </a:spcAft>
            </a:pPr>
            <a:r>
              <a:rPr lang="en-US" sz="2400" dirty="0" smtClean="0"/>
              <a:t>Know the value in collaborative examination of student work</a:t>
            </a:r>
          </a:p>
          <a:p>
            <a:pPr lvl="0">
              <a:spcAft>
                <a:spcPts val="600"/>
              </a:spcAft>
            </a:pPr>
            <a:r>
              <a:rPr lang="en-US" sz="2400" dirty="0" smtClean="0"/>
              <a:t>Learn a protocol for examining student work from a performance task</a:t>
            </a:r>
          </a:p>
          <a:p>
            <a:pPr lvl="0">
              <a:spcAft>
                <a:spcPts val="600"/>
              </a:spcAft>
            </a:pPr>
            <a:r>
              <a:rPr lang="en-US" sz="2400" dirty="0" smtClean="0"/>
              <a:t>Use the Connecticut Core Standards Classroom “Look Fors” Guide to observe a CCS-aligned lesson</a:t>
            </a:r>
          </a:p>
          <a:p>
            <a:pPr lvl="0">
              <a:spcAft>
                <a:spcPts val="600"/>
              </a:spcAft>
            </a:pPr>
            <a:r>
              <a:rPr lang="en-US" sz="2400" dirty="0" smtClean="0"/>
              <a:t>Collaboratively plan for sharing the key components of this module within your school and/or district</a:t>
            </a:r>
            <a:endParaRPr lang="en-US" sz="2400" dirty="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10</a:t>
            </a:fld>
            <a:endParaRPr lang="en-US" dirty="0"/>
          </a:p>
        </p:txBody>
      </p:sp>
    </p:spTree>
    <p:extLst>
      <p:ext uri="{BB962C8B-B14F-4D97-AF65-F5344CB8AC3E}">
        <p14:creationId xmlns:p14="http://schemas.microsoft.com/office/powerpoint/2010/main" val="12600972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  You Are Here</a:t>
            </a:r>
            <a:endParaRPr lang="en-US" dirty="0"/>
          </a:p>
        </p:txBody>
      </p:sp>
      <p:sp>
        <p:nvSpPr>
          <p:cNvPr id="3" name="Footer Placeholder 2"/>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pPr algn="r"/>
            <a:fld id="{8D79BE21-F712-4A53-802B-F850200F0AA7}" type="slidenum">
              <a:rPr lang="en-US" smtClean="0"/>
              <a:pPr algn="r"/>
              <a:t>2</a:t>
            </a:fld>
            <a:endParaRPr lang="en-US" dirty="0"/>
          </a:p>
        </p:txBody>
      </p:sp>
      <p:graphicFrame>
        <p:nvGraphicFramePr>
          <p:cNvPr id="2" name="Diagram 1"/>
          <p:cNvGraphicFramePr/>
          <p:nvPr>
            <p:extLst>
              <p:ext uri="{D42A27DB-BD31-4B8C-83A1-F6EECF244321}">
                <p14:modId xmlns:p14="http://schemas.microsoft.com/office/powerpoint/2010/main" val="3381062945"/>
              </p:ext>
            </p:extLst>
          </p:nvPr>
        </p:nvGraphicFramePr>
        <p:xfrm>
          <a:off x="140676" y="772656"/>
          <a:ext cx="8261131" cy="5017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eft Arrow 9"/>
          <p:cNvSpPr/>
          <p:nvPr/>
        </p:nvSpPr>
        <p:spPr bwMode="auto">
          <a:xfrm>
            <a:off x="7875711" y="4868158"/>
            <a:ext cx="1085409" cy="818148"/>
          </a:xfrm>
          <a:prstGeom prst="leftArrow">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Tree>
    <p:extLst>
      <p:ext uri="{BB962C8B-B14F-4D97-AF65-F5344CB8AC3E}">
        <p14:creationId xmlns:p14="http://schemas.microsoft.com/office/powerpoint/2010/main" val="233814212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7"/>
          <p:cNvSpPr>
            <a:spLocks noGrp="1"/>
          </p:cNvSpPr>
          <p:nvPr>
            <p:ph idx="1"/>
          </p:nvPr>
        </p:nvSpPr>
        <p:spPr>
          <a:xfrm>
            <a:off x="384048" y="916373"/>
            <a:ext cx="8153400" cy="4972050"/>
          </a:xfrm>
        </p:spPr>
        <p:txBody>
          <a:bodyPr>
            <a:normAutofit fontScale="92500"/>
          </a:bodyPr>
          <a:lstStyle/>
          <a:p>
            <a:r>
              <a:rPr lang="en-US" dirty="0" smtClean="0"/>
              <a:t>Morning Session</a:t>
            </a:r>
          </a:p>
          <a:p>
            <a:pPr lvl="1"/>
            <a:r>
              <a:rPr lang="en-US" dirty="0" smtClean="0"/>
              <a:t>Opening Activities and Pre-Assessment</a:t>
            </a:r>
          </a:p>
          <a:p>
            <a:pPr lvl="1"/>
            <a:r>
              <a:rPr lang="en-US" dirty="0" smtClean="0"/>
              <a:t>Sharing Successes and Challenges</a:t>
            </a:r>
          </a:p>
          <a:p>
            <a:pPr lvl="1"/>
            <a:r>
              <a:rPr lang="en-US" dirty="0"/>
              <a:t>Supporting Teachers in the Change Process</a:t>
            </a:r>
          </a:p>
          <a:p>
            <a:pPr lvl="1"/>
            <a:r>
              <a:rPr lang="en-US" dirty="0" smtClean="0"/>
              <a:t>Assessing Written Curriculum with the EQuIP Rubric</a:t>
            </a:r>
          </a:p>
          <a:p>
            <a:pPr lvl="1"/>
            <a:r>
              <a:rPr lang="en-US" dirty="0"/>
              <a:t>Collaborative Examination of Student Work</a:t>
            </a:r>
          </a:p>
          <a:p>
            <a:r>
              <a:rPr lang="en-US" dirty="0" smtClean="0"/>
              <a:t>Afternoon Session</a:t>
            </a:r>
          </a:p>
          <a:p>
            <a:pPr lvl="1"/>
            <a:r>
              <a:rPr lang="en-US" dirty="0"/>
              <a:t>Using the Connecticut Core Standards “Look Fors” Guide</a:t>
            </a:r>
          </a:p>
          <a:p>
            <a:pPr lvl="1"/>
            <a:r>
              <a:rPr lang="en-US" dirty="0" smtClean="0"/>
              <a:t>Reflection and Planning</a:t>
            </a:r>
          </a:p>
          <a:p>
            <a:r>
              <a:rPr lang="en-US" dirty="0" smtClean="0"/>
              <a:t>Post-Assessment, Session Evaluation, &amp; Wrap Up</a:t>
            </a:r>
          </a:p>
        </p:txBody>
      </p:sp>
      <p:sp>
        <p:nvSpPr>
          <p:cNvPr id="25604" name="Title 2"/>
          <p:cNvSpPr>
            <a:spLocks noGrp="1"/>
          </p:cNvSpPr>
          <p:nvPr>
            <p:ph type="title"/>
          </p:nvPr>
        </p:nvSpPr>
        <p:spPr/>
        <p:txBody>
          <a:bodyPr/>
          <a:lstStyle/>
          <a:p>
            <a:r>
              <a:rPr lang="en-US" dirty="0" smtClean="0"/>
              <a:t>Today’s Agenda</a:t>
            </a:r>
            <a:endParaRPr lang="en-US" dirty="0"/>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3</a:t>
            </a:fld>
            <a:endParaRPr lang="en-US" dirty="0"/>
          </a:p>
        </p:txBody>
      </p:sp>
      <p:sp>
        <p:nvSpPr>
          <p:cNvPr id="25605"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eaLnBrk="1" hangingPunct="1"/>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Systems of Professional Learning Project Updates and Reminders</a:t>
            </a:r>
          </a:p>
        </p:txBody>
      </p:sp>
      <p:sp>
        <p:nvSpPr>
          <p:cNvPr id="7" name="Text Placeholder 6"/>
          <p:cNvSpPr>
            <a:spLocks noGrp="1"/>
          </p:cNvSpPr>
          <p:nvPr>
            <p:ph type="body" idx="1"/>
          </p:nvPr>
        </p:nvSpPr>
        <p:spPr>
          <a:xfrm>
            <a:off x="623888" y="4257858"/>
            <a:ext cx="7886700" cy="1858970"/>
          </a:xfrm>
        </p:spPr>
        <p:txBody>
          <a:bodyPr/>
          <a:lstStyle/>
          <a:p>
            <a:r>
              <a:rPr lang="en-US" sz="2800" dirty="0" smtClean="0"/>
              <a:t>Principal Webinars</a:t>
            </a:r>
          </a:p>
          <a:p>
            <a:r>
              <a:rPr lang="en-US" sz="2800" dirty="0"/>
              <a:t>Professional Development for Educators of Students with Unique Learning </a:t>
            </a:r>
            <a:r>
              <a:rPr lang="en-US" sz="2800" dirty="0" smtClean="0"/>
              <a:t>Characteristics</a:t>
            </a:r>
          </a:p>
          <a:p>
            <a:r>
              <a:rPr lang="en-US" sz="2800" dirty="0" smtClean="0"/>
              <a:t>In-District Coaching</a:t>
            </a:r>
            <a:endParaRPr lang="en-US" sz="3600" dirty="0"/>
          </a:p>
        </p:txBody>
      </p:sp>
    </p:spTree>
    <p:extLst>
      <p:ext uri="{BB962C8B-B14F-4D97-AF65-F5344CB8AC3E}">
        <p14:creationId xmlns:p14="http://schemas.microsoft.com/office/powerpoint/2010/main" val="52200118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Principal Webinars</a:t>
            </a:r>
            <a:endParaRPr lang="en-US" dirty="0"/>
          </a:p>
        </p:txBody>
      </p:sp>
      <p:sp>
        <p:nvSpPr>
          <p:cNvPr id="9" name="Slide Number Placeholder 8"/>
          <p:cNvSpPr>
            <a:spLocks noGrp="1"/>
          </p:cNvSpPr>
          <p:nvPr>
            <p:ph type="sldNum" sz="quarter" idx="12"/>
          </p:nvPr>
        </p:nvSpPr>
        <p:spPr>
          <a:prstGeom prst="rect">
            <a:avLst/>
          </a:prstGeom>
        </p:spPr>
        <p:txBody>
          <a:bodyPr/>
          <a:lstStyle/>
          <a:p>
            <a:fld id="{EE3D4692-A625-460F-A072-DE10EEAA5719}" type="slidenum">
              <a:rPr lang="en-US" smtClean="0"/>
              <a:pPr/>
              <a:t>5</a:t>
            </a:fld>
            <a:endParaRPr lang="en-US" dirty="0"/>
          </a:p>
        </p:txBody>
      </p:sp>
      <p:sp>
        <p:nvSpPr>
          <p:cNvPr id="8" name="Oval 7"/>
          <p:cNvSpPr>
            <a:spLocks noChangeArrowheads="1"/>
          </p:cNvSpPr>
          <p:nvPr/>
        </p:nvSpPr>
        <p:spPr bwMode="auto">
          <a:xfrm>
            <a:off x="5695686" y="2766014"/>
            <a:ext cx="2755273" cy="2701023"/>
          </a:xfrm>
          <a:prstGeom prst="ellipse">
            <a:avLst/>
          </a:prstGeom>
          <a:solidFill>
            <a:srgbClr val="F79646">
              <a:lumMod val="100000"/>
              <a:lumOff val="0"/>
            </a:srgbClr>
          </a:solidFill>
          <a:ln w="38100" cmpd="sng">
            <a:solidFill>
              <a:srgbClr val="B17800"/>
            </a:solidFill>
            <a:prstDash val="solid"/>
            <a:round/>
            <a:headEnd/>
            <a:tailEnd/>
          </a:ln>
          <a:effectLst>
            <a:outerShdw dist="28398" dir="3806097" algn="ctr" rotWithShape="0">
              <a:srgbClr val="F79646">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442A"/>
                </a:solidFill>
                <a:uLnTx/>
                <a:uFillTx/>
                <a:ea typeface="Calibri" panose="020F0502020204030204" pitchFamily="34" charset="0"/>
                <a:cs typeface="Times New Roman" panose="02020603050405020304" pitchFamily="18" charset="0"/>
              </a:rPr>
              <a:t>Mark Your Calendar! </a:t>
            </a:r>
            <a:endParaRPr kumimoji="0" lang="en-US" sz="2400" b="0" i="0" u="none" strike="noStrike" kern="0" cap="none" spc="0" normalizeH="0" baseline="0" noProof="0" dirty="0">
              <a:ln>
                <a:noFill/>
              </a:ln>
              <a:solidFill>
                <a:sysClr val="windowText" lastClr="000000"/>
              </a:solidFill>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A442A"/>
                </a:solidFill>
                <a:uLnTx/>
                <a:uFillTx/>
                <a:ea typeface="Calibri" panose="020F0502020204030204" pitchFamily="34" charset="0"/>
                <a:cs typeface="Times New Roman" panose="02020603050405020304" pitchFamily="18" charset="0"/>
              </a:rPr>
              <a:t> </a:t>
            </a:r>
            <a:r>
              <a:rPr kumimoji="0" lang="en-US" sz="1600" b="1" i="0" u="none" strike="noStrike" kern="0" cap="none" spc="0" normalizeH="0" baseline="0" noProof="0" dirty="0" smtClean="0">
                <a:ln>
                  <a:noFill/>
                </a:ln>
                <a:solidFill>
                  <a:srgbClr val="4A442A"/>
                </a:solidFill>
                <a:uLnTx/>
                <a:uFillTx/>
                <a:ea typeface="Calibri" panose="020F0502020204030204" pitchFamily="34" charset="0"/>
                <a:cs typeface="Times New Roman" panose="02020603050405020304" pitchFamily="18" charset="0"/>
              </a:rPr>
              <a:t>Webinars </a:t>
            </a:r>
            <a:r>
              <a:rPr kumimoji="0" lang="en-US" sz="1600" b="1" i="0" u="none" strike="noStrike" kern="0" cap="none" spc="0" normalizeH="0" baseline="0" noProof="0" dirty="0">
                <a:ln>
                  <a:noFill/>
                </a:ln>
                <a:solidFill>
                  <a:srgbClr val="4A442A"/>
                </a:solidFill>
                <a:uLnTx/>
                <a:uFillTx/>
                <a:ea typeface="Calibri" panose="020F0502020204030204" pitchFamily="34" charset="0"/>
                <a:cs typeface="Times New Roman" panose="02020603050405020304" pitchFamily="18" charset="0"/>
              </a:rPr>
              <a:t>will be held the </a:t>
            </a:r>
            <a:r>
              <a:rPr kumimoji="0" lang="en-US" sz="1600" b="1" i="0" u="sng" strike="noStrike" kern="0" cap="none" spc="0" normalizeH="0" baseline="0" noProof="0" dirty="0">
                <a:ln>
                  <a:noFill/>
                </a:ln>
                <a:solidFill>
                  <a:srgbClr val="4A442A"/>
                </a:solidFill>
                <a:uLnTx/>
                <a:uFillTx/>
                <a:ea typeface="Calibri" panose="020F0502020204030204" pitchFamily="34" charset="0"/>
                <a:cs typeface="Times New Roman" panose="02020603050405020304" pitchFamily="18" charset="0"/>
              </a:rPr>
              <a:t>last Wednesday of every month</a:t>
            </a:r>
            <a:r>
              <a:rPr kumimoji="0" lang="en-US" sz="1600" b="1" i="0" u="none" strike="noStrike" kern="0" cap="none" spc="0" normalizeH="0" baseline="0" noProof="0" dirty="0">
                <a:ln>
                  <a:noFill/>
                </a:ln>
                <a:solidFill>
                  <a:srgbClr val="4A442A"/>
                </a:solidFill>
                <a:uLnTx/>
                <a:uFillTx/>
                <a:ea typeface="Calibri" panose="020F0502020204030204" pitchFamily="34" charset="0"/>
                <a:cs typeface="Times New Roman" panose="02020603050405020304" pitchFamily="18" charset="0"/>
              </a:rPr>
              <a:t> from 1-2 PM.</a:t>
            </a:r>
            <a:endParaRPr kumimoji="0" lang="en-US" sz="2400" b="0" i="0" u="none" strike="noStrike" kern="0" cap="none" spc="0" normalizeH="0" baseline="0" noProof="0" dirty="0">
              <a:ln>
                <a:noFill/>
              </a:ln>
              <a:solidFill>
                <a:sysClr val="windowText" lastClr="000000"/>
              </a:solidFill>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442A"/>
                </a:solidFill>
                <a:uLnTx/>
                <a:uFillTx/>
                <a:ea typeface="Calibri" panose="020F0502020204030204" pitchFamily="34" charset="0"/>
                <a:cs typeface="Times New Roman" panose="02020603050405020304" pitchFamily="18" charset="0"/>
              </a:rPr>
              <a:t>(except December</a:t>
            </a:r>
            <a:r>
              <a:rPr kumimoji="0" lang="en-US" sz="1000" b="1" i="0" u="none" strike="noStrike" kern="0" cap="none" spc="0" normalizeH="0" baseline="0" noProof="0" dirty="0">
                <a:ln>
                  <a:noFill/>
                </a:ln>
                <a:solidFill>
                  <a:srgbClr val="4A442A"/>
                </a:solidFill>
                <a:uLnTx/>
                <a:uFillTx/>
                <a:ea typeface="Calibri" panose="020F0502020204030204" pitchFamily="34" charset="0"/>
                <a:cs typeface="Times New Roman" panose="02020603050405020304" pitchFamily="18" charset="0"/>
              </a:rPr>
              <a:t>)</a:t>
            </a:r>
            <a:endParaRPr kumimoji="0" lang="en-US" sz="1200" b="0" i="0" u="none" strike="noStrike" kern="0" cap="none" spc="0" normalizeH="0" baseline="0" noProof="0" dirty="0">
              <a:ln>
                <a:noFill/>
              </a:ln>
              <a:solidFill>
                <a:sysClr val="windowText" lastClr="000000"/>
              </a:solidFill>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4A442A"/>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50451" y="1281606"/>
            <a:ext cx="8100508" cy="1754326"/>
          </a:xfrm>
          <a:prstGeom prst="rect">
            <a:avLst/>
          </a:prstGeom>
        </p:spPr>
        <p:txBody>
          <a:bodyPr wrap="square">
            <a:spAutoFit/>
          </a:bodyPr>
          <a:lstStyle/>
          <a:p>
            <a:pPr algn="ctr"/>
            <a:r>
              <a:rPr lang="en-US" sz="3600" dirty="0"/>
              <a:t>CSDE Principal Webinar Series</a:t>
            </a:r>
            <a:endParaRPr lang="en-US" sz="3200" dirty="0"/>
          </a:p>
          <a:p>
            <a:pPr algn="ctr"/>
            <a:r>
              <a:rPr lang="en-US" sz="2400" dirty="0"/>
              <a:t>with hosts Dianna Roberge Wentzell, Chief Academic Officer </a:t>
            </a:r>
          </a:p>
          <a:p>
            <a:pPr algn="ctr"/>
            <a:r>
              <a:rPr lang="en-US" sz="2400" dirty="0"/>
              <a:t>&amp; Ellen E. Cohn, Division Director, Academic Office</a:t>
            </a:r>
          </a:p>
          <a:p>
            <a:endParaRPr lang="en-US" sz="2400" dirty="0"/>
          </a:p>
        </p:txBody>
      </p:sp>
      <p:sp>
        <p:nvSpPr>
          <p:cNvPr id="4" name="Footer Placeholder 3"/>
          <p:cNvSpPr>
            <a:spLocks noGrp="1"/>
          </p:cNvSpPr>
          <p:nvPr>
            <p:ph type="ftr" sz="quarter" idx="11"/>
          </p:nvPr>
        </p:nvSpPr>
        <p:spPr/>
        <p:txBody>
          <a:bodyPr/>
          <a:lstStyle/>
          <a:p>
            <a:r>
              <a:rPr lang="en-US" dirty="0" smtClean="0"/>
              <a:t> </a:t>
            </a:r>
            <a:endParaRPr lang="en-US" dirty="0"/>
          </a:p>
        </p:txBody>
      </p:sp>
    </p:spTree>
    <p:extLst>
      <p:ext uri="{BB962C8B-B14F-4D97-AF65-F5344CB8AC3E}">
        <p14:creationId xmlns:p14="http://schemas.microsoft.com/office/powerpoint/2010/main" val="33019890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Webinars</a:t>
            </a:r>
            <a:endParaRPr lang="en-US" dirty="0"/>
          </a:p>
        </p:txBody>
      </p:sp>
      <p:pic>
        <p:nvPicPr>
          <p:cNvPr id="6" name="Picture 5"/>
          <p:cNvPicPr>
            <a:picLocks noChangeAspect="1"/>
          </p:cNvPicPr>
          <p:nvPr/>
        </p:nvPicPr>
        <p:blipFill>
          <a:blip r:embed="rId3"/>
          <a:stretch>
            <a:fillRect/>
          </a:stretch>
        </p:blipFill>
        <p:spPr>
          <a:xfrm>
            <a:off x="1095375" y="889286"/>
            <a:ext cx="6953250" cy="5010150"/>
          </a:xfrm>
          <a:prstGeom prst="rect">
            <a:avLst/>
          </a:prstGeom>
        </p:spPr>
      </p:pic>
      <p:cxnSp>
        <p:nvCxnSpPr>
          <p:cNvPr id="8" name="Straight Arrow Connector 7"/>
          <p:cNvCxnSpPr/>
          <p:nvPr/>
        </p:nvCxnSpPr>
        <p:spPr>
          <a:xfrm flipH="1">
            <a:off x="4512623" y="5274228"/>
            <a:ext cx="2101933" cy="23750"/>
          </a:xfrm>
          <a:prstGeom prst="straightConnector1">
            <a:avLst/>
          </a:prstGeom>
          <a:ln w="63500">
            <a:solidFill>
              <a:srgbClr val="FF0000"/>
            </a:solidFill>
            <a:tailEnd type="triangle"/>
          </a:ln>
        </p:spPr>
        <p:style>
          <a:lnRef idx="3">
            <a:schemeClr val="accent3"/>
          </a:lnRef>
          <a:fillRef idx="0">
            <a:schemeClr val="accent3"/>
          </a:fillRef>
          <a:effectRef idx="2">
            <a:schemeClr val="accent3"/>
          </a:effectRef>
          <a:fontRef idx="minor">
            <a:schemeClr val="tx1"/>
          </a:fontRef>
        </p:style>
      </p:cxnSp>
      <p:sp>
        <p:nvSpPr>
          <p:cNvPr id="5" name="Footer Placeholder 4"/>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EE3D4692-A625-460F-A072-DE10EEAA5719}" type="slidenum">
              <a:rPr lang="en-US" smtClean="0"/>
              <a:pPr/>
              <a:t>6</a:t>
            </a:fld>
            <a:endParaRPr lang="en-US" dirty="0"/>
          </a:p>
        </p:txBody>
      </p:sp>
    </p:spTree>
    <p:extLst>
      <p:ext uri="{BB962C8B-B14F-4D97-AF65-F5344CB8AC3E}">
        <p14:creationId xmlns:p14="http://schemas.microsoft.com/office/powerpoint/2010/main" val="326144664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prstGeom prst="rect">
            <a:avLst/>
          </a:prstGeom>
        </p:spPr>
        <p:txBody>
          <a:bodyPr/>
          <a:lstStyle/>
          <a:p>
            <a:r>
              <a:rPr lang="en-US" dirty="0" smtClean="0"/>
              <a:t> </a:t>
            </a:r>
            <a:endParaRPr lang="en-US" dirty="0"/>
          </a:p>
        </p:txBody>
      </p:sp>
      <p:sp>
        <p:nvSpPr>
          <p:cNvPr id="5" name="Slide Number Placeholder 4"/>
          <p:cNvSpPr>
            <a:spLocks noGrp="1"/>
          </p:cNvSpPr>
          <p:nvPr>
            <p:ph type="sldNum" sz="quarter" idx="4"/>
          </p:nvPr>
        </p:nvSpPr>
        <p:spPr>
          <a:prstGeom prst="rect">
            <a:avLst/>
          </a:prstGeom>
        </p:spPr>
        <p:txBody>
          <a:bodyPr/>
          <a:lstStyle/>
          <a:p>
            <a:pPr algn="r"/>
            <a:fld id="{8D79BE21-F712-4A53-802B-F850200F0AA7}" type="slidenum">
              <a:rPr lang="en-US" smtClean="0"/>
              <a:pPr algn="r"/>
              <a:t>7</a:t>
            </a:fld>
            <a:endParaRPr lang="en-US" dirty="0"/>
          </a:p>
        </p:txBody>
      </p:sp>
      <p:sp>
        <p:nvSpPr>
          <p:cNvPr id="2" name="Title 1"/>
          <p:cNvSpPr>
            <a:spLocks noGrp="1"/>
          </p:cNvSpPr>
          <p:nvPr>
            <p:ph type="title" idx="4294967295"/>
          </p:nvPr>
        </p:nvSpPr>
        <p:spPr>
          <a:xfrm>
            <a:off x="381000" y="254572"/>
            <a:ext cx="8382000" cy="2326791"/>
          </a:xfrm>
        </p:spPr>
        <p:txBody>
          <a:bodyPr/>
          <a:lstStyle/>
          <a:p>
            <a:r>
              <a:rPr lang="en-US" sz="4000" dirty="0">
                <a:effectLst/>
              </a:rPr>
              <a:t>Professional Development for Educators of Students with Unique Learning Characteristics</a:t>
            </a:r>
            <a:r>
              <a:rPr lang="en-US" b="1" dirty="0">
                <a:effectLst/>
              </a:rPr>
              <a:t/>
            </a:r>
            <a:br>
              <a:rPr lang="en-US" b="1" dirty="0">
                <a:effectLst/>
              </a:rPr>
            </a:br>
            <a:endParaRPr lang="en-US" dirty="0"/>
          </a:p>
        </p:txBody>
      </p:sp>
      <p:sp>
        <p:nvSpPr>
          <p:cNvPr id="3" name="Text Placeholder 2"/>
          <p:cNvSpPr>
            <a:spLocks noGrp="1"/>
          </p:cNvSpPr>
          <p:nvPr>
            <p:ph type="body" sz="quarter" idx="4294967295"/>
          </p:nvPr>
        </p:nvSpPr>
        <p:spPr>
          <a:xfrm>
            <a:off x="381000" y="2375364"/>
            <a:ext cx="8382000" cy="3234732"/>
          </a:xfrm>
        </p:spPr>
        <p:txBody>
          <a:bodyPr/>
          <a:lstStyle/>
          <a:p>
            <a:r>
              <a:rPr lang="en-US" sz="3000" dirty="0"/>
              <a:t>T</a:t>
            </a:r>
            <a:r>
              <a:rPr lang="en-US" sz="3000" dirty="0" smtClean="0"/>
              <a:t>hree </a:t>
            </a:r>
            <a:r>
              <a:rPr lang="en-US" sz="3000" dirty="0"/>
              <a:t>professional learning modules for school teams. </a:t>
            </a:r>
            <a:endParaRPr lang="en-US" sz="3000" dirty="0" smtClean="0"/>
          </a:p>
          <a:p>
            <a:r>
              <a:rPr lang="en-US" sz="3000" dirty="0" smtClean="0"/>
              <a:t>Each </a:t>
            </a:r>
            <a:r>
              <a:rPr lang="en-US" sz="3000" dirty="0"/>
              <a:t>team will include five members: </a:t>
            </a:r>
            <a:endParaRPr lang="en-US" sz="3000" dirty="0" smtClean="0"/>
          </a:p>
          <a:p>
            <a:pPr lvl="1"/>
            <a:r>
              <a:rPr lang="en-US" dirty="0" smtClean="0"/>
              <a:t>Principal or designated </a:t>
            </a:r>
            <a:r>
              <a:rPr lang="en-US" dirty="0"/>
              <a:t>building leader, </a:t>
            </a:r>
            <a:endParaRPr lang="en-US" dirty="0" smtClean="0"/>
          </a:p>
          <a:p>
            <a:pPr lvl="1"/>
            <a:r>
              <a:rPr lang="en-US" dirty="0" smtClean="0"/>
              <a:t>Special </a:t>
            </a:r>
            <a:r>
              <a:rPr lang="en-US" dirty="0"/>
              <a:t>Education teacher, </a:t>
            </a:r>
            <a:endParaRPr lang="en-US" dirty="0" smtClean="0"/>
          </a:p>
          <a:p>
            <a:pPr lvl="1"/>
            <a:r>
              <a:rPr lang="en-US" dirty="0" smtClean="0"/>
              <a:t>ELL </a:t>
            </a:r>
            <a:r>
              <a:rPr lang="en-US" dirty="0"/>
              <a:t>teacher, and </a:t>
            </a:r>
            <a:endParaRPr lang="en-US" dirty="0" smtClean="0"/>
          </a:p>
          <a:p>
            <a:pPr lvl="1"/>
            <a:r>
              <a:rPr lang="en-US" dirty="0" smtClean="0"/>
              <a:t>Two </a:t>
            </a:r>
            <a:r>
              <a:rPr lang="en-US" dirty="0"/>
              <a:t>general education teachers.</a:t>
            </a:r>
          </a:p>
        </p:txBody>
      </p:sp>
      <p:sp>
        <p:nvSpPr>
          <p:cNvPr id="6" name="Oval 5"/>
          <p:cNvSpPr>
            <a:spLocks noChangeAspect="1" noChangeArrowheads="1"/>
          </p:cNvSpPr>
          <p:nvPr/>
        </p:nvSpPr>
        <p:spPr bwMode="auto">
          <a:xfrm>
            <a:off x="6358128" y="4291584"/>
            <a:ext cx="2249424" cy="2249802"/>
          </a:xfrm>
          <a:prstGeom prst="ellipse">
            <a:avLst/>
          </a:prstGeom>
          <a:solidFill>
            <a:srgbClr val="F79646">
              <a:lumMod val="100000"/>
              <a:lumOff val="0"/>
            </a:srgbClr>
          </a:solidFill>
          <a:ln w="38100" cmpd="sng">
            <a:solidFill>
              <a:srgbClr val="B17800"/>
            </a:solidFill>
            <a:prstDash val="solid"/>
            <a:round/>
            <a:headEnd/>
            <a:tailEnd/>
          </a:ln>
          <a:effectLst>
            <a:outerShdw dist="28398" dir="3806097" algn="ctr" rotWithShape="0">
              <a:srgbClr val="F79646">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b="1" i="0" u="none" strike="noStrike" kern="0" cap="none" spc="0" normalizeH="0" baseline="0" noProof="0" dirty="0">
                <a:ln>
                  <a:noFill/>
                </a:ln>
                <a:solidFill>
                  <a:srgbClr val="4A442A"/>
                </a:solidFill>
                <a:effectLst/>
                <a:uLnTx/>
                <a:uFillTx/>
                <a:ea typeface="Calibri" panose="020F0502020204030204" pitchFamily="34" charset="0"/>
                <a:cs typeface="Times New Roman" panose="02020603050405020304" pitchFamily="18" charset="0"/>
              </a:rPr>
              <a:t>Mark Your Calendar! </a:t>
            </a:r>
            <a:endParaRPr kumimoji="0" lang="en-US"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b="1" i="0" u="none" strike="noStrike" kern="0" cap="none" spc="0" normalizeH="0" baseline="0" noProof="0" dirty="0">
                <a:ln>
                  <a:noFill/>
                </a:ln>
                <a:solidFill>
                  <a:srgbClr val="4A442A"/>
                </a:solidFill>
                <a:effectLst/>
                <a:uLnTx/>
                <a:uFillTx/>
                <a:ea typeface="Calibri" panose="020F0502020204030204" pitchFamily="34" charset="0"/>
                <a:cs typeface="Times New Roman" panose="02020603050405020304" pitchFamily="18" charset="0"/>
              </a:rPr>
              <a:t> </a:t>
            </a:r>
            <a:endParaRPr kumimoji="0" lang="en-US" b="1" i="0" u="none" strike="noStrike" kern="0" cap="none" spc="0" normalizeH="0" baseline="0" noProof="0" dirty="0" smtClean="0">
              <a:ln>
                <a:noFill/>
              </a:ln>
              <a:solidFill>
                <a:srgbClr val="4A442A"/>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4A442A"/>
                </a:solidFill>
                <a:effectLst/>
                <a:uLnTx/>
                <a:uFillTx/>
                <a:ea typeface="Calibri" panose="020F0502020204030204" pitchFamily="34" charset="0"/>
                <a:cs typeface="Times New Roman" panose="02020603050405020304" pitchFamily="18" charset="0"/>
              </a:rPr>
              <a:t>Sessions begin </a:t>
            </a:r>
            <a:r>
              <a:rPr kumimoji="0" lang="en-US" sz="2000" b="1" i="0" u="none" strike="noStrike" kern="0" cap="none" spc="0" normalizeH="0" baseline="0" noProof="0" dirty="0" smtClean="0">
                <a:ln>
                  <a:noFill/>
                </a:ln>
                <a:solidFill>
                  <a:srgbClr val="4A442A"/>
                </a:solidFill>
                <a:effectLst/>
                <a:uLnTx/>
                <a:uFillTx/>
                <a:ea typeface="Calibri" panose="020F0502020204030204" pitchFamily="34" charset="0"/>
                <a:cs typeface="Times New Roman" panose="02020603050405020304" pitchFamily="18" charset="0"/>
              </a:rPr>
              <a:t>October</a:t>
            </a:r>
            <a:r>
              <a:rPr kumimoji="0" lang="en-US" sz="2000" b="1" i="0" u="none" strike="noStrike" kern="0" cap="none" spc="0" normalizeH="0" noProof="0" dirty="0" smtClean="0">
                <a:ln>
                  <a:noFill/>
                </a:ln>
                <a:solidFill>
                  <a:srgbClr val="4A442A"/>
                </a:solidFill>
                <a:effectLst/>
                <a:uLnTx/>
                <a:uFillTx/>
                <a:ea typeface="Calibri" panose="020F0502020204030204" pitchFamily="34" charset="0"/>
                <a:cs typeface="Times New Roman" panose="02020603050405020304" pitchFamily="18" charset="0"/>
              </a:rPr>
              <a:t> 30!</a:t>
            </a:r>
            <a:endParaRPr kumimoji="0" lang="en-US" sz="20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4A442A"/>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446058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In-District Coaching</a:t>
            </a:r>
            <a:endParaRPr lang="en-US" dirty="0"/>
          </a:p>
        </p:txBody>
      </p:sp>
      <p:sp>
        <p:nvSpPr>
          <p:cNvPr id="7" name="Footer Placeholder 6"/>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a:prstGeom prst="rect">
            <a:avLst/>
          </a:prstGeom>
        </p:spPr>
        <p:txBody>
          <a:bodyPr/>
          <a:lstStyle/>
          <a:p>
            <a:fld id="{EE3D4692-A625-460F-A072-DE10EEAA5719}" type="slidenum">
              <a:rPr lang="en-US" smtClean="0"/>
              <a:pPr/>
              <a:t>8</a:t>
            </a:fld>
            <a:endParaRPr lang="en-US" dirty="0"/>
          </a:p>
        </p:txBody>
      </p:sp>
      <p:graphicFrame>
        <p:nvGraphicFramePr>
          <p:cNvPr id="8" name="Table 7"/>
          <p:cNvGraphicFramePr>
            <a:graphicFrameLocks noGrp="1"/>
          </p:cNvGraphicFramePr>
          <p:nvPr>
            <p:extLst/>
          </p:nvPr>
        </p:nvGraphicFramePr>
        <p:xfrm>
          <a:off x="192966" y="3317967"/>
          <a:ext cx="8839200" cy="2194560"/>
        </p:xfrm>
        <a:graphic>
          <a:graphicData uri="http://schemas.openxmlformats.org/drawingml/2006/table">
            <a:tbl>
              <a:tblPr firstRow="1" firstCol="1" bandRow="1">
                <a:tableStyleId>{5C22544A-7EE6-4342-B048-85BDC9FD1C3A}</a:tableStyleId>
              </a:tblPr>
              <a:tblGrid>
                <a:gridCol w="2670176"/>
                <a:gridCol w="2946400"/>
                <a:gridCol w="3222624"/>
              </a:tblGrid>
              <a:tr h="0">
                <a:tc>
                  <a:txBody>
                    <a:bodyPr/>
                    <a:lstStyle/>
                    <a:p>
                      <a:pPr marL="0" marR="0">
                        <a:spcBef>
                          <a:spcPts val="0"/>
                        </a:spcBef>
                        <a:spcAft>
                          <a:spcPts val="0"/>
                        </a:spcAft>
                      </a:pPr>
                      <a:r>
                        <a:rPr lang="en-US" sz="1800" b="1" dirty="0">
                          <a:solidFill>
                            <a:schemeClr val="tx1"/>
                          </a:solidFill>
                          <a:effectLst/>
                        </a:rPr>
                        <a:t>ACES</a:t>
                      </a:r>
                    </a:p>
                    <a:p>
                      <a:pPr marL="0" marR="0">
                        <a:spcBef>
                          <a:spcPts val="0"/>
                        </a:spcBef>
                        <a:spcAft>
                          <a:spcPts val="0"/>
                        </a:spcAft>
                      </a:pPr>
                      <a:r>
                        <a:rPr lang="en-US" sz="1800" b="0" dirty="0">
                          <a:solidFill>
                            <a:schemeClr val="tx1"/>
                          </a:solidFill>
                          <a:effectLst/>
                        </a:rPr>
                        <a:t>Leslie Abbatiello</a:t>
                      </a:r>
                    </a:p>
                    <a:p>
                      <a:pPr marL="0" marR="0">
                        <a:spcBef>
                          <a:spcPts val="0"/>
                        </a:spcBef>
                        <a:spcAft>
                          <a:spcPts val="0"/>
                        </a:spcAft>
                      </a:pPr>
                      <a:r>
                        <a:rPr lang="en-US" sz="1800" b="0" u="sng" dirty="0">
                          <a:solidFill>
                            <a:schemeClr val="tx1"/>
                          </a:solidFill>
                          <a:effectLst/>
                          <a:hlinkClick r:id="rId3"/>
                        </a:rPr>
                        <a:t>labbatiello@aces.org</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CREC</a:t>
                      </a:r>
                    </a:p>
                    <a:p>
                      <a:pPr marL="0" marR="0">
                        <a:spcBef>
                          <a:spcPts val="0"/>
                        </a:spcBef>
                        <a:spcAft>
                          <a:spcPts val="0"/>
                        </a:spcAft>
                      </a:pPr>
                      <a:r>
                        <a:rPr lang="en-US" sz="1800" b="0" dirty="0">
                          <a:solidFill>
                            <a:schemeClr val="tx1"/>
                          </a:solidFill>
                          <a:effectLst/>
                        </a:rPr>
                        <a:t>Ellen Retelle</a:t>
                      </a:r>
                    </a:p>
                    <a:p>
                      <a:pPr marL="0" marR="0">
                        <a:spcBef>
                          <a:spcPts val="0"/>
                        </a:spcBef>
                        <a:spcAft>
                          <a:spcPts val="0"/>
                        </a:spcAft>
                      </a:pPr>
                      <a:r>
                        <a:rPr lang="en-US" sz="1800" b="0" u="sng" dirty="0">
                          <a:solidFill>
                            <a:schemeClr val="tx1"/>
                          </a:solidFill>
                          <a:effectLst/>
                          <a:hlinkClick r:id="rId4"/>
                        </a:rPr>
                        <a:t>eretelle@crec.org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Education Connection</a:t>
                      </a:r>
                    </a:p>
                    <a:p>
                      <a:pPr marL="0" marR="0">
                        <a:spcBef>
                          <a:spcPts val="0"/>
                        </a:spcBef>
                        <a:spcAft>
                          <a:spcPts val="0"/>
                        </a:spcAft>
                      </a:pPr>
                      <a:r>
                        <a:rPr lang="en-US" sz="1800" b="0" dirty="0">
                          <a:solidFill>
                            <a:schemeClr val="tx1"/>
                          </a:solidFill>
                          <a:effectLst/>
                        </a:rPr>
                        <a:t>Jonathan Costa</a:t>
                      </a:r>
                    </a:p>
                    <a:p>
                      <a:pPr marL="0" marR="0">
                        <a:spcBef>
                          <a:spcPts val="0"/>
                        </a:spcBef>
                        <a:spcAft>
                          <a:spcPts val="0"/>
                        </a:spcAft>
                      </a:pPr>
                      <a:r>
                        <a:rPr lang="en-US" sz="1800" b="0" u="sng" dirty="0">
                          <a:solidFill>
                            <a:schemeClr val="tx1"/>
                          </a:solidFill>
                          <a:effectLst/>
                          <a:hlinkClick r:id="rId5"/>
                        </a:rPr>
                        <a:t>costa@educationconnection.org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0">
                <a:tc>
                  <a:txBody>
                    <a:bodyPr/>
                    <a:lstStyle/>
                    <a:p>
                      <a:pPr marL="0" marR="0">
                        <a:spcBef>
                          <a:spcPts val="0"/>
                        </a:spcBef>
                        <a:spcAft>
                          <a:spcPts val="0"/>
                        </a:spcAft>
                      </a:pPr>
                      <a:r>
                        <a:rPr lang="en-US" sz="1800" b="1" dirty="0">
                          <a:solidFill>
                            <a:schemeClr val="tx1"/>
                          </a:solidFill>
                          <a:effectLst/>
                        </a:rPr>
                        <a:t>CES</a:t>
                      </a:r>
                    </a:p>
                    <a:p>
                      <a:pPr marL="0" marR="0">
                        <a:spcBef>
                          <a:spcPts val="0"/>
                        </a:spcBef>
                        <a:spcAft>
                          <a:spcPts val="0"/>
                        </a:spcAft>
                      </a:pPr>
                      <a:r>
                        <a:rPr lang="en-US" sz="1800" b="0" dirty="0">
                          <a:solidFill>
                            <a:schemeClr val="tx1"/>
                          </a:solidFill>
                          <a:effectLst/>
                        </a:rPr>
                        <a:t>Esther Bobowick</a:t>
                      </a:r>
                    </a:p>
                    <a:p>
                      <a:pPr marL="0" marR="0">
                        <a:spcBef>
                          <a:spcPts val="0"/>
                        </a:spcBef>
                        <a:spcAft>
                          <a:spcPts val="0"/>
                        </a:spcAft>
                      </a:pPr>
                      <a:r>
                        <a:rPr lang="en-US" sz="1800" b="0" u="sng" dirty="0">
                          <a:solidFill>
                            <a:schemeClr val="tx1"/>
                          </a:solidFill>
                          <a:effectLst/>
                          <a:hlinkClick r:id="rId6"/>
                        </a:rPr>
                        <a:t>bobowice@ces.k12.ct.us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EASTCONN</a:t>
                      </a:r>
                    </a:p>
                    <a:p>
                      <a:pPr marL="0" marR="0">
                        <a:spcBef>
                          <a:spcPts val="0"/>
                        </a:spcBef>
                        <a:spcAft>
                          <a:spcPts val="0"/>
                        </a:spcAft>
                      </a:pPr>
                      <a:r>
                        <a:rPr lang="en-US" sz="1800" b="0" dirty="0">
                          <a:solidFill>
                            <a:schemeClr val="tx1"/>
                          </a:solidFill>
                          <a:effectLst/>
                        </a:rPr>
                        <a:t>Scott Nierendorf</a:t>
                      </a:r>
                    </a:p>
                    <a:p>
                      <a:pPr marL="0" marR="0">
                        <a:spcBef>
                          <a:spcPts val="0"/>
                        </a:spcBef>
                        <a:spcAft>
                          <a:spcPts val="0"/>
                        </a:spcAft>
                      </a:pPr>
                      <a:r>
                        <a:rPr lang="en-US" sz="1800" b="0" u="sng" dirty="0">
                          <a:solidFill>
                            <a:schemeClr val="tx1"/>
                          </a:solidFill>
                          <a:effectLst/>
                          <a:hlinkClick r:id="rId7"/>
                        </a:rPr>
                        <a:t>SNierendorf@eastconn.org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LEARN</a:t>
                      </a:r>
                    </a:p>
                    <a:p>
                      <a:pPr marL="0" marR="0">
                        <a:spcBef>
                          <a:spcPts val="0"/>
                        </a:spcBef>
                        <a:spcAft>
                          <a:spcPts val="0"/>
                        </a:spcAft>
                      </a:pPr>
                      <a:r>
                        <a:rPr lang="en-US" sz="1800" b="0" dirty="0">
                          <a:solidFill>
                            <a:schemeClr val="tx1"/>
                          </a:solidFill>
                          <a:effectLst/>
                        </a:rPr>
                        <a:t>Lynmarie Thompson</a:t>
                      </a:r>
                    </a:p>
                    <a:p>
                      <a:pPr marL="0" marR="0">
                        <a:spcBef>
                          <a:spcPts val="0"/>
                        </a:spcBef>
                        <a:spcAft>
                          <a:spcPts val="0"/>
                        </a:spcAft>
                      </a:pPr>
                      <a:r>
                        <a:rPr lang="en-US" sz="1800" b="0" u="sng" dirty="0">
                          <a:solidFill>
                            <a:schemeClr val="tx1"/>
                          </a:solidFill>
                          <a:effectLst/>
                          <a:hlinkClick r:id="rId8"/>
                        </a:rPr>
                        <a:t>lthompson@learn.k12.ct.us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
        <p:nvSpPr>
          <p:cNvPr id="6" name="Rectangle 5"/>
          <p:cNvSpPr/>
          <p:nvPr/>
        </p:nvSpPr>
        <p:spPr>
          <a:xfrm>
            <a:off x="381000" y="915325"/>
            <a:ext cx="7988808" cy="1815882"/>
          </a:xfrm>
          <a:prstGeom prst="rect">
            <a:avLst/>
          </a:prstGeom>
        </p:spPr>
        <p:txBody>
          <a:bodyPr wrap="square">
            <a:spAutoFit/>
          </a:bodyPr>
          <a:lstStyle/>
          <a:p>
            <a:r>
              <a:rPr lang="en-US" sz="2800" dirty="0"/>
              <a:t>This work is being scheduled now by the RESCs. Please contact your local RESC with any questions regarding the Systems of Professional Learning coaching services</a:t>
            </a:r>
            <a:r>
              <a:rPr lang="en-US" sz="2800" dirty="0" smtClean="0"/>
              <a:t>.</a:t>
            </a:r>
            <a:endParaRPr lang="en-US" sz="2800" dirty="0"/>
          </a:p>
        </p:txBody>
      </p:sp>
    </p:spTree>
    <p:extLst>
      <p:ext uri="{BB962C8B-B14F-4D97-AF65-F5344CB8AC3E}">
        <p14:creationId xmlns:p14="http://schemas.microsoft.com/office/powerpoint/2010/main" val="423871336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23888" y="2524114"/>
            <a:ext cx="7886700" cy="997196"/>
          </a:xfrm>
        </p:spPr>
        <p:txBody>
          <a:bodyPr/>
          <a:lstStyle/>
          <a:p>
            <a:r>
              <a:rPr lang="en-US" sz="3600" dirty="0" smtClean="0"/>
              <a:t>Module </a:t>
            </a:r>
            <a:r>
              <a:rPr lang="en-US" sz="3600" dirty="0"/>
              <a:t> </a:t>
            </a:r>
            <a:r>
              <a:rPr lang="en-US" sz="3600" dirty="0" smtClean="0"/>
              <a:t>5  Grades K–5: </a:t>
            </a:r>
            <a:br>
              <a:rPr lang="en-US" sz="3600" dirty="0" smtClean="0"/>
            </a:br>
            <a:r>
              <a:rPr lang="en-US" sz="3600" dirty="0" smtClean="0"/>
              <a:t>Focus on Deepening Implementation</a:t>
            </a:r>
          </a:p>
        </p:txBody>
      </p:sp>
      <p:sp>
        <p:nvSpPr>
          <p:cNvPr id="4" name="Text Placeholder 3"/>
          <p:cNvSpPr>
            <a:spLocks noGrp="1"/>
          </p:cNvSpPr>
          <p:nvPr>
            <p:ph type="body" idx="1"/>
          </p:nvPr>
        </p:nvSpPr>
        <p:spPr>
          <a:xfrm>
            <a:off x="623888" y="4257858"/>
            <a:ext cx="7886700" cy="1040285"/>
          </a:xfrm>
        </p:spPr>
        <p:txBody>
          <a:bodyPr/>
          <a:lstStyle/>
          <a:p>
            <a:pPr marL="396875" indent="-396875">
              <a:buBlip>
                <a:blip r:embed="rId3"/>
              </a:buBlip>
            </a:pPr>
            <a:r>
              <a:rPr lang="en-US" sz="3200" smtClean="0"/>
              <a:t>Module </a:t>
            </a:r>
            <a:r>
              <a:rPr lang="en-US" sz="3200" dirty="0" smtClean="0"/>
              <a:t>Recap</a:t>
            </a:r>
          </a:p>
          <a:p>
            <a:pPr marL="396875" indent="-396875">
              <a:buBlip>
                <a:blip r:embed="rId3"/>
              </a:buBlip>
            </a:pPr>
            <a:r>
              <a:rPr lang="en-US" sz="3200" dirty="0" smtClean="0"/>
              <a:t>Pre-Assessment</a:t>
            </a:r>
          </a:p>
        </p:txBody>
      </p:sp>
      <p:sp>
        <p:nvSpPr>
          <p:cNvPr id="7" name="Slide Number Placeholder 6"/>
          <p:cNvSpPr>
            <a:spLocks noGrp="1"/>
          </p:cNvSpPr>
          <p:nvPr>
            <p:ph type="sldNum" sz="quarter" idx="12"/>
          </p:nvPr>
        </p:nvSpPr>
        <p:spPr/>
        <p:txBody>
          <a:bodyPr/>
          <a:lstStyle/>
          <a:p>
            <a:fld id="{7D5C1135-EF3A-441C-9DC2-8C709DF76F72}" type="slidenum">
              <a:rPr lang="en-US" smtClean="0"/>
              <a:pPr/>
              <a:t>9</a:t>
            </a:fld>
            <a:endParaRPr lang="en-US" dirty="0"/>
          </a:p>
        </p:txBody>
      </p:sp>
    </p:spTree>
    <p:extLst>
      <p:ext uri="{BB962C8B-B14F-4D97-AF65-F5344CB8AC3E}">
        <p14:creationId xmlns:p14="http://schemas.microsoft.com/office/powerpoint/2010/main" val="204547347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24999</TotalTime>
  <Words>936</Words>
  <Application>Microsoft Office PowerPoint</Application>
  <PresentationFormat>On-screen Show (4:3)</PresentationFormat>
  <Paragraphs>133</Paragraphs>
  <Slides>10</Slides>
  <Notes>10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  You Are Here</vt:lpstr>
      <vt:lpstr>Today’s Agenda</vt:lpstr>
      <vt:lpstr>Systems of Professional Learning Project Updates and Reminders</vt:lpstr>
      <vt:lpstr>Principal Webinars</vt:lpstr>
      <vt:lpstr>Principal Webinars</vt:lpstr>
      <vt:lpstr>Professional Development for Educators of Students with Unique Learning Characteristics </vt:lpstr>
      <vt:lpstr>In-District Coaching</vt:lpstr>
      <vt:lpstr>Module  5  Grades K–5:  Focus on Deepening Implementation</vt:lpstr>
      <vt:lpstr>CCS-ELA &amp; Literacy: Module 5 Outcomes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1204</cp:revision>
  <cp:lastPrinted>2014-03-02T01:07:44Z</cp:lastPrinted>
  <dcterms:created xsi:type="dcterms:W3CDTF">2014-01-18T18:47:42Z</dcterms:created>
  <dcterms:modified xsi:type="dcterms:W3CDTF">2015-01-16T16:53:09Z</dcterms:modified>
</cp:coreProperties>
</file>