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7" showSpecialPlsOnTitleSld="0" saveSubsetFonts="1" bookmarkIdSeed="3">
  <p:sldMasterIdLst>
    <p:sldMasterId id="2147483687" r:id="rId1"/>
    <p:sldMasterId id="2147483711" r:id="rId2"/>
    <p:sldMasterId id="2147483723" r:id="rId3"/>
  </p:sldMasterIdLst>
  <p:notesMasterIdLst>
    <p:notesMasterId r:id="rId11"/>
  </p:notesMasterIdLst>
  <p:handoutMasterIdLst>
    <p:handoutMasterId r:id="rId12"/>
  </p:handoutMasterIdLst>
  <p:sldIdLst>
    <p:sldId id="370" r:id="rId4"/>
    <p:sldId id="572" r:id="rId5"/>
    <p:sldId id="573" r:id="rId6"/>
    <p:sldId id="574" r:id="rId7"/>
    <p:sldId id="802" r:id="rId8"/>
    <p:sldId id="575" r:id="rId9"/>
    <p:sldId id="576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4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B" lastIdx="8" clrIdx="0"/>
  <p:cmAuthor id="1" name="DeCarlo, Sharon" initials="DS" lastIdx="113" clrIdx="1"/>
  <p:cmAuthor id="2" name="Jackson, Dennis" initials="JD" lastIdx="12" clrIdx="2">
    <p:extLst>
      <p:ext uri="{19B8F6BF-5375-455C-9EA6-DF929625EA0E}">
        <p15:presenceInfo xmlns:p15="http://schemas.microsoft.com/office/powerpoint/2012/main" userId="S-1-5-21-1417001333-1682526488-839522115-32878" providerId="AD"/>
      </p:ext>
    </p:extLst>
  </p:cmAuthor>
  <p:cmAuthor id="3" name="Kelley, Nora" initials="KN" lastIdx="1" clrIdx="3">
    <p:extLst>
      <p:ext uri="{19B8F6BF-5375-455C-9EA6-DF929625EA0E}">
        <p15:presenceInfo xmlns:p15="http://schemas.microsoft.com/office/powerpoint/2012/main" userId="S-1-5-21-1417001333-1682526488-839522115-26731" providerId="AD"/>
      </p:ext>
    </p:extLst>
  </p:cmAuthor>
  <p:cmAuthor id="4" name="Wade, Michelle" initials="WM" lastIdx="6" clrIdx="4">
    <p:extLst>
      <p:ext uri="{19B8F6BF-5375-455C-9EA6-DF929625EA0E}">
        <p15:presenceInfo xmlns:p15="http://schemas.microsoft.com/office/powerpoint/2012/main" userId="S-1-5-21-1417001333-1682526488-839522115-26738" providerId="AD"/>
      </p:ext>
    </p:extLst>
  </p:cmAuthor>
  <p:cmAuthor id="5" name="Berlin, Debra" initials="BD" lastIdx="1" clrIdx="5">
    <p:extLst>
      <p:ext uri="{19B8F6BF-5375-455C-9EA6-DF929625EA0E}">
        <p15:presenceInfo xmlns:p15="http://schemas.microsoft.com/office/powerpoint/2012/main" userId="S-1-5-21-1417001333-1682526488-839522115-59129" providerId="AD"/>
      </p:ext>
    </p:extLst>
  </p:cmAuthor>
  <p:cmAuthor id="6" name="Hannon, Mary Ellen" initials="HME" lastIdx="1" clrIdx="6">
    <p:extLst>
      <p:ext uri="{19B8F6BF-5375-455C-9EA6-DF929625EA0E}">
        <p15:presenceInfo xmlns:p15="http://schemas.microsoft.com/office/powerpoint/2012/main" userId="S-1-5-21-1417001333-1682526488-839522115-60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FF"/>
    <a:srgbClr val="FF66FF"/>
    <a:srgbClr val="0000FF"/>
    <a:srgbClr val="1F497D"/>
    <a:srgbClr val="FFC000"/>
    <a:srgbClr val="DF8045"/>
    <a:srgbClr val="32C658"/>
    <a:srgbClr val="D4ECB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0" autoAdjust="0"/>
    <p:restoredTop sz="91896" autoAdjust="0"/>
  </p:normalViewPr>
  <p:slideViewPr>
    <p:cSldViewPr snapToGrid="0">
      <p:cViewPr varScale="1">
        <p:scale>
          <a:sx n="61" d="100"/>
          <a:sy n="61" d="100"/>
        </p:scale>
        <p:origin x="8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046" y="-954"/>
      </p:cViewPr>
      <p:guideLst>
        <p:guide orient="horz" pos="2905"/>
        <p:guide pos="2184"/>
        <p:guide orient="horz" pos="2957"/>
        <p:guide pos="2237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3B46E3D7-5A05-4181-B712-1EC3FC55BC14}" type="datetimeFigureOut">
              <a:rPr lang="en-US" smtClean="0"/>
              <a:pPr/>
              <a:t>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C2A77012-468A-4389-BDBB-3E5F79858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5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B133EB38-C064-4C52-A35D-D40DB2B7683B}" type="datetimeFigureOut">
              <a:rPr lang="en-US" smtClean="0"/>
              <a:pPr/>
              <a:t>1/16/2015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E538F621-8F2C-4F90-852A-E36809B397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5-K-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10 minutes</a:t>
            </a:r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6CB26986-BD78-4EC4-A503-44E8A663A55E}" type="datetime1">
              <a:rPr lang="en-US" smtClean="0">
                <a:latin typeface="Arial" pitchFamily="34" charset="0"/>
              </a:rPr>
              <a:pPr/>
              <a:t>1/16/2015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634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951FD-B765-42FF-87D2-C588A0BA8096}" type="slidenum">
              <a:rPr lang="en-US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Post-Assessment will be the same as the Pre-Assessment they took at the beginning of the session. This assessment is to gauge their learning based on the activities of the morning. They will find the Post-Assessment in the Participant Guide </a:t>
            </a:r>
            <a:r>
              <a:rPr lang="en-US" b="1" dirty="0" smtClean="0"/>
              <a:t>(3-4 minutes)</a:t>
            </a:r>
            <a:r>
              <a:rPr lang="en-US" b="0" dirty="0" smtClean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Ask 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1/16/2015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 participants to complete the online</a:t>
            </a:r>
            <a:r>
              <a:rPr lang="en-US" baseline="0" dirty="0" smtClean="0"/>
              <a:t> Session Evaluation. </a:t>
            </a:r>
            <a:r>
              <a:rPr lang="en-US" sz="1400" dirty="0" smtClean="0"/>
              <a:t>The survey is located here: </a:t>
            </a:r>
            <a:r>
              <a:rPr lang="en-US" sz="1200" u="sng" dirty="0" smtClean="0">
                <a:hlinkClick r:id="rId3"/>
              </a:rPr>
              <a:t>http://surveys.pcgus.com/s3/CT-ELA-Module-5-K-5</a:t>
            </a:r>
            <a:r>
              <a:rPr lang="en-US" sz="1400" dirty="0" smtClean="0"/>
              <a:t>. </a:t>
            </a:r>
            <a:r>
              <a:rPr lang="en-US" smtClean="0"/>
              <a:t>Ask </a:t>
            </a:r>
            <a:r>
              <a:rPr lang="en-US" dirty="0" smtClean="0"/>
              <a:t>for further thoughts, questions.</a:t>
            </a:r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Public Consulting Group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/>
          <a:lstStyle/>
          <a:p>
            <a:fld id="{DEBEDF36-BD4F-4CDF-AC05-4B110ABC7268}" type="datetime1">
              <a:rPr lang="en-US" smtClean="0">
                <a:latin typeface="Arial" pitchFamily="34" charset="0"/>
              </a:rPr>
              <a:pPr/>
              <a:t>1/16/2015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4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www.publicconsultinggroup.com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12B57E-0D1F-48EE-9631-89EFAB8D9B9C}" type="slidenum">
              <a:rPr lang="en-US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3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4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F621-8F2C-4F90-852A-E36809B397B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1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72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59572"/>
            <a:ext cx="4629150" cy="49245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344479"/>
            <a:ext cx="3017520" cy="33832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7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61EF-24E7-4286-97C7-81257D0A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 Common Core_slide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858000" cy="655638"/>
          </a:xfrm>
        </p:spPr>
        <p:txBody>
          <a:bodyPr>
            <a:noAutofit/>
          </a:bodyPr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D212-8C5B-45AF-A324-258777B5B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 Common Core_v3_slide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3373-2011-4B00-8622-1F14BFBCD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6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Connecticut Core Standards </a:t>
            </a:r>
            <a:r>
              <a:rPr lang="en-US" b="1" i="1" dirty="0" smtClean="0"/>
              <a:t>Systems of Professional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C78F6C-5F37-4841-ACBE-E9209F2326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20065"/>
            <a:ext cx="1371600" cy="16383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37419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1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219200"/>
            <a:ext cx="7620000" cy="5257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5077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24600" cy="108261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0ED-5301-444F-822B-A5BAEE12A0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19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6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3973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8153400" cy="1066800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13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9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02515"/>
            <a:ext cx="7886700" cy="121879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57858"/>
            <a:ext cx="7886700" cy="1231106"/>
          </a:xfrm>
        </p:spPr>
        <p:txBody>
          <a:bodyPr/>
          <a:lstStyle>
            <a:lvl1pPr marL="393192" indent="-402336" algn="l" defTabSz="914363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93192" indent="-402336">
              <a:spcBef>
                <a:spcPts val="1200"/>
              </a:spcBef>
              <a:buNone/>
              <a:defRPr lang="en-US" sz="4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marL="914400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smtClean="0"/>
              <a:t>Click to 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8432"/>
            <a:ext cx="2209524" cy="49523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889583"/>
            <a:ext cx="9144000" cy="0"/>
          </a:xfrm>
          <a:prstGeom prst="line">
            <a:avLst/>
          </a:prstGeom>
          <a:ln w="508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9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26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3626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3626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3526736"/>
            <a:ext cx="4040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3992562"/>
            <a:ext cx="4040188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5025" y="3526736"/>
            <a:ext cx="4041775" cy="4572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F78E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3992562"/>
            <a:ext cx="4041775" cy="13414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479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7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8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3886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6858000" cy="655638"/>
          </a:xfrm>
        </p:spPr>
        <p:txBody>
          <a:bodyPr>
            <a:noAutofit/>
          </a:bodyPr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6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 Common Core_slide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038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858000" cy="655638"/>
          </a:xfrm>
        </p:spPr>
        <p:txBody>
          <a:bodyPr>
            <a:noAutofit/>
          </a:bodyPr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5A4F-6890-4258-AD1E-01AB3F1CF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0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 Common Core_v2_slide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8000" cy="838200"/>
          </a:xfrm>
        </p:spPr>
        <p:txBody>
          <a:bodyPr/>
          <a:lstStyle>
            <a:lvl1pPr>
              <a:defRPr sz="3200">
                <a:solidFill>
                  <a:srgbClr val="2142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4ED1-7638-4D33-85F6-57DE3A38E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3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 Common Core_v3_slide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5638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3962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3962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38800" y="60198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0198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8AF7-C783-45D7-B44B-0AD2C6E9C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049972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7320"/>
            <a:ext cx="8382000" cy="4244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8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0" y="0"/>
            <a:ext cx="9144000" cy="1289050"/>
            <a:chOff x="0" y="-3175"/>
            <a:chExt cx="9144000" cy="1289050"/>
          </a:xfrm>
        </p:grpSpPr>
        <p:pic>
          <p:nvPicPr>
            <p:cNvPr id="3" name="Picture 9" descr="_0015_1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4"/>
            <a:stretch>
              <a:fillRect/>
            </a:stretch>
          </p:blipFill>
          <p:spPr bwMode="auto">
            <a:xfrm>
              <a:off x="0" y="0"/>
              <a:ext cx="9144000" cy="128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21"/>
            <p:cNvSpPr>
              <a:spLocks/>
            </p:cNvSpPr>
            <p:nvPr/>
          </p:nvSpPr>
          <p:spPr bwMode="auto">
            <a:xfrm>
              <a:off x="1371600" y="-3175"/>
              <a:ext cx="7256463" cy="128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6" y="0"/>
                </a:cxn>
                <a:cxn ang="0">
                  <a:pos x="4560" y="810"/>
                </a:cxn>
                <a:cxn ang="0">
                  <a:pos x="0" y="810"/>
                </a:cxn>
                <a:cxn ang="0">
                  <a:pos x="0" y="0"/>
                </a:cxn>
              </a:cxnLst>
              <a:rect l="0" t="0" r="r" b="b"/>
              <a:pathLst>
                <a:path w="4560" h="810">
                  <a:moveTo>
                    <a:pt x="0" y="0"/>
                  </a:moveTo>
                  <a:lnTo>
                    <a:pt x="3216" y="0"/>
                  </a:lnTo>
                  <a:lnTo>
                    <a:pt x="4560" y="810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pitchFamily="-109" charset="0"/>
                <a:ea typeface="+mn-ea"/>
                <a:cs typeface="+mn-cs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0" y="0"/>
              <a:ext cx="7239000" cy="128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6" y="0"/>
                </a:cxn>
                <a:cxn ang="0">
                  <a:pos x="4560" y="810"/>
                </a:cxn>
                <a:cxn ang="0">
                  <a:pos x="0" y="810"/>
                </a:cxn>
                <a:cxn ang="0">
                  <a:pos x="0" y="0"/>
                </a:cxn>
              </a:cxnLst>
              <a:rect l="0" t="0" r="r" b="b"/>
              <a:pathLst>
                <a:path w="4560" h="810">
                  <a:moveTo>
                    <a:pt x="0" y="0"/>
                  </a:moveTo>
                  <a:lnTo>
                    <a:pt x="3216" y="0"/>
                  </a:lnTo>
                  <a:lnTo>
                    <a:pt x="4560" y="810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B2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pitchFamily="-109" charset="0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6E4D97E5-1758-FA48-9DF8-FE8D09EB948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37503834"/>
      </p:ext>
    </p:extLst>
  </p:cSld>
  <p:clrMapOvr>
    <a:masterClrMapping/>
  </p:clrMapOvr>
  <p:transition spd="med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solidFill>
          <a:srgbClr val="009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07935"/>
      </p:ext>
    </p:extLst>
  </p:cSld>
  <p:clrMapOvr>
    <a:masterClrMapping/>
  </p:clrMapOvr>
  <p:transition spd="med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3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55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6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4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19879"/>
            <a:ext cx="78867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38779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26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63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841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8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28600"/>
            <a:ext cx="78867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284045"/>
            <a:ext cx="3868340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1806789"/>
            <a:ext cx="3868340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4045"/>
            <a:ext cx="3887391" cy="332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6789"/>
            <a:ext cx="3887391" cy="31993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9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00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987426"/>
            <a:ext cx="3017520" cy="1371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5840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487837"/>
            <a:ext cx="3017520" cy="30836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0800000">
            <a:off x="0" y="6008687"/>
            <a:ext cx="9159875" cy="849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071616"/>
            <a:ext cx="2203704" cy="4846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E3D4692-A625-460F-A072-DE10EEAA5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149600" y="6113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0" dirty="0" smtClean="0">
                <a:solidFill>
                  <a:schemeClr val="bg1"/>
                </a:solidFill>
              </a:rPr>
              <a:t>Closing Activity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9" r:id="rId2"/>
    <p:sldLayoutId id="2147483690" r:id="rId3"/>
    <p:sldLayoutId id="2147483722" r:id="rId4"/>
    <p:sldLayoutId id="2147483718" r:id="rId5"/>
    <p:sldLayoutId id="2147483719" r:id="rId6"/>
    <p:sldLayoutId id="2147483694" r:id="rId7"/>
    <p:sldLayoutId id="2147483695" r:id="rId8"/>
    <p:sldLayoutId id="2147483720" r:id="rId9"/>
    <p:sldLayoutId id="2147483721" r:id="rId10"/>
    <p:sldLayoutId id="2147483710" r:id="rId11"/>
    <p:sldLayoutId id="2147483740" r:id="rId12"/>
    <p:sldLayoutId id="2147483741" r:id="rId13"/>
    <p:sldLayoutId id="2147483743" r:id="rId14"/>
    <p:sldLayoutId id="2147483744" r:id="rId15"/>
    <p:sldLayoutId id="2147483746" r:id="rId16"/>
    <p:sldLayoutId id="2147483747" r:id="rId17"/>
    <p:sldLayoutId id="2147483753" r:id="rId18"/>
    <p:sldLayoutId id="2147483754" r:id="rId1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81000" y="6299071"/>
            <a:ext cx="2203704" cy="4846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482840" y="6358824"/>
            <a:ext cx="128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8D79BE21-F712-4A53-802B-F850200F0A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0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35" r:id="rId3"/>
    <p:sldLayoutId id="2147483714" r:id="rId4"/>
    <p:sldLayoutId id="2147483715" r:id="rId5"/>
    <p:sldLayoutId id="2147483716" r:id="rId6"/>
    <p:sldLayoutId id="2147483717" r:id="rId7"/>
    <p:sldLayoutId id="2147483748" r:id="rId8"/>
    <p:sldLayoutId id="2147483749" r:id="rId9"/>
    <p:sldLayoutId id="2147483750" r:id="rId10"/>
    <p:sldLayoutId id="2147483752" r:id="rId11"/>
    <p:sldLayoutId id="2147483755" r:id="rId12"/>
    <p:sldLayoutId id="2147483756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1135-EF3A-441C-9DC2-8C709DF76F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s.pcgus.com/s3/CT-ELA-Module-5-K-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achieves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hyperlink" Target="http://ctcorestandards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chievethecore.org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hyperlink" Target="http://www.engageny.org/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48" y="2079680"/>
            <a:ext cx="7681913" cy="1523495"/>
          </a:xfrm>
        </p:spPr>
        <p:txBody>
          <a:bodyPr/>
          <a:lstStyle/>
          <a:p>
            <a:r>
              <a:rPr lang="en-US" sz="4400" dirty="0" smtClean="0"/>
              <a:t>Connecticut Core Standards </a:t>
            </a:r>
            <a:br>
              <a:rPr lang="en-US" sz="4400" dirty="0" smtClean="0"/>
            </a:br>
            <a:r>
              <a:rPr lang="en-US" sz="4400" dirty="0" smtClean="0"/>
              <a:t>for English Language Arts &amp; Literacy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30248" y="3644365"/>
            <a:ext cx="7681913" cy="461665"/>
          </a:xfrm>
        </p:spPr>
        <p:txBody>
          <a:bodyPr/>
          <a:lstStyle/>
          <a:p>
            <a:pPr lvl="0"/>
            <a:r>
              <a:rPr lang="en-US" sz="4000" dirty="0" smtClean="0"/>
              <a:t>Systems of Professional Learning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23900" y="4422716"/>
            <a:ext cx="8046613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smtClean="0">
                <a:solidFill>
                  <a:schemeClr val="tx2"/>
                </a:solidFill>
              </a:rPr>
              <a:t>Module 5 Grades K–5: </a:t>
            </a:r>
          </a:p>
          <a:p>
            <a:r>
              <a:rPr lang="en-US" b="1" i="0" dirty="0" smtClean="0">
                <a:solidFill>
                  <a:schemeClr val="tx2"/>
                </a:solidFill>
              </a:rPr>
              <a:t>Focus on Deepening Implementation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44" y="169357"/>
            <a:ext cx="13716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" y="371250"/>
            <a:ext cx="4000000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Post-Assessment</a:t>
            </a:r>
          </a:p>
          <a:p>
            <a:r>
              <a:rPr lang="en-US" sz="3200" dirty="0" smtClean="0"/>
              <a:t>Session Evaluation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Picture 5" descr="Picture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9" y="5361493"/>
            <a:ext cx="9477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97719" y="5358506"/>
            <a:ext cx="1231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Page 35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7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4048" y="1417320"/>
            <a:ext cx="8153400" cy="2468368"/>
          </a:xfrm>
          <a:prstGeom prst="rect">
            <a:avLst/>
          </a:prstGeom>
        </p:spPr>
        <p:txBody>
          <a:bodyPr/>
          <a:lstStyle/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indent="-402336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Post-Assessment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6327" name="Picture 7" descr="C:\Documents and Settings\mhannon\Local Settings\Temporary Internet Files\Content.IE5\MNS3KWRB\MP9004311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11" y="1295400"/>
            <a:ext cx="3335665" cy="326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90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1367" y="1295400"/>
            <a:ext cx="8587424" cy="264687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Thank you for attending today’s session. Your feedback is very important to us! Please fill out a short survey about today’s session. 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3600" dirty="0" smtClean="0"/>
              <a:t>The survey is located here: </a:t>
            </a:r>
            <a:r>
              <a:rPr lang="en-US" sz="3100" u="sng" dirty="0">
                <a:hlinkClick r:id="rId3"/>
              </a:rPr>
              <a:t>http://</a:t>
            </a:r>
            <a:r>
              <a:rPr lang="en-US" sz="3100" u="sng" dirty="0" smtClean="0">
                <a:hlinkClick r:id="rId3"/>
              </a:rPr>
              <a:t>surveys.pcgus.com/s3/CT-ELA-Module-5-K-5</a:t>
            </a:r>
            <a:r>
              <a:rPr lang="en-US" sz="3600" dirty="0" smtClean="0"/>
              <a:t>.</a:t>
            </a:r>
            <a:endParaRPr lang="en-US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9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Session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9296" y="6074282"/>
            <a:ext cx="2203704" cy="484632"/>
          </a:xfrm>
          <a:prstGeom prst="rect">
            <a:avLst/>
          </a:prstGeom>
        </p:spPr>
        <p:txBody>
          <a:bodyPr/>
          <a:lstStyle/>
          <a:p>
            <a:fld id="{EE3D4692-A625-460F-A072-DE10EEAA571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03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for CT Educators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84738"/>
            <a:ext cx="7378700" cy="47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864815" y="1521328"/>
            <a:ext cx="3886200" cy="984885"/>
          </a:xfrm>
        </p:spPr>
        <p:txBody>
          <a:bodyPr/>
          <a:lstStyle/>
          <a:p>
            <a:r>
              <a:rPr lang="en-US" dirty="0" smtClean="0"/>
              <a:t>achievethecore.org</a:t>
            </a:r>
          </a:p>
          <a:p>
            <a:r>
              <a:rPr lang="en-US" dirty="0" smtClean="0"/>
              <a:t>americaachieves.org</a:t>
            </a:r>
            <a:endParaRPr lang="en-US" dirty="0"/>
          </a:p>
        </p:txBody>
      </p:sp>
      <p:pic>
        <p:nvPicPr>
          <p:cNvPr id="8" name="Picture 2" descr="Connecticut Common Core Standards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79" y="2930716"/>
            <a:ext cx="2600000" cy="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D4692-A625-460F-A072-DE10EEAA571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9" name="Content Placeholder 14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2221" r="62500" b="56696"/>
          <a:stretch>
            <a:fillRect/>
          </a:stretch>
        </p:blipFill>
        <p:spPr>
          <a:xfrm>
            <a:off x="381000" y="3743068"/>
            <a:ext cx="3681412" cy="1493837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0" name="Content Placeholder 13">
            <a:hlinkClick r:id="rId6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7945" y="2780817"/>
            <a:ext cx="3240088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12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5776" y="4515656"/>
            <a:ext cx="2384425" cy="13414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381000" y="1521329"/>
            <a:ext cx="3886200" cy="98488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ctcorestandards.org</a:t>
            </a:r>
          </a:p>
          <a:p>
            <a:r>
              <a:rPr lang="en-US" dirty="0" smtClean="0"/>
              <a:t>engageny.org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50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8F6C-5F37-4841-ACBE-E9209F23264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1524000"/>
            <a:ext cx="454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608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BkgBlue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tBkgNoBorder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Warm 4-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569268"/>
      </a:accent4>
      <a:accent5>
        <a:srgbClr val="5AA2AE"/>
      </a:accent5>
      <a:accent6>
        <a:srgbClr val="8C62B2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BlueBar</Template>
  <TotalTime>25062</TotalTime>
  <Words>190</Words>
  <Application>Microsoft Office PowerPoint</Application>
  <PresentationFormat>On-screen Show (4:3)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LtBkgBlueBorder</vt:lpstr>
      <vt:lpstr>LtBkgNoBorder</vt:lpstr>
      <vt:lpstr>Custom Design</vt:lpstr>
      <vt:lpstr>Connecticut Core Standards  for English Language Arts &amp; Literacy</vt:lpstr>
      <vt:lpstr>Closing Activities</vt:lpstr>
      <vt:lpstr>Post-Assessment</vt:lpstr>
      <vt:lpstr>Session Evaluation</vt:lpstr>
      <vt:lpstr>Resource for CT Educators</vt:lpstr>
      <vt:lpstr>Other Key Resources</vt:lpstr>
      <vt:lpstr>PowerPoint Presentation</vt:lpstr>
    </vt:vector>
  </TitlesOfParts>
  <Company>Public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Systems of Professional Learning</dc:title>
  <dc:creator>Public Consulting Group</dc:creator>
  <cp:lastModifiedBy>Wade, Michelle</cp:lastModifiedBy>
  <cp:revision>1217</cp:revision>
  <cp:lastPrinted>2014-03-02T01:07:44Z</cp:lastPrinted>
  <dcterms:created xsi:type="dcterms:W3CDTF">2014-01-18T18:47:42Z</dcterms:created>
  <dcterms:modified xsi:type="dcterms:W3CDTF">2015-01-16T17:40:52Z</dcterms:modified>
</cp:coreProperties>
</file>