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41" showSpecialPlsOnTitleSld="0" saveSubsetFonts="1" bookmarkIdSeed="3">
  <p:sldMasterIdLst>
    <p:sldMasterId id="2147483687" r:id="rId1"/>
    <p:sldMasterId id="2147483711" r:id="rId2"/>
    <p:sldMasterId id="2147483723" r:id="rId3"/>
  </p:sldMasterIdLst>
  <p:notesMasterIdLst>
    <p:notesMasterId r:id="rId7"/>
  </p:notesMasterIdLst>
  <p:handoutMasterIdLst>
    <p:handoutMasterId r:id="rId8"/>
  </p:handoutMasterIdLst>
  <p:sldIdLst>
    <p:sldId id="370" r:id="rId4"/>
    <p:sldId id="796" r:id="rId5"/>
    <p:sldId id="907" r:id="rId6"/>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3"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6" clrIdx="4">
    <p:extLst>
      <p:ext uri="{19B8F6BF-5375-455C-9EA6-DF929625EA0E}">
        <p15:presenceInfo xmlns:p15="http://schemas.microsoft.com/office/powerpoint/2012/main" userId="S-1-5-21-1417001333-1682526488-839522115-26738" providerId="AD"/>
      </p:ext>
    </p:extLst>
  </p:cmAuthor>
  <p:cmAuthor id="5" name="Berlin, Debra" initials="BD" lastIdx="1"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80" autoAdjust="0"/>
    <p:restoredTop sz="91896" autoAdjust="0"/>
  </p:normalViewPr>
  <p:slideViewPr>
    <p:cSldViewPr snapToGrid="0">
      <p:cViewPr varScale="1">
        <p:scale>
          <a:sx n="61" d="100"/>
          <a:sy n="61" d="100"/>
        </p:scale>
        <p:origin x="854" y="48"/>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60" d="100"/>
        <a:sy n="160" d="100"/>
      </p:scale>
      <p:origin x="0" y="-12186"/>
    </p:cViewPr>
  </p:sorterViewPr>
  <p:notesViewPr>
    <p:cSldViewPr snapToGrid="0">
      <p:cViewPr>
        <p:scale>
          <a:sx n="90" d="100"/>
          <a:sy n="90" d="100"/>
        </p:scale>
        <p:origin x="2046" y="-954"/>
      </p:cViewPr>
      <p:guideLst>
        <p:guide orient="horz" pos="2905"/>
        <p:guide pos="2184"/>
        <p:guide orient="horz" pos="2957"/>
        <p:guide pos="2237"/>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sz="quarter" idx="1"/>
          </p:nvPr>
        </p:nvSpPr>
        <p:spPr>
          <a:xfrm>
            <a:off x="4023093" y="0"/>
            <a:ext cx="3077739" cy="469424"/>
          </a:xfrm>
          <a:prstGeom prst="rect">
            <a:avLst/>
          </a:prstGeom>
        </p:spPr>
        <p:txBody>
          <a:bodyPr vert="horz" lIns="94229" tIns="47115" rIns="94229" bIns="47115"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5" rIns="94229" bIns="471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4229" tIns="47115" rIns="94229" bIns="47115"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5"/>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idx="1"/>
          </p:nvPr>
        </p:nvSpPr>
        <p:spPr>
          <a:xfrm>
            <a:off x="4023093" y="0"/>
            <a:ext cx="3077739" cy="471055"/>
          </a:xfrm>
          <a:prstGeom prst="rect">
            <a:avLst/>
          </a:prstGeom>
        </p:spPr>
        <p:txBody>
          <a:bodyPr vert="horz" lIns="94229" tIns="47115" rIns="94229" bIns="47115"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5" rIns="94229" bIns="47115" rtlCol="0" anchor="ctr"/>
          <a:lstStyle/>
          <a:p>
            <a:endParaRPr lang="en-US" dirty="0"/>
          </a:p>
        </p:txBody>
      </p:sp>
      <p:sp>
        <p:nvSpPr>
          <p:cNvPr id="5" name="Notes Placeholder 4"/>
          <p:cNvSpPr>
            <a:spLocks noGrp="1"/>
          </p:cNvSpPr>
          <p:nvPr>
            <p:ph type="body" sz="quarter" idx="3"/>
          </p:nvPr>
        </p:nvSpPr>
        <p:spPr>
          <a:xfrm>
            <a:off x="710248" y="4518203"/>
            <a:ext cx="5681980" cy="3696712"/>
          </a:xfrm>
          <a:prstGeom prst="rect">
            <a:avLst/>
          </a:prstGeom>
        </p:spPr>
        <p:txBody>
          <a:bodyPr vert="horz" lIns="94229" tIns="47115" rIns="94229" bIns="471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3"/>
            <a:ext cx="3077739" cy="471054"/>
          </a:xfrm>
          <a:prstGeom prst="rect">
            <a:avLst/>
          </a:prstGeom>
        </p:spPr>
        <p:txBody>
          <a:bodyPr vert="horz" lIns="94229" tIns="47115" rIns="94229" bIns="471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39" cy="471054"/>
          </a:xfrm>
          <a:prstGeom prst="rect">
            <a:avLst/>
          </a:prstGeom>
        </p:spPr>
        <p:txBody>
          <a:bodyPr vert="horz" lIns="94229" tIns="47115" rIns="94229" bIns="47115"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achieve.org/files/EQuIP-ELArubric-06-24-13-FINAL.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30 minutes</a:t>
            </a:r>
          </a:p>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In pairs or triads, participants will review a lesson using the applicable indicators of the EQuIP Rubric. Table groups will discuss areas of alignment to the rubric and how this tool can be used in their schools and districts to support implementation of the CCS-ELA &amp; Literacy. Tables will share with the large group key points of their discussion.</a:t>
            </a:r>
          </a:p>
          <a:p>
            <a:r>
              <a:rPr lang="en-US" sz="1200" b="1" kern="1200" dirty="0" smtClean="0">
                <a:solidFill>
                  <a:schemeClr val="tx1"/>
                </a:solidFill>
                <a:effectLst/>
                <a:latin typeface="+mn-lt"/>
                <a:ea typeface="+mn-ea"/>
                <a:cs typeface="+mn-cs"/>
              </a:rPr>
              <a:t>Supporting Documents:</a:t>
            </a:r>
          </a:p>
          <a:p>
            <a:pPr lvl="0"/>
            <a:r>
              <a:rPr lang="en-US" sz="1200" kern="1200" dirty="0" smtClean="0">
                <a:solidFill>
                  <a:schemeClr val="tx1"/>
                </a:solidFill>
                <a:effectLst/>
                <a:latin typeface="+mn-lt"/>
                <a:ea typeface="+mn-ea"/>
                <a:cs typeface="+mn-cs"/>
              </a:rPr>
              <a:t>EQuIP Rubrics for Lessons and Units: </a:t>
            </a:r>
            <a:r>
              <a:rPr lang="en-US" sz="1200" u="none" strike="noStrike" kern="1200" dirty="0" smtClean="0">
                <a:solidFill>
                  <a:schemeClr val="tx1"/>
                </a:solidFill>
                <a:effectLst/>
                <a:latin typeface="+mn-lt"/>
                <a:ea typeface="+mn-ea"/>
                <a:cs typeface="+mn-cs"/>
                <a:hlinkClick r:id="rId3"/>
              </a:rPr>
              <a:t>http://www.achieve.org/files/EQuIP-ELArubric-06-24-13-FINAL.pdf</a:t>
            </a:r>
            <a:endParaRPr lang="en-US" sz="1200" kern="1200" dirty="0" smtClean="0">
              <a:solidFill>
                <a:schemeClr val="tx1"/>
              </a:solidFill>
              <a:effectLst/>
              <a:latin typeface="+mn-lt"/>
              <a:ea typeface="+mn-ea"/>
              <a:cs typeface="+mn-cs"/>
            </a:endParaRPr>
          </a:p>
          <a:p>
            <a:pPr lvl="0"/>
            <a:r>
              <a:rPr lang="en-US" sz="1200" u="none" strike="noStrike" kern="1200" dirty="0" smtClean="0">
                <a:solidFill>
                  <a:schemeClr val="tx1"/>
                </a:solidFill>
                <a:effectLst/>
                <a:latin typeface="+mn-lt"/>
                <a:ea typeface="+mn-ea"/>
                <a:cs typeface="+mn-cs"/>
              </a:rPr>
              <a:t>One lesson for elementary</a:t>
            </a:r>
            <a:endParaRPr lang="en-US" sz="1200" kern="1200" dirty="0" smtClean="0">
              <a:solidFill>
                <a:schemeClr val="tx1"/>
              </a:solidFill>
              <a:effectLst/>
              <a:latin typeface="+mn-lt"/>
              <a:ea typeface="+mn-ea"/>
              <a:cs typeface="+mn-cs"/>
            </a:endParaRPr>
          </a:p>
          <a:p>
            <a:pPr lvl="0"/>
            <a:r>
              <a:rPr lang="en-US" sz="1200" u="none" strike="noStrike" kern="1200" dirty="0" smtClean="0">
                <a:solidFill>
                  <a:schemeClr val="tx1"/>
                </a:solidFill>
                <a:effectLst/>
                <a:latin typeface="+mn-lt"/>
                <a:ea typeface="+mn-ea"/>
                <a:cs typeface="+mn-cs"/>
              </a:rPr>
              <a:t>Notepad: Reflection on EQuIP Rubric</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ct val="0"/>
              </a:spcBef>
              <a:spcAft>
                <a:spcPts val="0"/>
              </a:spcAft>
              <a:buClrTx/>
              <a:buSzTx/>
              <a:buFontTx/>
              <a:buNone/>
              <a:tabLst/>
              <a:defRPr/>
            </a:pP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42</a:t>
            </a:fld>
            <a:endParaRPr lang="en-US" dirty="0"/>
          </a:p>
        </p:txBody>
      </p:sp>
    </p:spTree>
    <p:extLst>
      <p:ext uri="{BB962C8B-B14F-4D97-AF65-F5344CB8AC3E}">
        <p14:creationId xmlns:p14="http://schemas.microsoft.com/office/powerpoint/2010/main" val="3579895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3b</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3b</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hyperlink" Target="http://www.youtube.com/watch?v=hW3TqIfxUmo" TargetMode="Externa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ctcorestandards.org/?page_id=359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060829" y="60960"/>
            <a:ext cx="7905750" cy="1066800"/>
          </a:xfrm>
        </p:spPr>
        <p:txBody>
          <a:bodyPr>
            <a:noAutofit/>
          </a:bodyPr>
          <a:lstStyle/>
          <a:p>
            <a:r>
              <a:rPr lang="en-US" sz="4000" dirty="0" smtClean="0"/>
              <a:t>Activity 3: </a:t>
            </a:r>
            <a:br>
              <a:rPr lang="en-US" sz="4000" dirty="0" smtClean="0"/>
            </a:br>
            <a:r>
              <a:rPr lang="en-US" dirty="0" smtClean="0"/>
              <a:t>Using the </a:t>
            </a:r>
            <a:r>
              <a:rPr lang="en-US" dirty="0"/>
              <a:t>EQuIP Rubric</a:t>
            </a:r>
            <a:br>
              <a:rPr lang="en-US" dirty="0"/>
            </a:br>
            <a:endParaRPr lang="en-US" sz="4000" dirty="0" smtClean="0"/>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a:xfrm>
            <a:off x="6667992" y="6072518"/>
            <a:ext cx="2203704" cy="484632"/>
          </a:xfrm>
          <a:prstGeom prst="rect">
            <a:avLst/>
          </a:prstGeom>
        </p:spPr>
        <p:txBody>
          <a:bodyPr/>
          <a:lstStyle/>
          <a:p>
            <a:fld id="{EE3D4692-A625-460F-A072-DE10EEAA5719}" type="slidenum">
              <a:rPr lang="en-US" smtClean="0"/>
              <a:pPr/>
              <a:t>42</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644062580"/>
              </p:ext>
            </p:extLst>
          </p:nvPr>
        </p:nvGraphicFramePr>
        <p:xfrm>
          <a:off x="381000" y="1122251"/>
          <a:ext cx="8585579" cy="4481912"/>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585579"/>
              </a:tblGrid>
              <a:tr h="673852">
                <a:tc>
                  <a:txBody>
                    <a:bodyPr/>
                    <a:lstStyle/>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en-US" sz="2400" u="none" strike="noStrike" cap="none" normalizeH="0" baseline="0" dirty="0" smtClean="0">
                          <a:ln>
                            <a:noFill/>
                          </a:ln>
                          <a:effectLst/>
                        </a:rPr>
                        <a:t>Activity </a:t>
                      </a:r>
                      <a:r>
                        <a:rPr kumimoji="0" lang="en-US" sz="2400" u="none" strike="noStrike" cap="none" normalizeH="0" baseline="0" dirty="0" smtClean="0">
                          <a:ln>
                            <a:noFill/>
                          </a:ln>
                          <a:solidFill>
                            <a:schemeClr val="bg1"/>
                          </a:solidFill>
                          <a:effectLst/>
                        </a:rPr>
                        <a:t>3b: Reviewing the Quality of a Written Lesson with the EQuIP Rubric</a:t>
                      </a:r>
                      <a:endParaRPr lang="en-US" sz="2400" kern="1200" dirty="0" smtClean="0">
                        <a:solidFill>
                          <a:schemeClr val="bg1"/>
                        </a:solidFill>
                        <a:effectLst/>
                        <a:latin typeface="+mn-lt"/>
                        <a:ea typeface="+mn-ea"/>
                        <a:cs typeface="+mn-cs"/>
                      </a:endParaRPr>
                    </a:p>
                  </a:txBody>
                  <a:tcPr marT="45712" marB="45712" horzOverflow="overflow"/>
                </a:tc>
              </a:tr>
              <a:tr h="3658968">
                <a:tc>
                  <a:txBody>
                    <a:bodyPr/>
                    <a:lstStyle/>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lang="en-US" sz="2250" kern="1200" dirty="0" smtClean="0">
                          <a:solidFill>
                            <a:schemeClr val="dk1"/>
                          </a:solidFill>
                          <a:effectLst/>
                          <a:latin typeface="+mn-lt"/>
                          <a:ea typeface="+mn-ea"/>
                          <a:cs typeface="+mn-cs"/>
                        </a:rPr>
                        <a:t>In pairs or triads, review a lesson using the applicable indicators of</a:t>
                      </a:r>
                      <a:r>
                        <a:rPr lang="en-US" sz="2250" kern="1200" baseline="0" dirty="0" smtClean="0">
                          <a:solidFill>
                            <a:schemeClr val="dk1"/>
                          </a:solidFill>
                          <a:effectLst/>
                          <a:latin typeface="+mn-lt"/>
                          <a:ea typeface="+mn-ea"/>
                          <a:cs typeface="+mn-cs"/>
                        </a:rPr>
                        <a:t> </a:t>
                      </a:r>
                      <a:r>
                        <a:rPr lang="en-US" sz="2250" kern="1200" dirty="0" smtClean="0">
                          <a:solidFill>
                            <a:schemeClr val="dk1"/>
                          </a:solidFill>
                          <a:effectLst/>
                          <a:latin typeface="+mn-lt"/>
                          <a:ea typeface="+mn-ea"/>
                          <a:cs typeface="+mn-cs"/>
                        </a:rPr>
                        <a:t>the EQuIP Rubric.</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lang="en-US" sz="2250" kern="1200" dirty="0" smtClean="0">
                          <a:solidFill>
                            <a:schemeClr val="dk1"/>
                          </a:solidFill>
                          <a:effectLst/>
                          <a:latin typeface="+mn-lt"/>
                          <a:ea typeface="+mn-ea"/>
                          <a:cs typeface="+mn-cs"/>
                        </a:rPr>
                        <a:t>In table groups, agree upon areas of alignment to the rubric</a:t>
                      </a:r>
                      <a:r>
                        <a:rPr lang="en-US" sz="2250" kern="1200" baseline="0" dirty="0" smtClean="0">
                          <a:solidFill>
                            <a:schemeClr val="dk1"/>
                          </a:solidFill>
                          <a:effectLst/>
                          <a:latin typeface="+mn-lt"/>
                          <a:ea typeface="+mn-ea"/>
                          <a:cs typeface="+mn-cs"/>
                        </a:rPr>
                        <a:t>.</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lang="en-US" sz="2250" b="0" kern="1200" baseline="0" dirty="0" smtClean="0">
                          <a:solidFill>
                            <a:schemeClr val="dk1"/>
                          </a:solidFill>
                          <a:effectLst/>
                          <a:latin typeface="+mn-lt"/>
                          <a:ea typeface="+mn-ea"/>
                          <a:cs typeface="+mn-cs"/>
                        </a:rPr>
                        <a:t>Discuss </a:t>
                      </a:r>
                      <a:r>
                        <a:rPr lang="en-US" sz="2250" b="0" kern="1200" dirty="0" smtClean="0">
                          <a:solidFill>
                            <a:schemeClr val="dk1"/>
                          </a:solidFill>
                          <a:effectLst/>
                          <a:latin typeface="+mn-lt"/>
                          <a:ea typeface="+mn-ea"/>
                          <a:cs typeface="+mn-cs"/>
                        </a:rPr>
                        <a:t>how this tool can be used in schools and districts to support implementation of the CCS-ELA &amp; Literacy.</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lang="en-US" sz="2250" kern="1200" dirty="0" smtClean="0">
                          <a:solidFill>
                            <a:schemeClr val="dk1"/>
                          </a:solidFill>
                          <a:effectLst/>
                          <a:latin typeface="+mn-lt"/>
                          <a:ea typeface="+mn-ea"/>
                          <a:cs typeface="+mn-cs"/>
                        </a:rPr>
                        <a:t>Tables will share with the large group key points of their discussion.</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lang="en-US" sz="2250" kern="1200" dirty="0" smtClean="0">
                          <a:solidFill>
                            <a:schemeClr val="dk1"/>
                          </a:solidFill>
                          <a:effectLst/>
                          <a:latin typeface="+mn-lt"/>
                          <a:ea typeface="+mn-ea"/>
                          <a:cs typeface="+mn-cs"/>
                        </a:rPr>
                        <a:t>In your notepad, consider</a:t>
                      </a:r>
                      <a:r>
                        <a:rPr lang="en-US" sz="2250" kern="1200" baseline="0" dirty="0" smtClean="0">
                          <a:solidFill>
                            <a:schemeClr val="dk1"/>
                          </a:solidFill>
                          <a:effectLst/>
                          <a:latin typeface="+mn-lt"/>
                          <a:ea typeface="+mn-ea"/>
                          <a:cs typeface="+mn-cs"/>
                        </a:rPr>
                        <a:t> </a:t>
                      </a:r>
                      <a:r>
                        <a:rPr lang="en-US" sz="2250" b="0" kern="1200" baseline="0" dirty="0" smtClean="0">
                          <a:solidFill>
                            <a:schemeClr val="dk1"/>
                          </a:solidFill>
                          <a:effectLst/>
                          <a:latin typeface="+mn-lt"/>
                          <a:ea typeface="+mn-ea"/>
                          <a:cs typeface="+mn-cs"/>
                        </a:rPr>
                        <a:t>h</a:t>
                      </a:r>
                      <a:r>
                        <a:rPr lang="en-US" sz="2250" b="0" kern="1200" dirty="0" smtClean="0">
                          <a:solidFill>
                            <a:schemeClr val="dk1"/>
                          </a:solidFill>
                          <a:effectLst/>
                          <a:latin typeface="+mn-lt"/>
                          <a:ea typeface="+mn-ea"/>
                          <a:cs typeface="+mn-cs"/>
                        </a:rPr>
                        <a:t>ow you and your colleagues</a:t>
                      </a:r>
                      <a:r>
                        <a:rPr lang="en-US" sz="2250" b="0" kern="1200" baseline="0" dirty="0" smtClean="0">
                          <a:solidFill>
                            <a:schemeClr val="dk1"/>
                          </a:solidFill>
                          <a:effectLst/>
                          <a:latin typeface="+mn-lt"/>
                          <a:ea typeface="+mn-ea"/>
                          <a:cs typeface="+mn-cs"/>
                        </a:rPr>
                        <a:t> </a:t>
                      </a:r>
                      <a:r>
                        <a:rPr lang="en-US" sz="2250" b="0" kern="1200" dirty="0" smtClean="0">
                          <a:solidFill>
                            <a:schemeClr val="dk1"/>
                          </a:solidFill>
                          <a:effectLst/>
                          <a:latin typeface="+mn-lt"/>
                          <a:ea typeface="+mn-ea"/>
                          <a:cs typeface="+mn-cs"/>
                        </a:rPr>
                        <a:t>might use the EQuIP Rubric collaboratively, or how you might use it in your coaching or in your personal teaching practice.</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18833"/>
            <a:ext cx="858190" cy="1338618"/>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110266" y="5445278"/>
            <a:ext cx="855322" cy="932688"/>
          </a:xfrm>
          <a:prstGeom prst="rect">
            <a:avLst/>
          </a:prstGeom>
          <a:noFill/>
          <a:ln w="9525">
            <a:noFill/>
            <a:miter lim="800000"/>
            <a:headEnd/>
            <a:tailEnd/>
          </a:ln>
        </p:spPr>
      </p:pic>
      <p:sp>
        <p:nvSpPr>
          <p:cNvPr id="4" name="Rectangle 3"/>
          <p:cNvSpPr/>
          <p:nvPr/>
        </p:nvSpPr>
        <p:spPr>
          <a:xfrm>
            <a:off x="6086786" y="5477995"/>
            <a:ext cx="971293" cy="369332"/>
          </a:xfrm>
          <a:prstGeom prst="rect">
            <a:avLst/>
          </a:prstGeom>
        </p:spPr>
        <p:txBody>
          <a:bodyPr wrap="none">
            <a:spAutoFit/>
          </a:bodyPr>
          <a:lstStyle/>
          <a:p>
            <a:pPr algn="ctr">
              <a:buFont typeface="Arial" charset="0"/>
              <a:buNone/>
            </a:pPr>
            <a:r>
              <a:rPr lang="en-US" dirty="0" smtClean="0"/>
              <a:t>Page 18 </a:t>
            </a:r>
            <a:endParaRPr lang="en-US" i="1" dirty="0">
              <a:hlinkClick r:id="rId5"/>
            </a:endParaRP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0740" y="5040878"/>
            <a:ext cx="1371600" cy="1371600"/>
          </a:xfrm>
          <a:prstGeom prst="rect">
            <a:avLst/>
          </a:prstGeom>
        </p:spPr>
      </p:pic>
      <p:sp>
        <p:nvSpPr>
          <p:cNvPr id="11" name="TextBox 5"/>
          <p:cNvSpPr txBox="1">
            <a:spLocks noChangeArrowheads="1"/>
          </p:cNvSpPr>
          <p:nvPr/>
        </p:nvSpPr>
        <p:spPr bwMode="auto">
          <a:xfrm>
            <a:off x="7081559" y="5332396"/>
            <a:ext cx="1295400" cy="369888"/>
          </a:xfrm>
          <a:prstGeom prst="rect">
            <a:avLst/>
          </a:prstGeom>
          <a:noFill/>
          <a:ln w="9525">
            <a:noFill/>
            <a:miter lim="800000"/>
            <a:headEnd/>
            <a:tailEnd/>
          </a:ln>
        </p:spPr>
        <p:txBody>
          <a:bodyPr>
            <a:spAutoFit/>
          </a:bodyPr>
          <a:lstStyle/>
          <a:p>
            <a:pPr algn="ctr" eaLnBrk="1" hangingPunct="1"/>
            <a:r>
              <a:rPr lang="en-US" dirty="0" smtClean="0"/>
              <a:t>Page 36 </a:t>
            </a:r>
            <a:endParaRPr lang="en-US" dirty="0"/>
          </a:p>
        </p:txBody>
      </p:sp>
    </p:spTree>
    <p:extLst>
      <p:ext uri="{BB962C8B-B14F-4D97-AF65-F5344CB8AC3E}">
        <p14:creationId xmlns:p14="http://schemas.microsoft.com/office/powerpoint/2010/main" val="109739274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4154984"/>
          </a:xfrm>
        </p:spPr>
        <p:txBody>
          <a:bodyPr/>
          <a:lstStyle/>
          <a:p>
            <a:r>
              <a:rPr lang="en-US" dirty="0" smtClean="0"/>
              <a:t>Locate this unit on the CT Core </a:t>
            </a:r>
            <a:r>
              <a:rPr lang="en-US" dirty="0"/>
              <a:t>Standards website: </a:t>
            </a:r>
            <a:r>
              <a:rPr lang="en-US" dirty="0">
                <a:hlinkClick r:id="rId2"/>
              </a:rPr>
              <a:t>http://ctcorestandards.org/?</a:t>
            </a:r>
            <a:r>
              <a:rPr lang="en-US" dirty="0" smtClean="0">
                <a:hlinkClick r:id="rId2"/>
              </a:rPr>
              <a:t>page_id=3597</a:t>
            </a:r>
            <a:endParaRPr lang="en-US" dirty="0" smtClean="0"/>
          </a:p>
          <a:p>
            <a:r>
              <a:rPr lang="en-US" dirty="0" smtClean="0"/>
              <a:t>Discuss:</a:t>
            </a:r>
          </a:p>
          <a:p>
            <a:pPr lvl="1"/>
            <a:r>
              <a:rPr lang="en-US" dirty="0" smtClean="0"/>
              <a:t>How was the unit rated by the Connecticut EQuIP reviewers?</a:t>
            </a:r>
          </a:p>
          <a:p>
            <a:pPr lvl="1"/>
            <a:r>
              <a:rPr lang="en-US" dirty="0" smtClean="0"/>
              <a:t>What was the rationale for their rating?</a:t>
            </a:r>
          </a:p>
          <a:p>
            <a:pPr lvl="1"/>
            <a:r>
              <a:rPr lang="en-US" dirty="0" smtClean="0"/>
              <a:t>What were the cautions they noted?</a:t>
            </a:r>
          </a:p>
          <a:p>
            <a:pPr lvl="1"/>
            <a:r>
              <a:rPr lang="en-US" dirty="0" smtClean="0"/>
              <a:t>Do you agree?</a:t>
            </a:r>
            <a:endParaRPr lang="en-US" dirty="0"/>
          </a:p>
        </p:txBody>
      </p:sp>
      <p:sp>
        <p:nvSpPr>
          <p:cNvPr id="3" name="Title 2"/>
          <p:cNvSpPr>
            <a:spLocks noGrp="1"/>
          </p:cNvSpPr>
          <p:nvPr>
            <p:ph type="title"/>
          </p:nvPr>
        </p:nvSpPr>
        <p:spPr/>
        <p:txBody>
          <a:bodyPr>
            <a:normAutofit fontScale="90000"/>
          </a:bodyPr>
          <a:lstStyle/>
          <a:p>
            <a:r>
              <a:rPr lang="en-US" dirty="0" smtClean="0"/>
              <a:t>Follow up: “Mother to Son” </a:t>
            </a:r>
            <a:br>
              <a:rPr lang="en-US" dirty="0" smtClean="0"/>
            </a:br>
            <a:r>
              <a:rPr lang="en-US" dirty="0" smtClean="0"/>
              <a:t>on the CT Core Standards Website</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43</a:t>
            </a:fld>
            <a:endParaRPr lang="en-US" dirty="0"/>
          </a:p>
        </p:txBody>
      </p:sp>
      <p:pic>
        <p:nvPicPr>
          <p:cNvPr id="7" name="Picture 10" descr="discussion 2.png"/>
          <p:cNvPicPr>
            <a:picLocks noChangeAspect="1"/>
          </p:cNvPicPr>
          <p:nvPr/>
        </p:nvPicPr>
        <p:blipFill>
          <a:blip r:embed="rId3" cstate="print"/>
          <a:srcRect/>
          <a:stretch>
            <a:fillRect/>
          </a:stretch>
        </p:blipFill>
        <p:spPr bwMode="auto">
          <a:xfrm>
            <a:off x="6347028" y="5170932"/>
            <a:ext cx="1486304" cy="1143000"/>
          </a:xfrm>
          <a:prstGeom prst="rect">
            <a:avLst/>
          </a:prstGeom>
          <a:noFill/>
          <a:ln w="9525">
            <a:noFill/>
            <a:miter lim="800000"/>
            <a:headEnd/>
            <a:tailEnd/>
          </a:ln>
        </p:spPr>
      </p:pic>
    </p:spTree>
    <p:extLst>
      <p:ext uri="{BB962C8B-B14F-4D97-AF65-F5344CB8AC3E}">
        <p14:creationId xmlns:p14="http://schemas.microsoft.com/office/powerpoint/2010/main" val="427058096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25008</TotalTime>
  <Words>287</Words>
  <Application>Microsoft Office PowerPoint</Application>
  <PresentationFormat>On-screen Show (4:3)</PresentationFormat>
  <Paragraphs>35</Paragraphs>
  <Slides>3</Slides>
  <Notes>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vt:i4>
      </vt:variant>
    </vt:vector>
  </HeadingPairs>
  <TitlesOfParts>
    <vt:vector size="10"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Activity 3:  Using the EQuIP Rubric </vt:lpstr>
      <vt:lpstr>Follow up: “Mother to Son”  on the CT Core Standards Website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1209</cp:revision>
  <cp:lastPrinted>2014-03-02T01:07:44Z</cp:lastPrinted>
  <dcterms:created xsi:type="dcterms:W3CDTF">2014-01-18T18:47:42Z</dcterms:created>
  <dcterms:modified xsi:type="dcterms:W3CDTF">2015-01-16T20:23:00Z</dcterms:modified>
</cp:coreProperties>
</file>