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5" showSpecialPlsOnTitleSld="0" saveSubsetFonts="1" bookmarkIdSeed="3">
  <p:sldMasterIdLst>
    <p:sldMasterId id="2147483687" r:id="rId1"/>
    <p:sldMasterId id="2147483711" r:id="rId2"/>
    <p:sldMasterId id="2147483723" r:id="rId3"/>
  </p:sldMasterIdLst>
  <p:notesMasterIdLst>
    <p:notesMasterId r:id="rId11"/>
  </p:notesMasterIdLst>
  <p:handoutMasterIdLst>
    <p:handoutMasterId r:id="rId12"/>
  </p:handoutMasterIdLst>
  <p:sldIdLst>
    <p:sldId id="370" r:id="rId4"/>
    <p:sldId id="863" r:id="rId5"/>
    <p:sldId id="698" r:id="rId6"/>
    <p:sldId id="838" r:id="rId7"/>
    <p:sldId id="875" r:id="rId8"/>
    <p:sldId id="895" r:id="rId9"/>
    <p:sldId id="699" r:id="rId10"/>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13"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 id="4" name="Wade, Michelle" initials="WM" lastIdx="6" clrIdx="4">
    <p:extLst>
      <p:ext uri="{19B8F6BF-5375-455C-9EA6-DF929625EA0E}">
        <p15:presenceInfo xmlns:p15="http://schemas.microsoft.com/office/powerpoint/2012/main" userId="S-1-5-21-1417001333-1682526488-839522115-26738" providerId="AD"/>
      </p:ext>
    </p:extLst>
  </p:cmAuthor>
  <p:cmAuthor id="5" name="Berlin, Debra" initials="BD" lastIdx="1" clrIdx="5">
    <p:extLst>
      <p:ext uri="{19B8F6BF-5375-455C-9EA6-DF929625EA0E}">
        <p15:presenceInfo xmlns:p15="http://schemas.microsoft.com/office/powerpoint/2012/main" userId="S-1-5-21-1417001333-1682526488-839522115-59129" providerId="AD"/>
      </p:ext>
    </p:extLst>
  </p:cmAuthor>
  <p:cmAuthor id="6" name="Hannon, Mary Ellen" initials="HME" lastIdx="1" clrIdx="6">
    <p:extLst>
      <p:ext uri="{19B8F6BF-5375-455C-9EA6-DF929625EA0E}">
        <p15:presenceInfo xmlns:p15="http://schemas.microsoft.com/office/powerpoint/2012/main" userId="S-1-5-21-1417001333-1682526488-839522115-60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FFFFFF"/>
    <a:srgbClr val="FF66FF"/>
    <a:srgbClr val="0000FF"/>
    <a:srgbClr val="1F497D"/>
    <a:srgbClr val="FFC000"/>
    <a:srgbClr val="DF8045"/>
    <a:srgbClr val="32C658"/>
    <a:srgbClr val="D4ECBA"/>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80" autoAdjust="0"/>
    <p:restoredTop sz="91896" autoAdjust="0"/>
  </p:normalViewPr>
  <p:slideViewPr>
    <p:cSldViewPr snapToGrid="0">
      <p:cViewPr varScale="1">
        <p:scale>
          <a:sx n="61" d="100"/>
          <a:sy n="61" d="100"/>
        </p:scale>
        <p:origin x="854" y="48"/>
      </p:cViewPr>
      <p:guideLst>
        <p:guide orient="horz" pos="2160"/>
        <p:guide pos="2880"/>
      </p:guideLst>
    </p:cSldViewPr>
  </p:slideViewPr>
  <p:outlineViewPr>
    <p:cViewPr>
      <p:scale>
        <a:sx n="33" d="100"/>
        <a:sy n="33" d="100"/>
      </p:scale>
      <p:origin x="0" y="-17886"/>
    </p:cViewPr>
  </p:outlineViewPr>
  <p:notesTextViewPr>
    <p:cViewPr>
      <p:scale>
        <a:sx n="150" d="100"/>
        <a:sy n="150" d="100"/>
      </p:scale>
      <p:origin x="0" y="0"/>
    </p:cViewPr>
  </p:notesTextViewPr>
  <p:sorterViewPr>
    <p:cViewPr varScale="1">
      <p:scale>
        <a:sx n="1" d="1"/>
        <a:sy n="1" d="1"/>
      </p:scale>
      <p:origin x="0" y="0"/>
    </p:cViewPr>
  </p:sorterViewPr>
  <p:notesViewPr>
    <p:cSldViewPr snapToGrid="0">
      <p:cViewPr>
        <p:scale>
          <a:sx n="90" d="100"/>
          <a:sy n="90" d="100"/>
        </p:scale>
        <p:origin x="2046" y="-954"/>
      </p:cViewPr>
      <p:guideLst>
        <p:guide orient="horz" pos="2905"/>
        <p:guide pos="2184"/>
        <p:guide orient="horz" pos="2957"/>
        <p:guide pos="2237"/>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CCS-ELA &amp; Literacy</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a:solidFill>
          <a:schemeClr val="bg1">
            <a:alpha val="90000"/>
          </a:schemeClr>
        </a:solidFill>
      </dgm:spPr>
      <dgm:t>
        <a:bodyPr/>
        <a:lstStyle/>
        <a:p>
          <a:pPr algn="ctr"/>
          <a:r>
            <a:rPr lang="en-US" sz="2400" b="0" dirty="0" smtClean="0">
              <a:solidFill>
                <a:schemeClr val="tx1"/>
              </a:solidFill>
            </a:rPr>
            <a:t>Supporting Teachers in the Change Process</a:t>
          </a:r>
          <a:endParaRPr lang="en-US" sz="2400" b="0" dirty="0">
            <a:solidFill>
              <a:schemeClr val="tx1"/>
            </a:solidFill>
          </a:endParaRPr>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 Collaborative Examination of Student Work</a:t>
          </a:r>
          <a:endParaRPr lang="en-US" sz="2400" b="1" dirty="0"/>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a:solidFill>
          <a:srgbClr val="FFFF00">
            <a:alpha val="90000"/>
          </a:srgbClr>
        </a:solidFill>
      </dgm:spPr>
      <dgm:t>
        <a:bodyPr/>
        <a:lstStyle/>
        <a:p>
          <a:pPr algn="ctr"/>
          <a:r>
            <a:rPr lang="en-US" sz="2400" b="0" dirty="0" smtClean="0"/>
            <a:t> </a:t>
          </a:r>
          <a:r>
            <a:rPr lang="en-US" sz="2400" b="1" dirty="0" smtClean="0">
              <a:effectLst/>
            </a:rPr>
            <a:t>EQuIP Quality Review Rubric</a:t>
          </a:r>
          <a:endParaRPr lang="en-US" sz="2400" b="1"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8C238388-DF82-4EF2-9204-809B310B1FB3}">
      <dgm:prSet custT="1"/>
      <dgm:spPr>
        <a:solidFill>
          <a:schemeClr val="bg1"/>
        </a:solidFill>
      </dgm:spPr>
      <dgm:t>
        <a:bodyPr/>
        <a:lstStyle/>
        <a:p>
          <a:endParaRPr lang="en-US" sz="2400" b="1" dirty="0"/>
        </a:p>
      </dgm:t>
    </dgm:pt>
    <dgm:pt modelId="{4CEF7E45-4567-436B-A172-35DEBBA146F4}" type="parTrans" cxnId="{EAB42DEA-D8E7-4FA2-9BF4-D19DE1CB4A90}">
      <dgm:prSet/>
      <dgm:spPr/>
      <dgm:t>
        <a:bodyPr/>
        <a:lstStyle/>
        <a:p>
          <a:endParaRPr lang="en-US"/>
        </a:p>
      </dgm:t>
    </dgm:pt>
    <dgm:pt modelId="{FB183792-941E-4EFE-A465-12E4D6FB8212}" type="sibTrans" cxnId="{EAB42DEA-D8E7-4FA2-9BF4-D19DE1CB4A90}">
      <dgm:prSet/>
      <dgm:spPr/>
      <dgm:t>
        <a:bodyPr/>
        <a:lstStyle/>
        <a:p>
          <a:endParaRPr lang="en-US"/>
        </a:p>
      </dgm:t>
    </dgm:pt>
    <dgm:pt modelId="{7D0CC601-3257-4A22-84A7-2E6DB456EE43}">
      <dgm:prSet phldrT="[Text]" custT="1"/>
      <dgm:spPr/>
      <dgm:t>
        <a:bodyPr/>
        <a:lstStyle/>
        <a:p>
          <a:pPr algn="ctr"/>
          <a:r>
            <a:rPr lang="en-US" sz="2400" b="0" dirty="0" smtClean="0"/>
            <a:t>Reflection and Planning</a:t>
          </a:r>
          <a:endParaRPr lang="en-US" sz="2400" b="0" dirty="0"/>
        </a:p>
      </dgm:t>
    </dgm:pt>
    <dgm:pt modelId="{341FAF17-635B-4F4F-B082-017E972455B5}" type="parTrans" cxnId="{9D1A85B3-7EFC-4A0C-B606-E9A1D6573FC0}">
      <dgm:prSet/>
      <dgm:spPr/>
      <dgm:t>
        <a:bodyPr/>
        <a:lstStyle/>
        <a:p>
          <a:endParaRPr lang="en-US"/>
        </a:p>
      </dgm:t>
    </dgm:pt>
    <dgm:pt modelId="{92230D1C-C355-4D78-9A0D-E064499AC3B6}" type="sibTrans" cxnId="{9D1A85B3-7EFC-4A0C-B606-E9A1D6573FC0}">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77161"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6"/>
      <dgm:spPr/>
      <dgm:t>
        <a:bodyPr/>
        <a:lstStyle/>
        <a:p>
          <a:endParaRPr lang="en-US"/>
        </a:p>
      </dgm:t>
    </dgm:pt>
    <dgm:pt modelId="{30415E90-D52D-48D0-83BA-D69F81D22A24}" type="pres">
      <dgm:prSet presAssocID="{875902B6-D7AA-46D0-A995-D11880EA2FD1}" presName="childText" presStyleLbl="bgAcc1" presStyleIdx="0" presStyleCnt="6" custScaleX="531576" custScaleY="76598">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6"/>
      <dgm:spPr/>
      <dgm:t>
        <a:bodyPr/>
        <a:lstStyle/>
        <a:p>
          <a:endParaRPr lang="en-US"/>
        </a:p>
      </dgm:t>
    </dgm:pt>
    <dgm:pt modelId="{9825A28B-C7C5-4204-94C3-E8D7000EEC4F}" type="pres">
      <dgm:prSet presAssocID="{58DCE318-75B7-47FE-8525-3043B002245B}" presName="childText" presStyleLbl="bgAcc1" presStyleIdx="1" presStyleCnt="6" custScaleX="531576" custScaleY="75888"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6"/>
      <dgm:spPr/>
      <dgm:t>
        <a:bodyPr/>
        <a:lstStyle/>
        <a:p>
          <a:endParaRPr lang="en-US"/>
        </a:p>
      </dgm:t>
    </dgm:pt>
    <dgm:pt modelId="{ABA4AD6F-2F38-4BDD-9216-4EDB340AA554}" type="pres">
      <dgm:prSet presAssocID="{8691F7BC-3BF2-4274-8C3C-961D302C3E80}" presName="childText" presStyleLbl="bgAcc1" presStyleIdx="2" presStyleCnt="6" custScaleX="531450" custScaleY="74898"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6"/>
      <dgm:spPr/>
      <dgm:t>
        <a:bodyPr/>
        <a:lstStyle/>
        <a:p>
          <a:endParaRPr lang="en-US"/>
        </a:p>
      </dgm:t>
    </dgm:pt>
    <dgm:pt modelId="{885DB2E2-94C8-4BD6-A25B-A6DF9906D3CD}" type="pres">
      <dgm:prSet presAssocID="{E2B7F8FC-10AD-4B06-B4C7-BEB6C56223E7}" presName="childText" presStyleLbl="bgAcc1" presStyleIdx="3" presStyleCnt="6" custScaleX="531451" custScaleY="74509">
        <dgm:presLayoutVars>
          <dgm:bulletEnabled val="1"/>
        </dgm:presLayoutVars>
      </dgm:prSet>
      <dgm:spPr/>
      <dgm:t>
        <a:bodyPr/>
        <a:lstStyle/>
        <a:p>
          <a:endParaRPr lang="en-US"/>
        </a:p>
      </dgm:t>
    </dgm:pt>
    <dgm:pt modelId="{EAE06A4B-E2F4-450E-A32E-CE90F69ACE9D}" type="pres">
      <dgm:prSet presAssocID="{4CEF7E45-4567-436B-A172-35DEBBA146F4}" presName="Name13" presStyleLbl="parChTrans1D2" presStyleIdx="4" presStyleCnt="6"/>
      <dgm:spPr/>
      <dgm:t>
        <a:bodyPr/>
        <a:lstStyle/>
        <a:p>
          <a:endParaRPr lang="en-US"/>
        </a:p>
      </dgm:t>
    </dgm:pt>
    <dgm:pt modelId="{DE7641CE-B900-42CE-95C2-E273ADCC88DD}" type="pres">
      <dgm:prSet presAssocID="{8C238388-DF82-4EF2-9204-809B310B1FB3}" presName="childText" presStyleLbl="bgAcc1" presStyleIdx="4" presStyleCnt="6" custScaleX="531840" custScaleY="77009">
        <dgm:presLayoutVars>
          <dgm:bulletEnabled val="1"/>
        </dgm:presLayoutVars>
      </dgm:prSet>
      <dgm:spPr/>
      <dgm:t>
        <a:bodyPr/>
        <a:lstStyle/>
        <a:p>
          <a:endParaRPr lang="en-US"/>
        </a:p>
      </dgm:t>
    </dgm:pt>
    <dgm:pt modelId="{D6D83934-8F65-4CE3-BDF6-A562D014C213}" type="pres">
      <dgm:prSet presAssocID="{341FAF17-635B-4F4F-B082-017E972455B5}" presName="Name13" presStyleLbl="parChTrans1D2" presStyleIdx="5" presStyleCnt="6"/>
      <dgm:spPr/>
      <dgm:t>
        <a:bodyPr/>
        <a:lstStyle/>
        <a:p>
          <a:endParaRPr lang="en-US"/>
        </a:p>
      </dgm:t>
    </dgm:pt>
    <dgm:pt modelId="{4023C7BC-B81F-415D-9331-3B05B09BCB9D}" type="pres">
      <dgm:prSet presAssocID="{7D0CC601-3257-4A22-84A7-2E6DB456EE43}" presName="childText" presStyleLbl="bgAcc1" presStyleIdx="5" presStyleCnt="6" custScaleX="531576" custScaleY="75094" custLinFactNeighborX="-2224">
        <dgm:presLayoutVars>
          <dgm:bulletEnabled val="1"/>
        </dgm:presLayoutVars>
      </dgm:prSet>
      <dgm:spPr/>
      <dgm:t>
        <a:bodyPr/>
        <a:lstStyle/>
        <a:p>
          <a:endParaRPr lang="en-US"/>
        </a:p>
      </dgm:t>
    </dgm:pt>
  </dgm:ptLst>
  <dgm:cxnLst>
    <dgm:cxn modelId="{5192D38E-0CC1-451D-86EF-921CD06A71CF}" type="presOf" srcId="{EF4E6064-2222-4025-843B-774CAA10FB18}" destId="{0406E04E-E93F-457E-87F7-A76954C0A595}" srcOrd="0" destOrd="0" presId="urn:microsoft.com/office/officeart/2005/8/layout/hierarchy3"/>
    <dgm:cxn modelId="{E2DC704D-04E5-4CFB-8A37-BBC5758532E2}" srcId="{C49DE7C9-3CCD-4A68-9AF1-4959318AB8CE}" destId="{875902B6-D7AA-46D0-A995-D11880EA2FD1}" srcOrd="0" destOrd="0" parTransId="{EF8DE587-9847-40DC-9A6D-C684684E3EAA}" sibTransId="{1E88BEBF-0214-4206-B9B8-1BE17BCBCCD9}"/>
    <dgm:cxn modelId="{0A4D758D-E71A-4461-A7C6-AAEB621DBFD2}" srcId="{C49DE7C9-3CCD-4A68-9AF1-4959318AB8CE}" destId="{58DCE318-75B7-47FE-8525-3043B002245B}" srcOrd="1" destOrd="0" parTransId="{BC6540E0-3144-49F0-80D0-9F9B86DC9743}" sibTransId="{BF559BCD-F96A-4782-96F3-9CA01DC5FE36}"/>
    <dgm:cxn modelId="{C84DFFDA-9E2F-43A4-8CBB-CE2CA39C0B16}" type="presOf" srcId="{58DCE318-75B7-47FE-8525-3043B002245B}" destId="{9825A28B-C7C5-4204-94C3-E8D7000EEC4F}" srcOrd="0" destOrd="0" presId="urn:microsoft.com/office/officeart/2005/8/layout/hierarchy3"/>
    <dgm:cxn modelId="{9D1A85B3-7EFC-4A0C-B606-E9A1D6573FC0}" srcId="{C49DE7C9-3CCD-4A68-9AF1-4959318AB8CE}" destId="{7D0CC601-3257-4A22-84A7-2E6DB456EE43}" srcOrd="5" destOrd="0" parTransId="{341FAF17-635B-4F4F-B082-017E972455B5}" sibTransId="{92230D1C-C355-4D78-9A0D-E064499AC3B6}"/>
    <dgm:cxn modelId="{B8843F0A-4338-4780-A36C-C16A19BA9816}" type="presOf" srcId="{EF8DE587-9847-40DC-9A6D-C684684E3EAA}" destId="{0912B255-822D-42AD-8D51-EAD24CC90B92}" srcOrd="0" destOrd="0" presId="urn:microsoft.com/office/officeart/2005/8/layout/hierarchy3"/>
    <dgm:cxn modelId="{82584A22-178A-4223-8772-C9F8FBAAECD7}" type="presOf" srcId="{40CAD029-3C99-4E8D-98B4-2953D52807B2}" destId="{0ECFACD2-E546-4248-9C0E-3A50A1F0895C}"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7664BEFE-366E-405D-B25B-B4B483C9B87A}" type="presOf" srcId="{875902B6-D7AA-46D0-A995-D11880EA2FD1}" destId="{30415E90-D52D-48D0-83BA-D69F81D22A24}" srcOrd="0" destOrd="0" presId="urn:microsoft.com/office/officeart/2005/8/layout/hierarchy3"/>
    <dgm:cxn modelId="{D1ABC166-8F36-44A5-9CE1-C93BADFDE2AF}" type="presOf" srcId="{8691F7BC-3BF2-4274-8C3C-961D302C3E80}" destId="{ABA4AD6F-2F38-4BDD-9216-4EDB340AA554}" srcOrd="0" destOrd="0" presId="urn:microsoft.com/office/officeart/2005/8/layout/hierarchy3"/>
    <dgm:cxn modelId="{37199EA2-AC5A-4C0C-8F86-AB74B648889E}" type="presOf" srcId="{8C238388-DF82-4EF2-9204-809B310B1FB3}" destId="{DE7641CE-B900-42CE-95C2-E273ADCC88DD}" srcOrd="0" destOrd="0" presId="urn:microsoft.com/office/officeart/2005/8/layout/hierarchy3"/>
    <dgm:cxn modelId="{EAB42DEA-D8E7-4FA2-9BF4-D19DE1CB4A90}" srcId="{C49DE7C9-3CCD-4A68-9AF1-4959318AB8CE}" destId="{8C238388-DF82-4EF2-9204-809B310B1FB3}" srcOrd="4" destOrd="0" parTransId="{4CEF7E45-4567-436B-A172-35DEBBA146F4}" sibTransId="{FB183792-941E-4EFE-A465-12E4D6FB8212}"/>
    <dgm:cxn modelId="{2297AA4C-291C-4D87-A4BC-23282DA514B3}" type="presOf" srcId="{341FAF17-635B-4F4F-B082-017E972455B5}" destId="{D6D83934-8F65-4CE3-BDF6-A562D014C213}"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ED38C64C-36E6-4E05-B3B8-5DAB5B933E03}" type="presOf" srcId="{C49DE7C9-3CCD-4A68-9AF1-4959318AB8CE}" destId="{18B331A4-2A99-4364-B5B4-8854F2CECE91}" srcOrd="0" destOrd="0" presId="urn:microsoft.com/office/officeart/2005/8/layout/hierarchy3"/>
    <dgm:cxn modelId="{23B93C77-5FBE-416E-BEA1-3E5E70B3540B}" type="presOf" srcId="{E2B7F8FC-10AD-4B06-B4C7-BEB6C56223E7}" destId="{885DB2E2-94C8-4BD6-A25B-A6DF9906D3CD}" srcOrd="0" destOrd="0" presId="urn:microsoft.com/office/officeart/2005/8/layout/hierarchy3"/>
    <dgm:cxn modelId="{1E7361B1-44D0-4039-8955-DE492FB20DAE}" type="presOf" srcId="{BC6540E0-3144-49F0-80D0-9F9B86DC9743}" destId="{19D262A1-4F11-47A2-91BC-C1BB23103FA7}" srcOrd="0" destOrd="0" presId="urn:microsoft.com/office/officeart/2005/8/layout/hierarchy3"/>
    <dgm:cxn modelId="{5324269A-87E5-452C-B94C-2F3EDF4D26E1}" type="presOf" srcId="{7D0CC601-3257-4A22-84A7-2E6DB456EE43}" destId="{4023C7BC-B81F-415D-9331-3B05B09BCB9D}" srcOrd="0" destOrd="0" presId="urn:microsoft.com/office/officeart/2005/8/layout/hierarchy3"/>
    <dgm:cxn modelId="{CB8C6CED-7A71-4465-B321-97B1860DB9F4}" type="presOf" srcId="{C49DE7C9-3CCD-4A68-9AF1-4959318AB8CE}" destId="{01013C70-3796-4887-98D0-B93D667D085C}" srcOrd="1"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AEC63DC7-974F-425B-A7F9-03C40DF901E6}" type="presOf" srcId="{4CEF7E45-4567-436B-A172-35DEBBA146F4}" destId="{EAE06A4B-E2F4-450E-A32E-CE90F69ACE9D}" srcOrd="0" destOrd="0" presId="urn:microsoft.com/office/officeart/2005/8/layout/hierarchy3"/>
    <dgm:cxn modelId="{E6A7A3A3-3012-4939-9FFF-DDFACBC10314}" type="presOf" srcId="{B217A518-BEE6-4DD9-9286-89D1EA55A1ED}" destId="{96FF3DE8-3675-4CB8-B07C-3DCAFF305E01}" srcOrd="0" destOrd="0" presId="urn:microsoft.com/office/officeart/2005/8/layout/hierarchy3"/>
    <dgm:cxn modelId="{509751B6-3C58-4AFF-BB5D-7B2B2BE12C55}" type="presParOf" srcId="{96FF3DE8-3675-4CB8-B07C-3DCAFF305E01}" destId="{9DD75A0C-E450-4BE0-810F-123BF65818C1}" srcOrd="0" destOrd="0" presId="urn:microsoft.com/office/officeart/2005/8/layout/hierarchy3"/>
    <dgm:cxn modelId="{82F7CCB0-6E13-47B3-BB11-57D4D81CCBD5}" type="presParOf" srcId="{9DD75A0C-E450-4BE0-810F-123BF65818C1}" destId="{0A884521-68A1-4C12-8831-974241E448AA}" srcOrd="0" destOrd="0" presId="urn:microsoft.com/office/officeart/2005/8/layout/hierarchy3"/>
    <dgm:cxn modelId="{A4628666-01C1-41ED-BF34-9CC937A8D693}" type="presParOf" srcId="{0A884521-68A1-4C12-8831-974241E448AA}" destId="{18B331A4-2A99-4364-B5B4-8854F2CECE91}" srcOrd="0" destOrd="0" presId="urn:microsoft.com/office/officeart/2005/8/layout/hierarchy3"/>
    <dgm:cxn modelId="{53A098D0-A51F-4018-A453-FBF02AF9FEFF}" type="presParOf" srcId="{0A884521-68A1-4C12-8831-974241E448AA}" destId="{01013C70-3796-4887-98D0-B93D667D085C}" srcOrd="1" destOrd="0" presId="urn:microsoft.com/office/officeart/2005/8/layout/hierarchy3"/>
    <dgm:cxn modelId="{D80918BA-4CAB-44AF-BAC5-0C18DE79E3B1}" type="presParOf" srcId="{9DD75A0C-E450-4BE0-810F-123BF65818C1}" destId="{7530FBDF-F41C-4729-BAE1-3909AC81C7F2}" srcOrd="1" destOrd="0" presId="urn:microsoft.com/office/officeart/2005/8/layout/hierarchy3"/>
    <dgm:cxn modelId="{3057D9AF-6AB3-465D-BC0D-FDBD8D9841EF}" type="presParOf" srcId="{7530FBDF-F41C-4729-BAE1-3909AC81C7F2}" destId="{0912B255-822D-42AD-8D51-EAD24CC90B92}" srcOrd="0" destOrd="0" presId="urn:microsoft.com/office/officeart/2005/8/layout/hierarchy3"/>
    <dgm:cxn modelId="{CF2D2456-728E-4B57-B126-1BD9EEEA357A}" type="presParOf" srcId="{7530FBDF-F41C-4729-BAE1-3909AC81C7F2}" destId="{30415E90-D52D-48D0-83BA-D69F81D22A24}" srcOrd="1" destOrd="0" presId="urn:microsoft.com/office/officeart/2005/8/layout/hierarchy3"/>
    <dgm:cxn modelId="{96ADC037-5B68-4732-ACB5-F7D899293325}" type="presParOf" srcId="{7530FBDF-F41C-4729-BAE1-3909AC81C7F2}" destId="{19D262A1-4F11-47A2-91BC-C1BB23103FA7}" srcOrd="2" destOrd="0" presId="urn:microsoft.com/office/officeart/2005/8/layout/hierarchy3"/>
    <dgm:cxn modelId="{3A0E8AD8-5BAC-4B90-9502-8A0A412D4FE5}" type="presParOf" srcId="{7530FBDF-F41C-4729-BAE1-3909AC81C7F2}" destId="{9825A28B-C7C5-4204-94C3-E8D7000EEC4F}" srcOrd="3" destOrd="0" presId="urn:microsoft.com/office/officeart/2005/8/layout/hierarchy3"/>
    <dgm:cxn modelId="{73FDFFD7-B97C-426C-8E11-BC5BC29A1BA0}" type="presParOf" srcId="{7530FBDF-F41C-4729-BAE1-3909AC81C7F2}" destId="{0ECFACD2-E546-4248-9C0E-3A50A1F0895C}" srcOrd="4" destOrd="0" presId="urn:microsoft.com/office/officeart/2005/8/layout/hierarchy3"/>
    <dgm:cxn modelId="{CE4069DE-242F-44C1-86D7-DAD3CB374EF2}" type="presParOf" srcId="{7530FBDF-F41C-4729-BAE1-3909AC81C7F2}" destId="{ABA4AD6F-2F38-4BDD-9216-4EDB340AA554}" srcOrd="5" destOrd="0" presId="urn:microsoft.com/office/officeart/2005/8/layout/hierarchy3"/>
    <dgm:cxn modelId="{806C2085-799A-424D-8433-045DF0F1CDC9}" type="presParOf" srcId="{7530FBDF-F41C-4729-BAE1-3909AC81C7F2}" destId="{0406E04E-E93F-457E-87F7-A76954C0A595}" srcOrd="6" destOrd="0" presId="urn:microsoft.com/office/officeart/2005/8/layout/hierarchy3"/>
    <dgm:cxn modelId="{9FF699C8-4532-43F5-BCF7-9A83A1FB70A3}" type="presParOf" srcId="{7530FBDF-F41C-4729-BAE1-3909AC81C7F2}" destId="{885DB2E2-94C8-4BD6-A25B-A6DF9906D3CD}" srcOrd="7" destOrd="0" presId="urn:microsoft.com/office/officeart/2005/8/layout/hierarchy3"/>
    <dgm:cxn modelId="{EEBED510-1103-4F81-955F-16CFA4500D40}" type="presParOf" srcId="{7530FBDF-F41C-4729-BAE1-3909AC81C7F2}" destId="{EAE06A4B-E2F4-450E-A32E-CE90F69ACE9D}" srcOrd="8" destOrd="0" presId="urn:microsoft.com/office/officeart/2005/8/layout/hierarchy3"/>
    <dgm:cxn modelId="{D7BD34A6-FD6A-40E0-93C7-B76DCAC49433}" type="presParOf" srcId="{7530FBDF-F41C-4729-BAE1-3909AC81C7F2}" destId="{DE7641CE-B900-42CE-95C2-E273ADCC88DD}" srcOrd="9" destOrd="0" presId="urn:microsoft.com/office/officeart/2005/8/layout/hierarchy3"/>
    <dgm:cxn modelId="{5B3ADE45-1F49-4CA2-9D09-752CBE6BBE92}" type="presParOf" srcId="{7530FBDF-F41C-4729-BAE1-3909AC81C7F2}" destId="{D6D83934-8F65-4CE3-BDF6-A562D014C213}" srcOrd="10" destOrd="0" presId="urn:microsoft.com/office/officeart/2005/8/layout/hierarchy3"/>
    <dgm:cxn modelId="{D606DEA9-B0F2-4F99-A9C5-3BD03FFE169C}" type="presParOf" srcId="{7530FBDF-F41C-4729-BAE1-3909AC81C7F2}" destId="{4023C7BC-B81F-415D-9331-3B05B09BCB9D}"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7C6C13-CD51-4391-B678-BE9335EA39B9}" type="doc">
      <dgm:prSet loTypeId="urn:microsoft.com/office/officeart/2005/8/layout/hList3" loCatId="list" qsTypeId="urn:microsoft.com/office/officeart/2005/8/quickstyle/simple1" qsCatId="simple" csTypeId="urn:microsoft.com/office/officeart/2005/8/colors/accent3_1" csCatId="accent3" phldr="1"/>
      <dgm:spPr/>
      <dgm:t>
        <a:bodyPr/>
        <a:lstStyle/>
        <a:p>
          <a:endParaRPr lang="en-US"/>
        </a:p>
      </dgm:t>
    </dgm:pt>
    <dgm:pt modelId="{93B418E7-01BC-447D-A75E-6614A71A0D03}">
      <dgm:prSet phldrT="[Text]" custT="1"/>
      <dgm:spPr/>
      <dgm:t>
        <a:bodyPr/>
        <a:lstStyle/>
        <a:p>
          <a:r>
            <a:rPr lang="en-US" sz="3200" b="1" dirty="0" smtClean="0"/>
            <a:t> 4 Dimensions of Alignment - EQuIP Rubric</a:t>
          </a:r>
          <a:endParaRPr lang="en-US" sz="3200" dirty="0"/>
        </a:p>
      </dgm:t>
    </dgm:pt>
    <dgm:pt modelId="{7E4B3CDC-88D1-4A37-A7B3-FCD82830CDC8}" type="parTrans" cxnId="{EFF89D8D-3C0B-4B5E-9536-82D3A567155A}">
      <dgm:prSet/>
      <dgm:spPr/>
      <dgm:t>
        <a:bodyPr/>
        <a:lstStyle/>
        <a:p>
          <a:endParaRPr lang="en-US"/>
        </a:p>
      </dgm:t>
    </dgm:pt>
    <dgm:pt modelId="{814F5411-5EBE-4279-9AE3-6ADFB0057E8B}" type="sibTrans" cxnId="{EFF89D8D-3C0B-4B5E-9536-82D3A567155A}">
      <dgm:prSet/>
      <dgm:spPr/>
      <dgm:t>
        <a:bodyPr/>
        <a:lstStyle/>
        <a:p>
          <a:endParaRPr lang="en-US"/>
        </a:p>
      </dgm:t>
    </dgm:pt>
    <dgm:pt modelId="{390782E3-E573-4B55-ABCC-B0B2A594CBE9}">
      <dgm:prSet phldrT="[Text]"/>
      <dgm:spPr/>
      <dgm:t>
        <a:bodyPr/>
        <a:lstStyle/>
        <a:p>
          <a:r>
            <a:rPr lang="en-US" dirty="0" smtClean="0"/>
            <a:t>Alignment to the Rigor</a:t>
          </a:r>
          <a:endParaRPr lang="en-US" dirty="0"/>
        </a:p>
      </dgm:t>
    </dgm:pt>
    <dgm:pt modelId="{979AC30C-F709-4395-BBED-443B9D109F37}" type="parTrans" cxnId="{3346B870-84CF-43E6-8D3E-67AA544B4C9A}">
      <dgm:prSet/>
      <dgm:spPr/>
      <dgm:t>
        <a:bodyPr/>
        <a:lstStyle/>
        <a:p>
          <a:endParaRPr lang="en-US"/>
        </a:p>
      </dgm:t>
    </dgm:pt>
    <dgm:pt modelId="{52C55268-5A54-4C3C-BEFE-2DAF1AB6AA32}" type="sibTrans" cxnId="{3346B870-84CF-43E6-8D3E-67AA544B4C9A}">
      <dgm:prSet/>
      <dgm:spPr/>
      <dgm:t>
        <a:bodyPr/>
        <a:lstStyle/>
        <a:p>
          <a:endParaRPr lang="en-US"/>
        </a:p>
      </dgm:t>
    </dgm:pt>
    <dgm:pt modelId="{6E2AD0AA-4F15-4850-B34A-CBB93074C067}">
      <dgm:prSet phldrT="[Text]"/>
      <dgm:spPr/>
      <dgm:t>
        <a:bodyPr/>
        <a:lstStyle/>
        <a:p>
          <a:r>
            <a:rPr lang="en-US" dirty="0" smtClean="0"/>
            <a:t>Alignment to the Shifts </a:t>
          </a:r>
          <a:endParaRPr lang="en-US" dirty="0"/>
        </a:p>
      </dgm:t>
    </dgm:pt>
    <dgm:pt modelId="{A88EE1D5-D93D-43AE-9D5C-540BBCFFCDE5}" type="parTrans" cxnId="{5D52FE89-6D7B-4190-A48E-3AE6DAA171D7}">
      <dgm:prSet/>
      <dgm:spPr/>
      <dgm:t>
        <a:bodyPr/>
        <a:lstStyle/>
        <a:p>
          <a:endParaRPr lang="en-US"/>
        </a:p>
      </dgm:t>
    </dgm:pt>
    <dgm:pt modelId="{A4C550F3-9E0B-43A2-8FEB-414E414B4719}" type="sibTrans" cxnId="{5D52FE89-6D7B-4190-A48E-3AE6DAA171D7}">
      <dgm:prSet/>
      <dgm:spPr/>
      <dgm:t>
        <a:bodyPr/>
        <a:lstStyle/>
        <a:p>
          <a:endParaRPr lang="en-US"/>
        </a:p>
      </dgm:t>
    </dgm:pt>
    <dgm:pt modelId="{BDF4520C-644B-411F-A4AC-5E0BA225D855}">
      <dgm:prSet phldrT="[Text]"/>
      <dgm:spPr/>
      <dgm:t>
        <a:bodyPr/>
        <a:lstStyle/>
        <a:p>
          <a:r>
            <a:rPr lang="en-US" dirty="0" smtClean="0"/>
            <a:t>Alignment to Instructional Supports</a:t>
          </a:r>
          <a:endParaRPr lang="en-US" dirty="0"/>
        </a:p>
      </dgm:t>
    </dgm:pt>
    <dgm:pt modelId="{15219701-5B78-4206-ABB8-516A88D2B37B}" type="parTrans" cxnId="{DF853C61-A50D-43AD-B137-9CB8FBE8E707}">
      <dgm:prSet/>
      <dgm:spPr/>
      <dgm:t>
        <a:bodyPr/>
        <a:lstStyle/>
        <a:p>
          <a:endParaRPr lang="en-US"/>
        </a:p>
      </dgm:t>
    </dgm:pt>
    <dgm:pt modelId="{0536C674-02D9-48B7-80E8-7725C923D204}" type="sibTrans" cxnId="{DF853C61-A50D-43AD-B137-9CB8FBE8E707}">
      <dgm:prSet/>
      <dgm:spPr/>
      <dgm:t>
        <a:bodyPr/>
        <a:lstStyle/>
        <a:p>
          <a:endParaRPr lang="en-US"/>
        </a:p>
      </dgm:t>
    </dgm:pt>
    <dgm:pt modelId="{D7D531AF-EB7C-4A83-BDE9-B61D6310D6D6}">
      <dgm:prSet phldrT="[Text]"/>
      <dgm:spPr/>
      <dgm:t>
        <a:bodyPr/>
        <a:lstStyle/>
        <a:p>
          <a:r>
            <a:rPr lang="en-US" dirty="0" smtClean="0"/>
            <a:t>Alignment to Assessment</a:t>
          </a:r>
          <a:endParaRPr lang="en-US" dirty="0"/>
        </a:p>
      </dgm:t>
    </dgm:pt>
    <dgm:pt modelId="{1C033BF5-4135-47CD-80D9-C28D3DCD8496}" type="parTrans" cxnId="{D1BCBD97-100E-4A36-BD67-28E32D245A37}">
      <dgm:prSet/>
      <dgm:spPr/>
      <dgm:t>
        <a:bodyPr/>
        <a:lstStyle/>
        <a:p>
          <a:endParaRPr lang="en-US"/>
        </a:p>
      </dgm:t>
    </dgm:pt>
    <dgm:pt modelId="{04504C9A-6F7D-4F56-A583-8AAE1D45B44B}" type="sibTrans" cxnId="{D1BCBD97-100E-4A36-BD67-28E32D245A37}">
      <dgm:prSet/>
      <dgm:spPr/>
      <dgm:t>
        <a:bodyPr/>
        <a:lstStyle/>
        <a:p>
          <a:endParaRPr lang="en-US"/>
        </a:p>
      </dgm:t>
    </dgm:pt>
    <dgm:pt modelId="{5A6B6E67-8678-4690-AE67-9B64A89DC1A5}" type="pres">
      <dgm:prSet presAssocID="{197C6C13-CD51-4391-B678-BE9335EA39B9}" presName="composite" presStyleCnt="0">
        <dgm:presLayoutVars>
          <dgm:chMax val="1"/>
          <dgm:dir/>
          <dgm:resizeHandles val="exact"/>
        </dgm:presLayoutVars>
      </dgm:prSet>
      <dgm:spPr/>
      <dgm:t>
        <a:bodyPr/>
        <a:lstStyle/>
        <a:p>
          <a:endParaRPr lang="en-US"/>
        </a:p>
      </dgm:t>
    </dgm:pt>
    <dgm:pt modelId="{BBA3838E-167D-404A-A07E-BBBB5DB4E113}" type="pres">
      <dgm:prSet presAssocID="{93B418E7-01BC-447D-A75E-6614A71A0D03}" presName="roof" presStyleLbl="dkBgShp" presStyleIdx="0" presStyleCnt="2" custLinFactNeighborX="187" custLinFactNeighborY="16578"/>
      <dgm:spPr/>
      <dgm:t>
        <a:bodyPr/>
        <a:lstStyle/>
        <a:p>
          <a:endParaRPr lang="en-US"/>
        </a:p>
      </dgm:t>
    </dgm:pt>
    <dgm:pt modelId="{484FAD17-5044-433B-A399-826D2A5756AE}" type="pres">
      <dgm:prSet presAssocID="{93B418E7-01BC-447D-A75E-6614A71A0D03}" presName="pillars" presStyleCnt="0"/>
      <dgm:spPr/>
    </dgm:pt>
    <dgm:pt modelId="{BE6C435C-EB69-474B-8CE6-6905219621D9}" type="pres">
      <dgm:prSet presAssocID="{93B418E7-01BC-447D-A75E-6614A71A0D03}" presName="pillar1" presStyleLbl="node1" presStyleIdx="0" presStyleCnt="4">
        <dgm:presLayoutVars>
          <dgm:bulletEnabled val="1"/>
        </dgm:presLayoutVars>
      </dgm:prSet>
      <dgm:spPr/>
      <dgm:t>
        <a:bodyPr/>
        <a:lstStyle/>
        <a:p>
          <a:endParaRPr lang="en-US"/>
        </a:p>
      </dgm:t>
    </dgm:pt>
    <dgm:pt modelId="{6458E1BC-E7E9-49BA-9F2E-0ED8296A91A4}" type="pres">
      <dgm:prSet presAssocID="{6E2AD0AA-4F15-4850-B34A-CBB93074C067}" presName="pillarX" presStyleLbl="node1" presStyleIdx="1" presStyleCnt="4">
        <dgm:presLayoutVars>
          <dgm:bulletEnabled val="1"/>
        </dgm:presLayoutVars>
      </dgm:prSet>
      <dgm:spPr/>
      <dgm:t>
        <a:bodyPr/>
        <a:lstStyle/>
        <a:p>
          <a:endParaRPr lang="en-US"/>
        </a:p>
      </dgm:t>
    </dgm:pt>
    <dgm:pt modelId="{D7B7F3B9-B46F-42D7-870B-640D8D6BEEC1}" type="pres">
      <dgm:prSet presAssocID="{BDF4520C-644B-411F-A4AC-5E0BA225D855}" presName="pillarX" presStyleLbl="node1" presStyleIdx="2" presStyleCnt="4">
        <dgm:presLayoutVars>
          <dgm:bulletEnabled val="1"/>
        </dgm:presLayoutVars>
      </dgm:prSet>
      <dgm:spPr/>
      <dgm:t>
        <a:bodyPr/>
        <a:lstStyle/>
        <a:p>
          <a:endParaRPr lang="en-US"/>
        </a:p>
      </dgm:t>
    </dgm:pt>
    <dgm:pt modelId="{E67F2C63-E278-49A8-B6A2-C70758E73895}" type="pres">
      <dgm:prSet presAssocID="{D7D531AF-EB7C-4A83-BDE9-B61D6310D6D6}" presName="pillarX" presStyleLbl="node1" presStyleIdx="3" presStyleCnt="4">
        <dgm:presLayoutVars>
          <dgm:bulletEnabled val="1"/>
        </dgm:presLayoutVars>
      </dgm:prSet>
      <dgm:spPr/>
      <dgm:t>
        <a:bodyPr/>
        <a:lstStyle/>
        <a:p>
          <a:endParaRPr lang="en-US"/>
        </a:p>
      </dgm:t>
    </dgm:pt>
    <dgm:pt modelId="{99AB4FB4-85CE-48E1-8491-1BF8FF4D988E}" type="pres">
      <dgm:prSet presAssocID="{93B418E7-01BC-447D-A75E-6614A71A0D03}" presName="base" presStyleLbl="dkBgShp" presStyleIdx="1" presStyleCnt="2"/>
      <dgm:spPr/>
    </dgm:pt>
  </dgm:ptLst>
  <dgm:cxnLst>
    <dgm:cxn modelId="{3346B870-84CF-43E6-8D3E-67AA544B4C9A}" srcId="{93B418E7-01BC-447D-A75E-6614A71A0D03}" destId="{390782E3-E573-4B55-ABCC-B0B2A594CBE9}" srcOrd="0" destOrd="0" parTransId="{979AC30C-F709-4395-BBED-443B9D109F37}" sibTransId="{52C55268-5A54-4C3C-BEFE-2DAF1AB6AA32}"/>
    <dgm:cxn modelId="{67D25C01-250E-4C96-B450-245C43A2EB09}" type="presOf" srcId="{D7D531AF-EB7C-4A83-BDE9-B61D6310D6D6}" destId="{E67F2C63-E278-49A8-B6A2-C70758E73895}" srcOrd="0" destOrd="0" presId="urn:microsoft.com/office/officeart/2005/8/layout/hList3"/>
    <dgm:cxn modelId="{388D2508-405B-40EB-AA3D-128B8D583315}" type="presOf" srcId="{BDF4520C-644B-411F-A4AC-5E0BA225D855}" destId="{D7B7F3B9-B46F-42D7-870B-640D8D6BEEC1}" srcOrd="0" destOrd="0" presId="urn:microsoft.com/office/officeart/2005/8/layout/hList3"/>
    <dgm:cxn modelId="{D1BCBD97-100E-4A36-BD67-28E32D245A37}" srcId="{93B418E7-01BC-447D-A75E-6614A71A0D03}" destId="{D7D531AF-EB7C-4A83-BDE9-B61D6310D6D6}" srcOrd="3" destOrd="0" parTransId="{1C033BF5-4135-47CD-80D9-C28D3DCD8496}" sibTransId="{04504C9A-6F7D-4F56-A583-8AAE1D45B44B}"/>
    <dgm:cxn modelId="{DF853C61-A50D-43AD-B137-9CB8FBE8E707}" srcId="{93B418E7-01BC-447D-A75E-6614A71A0D03}" destId="{BDF4520C-644B-411F-A4AC-5E0BA225D855}" srcOrd="2" destOrd="0" parTransId="{15219701-5B78-4206-ABB8-516A88D2B37B}" sibTransId="{0536C674-02D9-48B7-80E8-7725C923D204}"/>
    <dgm:cxn modelId="{ADDD9A63-4418-4CB8-B3A8-322EDF47B06C}" type="presOf" srcId="{93B418E7-01BC-447D-A75E-6614A71A0D03}" destId="{BBA3838E-167D-404A-A07E-BBBB5DB4E113}" srcOrd="0" destOrd="0" presId="urn:microsoft.com/office/officeart/2005/8/layout/hList3"/>
    <dgm:cxn modelId="{EFF89D8D-3C0B-4B5E-9536-82D3A567155A}" srcId="{197C6C13-CD51-4391-B678-BE9335EA39B9}" destId="{93B418E7-01BC-447D-A75E-6614A71A0D03}" srcOrd="0" destOrd="0" parTransId="{7E4B3CDC-88D1-4A37-A7B3-FCD82830CDC8}" sibTransId="{814F5411-5EBE-4279-9AE3-6ADFB0057E8B}"/>
    <dgm:cxn modelId="{5D52FE89-6D7B-4190-A48E-3AE6DAA171D7}" srcId="{93B418E7-01BC-447D-A75E-6614A71A0D03}" destId="{6E2AD0AA-4F15-4850-B34A-CBB93074C067}" srcOrd="1" destOrd="0" parTransId="{A88EE1D5-D93D-43AE-9D5C-540BBCFFCDE5}" sibTransId="{A4C550F3-9E0B-43A2-8FEB-414E414B4719}"/>
    <dgm:cxn modelId="{D25F3A49-9B97-40CC-925D-91DEB8AEC343}" type="presOf" srcId="{390782E3-E573-4B55-ABCC-B0B2A594CBE9}" destId="{BE6C435C-EB69-474B-8CE6-6905219621D9}" srcOrd="0" destOrd="0" presId="urn:microsoft.com/office/officeart/2005/8/layout/hList3"/>
    <dgm:cxn modelId="{AADCB261-B025-4838-A85C-9552090F612B}" type="presOf" srcId="{6E2AD0AA-4F15-4850-B34A-CBB93074C067}" destId="{6458E1BC-E7E9-49BA-9F2E-0ED8296A91A4}" srcOrd="0" destOrd="0" presId="urn:microsoft.com/office/officeart/2005/8/layout/hList3"/>
    <dgm:cxn modelId="{44C4C5E9-A11C-4CCE-83E2-D55369588831}" type="presOf" srcId="{197C6C13-CD51-4391-B678-BE9335EA39B9}" destId="{5A6B6E67-8678-4690-AE67-9B64A89DC1A5}" srcOrd="0" destOrd="0" presId="urn:microsoft.com/office/officeart/2005/8/layout/hList3"/>
    <dgm:cxn modelId="{471437B2-6F48-4F20-A447-326E27B283F1}" type="presParOf" srcId="{5A6B6E67-8678-4690-AE67-9B64A89DC1A5}" destId="{BBA3838E-167D-404A-A07E-BBBB5DB4E113}" srcOrd="0" destOrd="0" presId="urn:microsoft.com/office/officeart/2005/8/layout/hList3"/>
    <dgm:cxn modelId="{78DC56E9-227C-4316-8BFA-2E04400FBEAB}" type="presParOf" srcId="{5A6B6E67-8678-4690-AE67-9B64A89DC1A5}" destId="{484FAD17-5044-433B-A399-826D2A5756AE}" srcOrd="1" destOrd="0" presId="urn:microsoft.com/office/officeart/2005/8/layout/hList3"/>
    <dgm:cxn modelId="{0C30DB50-8838-40E8-98DB-7DB1898AF87B}" type="presParOf" srcId="{484FAD17-5044-433B-A399-826D2A5756AE}" destId="{BE6C435C-EB69-474B-8CE6-6905219621D9}" srcOrd="0" destOrd="0" presId="urn:microsoft.com/office/officeart/2005/8/layout/hList3"/>
    <dgm:cxn modelId="{1F6937FD-105E-467D-AB15-BBD31A8547EA}" type="presParOf" srcId="{484FAD17-5044-433B-A399-826D2A5756AE}" destId="{6458E1BC-E7E9-49BA-9F2E-0ED8296A91A4}" srcOrd="1" destOrd="0" presId="urn:microsoft.com/office/officeart/2005/8/layout/hList3"/>
    <dgm:cxn modelId="{BC1DBBF9-2FB5-42FC-9D36-1A3417D56B3D}" type="presParOf" srcId="{484FAD17-5044-433B-A399-826D2A5756AE}" destId="{D7B7F3B9-B46F-42D7-870B-640D8D6BEEC1}" srcOrd="2" destOrd="0" presId="urn:microsoft.com/office/officeart/2005/8/layout/hList3"/>
    <dgm:cxn modelId="{FE7D6CDA-A7E1-4555-98CD-DC918737AE62}" type="presParOf" srcId="{484FAD17-5044-433B-A399-826D2A5756AE}" destId="{E67F2C63-E278-49A8-B6A2-C70758E73895}" srcOrd="3" destOrd="0" presId="urn:microsoft.com/office/officeart/2005/8/layout/hList3"/>
    <dgm:cxn modelId="{3FF83346-5B9A-4ADC-A5F8-5383B3DA64DF}" type="presParOf" srcId="{5A6B6E67-8678-4690-AE67-9B64A89DC1A5}" destId="{99AB4FB4-85CE-48E1-8491-1BF8FF4D988E}"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sz="quarter" idx="1"/>
          </p:nvPr>
        </p:nvSpPr>
        <p:spPr>
          <a:xfrm>
            <a:off x="4023093" y="0"/>
            <a:ext cx="3077739" cy="469424"/>
          </a:xfrm>
          <a:prstGeom prst="rect">
            <a:avLst/>
          </a:prstGeom>
        </p:spPr>
        <p:txBody>
          <a:bodyPr vert="horz" lIns="94229" tIns="47115" rIns="94229" bIns="47115"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5" rIns="94229" bIns="47115"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4229" tIns="47115" rIns="94229" bIns="47115"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5"/>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idx="1"/>
          </p:nvPr>
        </p:nvSpPr>
        <p:spPr>
          <a:xfrm>
            <a:off x="4023093" y="0"/>
            <a:ext cx="3077739" cy="471055"/>
          </a:xfrm>
          <a:prstGeom prst="rect">
            <a:avLst/>
          </a:prstGeom>
        </p:spPr>
        <p:txBody>
          <a:bodyPr vert="horz" lIns="94229" tIns="47115" rIns="94229" bIns="47115"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5" rIns="94229" bIns="47115" rtlCol="0" anchor="ctr"/>
          <a:lstStyle/>
          <a:p>
            <a:endParaRPr lang="en-US" dirty="0"/>
          </a:p>
        </p:txBody>
      </p:sp>
      <p:sp>
        <p:nvSpPr>
          <p:cNvPr id="5" name="Notes Placeholder 4"/>
          <p:cNvSpPr>
            <a:spLocks noGrp="1"/>
          </p:cNvSpPr>
          <p:nvPr>
            <p:ph type="body" sz="quarter" idx="3"/>
          </p:nvPr>
        </p:nvSpPr>
        <p:spPr>
          <a:xfrm>
            <a:off x="710248" y="4518203"/>
            <a:ext cx="5681980" cy="3696712"/>
          </a:xfrm>
          <a:prstGeom prst="rect">
            <a:avLst/>
          </a:prstGeom>
        </p:spPr>
        <p:txBody>
          <a:bodyPr vert="horz" lIns="94229" tIns="47115" rIns="94229" bIns="471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3"/>
            <a:ext cx="3077739" cy="471054"/>
          </a:xfrm>
          <a:prstGeom prst="rect">
            <a:avLst/>
          </a:prstGeom>
        </p:spPr>
        <p:txBody>
          <a:bodyPr vert="horz" lIns="94229" tIns="47115" rIns="94229" bIns="471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3"/>
            <a:ext cx="3077739" cy="471054"/>
          </a:xfrm>
          <a:prstGeom prst="rect">
            <a:avLst/>
          </a:prstGeom>
        </p:spPr>
        <p:txBody>
          <a:bodyPr vert="horz" lIns="94229" tIns="47115" rIns="94229" bIns="47115"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35</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kern="1200" dirty="0" smtClean="0">
                <a:solidFill>
                  <a:schemeClr val="tx1"/>
                </a:solidFill>
                <a:latin typeface="+mn-lt"/>
                <a:ea typeface="+mn-ea"/>
                <a:cs typeface="+mn-cs"/>
              </a:rPr>
              <a:t>40 minutes</a:t>
            </a:r>
            <a:endParaRPr lang="en-US" sz="1200" kern="1200" dirty="0">
              <a:solidFill>
                <a:schemeClr val="tx1"/>
              </a:solidFill>
              <a:latin typeface="+mn-lt"/>
              <a:ea typeface="+mn-ea"/>
              <a:cs typeface="+mn-cs"/>
            </a:endParaRPr>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36</a:t>
            </a:fld>
            <a:endParaRPr lang="en-US" dirty="0"/>
          </a:p>
        </p:txBody>
      </p:sp>
    </p:spTree>
    <p:extLst>
      <p:ext uri="{BB962C8B-B14F-4D97-AF65-F5344CB8AC3E}">
        <p14:creationId xmlns:p14="http://schemas.microsoft.com/office/powerpoint/2010/main" val="2229717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Starts at 10:15</a:t>
            </a:r>
          </a:p>
          <a:p>
            <a:pPr eaLnBrk="1" hangingPunct="1">
              <a:spcBef>
                <a:spcPct val="0"/>
              </a:spcBef>
            </a:pPr>
            <a:r>
              <a:rPr lang="en-US" dirty="0" smtClean="0"/>
              <a:t>Part 3: 60 minutes</a:t>
            </a:r>
            <a:r>
              <a:rPr lang="en-US" baseline="0" dirty="0" smtClean="0"/>
              <a:t> </a:t>
            </a:r>
            <a:r>
              <a:rPr lang="en-US" dirty="0" smtClean="0"/>
              <a:t>total,</a:t>
            </a:r>
            <a:r>
              <a:rPr lang="en-US" baseline="0" dirty="0" smtClean="0"/>
              <a:t> including introduction.</a:t>
            </a: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7BE3B105-BEAE-4170-BB65-C1C973462C25}" type="datetimeFigureOut">
              <a:rPr lang="en-US" smtClean="0">
                <a:latin typeface="Arial" pitchFamily="34" charset="0"/>
              </a:rPr>
              <a:pPr/>
              <a:t>1/16/2015</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37</a:t>
            </a:fld>
            <a:endParaRPr lang="en-US" dirty="0"/>
          </a:p>
        </p:txBody>
      </p:sp>
    </p:spTree>
    <p:extLst>
      <p:ext uri="{BB962C8B-B14F-4D97-AF65-F5344CB8AC3E}">
        <p14:creationId xmlns:p14="http://schemas.microsoft.com/office/powerpoint/2010/main" val="2770957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normAutofit lnSpcReduction="10000"/>
          </a:bodyPr>
          <a:lstStyle/>
          <a:p>
            <a:pPr>
              <a:lnSpc>
                <a:spcPct val="90000"/>
              </a:lnSpc>
              <a:spcBef>
                <a:spcPts val="0"/>
              </a:spcBef>
            </a:pPr>
            <a:r>
              <a:rPr lang="en-US" baseline="0" dirty="0" smtClean="0"/>
              <a:t>In Activity 2, participants will become familiar with the EQuIP Rubric </a:t>
            </a:r>
            <a:r>
              <a:rPr lang="en-US" dirty="0" smtClean="0"/>
              <a:t>to </a:t>
            </a:r>
            <a:r>
              <a:rPr lang="en-US" dirty="0"/>
              <a:t>determine if a lesson </a:t>
            </a:r>
            <a:r>
              <a:rPr lang="en-US" dirty="0" smtClean="0"/>
              <a:t>is </a:t>
            </a:r>
            <a:r>
              <a:rPr lang="en-US" dirty="0"/>
              <a:t>aligned to the </a:t>
            </a:r>
            <a:r>
              <a:rPr lang="en-US" dirty="0" smtClean="0"/>
              <a:t>CCS</a:t>
            </a:r>
            <a:r>
              <a:rPr lang="en-US" baseline="0" dirty="0" smtClean="0"/>
              <a:t> for </a:t>
            </a:r>
            <a:r>
              <a:rPr lang="en-US" dirty="0" smtClean="0"/>
              <a:t>ELA </a:t>
            </a:r>
            <a:r>
              <a:rPr lang="en-US" dirty="0"/>
              <a:t>&amp; </a:t>
            </a:r>
            <a:r>
              <a:rPr lang="en-US" dirty="0" smtClean="0"/>
              <a:t>Literacy.</a:t>
            </a:r>
            <a:r>
              <a:rPr lang="en-US" baseline="0" dirty="0" smtClean="0"/>
              <a:t> Participants will be involved with several activities to help understand its purpose and value. They will </a:t>
            </a:r>
            <a:r>
              <a:rPr lang="en-US" sz="1200" kern="1200" dirty="0" smtClean="0">
                <a:solidFill>
                  <a:schemeClr val="tx1"/>
                </a:solidFill>
                <a:effectLst/>
                <a:latin typeface="+mn-lt"/>
                <a:ea typeface="+mn-ea"/>
                <a:cs typeface="+mn-cs"/>
              </a:rPr>
              <a:t>discuss how this tool can be used by teachers and teacher leaders to ensure quality design of CCS-aligned units and lessons.</a:t>
            </a:r>
            <a:endParaRPr lang="en-US" dirty="0" smtClean="0"/>
          </a:p>
          <a:p>
            <a:pPr marL="233285" indent="-233285">
              <a:lnSpc>
                <a:spcPct val="90000"/>
              </a:lnSpc>
            </a:pPr>
            <a:endParaRPr lang="en-US" dirty="0" smtClean="0"/>
          </a:p>
          <a:p>
            <a:pPr marL="0" indent="0">
              <a:lnSpc>
                <a:spcPct val="90000"/>
              </a:lnSpc>
              <a:buFont typeface="Arial" pitchFamily="34" charset="0"/>
              <a:buNone/>
            </a:pPr>
            <a:r>
              <a:rPr lang="en-US" dirty="0" smtClean="0"/>
              <a:t>Educators </a:t>
            </a:r>
            <a:r>
              <a:rPr lang="en-US" dirty="0"/>
              <a:t>Evaluating Quality Instructional Products (EQuIP) is a collaborative of states working to increase the supply of quality instructional materials that align with the </a:t>
            </a:r>
            <a:r>
              <a:rPr lang="en-US" dirty="0" smtClean="0"/>
              <a:t>Connecticut</a:t>
            </a:r>
            <a:r>
              <a:rPr lang="en-US" baseline="0" dirty="0" smtClean="0"/>
              <a:t> Core</a:t>
            </a:r>
            <a:r>
              <a:rPr lang="en-US" dirty="0" smtClean="0"/>
              <a:t> Standards </a:t>
            </a:r>
            <a:r>
              <a:rPr lang="en-US" dirty="0"/>
              <a:t>for use in elementary, middle, and high schools. This rubric was developed by Massachusetts, Rhode Island, and New York as the Tri-State Rubric, with the assistance of Achieve</a:t>
            </a:r>
            <a:r>
              <a:rPr lang="en-US" dirty="0" smtClean="0"/>
              <a:t>. The </a:t>
            </a:r>
            <a:r>
              <a:rPr lang="en-US" dirty="0"/>
              <a:t>rubric is now available for use by all states. </a:t>
            </a:r>
            <a:endParaRPr lang="en-US" dirty="0" smtClean="0"/>
          </a:p>
          <a:p>
            <a:pPr marL="0" indent="0">
              <a:lnSpc>
                <a:spcPct val="90000"/>
              </a:lnSpc>
              <a:buFont typeface="Arial" pitchFamily="34" charset="0"/>
              <a:buNone/>
            </a:pPr>
            <a:endParaRPr lang="en-US" dirty="0" smtClean="0"/>
          </a:p>
          <a:p>
            <a:pPr marL="0" indent="0">
              <a:lnSpc>
                <a:spcPct val="90000"/>
              </a:lnSpc>
              <a:buFont typeface="Arial" pitchFamily="34" charset="0"/>
              <a:buNone/>
            </a:pPr>
            <a:r>
              <a:rPr lang="en-US" dirty="0" smtClean="0"/>
              <a:t>The </a:t>
            </a:r>
            <a:r>
              <a:rPr lang="en-US" dirty="0"/>
              <a:t>rubric helps educators examine the following dimensions:</a:t>
            </a:r>
          </a:p>
          <a:p>
            <a:pPr marL="699855" lvl="1" indent="-233285">
              <a:lnSpc>
                <a:spcPct val="90000"/>
              </a:lnSpc>
              <a:buFontTx/>
              <a:buAutoNum type="arabicPeriod"/>
            </a:pPr>
            <a:r>
              <a:rPr lang="en-US" b="1" dirty="0"/>
              <a:t>Alignment to the rigor of </a:t>
            </a:r>
            <a:r>
              <a:rPr lang="en-US" b="1" dirty="0" smtClean="0"/>
              <a:t>the Connecticut</a:t>
            </a:r>
            <a:r>
              <a:rPr lang="en-US" b="1" baseline="0" dirty="0" smtClean="0"/>
              <a:t> Core </a:t>
            </a:r>
            <a:r>
              <a:rPr lang="en-US" b="1" dirty="0" smtClean="0"/>
              <a:t>Standards</a:t>
            </a:r>
            <a:r>
              <a:rPr lang="en-US" b="1" baseline="0" dirty="0" smtClean="0"/>
              <a:t> for </a:t>
            </a:r>
            <a:r>
              <a:rPr lang="en-US" b="1" dirty="0" smtClean="0"/>
              <a:t>ELA </a:t>
            </a:r>
            <a:r>
              <a:rPr lang="en-US" b="1" dirty="0"/>
              <a:t>&amp; Literacy</a:t>
            </a:r>
            <a:r>
              <a:rPr lang="en-US" dirty="0"/>
              <a:t>: For example, are the standards identified and addressed? Is the purpose of instruction clear? Are appropriately complex texts used? </a:t>
            </a:r>
          </a:p>
          <a:p>
            <a:pPr marL="699855" lvl="1" indent="-233285">
              <a:lnSpc>
                <a:spcPct val="90000"/>
              </a:lnSpc>
              <a:buFontTx/>
              <a:buAutoNum type="arabicPeriod"/>
            </a:pPr>
            <a:r>
              <a:rPr lang="en-US" b="1" dirty="0"/>
              <a:t>Key areas of focus</a:t>
            </a:r>
            <a:r>
              <a:rPr lang="en-US" dirty="0"/>
              <a:t>: 1</a:t>
            </a:r>
            <a:r>
              <a:rPr lang="en-US" dirty="0" smtClean="0"/>
              <a:t>) content-rich </a:t>
            </a:r>
            <a:r>
              <a:rPr lang="en-US" dirty="0"/>
              <a:t>text; 2) reading closely; 3) purposeful writing; 4) academic language</a:t>
            </a:r>
          </a:p>
          <a:p>
            <a:pPr marL="699855" lvl="1" indent="-233285">
              <a:lnSpc>
                <a:spcPct val="90000"/>
              </a:lnSpc>
              <a:buFontTx/>
              <a:buAutoNum type="arabicPeriod"/>
            </a:pPr>
            <a:r>
              <a:rPr lang="en-US" b="1" dirty="0"/>
              <a:t>Instructional supports</a:t>
            </a:r>
            <a:r>
              <a:rPr lang="en-US" dirty="0"/>
              <a:t>: engagement; variety of opportunities to engage with challenging text; scaffolding for all learners</a:t>
            </a:r>
          </a:p>
          <a:p>
            <a:pPr marL="699855" lvl="1" indent="-233285">
              <a:lnSpc>
                <a:spcPct val="90000"/>
              </a:lnSpc>
              <a:buFontTx/>
              <a:buAutoNum type="arabicPeriod"/>
            </a:pPr>
            <a:r>
              <a:rPr lang="en-US" b="1" dirty="0"/>
              <a:t>Assessment</a:t>
            </a:r>
            <a:r>
              <a:rPr lang="en-US" dirty="0"/>
              <a:t>: observable evidence that students are working towards proficiency on specified standards; use of aligned rubrics to assess writing</a:t>
            </a:r>
          </a:p>
          <a:p>
            <a:pPr marL="233285" indent="-233285">
              <a:lnSpc>
                <a:spcPct val="90000"/>
              </a:lnSpc>
              <a:buFontTx/>
              <a:buAutoNum type="arabicPeriod"/>
            </a:pPr>
            <a:endParaRPr lang="en-US" dirty="0"/>
          </a:p>
          <a:p>
            <a:pPr marL="233285" indent="-233285">
              <a:lnSpc>
                <a:spcPct val="90000"/>
              </a:lnSpc>
            </a:pPr>
            <a:endParaRPr lang="en-US" dirty="0"/>
          </a:p>
        </p:txBody>
      </p:sp>
      <p:sp>
        <p:nvSpPr>
          <p:cNvPr id="4" name="Slide Number Placeholder 3"/>
          <p:cNvSpPr>
            <a:spLocks noGrp="1"/>
          </p:cNvSpPr>
          <p:nvPr>
            <p:ph type="sldNum" sz="quarter" idx="5"/>
          </p:nvPr>
        </p:nvSpPr>
        <p:spPr/>
        <p:txBody>
          <a:bodyPr/>
          <a:lstStyle/>
          <a:p>
            <a:fld id="{A82E78CF-523D-7841-BD12-8E9912BF1948}" type="slidenum">
              <a:rPr lang="en-US"/>
              <a:pPr/>
              <a:t>38</a:t>
            </a:fld>
            <a:endParaRPr lang="en-US" dirty="0"/>
          </a:p>
        </p:txBody>
      </p:sp>
    </p:spTree>
    <p:extLst>
      <p:ext uri="{BB962C8B-B14F-4D97-AF65-F5344CB8AC3E}">
        <p14:creationId xmlns:p14="http://schemas.microsoft.com/office/powerpoint/2010/main" val="40155550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xmlns:mv="urn:schemas-microsoft-com:mac:vml" xmlns:mc="http://schemas.openxmlformats.org/markup-compatibility/2006" val="1"/>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xmlns:mv="urn:schemas-microsoft-com:mac:vml" xmlns:mc="http://schemas.openxmlformats.org/markup-compatibility/2006" val="1"/>
            </a:ext>
          </a:extLst>
        </p:spPr>
        <p:txBody>
          <a:bodyPr/>
          <a:lstStyle/>
          <a:p>
            <a:pPr eaLnBrk="1" hangingPunct="1">
              <a:spcBef>
                <a:spcPct val="0"/>
              </a:spcBef>
            </a:pPr>
            <a:endParaRPr lang="en-US" dirty="0">
              <a:latin typeface="Calibri" charset="0"/>
              <a:ea typeface="ＭＳ Ｐゴシック" charset="0"/>
              <a:cs typeface="ＭＳ Ｐゴシック" charset="0"/>
            </a:endParaRPr>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65A7AD0-42E9-1E4C-97E7-D1AB71D25CE9}" type="slidenum">
              <a:rPr lang="en-US" sz="1200"/>
              <a:pPr eaLnBrk="1" hangingPunct="1"/>
              <a:t>39</a:t>
            </a:fld>
            <a:endParaRPr lang="en-US" sz="1200" dirty="0"/>
          </a:p>
        </p:txBody>
      </p:sp>
    </p:spTree>
    <p:extLst>
      <p:ext uri="{BB962C8B-B14F-4D97-AF65-F5344CB8AC3E}">
        <p14:creationId xmlns:p14="http://schemas.microsoft.com/office/powerpoint/2010/main" val="20218096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illustrates </a:t>
            </a:r>
            <a:r>
              <a:rPr lang="en-US" dirty="0" smtClean="0"/>
              <a:t>how quality review rating teams use the rubric. Explain</a:t>
            </a:r>
            <a:r>
              <a:rPr lang="en-US" baseline="0" dirty="0" smtClean="0"/>
              <a:t> to participants that if the unit/lesson is not well aligned in Dimension 1, the review doesn’t continue. Have them read the criteria in Dimension 1, then show the feedback example on the next slide.</a:t>
            </a: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C61F0EF1-02E2-4DA3-B8C8-9CA3860358C2}" type="datetime1">
              <a:rPr lang="en-US" smtClean="0"/>
              <a:t>1/16/2015</a:t>
            </a:fld>
            <a:endParaRPr lang="en-US" dirty="0"/>
          </a:p>
        </p:txBody>
      </p:sp>
      <p:sp>
        <p:nvSpPr>
          <p:cNvPr id="6" name="Footer Placeholder 5"/>
          <p:cNvSpPr>
            <a:spLocks noGrp="1"/>
          </p:cNvSpPr>
          <p:nvPr>
            <p:ph type="ftr" sz="quarter" idx="12"/>
          </p:nvPr>
        </p:nvSpPr>
        <p:spPr/>
        <p:txBody>
          <a:bodyPr/>
          <a:lstStyle/>
          <a:p>
            <a:r>
              <a:rPr lang="en-US" dirty="0" smtClean="0"/>
              <a:t>www.pcghumanservices.com</a:t>
            </a:r>
            <a:endParaRPr lang="en-US" dirty="0"/>
          </a:p>
        </p:txBody>
      </p:sp>
      <p:sp>
        <p:nvSpPr>
          <p:cNvPr id="7" name="Slide Number Placeholder 6"/>
          <p:cNvSpPr>
            <a:spLocks noGrp="1"/>
          </p:cNvSpPr>
          <p:nvPr>
            <p:ph type="sldNum" sz="quarter" idx="13"/>
          </p:nvPr>
        </p:nvSpPr>
        <p:spPr/>
        <p:txBody>
          <a:bodyPr/>
          <a:lstStyle/>
          <a:p>
            <a:fld id="{3A182935-FA01-4C89-B17B-9FDF62DC9BA0}" type="slidenum">
              <a:rPr lang="en-US" smtClean="0"/>
              <a:pPr/>
              <a:t>40</a:t>
            </a:fld>
            <a:endParaRPr lang="en-US" dirty="0"/>
          </a:p>
        </p:txBody>
      </p:sp>
    </p:spTree>
    <p:extLst>
      <p:ext uri="{BB962C8B-B14F-4D97-AF65-F5344CB8AC3E}">
        <p14:creationId xmlns:p14="http://schemas.microsoft.com/office/powerpoint/2010/main" val="3517292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dirty="0" smtClean="0">
                <a:solidFill>
                  <a:schemeClr val="tx1"/>
                </a:solidFill>
                <a:effectLst/>
                <a:latin typeface="+mn-lt"/>
                <a:ea typeface="+mn-ea"/>
                <a:cs typeface="+mn-cs"/>
              </a:rPr>
              <a:t>15</a:t>
            </a:r>
            <a:r>
              <a:rPr lang="en-US" sz="1200" kern="1200" baseline="0" dirty="0" smtClean="0">
                <a:solidFill>
                  <a:schemeClr val="tx1"/>
                </a:solidFill>
                <a:effectLst/>
                <a:latin typeface="+mn-lt"/>
                <a:ea typeface="+mn-ea"/>
                <a:cs typeface="+mn-cs"/>
              </a:rPr>
              <a:t> minutes</a:t>
            </a:r>
          </a:p>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sing a jigsaw protocol, table groups will read, discuss, and build expertise on one section of the EQuIP Rubric. Participants will then remix with “experts” from other sections to share key information about their section of the rubric. With the full group, participants will briefly discuss how closely the current units and lessons they use might fare when evaluated with the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EQuIP Rubric. Point out that the EQuIP Rubric</a:t>
            </a:r>
            <a:r>
              <a:rPr lang="en-US" sz="1200" kern="1200" baseline="0" dirty="0" smtClean="0">
                <a:solidFill>
                  <a:schemeClr val="tx1"/>
                </a:solidFill>
                <a:effectLst/>
                <a:latin typeface="+mn-lt"/>
                <a:ea typeface="+mn-ea"/>
                <a:cs typeface="+mn-cs"/>
              </a:rPr>
              <a:t> is not used to evaluate teaching performance, it is solely used to evaluate units and lessons.</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ct val="0"/>
              </a:spcBef>
              <a:spcAft>
                <a:spcPts val="0"/>
              </a:spcAft>
              <a:buClrTx/>
              <a:buSzTx/>
              <a:buFontTx/>
              <a:buNone/>
              <a:tabLst/>
              <a:defRPr/>
            </a:pP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1/16/2015</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41</a:t>
            </a:fld>
            <a:endParaRPr lang="en-US" dirty="0"/>
          </a:p>
        </p:txBody>
      </p:sp>
    </p:spTree>
    <p:extLst>
      <p:ext uri="{BB962C8B-B14F-4D97-AF65-F5344CB8AC3E}">
        <p14:creationId xmlns:p14="http://schemas.microsoft.com/office/powerpoint/2010/main" val="3855575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13985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79DD212-8C5B-45AF-A324-258777B5B133}" type="slidenum">
              <a:rPr lang="en-US"/>
              <a:pPr>
                <a:defRPr/>
              </a:pPr>
              <a:t>‹#›</a:t>
            </a:fld>
            <a:endParaRPr lang="en-US" dirty="0"/>
          </a:p>
        </p:txBody>
      </p:sp>
    </p:spTree>
    <p:extLst>
      <p:ext uri="{BB962C8B-B14F-4D97-AF65-F5344CB8AC3E}">
        <p14:creationId xmlns:p14="http://schemas.microsoft.com/office/powerpoint/2010/main" val="636957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pic>
        <p:nvPicPr>
          <p:cNvPr id="3"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686B3373-2011-4B00-8622-1F14BFBCD868}" type="slidenum">
              <a:rPr lang="en-US"/>
              <a:pPr>
                <a:defRPr/>
              </a:pPr>
              <a:t>‹#›</a:t>
            </a:fld>
            <a:endParaRPr lang="en-US" dirty="0"/>
          </a:p>
        </p:txBody>
      </p:sp>
    </p:spTree>
    <p:extLst>
      <p:ext uri="{BB962C8B-B14F-4D97-AF65-F5344CB8AC3E}">
        <p14:creationId xmlns:p14="http://schemas.microsoft.com/office/powerpoint/2010/main" val="297146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219200"/>
            <a:ext cx="7620000" cy="5257800"/>
          </a:xfrm>
        </p:spPr>
        <p:txBody>
          <a:bodyPr>
            <a:normAutofit/>
          </a:bodyPr>
          <a:lstStyle/>
          <a:p>
            <a:pPr lvl="0"/>
            <a:endParaRPr lang="en-US" noProof="0" dirty="0" smtClean="0"/>
          </a:p>
        </p:txBody>
      </p:sp>
    </p:spTree>
    <p:extLst>
      <p:ext uri="{BB962C8B-B14F-4D97-AF65-F5344CB8AC3E}">
        <p14:creationId xmlns:p14="http://schemas.microsoft.com/office/powerpoint/2010/main" val="2550770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sz="3600">
                <a:solidFill>
                  <a:schemeClr val="bg1"/>
                </a:solidFill>
              </a:defRPr>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dirty="0"/>
          </a:p>
        </p:txBody>
      </p:sp>
      <p:sp>
        <p:nvSpPr>
          <p:cNvPr id="9" name="Content Placeholder 2"/>
          <p:cNvSpPr>
            <a:spLocks noGrp="1"/>
          </p:cNvSpPr>
          <p:nvPr>
            <p:ph idx="1"/>
          </p:nvPr>
        </p:nvSpPr>
        <p:spPr>
          <a:xfrm>
            <a:off x="457200" y="1371601"/>
            <a:ext cx="8229600" cy="4648199"/>
          </a:xfrm>
        </p:spPr>
        <p:txBody>
          <a:bodyPr>
            <a:no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48426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356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34825209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14665A4F-6890-4258-AD1E-01AB3F1CF128}" type="slidenum">
              <a:rPr lang="en-US"/>
              <a:pPr>
                <a:defRPr/>
              </a:pPr>
              <a:t>‹#›</a:t>
            </a:fld>
            <a:endParaRPr lang="en-US" dirty="0"/>
          </a:p>
        </p:txBody>
      </p:sp>
    </p:spTree>
    <p:extLst>
      <p:ext uri="{BB962C8B-B14F-4D97-AF65-F5344CB8AC3E}">
        <p14:creationId xmlns:p14="http://schemas.microsoft.com/office/powerpoint/2010/main" val="4984088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pic>
        <p:nvPicPr>
          <p:cNvPr id="4" name="Picture 6" descr="FL Common Core_v2_slide3.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5394ED1-7638-4D33-85F6-57DE3A38E4F1}" type="slidenum">
              <a:rPr lang="en-US"/>
              <a:pPr>
                <a:defRPr/>
              </a:pPr>
              <a:t>‹#›</a:t>
            </a:fld>
            <a:endParaRPr lang="en-US" dirty="0"/>
          </a:p>
        </p:txBody>
      </p:sp>
    </p:spTree>
    <p:extLst>
      <p:ext uri="{BB962C8B-B14F-4D97-AF65-F5344CB8AC3E}">
        <p14:creationId xmlns:p14="http://schemas.microsoft.com/office/powerpoint/2010/main" val="13025935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Bullet Slide 2">
    <p:spTree>
      <p:nvGrpSpPr>
        <p:cNvPr id="1" name=""/>
        <p:cNvGrpSpPr/>
        <p:nvPr/>
      </p:nvGrpSpPr>
      <p:grpSpPr>
        <a:xfrm>
          <a:off x="0" y="0"/>
          <a:ext cx="0" cy="0"/>
          <a:chOff x="0" y="0"/>
          <a:chExt cx="0" cy="0"/>
        </a:xfrm>
      </p:grpSpPr>
      <p:pic>
        <p:nvPicPr>
          <p:cNvPr id="5"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533400"/>
            <a:ext cx="8229600" cy="655638"/>
          </a:xfrm>
        </p:spPr>
        <p:txBody>
          <a:bodyPr/>
          <a:lstStyle>
            <a:lvl1pPr>
              <a:defRPr sz="2800">
                <a:solidFill>
                  <a:schemeClr val="accent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7772400" y="6019800"/>
            <a:ext cx="914400" cy="365125"/>
          </a:xfrm>
        </p:spPr>
        <p:txBody>
          <a:bodyPr/>
          <a:lstStyle>
            <a:lvl1pPr>
              <a:defRPr/>
            </a:lvl1pPr>
          </a:lstStyle>
          <a:p>
            <a:pPr>
              <a:defRPr/>
            </a:pPr>
            <a:fld id="{0D288AF7-C783-45D7-B44B-0AD2C6E9C3BE}" type="slidenum">
              <a:rPr lang="en-US"/>
              <a:pPr>
                <a:defRPr/>
              </a:pPr>
              <a:t>‹#›</a:t>
            </a:fld>
            <a:endParaRPr lang="en-US" dirty="0"/>
          </a:p>
        </p:txBody>
      </p:sp>
    </p:spTree>
    <p:extLst>
      <p:ext uri="{BB962C8B-B14F-4D97-AF65-F5344CB8AC3E}">
        <p14:creationId xmlns:p14="http://schemas.microsoft.com/office/powerpoint/2010/main" val="3124385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84008494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31"/>
          <p:cNvGrpSpPr>
            <a:grpSpLocks/>
          </p:cNvGrpSpPr>
          <p:nvPr userDrawn="1"/>
        </p:nvGrpSpPr>
        <p:grpSpPr bwMode="auto">
          <a:xfrm>
            <a:off x="0" y="0"/>
            <a:ext cx="9144000" cy="1289050"/>
            <a:chOff x="0" y="-3175"/>
            <a:chExt cx="9144000" cy="1289050"/>
          </a:xfrm>
        </p:grpSpPr>
        <p:pic>
          <p:nvPicPr>
            <p:cNvPr id="3" name="Picture 9" descr="_0015_16.jpg"/>
            <p:cNvPicPr>
              <a:picLocks noChangeAspect="1"/>
            </p:cNvPicPr>
            <p:nvPr/>
          </p:nvPicPr>
          <p:blipFill>
            <a:blip r:embed="rId2">
              <a:extLst>
                <a:ext uri="{28A0092B-C50C-407E-A947-70E740481C1C}">
                  <a14:useLocalDpi xmlns:a14="http://schemas.microsoft.com/office/drawing/2010/main" val="0"/>
                </a:ext>
              </a:extLst>
            </a:blip>
            <a:srcRect b="4274"/>
            <a:stretch>
              <a:fillRect/>
            </a:stretch>
          </p:blipFill>
          <p:spPr bwMode="auto">
            <a:xfrm>
              <a:off x="0" y="0"/>
              <a:ext cx="91440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reeform 21"/>
            <p:cNvSpPr>
              <a:spLocks/>
            </p:cNvSpPr>
            <p:nvPr/>
          </p:nvSpPr>
          <p:spPr bwMode="auto">
            <a:xfrm>
              <a:off x="1371600" y="-3175"/>
              <a:ext cx="7256463" cy="1289050"/>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chemeClr val="bg1"/>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sp>
          <p:nvSpPr>
            <p:cNvPr id="5" name="Freeform 21"/>
            <p:cNvSpPr>
              <a:spLocks/>
            </p:cNvSpPr>
            <p:nvPr/>
          </p:nvSpPr>
          <p:spPr bwMode="auto">
            <a:xfrm>
              <a:off x="0" y="0"/>
              <a:ext cx="7239000" cy="1285875"/>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rgbClr val="0091B2"/>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grpSp>
      <p:sp>
        <p:nvSpPr>
          <p:cNvPr id="6" name="Slide Number Placeholder 2"/>
          <p:cNvSpPr>
            <a:spLocks noGrp="1"/>
          </p:cNvSpPr>
          <p:nvPr>
            <p:ph type="sldNum" sz="quarter" idx="10"/>
          </p:nvPr>
        </p:nvSpPr>
        <p:spPr/>
        <p:txBody>
          <a:bodyPr/>
          <a:lstStyle>
            <a:lvl1pPr>
              <a:defRPr>
                <a:solidFill>
                  <a:srgbClr val="A6A6A6"/>
                </a:solidFill>
              </a:defRPr>
            </a:lvl1pPr>
          </a:lstStyle>
          <a:p>
            <a:fld id="{6E4D97E5-1758-FA48-9DF8-FE8D09EB9481}" type="slidenum">
              <a:rPr lang="en-US"/>
              <a:pPr/>
              <a:t>‹#›</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Source:</a:t>
            </a:r>
          </a:p>
        </p:txBody>
      </p:sp>
    </p:spTree>
    <p:extLst>
      <p:ext uri="{BB962C8B-B14F-4D97-AF65-F5344CB8AC3E}">
        <p14:creationId xmlns:p14="http://schemas.microsoft.com/office/powerpoint/2010/main" val="3537503834"/>
      </p:ext>
    </p:extLst>
  </p:cSld>
  <p:clrMapOvr>
    <a:masterClrMapping/>
  </p:clrMapOvr>
  <p:transition spd="med" advClick="0">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6_Title Slide">
    <p:bg>
      <p:bgPr>
        <a:solidFill>
          <a:srgbClr val="0091B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207935"/>
      </p:ext>
    </p:extLst>
  </p:cSld>
  <p:clrMapOvr>
    <a:masterClrMapping/>
  </p:clrMapOvr>
  <p:transition spd="med" advClick="0">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image" Target="../media/image5.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4.png"/><Relationship Id="rId2" Type="http://schemas.openxmlformats.org/officeDocument/2006/relationships/slideLayout" Target="../slideLayouts/slideLayout20.xml"/><Relationship Id="rId16" Type="http://schemas.openxmlformats.org/officeDocument/2006/relationships/image" Target="../media/image8.pn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1.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21"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2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783330" y="6171734"/>
            <a:ext cx="1783080" cy="523220"/>
          </a:xfrm>
          <a:prstGeom prst="rect">
            <a:avLst/>
          </a:prstGeom>
          <a:noFill/>
        </p:spPr>
        <p:txBody>
          <a:bodyPr wrap="square" rtlCol="0">
            <a:spAutoFit/>
          </a:bodyPr>
          <a:lstStyle/>
          <a:p>
            <a:r>
              <a:rPr lang="en-US" sz="2800" baseline="0" dirty="0" smtClean="0">
                <a:solidFill>
                  <a:schemeClr val="bg1"/>
                </a:solidFill>
              </a:rPr>
              <a:t>Activity 3a</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 id="2147483740" r:id="rId12"/>
    <p:sldLayoutId id="2147483741" r:id="rId13"/>
    <p:sldLayoutId id="2147483743" r:id="rId14"/>
    <p:sldLayoutId id="2147483746" r:id="rId15"/>
    <p:sldLayoutId id="2147483747" r:id="rId16"/>
    <p:sldLayoutId id="2147483753" r:id="rId17"/>
    <p:sldLayoutId id="2147483754" r:id="rId18"/>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0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2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2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48" r:id="rId8"/>
    <p:sldLayoutId id="2147483749" r:id="rId9"/>
    <p:sldLayoutId id="2147483750" r:id="rId10"/>
    <p:sldLayoutId id="2147483752" r:id="rId11"/>
    <p:sldLayoutId id="2147483755" r:id="rId12"/>
    <p:sldLayoutId id="2147483756" r:id="rId13"/>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0.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www.youtube.com/watch?v=hW3TqIfxUmo" TargetMode="Externa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0796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6443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4227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K–5: </a:t>
            </a:r>
          </a:p>
          <a:p>
            <a:r>
              <a:rPr lang="en-US" b="1" i="0" dirty="0" smtClean="0">
                <a:solidFill>
                  <a:schemeClr val="tx2"/>
                </a:solidFill>
              </a:rPr>
              <a:t>Focus on Deepening Implementation</a:t>
            </a: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a:xfrm>
            <a:off x="379228" y="0"/>
            <a:ext cx="8382000" cy="1049972"/>
          </a:xfrm>
        </p:spPr>
        <p:txBody>
          <a:bodyPr/>
          <a:lstStyle/>
          <a:p>
            <a:r>
              <a:rPr lang="en-US" dirty="0" smtClean="0"/>
              <a:t>Today’s Session</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36</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3507055984"/>
              </p:ext>
            </p:extLst>
          </p:nvPr>
        </p:nvGraphicFramePr>
        <p:xfrm>
          <a:off x="0" y="648979"/>
          <a:ext cx="8486776" cy="52374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3227842" y="4594382"/>
            <a:ext cx="3811422" cy="461665"/>
          </a:xfrm>
          <a:prstGeom prst="rect">
            <a:avLst/>
          </a:prstGeom>
          <a:noFill/>
        </p:spPr>
        <p:txBody>
          <a:bodyPr wrap="square" rtlCol="0">
            <a:spAutoFit/>
          </a:bodyPr>
          <a:lstStyle/>
          <a:p>
            <a:pPr lvl="0"/>
            <a:r>
              <a:rPr lang="en-US" sz="2400" dirty="0"/>
              <a:t> Classroom “Look Fors”</a:t>
            </a:r>
          </a:p>
        </p:txBody>
      </p:sp>
    </p:spTree>
    <p:extLst>
      <p:ext uri="{BB962C8B-B14F-4D97-AF65-F5344CB8AC3E}">
        <p14:creationId xmlns:p14="http://schemas.microsoft.com/office/powerpoint/2010/main" val="3823221207"/>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67312"/>
            <a:ext cx="7886700" cy="553998"/>
          </a:xfrm>
        </p:spPr>
        <p:txBody>
          <a:bodyPr/>
          <a:lstStyle/>
          <a:p>
            <a:r>
              <a:rPr lang="en-US" sz="4000" dirty="0" smtClean="0"/>
              <a:t>Part 3</a:t>
            </a:r>
          </a:p>
        </p:txBody>
      </p:sp>
      <p:sp>
        <p:nvSpPr>
          <p:cNvPr id="4" name="Text Placeholder 3"/>
          <p:cNvSpPr>
            <a:spLocks noGrp="1"/>
          </p:cNvSpPr>
          <p:nvPr>
            <p:ph type="body" idx="1"/>
          </p:nvPr>
        </p:nvSpPr>
        <p:spPr>
          <a:xfrm>
            <a:off x="623888" y="4257858"/>
            <a:ext cx="7886700" cy="886397"/>
          </a:xfrm>
        </p:spPr>
        <p:txBody>
          <a:bodyPr/>
          <a:lstStyle/>
          <a:p>
            <a:r>
              <a:rPr lang="en-US" sz="3200" dirty="0" smtClean="0"/>
              <a:t>Assessing Written Curriculum with the EQuIP Rubric</a:t>
            </a:r>
            <a:endParaRPr lang="en-US" sz="3200"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37</a:t>
            </a:fld>
            <a:endParaRPr lang="en-US" dirty="0"/>
          </a:p>
        </p:txBody>
      </p:sp>
      <p:pic>
        <p:nvPicPr>
          <p:cNvPr id="5" name="Picture 5" descr="Picture10.png"/>
          <p:cNvPicPr>
            <a:picLocks noChangeAspect="1"/>
          </p:cNvPicPr>
          <p:nvPr/>
        </p:nvPicPr>
        <p:blipFill>
          <a:blip r:embed="rId3" cstate="print"/>
          <a:srcRect/>
          <a:stretch>
            <a:fillRect/>
          </a:stretch>
        </p:blipFill>
        <p:spPr bwMode="auto">
          <a:xfrm>
            <a:off x="917082" y="5285195"/>
            <a:ext cx="855322" cy="932688"/>
          </a:xfrm>
          <a:prstGeom prst="rect">
            <a:avLst/>
          </a:prstGeom>
          <a:noFill/>
          <a:ln w="9525">
            <a:noFill/>
            <a:miter lim="800000"/>
            <a:headEnd/>
            <a:tailEnd/>
          </a:ln>
        </p:spPr>
      </p:pic>
      <p:sp>
        <p:nvSpPr>
          <p:cNvPr id="2" name="TextBox 1"/>
          <p:cNvSpPr txBox="1"/>
          <p:nvPr/>
        </p:nvSpPr>
        <p:spPr>
          <a:xfrm>
            <a:off x="897146" y="5285195"/>
            <a:ext cx="1052422" cy="369332"/>
          </a:xfrm>
          <a:prstGeom prst="rect">
            <a:avLst/>
          </a:prstGeom>
          <a:noFill/>
        </p:spPr>
        <p:txBody>
          <a:bodyPr wrap="square" rtlCol="0">
            <a:spAutoFit/>
          </a:bodyPr>
          <a:lstStyle/>
          <a:p>
            <a:r>
              <a:rPr lang="en-US" dirty="0" smtClean="0"/>
              <a:t>Page 17</a:t>
            </a:r>
            <a:endParaRPr lang="en-US" dirty="0"/>
          </a:p>
        </p:txBody>
      </p:sp>
    </p:spTree>
    <p:extLst>
      <p:ext uri="{BB962C8B-B14F-4D97-AF65-F5344CB8AC3E}">
        <p14:creationId xmlns:p14="http://schemas.microsoft.com/office/powerpoint/2010/main" val="171860844"/>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6" name="Content Placeholder 1"/>
          <p:cNvSpPr>
            <a:spLocks noGrp="1"/>
          </p:cNvSpPr>
          <p:nvPr>
            <p:ph idx="4294967295"/>
          </p:nvPr>
        </p:nvSpPr>
        <p:spPr>
          <a:xfrm>
            <a:off x="495300" y="1500447"/>
            <a:ext cx="8153400" cy="1317284"/>
          </a:xfrm>
          <a:prstGeom prst="rect">
            <a:avLst/>
          </a:prstGeom>
        </p:spPr>
        <p:txBody>
          <a:bodyPr/>
          <a:lstStyle/>
          <a:p>
            <a:pPr algn="ctr">
              <a:buFont typeface="Arial" charset="0"/>
              <a:buNone/>
            </a:pPr>
            <a:r>
              <a:rPr lang="en-US" sz="2800" b="1" dirty="0" smtClean="0">
                <a:solidFill>
                  <a:schemeClr val="accent4"/>
                </a:solidFill>
              </a:rPr>
              <a:t>How well does the unit or lesson align with the Connecticut Core Standards for ELA &amp; Literacy?</a:t>
            </a:r>
          </a:p>
          <a:p>
            <a:pPr>
              <a:buFont typeface="Arial" charset="0"/>
              <a:buNone/>
            </a:pPr>
            <a:endParaRPr lang="en-US" dirty="0"/>
          </a:p>
        </p:txBody>
      </p:sp>
      <p:sp>
        <p:nvSpPr>
          <p:cNvPr id="79874" name="Title 2"/>
          <p:cNvSpPr>
            <a:spLocks noGrp="1"/>
          </p:cNvSpPr>
          <p:nvPr>
            <p:ph type="title"/>
          </p:nvPr>
        </p:nvSpPr>
        <p:spPr/>
        <p:txBody>
          <a:bodyPr>
            <a:normAutofit/>
          </a:bodyPr>
          <a:lstStyle/>
          <a:p>
            <a:r>
              <a:rPr sz="4000" dirty="0" smtClean="0"/>
              <a:t>Ensuring Alignment with the EQuIP Rubric</a:t>
            </a:r>
            <a:endParaRPr sz="4000" dirty="0"/>
          </a:p>
        </p:txBody>
      </p:sp>
      <p:sp>
        <p:nvSpPr>
          <p:cNvPr id="4" name="Slide Number Placeholder 3"/>
          <p:cNvSpPr>
            <a:spLocks noGrp="1"/>
          </p:cNvSpPr>
          <p:nvPr>
            <p:ph type="sldNum" sz="quarter" idx="4294967295"/>
          </p:nvPr>
        </p:nvSpPr>
        <p:spPr>
          <a:xfrm>
            <a:off x="6559296" y="6074282"/>
            <a:ext cx="2203704" cy="484632"/>
          </a:xfrm>
          <a:prstGeom prst="rect">
            <a:avLst/>
          </a:prstGeom>
        </p:spPr>
        <p:txBody>
          <a:bodyPr/>
          <a:lstStyle/>
          <a:p>
            <a:pPr algn="r"/>
            <a:fld id="{20099F9E-7CDF-8843-8E66-C41354B2D756}" type="slidenum">
              <a:rPr lang="en-US" smtClean="0"/>
              <a:pPr algn="r"/>
              <a:t>38</a:t>
            </a:fld>
            <a:endParaRPr lang="en-US" dirty="0"/>
          </a:p>
        </p:txBody>
      </p:sp>
      <p:graphicFrame>
        <p:nvGraphicFramePr>
          <p:cNvPr id="5" name="Diagram 4"/>
          <p:cNvGraphicFramePr/>
          <p:nvPr>
            <p:extLst>
              <p:ext uri="{D42A27DB-BD31-4B8C-83A1-F6EECF244321}">
                <p14:modId xmlns:p14="http://schemas.microsoft.com/office/powerpoint/2010/main" val="1771282929"/>
              </p:ext>
            </p:extLst>
          </p:nvPr>
        </p:nvGraphicFramePr>
        <p:xfrm>
          <a:off x="765048" y="2387600"/>
          <a:ext cx="7772400" cy="3429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05946083"/>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609600" y="1653195"/>
            <a:ext cx="7846927" cy="3957854"/>
          </a:xfrm>
          <a:prstGeom prst="rect">
            <a:avLst/>
          </a:prstGeom>
        </p:spPr>
      </p:pic>
      <p:sp>
        <p:nvSpPr>
          <p:cNvPr id="40963" name="Title 1"/>
          <p:cNvSpPr>
            <a:spLocks noGrp="1"/>
          </p:cNvSpPr>
          <p:nvPr>
            <p:ph type="title"/>
          </p:nvPr>
        </p:nvSpPr>
        <p:spPr>
          <a:xfrm>
            <a:off x="381000" y="230188"/>
            <a:ext cx="8646622" cy="1049972"/>
          </a:xfrm>
        </p:spPr>
        <p:txBody>
          <a:bodyPr>
            <a:noAutofit/>
          </a:bodyPr>
          <a:lstStyle/>
          <a:p>
            <a:r>
              <a:rPr lang="en-US" sz="3600" dirty="0"/>
              <a:t>The Rubric Organizes Criteria That Describe Quality Lessons/Units</a:t>
            </a:r>
          </a:p>
        </p:txBody>
      </p:sp>
      <p:sp>
        <p:nvSpPr>
          <p:cNvPr id="5" name="TextBox 4"/>
          <p:cNvSpPr txBox="1"/>
          <p:nvPr/>
        </p:nvSpPr>
        <p:spPr>
          <a:xfrm>
            <a:off x="160410" y="1154668"/>
            <a:ext cx="8802859" cy="400110"/>
          </a:xfrm>
          <a:prstGeom prst="rect">
            <a:avLst/>
          </a:prstGeom>
          <a:noFill/>
        </p:spPr>
        <p:txBody>
          <a:bodyPr wrap="none" rtlCol="0">
            <a:spAutoFit/>
          </a:bodyPr>
          <a:lstStyle/>
          <a:p>
            <a:pPr algn="ctr"/>
            <a:r>
              <a:rPr lang="en-US" sz="2000" b="1" dirty="0" smtClean="0">
                <a:solidFill>
                  <a:srgbClr val="DD4F23"/>
                </a:solidFill>
                <a:latin typeface="Calibri"/>
                <a:cs typeface="Calibri"/>
              </a:rPr>
              <a:t>Criteria </a:t>
            </a:r>
            <a:r>
              <a:rPr lang="en-US" sz="2000" dirty="0" smtClean="0">
                <a:latin typeface="Calibri"/>
                <a:cs typeface="Calibri"/>
              </a:rPr>
              <a:t>that define the rubric are organized to describe quality in </a:t>
            </a:r>
            <a:r>
              <a:rPr lang="en-US" sz="2000" b="1" dirty="0" smtClean="0">
                <a:solidFill>
                  <a:srgbClr val="DD4F23"/>
                </a:solidFill>
                <a:latin typeface="Calibri"/>
                <a:cs typeface="Calibri"/>
              </a:rPr>
              <a:t>four dimensions</a:t>
            </a:r>
            <a:r>
              <a:rPr lang="en-US" dirty="0" smtClean="0">
                <a:latin typeface="Calibri"/>
                <a:cs typeface="Calibri"/>
              </a:rPr>
              <a:t>.</a:t>
            </a:r>
            <a:endParaRPr lang="en-US" dirty="0">
              <a:latin typeface="Calibri"/>
              <a:cs typeface="Calibri"/>
            </a:endParaRPr>
          </a:p>
        </p:txBody>
      </p:sp>
      <p:sp>
        <p:nvSpPr>
          <p:cNvPr id="6" name="TextBox 5"/>
          <p:cNvSpPr txBox="1"/>
          <p:nvPr/>
        </p:nvSpPr>
        <p:spPr>
          <a:xfrm>
            <a:off x="193661" y="5606533"/>
            <a:ext cx="8913594" cy="369332"/>
          </a:xfrm>
          <a:prstGeom prst="rect">
            <a:avLst/>
          </a:prstGeom>
          <a:noFill/>
        </p:spPr>
        <p:txBody>
          <a:bodyPr wrap="none" rtlCol="0">
            <a:spAutoFit/>
          </a:bodyPr>
          <a:lstStyle/>
          <a:p>
            <a:pPr algn="ctr"/>
            <a:r>
              <a:rPr lang="en-US" sz="1600" b="1" dirty="0" smtClean="0">
                <a:solidFill>
                  <a:srgbClr val="DD4F23"/>
                </a:solidFill>
                <a:latin typeface="Calibri"/>
                <a:cs typeface="Calibri"/>
              </a:rPr>
              <a:t>**</a:t>
            </a:r>
            <a:r>
              <a:rPr lang="en-US" b="1" dirty="0" smtClean="0">
                <a:solidFill>
                  <a:srgbClr val="DD4F23"/>
                </a:solidFill>
                <a:latin typeface="Calibri"/>
                <a:cs typeface="Calibri"/>
              </a:rPr>
              <a:t>The most critical criteria </a:t>
            </a:r>
            <a:r>
              <a:rPr lang="en-US" dirty="0" smtClean="0">
                <a:latin typeface="Calibri"/>
                <a:cs typeface="Calibri"/>
              </a:rPr>
              <a:t>are considered to be </a:t>
            </a:r>
            <a:r>
              <a:rPr lang="en-US" b="1" dirty="0" smtClean="0">
                <a:solidFill>
                  <a:srgbClr val="DD4F23"/>
                </a:solidFill>
                <a:latin typeface="Calibri"/>
                <a:cs typeface="Calibri"/>
              </a:rPr>
              <a:t>“must have’s”</a:t>
            </a:r>
            <a:r>
              <a:rPr lang="en-US" dirty="0" smtClean="0">
                <a:latin typeface="Calibri"/>
                <a:cs typeface="Calibri"/>
              </a:rPr>
              <a:t> for a quality CCS lesson/unit.</a:t>
            </a:r>
            <a:endParaRPr lang="en-US" dirty="0">
              <a:latin typeface="Calibri"/>
              <a:cs typeface="Calibri"/>
            </a:endParaRPr>
          </a:p>
        </p:txBody>
      </p:sp>
      <p:sp>
        <p:nvSpPr>
          <p:cNvPr id="8" name="Curved Right Arrow 7"/>
          <p:cNvSpPr/>
          <p:nvPr/>
        </p:nvSpPr>
        <p:spPr bwMode="auto">
          <a:xfrm>
            <a:off x="94421" y="1524000"/>
            <a:ext cx="304800" cy="1154668"/>
          </a:xfrm>
          <a:prstGeom prst="curvedRightArrow">
            <a:avLst>
              <a:gd name="adj1" fmla="val 50000"/>
              <a:gd name="adj2" fmla="val 87503"/>
              <a:gd name="adj3" fmla="val 28720"/>
            </a:avLst>
          </a:prstGeom>
          <a:solidFill>
            <a:srgbClr val="DD4F23"/>
          </a:solidFill>
          <a:ln w="9525" cap="flat" cmpd="sng" algn="ctr">
            <a:solidFill>
              <a:srgbClr val="DD4F2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108" charset="0"/>
            </a:endParaRPr>
          </a:p>
        </p:txBody>
      </p:sp>
      <p:cxnSp>
        <p:nvCxnSpPr>
          <p:cNvPr id="11" name="Straight Arrow Connector 10"/>
          <p:cNvCxnSpPr/>
          <p:nvPr/>
        </p:nvCxnSpPr>
        <p:spPr bwMode="auto">
          <a:xfrm flipV="1">
            <a:off x="631908" y="2479258"/>
            <a:ext cx="356633" cy="3187343"/>
          </a:xfrm>
          <a:prstGeom prst="straightConnector1">
            <a:avLst/>
          </a:prstGeom>
          <a:solidFill>
            <a:srgbClr val="0091B2"/>
          </a:solidFill>
          <a:ln w="28575" cap="flat" cmpd="sng" algn="ctr">
            <a:solidFill>
              <a:srgbClr val="DD4F23"/>
            </a:solidFill>
            <a:prstDash val="solid"/>
            <a:round/>
            <a:headEnd type="none" w="med" len="med"/>
            <a:tailEnd type="arrow"/>
          </a:ln>
          <a:effectLst/>
        </p:spPr>
      </p:cxnSp>
      <p:cxnSp>
        <p:nvCxnSpPr>
          <p:cNvPr id="17" name="Straight Arrow Connector 16"/>
          <p:cNvCxnSpPr/>
          <p:nvPr/>
        </p:nvCxnSpPr>
        <p:spPr bwMode="auto">
          <a:xfrm flipH="1">
            <a:off x="1235676" y="1534591"/>
            <a:ext cx="6016451" cy="272028"/>
          </a:xfrm>
          <a:prstGeom prst="straightConnector1">
            <a:avLst/>
          </a:prstGeom>
          <a:solidFill>
            <a:srgbClr val="0091B2"/>
          </a:solidFill>
          <a:ln w="12700" cap="flat" cmpd="sng" algn="ctr">
            <a:solidFill>
              <a:srgbClr val="DD4F23"/>
            </a:solidFill>
            <a:prstDash val="solid"/>
            <a:round/>
            <a:headEnd type="none" w="med" len="med"/>
            <a:tailEnd type="arrow"/>
          </a:ln>
          <a:effectLst/>
        </p:spPr>
      </p:cxnSp>
      <p:cxnSp>
        <p:nvCxnSpPr>
          <p:cNvPr id="21" name="Straight Arrow Connector 20"/>
          <p:cNvCxnSpPr/>
          <p:nvPr/>
        </p:nvCxnSpPr>
        <p:spPr bwMode="auto">
          <a:xfrm flipH="1">
            <a:off x="3409604" y="1550077"/>
            <a:ext cx="3810000" cy="299704"/>
          </a:xfrm>
          <a:prstGeom prst="straightConnector1">
            <a:avLst/>
          </a:prstGeom>
          <a:solidFill>
            <a:srgbClr val="0091B2"/>
          </a:solidFill>
          <a:ln w="12700" cap="flat" cmpd="sng" algn="ctr">
            <a:solidFill>
              <a:srgbClr val="DD4F23"/>
            </a:solidFill>
            <a:prstDash val="solid"/>
            <a:round/>
            <a:headEnd type="none" w="med" len="med"/>
            <a:tailEnd type="arrow"/>
          </a:ln>
          <a:effectLst/>
        </p:spPr>
      </p:cxnSp>
      <p:cxnSp>
        <p:nvCxnSpPr>
          <p:cNvPr id="24" name="Straight Arrow Connector 23"/>
          <p:cNvCxnSpPr/>
          <p:nvPr/>
        </p:nvCxnSpPr>
        <p:spPr bwMode="auto">
          <a:xfrm flipH="1">
            <a:off x="6191596" y="1535734"/>
            <a:ext cx="1066800" cy="299704"/>
          </a:xfrm>
          <a:prstGeom prst="straightConnector1">
            <a:avLst/>
          </a:prstGeom>
          <a:solidFill>
            <a:srgbClr val="0091B2"/>
          </a:solidFill>
          <a:ln w="12700" cap="flat" cmpd="sng" algn="ctr">
            <a:solidFill>
              <a:srgbClr val="DD4F23"/>
            </a:solidFill>
            <a:prstDash val="solid"/>
            <a:round/>
            <a:headEnd type="none" w="med" len="med"/>
            <a:tailEnd type="arrow"/>
          </a:ln>
          <a:effectLst/>
        </p:spPr>
      </p:cxnSp>
      <p:cxnSp>
        <p:nvCxnSpPr>
          <p:cNvPr id="29" name="Straight Arrow Connector 28"/>
          <p:cNvCxnSpPr/>
          <p:nvPr/>
        </p:nvCxnSpPr>
        <p:spPr bwMode="auto">
          <a:xfrm>
            <a:off x="7212646" y="1532001"/>
            <a:ext cx="990600" cy="299704"/>
          </a:xfrm>
          <a:prstGeom prst="straightConnector1">
            <a:avLst/>
          </a:prstGeom>
          <a:solidFill>
            <a:srgbClr val="0091B2"/>
          </a:solidFill>
          <a:ln w="12700" cap="flat" cmpd="sng" algn="ctr">
            <a:solidFill>
              <a:srgbClr val="DD4F23"/>
            </a:solidFill>
            <a:prstDash val="solid"/>
            <a:round/>
            <a:headEnd type="none" w="med" len="med"/>
            <a:tailEnd type="arrow"/>
          </a:ln>
          <a:effectLst/>
        </p:spPr>
      </p:cxn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39</a:t>
            </a:fld>
            <a:endParaRPr lang="en-US" dirty="0"/>
          </a:p>
        </p:txBody>
      </p:sp>
      <p:sp>
        <p:nvSpPr>
          <p:cNvPr id="14" name="TextBox 13"/>
          <p:cNvSpPr txBox="1"/>
          <p:nvPr/>
        </p:nvSpPr>
        <p:spPr>
          <a:xfrm>
            <a:off x="3516414" y="5991488"/>
            <a:ext cx="4191532" cy="369332"/>
          </a:xfrm>
          <a:prstGeom prst="rect">
            <a:avLst/>
          </a:prstGeom>
          <a:noFill/>
        </p:spPr>
        <p:txBody>
          <a:bodyPr wrap="none" rtlCol="0">
            <a:spAutoFit/>
          </a:bodyPr>
          <a:lstStyle/>
          <a:p>
            <a:r>
              <a:rPr lang="en-US" dirty="0" smtClean="0"/>
              <a:t>EQuIP Training Materials from Achieve.org</a:t>
            </a:r>
            <a:endParaRPr lang="en-US" dirty="0"/>
          </a:p>
        </p:txBody>
      </p:sp>
    </p:spTree>
    <p:extLst>
      <p:ext uri="{BB962C8B-B14F-4D97-AF65-F5344CB8AC3E}">
        <p14:creationId xmlns:p14="http://schemas.microsoft.com/office/powerpoint/2010/main" val="193648532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6" presetClass="entr" presetSubtype="16" fill="hold" grpId="0" nodeType="after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ircle(in)">
                                      <p:cBhvr>
                                        <p:cTn id="10" dur="20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2"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wipe(right)">
                                      <p:cBhvr>
                                        <p:cTn id="15" dur="1000"/>
                                        <p:tgtEl>
                                          <p:spTgt spid="17"/>
                                        </p:tgtEl>
                                      </p:cBhvr>
                                    </p:animEffect>
                                  </p:childTnLst>
                                </p:cTn>
                              </p:par>
                            </p:childTnLst>
                          </p:cTn>
                        </p:par>
                        <p:par>
                          <p:cTn id="16" fill="hold">
                            <p:stCondLst>
                              <p:cond delay="1000"/>
                            </p:stCondLst>
                            <p:childTnLst>
                              <p:par>
                                <p:cTn id="17" presetID="22" presetClass="entr" presetSubtype="4" fill="hold" nodeType="after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wipe(down)">
                                      <p:cBhvr>
                                        <p:cTn id="19" dur="1000"/>
                                        <p:tgtEl>
                                          <p:spTgt spid="21"/>
                                        </p:tgtEl>
                                      </p:cBhvr>
                                    </p:animEffect>
                                  </p:childTnLst>
                                </p:cTn>
                              </p:par>
                            </p:childTnLst>
                          </p:cTn>
                        </p:par>
                        <p:par>
                          <p:cTn id="20" fill="hold">
                            <p:stCondLst>
                              <p:cond delay="2000"/>
                            </p:stCondLst>
                            <p:childTnLst>
                              <p:par>
                                <p:cTn id="21" presetID="22" presetClass="entr" presetSubtype="2" fill="hold" nodeType="after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wipe(right)">
                                      <p:cBhvr>
                                        <p:cTn id="23" dur="1000"/>
                                        <p:tgtEl>
                                          <p:spTgt spid="24"/>
                                        </p:tgtEl>
                                      </p:cBhvr>
                                    </p:animEffect>
                                  </p:childTnLst>
                                </p:cTn>
                              </p:par>
                            </p:childTnLst>
                          </p:cTn>
                        </p:par>
                        <p:par>
                          <p:cTn id="24" fill="hold">
                            <p:stCondLst>
                              <p:cond delay="3000"/>
                            </p:stCondLst>
                            <p:childTnLst>
                              <p:par>
                                <p:cTn id="25" presetID="22" presetClass="entr" presetSubtype="8" fill="hold" nodeType="after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wipe(left)">
                                      <p:cBhvr>
                                        <p:cTn id="27" dur="1000"/>
                                        <p:tgtEl>
                                          <p:spTgt spid="29"/>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childTnLst>
                                </p:cTn>
                              </p:par>
                            </p:childTnLst>
                          </p:cTn>
                        </p:par>
                        <p:par>
                          <p:cTn id="32" fill="hold">
                            <p:stCondLst>
                              <p:cond delay="0"/>
                            </p:stCondLst>
                            <p:childTnLst>
                              <p:par>
                                <p:cTn id="33" presetID="22" presetClass="entr" presetSubtype="4" fill="hold" nodeType="after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down)">
                                      <p:cBhvr>
                                        <p:cTn id="35"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964" y="136763"/>
            <a:ext cx="8229600" cy="655638"/>
          </a:xfrm>
        </p:spPr>
        <p:txBody>
          <a:bodyPr/>
          <a:lstStyle/>
          <a:p>
            <a:r>
              <a:rPr lang="en-US" dirty="0" smtClean="0">
                <a:cs typeface="Calibri"/>
              </a:rPr>
              <a:t>Using </a:t>
            </a:r>
            <a:r>
              <a:rPr lang="en-US" dirty="0">
                <a:cs typeface="Calibri"/>
              </a:rPr>
              <a:t>the </a:t>
            </a:r>
            <a:r>
              <a:rPr lang="en-US" dirty="0" smtClean="0">
                <a:cs typeface="Calibri"/>
              </a:rPr>
              <a:t>EQuIP Rubric</a:t>
            </a:r>
            <a:endParaRPr lang="en-US" dirty="0"/>
          </a:p>
        </p:txBody>
      </p:sp>
      <p:sp>
        <p:nvSpPr>
          <p:cNvPr id="9" name="Slide Number Placeholder 8"/>
          <p:cNvSpPr>
            <a:spLocks noGrp="1"/>
          </p:cNvSpPr>
          <p:nvPr>
            <p:ph type="sldNum" sz="quarter" idx="11"/>
          </p:nvPr>
        </p:nvSpPr>
        <p:spPr/>
        <p:txBody>
          <a:bodyPr/>
          <a:lstStyle/>
          <a:p>
            <a:fld id="{24072768-FD1D-4DFF-86D1-48AC91CC264B}" type="slidenum">
              <a:rPr lang="en-US" smtClean="0"/>
              <a:pPr/>
              <a:t>40</a:t>
            </a:fld>
            <a:endParaRPr lang="en-US" dirty="0"/>
          </a:p>
        </p:txBody>
      </p:sp>
      <p:sp>
        <p:nvSpPr>
          <p:cNvPr id="3" name="Content Placeholder 2"/>
          <p:cNvSpPr>
            <a:spLocks noGrp="1"/>
          </p:cNvSpPr>
          <p:nvPr>
            <p:ph idx="4294967295"/>
          </p:nvPr>
        </p:nvSpPr>
        <p:spPr>
          <a:xfrm>
            <a:off x="304799" y="1061574"/>
            <a:ext cx="3539109" cy="4982903"/>
          </a:xfrm>
        </p:spPr>
        <p:txBody>
          <a:bodyPr/>
          <a:lstStyle/>
          <a:p>
            <a:pPr marL="0" indent="0">
              <a:spcBef>
                <a:spcPts val="600"/>
              </a:spcBef>
              <a:spcAft>
                <a:spcPts val="600"/>
              </a:spcAft>
              <a:buNone/>
            </a:pPr>
            <a:r>
              <a:rPr lang="en-US" sz="2000" i="1" dirty="0">
                <a:solidFill>
                  <a:srgbClr val="004C8B"/>
                </a:solidFill>
              </a:rPr>
              <a:t>For each dimension:</a:t>
            </a:r>
          </a:p>
          <a:p>
            <a:pPr>
              <a:spcBef>
                <a:spcPts val="600"/>
              </a:spcBef>
              <a:spcAft>
                <a:spcPts val="600"/>
              </a:spcAft>
              <a:buFont typeface="Arial"/>
              <a:buChar char="•"/>
            </a:pPr>
            <a:r>
              <a:rPr lang="en-US" sz="2000" dirty="0" smtClean="0">
                <a:solidFill>
                  <a:srgbClr val="004C8B"/>
                </a:solidFill>
              </a:rPr>
              <a:t>Select the checkbox for each </a:t>
            </a:r>
            <a:r>
              <a:rPr lang="en-US" sz="2000" dirty="0">
                <a:solidFill>
                  <a:srgbClr val="004C8B"/>
                </a:solidFill>
              </a:rPr>
              <a:t>criterion for which clear </a:t>
            </a:r>
            <a:r>
              <a:rPr lang="en-US" sz="2000" dirty="0">
                <a:solidFill>
                  <a:schemeClr val="tx2"/>
                </a:solidFill>
              </a:rPr>
              <a:t>and substantial </a:t>
            </a:r>
            <a:r>
              <a:rPr lang="en-US" sz="2000" dirty="0">
                <a:solidFill>
                  <a:srgbClr val="004C8B"/>
                </a:solidFill>
              </a:rPr>
              <a:t>evidence is found.</a:t>
            </a:r>
          </a:p>
          <a:p>
            <a:pPr>
              <a:spcBef>
                <a:spcPts val="1200"/>
              </a:spcBef>
              <a:spcAft>
                <a:spcPts val="1800"/>
              </a:spcAft>
              <a:buFont typeface="Arial"/>
              <a:buChar char="•"/>
            </a:pPr>
            <a:r>
              <a:rPr lang="en-US" sz="2000" dirty="0">
                <a:solidFill>
                  <a:srgbClr val="004C8B"/>
                </a:solidFill>
              </a:rPr>
              <a:t>Make observations and suggestions related to criteria and </a:t>
            </a:r>
            <a:r>
              <a:rPr lang="en-US" sz="2000" dirty="0" smtClean="0">
                <a:solidFill>
                  <a:srgbClr val="004C8B"/>
                </a:solidFill>
              </a:rPr>
              <a:t>evidence.</a:t>
            </a:r>
          </a:p>
          <a:p>
            <a:pPr>
              <a:spcBef>
                <a:spcPts val="1200"/>
              </a:spcBef>
              <a:spcAft>
                <a:spcPts val="1800"/>
              </a:spcAft>
              <a:buFont typeface="Arial"/>
              <a:buChar char="•"/>
            </a:pPr>
            <a:r>
              <a:rPr lang="en-US" sz="2000" dirty="0" smtClean="0">
                <a:solidFill>
                  <a:srgbClr val="004C8B"/>
                </a:solidFill>
              </a:rPr>
              <a:t>Determine </a:t>
            </a:r>
            <a:r>
              <a:rPr lang="en-US" sz="2000" dirty="0">
                <a:solidFill>
                  <a:srgbClr val="004C8B"/>
                </a:solidFill>
              </a:rPr>
              <a:t>a </a:t>
            </a:r>
            <a:r>
              <a:rPr lang="en-US" sz="2000" dirty="0" smtClean="0">
                <a:solidFill>
                  <a:srgbClr val="004C8B"/>
                </a:solidFill>
              </a:rPr>
              <a:t>rating for each dimension based </a:t>
            </a:r>
            <a:r>
              <a:rPr lang="en-US" sz="2000" dirty="0">
                <a:solidFill>
                  <a:srgbClr val="004C8B"/>
                </a:solidFill>
              </a:rPr>
              <a:t>on checked criteria and observations.</a:t>
            </a:r>
          </a:p>
          <a:p>
            <a:pPr>
              <a:spcBef>
                <a:spcPts val="0"/>
              </a:spcBef>
              <a:spcAft>
                <a:spcPts val="600"/>
              </a:spcAft>
              <a:buFont typeface="Arial"/>
              <a:buChar char="•"/>
            </a:pPr>
            <a:r>
              <a:rPr lang="en-US" sz="2000" dirty="0" smtClean="0">
                <a:solidFill>
                  <a:srgbClr val="1F497D"/>
                </a:solidFill>
              </a:rPr>
              <a:t>Use </a:t>
            </a:r>
            <a:r>
              <a:rPr lang="en-US" sz="2000" dirty="0">
                <a:solidFill>
                  <a:srgbClr val="004C8B"/>
                </a:solidFill>
              </a:rPr>
              <a:t>alignment </a:t>
            </a:r>
            <a:r>
              <a:rPr lang="en-US" sz="2000" dirty="0">
                <a:solidFill>
                  <a:srgbClr val="1F497D"/>
                </a:solidFill>
              </a:rPr>
              <a:t>rating to determine whether to proceed with review.</a:t>
            </a:r>
            <a:endParaRPr lang="en-US" sz="2000" strike="sngStrike" dirty="0">
              <a:solidFill>
                <a:srgbClr val="1F497D"/>
              </a:solidFill>
            </a:endParaRPr>
          </a:p>
          <a:p>
            <a:endParaRPr lang="en-US" sz="1800" dirty="0">
              <a:solidFill>
                <a:srgbClr val="004C8B"/>
              </a:solidFill>
            </a:endParaRPr>
          </a:p>
        </p:txBody>
      </p:sp>
      <p:pic>
        <p:nvPicPr>
          <p:cNvPr id="7" name="Picture 6"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6982" y="965840"/>
            <a:ext cx="5064610" cy="4753223"/>
          </a:xfrm>
          <a:prstGeom prst="rect">
            <a:avLst/>
          </a:prstGeom>
        </p:spPr>
      </p:pic>
      <p:cxnSp>
        <p:nvCxnSpPr>
          <p:cNvPr id="11" name="Straight Arrow Connector 10"/>
          <p:cNvCxnSpPr/>
          <p:nvPr/>
        </p:nvCxnSpPr>
        <p:spPr bwMode="auto">
          <a:xfrm>
            <a:off x="2667352" y="3049927"/>
            <a:ext cx="1221021" cy="176177"/>
          </a:xfrm>
          <a:prstGeom prst="straightConnector1">
            <a:avLst/>
          </a:prstGeom>
          <a:solidFill>
            <a:srgbClr val="0091B2"/>
          </a:solidFill>
          <a:ln w="38100" cap="flat" cmpd="sng" algn="ctr">
            <a:solidFill>
              <a:srgbClr val="004C8B"/>
            </a:solidFill>
            <a:prstDash val="solid"/>
            <a:round/>
            <a:headEnd type="none" w="med" len="med"/>
            <a:tailEnd type="arrow"/>
          </a:ln>
          <a:effectLst/>
        </p:spPr>
      </p:cxnSp>
      <p:sp>
        <p:nvSpPr>
          <p:cNvPr id="12" name="Oval 11"/>
          <p:cNvSpPr/>
          <p:nvPr/>
        </p:nvSpPr>
        <p:spPr bwMode="auto">
          <a:xfrm>
            <a:off x="4872779" y="5457169"/>
            <a:ext cx="151639" cy="141287"/>
          </a:xfrm>
          <a:prstGeom prst="ellipse">
            <a:avLst/>
          </a:prstGeom>
          <a:solidFill>
            <a:srgbClr val="004C8B"/>
          </a:solidFill>
          <a:ln w="9525" cap="flat" cmpd="sng" algn="ctr">
            <a:solidFill>
              <a:srgbClr val="004C8B"/>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defTabSz="914400"/>
            <a:endParaRPr lang="en-US" dirty="0">
              <a:solidFill>
                <a:prstClr val="black"/>
              </a:solidFill>
              <a:latin typeface="Arial" pitchFamily="-108" charset="0"/>
            </a:endParaRPr>
          </a:p>
        </p:txBody>
      </p:sp>
      <p:cxnSp>
        <p:nvCxnSpPr>
          <p:cNvPr id="14" name="Straight Arrow Connector 13"/>
          <p:cNvCxnSpPr/>
          <p:nvPr/>
        </p:nvCxnSpPr>
        <p:spPr bwMode="auto">
          <a:xfrm>
            <a:off x="3527778" y="5090984"/>
            <a:ext cx="1310036" cy="459211"/>
          </a:xfrm>
          <a:prstGeom prst="straightConnector1">
            <a:avLst/>
          </a:prstGeom>
          <a:solidFill>
            <a:srgbClr val="0091B2"/>
          </a:solidFill>
          <a:ln w="38100" cap="flat" cmpd="sng" algn="ctr">
            <a:solidFill>
              <a:srgbClr val="004C8B"/>
            </a:solidFill>
            <a:prstDash val="solid"/>
            <a:round/>
            <a:headEnd type="none" w="med" len="med"/>
            <a:tailEnd type="arrow"/>
          </a:ln>
          <a:effectLst/>
        </p:spPr>
      </p:cxnSp>
      <p:cxnSp>
        <p:nvCxnSpPr>
          <p:cNvPr id="10" name="Straight Arrow Connector 9"/>
          <p:cNvCxnSpPr/>
          <p:nvPr/>
        </p:nvCxnSpPr>
        <p:spPr bwMode="auto">
          <a:xfrm flipV="1">
            <a:off x="3527778" y="1834444"/>
            <a:ext cx="316131" cy="296335"/>
          </a:xfrm>
          <a:prstGeom prst="straightConnector1">
            <a:avLst/>
          </a:prstGeom>
          <a:solidFill>
            <a:srgbClr val="0091B2"/>
          </a:solidFill>
          <a:ln w="38100" cap="flat" cmpd="sng" algn="ctr">
            <a:solidFill>
              <a:srgbClr val="004C8B"/>
            </a:solidFill>
            <a:prstDash val="solid"/>
            <a:round/>
            <a:headEnd type="none" w="med" len="med"/>
            <a:tailEnd type="arrow"/>
          </a:ln>
          <a:effectLst/>
        </p:spPr>
      </p:cxnSp>
      <p:sp>
        <p:nvSpPr>
          <p:cNvPr id="13" name="TextBox 12"/>
          <p:cNvSpPr txBox="1"/>
          <p:nvPr/>
        </p:nvSpPr>
        <p:spPr>
          <a:xfrm>
            <a:off x="4480572" y="5660396"/>
            <a:ext cx="4191532" cy="369332"/>
          </a:xfrm>
          <a:prstGeom prst="rect">
            <a:avLst/>
          </a:prstGeom>
          <a:noFill/>
        </p:spPr>
        <p:txBody>
          <a:bodyPr wrap="none" rtlCol="0">
            <a:spAutoFit/>
          </a:bodyPr>
          <a:lstStyle/>
          <a:p>
            <a:r>
              <a:rPr lang="en-US" dirty="0" smtClean="0"/>
              <a:t>EQuIP Training Materials from Achieve.org</a:t>
            </a:r>
            <a:endParaRPr lang="en-US" dirty="0"/>
          </a:p>
        </p:txBody>
      </p:sp>
    </p:spTree>
    <p:extLst>
      <p:ext uri="{BB962C8B-B14F-4D97-AF65-F5344CB8AC3E}">
        <p14:creationId xmlns:p14="http://schemas.microsoft.com/office/powerpoint/2010/main" val="33206772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1000"/>
                                        <p:tgtEl>
                                          <p:spTgt spid="11"/>
                                        </p:tgtEl>
                                      </p:cBhvr>
                                    </p:animEffect>
                                  </p:childTnLst>
                                </p:cTn>
                              </p:par>
                            </p:childTnLst>
                          </p:cTn>
                        </p:par>
                        <p:par>
                          <p:cTn id="8" fill="hold">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dissolve">
                                      <p:cBhvr>
                                        <p:cTn id="11" dur="1000"/>
                                        <p:tgtEl>
                                          <p:spTgt spid="12"/>
                                        </p:tgtEl>
                                      </p:cBhvr>
                                    </p:animEffect>
                                  </p:childTnLst>
                                </p:cTn>
                              </p:par>
                            </p:childTnLst>
                          </p:cTn>
                        </p:par>
                        <p:par>
                          <p:cTn id="12" fill="hold">
                            <p:stCondLst>
                              <p:cond delay="2000"/>
                            </p:stCondLst>
                            <p:childTnLst>
                              <p:par>
                                <p:cTn id="13" presetID="22" presetClass="entr" presetSubtype="8"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1000"/>
                                        <p:tgtEl>
                                          <p:spTgt spid="14"/>
                                        </p:tgtEl>
                                      </p:cBhvr>
                                    </p:animEffect>
                                  </p:childTnLst>
                                </p:cTn>
                              </p:par>
                            </p:childTnLst>
                          </p:cTn>
                        </p:par>
                        <p:par>
                          <p:cTn id="16" fill="hold">
                            <p:stCondLst>
                              <p:cond delay="3000"/>
                            </p:stCondLst>
                            <p:childTnLst>
                              <p:par>
                                <p:cTn id="17" presetID="22" presetClass="entr" presetSubtype="8" fill="hold"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left)">
                                      <p:cBhvr>
                                        <p:cTn id="1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060829" y="60960"/>
            <a:ext cx="7905750" cy="1066800"/>
          </a:xfrm>
        </p:spPr>
        <p:txBody>
          <a:bodyPr>
            <a:noAutofit/>
          </a:bodyPr>
          <a:lstStyle/>
          <a:p>
            <a:r>
              <a:rPr lang="en-US" sz="4000" dirty="0" smtClean="0"/>
              <a:t>Activity 3: </a:t>
            </a:r>
            <a:br>
              <a:rPr lang="en-US" sz="4000" dirty="0" smtClean="0"/>
            </a:br>
            <a:r>
              <a:rPr lang="en-US" dirty="0" smtClean="0"/>
              <a:t>Using the </a:t>
            </a:r>
            <a:r>
              <a:rPr lang="en-US" dirty="0"/>
              <a:t>EQuIP Rubric</a:t>
            </a:r>
            <a:br>
              <a:rPr lang="en-US" dirty="0"/>
            </a:br>
            <a:endParaRPr lang="en-US" sz="4000" dirty="0" smtClean="0"/>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3" name="Slide Number Placeholder 2"/>
          <p:cNvSpPr>
            <a:spLocks noGrp="1"/>
          </p:cNvSpPr>
          <p:nvPr>
            <p:ph type="sldNum" sz="quarter" idx="11"/>
          </p:nvPr>
        </p:nvSpPr>
        <p:spPr>
          <a:xfrm>
            <a:off x="6559296" y="6074282"/>
            <a:ext cx="2203704" cy="484632"/>
          </a:xfrm>
          <a:prstGeom prst="rect">
            <a:avLst/>
          </a:prstGeom>
        </p:spPr>
        <p:txBody>
          <a:bodyPr/>
          <a:lstStyle/>
          <a:p>
            <a:fld id="{EE3D4692-A625-460F-A072-DE10EEAA5719}" type="slidenum">
              <a:rPr lang="en-US" smtClean="0"/>
              <a:pPr/>
              <a:t>41</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555977851"/>
              </p:ext>
            </p:extLst>
          </p:nvPr>
        </p:nvGraphicFramePr>
        <p:xfrm>
          <a:off x="381000" y="1514696"/>
          <a:ext cx="7973291" cy="3868928"/>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7973291"/>
              </a:tblGrid>
              <a:tr h="481597">
                <a:tc>
                  <a:txBody>
                    <a:bodyPr/>
                    <a:lstStyle/>
                    <a:p>
                      <a:pPr marL="0" marR="0" lvl="0" indent="0" algn="l" defTabSz="914400" rtl="0" eaLnBrk="1" fontAlgn="base" latinLnBrk="0" hangingPunct="1">
                        <a:lnSpc>
                          <a:spcPct val="100000"/>
                        </a:lnSpc>
                        <a:spcBef>
                          <a:spcPts val="600"/>
                        </a:spcBef>
                        <a:spcAft>
                          <a:spcPts val="0"/>
                        </a:spcAft>
                        <a:buClrTx/>
                        <a:buSzTx/>
                        <a:buFontTx/>
                        <a:buNone/>
                        <a:tabLst/>
                        <a:defRPr/>
                      </a:pPr>
                      <a:r>
                        <a:rPr kumimoji="0" lang="en-US" sz="2400" u="none" strike="noStrike" cap="none" normalizeH="0" baseline="0" dirty="0" smtClean="0">
                          <a:ln>
                            <a:noFill/>
                          </a:ln>
                          <a:effectLst/>
                        </a:rPr>
                        <a:t>Activity </a:t>
                      </a:r>
                      <a:r>
                        <a:rPr kumimoji="0" lang="en-US" sz="2400" u="none" strike="noStrike" cap="none" normalizeH="0" baseline="0" dirty="0" smtClean="0">
                          <a:ln>
                            <a:noFill/>
                          </a:ln>
                          <a:solidFill>
                            <a:schemeClr val="bg1"/>
                          </a:solidFill>
                          <a:effectLst/>
                        </a:rPr>
                        <a:t>3a: Building Expertise with the EQuIP Rubric</a:t>
                      </a:r>
                      <a:endParaRPr lang="en-US" sz="2400" kern="1200" dirty="0" smtClean="0">
                        <a:solidFill>
                          <a:schemeClr val="bg1"/>
                        </a:solidFill>
                        <a:effectLst/>
                        <a:latin typeface="+mn-lt"/>
                        <a:ea typeface="+mn-ea"/>
                        <a:cs typeface="+mn-cs"/>
                      </a:endParaRPr>
                    </a:p>
                  </a:txBody>
                  <a:tcPr marT="45712" marB="45712" horzOverflow="overflow"/>
                </a:tc>
              </a:tr>
              <a:tr h="3387331">
                <a:tc>
                  <a:txBody>
                    <a:bodyPr/>
                    <a:lstStyle/>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defRPr/>
                      </a:pPr>
                      <a:r>
                        <a:rPr kumimoji="0" lang="en-US" sz="2000" b="0" i="0" u="none" strike="noStrike" cap="none" normalizeH="0" baseline="0" dirty="0" smtClean="0">
                          <a:ln>
                            <a:noFill/>
                          </a:ln>
                          <a:solidFill>
                            <a:srgbClr val="000000"/>
                          </a:solidFill>
                          <a:effectLst/>
                          <a:latin typeface="Calibri" charset="0"/>
                        </a:rPr>
                        <a:t>Each table will be assigned a dimension of the EQuIP Rubric:</a:t>
                      </a:r>
                    </a:p>
                    <a:p>
                      <a:pPr marL="457182" marR="0" lvl="1" indent="0" algn="l" defTabSz="914400" rtl="0" eaLnBrk="1" fontAlgn="base" latinLnBrk="0" hangingPunct="1">
                        <a:lnSpc>
                          <a:spcPct val="100000"/>
                        </a:lnSpc>
                        <a:spcBef>
                          <a:spcPct val="0"/>
                        </a:spcBef>
                        <a:spcAft>
                          <a:spcPts val="0"/>
                        </a:spcAft>
                        <a:buClrTx/>
                        <a:buSzTx/>
                        <a:buFont typeface="+mj-lt"/>
                        <a:buNone/>
                        <a:tabLst/>
                        <a:defRPr/>
                      </a:pPr>
                      <a:r>
                        <a:rPr kumimoji="0" lang="en-US" sz="2000" b="0" i="0" u="none" strike="noStrike" cap="none" normalizeH="0" baseline="0" dirty="0" smtClean="0">
                          <a:ln>
                            <a:noFill/>
                          </a:ln>
                          <a:solidFill>
                            <a:srgbClr val="000000"/>
                          </a:solidFill>
                          <a:effectLst/>
                          <a:latin typeface="Calibri" charset="0"/>
                        </a:rPr>
                        <a:t>Table 1 – Depth and Rigor of CCS              Table 2 – Key Shifts in the CCS</a:t>
                      </a:r>
                    </a:p>
                    <a:p>
                      <a:pPr marL="457182" marR="0" lvl="1" indent="0" algn="l" defTabSz="914400" rtl="0" eaLnBrk="1" fontAlgn="base" latinLnBrk="0" hangingPunct="1">
                        <a:lnSpc>
                          <a:spcPct val="100000"/>
                        </a:lnSpc>
                        <a:spcBef>
                          <a:spcPct val="0"/>
                        </a:spcBef>
                        <a:spcAft>
                          <a:spcPts val="0"/>
                        </a:spcAft>
                        <a:buClrTx/>
                        <a:buSzTx/>
                        <a:buFont typeface="+mj-lt"/>
                        <a:buNone/>
                        <a:tabLst/>
                        <a:defRPr/>
                      </a:pPr>
                      <a:r>
                        <a:rPr kumimoji="0" lang="en-US" sz="2000" b="0" i="0" u="none" strike="noStrike" cap="none" normalizeH="0" baseline="0" dirty="0" smtClean="0">
                          <a:ln>
                            <a:noFill/>
                          </a:ln>
                          <a:solidFill>
                            <a:srgbClr val="000000"/>
                          </a:solidFill>
                          <a:effectLst/>
                          <a:latin typeface="Calibri" charset="0"/>
                        </a:rPr>
                        <a:t>Table 3 – Instructional Support                  Table 4 – Assessment</a:t>
                      </a:r>
                    </a:p>
                    <a:p>
                      <a:pPr marL="457182" marR="0" lvl="1" indent="0" algn="l" defTabSz="914400" rtl="0" eaLnBrk="1" fontAlgn="base" latinLnBrk="0" hangingPunct="1">
                        <a:lnSpc>
                          <a:spcPct val="100000"/>
                        </a:lnSpc>
                        <a:spcBef>
                          <a:spcPct val="0"/>
                        </a:spcBef>
                        <a:spcAft>
                          <a:spcPts val="0"/>
                        </a:spcAft>
                        <a:buClrTx/>
                        <a:buSzTx/>
                        <a:buFont typeface="+mj-lt"/>
                        <a:buNone/>
                        <a:tabLst/>
                        <a:defRPr/>
                      </a:pPr>
                      <a:endParaRPr kumimoji="0" lang="en-US" sz="1050" b="0" i="0" u="none" strike="noStrike" cap="none" normalizeH="0" baseline="0" dirty="0" smtClean="0">
                        <a:ln>
                          <a:noFill/>
                        </a:ln>
                        <a:solidFill>
                          <a:srgbClr val="000000"/>
                        </a:solidFill>
                        <a:effectLst/>
                        <a:latin typeface="Calibri" charset="0"/>
                      </a:endParaRPr>
                    </a:p>
                    <a:p>
                      <a:pPr marL="457200" marR="0" lvl="0" indent="-457200" algn="l" defTabSz="914400" rtl="0" eaLnBrk="1" fontAlgn="base" latinLnBrk="0" hangingPunct="1">
                        <a:lnSpc>
                          <a:spcPct val="100000"/>
                        </a:lnSpc>
                        <a:spcBef>
                          <a:spcPct val="0"/>
                        </a:spcBef>
                        <a:spcAft>
                          <a:spcPts val="0"/>
                        </a:spcAft>
                        <a:buClrTx/>
                        <a:buSzTx/>
                        <a:buFont typeface="+mj-lt"/>
                        <a:buAutoNum type="arabicPeriod"/>
                        <a:tabLst/>
                        <a:defRPr/>
                      </a:pPr>
                      <a:r>
                        <a:rPr kumimoji="0" lang="en-US" sz="2000" b="0" i="0" u="none" strike="noStrike" cap="none" normalizeH="0" baseline="0" dirty="0" smtClean="0">
                          <a:ln>
                            <a:noFill/>
                          </a:ln>
                          <a:solidFill>
                            <a:srgbClr val="000000"/>
                          </a:solidFill>
                          <a:effectLst/>
                          <a:latin typeface="Calibri" charset="0"/>
                        </a:rPr>
                        <a:t>Read and discuss your Dimension of the EQuIP Rubric. </a:t>
                      </a:r>
                    </a:p>
                    <a:p>
                      <a:pPr marL="457200" marR="0" lvl="0" indent="-457200" algn="l" defTabSz="914400" rtl="0" eaLnBrk="1" fontAlgn="base" latinLnBrk="0" hangingPunct="1">
                        <a:lnSpc>
                          <a:spcPct val="100000"/>
                        </a:lnSpc>
                        <a:spcBef>
                          <a:spcPct val="0"/>
                        </a:spcBef>
                        <a:spcAft>
                          <a:spcPts val="0"/>
                        </a:spcAft>
                        <a:buClrTx/>
                        <a:buSzTx/>
                        <a:buFont typeface="+mj-lt"/>
                        <a:buAutoNum type="arabicPeriod"/>
                        <a:tabLst/>
                        <a:defRPr/>
                      </a:pPr>
                      <a:r>
                        <a:rPr kumimoji="0" lang="en-US" sz="2000" b="0" i="0" u="none" strike="noStrike" cap="none" normalizeH="0" baseline="0" dirty="0" smtClean="0">
                          <a:ln>
                            <a:noFill/>
                          </a:ln>
                          <a:solidFill>
                            <a:srgbClr val="000000"/>
                          </a:solidFill>
                          <a:effectLst/>
                          <a:latin typeface="Calibri" charset="0"/>
                        </a:rPr>
                        <a:t>When completed, place the number of the section you read on a sticky note.</a:t>
                      </a:r>
                    </a:p>
                    <a:p>
                      <a:pPr marL="457200" marR="0" lvl="0" indent="-457200" algn="l" defTabSz="914400" rtl="0" eaLnBrk="1" fontAlgn="base" latinLnBrk="0" hangingPunct="1">
                        <a:lnSpc>
                          <a:spcPct val="100000"/>
                        </a:lnSpc>
                        <a:spcBef>
                          <a:spcPct val="0"/>
                        </a:spcBef>
                        <a:spcAft>
                          <a:spcPts val="0"/>
                        </a:spcAft>
                        <a:buClrTx/>
                        <a:buSzTx/>
                        <a:buFont typeface="+mj-lt"/>
                        <a:buAutoNum type="arabicPeriod"/>
                        <a:tabLst/>
                        <a:defRPr/>
                      </a:pPr>
                      <a:r>
                        <a:rPr kumimoji="0" lang="en-US" sz="2000" b="0" i="0" u="none" strike="noStrike" cap="none" normalizeH="0" baseline="0" dirty="0" smtClean="0">
                          <a:ln>
                            <a:noFill/>
                          </a:ln>
                          <a:solidFill>
                            <a:srgbClr val="000000"/>
                          </a:solidFill>
                          <a:effectLst/>
                          <a:latin typeface="Calibri" charset="0"/>
                        </a:rPr>
                        <a:t>Find 3 other people to form a group of 4 that contains an ‘expert’ from each section of the rubric.</a:t>
                      </a:r>
                    </a:p>
                    <a:p>
                      <a:pPr marL="457200" marR="0" lvl="0" indent="-457200" algn="l" defTabSz="914400" rtl="0" eaLnBrk="1" fontAlgn="base" latinLnBrk="0" hangingPunct="1">
                        <a:lnSpc>
                          <a:spcPct val="100000"/>
                        </a:lnSpc>
                        <a:spcBef>
                          <a:spcPct val="0"/>
                        </a:spcBef>
                        <a:spcAft>
                          <a:spcPts val="0"/>
                        </a:spcAft>
                        <a:buClrTx/>
                        <a:buSzTx/>
                        <a:buFont typeface="+mj-lt"/>
                        <a:buAutoNum type="arabicPeriod"/>
                        <a:tabLst/>
                        <a:defRPr/>
                      </a:pPr>
                      <a:r>
                        <a:rPr kumimoji="0" lang="en-US" sz="2000" b="0" i="0" u="none" strike="noStrike" cap="none" normalizeH="0" baseline="0" dirty="0" smtClean="0">
                          <a:ln>
                            <a:noFill/>
                          </a:ln>
                          <a:solidFill>
                            <a:srgbClr val="000000"/>
                          </a:solidFill>
                          <a:effectLst/>
                          <a:latin typeface="Calibri" charset="0"/>
                        </a:rPr>
                        <a:t>Share key information about your section.</a:t>
                      </a:r>
                      <a:endParaRPr kumimoji="0" lang="en-US" sz="2000" b="0" i="0" u="none" strike="noStrike" cap="none" normalizeH="0" baseline="0" dirty="0">
                        <a:ln>
                          <a:noFill/>
                        </a:ln>
                        <a:solidFill>
                          <a:srgbClr val="000000"/>
                        </a:solidFill>
                        <a:effectLst/>
                        <a:latin typeface="Calibri" charset="0"/>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84776" y="-18833"/>
            <a:ext cx="858190" cy="1338618"/>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6131635" y="5014292"/>
            <a:ext cx="855322" cy="932688"/>
          </a:xfrm>
          <a:prstGeom prst="rect">
            <a:avLst/>
          </a:prstGeom>
          <a:noFill/>
          <a:ln w="9525">
            <a:noFill/>
            <a:miter lim="800000"/>
            <a:headEnd/>
            <a:tailEnd/>
          </a:ln>
        </p:spPr>
      </p:pic>
      <p:sp>
        <p:nvSpPr>
          <p:cNvPr id="4" name="Rectangle 3"/>
          <p:cNvSpPr/>
          <p:nvPr/>
        </p:nvSpPr>
        <p:spPr>
          <a:xfrm>
            <a:off x="6078320" y="5014292"/>
            <a:ext cx="971293" cy="369332"/>
          </a:xfrm>
          <a:prstGeom prst="rect">
            <a:avLst/>
          </a:prstGeom>
        </p:spPr>
        <p:txBody>
          <a:bodyPr wrap="none">
            <a:spAutoFit/>
          </a:bodyPr>
          <a:lstStyle/>
          <a:p>
            <a:pPr algn="ctr">
              <a:buFont typeface="Arial" charset="0"/>
              <a:buNone/>
            </a:pPr>
            <a:r>
              <a:rPr lang="en-US" dirty="0" smtClean="0"/>
              <a:t>Page 17 </a:t>
            </a:r>
            <a:endParaRPr lang="en-US" i="1" dirty="0">
              <a:hlinkClick r:id="rId5"/>
            </a:endParaRPr>
          </a:p>
        </p:txBody>
      </p:sp>
    </p:spTree>
    <p:extLst>
      <p:ext uri="{BB962C8B-B14F-4D97-AF65-F5344CB8AC3E}">
        <p14:creationId xmlns:p14="http://schemas.microsoft.com/office/powerpoint/2010/main" val="3241407365"/>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25009</TotalTime>
  <Words>765</Words>
  <Application>Microsoft Office PowerPoint</Application>
  <PresentationFormat>On-screen Show (4:3)</PresentationFormat>
  <Paragraphs>83</Paragraphs>
  <Slides>7</Slides>
  <Notes>7</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7</vt:i4>
      </vt:variant>
    </vt:vector>
  </HeadingPairs>
  <TitlesOfParts>
    <vt:vector size="15" baseType="lpstr">
      <vt:lpstr>ＭＳ Ｐゴシック</vt: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Today’s Session</vt:lpstr>
      <vt:lpstr>Part 3</vt:lpstr>
      <vt:lpstr>Ensuring Alignment with the EQuIP Rubric</vt:lpstr>
      <vt:lpstr>The Rubric Organizes Criteria That Describe Quality Lessons/Units</vt:lpstr>
      <vt:lpstr>Using the EQuIP Rubric</vt:lpstr>
      <vt:lpstr>Activity 3:  Using the EQuIP Rubric </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1208</cp:revision>
  <cp:lastPrinted>2014-03-02T01:07:44Z</cp:lastPrinted>
  <dcterms:created xsi:type="dcterms:W3CDTF">2014-01-18T18:47:42Z</dcterms:created>
  <dcterms:modified xsi:type="dcterms:W3CDTF">2015-01-16T20:24:22Z</dcterms:modified>
</cp:coreProperties>
</file>