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3" showSpecialPlsOnTitleSld="0" saveSubsetFonts="1" bookmarkIdSeed="3">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558" r:id="rId5"/>
    <p:sldId id="806" r:id="rId6"/>
    <p:sldId id="804" r:id="rId7"/>
    <p:sldId id="805" r:id="rId8"/>
    <p:sldId id="904" r:id="rId9"/>
    <p:sldId id="905"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3363" autoAdjust="0"/>
  </p:normalViewPr>
  <p:slideViewPr>
    <p:cSldViewPr snapToGrid="0">
      <p:cViewPr varScale="1">
        <p:scale>
          <a:sx n="62" d="100"/>
          <a:sy n="62" d="100"/>
        </p:scale>
        <p:origin x="830" y="5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5E4196-85C1-4093-AE94-DD336CCB98B3}" type="doc">
      <dgm:prSet loTypeId="urn:microsoft.com/office/officeart/2005/8/layout/equation2" loCatId="process" qsTypeId="urn:microsoft.com/office/officeart/2005/8/quickstyle/simple2" qsCatId="simple" csTypeId="urn:microsoft.com/office/officeart/2005/8/colors/colorful1" csCatId="colorful" phldr="1"/>
      <dgm:spPr/>
    </dgm:pt>
    <dgm:pt modelId="{5078C659-001E-4351-AB29-AF9CF998BABE}">
      <dgm:prSet phldrT="[Text]" custT="1"/>
      <dgm:spPr/>
      <dgm:t>
        <a:bodyPr/>
        <a:lstStyle/>
        <a:p>
          <a:r>
            <a:rPr lang="en-US" sz="2000" dirty="0" smtClean="0"/>
            <a:t>Coaching Tool</a:t>
          </a:r>
          <a:endParaRPr lang="en-US" sz="2000" dirty="0"/>
        </a:p>
      </dgm:t>
    </dgm:pt>
    <dgm:pt modelId="{789123C9-51FB-4E6C-8E56-86DABDAEC3FC}" type="parTrans" cxnId="{8BD907B6-7AD0-453C-A6D3-2D9384A38011}">
      <dgm:prSet/>
      <dgm:spPr/>
      <dgm:t>
        <a:bodyPr/>
        <a:lstStyle/>
        <a:p>
          <a:endParaRPr lang="en-US"/>
        </a:p>
      </dgm:t>
    </dgm:pt>
    <dgm:pt modelId="{75BE592A-BB43-4C32-B683-B9855DC95728}" type="sibTrans" cxnId="{8BD907B6-7AD0-453C-A6D3-2D9384A38011}">
      <dgm:prSet/>
      <dgm:spPr/>
      <dgm:t>
        <a:bodyPr/>
        <a:lstStyle/>
        <a:p>
          <a:endParaRPr lang="en-US" dirty="0"/>
        </a:p>
      </dgm:t>
    </dgm:pt>
    <dgm:pt modelId="{71A68947-9059-43FE-B08B-29572AC6EC98}">
      <dgm:prSet phldrT="[Text]" custT="1"/>
      <dgm:spPr/>
      <dgm:t>
        <a:bodyPr/>
        <a:lstStyle/>
        <a:p>
          <a:r>
            <a:rPr lang="en-US" sz="2000" dirty="0" smtClean="0"/>
            <a:t>Instructional Feedback</a:t>
          </a:r>
          <a:endParaRPr lang="en-US" sz="2000" dirty="0"/>
        </a:p>
      </dgm:t>
    </dgm:pt>
    <dgm:pt modelId="{AAD2C9B3-1738-4047-A2FC-39CA5E2841AB}" type="parTrans" cxnId="{C37E5074-A25C-4A0D-B2AA-F55A9B016FBD}">
      <dgm:prSet/>
      <dgm:spPr/>
      <dgm:t>
        <a:bodyPr/>
        <a:lstStyle/>
        <a:p>
          <a:endParaRPr lang="en-US"/>
        </a:p>
      </dgm:t>
    </dgm:pt>
    <dgm:pt modelId="{6D0014F0-F077-4966-9C4D-3D78FD16A0D3}" type="sibTrans" cxnId="{C37E5074-A25C-4A0D-B2AA-F55A9B016FBD}">
      <dgm:prSet/>
      <dgm:spPr/>
      <dgm:t>
        <a:bodyPr/>
        <a:lstStyle/>
        <a:p>
          <a:endParaRPr lang="en-US" dirty="0"/>
        </a:p>
      </dgm:t>
    </dgm:pt>
    <dgm:pt modelId="{FC4B8E0F-3893-4E84-8FBE-76031E70A473}">
      <dgm:prSet phldrT="[Text]"/>
      <dgm:spPr/>
      <dgm:t>
        <a:bodyPr/>
        <a:lstStyle/>
        <a:p>
          <a:r>
            <a:rPr lang="en-US" dirty="0" smtClean="0"/>
            <a:t>Teacher Success</a:t>
          </a:r>
          <a:endParaRPr lang="en-US" dirty="0"/>
        </a:p>
      </dgm:t>
    </dgm:pt>
    <dgm:pt modelId="{A86E4038-B974-4F71-8416-6534B6308890}" type="parTrans" cxnId="{0C3ED915-E551-49AF-9BA7-47B057F74518}">
      <dgm:prSet/>
      <dgm:spPr/>
      <dgm:t>
        <a:bodyPr/>
        <a:lstStyle/>
        <a:p>
          <a:endParaRPr lang="en-US"/>
        </a:p>
      </dgm:t>
    </dgm:pt>
    <dgm:pt modelId="{5244677B-C20D-4553-A5CB-A2837E11E7EC}" type="sibTrans" cxnId="{0C3ED915-E551-49AF-9BA7-47B057F74518}">
      <dgm:prSet/>
      <dgm:spPr/>
      <dgm:t>
        <a:bodyPr/>
        <a:lstStyle/>
        <a:p>
          <a:endParaRPr lang="en-US"/>
        </a:p>
      </dgm:t>
    </dgm:pt>
    <dgm:pt modelId="{0BAC319B-C669-4FAF-B614-1F5DE4AFCF39}" type="pres">
      <dgm:prSet presAssocID="{4C5E4196-85C1-4093-AE94-DD336CCB98B3}" presName="Name0" presStyleCnt="0">
        <dgm:presLayoutVars>
          <dgm:dir/>
          <dgm:resizeHandles val="exact"/>
        </dgm:presLayoutVars>
      </dgm:prSet>
      <dgm:spPr/>
    </dgm:pt>
    <dgm:pt modelId="{A5FED196-1DFE-460C-9010-29939FC84973}" type="pres">
      <dgm:prSet presAssocID="{4C5E4196-85C1-4093-AE94-DD336CCB98B3}" presName="vNodes" presStyleCnt="0"/>
      <dgm:spPr/>
    </dgm:pt>
    <dgm:pt modelId="{ABF85D7E-53BB-4A6B-9B55-2A1E5B16894F}" type="pres">
      <dgm:prSet presAssocID="{5078C659-001E-4351-AB29-AF9CF998BABE}" presName="node" presStyleLbl="node1" presStyleIdx="0" presStyleCnt="3" custScaleX="248648" custScaleY="221191">
        <dgm:presLayoutVars>
          <dgm:bulletEnabled val="1"/>
        </dgm:presLayoutVars>
      </dgm:prSet>
      <dgm:spPr/>
      <dgm:t>
        <a:bodyPr/>
        <a:lstStyle/>
        <a:p>
          <a:endParaRPr lang="en-US"/>
        </a:p>
      </dgm:t>
    </dgm:pt>
    <dgm:pt modelId="{454074B3-879C-49A5-AA71-88E63FE28CFB}" type="pres">
      <dgm:prSet presAssocID="{75BE592A-BB43-4C32-B683-B9855DC95728}" presName="spacerT" presStyleCnt="0"/>
      <dgm:spPr/>
    </dgm:pt>
    <dgm:pt modelId="{BBA5085C-B066-4D93-9310-D34775DA8D1C}" type="pres">
      <dgm:prSet presAssocID="{75BE592A-BB43-4C32-B683-B9855DC95728}" presName="sibTrans" presStyleLbl="sibTrans2D1" presStyleIdx="0" presStyleCnt="2"/>
      <dgm:spPr/>
      <dgm:t>
        <a:bodyPr/>
        <a:lstStyle/>
        <a:p>
          <a:endParaRPr lang="en-US"/>
        </a:p>
      </dgm:t>
    </dgm:pt>
    <dgm:pt modelId="{6685D19E-4F88-4305-AF6F-9EE43F40484D}" type="pres">
      <dgm:prSet presAssocID="{75BE592A-BB43-4C32-B683-B9855DC95728}" presName="spacerB" presStyleCnt="0"/>
      <dgm:spPr/>
    </dgm:pt>
    <dgm:pt modelId="{979536F7-76CD-42F9-AAF1-0502A6E68B23}" type="pres">
      <dgm:prSet presAssocID="{71A68947-9059-43FE-B08B-29572AC6EC98}" presName="node" presStyleLbl="node1" presStyleIdx="1" presStyleCnt="3" custScaleX="241682" custScaleY="222285">
        <dgm:presLayoutVars>
          <dgm:bulletEnabled val="1"/>
        </dgm:presLayoutVars>
      </dgm:prSet>
      <dgm:spPr/>
      <dgm:t>
        <a:bodyPr/>
        <a:lstStyle/>
        <a:p>
          <a:endParaRPr lang="en-US"/>
        </a:p>
      </dgm:t>
    </dgm:pt>
    <dgm:pt modelId="{8E362328-7F06-4603-B96D-9D12952B3331}" type="pres">
      <dgm:prSet presAssocID="{4C5E4196-85C1-4093-AE94-DD336CCB98B3}" presName="sibTransLast" presStyleLbl="sibTrans2D1" presStyleIdx="1" presStyleCnt="2"/>
      <dgm:spPr/>
      <dgm:t>
        <a:bodyPr/>
        <a:lstStyle/>
        <a:p>
          <a:endParaRPr lang="en-US"/>
        </a:p>
      </dgm:t>
    </dgm:pt>
    <dgm:pt modelId="{70966415-6DDC-4C1E-B2C2-DBE0766D8364}" type="pres">
      <dgm:prSet presAssocID="{4C5E4196-85C1-4093-AE94-DD336CCB98B3}" presName="connectorText" presStyleLbl="sibTrans2D1" presStyleIdx="1" presStyleCnt="2"/>
      <dgm:spPr/>
      <dgm:t>
        <a:bodyPr/>
        <a:lstStyle/>
        <a:p>
          <a:endParaRPr lang="en-US"/>
        </a:p>
      </dgm:t>
    </dgm:pt>
    <dgm:pt modelId="{8AA327DA-5E8B-4F00-8400-1DCD1019F196}" type="pres">
      <dgm:prSet presAssocID="{4C5E4196-85C1-4093-AE94-DD336CCB98B3}" presName="lastNode" presStyleLbl="node1" presStyleIdx="2" presStyleCnt="3" custScaleX="116538" custScaleY="103242">
        <dgm:presLayoutVars>
          <dgm:bulletEnabled val="1"/>
        </dgm:presLayoutVars>
      </dgm:prSet>
      <dgm:spPr/>
      <dgm:t>
        <a:bodyPr/>
        <a:lstStyle/>
        <a:p>
          <a:endParaRPr lang="en-US"/>
        </a:p>
      </dgm:t>
    </dgm:pt>
  </dgm:ptLst>
  <dgm:cxnLst>
    <dgm:cxn modelId="{8BD907B6-7AD0-453C-A6D3-2D9384A38011}" srcId="{4C5E4196-85C1-4093-AE94-DD336CCB98B3}" destId="{5078C659-001E-4351-AB29-AF9CF998BABE}" srcOrd="0" destOrd="0" parTransId="{789123C9-51FB-4E6C-8E56-86DABDAEC3FC}" sibTransId="{75BE592A-BB43-4C32-B683-B9855DC95728}"/>
    <dgm:cxn modelId="{C37E5074-A25C-4A0D-B2AA-F55A9B016FBD}" srcId="{4C5E4196-85C1-4093-AE94-DD336CCB98B3}" destId="{71A68947-9059-43FE-B08B-29572AC6EC98}" srcOrd="1" destOrd="0" parTransId="{AAD2C9B3-1738-4047-A2FC-39CA5E2841AB}" sibTransId="{6D0014F0-F077-4966-9C4D-3D78FD16A0D3}"/>
    <dgm:cxn modelId="{38964259-B56E-40EB-B6C3-8796F0386066}" type="presOf" srcId="{6D0014F0-F077-4966-9C4D-3D78FD16A0D3}" destId="{70966415-6DDC-4C1E-B2C2-DBE0766D8364}" srcOrd="1" destOrd="0" presId="urn:microsoft.com/office/officeart/2005/8/layout/equation2"/>
    <dgm:cxn modelId="{D865E52C-9FE3-4457-8275-B5B9792B4F70}" type="presOf" srcId="{6D0014F0-F077-4966-9C4D-3D78FD16A0D3}" destId="{8E362328-7F06-4603-B96D-9D12952B3331}" srcOrd="0" destOrd="0" presId="urn:microsoft.com/office/officeart/2005/8/layout/equation2"/>
    <dgm:cxn modelId="{A748229A-92D9-426C-AA01-FF28A267F78D}" type="presOf" srcId="{FC4B8E0F-3893-4E84-8FBE-76031E70A473}" destId="{8AA327DA-5E8B-4F00-8400-1DCD1019F196}" srcOrd="0" destOrd="0" presId="urn:microsoft.com/office/officeart/2005/8/layout/equation2"/>
    <dgm:cxn modelId="{3999AEE2-B901-4E17-A67B-C2FBD2BF98AC}" type="presOf" srcId="{4C5E4196-85C1-4093-AE94-DD336CCB98B3}" destId="{0BAC319B-C669-4FAF-B614-1F5DE4AFCF39}" srcOrd="0" destOrd="0" presId="urn:microsoft.com/office/officeart/2005/8/layout/equation2"/>
    <dgm:cxn modelId="{3C17F911-0C56-4B5F-A958-6E09B8631394}" type="presOf" srcId="{75BE592A-BB43-4C32-B683-B9855DC95728}" destId="{BBA5085C-B066-4D93-9310-D34775DA8D1C}" srcOrd="0" destOrd="0" presId="urn:microsoft.com/office/officeart/2005/8/layout/equation2"/>
    <dgm:cxn modelId="{9BEBD142-0E22-47B4-AB8E-ED8388B19439}" type="presOf" srcId="{5078C659-001E-4351-AB29-AF9CF998BABE}" destId="{ABF85D7E-53BB-4A6B-9B55-2A1E5B16894F}" srcOrd="0" destOrd="0" presId="urn:microsoft.com/office/officeart/2005/8/layout/equation2"/>
    <dgm:cxn modelId="{0C3ED915-E551-49AF-9BA7-47B057F74518}" srcId="{4C5E4196-85C1-4093-AE94-DD336CCB98B3}" destId="{FC4B8E0F-3893-4E84-8FBE-76031E70A473}" srcOrd="2" destOrd="0" parTransId="{A86E4038-B974-4F71-8416-6534B6308890}" sibTransId="{5244677B-C20D-4553-A5CB-A2837E11E7EC}"/>
    <dgm:cxn modelId="{FDAE9119-0E22-4EB6-8511-5CB613A916BD}" type="presOf" srcId="{71A68947-9059-43FE-B08B-29572AC6EC98}" destId="{979536F7-76CD-42F9-AAF1-0502A6E68B23}" srcOrd="0" destOrd="0" presId="urn:microsoft.com/office/officeart/2005/8/layout/equation2"/>
    <dgm:cxn modelId="{55A58D1A-0751-4241-974F-B8C2CC109DBB}" type="presParOf" srcId="{0BAC319B-C669-4FAF-B614-1F5DE4AFCF39}" destId="{A5FED196-1DFE-460C-9010-29939FC84973}" srcOrd="0" destOrd="0" presId="urn:microsoft.com/office/officeart/2005/8/layout/equation2"/>
    <dgm:cxn modelId="{1ECE87BE-0A73-4334-A1BE-625B113260B5}" type="presParOf" srcId="{A5FED196-1DFE-460C-9010-29939FC84973}" destId="{ABF85D7E-53BB-4A6B-9B55-2A1E5B16894F}" srcOrd="0" destOrd="0" presId="urn:microsoft.com/office/officeart/2005/8/layout/equation2"/>
    <dgm:cxn modelId="{76CC77F7-DCBE-43C1-B762-B9DB8FA529D2}" type="presParOf" srcId="{A5FED196-1DFE-460C-9010-29939FC84973}" destId="{454074B3-879C-49A5-AA71-88E63FE28CFB}" srcOrd="1" destOrd="0" presId="urn:microsoft.com/office/officeart/2005/8/layout/equation2"/>
    <dgm:cxn modelId="{D79711CC-526E-4D33-AC5C-8F35F80B8A4A}" type="presParOf" srcId="{A5FED196-1DFE-460C-9010-29939FC84973}" destId="{BBA5085C-B066-4D93-9310-D34775DA8D1C}" srcOrd="2" destOrd="0" presId="urn:microsoft.com/office/officeart/2005/8/layout/equation2"/>
    <dgm:cxn modelId="{2D4EFD7E-989A-4CE3-8E65-C939A0876BBD}" type="presParOf" srcId="{A5FED196-1DFE-460C-9010-29939FC84973}" destId="{6685D19E-4F88-4305-AF6F-9EE43F40484D}" srcOrd="3" destOrd="0" presId="urn:microsoft.com/office/officeart/2005/8/layout/equation2"/>
    <dgm:cxn modelId="{A86EB8C1-0FA2-44DE-9F07-7D851D1DB1B4}" type="presParOf" srcId="{A5FED196-1DFE-460C-9010-29939FC84973}" destId="{979536F7-76CD-42F9-AAF1-0502A6E68B23}" srcOrd="4" destOrd="0" presId="urn:microsoft.com/office/officeart/2005/8/layout/equation2"/>
    <dgm:cxn modelId="{C3BB98C4-FF57-4AD6-9EC5-423C31C8D817}" type="presParOf" srcId="{0BAC319B-C669-4FAF-B614-1F5DE4AFCF39}" destId="{8E362328-7F06-4603-B96D-9D12952B3331}" srcOrd="1" destOrd="0" presId="urn:microsoft.com/office/officeart/2005/8/layout/equation2"/>
    <dgm:cxn modelId="{6039B4E6-AEDB-4417-A660-6F810EB62C6A}" type="presParOf" srcId="{8E362328-7F06-4603-B96D-9D12952B3331}" destId="{70966415-6DDC-4C1E-B2C2-DBE0766D8364}" srcOrd="0" destOrd="0" presId="urn:microsoft.com/office/officeart/2005/8/layout/equation2"/>
    <dgm:cxn modelId="{96B6AB1A-E4C0-4111-A68D-B9E49FFACFA1}" type="presParOf" srcId="{0BAC319B-C669-4FAF-B614-1F5DE4AFCF39}" destId="{8AA327DA-5E8B-4F00-8400-1DCD1019F196}"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96438D-1091-4D94-9111-1F9D141F51FE}"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n-US"/>
        </a:p>
      </dgm:t>
    </dgm:pt>
    <dgm:pt modelId="{DB1D475B-6600-4ADA-8B05-A82760E70B65}">
      <dgm:prSet phldrT="[Text]"/>
      <dgm:spPr/>
      <dgm:t>
        <a:bodyPr/>
        <a:lstStyle/>
        <a:p>
          <a:r>
            <a:rPr lang="en-US" dirty="0" smtClean="0"/>
            <a:t>Aligned and Measurable</a:t>
          </a:r>
          <a:endParaRPr lang="en-US" dirty="0"/>
        </a:p>
      </dgm:t>
    </dgm:pt>
    <dgm:pt modelId="{56CF5D39-D06D-48D8-9222-AA574A51CFB8}" type="parTrans" cxnId="{C9499EC4-CAAC-4D79-91DF-9B35A0271141}">
      <dgm:prSet/>
      <dgm:spPr/>
      <dgm:t>
        <a:bodyPr/>
        <a:lstStyle/>
        <a:p>
          <a:endParaRPr lang="en-US"/>
        </a:p>
      </dgm:t>
    </dgm:pt>
    <dgm:pt modelId="{D2A5F4A1-7CD5-43F3-BC51-4A35259D17E3}" type="sibTrans" cxnId="{C9499EC4-CAAC-4D79-91DF-9B35A0271141}">
      <dgm:prSet/>
      <dgm:spPr/>
      <dgm:t>
        <a:bodyPr/>
        <a:lstStyle/>
        <a:p>
          <a:endParaRPr lang="en-US"/>
        </a:p>
      </dgm:t>
    </dgm:pt>
    <dgm:pt modelId="{CBCA0CAA-A9E8-41D0-913C-761953A628C0}">
      <dgm:prSet phldrT="[Text]"/>
      <dgm:spPr/>
      <dgm:t>
        <a:bodyPr/>
        <a:lstStyle/>
        <a:p>
          <a:r>
            <a:rPr lang="en-US" dirty="0" smtClean="0"/>
            <a:t>Vision of Practice</a:t>
          </a:r>
          <a:endParaRPr lang="en-US" dirty="0"/>
        </a:p>
      </dgm:t>
    </dgm:pt>
    <dgm:pt modelId="{B68F00A6-AF5F-4CF7-8FC3-FB4878605AD3}" type="parTrans" cxnId="{4A5317C7-CACC-4F18-B919-93B5005148D2}">
      <dgm:prSet/>
      <dgm:spPr/>
      <dgm:t>
        <a:bodyPr/>
        <a:lstStyle/>
        <a:p>
          <a:endParaRPr lang="en-US"/>
        </a:p>
      </dgm:t>
    </dgm:pt>
    <dgm:pt modelId="{8967F010-6263-4F4E-8C17-9E569BC424BA}" type="sibTrans" cxnId="{4A5317C7-CACC-4F18-B919-93B5005148D2}">
      <dgm:prSet/>
      <dgm:spPr/>
      <dgm:t>
        <a:bodyPr/>
        <a:lstStyle/>
        <a:p>
          <a:endParaRPr lang="en-US"/>
        </a:p>
      </dgm:t>
    </dgm:pt>
    <dgm:pt modelId="{37624082-652A-456D-AB92-72E6A148F543}">
      <dgm:prSet phldrT="[Text]"/>
      <dgm:spPr/>
      <dgm:t>
        <a:bodyPr/>
        <a:lstStyle/>
        <a:p>
          <a:r>
            <a:rPr lang="en-US" dirty="0" smtClean="0"/>
            <a:t>Evidence of Practice</a:t>
          </a:r>
          <a:endParaRPr lang="en-US" dirty="0"/>
        </a:p>
      </dgm:t>
    </dgm:pt>
    <dgm:pt modelId="{F8D81C61-CA24-4847-BE11-2BC2FEC4F17E}" type="parTrans" cxnId="{633BC894-65BB-49D5-BE05-92E8F8E5B737}">
      <dgm:prSet/>
      <dgm:spPr/>
      <dgm:t>
        <a:bodyPr/>
        <a:lstStyle/>
        <a:p>
          <a:endParaRPr lang="en-US"/>
        </a:p>
      </dgm:t>
    </dgm:pt>
    <dgm:pt modelId="{BC3816D2-1C26-4A9E-95C9-FDE21743E307}" type="sibTrans" cxnId="{633BC894-65BB-49D5-BE05-92E8F8E5B737}">
      <dgm:prSet/>
      <dgm:spPr/>
      <dgm:t>
        <a:bodyPr/>
        <a:lstStyle/>
        <a:p>
          <a:endParaRPr lang="en-US"/>
        </a:p>
      </dgm:t>
    </dgm:pt>
    <dgm:pt modelId="{22739945-0BD5-4728-A3F3-11F74E1D18AB}">
      <dgm:prSet phldrT="[Text]"/>
      <dgm:spPr/>
      <dgm:t>
        <a:bodyPr/>
        <a:lstStyle/>
        <a:p>
          <a:r>
            <a:rPr lang="en-US" dirty="0" smtClean="0"/>
            <a:t>Feedback for Growth</a:t>
          </a:r>
          <a:endParaRPr lang="en-US" dirty="0"/>
        </a:p>
      </dgm:t>
    </dgm:pt>
    <dgm:pt modelId="{CE4EAC07-7B9A-4E09-96A6-2199503A8C90}" type="parTrans" cxnId="{39B76C0B-9A66-4B0A-A3E3-030835ADA4C6}">
      <dgm:prSet/>
      <dgm:spPr/>
      <dgm:t>
        <a:bodyPr/>
        <a:lstStyle/>
        <a:p>
          <a:endParaRPr lang="en-US"/>
        </a:p>
      </dgm:t>
    </dgm:pt>
    <dgm:pt modelId="{E83A24C5-7C3F-4398-AFB7-90AC6220B10A}" type="sibTrans" cxnId="{39B76C0B-9A66-4B0A-A3E3-030835ADA4C6}">
      <dgm:prSet/>
      <dgm:spPr/>
      <dgm:t>
        <a:bodyPr/>
        <a:lstStyle/>
        <a:p>
          <a:endParaRPr lang="en-US"/>
        </a:p>
      </dgm:t>
    </dgm:pt>
    <dgm:pt modelId="{EE2F27AF-26C8-42F4-B7F9-55D63A9C14BE}">
      <dgm:prSet phldrT="[Text]"/>
      <dgm:spPr/>
      <dgm:t>
        <a:bodyPr/>
        <a:lstStyle/>
        <a:p>
          <a:r>
            <a:rPr lang="en-US" dirty="0" smtClean="0"/>
            <a:t>Consistent Expectations</a:t>
          </a:r>
          <a:endParaRPr lang="en-US" dirty="0"/>
        </a:p>
      </dgm:t>
    </dgm:pt>
    <dgm:pt modelId="{73783B61-9225-43A7-A799-3781D52A416B}" type="parTrans" cxnId="{C294AA03-0350-4FF8-9989-95156BB745D8}">
      <dgm:prSet/>
      <dgm:spPr/>
      <dgm:t>
        <a:bodyPr/>
        <a:lstStyle/>
        <a:p>
          <a:endParaRPr lang="en-US"/>
        </a:p>
      </dgm:t>
    </dgm:pt>
    <dgm:pt modelId="{879CCD2C-CC1B-4A65-8928-653E9DFD31F2}" type="sibTrans" cxnId="{C294AA03-0350-4FF8-9989-95156BB745D8}">
      <dgm:prSet/>
      <dgm:spPr/>
      <dgm:t>
        <a:bodyPr/>
        <a:lstStyle/>
        <a:p>
          <a:endParaRPr lang="en-US"/>
        </a:p>
      </dgm:t>
    </dgm:pt>
    <dgm:pt modelId="{8137A998-7A4C-4FEB-92F2-241C51B47A0B}" type="pres">
      <dgm:prSet presAssocID="{E996438D-1091-4D94-9111-1F9D141F51FE}" presName="Name0" presStyleCnt="0">
        <dgm:presLayoutVars>
          <dgm:chMax val="7"/>
          <dgm:chPref val="7"/>
          <dgm:dir/>
          <dgm:animLvl val="lvl"/>
        </dgm:presLayoutVars>
      </dgm:prSet>
      <dgm:spPr/>
      <dgm:t>
        <a:bodyPr/>
        <a:lstStyle/>
        <a:p>
          <a:endParaRPr lang="en-US"/>
        </a:p>
      </dgm:t>
    </dgm:pt>
    <dgm:pt modelId="{65963A77-5EAD-4D8E-AF2B-955C949BEF9A}" type="pres">
      <dgm:prSet presAssocID="{DB1D475B-6600-4ADA-8B05-A82760E70B65}" presName="Accent1" presStyleCnt="0"/>
      <dgm:spPr/>
    </dgm:pt>
    <dgm:pt modelId="{911827D4-6034-46D6-B902-20D5F3B053DE}" type="pres">
      <dgm:prSet presAssocID="{DB1D475B-6600-4ADA-8B05-A82760E70B65}" presName="Accent" presStyleLbl="node1" presStyleIdx="0" presStyleCnt="5"/>
      <dgm:spPr/>
    </dgm:pt>
    <dgm:pt modelId="{9957E046-0896-4EF4-B11A-B863DFD9EA7A}" type="pres">
      <dgm:prSet presAssocID="{DB1D475B-6600-4ADA-8B05-A82760E70B65}" presName="Parent1" presStyleLbl="revTx" presStyleIdx="0" presStyleCnt="5">
        <dgm:presLayoutVars>
          <dgm:chMax val="1"/>
          <dgm:chPref val="1"/>
          <dgm:bulletEnabled val="1"/>
        </dgm:presLayoutVars>
      </dgm:prSet>
      <dgm:spPr/>
      <dgm:t>
        <a:bodyPr/>
        <a:lstStyle/>
        <a:p>
          <a:endParaRPr lang="en-US"/>
        </a:p>
      </dgm:t>
    </dgm:pt>
    <dgm:pt modelId="{A5C8D08B-0CC7-4438-8789-080DF2376AF7}" type="pres">
      <dgm:prSet presAssocID="{CBCA0CAA-A9E8-41D0-913C-761953A628C0}" presName="Accent2" presStyleCnt="0"/>
      <dgm:spPr/>
    </dgm:pt>
    <dgm:pt modelId="{7900C8A2-F09A-486E-9963-472522DDBAC3}" type="pres">
      <dgm:prSet presAssocID="{CBCA0CAA-A9E8-41D0-913C-761953A628C0}" presName="Accent" presStyleLbl="node1" presStyleIdx="1" presStyleCnt="5"/>
      <dgm:spPr/>
    </dgm:pt>
    <dgm:pt modelId="{7E087F28-0862-4550-9FE2-5D15EFE4C9DF}" type="pres">
      <dgm:prSet presAssocID="{CBCA0CAA-A9E8-41D0-913C-761953A628C0}" presName="Parent2" presStyleLbl="revTx" presStyleIdx="1" presStyleCnt="5">
        <dgm:presLayoutVars>
          <dgm:chMax val="1"/>
          <dgm:chPref val="1"/>
          <dgm:bulletEnabled val="1"/>
        </dgm:presLayoutVars>
      </dgm:prSet>
      <dgm:spPr/>
      <dgm:t>
        <a:bodyPr/>
        <a:lstStyle/>
        <a:p>
          <a:endParaRPr lang="en-US"/>
        </a:p>
      </dgm:t>
    </dgm:pt>
    <dgm:pt modelId="{3E114C2A-7C62-4EE3-9359-FAB68ACF8EA4}" type="pres">
      <dgm:prSet presAssocID="{37624082-652A-456D-AB92-72E6A148F543}" presName="Accent3" presStyleCnt="0"/>
      <dgm:spPr/>
    </dgm:pt>
    <dgm:pt modelId="{2B714FA9-69A4-4A47-A380-45E6B596B68C}" type="pres">
      <dgm:prSet presAssocID="{37624082-652A-456D-AB92-72E6A148F543}" presName="Accent" presStyleLbl="node1" presStyleIdx="2" presStyleCnt="5"/>
      <dgm:spPr/>
    </dgm:pt>
    <dgm:pt modelId="{E58FBF39-02CF-4F54-9F90-C0EE17D206D0}" type="pres">
      <dgm:prSet presAssocID="{37624082-652A-456D-AB92-72E6A148F543}" presName="Parent3" presStyleLbl="revTx" presStyleIdx="2" presStyleCnt="5">
        <dgm:presLayoutVars>
          <dgm:chMax val="1"/>
          <dgm:chPref val="1"/>
          <dgm:bulletEnabled val="1"/>
        </dgm:presLayoutVars>
      </dgm:prSet>
      <dgm:spPr/>
      <dgm:t>
        <a:bodyPr/>
        <a:lstStyle/>
        <a:p>
          <a:endParaRPr lang="en-US"/>
        </a:p>
      </dgm:t>
    </dgm:pt>
    <dgm:pt modelId="{CA3AC917-B8A3-4D81-9426-3B1932D2C15B}" type="pres">
      <dgm:prSet presAssocID="{22739945-0BD5-4728-A3F3-11F74E1D18AB}" presName="Accent4" presStyleCnt="0"/>
      <dgm:spPr/>
    </dgm:pt>
    <dgm:pt modelId="{B1031E2E-50CE-48C9-A66C-6E0CD0651CB7}" type="pres">
      <dgm:prSet presAssocID="{22739945-0BD5-4728-A3F3-11F74E1D18AB}" presName="Accent" presStyleLbl="node1" presStyleIdx="3" presStyleCnt="5"/>
      <dgm:spPr/>
    </dgm:pt>
    <dgm:pt modelId="{142DD9D2-8968-425B-B46B-63D30EB2675D}" type="pres">
      <dgm:prSet presAssocID="{22739945-0BD5-4728-A3F3-11F74E1D18AB}" presName="Parent4" presStyleLbl="revTx" presStyleIdx="3" presStyleCnt="5">
        <dgm:presLayoutVars>
          <dgm:chMax val="1"/>
          <dgm:chPref val="1"/>
          <dgm:bulletEnabled val="1"/>
        </dgm:presLayoutVars>
      </dgm:prSet>
      <dgm:spPr/>
      <dgm:t>
        <a:bodyPr/>
        <a:lstStyle/>
        <a:p>
          <a:endParaRPr lang="en-US"/>
        </a:p>
      </dgm:t>
    </dgm:pt>
    <dgm:pt modelId="{FB0C25BD-FC23-4654-A5A7-4243C9FA76A9}" type="pres">
      <dgm:prSet presAssocID="{EE2F27AF-26C8-42F4-B7F9-55D63A9C14BE}" presName="Accent5" presStyleCnt="0"/>
      <dgm:spPr/>
    </dgm:pt>
    <dgm:pt modelId="{70D744E6-AE85-4F24-A537-CDADACA49DDD}" type="pres">
      <dgm:prSet presAssocID="{EE2F27AF-26C8-42F4-B7F9-55D63A9C14BE}" presName="Accent" presStyleLbl="node1" presStyleIdx="4" presStyleCnt="5"/>
      <dgm:spPr/>
    </dgm:pt>
    <dgm:pt modelId="{F40B5CD5-9A70-47E2-B915-70BC1BE5B8A3}" type="pres">
      <dgm:prSet presAssocID="{EE2F27AF-26C8-42F4-B7F9-55D63A9C14BE}" presName="Parent5" presStyleLbl="revTx" presStyleIdx="4" presStyleCnt="5">
        <dgm:presLayoutVars>
          <dgm:chMax val="1"/>
          <dgm:chPref val="1"/>
          <dgm:bulletEnabled val="1"/>
        </dgm:presLayoutVars>
      </dgm:prSet>
      <dgm:spPr/>
      <dgm:t>
        <a:bodyPr/>
        <a:lstStyle/>
        <a:p>
          <a:endParaRPr lang="en-US"/>
        </a:p>
      </dgm:t>
    </dgm:pt>
  </dgm:ptLst>
  <dgm:cxnLst>
    <dgm:cxn modelId="{15D911A6-0E1B-423B-AD1E-5AF135B7DB39}" type="presOf" srcId="{37624082-652A-456D-AB92-72E6A148F543}" destId="{E58FBF39-02CF-4F54-9F90-C0EE17D206D0}" srcOrd="0" destOrd="0" presId="urn:microsoft.com/office/officeart/2009/layout/CircleArrowProcess"/>
    <dgm:cxn modelId="{FCD46694-CBD3-4A34-8B4C-E99C7481A7A0}" type="presOf" srcId="{EE2F27AF-26C8-42F4-B7F9-55D63A9C14BE}" destId="{F40B5CD5-9A70-47E2-B915-70BC1BE5B8A3}" srcOrd="0" destOrd="0" presId="urn:microsoft.com/office/officeart/2009/layout/CircleArrowProcess"/>
    <dgm:cxn modelId="{633BC894-65BB-49D5-BE05-92E8F8E5B737}" srcId="{E996438D-1091-4D94-9111-1F9D141F51FE}" destId="{37624082-652A-456D-AB92-72E6A148F543}" srcOrd="2" destOrd="0" parTransId="{F8D81C61-CA24-4847-BE11-2BC2FEC4F17E}" sibTransId="{BC3816D2-1C26-4A9E-95C9-FDE21743E307}"/>
    <dgm:cxn modelId="{39B76C0B-9A66-4B0A-A3E3-030835ADA4C6}" srcId="{E996438D-1091-4D94-9111-1F9D141F51FE}" destId="{22739945-0BD5-4728-A3F3-11F74E1D18AB}" srcOrd="3" destOrd="0" parTransId="{CE4EAC07-7B9A-4E09-96A6-2199503A8C90}" sibTransId="{E83A24C5-7C3F-4398-AFB7-90AC6220B10A}"/>
    <dgm:cxn modelId="{2532A0AC-7398-4C46-8D3F-0B58DFDAC78A}" type="presOf" srcId="{DB1D475B-6600-4ADA-8B05-A82760E70B65}" destId="{9957E046-0896-4EF4-B11A-B863DFD9EA7A}" srcOrd="0" destOrd="0" presId="urn:microsoft.com/office/officeart/2009/layout/CircleArrowProcess"/>
    <dgm:cxn modelId="{C9499EC4-CAAC-4D79-91DF-9B35A0271141}" srcId="{E996438D-1091-4D94-9111-1F9D141F51FE}" destId="{DB1D475B-6600-4ADA-8B05-A82760E70B65}" srcOrd="0" destOrd="0" parTransId="{56CF5D39-D06D-48D8-9222-AA574A51CFB8}" sibTransId="{D2A5F4A1-7CD5-43F3-BC51-4A35259D17E3}"/>
    <dgm:cxn modelId="{8FCBC2E8-EB89-4BE6-85C2-C3FE66E077E4}" type="presOf" srcId="{E996438D-1091-4D94-9111-1F9D141F51FE}" destId="{8137A998-7A4C-4FEB-92F2-241C51B47A0B}" srcOrd="0" destOrd="0" presId="urn:microsoft.com/office/officeart/2009/layout/CircleArrowProcess"/>
    <dgm:cxn modelId="{F021A12D-522A-4021-89DD-BFBAE523CEFD}" type="presOf" srcId="{22739945-0BD5-4728-A3F3-11F74E1D18AB}" destId="{142DD9D2-8968-425B-B46B-63D30EB2675D}" srcOrd="0" destOrd="0" presId="urn:microsoft.com/office/officeart/2009/layout/CircleArrowProcess"/>
    <dgm:cxn modelId="{4A5317C7-CACC-4F18-B919-93B5005148D2}" srcId="{E996438D-1091-4D94-9111-1F9D141F51FE}" destId="{CBCA0CAA-A9E8-41D0-913C-761953A628C0}" srcOrd="1" destOrd="0" parTransId="{B68F00A6-AF5F-4CF7-8FC3-FB4878605AD3}" sibTransId="{8967F010-6263-4F4E-8C17-9E569BC424BA}"/>
    <dgm:cxn modelId="{C294AA03-0350-4FF8-9989-95156BB745D8}" srcId="{E996438D-1091-4D94-9111-1F9D141F51FE}" destId="{EE2F27AF-26C8-42F4-B7F9-55D63A9C14BE}" srcOrd="4" destOrd="0" parTransId="{73783B61-9225-43A7-A799-3781D52A416B}" sibTransId="{879CCD2C-CC1B-4A65-8928-653E9DFD31F2}"/>
    <dgm:cxn modelId="{87546B23-00CC-4B96-89A8-10C6B5B859D1}" type="presOf" srcId="{CBCA0CAA-A9E8-41D0-913C-761953A628C0}" destId="{7E087F28-0862-4550-9FE2-5D15EFE4C9DF}" srcOrd="0" destOrd="0" presId="urn:microsoft.com/office/officeart/2009/layout/CircleArrowProcess"/>
    <dgm:cxn modelId="{0C9B824B-D337-4097-ADA2-F9265DD46F1A}" type="presParOf" srcId="{8137A998-7A4C-4FEB-92F2-241C51B47A0B}" destId="{65963A77-5EAD-4D8E-AF2B-955C949BEF9A}" srcOrd="0" destOrd="0" presId="urn:microsoft.com/office/officeart/2009/layout/CircleArrowProcess"/>
    <dgm:cxn modelId="{25893903-D8DE-46F9-B21E-F10F27DA855F}" type="presParOf" srcId="{65963A77-5EAD-4D8E-AF2B-955C949BEF9A}" destId="{911827D4-6034-46D6-B902-20D5F3B053DE}" srcOrd="0" destOrd="0" presId="urn:microsoft.com/office/officeart/2009/layout/CircleArrowProcess"/>
    <dgm:cxn modelId="{F4FDCF45-7082-455C-BEE0-B13D47549C59}" type="presParOf" srcId="{8137A998-7A4C-4FEB-92F2-241C51B47A0B}" destId="{9957E046-0896-4EF4-B11A-B863DFD9EA7A}" srcOrd="1" destOrd="0" presId="urn:microsoft.com/office/officeart/2009/layout/CircleArrowProcess"/>
    <dgm:cxn modelId="{34F284DC-1B72-4E42-B1B0-9F83A38DE649}" type="presParOf" srcId="{8137A998-7A4C-4FEB-92F2-241C51B47A0B}" destId="{A5C8D08B-0CC7-4438-8789-080DF2376AF7}" srcOrd="2" destOrd="0" presId="urn:microsoft.com/office/officeart/2009/layout/CircleArrowProcess"/>
    <dgm:cxn modelId="{C812D1ED-F779-400E-8F09-792D304A9D03}" type="presParOf" srcId="{A5C8D08B-0CC7-4438-8789-080DF2376AF7}" destId="{7900C8A2-F09A-486E-9963-472522DDBAC3}" srcOrd="0" destOrd="0" presId="urn:microsoft.com/office/officeart/2009/layout/CircleArrowProcess"/>
    <dgm:cxn modelId="{0DB44F05-D6DE-4EFF-9F38-EF16FCC3D801}" type="presParOf" srcId="{8137A998-7A4C-4FEB-92F2-241C51B47A0B}" destId="{7E087F28-0862-4550-9FE2-5D15EFE4C9DF}" srcOrd="3" destOrd="0" presId="urn:microsoft.com/office/officeart/2009/layout/CircleArrowProcess"/>
    <dgm:cxn modelId="{B5315448-640B-4E69-BE29-306D7BCD548C}" type="presParOf" srcId="{8137A998-7A4C-4FEB-92F2-241C51B47A0B}" destId="{3E114C2A-7C62-4EE3-9359-FAB68ACF8EA4}" srcOrd="4" destOrd="0" presId="urn:microsoft.com/office/officeart/2009/layout/CircleArrowProcess"/>
    <dgm:cxn modelId="{8523B4E7-57BC-486C-91DD-173C5A754A97}" type="presParOf" srcId="{3E114C2A-7C62-4EE3-9359-FAB68ACF8EA4}" destId="{2B714FA9-69A4-4A47-A380-45E6B596B68C}" srcOrd="0" destOrd="0" presId="urn:microsoft.com/office/officeart/2009/layout/CircleArrowProcess"/>
    <dgm:cxn modelId="{EE5EA713-5D7C-489D-89EF-104C06B8045B}" type="presParOf" srcId="{8137A998-7A4C-4FEB-92F2-241C51B47A0B}" destId="{E58FBF39-02CF-4F54-9F90-C0EE17D206D0}" srcOrd="5" destOrd="0" presId="urn:microsoft.com/office/officeart/2009/layout/CircleArrowProcess"/>
    <dgm:cxn modelId="{488FBE04-03D8-49D3-8CCD-2D3A6933A348}" type="presParOf" srcId="{8137A998-7A4C-4FEB-92F2-241C51B47A0B}" destId="{CA3AC917-B8A3-4D81-9426-3B1932D2C15B}" srcOrd="6" destOrd="0" presId="urn:microsoft.com/office/officeart/2009/layout/CircleArrowProcess"/>
    <dgm:cxn modelId="{AD0C197D-41AD-495A-96AC-77BEFFBDF588}" type="presParOf" srcId="{CA3AC917-B8A3-4D81-9426-3B1932D2C15B}" destId="{B1031E2E-50CE-48C9-A66C-6E0CD0651CB7}" srcOrd="0" destOrd="0" presId="urn:microsoft.com/office/officeart/2009/layout/CircleArrowProcess"/>
    <dgm:cxn modelId="{BAE8CBB5-D773-4177-8031-379E11EF299E}" type="presParOf" srcId="{8137A998-7A4C-4FEB-92F2-241C51B47A0B}" destId="{142DD9D2-8968-425B-B46B-63D30EB2675D}" srcOrd="7" destOrd="0" presId="urn:microsoft.com/office/officeart/2009/layout/CircleArrowProcess"/>
    <dgm:cxn modelId="{3E6D2E63-6BCF-4019-B4A9-C7306035B69B}" type="presParOf" srcId="{8137A998-7A4C-4FEB-92F2-241C51B47A0B}" destId="{FB0C25BD-FC23-4654-A5A7-4243C9FA76A9}" srcOrd="8" destOrd="0" presId="urn:microsoft.com/office/officeart/2009/layout/CircleArrowProcess"/>
    <dgm:cxn modelId="{7EE232A1-4051-4F4A-B63E-A32176EC7BC7}" type="presParOf" srcId="{FB0C25BD-FC23-4654-A5A7-4243C9FA76A9}" destId="{70D744E6-AE85-4F24-A537-CDADACA49DDD}" srcOrd="0" destOrd="0" presId="urn:microsoft.com/office/officeart/2009/layout/CircleArrowProcess"/>
    <dgm:cxn modelId="{2EAD2787-95E6-4BD1-B157-DC72C42C5C53}" type="presParOf" srcId="{8137A998-7A4C-4FEB-92F2-241C51B47A0B}" destId="{F40B5CD5-9A70-47E2-B915-70BC1BE5B8A3}" srcOrd="9"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commoncore.americaachieves.org/module/38"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Approximate start time 1:15</a:t>
            </a:r>
          </a:p>
          <a:p>
            <a:pPr eaLnBrk="1" hangingPunct="1">
              <a:spcBef>
                <a:spcPct val="0"/>
              </a:spcBef>
            </a:pPr>
            <a:r>
              <a:rPr lang="en-US" dirty="0" smtClean="0"/>
              <a:t>75 minutes. </a:t>
            </a:r>
          </a:p>
          <a:p>
            <a:pPr eaLnBrk="1" hangingPunct="1">
              <a:spcBef>
                <a:spcPct val="0"/>
              </a:spcBef>
            </a:pPr>
            <a:r>
              <a:rPr lang="en-US" dirty="0" smtClean="0"/>
              <a:t>Introductory slides take 15 minutes</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54</a:t>
            </a:fld>
            <a:endParaRPr lang="en-US" dirty="0"/>
          </a:p>
        </p:txBody>
      </p:sp>
    </p:spTree>
    <p:extLst>
      <p:ext uri="{BB962C8B-B14F-4D97-AF65-F5344CB8AC3E}">
        <p14:creationId xmlns:p14="http://schemas.microsoft.com/office/powerpoint/2010/main" val="999325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intended as the introduction/rationale</a:t>
            </a:r>
            <a:r>
              <a:rPr lang="en-US" baseline="0" dirty="0" smtClean="0"/>
              <a:t> to the CT Core Standards Classroom “Look Fors” tool that CT has created for to both teachers and coaches to use when observing a well aligned lesson for feedback and coaching. The “Look Fors” tool was built from the Instructional Practice guide, used nationwide, and has been specially modified to guide CCS-aligned instruction in a non-evaluative way. Using a consistent tool that all staff are aware of provides for consistent messages and makes for deeper understandings of practice.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55</a:t>
            </a:fld>
            <a:endParaRPr lang="en-US" dirty="0"/>
          </a:p>
        </p:txBody>
      </p:sp>
    </p:spTree>
    <p:extLst>
      <p:ext uri="{BB962C8B-B14F-4D97-AF65-F5344CB8AC3E}">
        <p14:creationId xmlns:p14="http://schemas.microsoft.com/office/powerpoint/2010/main" val="1207232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56</a:t>
            </a:fld>
            <a:endParaRPr lang="en-US" dirty="0"/>
          </a:p>
        </p:txBody>
      </p:sp>
    </p:spTree>
    <p:extLst>
      <p:ext uri="{BB962C8B-B14F-4D97-AF65-F5344CB8AC3E}">
        <p14:creationId xmlns:p14="http://schemas.microsoft.com/office/powerpoint/2010/main" val="3765456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guide has been recently developed by the CSDE for all schools.  The Classroom “Look Fors” Guide is based on the Instructional Practice Guide from Student Achievement Partners.  However, let participants know that the state has made additions based on feedback from teachers and districts.  The laminated version can be used as a flipbook that will provide additional supports for coaches as they observe lessons.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57</a:t>
            </a:fld>
            <a:endParaRPr lang="en-US" dirty="0"/>
          </a:p>
        </p:txBody>
      </p:sp>
    </p:spTree>
    <p:extLst>
      <p:ext uri="{BB962C8B-B14F-4D97-AF65-F5344CB8AC3E}">
        <p14:creationId xmlns:p14="http://schemas.microsoft.com/office/powerpoint/2010/main" val="345440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the slide and briefly review each area. The participants will be taking a closer look before they observe the video lesson.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58</a:t>
            </a:fld>
            <a:endParaRPr lang="en-US" dirty="0"/>
          </a:p>
        </p:txBody>
      </p:sp>
    </p:spTree>
    <p:extLst>
      <p:ext uri="{BB962C8B-B14F-4D97-AF65-F5344CB8AC3E}">
        <p14:creationId xmlns:p14="http://schemas.microsoft.com/office/powerpoint/2010/main" val="851768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30 minutes</a:t>
            </a:r>
          </a:p>
          <a:p>
            <a:r>
              <a:rPr lang="en-US" b="1" dirty="0"/>
              <a:t>Video: </a:t>
            </a:r>
            <a:r>
              <a:rPr lang="en-US" dirty="0"/>
              <a:t>America Achieves. </a:t>
            </a:r>
            <a:r>
              <a:rPr lang="en-US" i="1" dirty="0"/>
              <a:t>“Black Boy (Smith-Keita)”</a:t>
            </a:r>
            <a:r>
              <a:rPr lang="en-US" dirty="0"/>
              <a:t> Retrieved from </a:t>
            </a:r>
            <a:r>
              <a:rPr lang="en-US" dirty="0">
                <a:hlinkClick r:id="rId3"/>
              </a:rPr>
              <a:t>http://commoncore.americaachieves.org/module/38</a:t>
            </a:r>
            <a:r>
              <a:rPr lang="en-US" dirty="0"/>
              <a:t> </a:t>
            </a:r>
          </a:p>
          <a:p>
            <a:pPr defTabSz="905530">
              <a:spcBef>
                <a:spcPct val="0"/>
              </a:spcBef>
              <a:defRPr/>
            </a:pPr>
            <a:endParaRPr lang="en-US" dirty="0"/>
          </a:p>
          <a:p>
            <a:pPr defTabSz="905530">
              <a:spcBef>
                <a:spcPct val="0"/>
              </a:spcBef>
              <a:defRPr/>
            </a:pPr>
            <a:r>
              <a:rPr lang="en-US" dirty="0"/>
              <a:t>In this section, coaches will be using the Classroom “Look Fors” guide to observe a lesson. It is important not to expect the coaches to focus on all five areas so remind them to divide up sections amongst the members of their group. After they have watched the video they should spend time discussing what they saw and what was put into their notes. Direct them to discussion questions in the Participant Guide.</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59</a:t>
            </a:fld>
            <a:endParaRPr lang="en-US" dirty="0"/>
          </a:p>
        </p:txBody>
      </p:sp>
    </p:spTree>
    <p:extLst>
      <p:ext uri="{BB962C8B-B14F-4D97-AF65-F5344CB8AC3E}">
        <p14:creationId xmlns:p14="http://schemas.microsoft.com/office/powerpoint/2010/main" val="2903368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056630"/>
            <a:ext cx="1719580" cy="523220"/>
          </a:xfrm>
          <a:prstGeom prst="rect">
            <a:avLst/>
          </a:prstGeom>
          <a:noFill/>
        </p:spPr>
        <p:txBody>
          <a:bodyPr wrap="square" rtlCol="0">
            <a:spAutoFit/>
          </a:bodyPr>
          <a:lstStyle/>
          <a:p>
            <a:r>
              <a:rPr lang="en-US" sz="2800" baseline="0" dirty="0" smtClean="0">
                <a:solidFill>
                  <a:schemeClr val="bg1"/>
                </a:solidFill>
              </a:rPr>
              <a:t>Activity 5a</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1.xml"/><Relationship Id="rId4" Type="http://schemas.openxmlformats.org/officeDocument/2006/relationships/hyperlink" Target="http://www.youtube.com/watch?v=hW3TqIfxUmo"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commoncore.americaachieves.org/module/38" TargetMode="Externa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a:t>
            </a:r>
            <a:r>
              <a:rPr lang="en-US" sz="4000" dirty="0"/>
              <a:t>5</a:t>
            </a:r>
            <a:endParaRPr lang="en-US" sz="4000" dirty="0" smtClean="0"/>
          </a:p>
        </p:txBody>
      </p:sp>
      <p:sp>
        <p:nvSpPr>
          <p:cNvPr id="4" name="Text Placeholder 3"/>
          <p:cNvSpPr>
            <a:spLocks noGrp="1"/>
          </p:cNvSpPr>
          <p:nvPr>
            <p:ph type="body" idx="1"/>
          </p:nvPr>
        </p:nvSpPr>
        <p:spPr>
          <a:xfrm>
            <a:off x="623888" y="4257858"/>
            <a:ext cx="7886700" cy="886397"/>
          </a:xfrm>
        </p:spPr>
        <p:txBody>
          <a:bodyPr/>
          <a:lstStyle/>
          <a:p>
            <a:pPr marL="396875" indent="-396875">
              <a:spcBef>
                <a:spcPct val="20000"/>
              </a:spcBef>
            </a:pPr>
            <a:r>
              <a:rPr lang="en-US" sz="3200" dirty="0" smtClean="0">
                <a:solidFill>
                  <a:schemeClr val="tx1"/>
                </a:solidFill>
              </a:rPr>
              <a:t>Introducing and Using the Connecticut Core Standards Classroom “Look Fors” Guide</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54</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822202" y="5234808"/>
            <a:ext cx="947738" cy="1033463"/>
          </a:xfrm>
          <a:prstGeom prst="rect">
            <a:avLst/>
          </a:prstGeom>
          <a:noFill/>
          <a:ln w="9525">
            <a:noFill/>
            <a:miter lim="800000"/>
            <a:headEnd/>
            <a:tailEnd/>
          </a:ln>
        </p:spPr>
      </p:pic>
      <p:sp>
        <p:nvSpPr>
          <p:cNvPr id="7" name="Rectangle 6"/>
          <p:cNvSpPr/>
          <p:nvPr/>
        </p:nvSpPr>
        <p:spPr>
          <a:xfrm>
            <a:off x="787975" y="5234808"/>
            <a:ext cx="918393" cy="369332"/>
          </a:xfrm>
          <a:prstGeom prst="rect">
            <a:avLst/>
          </a:prstGeom>
        </p:spPr>
        <p:txBody>
          <a:bodyPr wrap="none">
            <a:spAutoFit/>
          </a:bodyPr>
          <a:lstStyle/>
          <a:p>
            <a:pPr algn="ctr">
              <a:buFont typeface="Arial" charset="0"/>
              <a:buNone/>
            </a:pPr>
            <a:r>
              <a:rPr lang="en-US" dirty="0" smtClean="0"/>
              <a:t>Page 24</a:t>
            </a:r>
            <a:endParaRPr lang="en-US" i="1" dirty="0">
              <a:hlinkClick r:id="rId4"/>
            </a:endParaRPr>
          </a:p>
        </p:txBody>
      </p:sp>
    </p:spTree>
    <p:extLst>
      <p:ext uri="{BB962C8B-B14F-4D97-AF65-F5344CB8AC3E}">
        <p14:creationId xmlns:p14="http://schemas.microsoft.com/office/powerpoint/2010/main" val="401455732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73424" y="136059"/>
            <a:ext cx="8382000" cy="1024896"/>
          </a:xfrm>
        </p:spPr>
        <p:txBody>
          <a:bodyPr/>
          <a:lstStyle/>
          <a:p>
            <a:r>
              <a:rPr lang="en-US" sz="3700" dirty="0"/>
              <a:t>Supporting Teachers Through Instructional Feedback and Coaching</a:t>
            </a:r>
          </a:p>
        </p:txBody>
      </p:sp>
      <p:sp>
        <p:nvSpPr>
          <p:cNvPr id="2" name="Content Placeholder 1"/>
          <p:cNvSpPr>
            <a:spLocks noGrp="1"/>
          </p:cNvSpPr>
          <p:nvPr>
            <p:ph sz="half" idx="1"/>
          </p:nvPr>
        </p:nvSpPr>
        <p:spPr>
          <a:xfrm>
            <a:off x="273424" y="1371600"/>
            <a:ext cx="3886200" cy="5090624"/>
          </a:xfrm>
        </p:spPr>
        <p:txBody>
          <a:bodyPr/>
          <a:lstStyle/>
          <a:p>
            <a:pPr>
              <a:spcAft>
                <a:spcPts val="600"/>
              </a:spcAft>
            </a:pPr>
            <a:r>
              <a:rPr lang="en-US" sz="2400" dirty="0"/>
              <a:t>Successful implementation of the CT Core Standards requires focus on both the curriculum alignment and the instructional practice </a:t>
            </a:r>
            <a:r>
              <a:rPr lang="en-US" sz="2400" dirty="0" smtClean="0"/>
              <a:t>alignment</a:t>
            </a:r>
          </a:p>
          <a:p>
            <a:pPr>
              <a:spcAft>
                <a:spcPts val="600"/>
              </a:spcAft>
            </a:pPr>
            <a:r>
              <a:rPr lang="en-US" sz="2400" dirty="0" smtClean="0"/>
              <a:t>Using </a:t>
            </a:r>
            <a:r>
              <a:rPr lang="en-US" sz="2400" dirty="0"/>
              <a:t>a consistent tool for coaching teachers on instructional practices is a key to providing consistent messages and models regarding effective </a:t>
            </a:r>
            <a:r>
              <a:rPr lang="en-US" sz="2400" dirty="0" smtClean="0"/>
              <a:t>instruction</a:t>
            </a:r>
            <a:endParaRPr lang="en-US" sz="2400" dirty="0"/>
          </a:p>
          <a:p>
            <a:pPr>
              <a:spcAft>
                <a:spcPts val="600"/>
              </a:spcAft>
            </a:pPr>
            <a:endParaRPr lang="en-US" dirty="0"/>
          </a:p>
        </p:txBody>
      </p:sp>
      <p:graphicFrame>
        <p:nvGraphicFramePr>
          <p:cNvPr id="6" name="Diagram 5"/>
          <p:cNvGraphicFramePr/>
          <p:nvPr>
            <p:extLst>
              <p:ext uri="{D42A27DB-BD31-4B8C-83A1-F6EECF244321}">
                <p14:modId xmlns:p14="http://schemas.microsoft.com/office/powerpoint/2010/main" val="687730192"/>
              </p:ext>
            </p:extLst>
          </p:nvPr>
        </p:nvGraphicFramePr>
        <p:xfrm>
          <a:off x="4470399" y="1077260"/>
          <a:ext cx="4455887" cy="46881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Footer Placeholder 9"/>
          <p:cNvSpPr>
            <a:spLocks noGrp="1"/>
          </p:cNvSpPr>
          <p:nvPr>
            <p:ph type="ftr" sz="quarter" idx="10"/>
          </p:nvPr>
        </p:nvSpPr>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55</a:t>
            </a:fld>
            <a:endParaRPr lang="en-US" dirty="0"/>
          </a:p>
        </p:txBody>
      </p:sp>
    </p:spTree>
    <p:extLst>
      <p:ext uri="{BB962C8B-B14F-4D97-AF65-F5344CB8AC3E}">
        <p14:creationId xmlns:p14="http://schemas.microsoft.com/office/powerpoint/2010/main" val="274673071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Developing Clear and Consistent Expectations for Instructional Practices</a:t>
            </a:r>
            <a:endParaRPr lang="en-US" dirty="0"/>
          </a:p>
        </p:txBody>
      </p:sp>
      <p:sp>
        <p:nvSpPr>
          <p:cNvPr id="2" name="Content Placeholder 1"/>
          <p:cNvSpPr>
            <a:spLocks noGrp="1"/>
          </p:cNvSpPr>
          <p:nvPr>
            <p:ph type="body" sz="quarter" idx="10"/>
          </p:nvPr>
        </p:nvSpPr>
        <p:spPr>
          <a:xfrm>
            <a:off x="381000" y="1417320"/>
            <a:ext cx="6178296" cy="5302990"/>
          </a:xfrm>
        </p:spPr>
        <p:txBody>
          <a:bodyPr/>
          <a:lstStyle/>
          <a:p>
            <a:r>
              <a:rPr lang="en-US" sz="2400" dirty="0" smtClean="0"/>
              <a:t>Utilizing the CT Core Standards Classroom Look For Guide to support teachers provides:</a:t>
            </a:r>
          </a:p>
          <a:p>
            <a:pPr lvl="1"/>
            <a:r>
              <a:rPr lang="en-US" sz="2200" dirty="0"/>
              <a:t>T</a:t>
            </a:r>
            <a:r>
              <a:rPr lang="en-US" sz="2200" dirty="0" smtClean="0"/>
              <a:t>ool aligned to the CT Core Standards that is grounded in specific and measurable practices</a:t>
            </a:r>
          </a:p>
          <a:p>
            <a:pPr lvl="1"/>
            <a:r>
              <a:rPr lang="en-US" sz="2200" dirty="0" smtClean="0"/>
              <a:t>Clear vision of how the CCS should look like in practice within the classroom</a:t>
            </a:r>
          </a:p>
          <a:p>
            <a:pPr lvl="1"/>
            <a:r>
              <a:rPr lang="en-US" sz="2200" dirty="0" smtClean="0"/>
              <a:t>Evidence of teacher practice and student work</a:t>
            </a:r>
          </a:p>
          <a:p>
            <a:pPr lvl="1"/>
            <a:r>
              <a:rPr lang="en-US" sz="2200" dirty="0" smtClean="0"/>
              <a:t>Feedback that supports on-going professional growth of teachers using a non-judgmental approach</a:t>
            </a:r>
          </a:p>
          <a:p>
            <a:pPr lvl="1"/>
            <a:r>
              <a:rPr lang="en-US" sz="2200" dirty="0" smtClean="0"/>
              <a:t>Alignment throughout the school or district of consistent expectations of instructional practices</a:t>
            </a:r>
          </a:p>
          <a:p>
            <a:pPr lvl="1"/>
            <a:endParaRPr lang="en-US" dirty="0" smtClean="0"/>
          </a:p>
          <a:p>
            <a:pPr lvl="1"/>
            <a:endParaRPr lang="en-US" dirty="0"/>
          </a:p>
        </p:txBody>
      </p:sp>
      <p:graphicFrame>
        <p:nvGraphicFramePr>
          <p:cNvPr id="19" name="Diagram 18"/>
          <p:cNvGraphicFramePr/>
          <p:nvPr>
            <p:extLst>
              <p:ext uri="{D42A27DB-BD31-4B8C-83A1-F6EECF244321}">
                <p14:modId xmlns:p14="http://schemas.microsoft.com/office/powerpoint/2010/main" val="2508467143"/>
              </p:ext>
            </p:extLst>
          </p:nvPr>
        </p:nvGraphicFramePr>
        <p:xfrm>
          <a:off x="5622757" y="774700"/>
          <a:ext cx="4470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EE3D4692-A625-460F-A072-DE10EEAA5719}" type="slidenum">
              <a:rPr lang="en-US" smtClean="0"/>
              <a:pPr/>
              <a:t>56</a:t>
            </a:fld>
            <a:endParaRPr lang="en-US" dirty="0"/>
          </a:p>
        </p:txBody>
      </p:sp>
    </p:spTree>
    <p:extLst>
      <p:ext uri="{BB962C8B-B14F-4D97-AF65-F5344CB8AC3E}">
        <p14:creationId xmlns:p14="http://schemas.microsoft.com/office/powerpoint/2010/main" val="54994424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CT Core Standards Classroom “Look Fors” Guide</a:t>
            </a:r>
            <a:endParaRPr lang="en-US" dirty="0"/>
          </a:p>
        </p:txBody>
      </p:sp>
      <p:sp>
        <p:nvSpPr>
          <p:cNvPr id="2" name="Content Placeholder 1"/>
          <p:cNvSpPr>
            <a:spLocks noGrp="1"/>
          </p:cNvSpPr>
          <p:nvPr>
            <p:ph type="body" sz="quarter" idx="10"/>
          </p:nvPr>
        </p:nvSpPr>
        <p:spPr/>
        <p:txBody>
          <a:bodyPr/>
          <a:lstStyle/>
          <a:p>
            <a:r>
              <a:rPr lang="en-US" sz="2200" dirty="0"/>
              <a:t>CT Core Standards Classroom “Look Fors” </a:t>
            </a:r>
            <a:r>
              <a:rPr lang="en-US" sz="2200" dirty="0" smtClean="0"/>
              <a:t>Guide have </a:t>
            </a:r>
            <a:r>
              <a:rPr lang="en-US" sz="2200" dirty="0"/>
              <a:t>been developed for ELA/Literacy </a:t>
            </a:r>
            <a:r>
              <a:rPr lang="en-US" sz="2200" dirty="0" smtClean="0"/>
              <a:t>K-2 and 3-5 and 6-12.  </a:t>
            </a:r>
            <a:endParaRPr lang="en-US" sz="2200" dirty="0"/>
          </a:p>
          <a:p>
            <a:r>
              <a:rPr lang="en-US" sz="2200" dirty="0" smtClean="0"/>
              <a:t>Designed </a:t>
            </a:r>
            <a:r>
              <a:rPr lang="en-US" sz="2200" dirty="0"/>
              <a:t>to guide assessment of effective integration of the </a:t>
            </a:r>
            <a:r>
              <a:rPr lang="en-US" sz="2200" dirty="0" smtClean="0"/>
              <a:t>Common </a:t>
            </a:r>
            <a:r>
              <a:rPr lang="en-US" sz="2200" dirty="0"/>
              <a:t>Core shifts into instructional practice. </a:t>
            </a:r>
          </a:p>
          <a:p>
            <a:r>
              <a:rPr lang="en-US" sz="2200" dirty="0" smtClean="0"/>
              <a:t>Intended </a:t>
            </a:r>
            <a:r>
              <a:rPr lang="en-US" sz="2200" dirty="0"/>
              <a:t>to support teachers in developing their practice, and to help coaches or other instructional leaders in supporting them to do </a:t>
            </a:r>
            <a:r>
              <a:rPr lang="en-US" sz="2200" dirty="0" smtClean="0"/>
              <a:t>so</a:t>
            </a:r>
            <a:r>
              <a:rPr lang="en-US" sz="2200" dirty="0"/>
              <a:t> </a:t>
            </a:r>
            <a:r>
              <a:rPr lang="en-US" sz="2200" dirty="0" smtClean="0"/>
              <a:t>through: </a:t>
            </a:r>
            <a:endParaRPr lang="en-US" sz="2200" dirty="0"/>
          </a:p>
          <a:p>
            <a:pPr lvl="1"/>
            <a:r>
              <a:rPr lang="en-US" sz="2000" dirty="0" smtClean="0"/>
              <a:t>Teacher </a:t>
            </a:r>
            <a:r>
              <a:rPr lang="en-US" sz="2000" dirty="0"/>
              <a:t>self-reflection </a:t>
            </a:r>
          </a:p>
          <a:p>
            <a:pPr lvl="1"/>
            <a:r>
              <a:rPr lang="en-US" sz="2000" dirty="0" smtClean="0"/>
              <a:t>Teacher-to-teacher </a:t>
            </a:r>
            <a:r>
              <a:rPr lang="en-US" sz="2000" dirty="0"/>
              <a:t>learning in PLCs, grade-level meetings or other collaborative structures </a:t>
            </a:r>
          </a:p>
          <a:p>
            <a:pPr lvl="1"/>
            <a:r>
              <a:rPr lang="en-US" sz="2000" dirty="0" smtClean="0"/>
              <a:t>Coaching </a:t>
            </a:r>
            <a:r>
              <a:rPr lang="en-US" sz="2000" dirty="0"/>
              <a:t>and feedback from instructional coaches or leaders </a:t>
            </a:r>
          </a:p>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EE3D4692-A625-460F-A072-DE10EEAA5719}" type="slidenum">
              <a:rPr lang="en-US" smtClean="0"/>
              <a:pPr/>
              <a:t>57</a:t>
            </a:fld>
            <a:endParaRPr lang="en-US" dirty="0"/>
          </a:p>
        </p:txBody>
      </p:sp>
    </p:spTree>
    <p:extLst>
      <p:ext uri="{BB962C8B-B14F-4D97-AF65-F5344CB8AC3E}">
        <p14:creationId xmlns:p14="http://schemas.microsoft.com/office/powerpoint/2010/main" val="228278666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5734" y="230188"/>
            <a:ext cx="8918266" cy="1049972"/>
          </a:xfrm>
        </p:spPr>
        <p:txBody>
          <a:bodyPr>
            <a:normAutofit fontScale="90000"/>
          </a:bodyPr>
          <a:lstStyle/>
          <a:p>
            <a:r>
              <a:rPr lang="en-US" dirty="0"/>
              <a:t>Classroom “</a:t>
            </a:r>
            <a:r>
              <a:rPr lang="en-US" dirty="0" smtClean="0"/>
              <a:t>Look Fors” Grades 6–12</a:t>
            </a:r>
            <a:br>
              <a:rPr lang="en-US" dirty="0" smtClean="0"/>
            </a:br>
            <a:r>
              <a:rPr lang="en-US" dirty="0" smtClean="0"/>
              <a:t>ELA and Literacy (Science and  History/Social Studies)</a:t>
            </a:r>
            <a:br>
              <a:rPr lang="en-US" dirty="0" smtClean="0"/>
            </a:br>
            <a:endParaRPr lang="en-US" dirty="0"/>
          </a:p>
        </p:txBody>
      </p:sp>
      <p:sp>
        <p:nvSpPr>
          <p:cNvPr id="2" name="Content Placeholder 1"/>
          <p:cNvSpPr>
            <a:spLocks noGrp="1"/>
          </p:cNvSpPr>
          <p:nvPr>
            <p:ph type="body" sz="quarter" idx="10"/>
          </p:nvPr>
        </p:nvSpPr>
        <p:spPr>
          <a:xfrm>
            <a:off x="381000" y="1678819"/>
            <a:ext cx="8382000" cy="3210110"/>
          </a:xfrm>
        </p:spPr>
        <p:txBody>
          <a:bodyPr/>
          <a:lstStyle/>
          <a:p>
            <a:pPr marL="0" indent="0">
              <a:spcAft>
                <a:spcPts val="1200"/>
              </a:spcAft>
              <a:buNone/>
            </a:pPr>
            <a:r>
              <a:rPr lang="en-US" sz="3400" b="1" dirty="0" smtClean="0"/>
              <a:t>INSTRUCTIONAL PRACTICE FOCUS AREAS:</a:t>
            </a:r>
          </a:p>
          <a:p>
            <a:r>
              <a:rPr lang="en-US" sz="2800" dirty="0" smtClean="0"/>
              <a:t>Focus Each Lesson </a:t>
            </a:r>
            <a:r>
              <a:rPr lang="en-US" sz="2800" dirty="0"/>
              <a:t>o</a:t>
            </a:r>
            <a:r>
              <a:rPr lang="en-US" sz="2800" dirty="0" smtClean="0"/>
              <a:t>n a High Quality Text or Multiple Texts</a:t>
            </a:r>
          </a:p>
          <a:p>
            <a:r>
              <a:rPr lang="en-US" sz="2800" dirty="0" smtClean="0"/>
              <a:t>Employ Questions and Tasks that are Text Dependent and Text Specific</a:t>
            </a:r>
          </a:p>
          <a:p>
            <a:r>
              <a:rPr lang="en-US" sz="2800" dirty="0" smtClean="0"/>
              <a:t>Provide all Students with Opportunities to Engage in the Work of </a:t>
            </a:r>
            <a:r>
              <a:rPr lang="en-US" sz="2800" dirty="0"/>
              <a:t>t</a:t>
            </a:r>
            <a:r>
              <a:rPr lang="en-US" sz="2800" dirty="0" smtClean="0"/>
              <a:t>he Lesson</a:t>
            </a:r>
            <a:endParaRPr lang="en-US" dirty="0"/>
          </a:p>
        </p:txBody>
      </p:sp>
      <p:sp>
        <p:nvSpPr>
          <p:cNvPr id="5" name="Slide Number Placeholder 4"/>
          <p:cNvSpPr>
            <a:spLocks noGrp="1"/>
          </p:cNvSpPr>
          <p:nvPr>
            <p:ph type="sldNum" sz="quarter" idx="12"/>
          </p:nvPr>
        </p:nvSpPr>
        <p:spPr/>
        <p:txBody>
          <a:bodyPr/>
          <a:lstStyle/>
          <a:p>
            <a:pPr>
              <a:defRPr/>
            </a:pPr>
            <a:fld id="{89B261EF-24E7-4286-97C7-81257D0A83CF}" type="slidenum">
              <a:rPr lang="en-US" smtClean="0"/>
              <a:pPr>
                <a:defRPr/>
              </a:pPr>
              <a:t>58</a:t>
            </a:fld>
            <a:endParaRPr lang="en-US" dirty="0"/>
          </a:p>
        </p:txBody>
      </p:sp>
      <p:sp>
        <p:nvSpPr>
          <p:cNvPr id="6" name="Rectangle 5"/>
          <p:cNvSpPr/>
          <p:nvPr/>
        </p:nvSpPr>
        <p:spPr>
          <a:xfrm>
            <a:off x="225734" y="850077"/>
            <a:ext cx="8222343" cy="954107"/>
          </a:xfrm>
          <a:prstGeom prst="rect">
            <a:avLst/>
          </a:prstGeom>
        </p:spPr>
        <p:txBody>
          <a:bodyPr wrap="square">
            <a:spAutoFit/>
          </a:bodyPr>
          <a:lstStyle/>
          <a:p>
            <a:endParaRPr lang="en-US" sz="3600" dirty="0">
              <a:solidFill>
                <a:srgbClr val="000000"/>
              </a:solidFill>
              <a:latin typeface="Museo Sans 100"/>
            </a:endParaRPr>
          </a:p>
          <a:p>
            <a:endParaRPr lang="en-US" sz="2000" b="1" dirty="0">
              <a:latin typeface="+mj-lt"/>
            </a:endParaRPr>
          </a:p>
        </p:txBody>
      </p:sp>
      <p:sp>
        <p:nvSpPr>
          <p:cNvPr id="7" name="Footer Placeholder 6"/>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185850825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90600" y="180575"/>
            <a:ext cx="8153400" cy="1066800"/>
          </a:xfrm>
        </p:spPr>
        <p:txBody>
          <a:bodyPr>
            <a:noAutofit/>
          </a:bodyPr>
          <a:lstStyle/>
          <a:p>
            <a:r>
              <a:rPr lang="en-US" sz="3600" dirty="0" smtClean="0"/>
              <a:t>Activity 5: Assessing and Debriefing a Classroom Lesson</a:t>
            </a:r>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59</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037337850"/>
              </p:ext>
            </p:extLst>
          </p:nvPr>
        </p:nvGraphicFramePr>
        <p:xfrm>
          <a:off x="381000" y="1508760"/>
          <a:ext cx="8382000" cy="3672774"/>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382000"/>
              </a:tblGrid>
              <a:tr h="420460">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5a: Assess a Video Lesson Using the </a:t>
                      </a:r>
                      <a:r>
                        <a:rPr lang="en-US" sz="2400" dirty="0" smtClean="0"/>
                        <a:t>“Look Fors” Guide</a:t>
                      </a:r>
                      <a:endParaRPr lang="en-US" sz="2400" kern="1200" dirty="0" smtClean="0">
                        <a:solidFill>
                          <a:schemeClr val="bg1"/>
                        </a:solidFill>
                        <a:effectLst/>
                        <a:latin typeface="+mn-lt"/>
                        <a:ea typeface="+mn-ea"/>
                        <a:cs typeface="+mn-cs"/>
                      </a:endParaRPr>
                    </a:p>
                  </a:txBody>
                  <a:tcPr marT="45712" marB="45712" horzOverflow="overflow"/>
                </a:tc>
              </a:tr>
              <a:tr h="3215590">
                <a:tc>
                  <a:txBody>
                    <a:bodyPr/>
                    <a:lstStyle/>
                    <a:p>
                      <a:pPr marL="342900" lvl="0" indent="-342900">
                        <a:buFont typeface="+mj-lt"/>
                        <a:buAutoNum type="arabicPeriod"/>
                      </a:pPr>
                      <a:r>
                        <a:rPr lang="en-US" sz="2000" b="0" kern="1200" dirty="0" smtClean="0">
                          <a:solidFill>
                            <a:schemeClr val="dk1"/>
                          </a:solidFill>
                          <a:effectLst/>
                          <a:latin typeface="+mn-lt"/>
                          <a:ea typeface="+mn-ea"/>
                          <a:cs typeface="+mn-cs"/>
                        </a:rPr>
                        <a:t>In groups, select one section of the Class</a:t>
                      </a:r>
                      <a:r>
                        <a:rPr lang="en-US" sz="2000" b="0" kern="1200" baseline="0" dirty="0" smtClean="0">
                          <a:solidFill>
                            <a:schemeClr val="dk1"/>
                          </a:solidFill>
                          <a:effectLst/>
                          <a:latin typeface="+mn-lt"/>
                          <a:ea typeface="+mn-ea"/>
                          <a:cs typeface="+mn-cs"/>
                        </a:rPr>
                        <a:t>room “Look Fors” </a:t>
                      </a:r>
                      <a:r>
                        <a:rPr lang="en-US" sz="2000" b="0" kern="1200" dirty="0" smtClean="0">
                          <a:solidFill>
                            <a:schemeClr val="dk1"/>
                          </a:solidFill>
                          <a:effectLst/>
                          <a:latin typeface="+mn-lt"/>
                          <a:ea typeface="+mn-ea"/>
                          <a:cs typeface="+mn-cs"/>
                        </a:rPr>
                        <a:t>for each participant to focus on while watching the video lesson. </a:t>
                      </a:r>
                    </a:p>
                    <a:p>
                      <a:pPr marL="342900" lvl="0" indent="-342900">
                        <a:buFont typeface="+mj-lt"/>
                        <a:buAutoNum type="arabicPeriod"/>
                      </a:pPr>
                      <a:r>
                        <a:rPr lang="en-US" sz="2000" b="0" kern="1200" dirty="0" smtClean="0">
                          <a:solidFill>
                            <a:schemeClr val="dk1"/>
                          </a:solidFill>
                          <a:effectLst/>
                          <a:latin typeface="+mn-lt"/>
                          <a:ea typeface="+mn-ea"/>
                          <a:cs typeface="+mn-cs"/>
                        </a:rPr>
                        <a:t>Closely</a:t>
                      </a:r>
                      <a:r>
                        <a:rPr lang="en-US" sz="2000" b="0" kern="1200" baseline="0" dirty="0" smtClean="0">
                          <a:solidFill>
                            <a:schemeClr val="dk1"/>
                          </a:solidFill>
                          <a:effectLst/>
                          <a:latin typeface="+mn-lt"/>
                          <a:ea typeface="+mn-ea"/>
                          <a:cs typeface="+mn-cs"/>
                        </a:rPr>
                        <a:t> read the instructional practices that should be observed during the video lesson.</a:t>
                      </a:r>
                      <a:endParaRPr lang="en-US" sz="2000" b="0" kern="1200" dirty="0" smtClean="0">
                        <a:solidFill>
                          <a:schemeClr val="dk1"/>
                        </a:solidFill>
                        <a:effectLst/>
                        <a:latin typeface="+mn-lt"/>
                        <a:ea typeface="+mn-ea"/>
                        <a:cs typeface="+mn-cs"/>
                      </a:endParaRPr>
                    </a:p>
                    <a:p>
                      <a:pPr marL="347663" lvl="0" indent="-347663">
                        <a:lnSpc>
                          <a:spcPct val="100000"/>
                        </a:lnSpc>
                        <a:buFont typeface="+mj-lt"/>
                        <a:buNone/>
                      </a:pPr>
                      <a:r>
                        <a:rPr lang="en-US" sz="2000" b="0" kern="1200" dirty="0" smtClean="0">
                          <a:solidFill>
                            <a:schemeClr val="dk1"/>
                          </a:solidFill>
                          <a:effectLst/>
                          <a:latin typeface="+mn-lt"/>
                          <a:ea typeface="+mn-ea"/>
                          <a:cs typeface="+mn-cs"/>
                        </a:rPr>
                        <a:t>3.</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 Watch the video</a:t>
                      </a:r>
                      <a:r>
                        <a:rPr lang="en-US" sz="2000" b="0" kern="1200" baseline="0" dirty="0" smtClean="0">
                          <a:solidFill>
                            <a:schemeClr val="dk1"/>
                          </a:solidFill>
                          <a:effectLst/>
                          <a:latin typeface="+mn-lt"/>
                          <a:ea typeface="+mn-ea"/>
                          <a:cs typeface="+mn-cs"/>
                        </a:rPr>
                        <a:t> and</a:t>
                      </a:r>
                      <a:r>
                        <a:rPr lang="en-US" sz="2000" b="0" kern="1200" dirty="0" smtClean="0">
                          <a:solidFill>
                            <a:schemeClr val="dk1"/>
                          </a:solidFill>
                          <a:effectLst/>
                          <a:latin typeface="+mn-lt"/>
                          <a:ea typeface="+mn-ea"/>
                          <a:cs typeface="+mn-cs"/>
                        </a:rPr>
                        <a:t> use the Classroom “Look Fors” to gather evidence of the CCS integration within the lesson.</a:t>
                      </a:r>
                    </a:p>
                    <a:p>
                      <a:pPr marL="406400" lvl="0" indent="-406400">
                        <a:buFont typeface="+mj-lt"/>
                        <a:buNone/>
                      </a:pPr>
                      <a:r>
                        <a:rPr lang="en-US" sz="2000" b="0" kern="1200" dirty="0" smtClean="0">
                          <a:solidFill>
                            <a:schemeClr val="dk1"/>
                          </a:solidFill>
                          <a:effectLst/>
                          <a:latin typeface="+mn-lt"/>
                          <a:ea typeface="+mn-ea"/>
                          <a:cs typeface="+mn-cs"/>
                        </a:rPr>
                        <a:t>4.   Take notes during the lesson</a:t>
                      </a:r>
                      <a:r>
                        <a:rPr lang="en-US" sz="2000" b="0" kern="1200" baseline="0" dirty="0" smtClean="0">
                          <a:solidFill>
                            <a:schemeClr val="dk1"/>
                          </a:solidFill>
                          <a:effectLst/>
                          <a:latin typeface="+mn-lt"/>
                          <a:ea typeface="+mn-ea"/>
                          <a:cs typeface="+mn-cs"/>
                        </a:rPr>
                        <a:t> and</a:t>
                      </a:r>
                      <a:r>
                        <a:rPr lang="en-US" sz="2000" b="0" kern="1200" dirty="0" smtClean="0">
                          <a:solidFill>
                            <a:schemeClr val="dk1"/>
                          </a:solidFill>
                          <a:effectLst/>
                          <a:latin typeface="+mn-lt"/>
                          <a:ea typeface="+mn-ea"/>
                          <a:cs typeface="+mn-cs"/>
                        </a:rPr>
                        <a:t> share</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with other team members at</a:t>
                      </a:r>
                      <a:r>
                        <a:rPr lang="en-US" sz="2000" b="0" kern="1200" baseline="0" dirty="0" smtClean="0">
                          <a:solidFill>
                            <a:schemeClr val="dk1"/>
                          </a:solidFill>
                          <a:effectLst/>
                          <a:latin typeface="+mn-lt"/>
                          <a:ea typeface="+mn-ea"/>
                          <a:cs typeface="+mn-cs"/>
                        </a:rPr>
                        <a:t> the conclusion of the video</a:t>
                      </a:r>
                      <a:r>
                        <a:rPr lang="en-US" sz="2000" b="0" kern="1200" dirty="0" smtClean="0">
                          <a:solidFill>
                            <a:schemeClr val="dk1"/>
                          </a:solidFill>
                          <a:effectLst/>
                          <a:latin typeface="+mn-lt"/>
                          <a:ea typeface="+mn-ea"/>
                          <a:cs typeface="+mn-cs"/>
                        </a:rPr>
                        <a:t>.</a:t>
                      </a:r>
                    </a:p>
                    <a:p>
                      <a:pPr marL="406400" lvl="0" indent="-406400">
                        <a:buFont typeface="+mj-lt"/>
                        <a:buNone/>
                      </a:pPr>
                      <a:r>
                        <a:rPr lang="en-US" sz="2000" b="0" kern="1200" dirty="0" smtClean="0">
                          <a:solidFill>
                            <a:schemeClr val="dk1"/>
                          </a:solidFill>
                          <a:effectLst/>
                          <a:latin typeface="+mn-lt"/>
                          <a:ea typeface="+mn-ea"/>
                          <a:cs typeface="+mn-cs"/>
                        </a:rPr>
                        <a:t>5.   After</a:t>
                      </a:r>
                      <a:r>
                        <a:rPr lang="en-US" sz="2000" b="0" kern="1200" baseline="0" dirty="0" smtClean="0">
                          <a:solidFill>
                            <a:schemeClr val="dk1"/>
                          </a:solidFill>
                          <a:effectLst/>
                          <a:latin typeface="+mn-lt"/>
                          <a:ea typeface="+mn-ea"/>
                          <a:cs typeface="+mn-cs"/>
                        </a:rPr>
                        <a:t> the lesson discuss </a:t>
                      </a:r>
                      <a:r>
                        <a:rPr lang="en-US" sz="2000" b="0" kern="1200" dirty="0" smtClean="0">
                          <a:solidFill>
                            <a:schemeClr val="dk1"/>
                          </a:solidFill>
                          <a:effectLst/>
                          <a:latin typeface="+mn-lt"/>
                          <a:ea typeface="+mn-ea"/>
                          <a:cs typeface="+mn-cs"/>
                        </a:rPr>
                        <a:t>the questions in your Participant</a:t>
                      </a:r>
                      <a:r>
                        <a:rPr lang="en-US" sz="2000" b="0" kern="1200" baseline="0" dirty="0" smtClean="0">
                          <a:solidFill>
                            <a:schemeClr val="dk1"/>
                          </a:solidFill>
                          <a:effectLst/>
                          <a:latin typeface="+mn-lt"/>
                          <a:ea typeface="+mn-ea"/>
                          <a:cs typeface="+mn-cs"/>
                        </a:rPr>
                        <a:t> Guide </a:t>
                      </a:r>
                      <a:r>
                        <a:rPr lang="en-US" sz="2000" b="0" kern="1200" dirty="0" smtClean="0">
                          <a:solidFill>
                            <a:schemeClr val="dk1"/>
                          </a:solidFill>
                          <a:effectLst/>
                          <a:latin typeface="+mn-lt"/>
                          <a:ea typeface="+mn-ea"/>
                          <a:cs typeface="+mn-cs"/>
                        </a:rPr>
                        <a:t>with your group.</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230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7349116" y="5505843"/>
            <a:ext cx="855322" cy="932688"/>
          </a:xfrm>
          <a:prstGeom prst="rect">
            <a:avLst/>
          </a:prstGeom>
          <a:noFill/>
          <a:ln w="9525">
            <a:noFill/>
            <a:miter lim="800000"/>
            <a:headEnd/>
            <a:tailEnd/>
          </a:ln>
        </p:spPr>
      </p:pic>
      <p:sp>
        <p:nvSpPr>
          <p:cNvPr id="4" name="Rectangle 3"/>
          <p:cNvSpPr/>
          <p:nvPr/>
        </p:nvSpPr>
        <p:spPr>
          <a:xfrm>
            <a:off x="7311989" y="5214596"/>
            <a:ext cx="918393" cy="646331"/>
          </a:xfrm>
          <a:prstGeom prst="rect">
            <a:avLst/>
          </a:prstGeom>
        </p:spPr>
        <p:txBody>
          <a:bodyPr wrap="none">
            <a:spAutoFit/>
          </a:bodyPr>
          <a:lstStyle/>
          <a:p>
            <a:pPr algn="ctr">
              <a:buFont typeface="Arial" charset="0"/>
              <a:buNone/>
            </a:pPr>
            <a:endParaRPr lang="en-US" dirty="0" smtClean="0"/>
          </a:p>
          <a:p>
            <a:pPr algn="ctr">
              <a:buFont typeface="Arial" charset="0"/>
              <a:buNone/>
            </a:pPr>
            <a:r>
              <a:rPr lang="en-US" dirty="0" smtClean="0"/>
              <a:t>Page 24</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
        <p:nvSpPr>
          <p:cNvPr id="2" name="Rectangle 1"/>
          <p:cNvSpPr/>
          <p:nvPr/>
        </p:nvSpPr>
        <p:spPr>
          <a:xfrm>
            <a:off x="381000" y="5259086"/>
            <a:ext cx="6795185" cy="646331"/>
          </a:xfrm>
          <a:prstGeom prst="rect">
            <a:avLst/>
          </a:prstGeom>
        </p:spPr>
        <p:txBody>
          <a:bodyPr wrap="square">
            <a:spAutoFit/>
          </a:bodyPr>
          <a:lstStyle/>
          <a:p>
            <a:pPr marR="0" lvl="0">
              <a:spcBef>
                <a:spcPts val="300"/>
              </a:spcBef>
              <a:spcAft>
                <a:spcPts val="600"/>
              </a:spcAft>
              <a:buClr>
                <a:srgbClr val="76923C"/>
              </a:buClr>
            </a:pPr>
            <a:r>
              <a:rPr lang="en-US" dirty="0" smtClean="0">
                <a:latin typeface="Calibri" panose="020F0502020204030204" pitchFamily="34" charset="0"/>
                <a:cs typeface="Times New Roman" panose="02020603050405020304" pitchFamily="18" charset="0"/>
              </a:rPr>
              <a:t>Video: </a:t>
            </a:r>
            <a:r>
              <a:rPr lang="en-US" i="1" dirty="0" smtClean="0">
                <a:latin typeface="Calibri" panose="020F0502020204030204" pitchFamily="34" charset="0"/>
                <a:cs typeface="Times New Roman" panose="02020603050405020304" pitchFamily="18" charset="0"/>
              </a:rPr>
              <a:t>Black </a:t>
            </a:r>
            <a:r>
              <a:rPr lang="en-US" i="1" dirty="0">
                <a:latin typeface="Calibri" panose="020F0502020204030204" pitchFamily="34" charset="0"/>
                <a:cs typeface="Times New Roman" panose="02020603050405020304" pitchFamily="18" charset="0"/>
              </a:rPr>
              <a:t>Boy (Smith-Keita). </a:t>
            </a:r>
            <a:r>
              <a:rPr lang="en-US" dirty="0">
                <a:latin typeface="Calibri" panose="020F0502020204030204" pitchFamily="34" charset="0"/>
                <a:cs typeface="Times New Roman" panose="02020603050405020304" pitchFamily="18" charset="0"/>
              </a:rPr>
              <a:t>America Achieves. Retrieved from </a:t>
            </a:r>
            <a:r>
              <a:rPr lang="en-US" dirty="0">
                <a:solidFill>
                  <a:srgbClr val="0000E1"/>
                </a:solidFill>
                <a:latin typeface="Calibri" panose="020F0502020204030204" pitchFamily="34" charset="0"/>
                <a:cs typeface="Times New Roman" panose="02020603050405020304" pitchFamily="18" charset="0"/>
                <a:hlinkClick r:id="rId6"/>
              </a:rPr>
              <a:t>http://commoncore.americaachieves.org/module/38</a:t>
            </a:r>
            <a:endParaRPr lang="en-US" dirty="0">
              <a:effectLst/>
              <a:latin typeface="Calibri" panose="020F0502020204030204" pitchFamily="34" charset="0"/>
              <a:ea typeface="+mn-ea"/>
              <a:cs typeface="Times New Roman" panose="02020603050405020304" pitchFamily="18" charset="0"/>
            </a:endParaRPr>
          </a:p>
        </p:txBody>
      </p:sp>
    </p:spTree>
    <p:extLst>
      <p:ext uri="{BB962C8B-B14F-4D97-AF65-F5344CB8AC3E}">
        <p14:creationId xmlns:p14="http://schemas.microsoft.com/office/powerpoint/2010/main" val="1795725613"/>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24897</TotalTime>
  <Words>788</Words>
  <Application>Microsoft Office PowerPoint</Application>
  <PresentationFormat>On-screen Show (4:3)</PresentationFormat>
  <Paragraphs>81</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Calibri</vt:lpstr>
      <vt:lpstr>Calibri Light</vt:lpstr>
      <vt:lpstr>Museo Sans 100</vt:lpstr>
      <vt:lpstr>Times New Roman</vt:lpstr>
      <vt:lpstr>LtBkgBlueBorder</vt:lpstr>
      <vt:lpstr>LtBkgNoBorder</vt:lpstr>
      <vt:lpstr>Custom Design</vt:lpstr>
      <vt:lpstr>Connecticut Core Standards  for English Language Arts &amp; Literacy</vt:lpstr>
      <vt:lpstr>Part 5</vt:lpstr>
      <vt:lpstr>Supporting Teachers Through Instructional Feedback and Coaching</vt:lpstr>
      <vt:lpstr>Developing Clear and Consistent Expectations for Instructional Practices</vt:lpstr>
      <vt:lpstr>CT Core Standards Classroom “Look Fors” Guide</vt:lpstr>
      <vt:lpstr>Classroom “Look Fors” Grades 6–12 ELA and Literacy (Science and  History/Social Studies) </vt:lpstr>
      <vt:lpstr>Activity 5: Assessing and Debriefing a Classroom Lesson</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1229</cp:revision>
  <cp:lastPrinted>2014-09-08T21:26:42Z</cp:lastPrinted>
  <dcterms:created xsi:type="dcterms:W3CDTF">2014-01-18T18:47:42Z</dcterms:created>
  <dcterms:modified xsi:type="dcterms:W3CDTF">2015-01-16T21:58:55Z</dcterms:modified>
</cp:coreProperties>
</file>