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36" r:id="rId3"/>
    <p:sldMasterId id="2147483743" r:id="rId4"/>
    <p:sldMasterId id="2147483755" r:id="rId5"/>
    <p:sldMasterId id="2147483767" r:id="rId6"/>
  </p:sldMasterIdLst>
  <p:notesMasterIdLst>
    <p:notesMasterId r:id="rId93"/>
  </p:notesMasterIdLst>
  <p:handoutMasterIdLst>
    <p:handoutMasterId r:id="rId94"/>
  </p:handoutMasterIdLst>
  <p:sldIdLst>
    <p:sldId id="370" r:id="rId7"/>
    <p:sldId id="668" r:id="rId8"/>
    <p:sldId id="669" r:id="rId9"/>
    <p:sldId id="387" r:id="rId10"/>
    <p:sldId id="543" r:id="rId11"/>
    <p:sldId id="484" r:id="rId12"/>
    <p:sldId id="605" r:id="rId13"/>
    <p:sldId id="551" r:id="rId14"/>
    <p:sldId id="552" r:id="rId15"/>
    <p:sldId id="558" r:id="rId16"/>
    <p:sldId id="607" r:id="rId17"/>
    <p:sldId id="571" r:id="rId18"/>
    <p:sldId id="580" r:id="rId19"/>
    <p:sldId id="591" r:id="rId20"/>
    <p:sldId id="483" r:id="rId21"/>
    <p:sldId id="400" r:id="rId22"/>
    <p:sldId id="642" r:id="rId23"/>
    <p:sldId id="643" r:id="rId24"/>
    <p:sldId id="644" r:id="rId25"/>
    <p:sldId id="652" r:id="rId26"/>
    <p:sldId id="635" r:id="rId27"/>
    <p:sldId id="610" r:id="rId28"/>
    <p:sldId id="654" r:id="rId29"/>
    <p:sldId id="653" r:id="rId30"/>
    <p:sldId id="655" r:id="rId31"/>
    <p:sldId id="656" r:id="rId32"/>
    <p:sldId id="657" r:id="rId33"/>
    <p:sldId id="658" r:id="rId34"/>
    <p:sldId id="659" r:id="rId35"/>
    <p:sldId id="660" r:id="rId36"/>
    <p:sldId id="633" r:id="rId37"/>
    <p:sldId id="608" r:id="rId38"/>
    <p:sldId id="630" r:id="rId39"/>
    <p:sldId id="661" r:id="rId40"/>
    <p:sldId id="609" r:id="rId41"/>
    <p:sldId id="611" r:id="rId42"/>
    <p:sldId id="646" r:id="rId43"/>
    <p:sldId id="649" r:id="rId44"/>
    <p:sldId id="650" r:id="rId45"/>
    <p:sldId id="651" r:id="rId46"/>
    <p:sldId id="662" r:id="rId47"/>
    <p:sldId id="617" r:id="rId48"/>
    <p:sldId id="620" r:id="rId49"/>
    <p:sldId id="619" r:id="rId50"/>
    <p:sldId id="663" r:id="rId51"/>
    <p:sldId id="622" r:id="rId52"/>
    <p:sldId id="623" r:id="rId53"/>
    <p:sldId id="624" r:id="rId54"/>
    <p:sldId id="627" r:id="rId55"/>
    <p:sldId id="626" r:id="rId56"/>
    <p:sldId id="628" r:id="rId57"/>
    <p:sldId id="632" r:id="rId58"/>
    <p:sldId id="701" r:id="rId59"/>
    <p:sldId id="677" r:id="rId60"/>
    <p:sldId id="696" r:id="rId61"/>
    <p:sldId id="672" r:id="rId62"/>
    <p:sldId id="674" r:id="rId63"/>
    <p:sldId id="705" r:id="rId64"/>
    <p:sldId id="706" r:id="rId65"/>
    <p:sldId id="707" r:id="rId66"/>
    <p:sldId id="675" r:id="rId67"/>
    <p:sldId id="676" r:id="rId68"/>
    <p:sldId id="697" r:id="rId69"/>
    <p:sldId id="702" r:id="rId70"/>
    <p:sldId id="699" r:id="rId71"/>
    <p:sldId id="709" r:id="rId72"/>
    <p:sldId id="673" r:id="rId73"/>
    <p:sldId id="700" r:id="rId74"/>
    <p:sldId id="679" r:id="rId75"/>
    <p:sldId id="714" r:id="rId76"/>
    <p:sldId id="681" r:id="rId77"/>
    <p:sldId id="682" r:id="rId78"/>
    <p:sldId id="683" r:id="rId79"/>
    <p:sldId id="684" r:id="rId80"/>
    <p:sldId id="685" r:id="rId81"/>
    <p:sldId id="686" r:id="rId82"/>
    <p:sldId id="688" r:id="rId83"/>
    <p:sldId id="689" r:id="rId84"/>
    <p:sldId id="678" r:id="rId85"/>
    <p:sldId id="711" r:id="rId86"/>
    <p:sldId id="692" r:id="rId87"/>
    <p:sldId id="712" r:id="rId88"/>
    <p:sldId id="713" r:id="rId89"/>
    <p:sldId id="693" r:id="rId90"/>
    <p:sldId id="710" r:id="rId91"/>
    <p:sldId id="694" r:id="rId9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09"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7" name="Judy Curran Buck" initials="JCB" lastIdx="15" clrIdx="7"/>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W2K" initials="W" lastIdx="7" clrIdx="5"/>
  <p:cmAuthor id="6" name="Charlene" initials="CTN"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0000FF"/>
    <a:srgbClr val="DF8045"/>
    <a:srgbClr val="32C658"/>
    <a:srgbClr val="E1E1E1"/>
    <a:srgbClr val="E2E2E2"/>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4" autoAdjust="0"/>
    <p:restoredTop sz="43137" autoAdjust="0"/>
  </p:normalViewPr>
  <p:slideViewPr>
    <p:cSldViewPr snapToGrid="0">
      <p:cViewPr varScale="1">
        <p:scale>
          <a:sx n="38" d="100"/>
          <a:sy n="38" d="100"/>
        </p:scale>
        <p:origin x="217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2820" y="84"/>
      </p:cViewPr>
      <p:guideLst>
        <p:guide orient="horz" pos="2876"/>
        <p:guide pos="2109"/>
        <p:guide orient="horz" pos="2928"/>
        <p:guide pos="2160"/>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commentAuthors" Target="commentAuthor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3" tIns="46151" rIns="92303" bIns="46151" rtlCol="0"/>
          <a:lstStyle>
            <a:lvl1pPr algn="l">
              <a:defRPr sz="1200"/>
            </a:lvl1pPr>
          </a:lstStyle>
          <a:p>
            <a:endParaRPr lang="en-US" dirty="0"/>
          </a:p>
        </p:txBody>
      </p:sp>
      <p:sp>
        <p:nvSpPr>
          <p:cNvPr id="3" name="Date Placeholder 2"/>
          <p:cNvSpPr>
            <a:spLocks noGrp="1"/>
          </p:cNvSpPr>
          <p:nvPr>
            <p:ph type="dt" sz="quarter" idx="1"/>
          </p:nvPr>
        </p:nvSpPr>
        <p:spPr>
          <a:xfrm>
            <a:off x="3884616" y="0"/>
            <a:ext cx="2971800" cy="464820"/>
          </a:xfrm>
          <a:prstGeom prst="rect">
            <a:avLst/>
          </a:prstGeom>
        </p:spPr>
        <p:txBody>
          <a:bodyPr vert="horz" lIns="92303" tIns="46151" rIns="92303" bIns="46151" rtlCol="0"/>
          <a:lstStyle>
            <a:lvl1pPr algn="r">
              <a:defRPr sz="1200"/>
            </a:lvl1pPr>
          </a:lstStyle>
          <a:p>
            <a:fld id="{3B46E3D7-5A05-4181-B712-1EC3FC55BC14}" type="datetimeFigureOut">
              <a:rPr lang="en-US" smtClean="0"/>
              <a:pPr/>
              <a:t>9/3/2014</a:t>
            </a:fld>
            <a:endParaRPr lang="en-US" dirty="0"/>
          </a:p>
        </p:txBody>
      </p:sp>
      <p:sp>
        <p:nvSpPr>
          <p:cNvPr id="4" name="Footer Placeholder 3"/>
          <p:cNvSpPr>
            <a:spLocks noGrp="1"/>
          </p:cNvSpPr>
          <p:nvPr>
            <p:ph type="ftr" sz="quarter" idx="2"/>
          </p:nvPr>
        </p:nvSpPr>
        <p:spPr>
          <a:xfrm>
            <a:off x="0" y="8829969"/>
            <a:ext cx="2971800" cy="464820"/>
          </a:xfrm>
          <a:prstGeom prst="rect">
            <a:avLst/>
          </a:prstGeom>
        </p:spPr>
        <p:txBody>
          <a:bodyPr vert="horz" lIns="92303" tIns="46151" rIns="92303" bIns="461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6" y="8829969"/>
            <a:ext cx="2971800" cy="464820"/>
          </a:xfrm>
          <a:prstGeom prst="rect">
            <a:avLst/>
          </a:prstGeom>
        </p:spPr>
        <p:txBody>
          <a:bodyPr vert="horz" lIns="92303" tIns="46151" rIns="92303" bIns="46151"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5"/>
          </a:xfrm>
          <a:prstGeom prst="rect">
            <a:avLst/>
          </a:prstGeom>
        </p:spPr>
        <p:txBody>
          <a:bodyPr vert="horz" lIns="92303" tIns="46151" rIns="92303" bIns="46151" rtlCol="0"/>
          <a:lstStyle>
            <a:lvl1pPr algn="l">
              <a:defRPr sz="1200"/>
            </a:lvl1pPr>
          </a:lstStyle>
          <a:p>
            <a:endParaRPr lang="en-US" dirty="0"/>
          </a:p>
        </p:txBody>
      </p:sp>
      <p:sp>
        <p:nvSpPr>
          <p:cNvPr id="3" name="Date Placeholder 2"/>
          <p:cNvSpPr>
            <a:spLocks noGrp="1"/>
          </p:cNvSpPr>
          <p:nvPr>
            <p:ph type="dt" idx="1"/>
          </p:nvPr>
        </p:nvSpPr>
        <p:spPr>
          <a:xfrm>
            <a:off x="3884616" y="2"/>
            <a:ext cx="2971800" cy="466435"/>
          </a:xfrm>
          <a:prstGeom prst="rect">
            <a:avLst/>
          </a:prstGeom>
        </p:spPr>
        <p:txBody>
          <a:bodyPr vert="horz" lIns="92303" tIns="46151" rIns="92303" bIns="46151" rtlCol="0"/>
          <a:lstStyle>
            <a:lvl1pPr algn="r">
              <a:defRPr sz="1200"/>
            </a:lvl1pPr>
          </a:lstStyle>
          <a:p>
            <a:fld id="{B133EB38-C064-4C52-A35D-D40DB2B7683B}" type="datetimeFigureOut">
              <a:rPr lang="en-US" smtClean="0"/>
              <a:pPr/>
              <a:t>9/3/2014</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3" tIns="46151" rIns="92303" bIns="46151"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3" tIns="46151" rIns="92303"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2971800" cy="466434"/>
          </a:xfrm>
          <a:prstGeom prst="rect">
            <a:avLst/>
          </a:prstGeom>
        </p:spPr>
        <p:txBody>
          <a:bodyPr vert="horz" lIns="92303" tIns="46151" rIns="92303"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6" y="8829970"/>
            <a:ext cx="2971800" cy="466434"/>
          </a:xfrm>
          <a:prstGeom prst="rect">
            <a:avLst/>
          </a:prstGeom>
        </p:spPr>
        <p:txBody>
          <a:bodyPr vert="horz" lIns="92303" tIns="46151" rIns="92303" bIns="46151"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urveys.pcgus.com/s3/CT-Math-Module-4-K-5"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Key Points for Getting Started with UDL</a:t>
            </a:r>
          </a:p>
          <a:p>
            <a:r>
              <a:rPr lang="en-US" b="0" baseline="0" dirty="0" smtClean="0"/>
              <a:t>Review the four points on the slide.</a:t>
            </a:r>
          </a:p>
          <a:p>
            <a:pPr marL="226098" indent="-226098">
              <a:buFont typeface="+mj-lt"/>
              <a:buAutoNum type="arabicPeriod"/>
            </a:pPr>
            <a:r>
              <a:rPr lang="en-US" dirty="0" smtClean="0"/>
              <a:t>UDL can support teachers’ implementation of the CCS-Math Standards. They should</a:t>
            </a:r>
            <a:r>
              <a:rPr lang="en-US" baseline="0" dirty="0" smtClean="0"/>
              <a:t> </a:t>
            </a:r>
            <a:r>
              <a:rPr lang="en-US" dirty="0" smtClean="0"/>
              <a:t>see UDL as a way to teach</a:t>
            </a:r>
            <a:r>
              <a:rPr lang="en-US" baseline="0" dirty="0" smtClean="0"/>
              <a:t> the CCS-Math Standards to all students, not as something separate that needs to be implemented. </a:t>
            </a:r>
            <a:endParaRPr lang="en-US" dirty="0" smtClean="0"/>
          </a:p>
          <a:p>
            <a:pPr marL="226098" indent="-226098">
              <a:buFont typeface="+mj-lt"/>
              <a:buAutoNum type="arabicPeriod"/>
            </a:pPr>
            <a:r>
              <a:rPr lang="en-US" dirty="0" smtClean="0"/>
              <a:t>The strategies that have been discussed for implementing the CCS-Math Standards parallel the strategies that can be used to meet the UDL Principles. They</a:t>
            </a:r>
            <a:r>
              <a:rPr lang="en-US" baseline="0" dirty="0" smtClean="0"/>
              <a:t> will want to bring out, just as was done during the discussion of each of the UDL Principles, the connections to work that has already been covered on implementing the CCS-Math Standards as this will help to clarify the relationship between UDL and the CCS-Math implementation. </a:t>
            </a:r>
            <a:endParaRPr lang="en-US" dirty="0" smtClean="0"/>
          </a:p>
          <a:p>
            <a:pPr marL="226098" indent="-226098">
              <a:buFont typeface="+mj-lt"/>
              <a:buAutoNum type="arabicPeriod"/>
            </a:pPr>
            <a:r>
              <a:rPr lang="en-US" dirty="0" smtClean="0"/>
              <a:t>Think about, plan for, and implement the UDL Principles strategically. This</a:t>
            </a:r>
            <a:r>
              <a:rPr lang="en-US" baseline="0" dirty="0" smtClean="0"/>
              <a:t> idea is important in that teachers may feel overwhelmed at the idea that there are nine guidelines with thirty-one checkpoints. The goal is not for the checkpoints to become a list of “things” that a teacher does, but that they should be used to provide the flexibility and options as described in order to meet the needs of their students and every lesson will not call for every checkpoint to be addressed. </a:t>
            </a:r>
            <a:endParaRPr lang="en-US" dirty="0" smtClean="0"/>
          </a:p>
          <a:p>
            <a:pPr marL="226098" indent="-226098">
              <a:buFont typeface="+mj-lt"/>
              <a:buAutoNum type="arabicPeriod"/>
            </a:pPr>
            <a:r>
              <a:rPr lang="en-US" dirty="0" smtClean="0"/>
              <a:t>Begin with those that will have the greatest impact on YOUR students.</a:t>
            </a:r>
            <a:r>
              <a:rPr lang="en-US" baseline="0" dirty="0" smtClean="0"/>
              <a:t> As they work with teachers on incorporating UDL Principles, participants will want to help teachers examine their lessons, learning targets, and the needs of their students to determine which checkpoints will be used as a guide for planning their mathematics instruction. Learning targets are important here because participants will need to make sure that teachers understand that the strategies they choose to implement may differ depending on the learning target. They will also want to keep in mind teachers’ readiness levels and help them choose the checkpoints and associated strategies that will have the greatest impact on their students’ learning and those that teachers can easily manage. These beginning strategies can be used as a foundation for further strategy introduction later on as teachers get more comfortable with UDL and the CCS-Math Standards themselves. </a:t>
            </a: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10</a:t>
            </a:fld>
            <a:endParaRPr lang="en-US" dirty="0"/>
          </a:p>
        </p:txBody>
      </p:sp>
    </p:spTree>
    <p:extLst>
      <p:ext uri="{BB962C8B-B14F-4D97-AF65-F5344CB8AC3E}">
        <p14:creationId xmlns:p14="http://schemas.microsoft.com/office/powerpoint/2010/main" val="147941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Go over the next four outcomes covered in the second half</a:t>
            </a:r>
            <a:r>
              <a:rPr lang="en-US" baseline="0" dirty="0" smtClean="0"/>
              <a:t> of Module 3. </a:t>
            </a:r>
            <a:r>
              <a:rPr lang="en-US" dirty="0" smtClean="0"/>
              <a:t> </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11</a:t>
            </a:fld>
            <a:endParaRPr lang="en-US" dirty="0">
              <a:solidFill>
                <a:prstClr val="black"/>
              </a:solidFill>
              <a:latin typeface="Arial" pitchFamily="34" charset="0"/>
            </a:endParaRPr>
          </a:p>
        </p:txBody>
      </p:sp>
    </p:spTree>
    <p:extLst>
      <p:ext uri="{BB962C8B-B14F-4D97-AF65-F5344CB8AC3E}">
        <p14:creationId xmlns:p14="http://schemas.microsoft.com/office/powerpoint/2010/main" val="155324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they reviewed the differences</a:t>
            </a:r>
            <a:r>
              <a:rPr lang="en-US" baseline="0" dirty="0" smtClean="0"/>
              <a:t> between assessment OF learning (summative) and assessment FOR learning (formative).  Ask participants for examples of both before moving 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12</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baseline="0" dirty="0" smtClean="0"/>
              <a:t>Ask participants to give key points as an overview of the four attributes of the formative assessment process. </a:t>
            </a:r>
          </a:p>
          <a:p>
            <a:pPr defTabSz="904397">
              <a:defRPr/>
            </a:pPr>
            <a:endParaRPr lang="en-US" baseline="0" dirty="0" smtClean="0"/>
          </a:p>
          <a:p>
            <a:pPr defTabSz="904397">
              <a:defRPr/>
            </a:pPr>
            <a:r>
              <a:rPr lang="en-US" baseline="0" dirty="0" smtClean="0"/>
              <a:t>Key points to provide if not given by participants include:</a:t>
            </a:r>
          </a:p>
          <a:p>
            <a:pPr defTabSz="914363">
              <a:defRPr/>
            </a:pPr>
            <a:r>
              <a:rPr lang="en-US" baseline="0" dirty="0" smtClean="0"/>
              <a:t>Clarifying Intended Learning: The purpose of clarifying intended learning is to help students </a:t>
            </a:r>
            <a:r>
              <a:rPr lang="en-US" b="1" baseline="0" dirty="0" smtClean="0"/>
              <a:t>and</a:t>
            </a:r>
            <a:r>
              <a:rPr lang="en-US" baseline="0" dirty="0" smtClean="0"/>
              <a:t> teachers understand the expectations and goals for their work together through clear learning targets and success criteria. </a:t>
            </a:r>
          </a:p>
          <a:p>
            <a:pPr defTabSz="904397">
              <a:defRPr/>
            </a:pPr>
            <a:endParaRPr lang="en-US" baseline="0" dirty="0" smtClean="0"/>
          </a:p>
          <a:p>
            <a:pPr defTabSz="904397">
              <a:defRPr/>
            </a:pPr>
            <a:r>
              <a:rPr lang="en-US" baseline="0" dirty="0" smtClean="0"/>
              <a:t>Elicit Evidence: </a:t>
            </a:r>
            <a:r>
              <a:rPr lang="en-US" dirty="0"/>
              <a:t>Evidence of learning can be elicited in a variety of ways. It can be planned for or done </a:t>
            </a:r>
            <a:r>
              <a:rPr lang="en-US" dirty="0" smtClean="0"/>
              <a:t>spontaneously </a:t>
            </a:r>
            <a:r>
              <a:rPr lang="en-US" dirty="0"/>
              <a:t>and informal assessment activities can be conducted by the teacher, by peers, or may involve self-reflection by the student.  </a:t>
            </a:r>
          </a:p>
          <a:p>
            <a:pPr defTabSz="904397">
              <a:defRPr/>
            </a:pPr>
            <a:endParaRPr lang="en-US" dirty="0"/>
          </a:p>
          <a:p>
            <a:pPr defTabSz="914363">
              <a:defRPr/>
            </a:pPr>
            <a:r>
              <a:rPr lang="en-US" baseline="0" dirty="0" smtClean="0"/>
              <a:t>Interpret Evidence: Once evidence is elicited, it must be interpreted to determine where students are in relation to the learning target and success criteria. </a:t>
            </a:r>
            <a:r>
              <a:rPr lang="en-US" dirty="0"/>
              <a:t>Gaps or misunderstandings in student’s prior knowledge may be discovered. Instructional plans may need to be adjusted. Interpreting evidence is not just the job of the teacher. </a:t>
            </a:r>
            <a:r>
              <a:rPr lang="en-US" baseline="0" dirty="0" smtClean="0"/>
              <a:t>Students and peer groups can engage in their own learning by having opportunities to interpret their own evidence.</a:t>
            </a:r>
          </a:p>
          <a:p>
            <a:pPr defTabSz="904397">
              <a:defRPr/>
            </a:pPr>
            <a:endParaRPr lang="en-US" dirty="0"/>
          </a:p>
          <a:p>
            <a:pPr defTabSz="914363">
              <a:defRPr/>
            </a:pPr>
            <a:r>
              <a:rPr lang="en-US" baseline="0" dirty="0" smtClean="0"/>
              <a:t>Act on Evidence: Students and teachers act on the interpretation of the evidence. </a:t>
            </a:r>
            <a:r>
              <a:rPr lang="en-US" dirty="0"/>
              <a:t>Teachers provide timely, descriptive feedback that is actionable. The b</a:t>
            </a:r>
            <a:r>
              <a:rPr lang="en-US" baseline="0" dirty="0" smtClean="0"/>
              <a:t>est feedback helps students see where they are in relation to the learning target, and then provides hints or suggestions to act on. It puts “the ball back in the student’s court.” Teachers need to set aside the time for students to reflect on and act on the feedback. </a:t>
            </a:r>
          </a:p>
          <a:p>
            <a:pPr defTabSz="914363">
              <a:defRPr/>
            </a:pPr>
            <a:endParaRPr lang="en-US" baseline="0" dirty="0" smtClean="0"/>
          </a:p>
          <a:p>
            <a:pPr defTabSz="914363">
              <a:defRPr/>
            </a:pPr>
            <a:r>
              <a:rPr lang="en-US" baseline="0" dirty="0" smtClean="0"/>
              <a:t>The cycle continues as shown by the arrows in the center.</a:t>
            </a:r>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baseline="0" dirty="0" smtClean="0"/>
              <a:t>Finally, review the two strategies that were discussed for engaging students in the formative assessment process. Mention the connection between these strategies and Connecticut’s “Common Core of Teaching” (http://www.sde.ct.gov/sde/cwp/view.asp?a=2618&amp;q=320862) in which student ownership of learning is clearly an expectation and has ties to teacher evaluation.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14</a:t>
            </a:fld>
            <a:endParaRPr lang="en-US" dirty="0"/>
          </a:p>
        </p:txBody>
      </p:sp>
    </p:spTree>
    <p:extLst>
      <p:ext uri="{BB962C8B-B14F-4D97-AF65-F5344CB8AC3E}">
        <p14:creationId xmlns:p14="http://schemas.microsoft.com/office/powerpoint/2010/main" val="263767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3"/>
            <a:ext cx="5486400" cy="4183380"/>
          </a:xfrm>
          <a:prstGeom prst="rect">
            <a:avLst/>
          </a:prstGeom>
        </p:spPr>
        <p:txBody>
          <a:bodyPr>
            <a:normAutofit lnSpcReduction="10000"/>
          </a:bodyPr>
          <a:lstStyle/>
          <a:p>
            <a:pPr>
              <a:spcBef>
                <a:spcPct val="0"/>
              </a:spcBef>
            </a:pPr>
            <a:r>
              <a:rPr lang="en-US" dirty="0" smtClean="0"/>
              <a:t>Now that you</a:t>
            </a:r>
            <a:r>
              <a:rPr lang="en-US" baseline="0" dirty="0" smtClean="0"/>
              <a:t> have quickly reviewed the key points from Module 3, ask participants to now reflect on the work that they have done back at their school, in their role as a Core Standards Coach, with helping teachers learn more about and implement the CCS-Math. </a:t>
            </a:r>
            <a:r>
              <a:rPr lang="en-US" dirty="0" smtClean="0"/>
              <a:t>Have</a:t>
            </a:r>
            <a:r>
              <a:rPr lang="en-US" baseline="0" dirty="0" smtClean="0"/>
              <a:t> each participant discuss with their table group one positive highlight, one question that they have as coaches, and one ongoing need for teachers from their personal implementation of the CCS-Math thus far. Each table group will then determine two positive highlights, two questions, and two ongoing needs that they will present to the larger group. They can record notes from their discussion on </a:t>
            </a:r>
            <a:r>
              <a:rPr lang="en-US" b="1" baseline="0" dirty="0" smtClean="0"/>
              <a:t>page 6 </a:t>
            </a:r>
            <a:r>
              <a:rPr lang="en-US" baseline="0" dirty="0" smtClean="0"/>
              <a:t>in the Participant Guide.</a:t>
            </a:r>
          </a:p>
          <a:p>
            <a:pPr>
              <a:spcBef>
                <a:spcPct val="0"/>
              </a:spcBef>
            </a:pPr>
            <a:endParaRPr lang="en-US" baseline="0" dirty="0" smtClean="0"/>
          </a:p>
          <a:p>
            <a:pPr>
              <a:spcBef>
                <a:spcPct val="0"/>
              </a:spcBef>
            </a:pPr>
            <a:r>
              <a:rPr lang="en-US" baseline="0" dirty="0" smtClean="0"/>
              <a:t>As table groups present, record the participants’ responses on the chart paper titled Positive Highlights, Questions, and Ongoing Needs. After all groups have presented, summarize what has been charted and then ask the large group if anyone has an answer for any of the questions and/or a solution for meeting any of the ongoing needs. Encourage participants to record “New Ideas” on </a:t>
            </a:r>
            <a:r>
              <a:rPr lang="en-US" b="1" baseline="0" dirty="0" smtClean="0"/>
              <a:t>page 7</a:t>
            </a:r>
            <a:r>
              <a:rPr lang="en-US" baseline="0" dirty="0" smtClean="0"/>
              <a:t> in the Participant Guide. </a:t>
            </a:r>
            <a:endParaRPr lang="en-US" b="1" baseline="0" dirty="0" smtClean="0"/>
          </a:p>
          <a:p>
            <a:pPr>
              <a:spcBef>
                <a:spcPct val="0"/>
              </a:spcBef>
            </a:pPr>
            <a:endParaRPr lang="en-US" b="0" baseline="0" dirty="0" smtClean="0"/>
          </a:p>
          <a:p>
            <a:pPr>
              <a:spcBef>
                <a:spcPct val="0"/>
              </a:spcBef>
            </a:pPr>
            <a:r>
              <a:rPr lang="en-US" b="0" baseline="0" dirty="0" smtClean="0"/>
              <a:t>Wrap up the activity by explaining that the questions and ongoing needs will be revisited periodically throughout the day. </a:t>
            </a:r>
          </a:p>
          <a:p>
            <a:pPr>
              <a:spcBef>
                <a:spcPct val="0"/>
              </a:spcBef>
            </a:pPr>
            <a:endParaRPr lang="en-US" b="0" baseline="0" dirty="0" smtClean="0"/>
          </a:p>
          <a:p>
            <a:pPr>
              <a:spcBef>
                <a:spcPct val="0"/>
              </a:spcBef>
            </a:pPr>
            <a:r>
              <a:rPr lang="en-US" b="0" baseline="0" dirty="0" smtClean="0"/>
              <a:t>Transition to the next activity by explaining that participants will now begin to focus more deeply on designing CCS-Math lessons and that they will now look at the first step in that process, creating learning targets. </a:t>
            </a:r>
          </a:p>
          <a:p>
            <a:pPr>
              <a:spcBef>
                <a:spcPct val="0"/>
              </a:spcBef>
            </a:pPr>
            <a:endParaRPr lang="en-US" b="0" baseline="0"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val="72610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r>
              <a:rPr lang="en-US" b="1" dirty="0" smtClean="0"/>
              <a:t>Section 2: Creating Learning Targets</a:t>
            </a:r>
          </a:p>
          <a:p>
            <a:r>
              <a:rPr lang="en-US" b="0" dirty="0" smtClean="0"/>
              <a:t>Section 2 Time:</a:t>
            </a:r>
            <a:r>
              <a:rPr lang="en-US" b="0" baseline="0" dirty="0" smtClean="0"/>
              <a:t> 120 minutes</a:t>
            </a:r>
            <a:endParaRPr lang="en-US" b="0" dirty="0" smtClean="0"/>
          </a:p>
          <a:p>
            <a:r>
              <a:rPr lang="en-US" dirty="0" smtClean="0"/>
              <a:t> </a:t>
            </a:r>
          </a:p>
          <a:p>
            <a:r>
              <a:rPr lang="en-US" b="1" dirty="0" smtClean="0"/>
              <a:t>Section 2</a:t>
            </a:r>
            <a:r>
              <a:rPr lang="en-US" b="1" baseline="0" dirty="0" smtClean="0"/>
              <a:t> </a:t>
            </a:r>
            <a:r>
              <a:rPr lang="en-US" b="1" dirty="0" smtClean="0"/>
              <a:t>Training Objectives:</a:t>
            </a:r>
          </a:p>
          <a:p>
            <a:pPr marL="169573" indent="-169573">
              <a:buFont typeface="Arial" panose="020B0604020202020204" pitchFamily="34" charset="0"/>
              <a:buChar char="•"/>
            </a:pPr>
            <a:r>
              <a:rPr lang="en-US" dirty="0" smtClean="0"/>
              <a:t>To</a:t>
            </a:r>
            <a:r>
              <a:rPr lang="en-US" baseline="0" dirty="0" smtClean="0"/>
              <a:t> understand the structure of the Standards.</a:t>
            </a:r>
          </a:p>
          <a:p>
            <a:pPr marL="169573" indent="-169573">
              <a:buFont typeface="Arial" panose="020B0604020202020204" pitchFamily="34" charset="0"/>
              <a:buChar char="•"/>
            </a:pPr>
            <a:r>
              <a:rPr lang="en-US" baseline="0" dirty="0" smtClean="0"/>
              <a:t>To explore the information provided within the Progressions documents.</a:t>
            </a:r>
            <a:endParaRPr lang="en-US" dirty="0" smtClean="0"/>
          </a:p>
          <a:p>
            <a:pPr marL="169573" indent="-169573">
              <a:buFont typeface="Arial" panose="020B0604020202020204" pitchFamily="34" charset="0"/>
              <a:buChar char="•"/>
            </a:pPr>
            <a:r>
              <a:rPr lang="en-US" dirty="0" smtClean="0"/>
              <a:t>To examine the connection between the</a:t>
            </a:r>
            <a:r>
              <a:rPr lang="en-US" baseline="0" dirty="0" smtClean="0"/>
              <a:t> major work of the grade and lesson level learning targets. </a:t>
            </a:r>
            <a:endParaRPr lang="en-US" dirty="0"/>
          </a:p>
          <a:p>
            <a:pPr marL="169573" indent="-169573">
              <a:buFont typeface="Arial" panose="020B0604020202020204" pitchFamily="34" charset="0"/>
              <a:buChar char="•"/>
            </a:pPr>
            <a:r>
              <a:rPr lang="en-US" dirty="0" smtClean="0"/>
              <a:t>To create learning </a:t>
            </a:r>
            <a:r>
              <a:rPr lang="en-US" dirty="0"/>
              <a:t>targets from </a:t>
            </a:r>
            <a:r>
              <a:rPr lang="en-US" dirty="0" smtClean="0"/>
              <a:t>the</a:t>
            </a:r>
            <a:r>
              <a:rPr lang="en-US" baseline="0" dirty="0" smtClean="0"/>
              <a:t> mathematics of </a:t>
            </a:r>
            <a:r>
              <a:rPr lang="en-US" dirty="0" smtClean="0"/>
              <a:t>the Standards and the information</a:t>
            </a:r>
            <a:r>
              <a:rPr lang="en-US" baseline="0" dirty="0" smtClean="0"/>
              <a:t> provided in the Progressions documents.</a:t>
            </a:r>
            <a:endParaRPr lang="en-US" dirty="0" smtClean="0"/>
          </a:p>
          <a:p>
            <a:pPr marL="169573" indent="-169573">
              <a:buFont typeface="Arial" panose="020B0604020202020204" pitchFamily="34" charset="0"/>
              <a:buChar char="•"/>
            </a:pPr>
            <a:r>
              <a:rPr lang="en-US" dirty="0" smtClean="0"/>
              <a:t>To go deeper into the specific content and practice objectives that students should reach in their learning. </a:t>
            </a:r>
          </a:p>
          <a:p>
            <a:endParaRPr lang="en-US" dirty="0" smtClean="0"/>
          </a:p>
          <a:p>
            <a:r>
              <a:rPr lang="en-US" b="1" dirty="0" smtClean="0"/>
              <a:t>Section 2 Outline:</a:t>
            </a:r>
          </a:p>
          <a:p>
            <a:pPr marL="226098" indent="-226098">
              <a:buAutoNum type="arabicPeriod"/>
            </a:pPr>
            <a:r>
              <a:rPr lang="en-US" dirty="0" smtClean="0"/>
              <a:t>(30 </a:t>
            </a:r>
            <a:r>
              <a:rPr lang="en-US" dirty="0"/>
              <a:t>minutes) Section 2 will begin with </a:t>
            </a:r>
            <a:r>
              <a:rPr lang="en-US" dirty="0" smtClean="0"/>
              <a:t>participants focusing on the understanding that teachers’ ideas about what</a:t>
            </a:r>
            <a:r>
              <a:rPr lang="en-US" baseline="0" dirty="0" smtClean="0"/>
              <a:t> is taught in lessons will change as they implement the CCS-Math. They will start by</a:t>
            </a:r>
            <a:r>
              <a:rPr lang="en-US" dirty="0" smtClean="0"/>
              <a:t> </a:t>
            </a:r>
            <a:r>
              <a:rPr lang="en-US" dirty="0"/>
              <a:t>exploring and discussing the </a:t>
            </a:r>
            <a:r>
              <a:rPr lang="en-US" dirty="0" smtClean="0"/>
              <a:t>structure</a:t>
            </a:r>
            <a:r>
              <a:rPr lang="en-US" baseline="0" dirty="0" smtClean="0"/>
              <a:t> of the Standards. Participants will read page 1 of </a:t>
            </a:r>
            <a:r>
              <a:rPr lang="en-US" i="1" baseline="0" dirty="0" smtClean="0"/>
              <a:t>The Structure is the Standards, </a:t>
            </a:r>
            <a:r>
              <a:rPr lang="en-US" i="0" baseline="0" dirty="0" smtClean="0"/>
              <a:t>by Phil Daro, Bill McCallum, and Jason Zimba, to gain a context for the reason why the Standards were not written at the individual lesson level. </a:t>
            </a:r>
            <a:endParaRPr lang="en-US" dirty="0" smtClean="0"/>
          </a:p>
          <a:p>
            <a:pPr marL="226098" indent="-226098">
              <a:buAutoNum type="arabicPeriod"/>
            </a:pPr>
            <a:r>
              <a:rPr lang="en-US" dirty="0" smtClean="0"/>
              <a:t>(30 minutes) Participants will gain</a:t>
            </a:r>
            <a:r>
              <a:rPr lang="en-US" baseline="0" dirty="0" smtClean="0"/>
              <a:t> a deeper understanding of the structure of the Standards by reading page 2 of </a:t>
            </a:r>
            <a:r>
              <a:rPr lang="en-US" i="1" baseline="0" dirty="0" smtClean="0"/>
              <a:t>The Structure is the Standards </a:t>
            </a:r>
            <a:r>
              <a:rPr lang="en-US" i="0" baseline="0" dirty="0" smtClean="0"/>
              <a:t>and by reviewing the </a:t>
            </a:r>
            <a:r>
              <a:rPr lang="en-US" i="1" baseline="0" dirty="0" smtClean="0"/>
              <a:t>Draft front matter </a:t>
            </a:r>
            <a:r>
              <a:rPr lang="en-US" i="0" baseline="0" dirty="0" smtClean="0"/>
              <a:t>of the Progressions document in order to see the connection between the structure and the coherent progressions upon which the Standards were developed. </a:t>
            </a:r>
          </a:p>
          <a:p>
            <a:pPr marL="226098" indent="-226098">
              <a:buAutoNum type="arabicPeriod"/>
            </a:pPr>
            <a:r>
              <a:rPr lang="en-US" dirty="0" smtClean="0"/>
              <a:t>(30 </a:t>
            </a:r>
            <a:r>
              <a:rPr lang="en-US" dirty="0"/>
              <a:t>minutes) </a:t>
            </a:r>
            <a:r>
              <a:rPr lang="en-US" dirty="0" smtClean="0"/>
              <a:t>Participants will explore</a:t>
            </a:r>
            <a:r>
              <a:rPr lang="en-US" baseline="0" dirty="0" smtClean="0"/>
              <a:t> the CCS-Math in order to critically examine the information contained within the Progressions documents and to understand how that information can be used to create learning targets. </a:t>
            </a:r>
            <a:r>
              <a:rPr lang="en-US" dirty="0" smtClean="0"/>
              <a:t>Participants </a:t>
            </a:r>
            <a:r>
              <a:rPr lang="en-US" dirty="0"/>
              <a:t>will use this information as they practice constructing </a:t>
            </a:r>
            <a:r>
              <a:rPr lang="en-US" dirty="0" smtClean="0"/>
              <a:t>learning </a:t>
            </a:r>
            <a:r>
              <a:rPr lang="en-US" dirty="0"/>
              <a:t>targets for </a:t>
            </a:r>
            <a:r>
              <a:rPr lang="en-US" dirty="0" smtClean="0"/>
              <a:t>the </a:t>
            </a:r>
            <a:r>
              <a:rPr lang="en-US" dirty="0"/>
              <a:t>lessons that </a:t>
            </a:r>
            <a:r>
              <a:rPr lang="en-US" dirty="0" smtClean="0"/>
              <a:t>can</a:t>
            </a:r>
            <a:r>
              <a:rPr lang="en-US" baseline="0" dirty="0" smtClean="0"/>
              <a:t> be used as the general entry point into the mathematics of an identified grade level critical area. </a:t>
            </a:r>
            <a:r>
              <a:rPr lang="en-US" dirty="0" smtClean="0"/>
              <a:t>The </a:t>
            </a:r>
            <a:r>
              <a:rPr lang="en-US" dirty="0"/>
              <a:t>hands-on practice segment of this section will involve participants working in small groups to: </a:t>
            </a:r>
          </a:p>
          <a:p>
            <a:endParaRPr lang="en-US" dirty="0"/>
          </a:p>
          <a:p>
            <a:pPr marL="621774" lvl="1" indent="-169573">
              <a:buFont typeface="Arial" panose="020B0604020202020204" pitchFamily="34" charset="0"/>
              <a:buChar char="•"/>
            </a:pPr>
            <a:r>
              <a:rPr lang="en-US" dirty="0"/>
              <a:t>Identify a </a:t>
            </a:r>
            <a:r>
              <a:rPr lang="en-US" dirty="0" smtClean="0"/>
              <a:t>grade level critical area and its supporting key ideas, cluster heading(s), and supporting standard(s); </a:t>
            </a:r>
            <a:endParaRPr lang="en-US" dirty="0"/>
          </a:p>
          <a:p>
            <a:pPr marL="621774" lvl="1" indent="-169573">
              <a:buFont typeface="Arial" panose="020B0604020202020204" pitchFamily="34" charset="0"/>
              <a:buChar char="•"/>
            </a:pPr>
            <a:r>
              <a:rPr lang="en-US" dirty="0" smtClean="0"/>
              <a:t>Use the mathematics described within the Standards and the information within the corresponding</a:t>
            </a:r>
            <a:r>
              <a:rPr lang="en-US" baseline="0" dirty="0" smtClean="0"/>
              <a:t> Progressions Document to c</a:t>
            </a:r>
            <a:r>
              <a:rPr lang="en-US" dirty="0" smtClean="0"/>
              <a:t>reate </a:t>
            </a:r>
            <a:r>
              <a:rPr lang="en-US" dirty="0"/>
              <a:t>learning targets for the </a:t>
            </a:r>
            <a:r>
              <a:rPr lang="en-US" dirty="0" smtClean="0"/>
              <a:t>lessons. </a:t>
            </a:r>
            <a:r>
              <a:rPr lang="en-US" dirty="0"/>
              <a:t>Targets will be constructed using a planning template that requires participants to think about the </a:t>
            </a:r>
            <a:r>
              <a:rPr lang="en-US" dirty="0" smtClean="0"/>
              <a:t>objectives </a:t>
            </a:r>
            <a:r>
              <a:rPr lang="en-US" dirty="0"/>
              <a:t>in such a way as to ask themselves, ‘if I want my students to be able to </a:t>
            </a:r>
            <a:r>
              <a:rPr lang="en-US" dirty="0" smtClean="0"/>
              <a:t>________________, </a:t>
            </a:r>
            <a:r>
              <a:rPr lang="en-US" dirty="0"/>
              <a:t>then </a:t>
            </a:r>
            <a:r>
              <a:rPr lang="en-US" dirty="0" smtClean="0"/>
              <a:t>students will ___________________’. Each </a:t>
            </a:r>
            <a:r>
              <a:rPr lang="en-US" dirty="0"/>
              <a:t>group will then prepare a poster of their </a:t>
            </a:r>
            <a:r>
              <a:rPr lang="en-US" dirty="0" smtClean="0"/>
              <a:t>work.</a:t>
            </a:r>
            <a:r>
              <a:rPr lang="en-US" baseline="0" dirty="0" smtClean="0"/>
              <a:t> </a:t>
            </a:r>
          </a:p>
          <a:p>
            <a:r>
              <a:rPr lang="en-US" baseline="0" dirty="0" smtClean="0"/>
              <a:t>4.   (25 minutes) Participants will engage </a:t>
            </a:r>
            <a:r>
              <a:rPr lang="en-US" dirty="0" smtClean="0"/>
              <a:t>in </a:t>
            </a:r>
            <a:r>
              <a:rPr lang="en-US" dirty="0"/>
              <a:t>a gallery walk during which they will:</a:t>
            </a:r>
          </a:p>
          <a:p>
            <a:pPr marL="678298" lvl="1" indent="-226098">
              <a:buFont typeface="Arial" panose="020B0604020202020204" pitchFamily="34" charset="0"/>
              <a:buChar char="•"/>
            </a:pPr>
            <a:r>
              <a:rPr lang="en-US" dirty="0"/>
              <a:t>share their work; </a:t>
            </a:r>
          </a:p>
          <a:p>
            <a:pPr marL="678298" lvl="1" indent="-226098">
              <a:buFont typeface="Arial" panose="020B0604020202020204" pitchFamily="34" charset="0"/>
              <a:buChar char="•"/>
            </a:pPr>
            <a:r>
              <a:rPr lang="en-US" dirty="0"/>
              <a:t>review the work of others; </a:t>
            </a:r>
            <a:r>
              <a:rPr lang="en-US" dirty="0" smtClean="0"/>
              <a:t>and</a:t>
            </a:r>
            <a:endParaRPr lang="en-US" dirty="0"/>
          </a:p>
          <a:p>
            <a:pPr marL="678298" lvl="1" indent="-226098">
              <a:buFont typeface="Arial" panose="020B0604020202020204" pitchFamily="34" charset="0"/>
              <a:buChar char="•"/>
            </a:pPr>
            <a:r>
              <a:rPr lang="en-US" dirty="0"/>
              <a:t>post (by using sticky notes) questions and/or suggestions on the charts created by other groups as a form of peer support. </a:t>
            </a:r>
            <a:endParaRPr lang="en-US" dirty="0" smtClean="0"/>
          </a:p>
          <a:p>
            <a:pPr marL="226103" indent="-226103">
              <a:buFont typeface="+mj-lt"/>
              <a:buAutoNum type="arabicPeriod" startAt="5"/>
            </a:pPr>
            <a:r>
              <a:rPr lang="en-US" dirty="0" smtClean="0"/>
              <a:t>(5 minutes) Section </a:t>
            </a:r>
            <a:r>
              <a:rPr lang="en-US" dirty="0"/>
              <a:t>2 will wrap up with participants debriefing their work as a whole and identifying the amount and type of assistance </a:t>
            </a:r>
            <a:r>
              <a:rPr lang="en-US" dirty="0" smtClean="0"/>
              <a:t>teachers they </a:t>
            </a:r>
            <a:r>
              <a:rPr lang="en-US" dirty="0"/>
              <a:t>work will need as they design learning experiences for their students</a:t>
            </a:r>
            <a:r>
              <a:rPr lang="en-US" dirty="0" smtClean="0"/>
              <a:t>.</a:t>
            </a:r>
          </a:p>
          <a:p>
            <a:endParaRPr lang="en-US" b="1" dirty="0" smtClean="0"/>
          </a:p>
          <a:p>
            <a:r>
              <a:rPr lang="en-US" b="1" dirty="0" smtClean="0"/>
              <a:t>Supporting Documents</a:t>
            </a:r>
            <a:endParaRPr lang="en-US" dirty="0" smtClean="0"/>
          </a:p>
          <a:p>
            <a:r>
              <a:rPr lang="en-US" i="0" dirty="0" smtClean="0"/>
              <a:t>Internet</a:t>
            </a:r>
            <a:r>
              <a:rPr lang="en-US" i="0" baseline="0" dirty="0" smtClean="0"/>
              <a:t> access to the CCS-Math and the domain progressions</a:t>
            </a:r>
            <a:endParaRPr lang="en-US" i="0" dirty="0" smtClean="0"/>
          </a:p>
          <a:p>
            <a:r>
              <a:rPr lang="en-US" i="1" dirty="0" smtClean="0"/>
              <a:t>The</a:t>
            </a:r>
            <a:r>
              <a:rPr lang="en-US" i="1" baseline="0" dirty="0" smtClean="0"/>
              <a:t> Structure is the Standards </a:t>
            </a:r>
            <a:r>
              <a:rPr lang="en-US" i="0" baseline="0" dirty="0" smtClean="0"/>
              <a:t>by Phil Daro, Bill McCallum, and Jason Zimba</a:t>
            </a:r>
          </a:p>
          <a:p>
            <a:r>
              <a:rPr lang="en-US" i="1" baseline="0" dirty="0" smtClean="0"/>
              <a:t>Notes on the Progressions Documents worksheet</a:t>
            </a:r>
            <a:endParaRPr lang="en-US" i="1" dirty="0" smtClean="0"/>
          </a:p>
          <a:p>
            <a:r>
              <a:rPr lang="en-US" i="1" dirty="0" smtClean="0"/>
              <a:t>Learning </a:t>
            </a:r>
            <a:r>
              <a:rPr lang="en-US" i="1" dirty="0"/>
              <a:t>Target Planning Template</a:t>
            </a:r>
            <a:endParaRPr lang="en-US" dirty="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pPr lvl="0"/>
            <a:r>
              <a:rPr lang="en-US" dirty="0" smtClean="0"/>
              <a:t>Sticky Notes</a:t>
            </a:r>
          </a:p>
          <a:p>
            <a:pPr lvl="0"/>
            <a:r>
              <a:rPr lang="en-US" dirty="0" smtClean="0"/>
              <a:t>Highlighters</a:t>
            </a:r>
          </a:p>
          <a:p>
            <a:pPr marL="227997" indent="-227997"/>
            <a:endParaRPr lang="en-US" dirty="0" smtClean="0"/>
          </a:p>
          <a:p>
            <a:pPr marL="227997" indent="-227997"/>
            <a:r>
              <a:rPr lang="en-US" b="1" dirty="0" smtClean="0"/>
              <a:t>Notes: Throughout</a:t>
            </a:r>
            <a:r>
              <a:rPr lang="en-US" b="1" baseline="0" dirty="0" smtClean="0"/>
              <a:t> this section and the remainder of this module there are key vocabulary and phrases that you will need to pay close attention to so as to not confuse participants. These are:</a:t>
            </a:r>
          </a:p>
          <a:p>
            <a:pPr marL="227997" indent="-227997">
              <a:buFont typeface="Arial" panose="020B0604020202020204" pitchFamily="34" charset="0"/>
              <a:buChar char="•"/>
            </a:pPr>
            <a:r>
              <a:rPr lang="en-US" b="1" baseline="0" dirty="0" smtClean="0"/>
              <a:t>‘the Standards’ – this refers to the CCS-Math as a whole and include the major work for a grade, critical areas, domains, clusters, and individual standard statements.  </a:t>
            </a:r>
          </a:p>
          <a:p>
            <a:pPr marL="227997" indent="-227997">
              <a:buFont typeface="Arial" panose="020B0604020202020204" pitchFamily="34" charset="0"/>
              <a:buChar char="•"/>
            </a:pPr>
            <a:r>
              <a:rPr lang="en-US" b="1" baseline="0" dirty="0" smtClean="0"/>
              <a:t>‘individual standards or individual standard statements’ – these are the statements found under each cluster heading within the Standards. </a:t>
            </a:r>
          </a:p>
          <a:p>
            <a:pPr marL="227997" indent="-227997">
              <a:buFont typeface="Arial" panose="020B0604020202020204" pitchFamily="34" charset="0"/>
              <a:buChar char="•"/>
            </a:pPr>
            <a:r>
              <a:rPr lang="en-US" b="1" baseline="0" dirty="0" smtClean="0"/>
              <a:t>‘the Standards Document’ – this simply refers to the pdf document of the CCS-Math found on corestandards.org.</a:t>
            </a:r>
          </a:p>
          <a:p>
            <a:pPr marL="227997" indent="-227997">
              <a:buFont typeface="Arial" panose="020B0604020202020204" pitchFamily="34" charset="0"/>
              <a:buChar char="•"/>
            </a:pPr>
            <a:r>
              <a:rPr lang="en-US" b="1" baseline="0" dirty="0" smtClean="0"/>
              <a:t>‘the Progressions Document’ – this refers to the documents found on http://ime.math.arizona.edu/progressions/.</a:t>
            </a:r>
          </a:p>
          <a:p>
            <a:pPr marL="227997" indent="-227997">
              <a:buFont typeface="Arial" panose="020B0604020202020204" pitchFamily="34" charset="0"/>
              <a:buChar char="•"/>
            </a:pPr>
            <a:r>
              <a:rPr lang="en-US" b="1" baseline="0" dirty="0" smtClean="0"/>
              <a:t>‘progressions’ or ‘coherent progressions’ – this refers to the mathematical understanding that develops over time, i.e., the progression of fractions.</a:t>
            </a:r>
          </a:p>
          <a:p>
            <a:r>
              <a:rPr lang="en-US" b="1" baseline="0" dirty="0" smtClean="0"/>
              <a:t>While this may seem confusing at first, we want to stay true to the language/titles used and referred to by the authors. We have attempted to differentiate the way in which the phrases differ and to better convey the underlying meaning by specifically attaching the work document and capitalizing key words whenever possible. </a:t>
            </a:r>
            <a:endParaRPr lang="en-US" b="1"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16</a:t>
            </a:fld>
            <a:endParaRPr lang="en-US" dirty="0">
              <a:solidFill>
                <a:prstClr val="black"/>
              </a:solidFill>
              <a:latin typeface="Arial" pitchFamily="34" charset="0"/>
            </a:endParaRPr>
          </a:p>
        </p:txBody>
      </p:sp>
    </p:spTree>
    <p:extLst>
      <p:ext uri="{BB962C8B-B14F-4D97-AF65-F5344CB8AC3E}">
        <p14:creationId xmlns:p14="http://schemas.microsoft.com/office/powerpoint/2010/main" val="2142217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Ideas from Module 1</a:t>
            </a:r>
          </a:p>
          <a:p>
            <a:r>
              <a:rPr lang="en-US" b="0" dirty="0" smtClean="0"/>
              <a:t>Explain</a:t>
            </a:r>
            <a:r>
              <a:rPr lang="en-US" b="0" baseline="0" dirty="0" smtClean="0"/>
              <a:t> to participants that one of the first key ideas that was addressed in Module 1 was that implementing the CCS-Math embodies a core shift in teaching and learning and that this has been looked at through the lens of the shifts of Focus, Coherence, and Rigor; through an examination of the Standards for Mathematical Practice, through the changes in the types of problems that students need to be asked to work with and how to make the mathematics accessible to all students; through looking at the classroom practices of questioning, discourse, use of multiple representations; and through an exploration of a formative assessment process. Through that work, the goal has been to give teachers the knowledge, skills, and understanding that they could start implementing immediately, no matter what the content focus, as they became more familiar with the CCS-Math. The focus now shifts towards how to bring all of that previous work together to design and implement lessons that embody the CCS-Math.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p14="http://schemas.microsoft.com/office/powerpoint/2010/main" val="3063443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Idea for Module 4</a:t>
            </a:r>
          </a:p>
          <a:p>
            <a:r>
              <a:rPr lang="en-US" b="0" dirty="0" smtClean="0"/>
              <a:t>To make that shift,</a:t>
            </a:r>
            <a:r>
              <a:rPr lang="en-US" b="0" baseline="0" dirty="0" smtClean="0"/>
              <a:t> a key idea for Module 4 builds off of the key ideas in Module 1, </a:t>
            </a:r>
            <a:r>
              <a:rPr lang="en-US" b="0" baseline="0" dirty="0" smtClean="0">
                <a:solidFill>
                  <a:srgbClr val="FF0000"/>
                </a:solidFill>
              </a:rPr>
              <a:t>expanding them</a:t>
            </a:r>
            <a:r>
              <a:rPr lang="en-US" b="0" baseline="0" dirty="0" smtClean="0"/>
              <a:t> to focus on the understandings that teachers will need when they sit down to plan and design the learning experiences that students engage in on a day to day basis. </a:t>
            </a:r>
          </a:p>
          <a:p>
            <a:r>
              <a:rPr lang="en-US" b="0" baseline="0" dirty="0" smtClean="0"/>
              <a:t>Transition to the next slide by asking participants to notice the fact that the phrase ‘plan lessons’ is not used within this key idea. Instead the phrase ‘design learning’ is being used because one key role that coaches will play in helping teachers to implement the CCS-Math is to help them redefine their lessons. The next slides provide the beginning context for this statement.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val="3808795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Grain-size of Mathematics</a:t>
            </a:r>
          </a:p>
          <a:p>
            <a:r>
              <a:rPr lang="en-US" b="0" baseline="0" dirty="0" smtClean="0"/>
              <a:t>Ask participants to read the quote on the slide and for volunteers to give their first reaction. </a:t>
            </a:r>
            <a:r>
              <a:rPr lang="en-US" b="1" baseline="0" dirty="0" smtClean="0"/>
              <a:t>[Note: Be prepared for a range of responses from ‘that makes sense’ to ‘what does he mean because we have to teach a lesson a day’. Some participants may feel uncomfortable with this statement because of past understandings and ideas of what daily lesson plans covered, but know that at this point that is okay, because the focus of this module is to help participants understand the structure of the CCS-Math and how they can help teachers redefine the idea of what lessons look like and cover so that they are designing learning that helps student to understand the key ideas within the Standards.] </a:t>
            </a:r>
            <a:r>
              <a:rPr lang="en-US" b="0" baseline="0" dirty="0" smtClean="0"/>
              <a:t>Explain to participants that when discussing the grain-size of the Standards and how learning should be designed around the Standards, Phil Daro talked about planning at what he called the ‘chapter level’ vs ‘lesson level’ planning. He used the term ‘chapter level’ not to mean that teachers should literally plan around a specific chapter in a textbook, but that chapters typically encompass the bigger understanding that the Standards portray and that the Standards themselves are not broken down into succinct, fine-grain, lesson-sized pieces. Another way to think about this is that in the past, Standards have been looked at as a checklist of items to be covered. Teachers were expected to plan a lesson or two that covered a specific standard and when that was done the standard was checked off the list and then the teacher moved on to the next standard. Those lessons usually involved a standard being posted somewhere that the teacher and students would talk about ‒ today we will ___________. This method isolated the Standards into individual, small chunks of information. The CCS-Math were not designed in that fashion. As was discussed in Modules 1 and 2, the CCS-Math contain fewer Standards that focus on the major work for each grade. They are designed around coherent progressions and conceptual connections. And, the major topics at each grade level focus equally on conceptual understanding, procedural skill and fluency, and application of mathematics. In order to understand this further, explain to participants that they will now spend some time taking a more in-depth look into the structure of the Standards and the progressions that are embedded within. </a:t>
            </a:r>
          </a:p>
          <a:p>
            <a:r>
              <a:rPr lang="en-US" b="0" baseline="0" dirty="0" smtClean="0"/>
              <a:t>Before moving to the next slide, ask participants to take a moment to read the first page of </a:t>
            </a:r>
            <a:r>
              <a:rPr lang="en-US" b="0" i="1" baseline="0" dirty="0" smtClean="0"/>
              <a:t>The Structure is the Standards</a:t>
            </a:r>
            <a:r>
              <a:rPr lang="en-US" b="0" i="0" baseline="0" dirty="0" smtClean="0"/>
              <a:t> by Phil Daro, Bill McCallum, and Jason Zimba on page 9 in their Participant Guide. As they read, ask participants to highlight or make notes on ideas that they feel are important for teachers to understand about the structure. After everyone has finished reading, transition to the next slide to begin to discuss the structure.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p14="http://schemas.microsoft.com/office/powerpoint/2010/main" val="40566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seven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val="3597211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Understanding</a:t>
            </a:r>
            <a:r>
              <a:rPr lang="en-US" b="1" baseline="0" dirty="0" smtClean="0"/>
              <a:t> the Structure</a:t>
            </a:r>
            <a:r>
              <a:rPr lang="en-US" b="0" baseline="0" dirty="0" smtClean="0"/>
              <a:t> </a:t>
            </a:r>
          </a:p>
          <a:p>
            <a:r>
              <a:rPr lang="en-US" b="0" baseline="0" dirty="0" smtClean="0"/>
              <a:t>Begin discussing the structure of the Standards by asking participants to focus on the two quotes on the slide that make up the second paragraph of the reading. Have volunteers share what about these two statements they think is important. </a:t>
            </a:r>
          </a:p>
          <a:p>
            <a:pPr marL="171444" indent="-171444">
              <a:buFont typeface="Arial" panose="020B0604020202020204" pitchFamily="34" charset="0"/>
              <a:buChar char="•"/>
            </a:pPr>
            <a:r>
              <a:rPr lang="en-US" b="0" baseline="0" dirty="0" smtClean="0"/>
              <a:t>“…individual statements of what students are expected to understand and be able to do are embedded within domain headings and cluster headings designed to convey the structure of the subject.”</a:t>
            </a:r>
          </a:p>
          <a:p>
            <a:pPr marL="171444" indent="-171444">
              <a:buFont typeface="Arial" panose="020B0604020202020204" pitchFamily="34" charset="0"/>
              <a:buChar char="•"/>
            </a:pPr>
            <a:r>
              <a:rPr lang="en-US" b="0" baseline="0" dirty="0" smtClean="0"/>
              <a:t>“The Standards” refers to all elements of the design – the wording of domain headings, cluster headings, and individual statements; the text of the grade level introductions and high school category descriptions; the placement of the Standards for mathematical practice at each grade level.”</a:t>
            </a:r>
          </a:p>
          <a:p>
            <a:pPr marL="171444" indent="-171444">
              <a:buFont typeface="Arial" panose="020B0604020202020204" pitchFamily="34" charset="0"/>
              <a:buChar char="•"/>
            </a:pPr>
            <a:endParaRPr lang="en-US" b="0" baseline="0" dirty="0" smtClean="0"/>
          </a:p>
          <a:p>
            <a:r>
              <a:rPr lang="en-US" b="0" baseline="0" dirty="0" smtClean="0"/>
              <a:t>If it is not brought up by participants, explain that these two statements are important because they emphasize the fact that what’s important about the CCS-Math is not just the individual statements, it is also the structure and progression on which the Standards have been built. Go over the next four slides to explain this further by showing how all of the elements of the Standards work together to create a focused and coherent study of mathematics. </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2956144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Focus: </a:t>
            </a:r>
            <a:r>
              <a:rPr lang="en-US" b="0" dirty="0" smtClean="0"/>
              <a:t>Remind</a:t>
            </a:r>
            <a:r>
              <a:rPr lang="en-US" b="0" baseline="0" dirty="0" smtClean="0"/>
              <a:t> participants about the shift of Focus that was discussed in Module 1. </a:t>
            </a:r>
            <a:r>
              <a:rPr lang="en-US" dirty="0" smtClean="0"/>
              <a:t>The writers of the Standards worked very hard to reduce the number of expectations at each grade level. This work was not done arbitrarily. They focused on the different domains of mathematics such as Operations and Algebraic Thinking, Number and Operations in Base Ten, Geometry, and Measurement</a:t>
            </a:r>
            <a:r>
              <a:rPr lang="en-US" baseline="0" dirty="0" smtClean="0"/>
              <a:t> </a:t>
            </a:r>
            <a:r>
              <a:rPr lang="en-US" dirty="0" smtClean="0"/>
              <a:t>and Data, and determined what work was critical for students at each grade level to address in order to develop the concepts in each domain over time. This reduction in the number of topics allows teachers to shift their instruction to focus on the major work at their grade and to spend more time in each of these critical areas in order for students to develop a deep understanding through investigation, inquiry, and problem solving.  </a:t>
            </a:r>
          </a:p>
          <a:p>
            <a:pPr>
              <a:spcBef>
                <a:spcPct val="0"/>
              </a:spcBef>
            </a:pPr>
            <a:r>
              <a:rPr lang="en-US" dirty="0" smtClean="0"/>
              <a:t>Ask</a:t>
            </a:r>
            <a:r>
              <a:rPr lang="en-US" baseline="0" dirty="0" smtClean="0"/>
              <a:t> participants to access the Standards online or in print if they have a copy with them, and to turn to the introduction to any grade level and then transition to the next slide. </a:t>
            </a:r>
            <a:endParaRPr lang="en-US" dirty="0"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A0B5B-7A2C-490F-9F81-238A261E5C1C}" type="slidenum">
              <a:rPr lang="en-US">
                <a:solidFill>
                  <a:prstClr val="black"/>
                </a:solidFill>
                <a:latin typeface="Arial" pitchFamily="34" charset="0"/>
              </a:rPr>
              <a:pPr/>
              <a:t>21</a:t>
            </a:fld>
            <a:endParaRPr lang="en-US" dirty="0">
              <a:solidFill>
                <a:prstClr val="black"/>
              </a:solidFill>
              <a:latin typeface="Arial" pitchFamily="34" charset="0"/>
            </a:endParaRPr>
          </a:p>
        </p:txBody>
      </p:sp>
    </p:spTree>
    <p:extLst>
      <p:ext uri="{BB962C8B-B14F-4D97-AF65-F5344CB8AC3E}">
        <p14:creationId xmlns:p14="http://schemas.microsoft.com/office/powerpoint/2010/main" val="129764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dirty="0" smtClean="0"/>
              <a:t>Remind participants</a:t>
            </a:r>
            <a:r>
              <a:rPr lang="en-US" baseline="0" dirty="0" smtClean="0"/>
              <a:t> that the introductory text for the grade level describes the major work for that grade level by providing the critical areas of focus in the top paragraph and then supports those critical areas with the corresponding paragraphs by describing the key ideas that students should learn in relation to each of the critical areas.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1336445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Grade Level Overview displays the Domains (in red) covered within the major work for the grade level, and the more specific ideas, or Cluster Headings (bulleted in black under the Domains), that will be addressed. Also on this overview page is the Standards for Mathematical Practice, as these Standards are just as important as the ideas in the clusters and only through the development of both will the major work of the grade level be accomplished.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1270769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smtClean="0"/>
              <a:t>Following the Grade</a:t>
            </a:r>
            <a:r>
              <a:rPr lang="en-US" b="0" baseline="0" dirty="0" smtClean="0"/>
              <a:t> Level Overview, each domain is presented with the corresponding Cluster Heading and e</a:t>
            </a:r>
            <a:r>
              <a:rPr lang="en-US" b="0" dirty="0" smtClean="0"/>
              <a:t>ach</a:t>
            </a:r>
            <a:r>
              <a:rPr lang="en-US" b="0" baseline="0" dirty="0" smtClean="0"/>
              <a:t> Cluster Heading is further supported within the structure by the individual standard statements.</a:t>
            </a:r>
            <a:endParaRPr lang="en-US" b="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24</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9/3/2014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61819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Understanding</a:t>
            </a:r>
            <a:r>
              <a:rPr lang="en-US" b="1" baseline="0" dirty="0" smtClean="0"/>
              <a:t> the Structure</a:t>
            </a:r>
            <a:r>
              <a:rPr lang="en-US" b="0" baseline="0" dirty="0" smtClean="0"/>
              <a:t> </a:t>
            </a:r>
          </a:p>
          <a:p>
            <a:r>
              <a:rPr lang="en-US" b="0" baseline="0" dirty="0" smtClean="0"/>
              <a:t>Continue the discussion of the reading, </a:t>
            </a:r>
            <a:r>
              <a:rPr lang="en-US" b="0" i="1" baseline="0" dirty="0" smtClean="0"/>
              <a:t>The Structure is the Standards, </a:t>
            </a:r>
            <a:r>
              <a:rPr lang="en-US" b="0" i="0" baseline="0" dirty="0" smtClean="0"/>
              <a:t>by pointing out that by understanding how all of the different pieces of information provided within the Standards </a:t>
            </a:r>
            <a:r>
              <a:rPr lang="en-US" b="0" baseline="0" dirty="0" smtClean="0"/>
              <a:t>for a grade level fit together, it is easier to understand how the design allows for close inspection of details and a coherent grasp of the whole. It is this part-whole relationship that brings about the connections within the mathematics that has often been missing from students’ understanding in the past. </a:t>
            </a:r>
          </a:p>
          <a:p>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p14="http://schemas.microsoft.com/office/powerpoint/2010/main" val="262540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Grain-size of Mathematics [note: this slide has one animation. The bulleted quote will appear first, then you will need to click to bring back the Phil Daro quote that was used at the start of this discussion.]</a:t>
            </a:r>
          </a:p>
          <a:p>
            <a:endParaRPr lang="en-US" b="1" baseline="0" dirty="0" smtClean="0"/>
          </a:p>
          <a:p>
            <a:r>
              <a:rPr lang="en-US" b="0" baseline="0" dirty="0" smtClean="0"/>
              <a:t>Continue the discussion of the Standards by explaining that because the structure of support for the major work at each grade level comes in the form of domain, clusters, and individual standard statements, it is understandable that fragmenting the Standards into individual pieces without that greater focus can cause a breakdown in the Focus, Coherence, and Rigor of the CCS-Math. </a:t>
            </a:r>
          </a:p>
          <a:p>
            <a:endParaRPr lang="en-US" b="0" baseline="0" dirty="0" smtClean="0"/>
          </a:p>
          <a:p>
            <a:r>
              <a:rPr lang="en-US" b="0" baseline="0" dirty="0" smtClean="0"/>
              <a:t>Click to bring up the Phil Daro quote. This deeper understanding also begins to provide a much clearer context for the statement that mathematics does not break down into lesson-sized pieces. </a:t>
            </a:r>
            <a:r>
              <a:rPr lang="en-US" b="1" baseline="0" dirty="0" smtClean="0"/>
              <a:t>[Note: The next discussion on the progression and then the example of how to make this structure work for designing learning will continue to build an understanding of the grain-size of the mathematics to be covered.]</a:t>
            </a:r>
          </a:p>
          <a:p>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p14="http://schemas.microsoft.com/office/powerpoint/2010/main" val="1098943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Progression of Understanding</a:t>
            </a:r>
          </a:p>
          <a:p>
            <a:r>
              <a:rPr lang="en-US" b="0" dirty="0" smtClean="0"/>
              <a:t>Acknowledge the fact that many participants may have questions about why the structure</a:t>
            </a:r>
            <a:r>
              <a:rPr lang="en-US" b="0" baseline="0" dirty="0" smtClean="0"/>
              <a:t> of the Standards is so important and why the Standards were not written at the grain size of individual pieces of learning that can be checked off as students accomplish whatever is stated within an individual standard. To answer those types of questions, participants will now look at the progressions upon which the Standards were developed. Ask participants to read page 2 of </a:t>
            </a:r>
            <a:r>
              <a:rPr lang="en-US" b="0" i="1" baseline="0" dirty="0" smtClean="0"/>
              <a:t>The Structure is the Standards</a:t>
            </a:r>
            <a:r>
              <a:rPr lang="en-US" b="0" i="0" baseline="0" dirty="0" smtClean="0"/>
              <a:t> and when the reading is complete, transition to the next slide.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64337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928">
              <a:defRPr/>
            </a:pPr>
            <a:r>
              <a:rPr lang="en-US" b="1" baseline="0" dirty="0" smtClean="0"/>
              <a:t>Exploring the Content Standards</a:t>
            </a:r>
          </a:p>
          <a:p>
            <a:pPr defTabSz="921928">
              <a:defRPr/>
            </a:pPr>
            <a:r>
              <a:rPr lang="en-US" b="0" baseline="0" dirty="0" smtClean="0"/>
              <a:t>Begin the discussion of the Progressions documents by reminding participants that in Module 2, when they explored the Standards with the cards, they began to get an understanding of the progressions in the Standards as they looked at how the domains were developed across grade bands. Participants will now take a much deeper look into those progressions by reviewing the detailed Progressions Documents.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28</a:t>
            </a:fld>
            <a:endParaRPr lang="en-US" dirty="0"/>
          </a:p>
        </p:txBody>
      </p:sp>
    </p:spTree>
    <p:extLst>
      <p:ext uri="{BB962C8B-B14F-4D97-AF65-F5344CB8AC3E}">
        <p14:creationId xmlns:p14="http://schemas.microsoft.com/office/powerpoint/2010/main" val="2395164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Progression</a:t>
            </a:r>
            <a:r>
              <a:rPr lang="en-US" b="1" baseline="0" dirty="0" smtClean="0"/>
              <a:t> of Understanding</a:t>
            </a:r>
          </a:p>
          <a:p>
            <a:endParaRPr lang="en-US" b="1" dirty="0" smtClean="0"/>
          </a:p>
          <a:p>
            <a:r>
              <a:rPr lang="en-US" dirty="0" smtClean="0"/>
              <a:t>Have participants access the CCS-Math Progressions documents online,</a:t>
            </a:r>
            <a:r>
              <a:rPr lang="en-US" baseline="0" dirty="0" smtClean="0"/>
              <a:t> </a:t>
            </a:r>
            <a:r>
              <a:rPr lang="en-US" dirty="0" smtClean="0"/>
              <a:t>pull up the Draft front</a:t>
            </a:r>
            <a:r>
              <a:rPr lang="en-US" baseline="0" dirty="0" smtClean="0"/>
              <a:t> matter document, and scroll to page 9 which begins the section titled: Organization of the Common Core State Standards for Mathematics. Allow participants to explore the material on pages 9‒14 for 5 minutes on their own and then ask them to discuss what they read with their group. Each group should use the three questions on the next slide to guide their discussion.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13422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p14="http://schemas.microsoft.com/office/powerpoint/2010/main" val="201814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Progression</a:t>
            </a:r>
            <a:r>
              <a:rPr lang="en-US" b="1" baseline="0" dirty="0" smtClean="0"/>
              <a:t> of Understanding</a:t>
            </a:r>
            <a:endParaRPr lang="en-US" b="0" baseline="0" dirty="0" smtClean="0"/>
          </a:p>
          <a:p>
            <a:r>
              <a:rPr lang="en-US" b="0" baseline="0" dirty="0" smtClean="0"/>
              <a:t>Debrief small group discussions and bring out the following key ideas if they are not brought up by participants:</a:t>
            </a:r>
          </a:p>
          <a:p>
            <a:pPr marL="171444" indent="-171444">
              <a:buFont typeface="Arial" panose="020B0604020202020204" pitchFamily="34" charset="0"/>
              <a:buChar char="•"/>
            </a:pPr>
            <a:r>
              <a:rPr lang="en-US" b="0" baseline="0" dirty="0" smtClean="0"/>
              <a:t>The Progressions documents help us to better understand the work at each grade level and provide us with a more in-depth look at what students should come to know and be able to do at each grade level. </a:t>
            </a:r>
          </a:p>
          <a:p>
            <a:pPr marL="171444" indent="-171444">
              <a:buFont typeface="Arial" panose="020B0604020202020204" pitchFamily="34" charset="0"/>
              <a:buChar char="•"/>
            </a:pPr>
            <a:r>
              <a:rPr lang="en-US" b="0" baseline="0" dirty="0" smtClean="0"/>
              <a:t>The Progressions documents help to provide clarity to the Standards, as in the past many were left asking ‘what does this mean’ when exploring their own state’s Standards. </a:t>
            </a:r>
          </a:p>
          <a:p>
            <a:pPr marL="171444" indent="-171444">
              <a:buFont typeface="Arial" panose="020B0604020202020204" pitchFamily="34" charset="0"/>
              <a:buChar char="•"/>
            </a:pPr>
            <a:r>
              <a:rPr lang="en-US" b="0" baseline="0" dirty="0" smtClean="0"/>
              <a:t>The Progressions documents allow us to fully examine what students were to learn in the previous grade level and to look ahead at how students will use and build upon their current learning at the next grade level. </a:t>
            </a:r>
          </a:p>
          <a:p>
            <a:endParaRPr lang="en-US" b="0" baseline="0" dirty="0" smtClean="0"/>
          </a:p>
          <a:p>
            <a:r>
              <a:rPr lang="en-US" b="0" baseline="0" dirty="0" smtClean="0"/>
              <a:t>Understanding the progressions of the mathematics is important because:</a:t>
            </a:r>
          </a:p>
          <a:p>
            <a:pPr marL="171444" indent="-171444" defTabSz="914363">
              <a:buFont typeface="Arial" panose="020B0604020202020204" pitchFamily="34" charset="0"/>
              <a:buChar char="•"/>
              <a:defRPr/>
            </a:pPr>
            <a:r>
              <a:rPr lang="en-US" b="0" baseline="0" dirty="0" smtClean="0"/>
              <a:t>When we understand what students were expected to know and understand at the previous grade level, it helps us to make connections between grade level mathematics for students, and it helps to determine an entry point into the current mathematics. </a:t>
            </a:r>
          </a:p>
          <a:p>
            <a:pPr marL="171444" indent="-171444">
              <a:buFont typeface="Arial" panose="020B0604020202020204" pitchFamily="34" charset="0"/>
              <a:buChar char="•"/>
            </a:pPr>
            <a:r>
              <a:rPr lang="en-US" b="0" baseline="0" dirty="0" smtClean="0"/>
              <a:t>When we understand what students are expected to know and understand at the next grade level, it helps us to ensure that current lessons will lead and prepare students to complete work at the next grade level. </a:t>
            </a:r>
          </a:p>
          <a:p>
            <a:pPr marL="171444" indent="-171444">
              <a:buFont typeface="Arial" panose="020B0604020202020204" pitchFamily="34" charset="0"/>
              <a:buChar char="•"/>
            </a:pPr>
            <a:r>
              <a:rPr lang="en-US" b="0" baseline="0" dirty="0" smtClean="0"/>
              <a:t>When we understand what students are expected to know and understand at the current grade level, it helps us to create reliable and accurate lesson level learning targets. </a:t>
            </a:r>
          </a:p>
          <a:p>
            <a:endParaRPr lang="en-US" b="0" baseline="0" dirty="0" smtClean="0"/>
          </a:p>
          <a:p>
            <a:pPr marL="171444" indent="-171444">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2325782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Because</a:t>
            </a:r>
            <a:r>
              <a:rPr lang="en-US" b="1" baseline="0" dirty="0" smtClean="0"/>
              <a:t> Section 2 has been designed to last at least 120 minutes, participants will need to break during the section rather than between sections. This is a good place to have participants take that break. However, based on the individual sessions, this may need to be moved up or pushed back. The key thing is to be flexible and break when needed.</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val="1021852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Designing Meaningful</a:t>
            </a:r>
            <a:r>
              <a:rPr lang="en-US" b="1" baseline="0" dirty="0" smtClean="0"/>
              <a:t> Learning</a:t>
            </a:r>
          </a:p>
          <a:p>
            <a:pPr lvl="0"/>
            <a:r>
              <a:rPr lang="en-US" dirty="0" smtClean="0"/>
              <a:t>Shift participants’ focus now</a:t>
            </a:r>
            <a:r>
              <a:rPr lang="en-US" baseline="0" dirty="0" smtClean="0"/>
              <a:t> to the two questions on the slide. Explain that the answer to the second question can be had by looking back at Module 3.</a:t>
            </a:r>
            <a:endParaRPr lang="en-US" dirty="0"/>
          </a:p>
          <a:p>
            <a:pPr defTabSz="904397">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32</a:t>
            </a:fld>
            <a:endParaRPr lang="en-US" dirty="0"/>
          </a:p>
        </p:txBody>
      </p:sp>
    </p:spTree>
    <p:extLst>
      <p:ext uri="{BB962C8B-B14F-4D97-AF65-F5344CB8AC3E}">
        <p14:creationId xmlns:p14="http://schemas.microsoft.com/office/powerpoint/2010/main" val="394531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b="1" baseline="0" dirty="0" smtClean="0"/>
              <a:t>Formative Assessment: Four Attributes</a:t>
            </a:r>
          </a:p>
          <a:p>
            <a:pPr defTabSz="914363">
              <a:defRPr/>
            </a:pPr>
            <a:r>
              <a:rPr lang="en-US" baseline="0" dirty="0" smtClean="0"/>
              <a:t>Remind participants again that in Module 3 they examined each of the four attributes of formative assessment and that the goal of the first attribute of the formative assessment process is to clarify the intended learning that is to take place within a lesson and that the purpose of clarifying intended learning is to help students </a:t>
            </a:r>
            <a:r>
              <a:rPr lang="en-US" b="1" baseline="0" dirty="0" smtClean="0"/>
              <a:t>and</a:t>
            </a:r>
            <a:r>
              <a:rPr lang="en-US" baseline="0" dirty="0" smtClean="0"/>
              <a:t> teachers understand the expectations and goals for their work together. To be able to clarify intended learning, each lesson must have learning targets and success criteria. So, while every lesson is designed and completed in such a way as to help students achieve the understanding of the ‘whole’ of the major work for the grade level, there must be targets in place that help teachers to measure students’ progress towards that achievement. It is important that these targets maintain that larger focus so as to attend to the important structure of the Standards. </a:t>
            </a:r>
          </a:p>
          <a:p>
            <a:pPr defTabSz="914363">
              <a:defRPr/>
            </a:pPr>
            <a:r>
              <a:rPr lang="en-US" baseline="0" dirty="0" smtClean="0"/>
              <a:t>Transition to the next slide by explaining that to answer the first question about using the structure and progressions to develop learning targets, participants will now go through an example and take time to work together to create learning targets at a grade level of their choosing. Pause now to put participants in grade level groups if they are not already in that arrangement.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167031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b="1" dirty="0" smtClean="0"/>
              <a:t>Focus on the Major</a:t>
            </a:r>
            <a:r>
              <a:rPr lang="en-US" b="1" baseline="0" dirty="0" smtClean="0"/>
              <a:t> Work for Grade 3</a:t>
            </a:r>
            <a:endParaRPr lang="en-US" b="1" dirty="0" smtClean="0"/>
          </a:p>
          <a:p>
            <a:pPr defTabSz="904397">
              <a:defRPr/>
            </a:pPr>
            <a:r>
              <a:rPr lang="en-US" dirty="0" smtClean="0"/>
              <a:t>Have participants access</a:t>
            </a:r>
            <a:r>
              <a:rPr lang="en-US" baseline="0" dirty="0" smtClean="0"/>
              <a:t> the Grade 3 Standards and focus first on the introductory text. The screen shot on the slide shows the four critical areas of the major work for grade 3. In keeping with Phil Daro’s analogy of ‘chapter planning’ vs. ‘lesson planning’ we can begin here by identifying a critical area around which a unit or chapter of learning can be designed. </a:t>
            </a:r>
            <a:r>
              <a:rPr lang="en-US" b="1" baseline="0" dirty="0" smtClean="0"/>
              <a:t>[Note: It is important here to further explain that while we are using the critical areas to determine our broad level of focus, we are not saying that one unit will suffice in addressing each critical area. For example, critical area 1 is very broad, and to fully address this area it may take several units of study. So be careful not to give the impression that all of the work at grade 3 can be summed up into four distinct units. There are crossover of ideas as we will explore and, as is the structure of the Standards, many of these ideas will continue to be revisited.]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val="806014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b="1" dirty="0" smtClean="0"/>
              <a:t>Focus</a:t>
            </a:r>
            <a:r>
              <a:rPr lang="en-US" b="1" baseline="0" dirty="0" smtClean="0"/>
              <a:t> on the Major Work: Grade 3 Example</a:t>
            </a:r>
          </a:p>
          <a:p>
            <a:pPr defTabSz="904397">
              <a:defRPr/>
            </a:pPr>
            <a:r>
              <a:rPr lang="en-US" baseline="0" dirty="0" smtClean="0"/>
              <a:t>Further explain that for this example we will focus on critical area number 2 that encompasses students work with fractions at this grade level. From here participants should explore the supporting ideas for the critical areas in the paragraphs below the critical areas list in order to gain a better understanding of what it means for students to ‘develop understanding of fractions, especially unit fractions (fractions with numerator 1)’.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3257099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participants a moment</a:t>
            </a:r>
            <a:r>
              <a:rPr lang="en-US" baseline="0" dirty="0" smtClean="0"/>
              <a:t> to read the paragraph in the Introduction, which is also on the slide, that focuses on students’ work with fractions in grade 3. Explain that when considering the overall learning for students work with fractions, this information can be broken down into key ideas that students will meet throughout their fractions work. </a:t>
            </a:r>
            <a:r>
              <a:rPr lang="en-US" b="1" baseline="0" dirty="0" smtClean="0"/>
              <a:t>[Note: As the paragraph is broken down, participants can use different colored highlighters to distinguish the separate key ideas within the paragraph. Also note, that the text on the slide differs from the text in the formal Introduction only in that the example was removed. This was done for space consideration on the slide.] </a:t>
            </a:r>
          </a:p>
          <a:p>
            <a:endParaRPr lang="en-US" b="0" baseline="0" dirty="0"/>
          </a:p>
          <a:p>
            <a:r>
              <a:rPr lang="en-US" b="0" baseline="0" dirty="0" smtClean="0"/>
              <a:t>Before moving on to understanding the connection of ideas within this critical area, remind participants that when they looked at the introduction to the Progressions Documents, one of the ideas brought forth is that there are ideas that cross domains. This can be seen in grade 3 through the information on the next four slides.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val="4203191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dirty="0" smtClean="0"/>
              <a:t>Direct participants’</a:t>
            </a:r>
            <a:r>
              <a:rPr lang="en-US" baseline="0" dirty="0" smtClean="0"/>
              <a:t> attention to the first paragraph that supports critical area 1. This information explores the ideas that students should understand about multiplication and division and these ideas are further developed mainly through the Operations and Algebraic Thinking domain.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val="4109554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when examining the ideas that support critical area #3 we can see where multiplication and division now cross over into measurement.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val="3075502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same cross over can be seen with fractions. The majority of the work students</a:t>
            </a:r>
            <a:r>
              <a:rPr lang="en-US" baseline="0" dirty="0" smtClean="0"/>
              <a:t> will complete will be from within the Number and Operations - Fractions domain.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p14="http://schemas.microsoft.com/office/powerpoint/2010/main" val="143996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to accomplish the seven outcomes discussed earlier. Note that in addition to the break for lunch, there will also be shorts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 </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val="49468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when addressing critical</a:t>
            </a:r>
            <a:r>
              <a:rPr lang="en-US" baseline="0" dirty="0" smtClean="0"/>
              <a:t> area #4, students’ work with fractions will cross over into work that students engage in within the Geometry domain. Explain to participants that as students progress through grade levels, the more these crossovers will occur as, through the nature of the progressions and thus the Standards themselves, each year students build off of their previous knowledge and they add to their understandings and make connections across and within domains.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1577369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a:t>
            </a:r>
            <a:r>
              <a:rPr lang="en-US" baseline="0" dirty="0" smtClean="0"/>
              <a:t> participants attention back to the supporting ideas for critical area #2 and begin the process of connecting the ideas by showing the within grade level progression of understandings. </a:t>
            </a: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980720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b="1" dirty="0" smtClean="0"/>
              <a:t>[Note:</a:t>
            </a:r>
            <a:r>
              <a:rPr lang="en-US" b="1" baseline="0" dirty="0" smtClean="0"/>
              <a:t> This slide has five animations. The slide will start blank and then with each click a new, colored bit of text will appear.]  </a:t>
            </a:r>
            <a:endParaRPr lang="en-US" b="1" dirty="0" smtClean="0"/>
          </a:p>
          <a:p>
            <a:pPr defTabSz="914363">
              <a:defRPr/>
            </a:pPr>
            <a:r>
              <a:rPr lang="en-US" dirty="0" smtClean="0"/>
              <a:t>Remind</a:t>
            </a:r>
            <a:r>
              <a:rPr lang="en-US" baseline="0" dirty="0" smtClean="0"/>
              <a:t> participants that in Module 2 when they examined the content progressions of CCS-Math Standards, they saw that in grade 2 students were beginning to use fraction language as they partitioned shapes into equal shares as part of their work in the Geometry domain. </a:t>
            </a:r>
          </a:p>
          <a:p>
            <a:pPr defTabSz="914363">
              <a:defRPr/>
            </a:pPr>
            <a:endParaRPr lang="en-US" baseline="0" dirty="0" smtClean="0"/>
          </a:p>
          <a:p>
            <a:pPr defTabSz="914363">
              <a:defRPr/>
            </a:pPr>
            <a:r>
              <a:rPr lang="en-US" baseline="0" dirty="0" smtClean="0"/>
              <a:t>[Click for text] Now, in grade 3, students begin their more formal learning of fractions and of solving problems that involve comparing fractions, one of the first things that students must be able to do is view fractions in general as being built out of unit fractions. </a:t>
            </a:r>
            <a:endParaRPr lang="en-US" dirty="0" smtClean="0"/>
          </a:p>
          <a:p>
            <a:pPr defTabSz="914363">
              <a:defRPr/>
            </a:pPr>
            <a:endParaRPr lang="en-US" dirty="0" smtClean="0"/>
          </a:p>
          <a:p>
            <a:pPr defTabSz="914363">
              <a:defRPr/>
            </a:pPr>
            <a:r>
              <a:rPr lang="en-US" dirty="0" smtClean="0"/>
              <a:t>[Click for text] And through their</a:t>
            </a:r>
            <a:r>
              <a:rPr lang="en-US" baseline="0" dirty="0" smtClean="0"/>
              <a:t> understanding of unit fractions they can use fractions, along with visual fraction models, to represent parts of a whole. </a:t>
            </a:r>
            <a:endParaRPr lang="en-US" dirty="0" smtClean="0"/>
          </a:p>
          <a:p>
            <a:endParaRPr lang="en-US" baseline="0" dirty="0" smtClean="0"/>
          </a:p>
          <a:p>
            <a:pPr defTabSz="914363">
              <a:defRPr/>
            </a:pPr>
            <a:r>
              <a:rPr lang="en-US" dirty="0" smtClean="0"/>
              <a:t>[Click for text] As students use</a:t>
            </a:r>
            <a:r>
              <a:rPr lang="en-US" baseline="0" dirty="0" smtClean="0"/>
              <a:t> fractions and fraction models to </a:t>
            </a:r>
            <a:r>
              <a:rPr lang="en-US" dirty="0" smtClean="0"/>
              <a:t>represent parts of a whole,</a:t>
            </a:r>
            <a:r>
              <a:rPr lang="en-US" baseline="0" dirty="0" smtClean="0"/>
              <a:t> they should come to understand that the size of a fractional part is relative to the size of the whole. </a:t>
            </a:r>
          </a:p>
          <a:p>
            <a:pPr defTabSz="914363">
              <a:defRPr/>
            </a:pPr>
            <a:endParaRPr lang="en-US" baseline="0" dirty="0" smtClean="0"/>
          </a:p>
          <a:p>
            <a:pPr defTabSz="914363">
              <a:defRPr/>
            </a:pPr>
            <a:r>
              <a:rPr lang="en-US" dirty="0" smtClean="0"/>
              <a:t>[Click for text] Students use their understanding of</a:t>
            </a:r>
            <a:r>
              <a:rPr lang="en-US" baseline="0" dirty="0" smtClean="0"/>
              <a:t> the size of a fraction in relation to the size of the whole in order to use fractions to represent numbers equal to, less than, and greater than one. </a:t>
            </a:r>
            <a:endParaRPr lang="en-US" dirty="0" smtClean="0"/>
          </a:p>
          <a:p>
            <a:endParaRPr lang="en-US" baseline="0" dirty="0" smtClean="0"/>
          </a:p>
          <a:p>
            <a:r>
              <a:rPr lang="en-US" baseline="0" dirty="0" smtClean="0"/>
              <a:t>[Click for text]. When students have those key understandings, they will have the background knowledge, understanding, and practice that should allow them to be able to solve problems that involve comparing fractions by using visual fraction models and strategies based on noticing equal numerators or denominators. </a:t>
            </a:r>
            <a:r>
              <a:rPr lang="en-US" b="1" baseline="0" dirty="0" smtClean="0"/>
              <a:t>[Note: This is not to say that problem solving has not taken place associated with each of the key ideas. Here we are talking about problems that require all of the fractions understandings combined.] </a:t>
            </a:r>
            <a:r>
              <a:rPr lang="en-US" baseline="0" dirty="0" smtClean="0"/>
              <a:t>Understanding how these larger, key understandings are connected allows teachers to think about the teaching and learning of fractions as a whole and to design learning and locate the best resources for use with students that will allow for these key understandings to be met. Once these high level-key ideas are identified and understood, teachers can begin to think about how individual lessons will be a part of this bigger picture. Pause now and continue the discussion with participants, as a large group, in how thinking about designing learning in this manner is different from or similar to the way that teachers plan/design now. One key idea to bring out in the discussion if it is not raised by participants is that outlining the key ideas that support the critical areas helps teachers to bring deeper meaning and to create a sense of connectedness to the individual Standards and student learning. It also helps to keep the focus of the planning on the unit or chapter verses only thinking about what is going to happen in a particular lesson. This idea is developed further within the hands-on portion of the section.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4093633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r>
              <a:rPr lang="en-US" b="1" dirty="0" smtClean="0"/>
              <a:t>Part</a:t>
            </a:r>
            <a:r>
              <a:rPr lang="en-US" b="1" baseline="0" dirty="0" smtClean="0"/>
              <a:t> 1: Critical Areas and Key Ideas</a:t>
            </a:r>
            <a:endParaRPr lang="en-US" b="1" dirty="0" smtClean="0"/>
          </a:p>
          <a:p>
            <a:pPr defTabSz="904397"/>
            <a:r>
              <a:rPr lang="en-US" dirty="0" smtClean="0"/>
              <a:t>Before moving on, have participants work in their small groups</a:t>
            </a:r>
            <a:r>
              <a:rPr lang="en-US" baseline="0" dirty="0" smtClean="0"/>
              <a:t> to choose a grade level and critical area within that grade level and identify the key ideas that support the critical area. As participants work, they should complete Part 1 of the </a:t>
            </a:r>
            <a:r>
              <a:rPr lang="en-US" i="1" baseline="0" dirty="0" smtClean="0"/>
              <a:t>Learning Target Planning Template </a:t>
            </a:r>
            <a:r>
              <a:rPr lang="en-US" i="0" baseline="0" dirty="0" smtClean="0"/>
              <a:t>on page 12. </a:t>
            </a:r>
            <a:r>
              <a:rPr lang="en-US" b="1" i="0" baseline="0" dirty="0" smtClean="0"/>
              <a:t>[Note: Not all critical areas will be as easy as the grade 3 example to break down into the key ideas. This goes back to the crossover of ideas, and depending on the grade level and critical area chosen, some participants may need more assistance with completing this task.]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3139866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Connections to Clusters and the Individual </a:t>
            </a:r>
            <a:r>
              <a:rPr lang="en-US" b="1" dirty="0" smtClean="0"/>
              <a:t>Standards</a:t>
            </a:r>
          </a:p>
          <a:p>
            <a:r>
              <a:rPr lang="en-US" b="1" baseline="0" dirty="0" smtClean="0"/>
              <a:t>[Note: This slide has one animation. The bulleted information will come first, and then click to bring up the Phil Daro quote.]</a:t>
            </a:r>
            <a:endParaRPr lang="en-US" b="1" dirty="0" smtClean="0"/>
          </a:p>
          <a:p>
            <a:endParaRPr lang="en-US" dirty="0" smtClean="0"/>
          </a:p>
          <a:p>
            <a:r>
              <a:rPr lang="en-US" dirty="0" smtClean="0"/>
              <a:t>Continuing with the fractions example, explain to participants that now that they have the key ideas for the major work of their</a:t>
            </a:r>
            <a:r>
              <a:rPr lang="en-US" baseline="0" dirty="0" smtClean="0"/>
              <a:t> grade level outlined, it is time to begin to focus on designing the lessons that will allow students to reach those key ideas. For this example, the focus for the lesson will start with the first key understanding ‘Students view fractions in general as being built out of unit fractions’. Knowing that this is the key idea to be explored, individual lessons need to be designed that develop students’ understanding of unit fractions. To determine the more precise student understanding that needs to be developed, teachers should identify the individual standard(s) that support this key idea. </a:t>
            </a:r>
          </a:p>
          <a:p>
            <a:endParaRPr lang="en-US" baseline="0" dirty="0" smtClean="0"/>
          </a:p>
          <a:p>
            <a:r>
              <a:rPr lang="en-US" dirty="0" smtClean="0"/>
              <a:t>Click to bring</a:t>
            </a:r>
            <a:r>
              <a:rPr lang="en-US" baseline="0" dirty="0" smtClean="0"/>
              <a:t> the Phil Daro quote back on screen. Use the quote to transition to the next slide by explaining that while we need to identify the individual standards in order to get the details of the key idea, we must still keep Phil Daro’s quote in mind so that we do not lose the relationships that provide the structure of the Standards.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2048087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Connections to Clusters and the Individual Standards</a:t>
            </a:r>
          </a:p>
          <a:p>
            <a:r>
              <a:rPr lang="en-US" dirty="0" smtClean="0"/>
              <a:t>Explain to participants</a:t>
            </a:r>
            <a:r>
              <a:rPr lang="en-US" baseline="0" dirty="0" smtClean="0"/>
              <a:t> that while we are beginning to think about designing learning at the lessons level, we still need to avoid fragmenting the Standards. We can do this by continuing to focus on the critical area and the supporting key ideas, but we also need to find a general entry point into the mathematics. In the case of fractions we can start with the first key idea and then, over time, use the lessons that are taught on a day-to-day basis to make connections between all of the key ideas that support the critical area. In this way, we are avoiding covering bits of information with the hope that students are making those connections. Instead we are purposefully connecting lessons for the goal of developing the deeper understanding. </a:t>
            </a:r>
            <a:r>
              <a:rPr lang="en-US" b="1" baseline="0" dirty="0" smtClean="0"/>
              <a:t>[Note: Participants may have questions about this visual. One may be whether or not every lesson has to start back at the first key idea addressed. The answer is explicitly, no. But, as new ideas are introduced, students should be able to connect what they are doing now to previous lessons. These connections may be made during a lesson introduction, they may, for example, come out within the questions that the teacher asks the students while they are working through tasks, or during discussions of work the teacher may ask students how what they are doing connects back to previous lessons. Another question may go back to the idea of one critical area being addressed within one unit. Again, the visual shows the connections to be made between ideas and lessons. These lesson may take place over multiple units of study. However, no matter how many days between units, the connections must always remain.]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1182158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Connections to Clusters and the Individual Standards</a:t>
            </a:r>
          </a:p>
          <a:p>
            <a:r>
              <a:rPr lang="en-US" dirty="0" smtClean="0"/>
              <a:t>For this example, while the key idea itself is a foundation for the</a:t>
            </a:r>
            <a:r>
              <a:rPr lang="en-US" baseline="0" dirty="0" smtClean="0"/>
              <a:t> other fractions work, this particular key idea is supported by standard 3.NF.A.1 because in their work with this standard, students come to understand the definition of a fraction. </a:t>
            </a:r>
            <a:r>
              <a:rPr lang="en-US" b="1" baseline="0" dirty="0" smtClean="0"/>
              <a:t>[Note:</a:t>
            </a:r>
            <a:r>
              <a:rPr lang="en-US" b="0" baseline="0" dirty="0" smtClean="0"/>
              <a:t> </a:t>
            </a:r>
            <a:r>
              <a:rPr lang="en-US" b="1" baseline="0" dirty="0" smtClean="0"/>
              <a:t>For a deeper look at fractions, be sure to review the fractions Progressions Document found here: http://commoncoretools.me/wp-content/uploads/2011/08/ccss_progression_nf_35_2013_09_19.pdf.]</a:t>
            </a:r>
          </a:p>
          <a:p>
            <a:endParaRPr lang="en-US" b="0" baseline="0" dirty="0" smtClean="0"/>
          </a:p>
          <a:p>
            <a:r>
              <a:rPr lang="en-US" dirty="0" smtClean="0"/>
              <a:t>Before moving</a:t>
            </a:r>
            <a:r>
              <a:rPr lang="en-US" baseline="0" dirty="0" smtClean="0"/>
              <a:t> to the next slide, ask participants why it is important to identify the individual standards at this point. If it does not come up by participants, explain that the individual standards give teachers the more formal and precise understandings that students need to develop, and the individual standards can be used to develop the learning targets for each lesson. </a:t>
            </a:r>
          </a:p>
          <a:p>
            <a:endParaRPr lang="en-US" baseline="0" dirty="0" smtClean="0"/>
          </a:p>
          <a:p>
            <a:r>
              <a:rPr lang="en-US" baseline="0" dirty="0" smtClean="0"/>
              <a:t>Transition to the next slide by explaining that it just so happens that in this example there is only one cluster heading and one standard that explicitly supports this key idea. However, in other critical areas this may not be as clear. So to help understand the connection between the key ideas and the Standards, participants can get more information from the Progressions Documents.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p14="http://schemas.microsoft.com/office/powerpoint/2010/main" val="1353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r>
              <a:rPr lang="en-US" b="1" dirty="0" smtClean="0"/>
              <a:t>Part 2:</a:t>
            </a:r>
            <a:r>
              <a:rPr lang="en-US" b="1" baseline="0" dirty="0" smtClean="0"/>
              <a:t> Planning Learning Targets</a:t>
            </a:r>
            <a:endParaRPr lang="en-US" b="1" dirty="0" smtClean="0"/>
          </a:p>
          <a:p>
            <a:r>
              <a:rPr lang="en-US" dirty="0" smtClean="0"/>
              <a:t>Before moving on, have participants continue to work in small groups</a:t>
            </a:r>
            <a:r>
              <a:rPr lang="en-US" baseline="0" dirty="0" smtClean="0"/>
              <a:t>: (1) e</a:t>
            </a:r>
            <a:r>
              <a:rPr lang="en-US" dirty="0" smtClean="0"/>
              <a:t>xplore the domain Progressions document that aligns with their identified critical area;</a:t>
            </a:r>
            <a:r>
              <a:rPr lang="en-US" baseline="0" dirty="0" smtClean="0"/>
              <a:t> (2) d</a:t>
            </a:r>
            <a:r>
              <a:rPr lang="en-US" dirty="0" smtClean="0"/>
              <a:t>etermine which key idea your group will use as the focus for your first lesson(s) within this critical area;</a:t>
            </a:r>
            <a:r>
              <a:rPr lang="en-US" baseline="0" dirty="0" smtClean="0"/>
              <a:t> and (3) i</a:t>
            </a:r>
            <a:r>
              <a:rPr lang="en-US" dirty="0" smtClean="0"/>
              <a:t>dentify the cluster headings and individual standard(s) that support your selected key idea. </a:t>
            </a:r>
          </a:p>
          <a:p>
            <a:pPr defTabSz="904397"/>
            <a:r>
              <a:rPr lang="en-US" baseline="0" dirty="0" smtClean="0"/>
              <a:t>As participants work, they should complete Part 2 of the </a:t>
            </a:r>
            <a:r>
              <a:rPr lang="en-US" i="1" baseline="0" dirty="0" smtClean="0"/>
              <a:t>Learning Target Planning Template </a:t>
            </a:r>
            <a:r>
              <a:rPr lang="en-US" i="0" baseline="0" dirty="0" smtClean="0"/>
              <a:t>on page 13. </a:t>
            </a:r>
          </a:p>
          <a:p>
            <a:pPr defTabSz="904397"/>
            <a:endParaRPr lang="en-US" i="0" baseline="0" dirty="0" smtClean="0"/>
          </a:p>
          <a:p>
            <a:pPr defTabSz="904397"/>
            <a:r>
              <a:rPr lang="en-US" i="0" baseline="0" dirty="0" smtClean="0"/>
              <a:t>If participants are having trouble identifying their general entry point into the mathematics of the critical area, have them use the Progressions document to identify the work that students were expected to complete in the previous grade level and then think about the next step that will set students on the path of building off of that information in the current grade level. Because of the coherent and progressive nature of the Standards, we want teachers to get into the habit of thinking through where students have been, where they are going now, and how that helps them to move forward in the future. After groups have identified their supporting clusters and individual standard statements, move on to the next part of the section, but have them keep the Progressions document open as they may find it helpful as they work to complete Part 3 of the </a:t>
            </a:r>
            <a:r>
              <a:rPr lang="en-US" i="1" baseline="0" dirty="0" smtClean="0"/>
              <a:t>Learning Target Planning Template.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1402285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Creating Lesson Level Learning</a:t>
            </a:r>
            <a:r>
              <a:rPr lang="en-US" b="1" baseline="0" dirty="0" smtClean="0"/>
              <a:t> Targets</a:t>
            </a:r>
          </a:p>
          <a:p>
            <a:endParaRPr lang="en-US" b="1" dirty="0" smtClean="0"/>
          </a:p>
          <a:p>
            <a:r>
              <a:rPr lang="en-US" dirty="0" smtClean="0"/>
              <a:t>Explain to participants that</a:t>
            </a:r>
            <a:r>
              <a:rPr lang="en-US" baseline="0" dirty="0" smtClean="0"/>
              <a:t> they can now take their individual standard(s) and determine the lesson level learning targets that they want their students to meet within a given lesson(s). Have participants access the Number and Operations – Fractions Progression document on the website provided on the slide. Provide participants time to review the information provided and then ask small groups to explore the target stems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3862200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109910"/>
            <a:endParaRPr lang="en-US" b="1" baseline="0" dirty="0" smtClean="0"/>
          </a:p>
          <a:p>
            <a:pPr marL="0" lvl="2" indent="-109910"/>
            <a:endParaRPr lang="en-US" b="1" baseline="0" dirty="0" smtClean="0"/>
          </a:p>
          <a:p>
            <a:pPr marL="0" lvl="2" indent="-109910"/>
            <a:r>
              <a:rPr lang="en-US" b="1" baseline="0" dirty="0" smtClean="0"/>
              <a:t>Creating Lesson Level Learning Targets</a:t>
            </a:r>
          </a:p>
          <a:p>
            <a:pPr marL="0" lvl="2" indent="-109910"/>
            <a:endParaRPr lang="en-US" b="1" baseline="0" dirty="0" smtClean="0"/>
          </a:p>
          <a:p>
            <a:pPr marL="0" lvl="2" indent="-109910" defTabSz="914363">
              <a:defRPr/>
            </a:pPr>
            <a:r>
              <a:rPr lang="en-US" dirty="0" smtClean="0"/>
              <a:t>Explain</a:t>
            </a:r>
            <a:r>
              <a:rPr lang="en-US" baseline="0" dirty="0" smtClean="0"/>
              <a:t> to participants that what is shown on the slide is one way to think through the development of learning targets. This method uses the mathematics within the individual standard statement and the information in the Progressions document to engage teachers in thinking about if they want students to be able to do what is written in the standard, then students need to learn, do, understand, explain, describe, etc., very specific things. These very specific ‘things’ become the learning targets for lesson level work. </a:t>
            </a:r>
            <a:endParaRPr lang="en-US" dirty="0" smtClean="0"/>
          </a:p>
          <a:p>
            <a:pPr marL="0" lvl="2" indent="-109910"/>
            <a:endParaRPr lang="en-US" baseline="0" dirty="0" smtClean="0"/>
          </a:p>
          <a:p>
            <a:pPr marL="0" lvl="2" indent="-109910"/>
            <a:r>
              <a:rPr lang="en-US" baseline="0" dirty="0" smtClean="0"/>
              <a:t>Ask participants to focus just on the first part of the standard and think about if students are expected to </a:t>
            </a:r>
            <a:r>
              <a:rPr lang="en-US" dirty="0" smtClean="0"/>
              <a:t>understand a fraction 1/</a:t>
            </a:r>
            <a:r>
              <a:rPr lang="en-US" i="1" dirty="0" smtClean="0"/>
              <a:t>b</a:t>
            </a:r>
            <a:r>
              <a:rPr lang="en-US" dirty="0" smtClean="0"/>
              <a:t> as the quantity formed by 1 part when a whole is partitioned into </a:t>
            </a:r>
            <a:r>
              <a:rPr lang="en-US" i="1" dirty="0" smtClean="0"/>
              <a:t>b</a:t>
            </a:r>
            <a:r>
              <a:rPr lang="en-US" dirty="0" smtClean="0"/>
              <a:t> equal parts, what are some of the underlying</a:t>
            </a:r>
            <a:r>
              <a:rPr lang="en-US" baseline="0" dirty="0" smtClean="0"/>
              <a:t> targets that must be met. Provide an example of ‘If</a:t>
            </a:r>
            <a:r>
              <a:rPr lang="en-US" dirty="0" smtClean="0"/>
              <a:t> I want my students to be able to understand a fraction 1/</a:t>
            </a:r>
            <a:r>
              <a:rPr lang="en-US" i="1" dirty="0" smtClean="0"/>
              <a:t>b</a:t>
            </a:r>
            <a:r>
              <a:rPr lang="en-US" dirty="0" smtClean="0"/>
              <a:t> as the quantity formed by 1 part when a whole is partitioned into </a:t>
            </a:r>
            <a:r>
              <a:rPr lang="en-US" i="1" dirty="0" smtClean="0"/>
              <a:t>b</a:t>
            </a:r>
            <a:r>
              <a:rPr lang="en-US" dirty="0" smtClean="0"/>
              <a:t> equal parts, then: Students will understand that fraction notation consists of the numerator and the denominator. Chart</a:t>
            </a:r>
            <a:r>
              <a:rPr lang="en-US" baseline="0" dirty="0" smtClean="0"/>
              <a:t> participant responses as they are provided. Examples of additional responses might include: </a:t>
            </a:r>
          </a:p>
          <a:p>
            <a:pPr marL="0" lvl="2" indent="-109910"/>
            <a:r>
              <a:rPr lang="en-US" dirty="0" smtClean="0"/>
              <a:t>Students will be able to explain that the denominator shows how many equal parts make up the whole. Students will be able to partition a whole into equal parts and identify the unit fraction as 1 of the equal parts. </a:t>
            </a:r>
          </a:p>
          <a:p>
            <a:pPr marL="0" lvl="2" indent="-109910"/>
            <a:r>
              <a:rPr lang="en-US" dirty="0" smtClean="0"/>
              <a:t>Students will be able to identify the unit fraction of a given partitioned whole. </a:t>
            </a:r>
          </a:p>
          <a:p>
            <a:pPr marL="0" lvl="2" defTabSz="904397"/>
            <a:endParaRPr lang="en-US" dirty="0" smtClean="0"/>
          </a:p>
          <a:p>
            <a:pPr marL="0" lvl="2" defTabSz="904397"/>
            <a:r>
              <a:rPr lang="en-US" dirty="0" smtClean="0"/>
              <a:t>As participants provide</a:t>
            </a:r>
            <a:r>
              <a:rPr lang="en-US" baseline="0" dirty="0" smtClean="0"/>
              <a:t> examples, it is important to ensure that the learning targets directly support the mathematics within the individual standard statements so that there is the progression of understanding and so that we are not adding anything to the curriculum. Have participants think back to the Phil Daro video from Module 1 in which he talks about adding things to the curriculum such as the ‘butterfly method’ or FOIL. This is important because we do not want to add those things that will bring us back to the mile wide, inch deep curriculum of the past, because it is important for students to develop a conceptual understanding at each grade level. We want everything that students do to directly work towards developing the focused, coherent, and rigorous understandings of the CCS-Math. For this to happen, teachers have to think critically about why specific concepts are taught at a specific grade level and where the understandings that students will develop will lead down the road. </a:t>
            </a:r>
            <a:endParaRPr lang="en-US" dirty="0" smtClean="0"/>
          </a:p>
          <a:p>
            <a:r>
              <a:rPr lang="en-US" dirty="0" smtClean="0"/>
              <a:t>After several examples</a:t>
            </a:r>
            <a:r>
              <a:rPr lang="en-US" baseline="0" dirty="0" smtClean="0"/>
              <a:t> have been provided, move on to having participants complete Part 3 of the </a:t>
            </a:r>
            <a:r>
              <a:rPr lang="en-US" i="1" baseline="0" dirty="0" smtClean="0"/>
              <a:t>Learning Target Planning Template. </a:t>
            </a:r>
            <a:endParaRPr lang="en-US" i="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146870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found in the Participant Guide on </a:t>
            </a:r>
            <a:r>
              <a:rPr lang="en-US" b="1" dirty="0" smtClean="0"/>
              <a:t>page 4.</a:t>
            </a:r>
            <a:r>
              <a:rPr lang="en-US" dirty="0" smtClean="0"/>
              <a:t> It will assess where the coaches are now with understanding UDL</a:t>
            </a:r>
            <a:r>
              <a:rPr lang="en-US" baseline="0" dirty="0" smtClean="0"/>
              <a:t> and the formative assessment process introduced in Module 3, and assess where they are in how to create learning targets and design CCS-Math lessons</a:t>
            </a:r>
            <a:r>
              <a:rPr lang="en-US" dirty="0" smtClean="0"/>
              <a:t>.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val="334717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b="1" dirty="0" smtClean="0"/>
              <a:t>Part</a:t>
            </a:r>
            <a:r>
              <a:rPr lang="en-US" b="1" baseline="0" dirty="0" smtClean="0"/>
              <a:t> 3: Creating Learning Targets</a:t>
            </a:r>
          </a:p>
          <a:p>
            <a:pPr defTabSz="904397">
              <a:defRPr/>
            </a:pPr>
            <a:r>
              <a:rPr lang="en-US" dirty="0" smtClean="0"/>
              <a:t>Using</a:t>
            </a:r>
            <a:r>
              <a:rPr lang="en-US" baseline="0" dirty="0" smtClean="0"/>
              <a:t> their key ideas, Standards, and domain related Progressions Documents, p</a:t>
            </a:r>
            <a:r>
              <a:rPr lang="en-US" dirty="0" smtClean="0"/>
              <a:t>articipants </a:t>
            </a:r>
            <a:r>
              <a:rPr lang="en-US" baseline="0" dirty="0" smtClean="0"/>
              <a:t>should now complete Part 3 of the </a:t>
            </a:r>
            <a:r>
              <a:rPr lang="en-US" i="1" baseline="0" dirty="0" smtClean="0"/>
              <a:t>Learning Target Planning Template </a:t>
            </a:r>
            <a:r>
              <a:rPr lang="en-US" i="0" baseline="0" dirty="0" smtClean="0"/>
              <a:t>on page 14 by creating lesson level learning targets for one of the individual standards that support their identified key idea. </a:t>
            </a:r>
            <a:r>
              <a:rPr lang="en-US" dirty="0" smtClean="0"/>
              <a:t>As participants get ready to work, remind</a:t>
            </a:r>
            <a:r>
              <a:rPr lang="en-US" baseline="0" dirty="0" smtClean="0"/>
              <a:t> them to think also about the Practice Standards they want to address in their lesson, as the Practice Standards are equally as important as the Content Standards. And, the Standards provides information on the crossover of the Practices with the Content Standards. Participants should determine which of the Practices they would focus on with this given set of learning targets. For example, in the fractions example, Practice 6: Attend to precision is one Practice Standard that should be further developed through students’ work. </a:t>
            </a:r>
            <a:r>
              <a:rPr lang="en-US" b="1" baseline="0" dirty="0" smtClean="0"/>
              <a:t>[Note: Quickly show participants the information on the Practice Standards located here: http://commoncoretools.me/wp-content/uploads/2014/02/Elaborations.pdf as a resource that can be used when determining which Practice Standard to address in a given lesson and how those Practices should be addressed at their grade level. Participants may also want to look back at the ‘I can’ statements that were developed for their grade level in Module 1.]</a:t>
            </a:r>
            <a:endParaRPr lang="en-US" dirty="0" smtClean="0"/>
          </a:p>
          <a:p>
            <a:pPr defTabSz="904397"/>
            <a:r>
              <a:rPr lang="en-US" i="0" baseline="0" dirty="0" smtClean="0"/>
              <a:t>Then, on chart paper, each group will list their key idea, individual standard(s), and learning target. When completed, participants should hang their chart paper in a designated spot within the room. Participants will use this chart paper in the final activity of this section and will expand their ideas through their work in Section 3. </a:t>
            </a:r>
            <a:endParaRPr lang="en-US" dirty="0" smtClean="0"/>
          </a:p>
          <a:p>
            <a:pPr defTabSz="904397"/>
            <a:r>
              <a:rPr lang="en-US" b="1" i="0" baseline="0" dirty="0" smtClean="0"/>
              <a:t>[Note: If time is an issue, have groups that worked within the same grade level post their work next to each other so as to reduce the amount of time needed to find the work to be reviewed.]</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7768804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 to Share</a:t>
            </a:r>
          </a:p>
          <a:p>
            <a:endParaRPr lang="en-US" b="1" dirty="0" smtClean="0"/>
          </a:p>
          <a:p>
            <a:r>
              <a:rPr lang="en-US" dirty="0" smtClean="0"/>
              <a:t>Explain to participants that it is now</a:t>
            </a:r>
            <a:r>
              <a:rPr lang="en-US" baseline="0" dirty="0" smtClean="0"/>
              <a:t> time to share their work in order to give and receive peer feedback and support. Use the following process for sharing participant work with their peers:</a:t>
            </a:r>
          </a:p>
          <a:p>
            <a:r>
              <a:rPr lang="en-US" baseline="0" dirty="0" smtClean="0"/>
              <a:t>1. </a:t>
            </a:r>
            <a:r>
              <a:rPr lang="en-US" dirty="0" smtClean="0"/>
              <a:t>With their group, review the work of others who worked at their same grade level. </a:t>
            </a:r>
          </a:p>
          <a:p>
            <a:pPr defTabSz="904397"/>
            <a:r>
              <a:rPr lang="en-US" dirty="0" smtClean="0"/>
              <a:t>2. Using sticky notes, participants will provide their peers with questions to consider, suggestions on additional learning targets, and any general feedback that would be helpful in developing their lesson design. Remind participants that </a:t>
            </a:r>
            <a:r>
              <a:rPr lang="en-US" i="0" baseline="0" dirty="0" smtClean="0"/>
              <a:t>they will use this chart paper and their ideas developed thus far throughout the module as they continue to build their lesson design.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105406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Three</a:t>
            </a:r>
            <a:r>
              <a:rPr lang="en-US" b="1" baseline="0" dirty="0" smtClean="0"/>
              <a:t> Key Points to Communicate</a:t>
            </a:r>
          </a:p>
          <a:p>
            <a:endParaRPr lang="en-US" b="0" baseline="0" dirty="0" smtClean="0"/>
          </a:p>
          <a:p>
            <a:r>
              <a:rPr lang="en-US" b="0" baseline="0" dirty="0" smtClean="0"/>
              <a:t>Summarize the discussions thus far using the three points on the slide and explain to participants that while it may seem like a significant amount of time was spent creating learning targets, something that in the past may have only taken a few minutes, it is very important for teachers to take the time to understand the major work for the grade, how the Standards are connected and lead to the key ideas discussed, and how to use the coherent progression of the mathematics to develop those lesson level learning targets. When looking at the work completed in this section and considering the shifts of focus, coherence, and rigor, participants should be able to see how the shifts impact the work of both teachers and students in grade level planning and instruction. Because of this, and the deliberate design of the Standards, teachers should come to trust in the progression of the learning both within and across their grade level. End Section 2 here as participants will pick this work back up in Section 3. </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1314690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9/3/2014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53</a:t>
            </a:fld>
            <a:endParaRPr lang="en-US" dirty="0"/>
          </a:p>
        </p:txBody>
      </p:sp>
    </p:spTree>
    <p:extLst>
      <p:ext uri="{BB962C8B-B14F-4D97-AF65-F5344CB8AC3E}">
        <p14:creationId xmlns:p14="http://schemas.microsoft.com/office/powerpoint/2010/main" val="3889672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Section 3: Identifying an Entry Point into the Mathematics</a:t>
            </a:r>
          </a:p>
          <a:p>
            <a:r>
              <a:rPr lang="en-US" b="0" dirty="0" smtClean="0"/>
              <a:t>Section 3 Time:</a:t>
            </a:r>
            <a:r>
              <a:rPr lang="en-US" b="0" baseline="0" dirty="0" smtClean="0"/>
              <a:t> 60 minutes</a:t>
            </a:r>
            <a:endParaRPr lang="en-US" b="0" dirty="0" smtClean="0"/>
          </a:p>
          <a:p>
            <a:r>
              <a:rPr lang="en-US" dirty="0" smtClean="0"/>
              <a:t> </a:t>
            </a:r>
          </a:p>
          <a:p>
            <a:r>
              <a:rPr lang="en-US" b="1" dirty="0" smtClean="0"/>
              <a:t>Section 3</a:t>
            </a:r>
            <a:r>
              <a:rPr lang="en-US" b="1" baseline="0" dirty="0" smtClean="0"/>
              <a:t> </a:t>
            </a:r>
            <a:r>
              <a:rPr lang="en-US" b="1" dirty="0" smtClean="0"/>
              <a:t>Training Objectives:</a:t>
            </a:r>
          </a:p>
          <a:p>
            <a:pPr marL="171444" indent="-171444">
              <a:buFont typeface="Arial" panose="020B0604020202020204" pitchFamily="34" charset="0"/>
              <a:buChar char="•"/>
            </a:pPr>
            <a:r>
              <a:rPr lang="en-US" dirty="0"/>
              <a:t>To use the </a:t>
            </a:r>
            <a:r>
              <a:rPr lang="en-US" dirty="0" smtClean="0"/>
              <a:t>Progressions documents </a:t>
            </a:r>
            <a:r>
              <a:rPr lang="en-US" dirty="0"/>
              <a:t>to identify student prior knowledge.</a:t>
            </a:r>
          </a:p>
          <a:p>
            <a:pPr marL="171444" indent="-171444">
              <a:buFont typeface="Arial" panose="020B0604020202020204" pitchFamily="34" charset="0"/>
              <a:buChar char="•"/>
            </a:pPr>
            <a:r>
              <a:rPr lang="en-US" dirty="0"/>
              <a:t>Explore strategies for assessing prior knowledge and for addressing gaps in prior knowledge.</a:t>
            </a:r>
            <a:endParaRPr lang="en-US" dirty="0" smtClean="0"/>
          </a:p>
          <a:p>
            <a:endParaRPr lang="en-US" b="1" dirty="0" smtClean="0"/>
          </a:p>
          <a:p>
            <a:r>
              <a:rPr lang="en-US" b="1" dirty="0" smtClean="0"/>
              <a:t>Section 3 Outline:</a:t>
            </a:r>
          </a:p>
          <a:p>
            <a:pPr marL="228592" indent="-228592">
              <a:buAutoNum type="arabicPeriod"/>
            </a:pPr>
            <a:r>
              <a:rPr lang="en-US" b="0" dirty="0" smtClean="0"/>
              <a:t>(25 minutes)</a:t>
            </a:r>
            <a:r>
              <a:rPr lang="en-US" b="0" baseline="0" dirty="0" smtClean="0"/>
              <a:t> Section 3 begins with participants reviewing the domain Progressions documents in order to identify the prior knowledge that students should possess in order to begin to develop the key ideas identified in their work in Section 2. Participants will use that information to develop questions that they would ask as part of an assessment of that prior knowledge and then use this experience to make considerations on how they will help teachers to understand how to determine both content and practice prior knowledge. </a:t>
            </a:r>
          </a:p>
          <a:p>
            <a:pPr marL="228592" indent="-228592">
              <a:buAutoNum type="arabicPeriod"/>
            </a:pPr>
            <a:r>
              <a:rPr lang="en-US" b="0" baseline="0" dirty="0" smtClean="0"/>
              <a:t>(20 minutes) Participants move forward with their work by now determining how the assessment of prior knowledge will take place. This is related back to the formative assessment process reviewed in Module 3 and is discussed within the context of the depth and breadth of the prior knowledge. After thinking through the type of assessment that will be used (formal or informal) participants think about what teachers need to understand about assessing prior knowledge and how they will help teachers to gain this knowledge. </a:t>
            </a:r>
          </a:p>
          <a:p>
            <a:pPr marL="228592" indent="-228592">
              <a:buAutoNum type="arabicPeriod"/>
            </a:pPr>
            <a:r>
              <a:rPr lang="en-US" b="0" baseline="0" dirty="0" smtClean="0"/>
              <a:t>(15 minutes) Section 3 wraps up with participants brainstorming how gaps in understanding will be addressed as part of the progression of understanding using the structure of the Standards as the context. This activity transitions participants into their work on planning CCS-Math lessons in Section 4. </a:t>
            </a:r>
          </a:p>
          <a:p>
            <a:endParaRPr lang="en-US" b="0" baseline="0" dirty="0" smtClean="0"/>
          </a:p>
          <a:p>
            <a:r>
              <a:rPr lang="en-US" b="1" dirty="0" smtClean="0"/>
              <a:t>Supporting Documents</a:t>
            </a:r>
            <a:endParaRPr lang="en-US" dirty="0" smtClean="0"/>
          </a:p>
          <a:p>
            <a:r>
              <a:rPr lang="en-US" i="0" dirty="0" smtClean="0"/>
              <a:t>Internet</a:t>
            </a:r>
            <a:r>
              <a:rPr lang="en-US" i="0" baseline="0" dirty="0" smtClean="0"/>
              <a:t> access to the CCS-Math and the domain Progressions documents</a:t>
            </a:r>
          </a:p>
          <a:p>
            <a:r>
              <a:rPr lang="en-US" i="1" baseline="0" dirty="0" smtClean="0"/>
              <a:t>Determining Prior Knowledge recording sheet</a:t>
            </a:r>
          </a:p>
          <a:p>
            <a:pPr defTabSz="914363">
              <a:defRPr/>
            </a:pPr>
            <a:r>
              <a:rPr lang="en-US" i="1" baseline="0" dirty="0" smtClean="0"/>
              <a:t>Assessing Prior Knowledge recording sheet</a:t>
            </a:r>
          </a:p>
          <a:p>
            <a:pPr defTabSz="914363">
              <a:defRPr/>
            </a:pPr>
            <a:r>
              <a:rPr lang="en-US" i="1" baseline="0" dirty="0" smtClean="0"/>
              <a:t>Addressing Gaps in Prior Knowledge recording sheet</a:t>
            </a:r>
            <a:endParaRPr lang="en-US" i="1" dirty="0" smtClean="0"/>
          </a:p>
          <a:p>
            <a:endParaRPr lang="en-US" i="1" dirty="0" smtClean="0"/>
          </a:p>
          <a:p>
            <a:r>
              <a:rPr lang="en-US" b="1" dirty="0" smtClean="0"/>
              <a:t>Materials</a:t>
            </a:r>
            <a:endParaRPr lang="en-US" dirty="0" smtClean="0"/>
          </a:p>
          <a:p>
            <a:pPr lvl="0"/>
            <a:r>
              <a:rPr lang="en-US" dirty="0" smtClean="0"/>
              <a:t>Chart paper</a:t>
            </a:r>
          </a:p>
          <a:p>
            <a:pPr lvl="0"/>
            <a:r>
              <a:rPr lang="en-US" dirty="0" smtClean="0"/>
              <a:t>Markers</a:t>
            </a: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54</a:t>
            </a:fld>
            <a:endParaRPr lang="en-US" dirty="0">
              <a:solidFill>
                <a:prstClr val="black"/>
              </a:solidFill>
              <a:latin typeface="Arial" pitchFamily="34" charset="0"/>
            </a:endParaRPr>
          </a:p>
        </p:txBody>
      </p:sp>
    </p:spTree>
    <p:extLst>
      <p:ext uri="{BB962C8B-B14F-4D97-AF65-F5344CB8AC3E}">
        <p14:creationId xmlns:p14="http://schemas.microsoft.com/office/powerpoint/2010/main" val="2191505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happens</a:t>
            </a:r>
            <a:r>
              <a:rPr lang="en-US" b="1" baseline="0" dirty="0" smtClean="0"/>
              <a:t> when…</a:t>
            </a:r>
          </a:p>
          <a:p>
            <a:r>
              <a:rPr lang="en-US" b="0" baseline="0" dirty="0" smtClean="0"/>
              <a:t>Ask participants to think about the question on the slide within the context of what happens right now in their schools. Prepare for a variety of answers from “we modify the lessons,” “we do remedial activities first,” “we give extra homework,” “we provide tutoring,” and so forth. Further explain that none of these answers are wrong, however as they will see, the structure of the Standards approaches gaps in knowledge differently than the way we have thought about it in the past. Moving forward we think about these gaps in terms of providing multiple entry points into the mathematics.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p14="http://schemas.microsoft.com/office/powerpoint/2010/main" val="493276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Remind </a:t>
            </a:r>
            <a:r>
              <a:rPr lang="en-US" b="0" baseline="0" dirty="0" smtClean="0"/>
              <a:t>participants that in Module 2 they examined examples of strategies that can be used to provide multiple entry points into the mathematics of a unit or lesson. And, as they examined scaffolding, open questions, and parallel tasks the focus was on how to use these strategies within a lesson. Participants will now build off of that work and focus on determining when, and if, strategies such as these are needed within a given lesson or unit of study, and how those strategies will be used to address gaps in content knowledge.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56</a:t>
            </a:fld>
            <a:endParaRPr lang="en-US" dirty="0"/>
          </a:p>
        </p:txBody>
      </p:sp>
    </p:spTree>
    <p:extLst>
      <p:ext uri="{BB962C8B-B14F-4D97-AF65-F5344CB8AC3E}">
        <p14:creationId xmlns:p14="http://schemas.microsoft.com/office/powerpoint/2010/main" val="2437792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Determining</a:t>
            </a:r>
            <a:r>
              <a:rPr lang="en-US" b="1" baseline="0" dirty="0" smtClean="0"/>
              <a:t> Prior Knowledge</a:t>
            </a:r>
          </a:p>
          <a:p>
            <a:r>
              <a:rPr lang="en-US" b="0" baseline="0" dirty="0" smtClean="0"/>
              <a:t>Explain to participants that you want them to work with their same group from Section 2 and to use the Progressions documents to determine the prior knowledge that students should possess for the work that they began to outline and that they created learning targets for in Section 2. Remind participants that they should identify prior knowledge for both the Content and the Practice Standards. </a:t>
            </a:r>
          </a:p>
          <a:p>
            <a:r>
              <a:rPr lang="en-US" b="0" baseline="0" dirty="0" smtClean="0"/>
              <a:t>Before participants begin working, go over the example on the following two slides.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613711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Determining</a:t>
            </a:r>
            <a:r>
              <a:rPr lang="en-US" b="1" baseline="0" dirty="0" smtClean="0"/>
              <a:t> Prior Knowledge</a:t>
            </a:r>
          </a:p>
          <a:p>
            <a:r>
              <a:rPr lang="en-US" b="0" dirty="0" smtClean="0"/>
              <a:t>Continuing with the grade</a:t>
            </a:r>
            <a:r>
              <a:rPr lang="en-US" b="0" baseline="0" dirty="0" smtClean="0"/>
              <a:t> 3 fractions example from Section 2, explain to participants that the Progressions documents tell us that in grade 2, students work with fractions included partitioning circles and rectangles into equal shares, being able to use the correct name for the equal shares, describe the whole relative to the number of shares, and recognize that equal shares of identical whole need not have the same shape.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9810620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Determining Prior Knowledge</a:t>
            </a:r>
          </a:p>
          <a:p>
            <a:r>
              <a:rPr lang="en-US" b="0" dirty="0" smtClean="0"/>
              <a:t>Knowing what</a:t>
            </a:r>
            <a:r>
              <a:rPr lang="en-US" b="0" baseline="0" dirty="0" smtClean="0"/>
              <a:t> was covered previously allows us to determine more specifically what would be assessed when determining if students have obtained this prior knowledge. On the slide are questions that we would look to have answered as part of that assessment. </a:t>
            </a:r>
            <a:r>
              <a:rPr lang="en-US" b="1" baseline="0" dirty="0" smtClean="0"/>
              <a:t>[Note: We are not talking about how these questions would be assessed yet, only developing the questions that we want to have answered through an assessment.]</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405611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b="1" dirty="0"/>
              <a:t>Section 1: Sharing Implementation Experiences</a:t>
            </a:r>
          </a:p>
          <a:p>
            <a:r>
              <a:rPr lang="en-US" dirty="0"/>
              <a:t>Section 1 Time: </a:t>
            </a:r>
            <a:r>
              <a:rPr lang="en-US" dirty="0" smtClean="0"/>
              <a:t>30 </a:t>
            </a:r>
            <a:r>
              <a:rPr lang="en-US" dirty="0"/>
              <a:t>Minutes</a:t>
            </a:r>
          </a:p>
          <a:p>
            <a:endParaRPr lang="en-US" dirty="0"/>
          </a:p>
          <a:p>
            <a:r>
              <a:rPr lang="en-US" b="1" dirty="0"/>
              <a:t>Section 1 Training Objectives:</a:t>
            </a:r>
            <a:r>
              <a:rPr lang="en-US" dirty="0"/>
              <a:t> </a:t>
            </a:r>
          </a:p>
          <a:p>
            <a:pPr marL="169573" indent="-169573">
              <a:buFont typeface="Arial" panose="020B0604020202020204" pitchFamily="34" charset="0"/>
              <a:buChar char="•"/>
            </a:pPr>
            <a:r>
              <a:rPr lang="en-US" dirty="0"/>
              <a:t>To review the key ideas developed in Modules </a:t>
            </a:r>
            <a:r>
              <a:rPr lang="en-US" dirty="0" smtClean="0"/>
              <a:t>1‒3</a:t>
            </a:r>
            <a:r>
              <a:rPr lang="en-US" dirty="0"/>
              <a:t>.</a:t>
            </a:r>
          </a:p>
          <a:p>
            <a:pPr marL="169573" indent="-169573">
              <a:buFont typeface="Arial" panose="020B0604020202020204" pitchFamily="34" charset="0"/>
              <a:buChar char="•"/>
            </a:pPr>
            <a:r>
              <a:rPr lang="en-US" dirty="0"/>
              <a:t>To share, discuss, and address experiences with, and common challenges of, supporting teachers in implementing the Standards for Mathematical Practice and Standards for Mathematical Content. </a:t>
            </a:r>
          </a:p>
          <a:p>
            <a:endParaRPr lang="en-US" dirty="0"/>
          </a:p>
          <a:p>
            <a:r>
              <a:rPr lang="en-US" b="1" dirty="0"/>
              <a:t>Section 1 Outline: </a:t>
            </a:r>
          </a:p>
          <a:p>
            <a:pPr marL="226098" indent="-226098">
              <a:buAutoNum type="arabicPeriod"/>
            </a:pPr>
            <a:r>
              <a:rPr lang="en-US" dirty="0"/>
              <a:t>The facilitator will begin by quickly reviewing the key ideas developed in Modules </a:t>
            </a:r>
            <a:r>
              <a:rPr lang="en-US" dirty="0" smtClean="0"/>
              <a:t>1‒3</a:t>
            </a:r>
            <a:r>
              <a:rPr lang="en-US" dirty="0"/>
              <a:t>. </a:t>
            </a:r>
          </a:p>
          <a:p>
            <a:pPr marL="226098" indent="-226098">
              <a:buAutoNum type="arabicPeriod"/>
            </a:pPr>
            <a:r>
              <a:rPr lang="en-US" dirty="0"/>
              <a:t>Then, in groups, participants will share and discuss ideas and goals for working with teachers around the CCS-Math. Participants will </a:t>
            </a:r>
            <a:r>
              <a:rPr lang="en-US" dirty="0" smtClean="0"/>
              <a:t>identify positive highlights, generate questions</a:t>
            </a:r>
            <a:r>
              <a:rPr lang="en-US" dirty="0"/>
              <a:t>, identify areas of teacher need, and share possible avenues for meeting those needs. All ideas and questions will be recorded on chart paper so that common themes and additional strategies can be discussed as a large group. Participants can record new ideas on the </a:t>
            </a:r>
            <a:r>
              <a:rPr lang="en-US" dirty="0" smtClean="0"/>
              <a:t>worksheet </a:t>
            </a:r>
            <a:r>
              <a:rPr lang="en-US" i="1" dirty="0"/>
              <a:t>Moving Forward with the CCS-Math</a:t>
            </a:r>
            <a:r>
              <a:rPr lang="en-US" dirty="0"/>
              <a:t>. </a:t>
            </a:r>
          </a:p>
          <a:p>
            <a:pPr marL="226098" indent="-226098">
              <a:buAutoNum type="arabicPeriod"/>
            </a:pPr>
            <a:r>
              <a:rPr lang="en-US" dirty="0"/>
              <a:t>The facilitator will wrap up Section 1 by explaining that to build upon their knowledge and experience with the CCS-Math thus far and to provide additional strategies for working with teachers, participants will begin to explore key elements and methodologies for designing CCS-Math learning experiences and important strategies for working with and providing support for teachers. </a:t>
            </a:r>
          </a:p>
          <a:p>
            <a:endParaRPr lang="en-US" dirty="0" smtClean="0"/>
          </a:p>
          <a:p>
            <a:r>
              <a:rPr lang="en-US" b="1" dirty="0" smtClean="0"/>
              <a:t>Supporting Documents</a:t>
            </a:r>
            <a:endParaRPr lang="en-US" dirty="0" smtClean="0"/>
          </a:p>
          <a:p>
            <a:pPr lvl="0"/>
            <a:r>
              <a:rPr lang="en-US" i="1" dirty="0" smtClean="0"/>
              <a:t>Moving Forward with the</a:t>
            </a:r>
            <a:r>
              <a:rPr lang="en-US" i="1" baseline="0" dirty="0" smtClean="0"/>
              <a:t> CCS-Math</a:t>
            </a:r>
            <a:endParaRPr lang="en-US" i="1" dirty="0" smtClean="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6</a:t>
            </a:fld>
            <a:endParaRPr lang="en-US" dirty="0">
              <a:solidFill>
                <a:prstClr val="black"/>
              </a:solidFill>
              <a:latin typeface="Arial" pitchFamily="34" charset="0"/>
            </a:endParaRPr>
          </a:p>
        </p:txBody>
      </p:sp>
    </p:spTree>
    <p:extLst>
      <p:ext uri="{BB962C8B-B14F-4D97-AF65-F5344CB8AC3E}">
        <p14:creationId xmlns:p14="http://schemas.microsoft.com/office/powerpoint/2010/main" val="1789866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Defining</a:t>
            </a:r>
            <a:r>
              <a:rPr lang="en-US" b="1" baseline="0" dirty="0" smtClean="0"/>
              <a:t> Prior Knowledge</a:t>
            </a:r>
          </a:p>
          <a:p>
            <a:r>
              <a:rPr lang="en-US" b="0" baseline="0" dirty="0" smtClean="0"/>
              <a:t>Provide participants with approximately 20 minutes to review the Progressions documents and determine what questions they would want to have answered through an assessment of students’ prior knowledge. </a:t>
            </a:r>
          </a:p>
          <a:p>
            <a:r>
              <a:rPr lang="en-US" b="0" baseline="0" dirty="0" smtClean="0"/>
              <a:t>When time is called, begin to debrief the small group work by asking for volunteers to share their work.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23500987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Defining</a:t>
            </a:r>
            <a:r>
              <a:rPr lang="en-US" b="1" baseline="0" dirty="0" smtClean="0"/>
              <a:t> Prior Knowledge</a:t>
            </a:r>
          </a:p>
          <a:p>
            <a:r>
              <a:rPr lang="en-US" b="0" baseline="0" dirty="0" smtClean="0"/>
              <a:t>Continue to debrief the small group work by using the two questions on the slide to drive a large group discussion. Two things that should come out of this discussion are: 1) that teachers may not fully understand the prior knowledge that students should have developed based on the grade level placement and the embedded relationships within the Standards and that they will need guidance on how and where to find that information; and 2) because the Practice Standards are written for grades K-12, teachers within and across grade levels need to discuss how these Practices are and will be developed at each grade level so that there is continuity and coherence not just for students but for teachers as well. The Practice Standards will need to be discussed regularly so teachers can clarify, refine, and expand their grade level expectations through their work with students. The information found here http://commoncoretools.me/wp-content/uploads/2014/02/Elaborations.pdf can help teachers with this process.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val="3767913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participants’</a:t>
            </a:r>
            <a:r>
              <a:rPr lang="en-US" baseline="0" dirty="0" smtClean="0"/>
              <a:t> attention back to the formative assessment process. Participants have already clarified the intended learning by, in this case, identifying specifically the questions to be answered through an assessment of students’ prior knowledge. Next, they will need to determine how that assessment will be carried out.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2787570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Assessing Prior Knowledge [Note:</a:t>
            </a:r>
            <a:r>
              <a:rPr lang="en-US" b="1" baseline="0" dirty="0" smtClean="0"/>
              <a:t> Each bullet on the slide is animated.]</a:t>
            </a:r>
            <a:endParaRPr lang="en-US" b="1" dirty="0" smtClean="0"/>
          </a:p>
          <a:p>
            <a:pPr defTabSz="914363">
              <a:defRPr/>
            </a:pPr>
            <a:r>
              <a:rPr lang="en-US" b="0" baseline="0" dirty="0" smtClean="0"/>
              <a:t>[click for first level of text] </a:t>
            </a:r>
            <a:r>
              <a:rPr lang="en-US" b="0" dirty="0" smtClean="0"/>
              <a:t>Explain</a:t>
            </a:r>
            <a:r>
              <a:rPr lang="en-US" b="0" baseline="0" dirty="0" smtClean="0"/>
              <a:t> that in order to determine how an assessment of prior knowledge will be carried out, there are certain decisions that will need to be made. These decisions are dependent on both the depth and breadth of the prior knowledge being assessed. </a:t>
            </a:r>
          </a:p>
          <a:p>
            <a:endParaRPr lang="en-US" b="0" baseline="0" dirty="0" smtClean="0"/>
          </a:p>
          <a:p>
            <a:r>
              <a:rPr lang="en-US" b="0" baseline="0" dirty="0" smtClean="0"/>
              <a:t>[Click for text] The first decision to be made is how evidence of prior knowledge will be elicited. </a:t>
            </a:r>
          </a:p>
          <a:p>
            <a:r>
              <a:rPr lang="en-US" b="0" baseline="0" dirty="0" smtClean="0"/>
              <a:t>[Click for text] This can be done formally through things such as pre-tests or diagnostic assessment. Ask participants when they think it would be beneficial to use a formal method of pre-assessment. Examples might include when students are in early grades and there is no clear indication of prior knowledge, or when they need to obtain a baseline of understanding. A more formal assessment may also be needed when the prior knowledge is relatively complex. For example in grade 4, students build off of their experience with solving additive compare problems to learn to solve multiplication compare problems. Assessing students’ prior knowledge here would include not only if students can solve the problem, but if they have formed an understanding of additive comparisons. </a:t>
            </a:r>
          </a:p>
          <a:p>
            <a:r>
              <a:rPr lang="en-US" b="0" baseline="0" dirty="0" smtClean="0"/>
              <a:t>[Click for text] When the prior knowledge is less complex, assessment can be more formative in nature and take the form of key questions, a sample task, or specific aspects of students’ work. </a:t>
            </a:r>
          </a:p>
          <a:p>
            <a:r>
              <a:rPr lang="en-US" b="0" baseline="0" dirty="0" smtClean="0"/>
              <a:t>[Click for text] The next decision to be made is when the evidence will be elicited. The answer as to when evidence will be elicited really depends on what students are doing now and the specifics of the prior knowledge being assessed. Is this something that can be captured based on a diagnostic or entry assessment? Or, is this knowledge an extension of the previous unit? So, while the ‘when to elicit evidence’ may vary from unit to unit, the one this to keep in mind is:</a:t>
            </a:r>
          </a:p>
          <a:p>
            <a:r>
              <a:rPr lang="en-US" b="0" baseline="0" dirty="0" smtClean="0"/>
              <a:t>[Click for text] that participants will want to elicit the evidence prior to planning the upcoming lesson. This is important because participants need time to interpret and act upon the information received. </a:t>
            </a:r>
          </a:p>
          <a:p>
            <a:r>
              <a:rPr lang="en-US" b="0" baseline="0" dirty="0" smtClean="0"/>
              <a:t>[Click for text] For example, in the fractions example, the assessment may take the form of an activity built into a Geometry lesson in the unit that precedes the work with fractions. Within that activity, students may be asked to partition shapes and then the teacher can ask questions about their work to determine if they can use the proper names and notations through their written and verbal responses. So, while it's an assessment, it is not a standalone piece, it is embedded within a lesson.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33426297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Assessing Prior Knowledge</a:t>
            </a:r>
          </a:p>
          <a:p>
            <a:r>
              <a:rPr lang="en-US" b="0" dirty="0" smtClean="0"/>
              <a:t>Provide participants</a:t>
            </a:r>
            <a:r>
              <a:rPr lang="en-US" b="0" baseline="0" dirty="0" smtClean="0"/>
              <a:t> approximately 15 minutes to work with their group to determine how students’ prior knowledge will be assessed. Participants should complete their work using the space provided on page 17 in their Participant Guide. After time is called, have volunteers share how they made their decisions.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41140536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Addressing Gaps in Prior Knowledge</a:t>
            </a:r>
          </a:p>
          <a:p>
            <a:r>
              <a:rPr lang="en-US" b="0" dirty="0" smtClean="0"/>
              <a:t>Begin</a:t>
            </a:r>
            <a:r>
              <a:rPr lang="en-US" b="0" baseline="0" dirty="0" smtClean="0"/>
              <a:t> to wrap up Section 3 by reminding participants that once they have elicited evidence of prior knowledge, they now need to interpret the evidence and determine how that information will influence upcoming lessons.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2910529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happens</a:t>
            </a:r>
            <a:r>
              <a:rPr lang="en-US" b="1" baseline="0" dirty="0" smtClean="0"/>
              <a:t> when…</a:t>
            </a:r>
          </a:p>
          <a:p>
            <a:r>
              <a:rPr lang="en-US" b="0" baseline="0" dirty="0" smtClean="0"/>
              <a:t>Draw participants’ attention back to the question that started this section. Explain that within the early implementation of the CCS-Math, teachers are going to find that larger numbers of students may have gaps in their content knowledge and in their development of the Practices, but that the structure of the Standards and the Progressions Documents are designed to help teachers more effectively identify and remedy these gaps.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7539795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 to the Structure</a:t>
            </a:r>
          </a:p>
          <a:p>
            <a:r>
              <a:rPr lang="en-US" b="0" dirty="0" smtClean="0"/>
              <a:t>The two quotes</a:t>
            </a:r>
            <a:r>
              <a:rPr lang="en-US" b="0" baseline="0" dirty="0" smtClean="0"/>
              <a:t> on the slide are from the Section 2 reading </a:t>
            </a:r>
            <a:r>
              <a:rPr lang="en-US" b="0" i="0" baseline="0" dirty="0" smtClean="0"/>
              <a:t>of </a:t>
            </a:r>
            <a:r>
              <a:rPr lang="en-US" b="0" i="1" baseline="0" dirty="0" smtClean="0"/>
              <a:t>The Structure is the Standards. </a:t>
            </a:r>
            <a:r>
              <a:rPr lang="en-US" b="0" i="0" baseline="0" dirty="0" smtClean="0"/>
              <a:t>Ask participants to read the quotes and ask for volunteers to explain how they interpret this information. If it does not come out in the discussion, explain that what is being said is that just because gaps may exists, teachers should not stop the progression of learning, but make connections back to work that was previously completed, use that work to provide an entry point into the current mathematics, and provide opportunities for gaps to be filled within the current work. For example, in the grade 3 example, if it is found that students are able to partition shapes into equal shares, but are not able to define the whole in terms of the number of equal shares, activities and models within the current work can be used to develop that understanding. There may be times, however, when filling a gap may require more extensive work. In those cases knowing and understanding exactly how that gap will impact students’ current work becomes even more important so that planning can include appropriate modifications, thus allowing for the multiple entry points.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67</a:t>
            </a:fld>
            <a:endParaRPr lang="en-US" dirty="0"/>
          </a:p>
        </p:txBody>
      </p:sp>
    </p:spTree>
    <p:extLst>
      <p:ext uri="{BB962C8B-B14F-4D97-AF65-F5344CB8AC3E}">
        <p14:creationId xmlns:p14="http://schemas.microsoft.com/office/powerpoint/2010/main" val="20145000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Addressing Gaps</a:t>
            </a:r>
            <a:r>
              <a:rPr lang="en-US" b="1" baseline="0" dirty="0" smtClean="0"/>
              <a:t> in Prior Knowledge</a:t>
            </a:r>
          </a:p>
          <a:p>
            <a:r>
              <a:rPr lang="en-US" b="1" baseline="0" dirty="0" smtClean="0"/>
              <a:t>[Note: Depending on time, this activity can be lengthened or shortened as needed because the work here is just the preliminary thinking that will be developed out into a lesson plan in Section 4.]</a:t>
            </a:r>
          </a:p>
          <a:p>
            <a:endParaRPr lang="en-US" b="1" baseline="0" dirty="0" smtClean="0"/>
          </a:p>
          <a:p>
            <a:r>
              <a:rPr lang="en-US" b="0" baseline="0" dirty="0" smtClean="0"/>
              <a:t>Provide the scenario that participants have completed their assessment of students’ prior knowledge and the evidence shows that only one-half of the students have fully developed the prior knowledge identified. Now they need to think about how they will address those gaps within the next unit of study. The work here wraps up Section 3 and is the transition into Section 4.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68</a:t>
            </a:fld>
            <a:endParaRPr lang="en-US" dirty="0"/>
          </a:p>
        </p:txBody>
      </p:sp>
    </p:spTree>
    <p:extLst>
      <p:ext uri="{BB962C8B-B14F-4D97-AF65-F5344CB8AC3E}">
        <p14:creationId xmlns:p14="http://schemas.microsoft.com/office/powerpoint/2010/main" val="15195139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 4: Designing CCS-Math Lessons</a:t>
            </a:r>
            <a:endParaRPr lang="en-US" b="1" baseline="0" dirty="0" smtClean="0"/>
          </a:p>
          <a:p>
            <a:pPr>
              <a:spcBef>
                <a:spcPct val="0"/>
              </a:spcBef>
            </a:pPr>
            <a:r>
              <a:rPr lang="en-US" baseline="0" dirty="0" smtClean="0"/>
              <a:t>Total Time on Section 4: 8</a:t>
            </a:r>
            <a:r>
              <a:rPr lang="en-US" b="0" baseline="0" dirty="0" smtClean="0"/>
              <a:t>0 minutes</a:t>
            </a:r>
          </a:p>
          <a:p>
            <a:pPr>
              <a:spcBef>
                <a:spcPct val="0"/>
              </a:spcBef>
            </a:pPr>
            <a:endParaRPr lang="en-US" baseline="0" dirty="0" smtClean="0"/>
          </a:p>
          <a:p>
            <a:r>
              <a:rPr lang="en-US" b="1" dirty="0"/>
              <a:t>Section 4 Training Objectives:</a:t>
            </a:r>
          </a:p>
          <a:p>
            <a:pPr marL="169573" indent="-169573">
              <a:buFont typeface="Arial"/>
              <a:buChar char="•"/>
            </a:pPr>
            <a:r>
              <a:rPr lang="en-US" dirty="0"/>
              <a:t>To explore types of decisions that need to be made when planning a CCS-Math lesson.</a:t>
            </a:r>
          </a:p>
          <a:p>
            <a:pPr marL="169573" indent="-169573">
              <a:buFont typeface="Arial"/>
              <a:buChar char="•"/>
            </a:pPr>
            <a:r>
              <a:rPr lang="en-US" dirty="0"/>
              <a:t>To practice </a:t>
            </a:r>
            <a:r>
              <a:rPr lang="en-US" dirty="0" smtClean="0"/>
              <a:t>using </a:t>
            </a:r>
            <a:r>
              <a:rPr lang="en-US" dirty="0"/>
              <a:t>the information and data gained from </a:t>
            </a:r>
            <a:r>
              <a:rPr lang="en-US" dirty="0" smtClean="0"/>
              <a:t>pre-assessment </a:t>
            </a:r>
            <a:r>
              <a:rPr lang="en-US" dirty="0"/>
              <a:t>as a way to provide an entry point into the mathematics for all students. </a:t>
            </a:r>
          </a:p>
          <a:p>
            <a:pPr marL="169573" indent="-169573">
              <a:buFont typeface="Arial"/>
              <a:buChar char="•"/>
            </a:pPr>
            <a:r>
              <a:rPr lang="en-US" dirty="0"/>
              <a:t>To create a lesson or modify a lesson online for a learning target identified in Section 2 that meets the needs of all students based on the pre-assessment data.</a:t>
            </a:r>
          </a:p>
          <a:p>
            <a:endParaRPr lang="en-US" dirty="0"/>
          </a:p>
          <a:p>
            <a:pPr>
              <a:buFont typeface="Arial" pitchFamily="34" charset="0"/>
              <a:buNone/>
            </a:pPr>
            <a:r>
              <a:rPr lang="en-US" b="1" dirty="0"/>
              <a:t>Section 4 Outline:</a:t>
            </a:r>
          </a:p>
          <a:p>
            <a:pPr marL="226098" indent="-226098">
              <a:buAutoNum type="arabicPeriod"/>
            </a:pPr>
            <a:r>
              <a:rPr lang="en-US" dirty="0"/>
              <a:t>The facilitator charts responses to the question, “What are the ingredients of an effective CCS-Math lesson?” </a:t>
            </a:r>
            <a:r>
              <a:rPr lang="en-US" dirty="0" smtClean="0"/>
              <a:t>As </a:t>
            </a:r>
            <a:r>
              <a:rPr lang="en-US" dirty="0"/>
              <a:t>participants share ideas, the facilitator will encourage participants to reflect back on the 3 UDL </a:t>
            </a:r>
            <a:r>
              <a:rPr lang="en-US" dirty="0" smtClean="0"/>
              <a:t>Principles </a:t>
            </a:r>
            <a:r>
              <a:rPr lang="en-US" dirty="0"/>
              <a:t>and the shifts inherent in the CCS.</a:t>
            </a:r>
            <a:r>
              <a:rPr lang="en-US" dirty="0" smtClean="0">
                <a:effectLst/>
              </a:rPr>
              <a:t> </a:t>
            </a:r>
            <a:r>
              <a:rPr lang="en-US" b="1" dirty="0"/>
              <a:t>(10 minutes)</a:t>
            </a:r>
            <a:endParaRPr lang="en-US" dirty="0"/>
          </a:p>
          <a:p>
            <a:pPr marL="226098" indent="-226098">
              <a:buFont typeface="+mj-lt"/>
              <a:buAutoNum type="arabicPeriod"/>
            </a:pPr>
            <a:r>
              <a:rPr lang="en-US" dirty="0"/>
              <a:t>The facilitator will refer participants to the sample </a:t>
            </a:r>
            <a:r>
              <a:rPr lang="en-US" i="1" dirty="0"/>
              <a:t>CCS-Math Lesson Design Template </a:t>
            </a:r>
            <a:r>
              <a:rPr lang="en-US" dirty="0"/>
              <a:t>provided, linking these elements to the ones the participants provided. </a:t>
            </a:r>
            <a:r>
              <a:rPr lang="en-US" b="1" dirty="0"/>
              <a:t>(10 minutes)  </a:t>
            </a:r>
            <a:endParaRPr lang="en-US" dirty="0"/>
          </a:p>
          <a:p>
            <a:pPr marL="226098" indent="-226098" defTabSz="904397">
              <a:buFont typeface="+mj-lt"/>
              <a:buAutoNum type="arabicPeriod"/>
              <a:defRPr/>
            </a:pPr>
            <a:r>
              <a:rPr lang="en-US" dirty="0"/>
              <a:t>Using this sample template, grade level groups will design a lesson that will address one or more of their selected learning targets from Section 2 and that will meet the needs of all students based on the pre-assessment data from Section 3.  The groups can choose to create their own lesson or modify a lesson that they find online </a:t>
            </a:r>
            <a:r>
              <a:rPr lang="en-US" i="1" dirty="0"/>
              <a:t>(</a:t>
            </a:r>
            <a:r>
              <a:rPr lang="en-US" i="1" dirty="0">
                <a:solidFill>
                  <a:srgbClr val="FF0000"/>
                </a:solidFill>
              </a:rPr>
              <a:t>resources provided on page </a:t>
            </a:r>
            <a:r>
              <a:rPr lang="en-US" i="1" dirty="0" smtClean="0">
                <a:solidFill>
                  <a:srgbClr val="FF0000"/>
                </a:solidFill>
              </a:rPr>
              <a:t>24</a:t>
            </a:r>
            <a:r>
              <a:rPr lang="en-US" dirty="0" smtClean="0">
                <a:solidFill>
                  <a:srgbClr val="FF0000"/>
                </a:solidFill>
              </a:rPr>
              <a:t>).  </a:t>
            </a:r>
            <a:r>
              <a:rPr lang="en-US" b="1" dirty="0" smtClean="0">
                <a:solidFill>
                  <a:srgbClr val="FF0000"/>
                </a:solidFill>
              </a:rPr>
              <a:t>(55 minutes</a:t>
            </a:r>
            <a:r>
              <a:rPr lang="en-US" b="1" dirty="0">
                <a:solidFill>
                  <a:srgbClr val="FF0000"/>
                </a:solidFill>
              </a:rPr>
              <a:t>)</a:t>
            </a:r>
          </a:p>
          <a:p>
            <a:pPr marL="226098" indent="-226098" defTabSz="904397">
              <a:buFont typeface="+mj-lt"/>
              <a:buAutoNum type="arabicPeriod"/>
              <a:defRPr/>
            </a:pPr>
            <a:r>
              <a:rPr lang="en-US" dirty="0"/>
              <a:t>The facilitator will wrap up Section 4 by debriefing with participants on the experience of using the template as a tool to ponder all aspects of the lesson</a:t>
            </a:r>
            <a:r>
              <a:rPr lang="en-US" dirty="0" smtClean="0"/>
              <a:t>. </a:t>
            </a:r>
            <a:r>
              <a:rPr lang="en-US" dirty="0"/>
              <a:t>In the next </a:t>
            </a:r>
            <a:r>
              <a:rPr lang="en-US" dirty="0" smtClean="0"/>
              <a:t>section, </a:t>
            </a:r>
            <a:r>
              <a:rPr lang="en-US" dirty="0"/>
              <a:t>participants will be evaluating their lesson design. </a:t>
            </a:r>
            <a:r>
              <a:rPr lang="en-US" b="1" dirty="0" smtClean="0"/>
              <a:t>(</a:t>
            </a:r>
            <a:r>
              <a:rPr lang="en-US" b="1" dirty="0"/>
              <a:t>5 minutes)</a:t>
            </a:r>
          </a:p>
          <a:p>
            <a:endParaRPr lang="en-US" b="1" dirty="0"/>
          </a:p>
          <a:p>
            <a:r>
              <a:rPr lang="en-US" b="1" dirty="0"/>
              <a:t>Supporting Documents</a:t>
            </a:r>
          </a:p>
          <a:p>
            <a:r>
              <a:rPr lang="en-US" i="1" dirty="0"/>
              <a:t>Ingredients of an Effective CCS-Math Lesson recording sheet</a:t>
            </a:r>
          </a:p>
          <a:p>
            <a:r>
              <a:rPr lang="en-US" i="1" dirty="0"/>
              <a:t>CCS-Math Lesson Design Template</a:t>
            </a:r>
            <a:r>
              <a:rPr lang="en-US" dirty="0" smtClean="0">
                <a:effectLst/>
              </a:rPr>
              <a:t> </a:t>
            </a:r>
          </a:p>
          <a:p>
            <a:r>
              <a:rPr lang="en-US" i="1" dirty="0" smtClean="0">
                <a:effectLst/>
              </a:rPr>
              <a:t>Resources</a:t>
            </a:r>
            <a:r>
              <a:rPr lang="en-US" i="1" baseline="0" dirty="0" smtClean="0">
                <a:effectLst/>
              </a:rPr>
              <a:t> for Planning Lessons</a:t>
            </a:r>
          </a:p>
          <a:p>
            <a:r>
              <a:rPr lang="en-US" i="1" baseline="0" dirty="0" smtClean="0">
                <a:effectLst/>
              </a:rPr>
              <a:t>Reflect recording sheet</a:t>
            </a:r>
            <a:endParaRPr lang="en-US" i="1" dirty="0" smtClean="0">
              <a:effectLst/>
            </a:endParaRPr>
          </a:p>
          <a:p>
            <a:endParaRPr lang="en-US" i="1" dirty="0"/>
          </a:p>
          <a:p>
            <a:r>
              <a:rPr lang="en-US" b="1" dirty="0"/>
              <a:t>Materials </a:t>
            </a:r>
          </a:p>
          <a:p>
            <a:r>
              <a:rPr lang="en-US" dirty="0"/>
              <a:t>Chart paper</a:t>
            </a:r>
            <a:br>
              <a:rPr lang="en-US" dirty="0"/>
            </a:br>
            <a:r>
              <a:rPr lang="en-US" dirty="0"/>
              <a:t>Markers</a:t>
            </a: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69</a:t>
            </a:fld>
            <a:endParaRPr lang="en-US" dirty="0">
              <a:solidFill>
                <a:prstClr val="black"/>
              </a:solidFill>
              <a:latin typeface="Arial" pitchFamily="34" charset="0"/>
            </a:endParaRPr>
          </a:p>
        </p:txBody>
      </p:sp>
    </p:spTree>
    <p:extLst>
      <p:ext uri="{BB962C8B-B14F-4D97-AF65-F5344CB8AC3E}">
        <p14:creationId xmlns:p14="http://schemas.microsoft.com/office/powerpoint/2010/main" val="74795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3"/>
              </a:spcBef>
            </a:pPr>
            <a:r>
              <a:rPr lang="en-US" dirty="0"/>
              <a:t>Review the </a:t>
            </a:r>
            <a:r>
              <a:rPr lang="en-US" dirty="0" smtClean="0"/>
              <a:t>first four </a:t>
            </a:r>
            <a:r>
              <a:rPr lang="en-US" dirty="0"/>
              <a:t>objectives of Module 3 </a:t>
            </a:r>
            <a:r>
              <a:rPr lang="en-US" dirty="0" smtClean="0"/>
              <a:t>with </a:t>
            </a:r>
            <a:r>
              <a:rPr lang="en-US" dirty="0"/>
              <a:t>participants. As you quickly go through slides </a:t>
            </a:r>
            <a:r>
              <a:rPr lang="en-US" dirty="0" smtClean="0"/>
              <a:t>7-9, </a:t>
            </a:r>
            <a:r>
              <a:rPr lang="en-US" dirty="0"/>
              <a:t>you will support these outcomes with key slides from the Module 3 PowerPoint</a:t>
            </a:r>
            <a:r>
              <a:rPr lang="en-US" dirty="0" smtClean="0"/>
              <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a:t>
            </a:fld>
            <a:endParaRPr lang="en-US" dirty="0"/>
          </a:p>
        </p:txBody>
      </p:sp>
    </p:spTree>
    <p:extLst>
      <p:ext uri="{BB962C8B-B14F-4D97-AF65-F5344CB8AC3E}">
        <p14:creationId xmlns:p14="http://schemas.microsoft.com/office/powerpoint/2010/main" val="1586511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To </a:t>
            </a:r>
            <a:r>
              <a:rPr lang="en-US" dirty="0"/>
              <a:t>begin this </a:t>
            </a:r>
            <a:r>
              <a:rPr lang="en-US" dirty="0" smtClean="0"/>
              <a:t>section</a:t>
            </a:r>
            <a:r>
              <a:rPr lang="en-US" dirty="0"/>
              <a:t>, chart responses to the question “What are the ingredients of an effective CCS-Math lesson?” </a:t>
            </a:r>
            <a:r>
              <a:rPr lang="en-US" b="1" dirty="0"/>
              <a:t>(10 minutes</a:t>
            </a:r>
            <a:r>
              <a:rPr lang="en-US" b="1" dirty="0" smtClean="0"/>
              <a:t>)</a:t>
            </a:r>
            <a:r>
              <a:rPr lang="en-US" b="1" baseline="0" dirty="0" smtClean="0"/>
              <a:t> </a:t>
            </a:r>
            <a:r>
              <a:rPr lang="en-US" b="0" baseline="0" dirty="0" smtClean="0"/>
              <a:t>This slide is animated and the example will appear on click. </a:t>
            </a:r>
            <a:r>
              <a:rPr lang="en-US" dirty="0" smtClean="0"/>
              <a:t>A </a:t>
            </a:r>
            <a:r>
              <a:rPr lang="en-US" dirty="0"/>
              <a:t>recording sheet has been provided on page </a:t>
            </a:r>
            <a:r>
              <a:rPr lang="en-US" dirty="0" smtClean="0"/>
              <a:t>20 </a:t>
            </a:r>
            <a:r>
              <a:rPr lang="en-US" dirty="0"/>
              <a:t>in the Participant Guide. </a:t>
            </a:r>
            <a:r>
              <a:rPr lang="en-US" dirty="0" smtClean="0"/>
              <a:t>As </a:t>
            </a:r>
            <a:r>
              <a:rPr lang="en-US" dirty="0"/>
              <a:t>participants share ideas, encourage participants to reflect back on the 3 UDL </a:t>
            </a:r>
            <a:r>
              <a:rPr lang="en-US" dirty="0" smtClean="0"/>
              <a:t>Principles, the formative assessment process, the Standards for Mathematical Practice, </a:t>
            </a:r>
            <a:r>
              <a:rPr lang="en-US" dirty="0"/>
              <a:t>and the shifts inherent in the </a:t>
            </a:r>
            <a:r>
              <a:rPr lang="en-US" dirty="0" smtClean="0"/>
              <a:t>CCS </a:t>
            </a:r>
            <a:r>
              <a:rPr lang="en-US" dirty="0"/>
              <a:t>(Modules </a:t>
            </a:r>
            <a:r>
              <a:rPr lang="en-US" dirty="0" smtClean="0"/>
              <a:t>1‒3).</a:t>
            </a:r>
            <a:r>
              <a:rPr lang="en-US" baseline="0" dirty="0" smtClean="0"/>
              <a:t>  </a:t>
            </a:r>
          </a:p>
          <a:p>
            <a:endParaRPr lang="en-US" baseline="0" dirty="0" smtClean="0"/>
          </a:p>
          <a:p>
            <a:r>
              <a:rPr lang="en-US" b="0" dirty="0" smtClean="0"/>
              <a:t>Other examples</a:t>
            </a:r>
            <a:r>
              <a:rPr lang="en-US" b="0" baseline="0" dirty="0" smtClean="0"/>
              <a:t> of ingredients of an effective CCS-Math Lesson:  </a:t>
            </a:r>
          </a:p>
          <a:p>
            <a:pPr marL="171450" indent="-171450">
              <a:buFont typeface="Arial"/>
              <a:buChar char="•"/>
            </a:pPr>
            <a:r>
              <a:rPr lang="en-US" b="0" baseline="0" dirty="0" smtClean="0"/>
              <a:t>The students are engaged in at least one of the Standards for Mathematical Practice.</a:t>
            </a:r>
          </a:p>
          <a:p>
            <a:pPr marL="171450" indent="-171450">
              <a:buFont typeface="Arial"/>
              <a:buChar char="•"/>
            </a:pPr>
            <a:r>
              <a:rPr lang="en-US" b="0" baseline="0" dirty="0" smtClean="0"/>
              <a:t>The lesson includes high cognitive demand tasks. </a:t>
            </a:r>
          </a:p>
          <a:p>
            <a:pPr marL="171450" indent="-171450">
              <a:buFont typeface="Arial"/>
              <a:buChar char="•"/>
            </a:pPr>
            <a:r>
              <a:rPr lang="en-US" b="0" baseline="0" dirty="0" smtClean="0"/>
              <a:t>Students are developing conceptual understanding as well as procedural understanding.  </a:t>
            </a:r>
          </a:p>
          <a:p>
            <a:pPr marL="171450" indent="-171450">
              <a:buFont typeface="Arial"/>
              <a:buChar char="•"/>
            </a:pPr>
            <a:r>
              <a:rPr lang="en-US" b="0" baseline="0" dirty="0" smtClean="0"/>
              <a:t>Students are making connections to prior learning and applying the learning to new situations.</a:t>
            </a:r>
          </a:p>
          <a:p>
            <a:pPr marL="171450" indent="-171450">
              <a:buFont typeface="Arial"/>
              <a:buChar char="•"/>
            </a:pPr>
            <a:r>
              <a:rPr lang="en-US" b="0" baseline="0" dirty="0" smtClean="0"/>
              <a:t>Each student has access to the mathematics and is provided scaffolding/enrichment as appropriate.  </a:t>
            </a:r>
          </a:p>
          <a:p>
            <a:pPr marL="171450" indent="-171450">
              <a:buFont typeface="Arial"/>
              <a:buChar char="•"/>
            </a:pPr>
            <a:r>
              <a:rPr lang="en-US" b="0" baseline="0" dirty="0" smtClean="0"/>
              <a:t>The students are presented with options for expressing their ideas.</a:t>
            </a:r>
          </a:p>
          <a:p>
            <a:pPr marL="171450" indent="-171450">
              <a:buFont typeface="Arial"/>
              <a:buChar char="•"/>
            </a:pPr>
            <a:endParaRPr lang="en-US" b="0" baseline="0" dirty="0" smtClean="0"/>
          </a:p>
          <a:p>
            <a:r>
              <a:rPr lang="en-US" dirty="0" smtClean="0"/>
              <a:t>When </a:t>
            </a:r>
            <a:r>
              <a:rPr lang="en-US" dirty="0"/>
              <a:t>charting of the ingredients is complete, ask the participants to turn to page </a:t>
            </a:r>
            <a:r>
              <a:rPr lang="en-US" dirty="0" smtClean="0"/>
              <a:t>21 </a:t>
            </a:r>
            <a:r>
              <a:rPr lang="en-US" dirty="0"/>
              <a:t>in their </a:t>
            </a:r>
            <a:r>
              <a:rPr lang="en-US" dirty="0" smtClean="0"/>
              <a:t>Participant Guide </a:t>
            </a:r>
            <a:r>
              <a:rPr lang="en-US" dirty="0"/>
              <a:t>where a </a:t>
            </a:r>
            <a:r>
              <a:rPr lang="en-US" dirty="0" smtClean="0"/>
              <a:t>sample template </a:t>
            </a:r>
            <a:r>
              <a:rPr lang="en-US" dirty="0"/>
              <a:t>for a </a:t>
            </a:r>
            <a:r>
              <a:rPr lang="en-US" dirty="0" smtClean="0"/>
              <a:t>CCS-Math Lesson </a:t>
            </a:r>
            <a:r>
              <a:rPr lang="en-US" dirty="0"/>
              <a:t>D</a:t>
            </a:r>
            <a:r>
              <a:rPr lang="en-US" dirty="0" smtClean="0"/>
              <a:t>esign </a:t>
            </a:r>
            <a:r>
              <a:rPr lang="en-US" dirty="0"/>
              <a:t>has been provided. </a:t>
            </a:r>
            <a:r>
              <a:rPr lang="en-US" dirty="0" smtClean="0"/>
              <a:t>Note </a:t>
            </a:r>
            <a:r>
              <a:rPr lang="en-US" dirty="0"/>
              <a:t>that this template is a sample template – this one is not mandated by Connecticut</a:t>
            </a:r>
            <a:r>
              <a:rPr lang="en-US" dirty="0" smtClean="0"/>
              <a:t>. Their </a:t>
            </a:r>
            <a:r>
              <a:rPr lang="en-US" dirty="0"/>
              <a:t>school/district may use one with a different design, but the one they use should reflect the priorities and shifts inherent in the CCS</a:t>
            </a:r>
            <a:r>
              <a:rPr lang="en-US" dirty="0" smtClean="0"/>
              <a:t>. Draw participants’ attention to the questions within the template. Explain</a:t>
            </a:r>
            <a:r>
              <a:rPr lang="en-US" baseline="0" dirty="0" smtClean="0"/>
              <a:t> to participants that these questions are examples of things that they should ask themselves when thinking what to put in each section of the template. Also explain that even though they may not use this exact template back at their school, these questions can still be used because they are not template specific, these are simply some of the questions that should be asked when designing any CCS-Math aligned lesson. </a:t>
            </a:r>
            <a:endParaRPr lang="en-US" dirty="0" smtClean="0"/>
          </a:p>
          <a:p>
            <a:endParaRPr lang="en-US" b="0" dirty="0" smtClean="0"/>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4549519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Ask </a:t>
            </a:r>
            <a:r>
              <a:rPr lang="en-US" b="0" baseline="0" dirty="0" smtClean="0"/>
              <a:t>participants to look over the elements on the </a:t>
            </a:r>
            <a:r>
              <a:rPr lang="en-US" b="0" i="1" baseline="0" dirty="0" smtClean="0"/>
              <a:t>Sample</a:t>
            </a:r>
            <a:r>
              <a:rPr lang="en-US" b="0" baseline="0" dirty="0" smtClean="0"/>
              <a:t> </a:t>
            </a:r>
            <a:r>
              <a:rPr lang="en-US" b="0" i="1" baseline="0" dirty="0" smtClean="0"/>
              <a:t>CCS-Math Lesson Design Template </a:t>
            </a:r>
            <a:r>
              <a:rPr lang="en-US" b="0" baseline="0" dirty="0" smtClean="0"/>
              <a:t>linking those to the list the group charted. Debrief with the whole group, asking for comments about the template, e.g. “Does the template include everything we charted so that a teacher will be thoughtful in their lesson planning and create a quality CCS-Math lesson?” </a:t>
            </a:r>
            <a:r>
              <a:rPr lang="en-US" b="1" baseline="0" dirty="0" smtClean="0"/>
              <a:t>(10 minutes)</a:t>
            </a:r>
          </a:p>
          <a:p>
            <a:endParaRPr lang="en-US" b="0" baseline="0" dirty="0" smtClean="0"/>
          </a:p>
          <a:p>
            <a:r>
              <a:rPr lang="en-US" b="0" baseline="0" dirty="0" smtClean="0"/>
              <a:t>Moving to the next slide, explain that table groups will now use the sample </a:t>
            </a:r>
            <a:r>
              <a:rPr lang="en-US" b="0" i="1" baseline="0" dirty="0" smtClean="0"/>
              <a:t>CCS-Math Lesson Design Template </a:t>
            </a:r>
            <a:r>
              <a:rPr lang="en-US" b="0" baseline="0" dirty="0" smtClean="0"/>
              <a:t>to design </a:t>
            </a:r>
            <a:r>
              <a:rPr lang="en-US" dirty="0"/>
              <a:t>a </a:t>
            </a:r>
            <a:r>
              <a:rPr lang="en-US" dirty="0" smtClean="0"/>
              <a:t>lesson (page 21 </a:t>
            </a:r>
            <a:r>
              <a:rPr lang="en-US" dirty="0"/>
              <a:t>in their </a:t>
            </a:r>
            <a:r>
              <a:rPr lang="en-US" dirty="0" smtClean="0"/>
              <a:t>Participant Guide). </a:t>
            </a:r>
            <a:r>
              <a:rPr lang="en-US" b="1" dirty="0" smtClean="0"/>
              <a:t>A </a:t>
            </a:r>
            <a:r>
              <a:rPr lang="en-US" b="1" dirty="0"/>
              <a:t>link to </a:t>
            </a:r>
            <a:r>
              <a:rPr lang="en-US" b="1" dirty="0" smtClean="0"/>
              <a:t>the </a:t>
            </a:r>
            <a:r>
              <a:rPr lang="en-US" b="1" dirty="0"/>
              <a:t>Word document </a:t>
            </a:r>
            <a:r>
              <a:rPr lang="en-US" b="1" dirty="0" smtClean="0"/>
              <a:t>is provided </a:t>
            </a:r>
            <a:r>
              <a:rPr lang="en-US" b="1" dirty="0"/>
              <a:t>for the participants’ convenience in using the </a:t>
            </a:r>
            <a:r>
              <a:rPr lang="en-US" b="1" dirty="0" smtClean="0"/>
              <a:t>template (http://ctcorestandards.org).</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4480572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Explain to the participants that they will now work in their grade level groups and use the template to design </a:t>
            </a:r>
            <a:r>
              <a:rPr lang="en-US" dirty="0"/>
              <a:t>a lesson that will address one or more of their selected learning targets from Section 2 and that will meet the needs of all students based on the pre-assessment data from Section 3. Each table group can choose to create their own lesson or modify a lesson that they find online. </a:t>
            </a:r>
            <a:r>
              <a:rPr lang="en-US" i="0" dirty="0"/>
              <a:t>(Some resources for lessons are listed </a:t>
            </a:r>
            <a:r>
              <a:rPr lang="en-US" i="0" dirty="0" smtClean="0"/>
              <a:t>on the next slide and on </a:t>
            </a:r>
            <a:r>
              <a:rPr lang="en-US" i="0" dirty="0"/>
              <a:t>page </a:t>
            </a:r>
            <a:r>
              <a:rPr lang="en-US" i="0" dirty="0" smtClean="0"/>
              <a:t>24 </a:t>
            </a:r>
            <a:r>
              <a:rPr lang="en-US" i="0" dirty="0"/>
              <a:t>in the </a:t>
            </a:r>
            <a:r>
              <a:rPr lang="en-US" i="0" dirty="0" smtClean="0"/>
              <a:t>Participant Guide.) </a:t>
            </a:r>
            <a:r>
              <a:rPr lang="en-US" b="1" i="0" dirty="0" smtClean="0"/>
              <a:t>(</a:t>
            </a:r>
            <a:r>
              <a:rPr lang="en-US" b="1" i="0" dirty="0"/>
              <a:t>30 minutes)</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045686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solidFill>
                  <a:srgbClr val="FF0000"/>
                </a:solidFill>
              </a:rPr>
              <a:t>These resources are also listed on page 24 in the Participant</a:t>
            </a:r>
            <a:r>
              <a:rPr lang="en-US" i="0" baseline="0" dirty="0" smtClean="0">
                <a:solidFill>
                  <a:srgbClr val="FF0000"/>
                </a:solidFill>
              </a:rPr>
              <a:t> Guide</a:t>
            </a:r>
            <a:r>
              <a:rPr lang="en-US" i="1" baseline="0" dirty="0" smtClean="0">
                <a:solidFill>
                  <a:srgbClr val="FF0000"/>
                </a:solidFill>
              </a:rPr>
              <a:t>.</a:t>
            </a:r>
            <a:endParaRPr lang="en-US" b="0" i="1" dirty="0" smtClean="0">
              <a:solidFill>
                <a:srgbClr val="FF0000"/>
              </a:solidFill>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440161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Using the questions on the slide (also found on page 24 of</a:t>
            </a:r>
            <a:r>
              <a:rPr lang="en-US" b="0" baseline="0" dirty="0" smtClean="0"/>
              <a:t> the Participant Guide)</a:t>
            </a:r>
            <a:r>
              <a:rPr lang="en-US" b="0" dirty="0" smtClean="0"/>
              <a:t>, ask the participants to briefly reflect</a:t>
            </a:r>
            <a:r>
              <a:rPr lang="en-US" b="0" baseline="0" dirty="0" smtClean="0"/>
              <a:t> on the use of the Lesson Design Template and share out as a large group. (</a:t>
            </a:r>
            <a:r>
              <a:rPr lang="en-US" b="1" baseline="0" dirty="0" smtClean="0"/>
              <a:t>5 minutes)</a:t>
            </a:r>
          </a:p>
          <a:p>
            <a:r>
              <a:rPr lang="en-US" b="0" baseline="0" dirty="0" smtClean="0"/>
              <a:t>If time permits, additional questions to ask and/or discuss include:</a:t>
            </a:r>
          </a:p>
          <a:p>
            <a:pPr marL="171450" indent="-171450">
              <a:buFont typeface="Arial" panose="020B0604020202020204" pitchFamily="34" charset="0"/>
              <a:buChar char="•"/>
            </a:pPr>
            <a:r>
              <a:rPr lang="en-US" b="0" baseline="0" dirty="0" smtClean="0"/>
              <a:t>How is this template similar or different from what is regularly used?</a:t>
            </a:r>
          </a:p>
          <a:p>
            <a:pPr marL="171450" indent="-171450">
              <a:buFont typeface="Arial" panose="020B0604020202020204" pitchFamily="34" charset="0"/>
              <a:buChar char="•"/>
            </a:pPr>
            <a:r>
              <a:rPr lang="en-US" b="0" baseline="0" dirty="0" smtClean="0"/>
              <a:t>Was there a part of the template that was more beneficial than another?</a:t>
            </a:r>
          </a:p>
          <a:p>
            <a:pPr marL="171450" indent="-171450">
              <a:buFont typeface="Arial" panose="020B0604020202020204" pitchFamily="34" charset="0"/>
              <a:buChar char="•"/>
            </a:pPr>
            <a:r>
              <a:rPr lang="en-US" b="0" i="0" baseline="0" dirty="0" smtClean="0">
                <a:solidFill>
                  <a:srgbClr val="FFFF00"/>
                </a:solidFill>
              </a:rPr>
              <a:t>How well do the guiding questions provided in the template fit into current models of planning?</a:t>
            </a:r>
          </a:p>
          <a:p>
            <a:pPr marL="171450" indent="-171450">
              <a:buFont typeface="Arial" panose="020B0604020202020204" pitchFamily="34" charset="0"/>
              <a:buChar char="•"/>
            </a:pPr>
            <a:r>
              <a:rPr lang="en-US" b="0" i="0" baseline="0" dirty="0" smtClean="0">
                <a:solidFill>
                  <a:srgbClr val="FFFF00"/>
                </a:solidFill>
              </a:rPr>
              <a:t>Are there questions that teachers may need more support with than others?</a:t>
            </a:r>
            <a:endParaRPr lang="en-US" b="1" i="0" baseline="0" dirty="0" smtClean="0">
              <a:solidFill>
                <a:srgbClr val="FFFF00"/>
              </a:solidFill>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14535293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2377689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n-US" b="1" dirty="0" smtClean="0"/>
              <a:t>Section</a:t>
            </a:r>
            <a:r>
              <a:rPr lang="en-US" b="1" baseline="0" dirty="0" smtClean="0"/>
              <a:t> 5: </a:t>
            </a:r>
            <a:r>
              <a:rPr lang="en-US" b="1" dirty="0" smtClean="0"/>
              <a:t>Reflecting on the Lesson Design</a:t>
            </a:r>
          </a:p>
          <a:p>
            <a:pPr>
              <a:spcBef>
                <a:spcPct val="0"/>
              </a:spcBef>
            </a:pPr>
            <a:r>
              <a:rPr lang="en-US" b="0" dirty="0" smtClean="0"/>
              <a:t>Section 5</a:t>
            </a:r>
            <a:r>
              <a:rPr lang="en-US" b="0" baseline="0" dirty="0" smtClean="0"/>
              <a:t> Time: 25 minutes</a:t>
            </a:r>
            <a:endParaRPr lang="en-US" b="0" dirty="0" smtClean="0"/>
          </a:p>
          <a:p>
            <a:endParaRPr lang="en-US" b="1" dirty="0"/>
          </a:p>
          <a:p>
            <a:r>
              <a:rPr lang="en-US" b="1" dirty="0"/>
              <a:t>Section 5 Training Objectives:</a:t>
            </a:r>
          </a:p>
          <a:p>
            <a:pPr marL="169573" indent="-169573">
              <a:buFont typeface="Arial"/>
              <a:buChar char="•"/>
            </a:pPr>
            <a:r>
              <a:rPr lang="en-US" dirty="0" smtClean="0"/>
              <a:t>To </a:t>
            </a:r>
            <a:r>
              <a:rPr lang="en-US" dirty="0"/>
              <a:t>use </a:t>
            </a:r>
            <a:r>
              <a:rPr lang="en-US" dirty="0" smtClean="0"/>
              <a:t>the </a:t>
            </a:r>
            <a:r>
              <a:rPr lang="en-US" dirty="0"/>
              <a:t>three UDL </a:t>
            </a:r>
            <a:r>
              <a:rPr lang="en-US" dirty="0" smtClean="0"/>
              <a:t>Principles </a:t>
            </a:r>
            <a:r>
              <a:rPr lang="en-US" dirty="0"/>
              <a:t>and the </a:t>
            </a:r>
            <a:r>
              <a:rPr lang="en-US" dirty="0" smtClean="0"/>
              <a:t>EQuIP </a:t>
            </a:r>
            <a:r>
              <a:rPr lang="en-US" dirty="0"/>
              <a:t>rubric as tools to evaluate the quality of a lesson design.  </a:t>
            </a:r>
          </a:p>
          <a:p>
            <a:pPr marL="169573" indent="-169573">
              <a:buFont typeface="Arial"/>
              <a:buChar char="•"/>
            </a:pPr>
            <a:endParaRPr lang="en-US" dirty="0"/>
          </a:p>
          <a:p>
            <a:pPr>
              <a:spcBef>
                <a:spcPct val="0"/>
              </a:spcBef>
            </a:pPr>
            <a:r>
              <a:rPr lang="en-US" b="1" baseline="0" dirty="0" smtClean="0"/>
              <a:t>Section 5 Outline:</a:t>
            </a:r>
          </a:p>
          <a:p>
            <a:pPr marL="226098" indent="-226098" defTabSz="904397">
              <a:buFont typeface="+mj-lt"/>
              <a:buAutoNum type="arabicPeriod"/>
              <a:defRPr/>
            </a:pPr>
            <a:r>
              <a:rPr lang="en-US" dirty="0" smtClean="0"/>
              <a:t>Participants </a:t>
            </a:r>
            <a:r>
              <a:rPr lang="en-US" dirty="0"/>
              <a:t>will </a:t>
            </a:r>
            <a:r>
              <a:rPr lang="en-US" dirty="0" smtClean="0"/>
              <a:t>do </a:t>
            </a:r>
            <a:r>
              <a:rPr lang="en-US" dirty="0"/>
              <a:t>an assessment of their lesson design using the </a:t>
            </a:r>
            <a:r>
              <a:rPr lang="en-US" dirty="0" smtClean="0"/>
              <a:t>EQuIP </a:t>
            </a:r>
            <a:r>
              <a:rPr lang="en-US" dirty="0"/>
              <a:t>rubric and the 3 UDL </a:t>
            </a:r>
            <a:r>
              <a:rPr lang="en-US" dirty="0" smtClean="0"/>
              <a:t>Principles</a:t>
            </a:r>
            <a:r>
              <a:rPr lang="en-US" dirty="0"/>
              <a:t>. </a:t>
            </a:r>
            <a:r>
              <a:rPr lang="en-US" dirty="0" smtClean="0"/>
              <a:t>Grade </a:t>
            </a:r>
            <a:r>
              <a:rPr lang="en-US" dirty="0"/>
              <a:t>level groups will make modifications and adjustments to the lesson design based on these results. </a:t>
            </a:r>
            <a:r>
              <a:rPr lang="en-US" b="1" dirty="0" smtClean="0"/>
              <a:t>(20 minutes</a:t>
            </a:r>
            <a:r>
              <a:rPr lang="en-US" b="1" dirty="0"/>
              <a:t>)</a:t>
            </a:r>
          </a:p>
          <a:p>
            <a:pPr marL="226098" indent="-226098" defTabSz="904397">
              <a:buFont typeface="+mj-lt"/>
              <a:buAutoNum type="arabicPeriod"/>
              <a:defRPr/>
            </a:pPr>
            <a:r>
              <a:rPr lang="en-US" dirty="0"/>
              <a:t>The facilitator will wrap up this section by debriefing with the large group about any areas in their lesson design that needed to be changed as a result of their </a:t>
            </a:r>
            <a:r>
              <a:rPr lang="en-US" dirty="0" smtClean="0"/>
              <a:t>assessment.</a:t>
            </a:r>
            <a:r>
              <a:rPr lang="en-US" baseline="0" dirty="0" smtClean="0"/>
              <a:t> </a:t>
            </a:r>
            <a:r>
              <a:rPr lang="en-US" b="1" dirty="0" smtClean="0"/>
              <a:t>(5 </a:t>
            </a:r>
            <a:r>
              <a:rPr lang="en-US" b="1" dirty="0"/>
              <a:t>minutes)</a:t>
            </a:r>
          </a:p>
          <a:p>
            <a:endParaRPr lang="en-US" dirty="0"/>
          </a:p>
          <a:p>
            <a:pPr>
              <a:spcBef>
                <a:spcPct val="0"/>
              </a:spcBef>
            </a:pPr>
            <a:r>
              <a:rPr lang="en-US" b="1" baseline="0" dirty="0" smtClean="0"/>
              <a:t>Section 5 Supporting Documents</a:t>
            </a:r>
          </a:p>
          <a:p>
            <a:pPr defTabSz="904397">
              <a:defRPr/>
            </a:pPr>
            <a:r>
              <a:rPr lang="en-US" i="1" dirty="0" smtClean="0">
                <a:effectLst/>
              </a:rPr>
              <a:t>UDL Design Principles</a:t>
            </a:r>
          </a:p>
          <a:p>
            <a:r>
              <a:rPr lang="en-US" b="0" i="1" baseline="0" dirty="0" smtClean="0"/>
              <a:t>Lesson Design Evaluation recording sheet </a:t>
            </a:r>
            <a:endParaRPr lang="en-US" i="1" dirty="0" smtClean="0">
              <a:effectLst/>
            </a:endParaRPr>
          </a:p>
          <a:p>
            <a:endParaRPr lang="en-US" dirty="0"/>
          </a:p>
          <a:p>
            <a:pPr>
              <a:spcBef>
                <a:spcPct val="0"/>
              </a:spcBef>
            </a:pPr>
            <a:r>
              <a:rPr lang="en-US" b="1" baseline="0" dirty="0" smtClean="0"/>
              <a:t>Section 5 Materials</a:t>
            </a:r>
          </a:p>
          <a:p>
            <a:pPr defTabSz="904397">
              <a:defRPr/>
            </a:pPr>
            <a:r>
              <a:rPr lang="en-US" dirty="0"/>
              <a:t>Copies of </a:t>
            </a:r>
            <a:r>
              <a:rPr lang="en-US" dirty="0" smtClean="0"/>
              <a:t>EQuIP </a:t>
            </a:r>
            <a:r>
              <a:rPr lang="en-US" dirty="0"/>
              <a:t>rubric</a:t>
            </a:r>
          </a:p>
          <a:p>
            <a:pPr lvl="0"/>
            <a:r>
              <a:rPr lang="en-US" dirty="0"/>
              <a:t>Chart paper</a:t>
            </a:r>
          </a:p>
          <a:p>
            <a:pPr lvl="0"/>
            <a:r>
              <a:rPr lang="en-US" dirty="0"/>
              <a:t>Markers</a:t>
            </a:r>
          </a:p>
          <a:p>
            <a:endParaRPr lang="en-US" dirty="0"/>
          </a:p>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76</a:t>
            </a:fld>
            <a:endParaRPr lang="en-US" dirty="0">
              <a:solidFill>
                <a:prstClr val="black"/>
              </a:solidFill>
              <a:latin typeface="Arial" pitchFamily="34" charset="0"/>
            </a:endParaRPr>
          </a:p>
        </p:txBody>
      </p:sp>
    </p:spTree>
    <p:extLst>
      <p:ext uri="{BB962C8B-B14F-4D97-AF65-F5344CB8AC3E}">
        <p14:creationId xmlns:p14="http://schemas.microsoft.com/office/powerpoint/2010/main" val="41132319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Ask the grade level groups to evaluate the lesson they created/modified using two tools: the EQuIP rubric introduced in Module 1 (distribute copies to each table) and the UDL Principles introduced in Module 3 (a copy is provided on page 26 in the Participant Guide). </a:t>
            </a:r>
          </a:p>
          <a:p>
            <a:endParaRPr lang="en-US" b="0" baseline="0" dirty="0" smtClean="0"/>
          </a:p>
          <a:p>
            <a:r>
              <a:rPr lang="en-US" b="0" baseline="0" dirty="0" smtClean="0"/>
              <a:t>As time permits, each table group should </a:t>
            </a:r>
            <a:r>
              <a:rPr lang="en-US" dirty="0"/>
              <a:t>make modifications and adjustments to the lesson based on their observations. </a:t>
            </a:r>
            <a:r>
              <a:rPr lang="en-US" b="0" baseline="0" dirty="0" smtClean="0"/>
              <a:t>Participants can use the </a:t>
            </a:r>
            <a:r>
              <a:rPr lang="en-US" b="0" i="1" baseline="0" dirty="0" smtClean="0"/>
              <a:t>Lesson Design Evaluation recording sheet </a:t>
            </a:r>
            <a:r>
              <a:rPr lang="en-US" b="0" i="0" baseline="0" dirty="0" smtClean="0"/>
              <a:t>(page 27) </a:t>
            </a:r>
            <a:r>
              <a:rPr lang="en-US" b="0" baseline="0" dirty="0" smtClean="0"/>
              <a:t>to record any observations they made. </a:t>
            </a:r>
            <a:r>
              <a:rPr lang="en-US" b="1" dirty="0" smtClean="0"/>
              <a:t>(20 </a:t>
            </a:r>
            <a:r>
              <a:rPr lang="en-US" b="1" dirty="0"/>
              <a:t>minutes)</a:t>
            </a:r>
          </a:p>
          <a:p>
            <a:endParaRPr lang="en-US" b="1" dirty="0"/>
          </a:p>
          <a:p>
            <a:endParaRPr lang="en-US" b="1" dirty="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7854572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97">
              <a:defRPr/>
            </a:pPr>
            <a:r>
              <a:rPr lang="en-US" dirty="0"/>
              <a:t>Wrap up this section by debriefing with the large group about any areas in their lesson design that needed to be changed as a result of their assessment</a:t>
            </a:r>
            <a:r>
              <a:rPr lang="en-US" dirty="0" smtClean="0"/>
              <a:t>. </a:t>
            </a:r>
            <a:r>
              <a:rPr lang="en-US" b="1" dirty="0" smtClean="0"/>
              <a:t>(5 </a:t>
            </a:r>
            <a:r>
              <a:rPr lang="en-US" b="1" dirty="0"/>
              <a:t>minutes)</a:t>
            </a:r>
          </a:p>
          <a:p>
            <a:pPr defTabSz="904397">
              <a:defRPr/>
            </a:pPr>
            <a:endParaRPr lang="en-US" b="1"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16120781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b="1" dirty="0"/>
              <a:t>Section </a:t>
            </a:r>
            <a:r>
              <a:rPr lang="en-US" b="1" dirty="0" smtClean="0"/>
              <a:t>6: Supporting Teachers</a:t>
            </a:r>
            <a:endParaRPr lang="en-US" b="1" dirty="0"/>
          </a:p>
          <a:p>
            <a:r>
              <a:rPr lang="en-US" dirty="0"/>
              <a:t>Section </a:t>
            </a:r>
            <a:r>
              <a:rPr lang="en-US" dirty="0" smtClean="0"/>
              <a:t>6 </a:t>
            </a:r>
            <a:r>
              <a:rPr lang="en-US" dirty="0"/>
              <a:t>Time: </a:t>
            </a:r>
            <a:r>
              <a:rPr lang="en-US" dirty="0" smtClean="0"/>
              <a:t>30 </a:t>
            </a:r>
            <a:r>
              <a:rPr lang="en-US" dirty="0"/>
              <a:t>Minutes</a:t>
            </a:r>
          </a:p>
          <a:p>
            <a:endParaRPr lang="en-US" dirty="0"/>
          </a:p>
          <a:p>
            <a:r>
              <a:rPr lang="en-US" b="1" dirty="0"/>
              <a:t>Section </a:t>
            </a:r>
            <a:r>
              <a:rPr lang="en-US" b="1" dirty="0" smtClean="0"/>
              <a:t>6 </a:t>
            </a:r>
            <a:r>
              <a:rPr lang="en-US" b="1" dirty="0"/>
              <a:t>Training Objectives:</a:t>
            </a:r>
            <a:r>
              <a:rPr lang="en-US" dirty="0"/>
              <a:t> </a:t>
            </a:r>
          </a:p>
          <a:p>
            <a:pPr marL="171444" indent="-171444">
              <a:buFont typeface="Arial" panose="020B0604020202020204" pitchFamily="34" charset="0"/>
              <a:buChar char="•"/>
            </a:pPr>
            <a:r>
              <a:rPr lang="en-US" dirty="0" smtClean="0"/>
              <a:t>To determine the questions to be answered</a:t>
            </a:r>
            <a:r>
              <a:rPr lang="en-US" baseline="0" dirty="0" smtClean="0"/>
              <a:t> as to teachers’ readiness, prior knowledge, and understanding of the structure of the Standards and how to design learning that is aligned to the CCS-Math.</a:t>
            </a:r>
            <a:endParaRPr lang="en-US" dirty="0"/>
          </a:p>
          <a:p>
            <a:r>
              <a:rPr lang="en-US" dirty="0"/>
              <a:t> </a:t>
            </a:r>
          </a:p>
          <a:p>
            <a:pPr defTabSz="914363">
              <a:defRPr/>
            </a:pPr>
            <a:r>
              <a:rPr lang="en-US" b="1" dirty="0" smtClean="0"/>
              <a:t>Section 6 Outline: </a:t>
            </a:r>
          </a:p>
          <a:p>
            <a:pPr marL="0" lvl="1" defTabSz="914381">
              <a:defRPr/>
            </a:pPr>
            <a:r>
              <a:rPr lang="en-US" dirty="0" smtClean="0"/>
              <a:t>1. Section </a:t>
            </a:r>
            <a:r>
              <a:rPr lang="en-US" dirty="0"/>
              <a:t>6 begins with </a:t>
            </a:r>
            <a:r>
              <a:rPr lang="en-US" dirty="0" smtClean="0"/>
              <a:t>participants determining what they want to know</a:t>
            </a:r>
            <a:r>
              <a:rPr lang="en-US" baseline="0" dirty="0" smtClean="0"/>
              <a:t> about </a:t>
            </a:r>
            <a:r>
              <a:rPr lang="en-US" dirty="0" smtClean="0"/>
              <a:t>teachers’ readiness, prior knowledge, and understanding of the structure of the Standards and how to design learning that is aligned to the CCS-Math. Based on what they want to know, participants will create questions that they want to have answered and determine how they will find the answers</a:t>
            </a:r>
            <a:r>
              <a:rPr lang="en-US" baseline="0" dirty="0" smtClean="0"/>
              <a:t> to those questions. </a:t>
            </a:r>
            <a:endParaRPr lang="en-US" dirty="0" smtClean="0"/>
          </a:p>
          <a:p>
            <a:r>
              <a:rPr lang="en-US" dirty="0" smtClean="0"/>
              <a:t>2. After participants create their questions, they will share</a:t>
            </a:r>
            <a:r>
              <a:rPr lang="en-US" baseline="0" dirty="0" smtClean="0"/>
              <a:t> their questions with their table group. </a:t>
            </a:r>
          </a:p>
          <a:p>
            <a:r>
              <a:rPr lang="en-US" baseline="0" dirty="0" smtClean="0"/>
              <a:t>3. </a:t>
            </a:r>
            <a:r>
              <a:rPr lang="en-US" baseline="0" smtClean="0"/>
              <a:t>Section 6 </a:t>
            </a:r>
            <a:r>
              <a:rPr lang="en-US" baseline="0" dirty="0" smtClean="0"/>
              <a:t>will wrap up with a whole group debrief of the small group discussions and with the facilitator explaining that participants should bring the answers to their questions with them to the Module 5 session. </a:t>
            </a:r>
            <a:endParaRPr lang="en-US" dirty="0"/>
          </a:p>
          <a:p>
            <a:endParaRPr lang="en-US" dirty="0" smtClean="0"/>
          </a:p>
          <a:p>
            <a:r>
              <a:rPr lang="en-US" b="1" dirty="0" smtClean="0"/>
              <a:t>Supporting Documents</a:t>
            </a:r>
            <a:endParaRPr lang="en-US" dirty="0" smtClean="0"/>
          </a:p>
          <a:p>
            <a:pPr lvl="0"/>
            <a:r>
              <a:rPr lang="en-US" i="1" dirty="0" smtClean="0"/>
              <a:t>Determining an Entry Point into the Work </a:t>
            </a:r>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r>
              <a:rPr lang="en-US" dirty="0" smtClean="0"/>
              <a:t> </a:t>
            </a:r>
          </a:p>
          <a:p>
            <a:endParaRPr lang="en-US" dirty="0" smtClean="0"/>
          </a:p>
          <a:p>
            <a:pPr>
              <a:spcBef>
                <a:spcPct val="0"/>
              </a:spcBef>
            </a:pP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79</a:t>
            </a:fld>
            <a:endParaRPr lang="en-US" dirty="0">
              <a:solidFill>
                <a:prstClr val="black"/>
              </a:solidFill>
              <a:latin typeface="Arial" pitchFamily="34" charset="0"/>
            </a:endParaRPr>
          </a:p>
        </p:txBody>
      </p:sp>
    </p:spTree>
    <p:extLst>
      <p:ext uri="{BB962C8B-B14F-4D97-AF65-F5344CB8AC3E}">
        <p14:creationId xmlns:p14="http://schemas.microsoft.com/office/powerpoint/2010/main" val="52579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Universal Design for Learning</a:t>
            </a:r>
          </a:p>
          <a:p>
            <a:pPr defTabSz="914363">
              <a:defRPr/>
            </a:pPr>
            <a:r>
              <a:rPr lang="en-US" b="0" dirty="0" smtClean="0"/>
              <a:t>Begin</a:t>
            </a:r>
            <a:r>
              <a:rPr lang="en-US" b="0" baseline="0" dirty="0" smtClean="0"/>
              <a:t> the review by reminding participants that Universal Design for Learning (UDL) is a set of three principles that were developed by CAST with the goal of providing all individuals equal opportunities to learn. Quickly review each principle:</a:t>
            </a:r>
          </a:p>
          <a:p>
            <a:pPr marL="171444" indent="-171444" defTabSz="914363">
              <a:buFont typeface="Arial" panose="020B0604020202020204" pitchFamily="34" charset="0"/>
              <a:buChar char="•"/>
              <a:defRPr/>
            </a:pPr>
            <a:r>
              <a:rPr lang="en-US" b="0" baseline="0" dirty="0" smtClean="0"/>
              <a:t>Principle 1 focuses on recognition tasks that include how students gather facts and categorize what they see, hear, and read. </a:t>
            </a:r>
          </a:p>
          <a:p>
            <a:pPr marL="171444" indent="-171444" defTabSz="914363">
              <a:buFont typeface="Arial" panose="020B0604020202020204" pitchFamily="34" charset="0"/>
              <a:buChar char="•"/>
              <a:defRPr/>
            </a:pPr>
            <a:r>
              <a:rPr lang="en-US" b="0" baseline="0" dirty="0" smtClean="0"/>
              <a:t>Principle 2 focuses on planning and performing tasks that include how students organize and express ideas. </a:t>
            </a:r>
          </a:p>
          <a:p>
            <a:pPr marL="171444" indent="-171444" defTabSz="914363">
              <a:buFont typeface="Arial" panose="020B0604020202020204" pitchFamily="34" charset="0"/>
              <a:buChar char="•"/>
              <a:defRPr/>
            </a:pPr>
            <a:r>
              <a:rPr lang="en-US" b="0" baseline="0" dirty="0" smtClean="0"/>
              <a:t>Principle 3 focuses on how learners get engaged, stay motivated, and includes how students are challenged, excited, or interested by learning. Each of these are effective dimensions and work to provide the “why” of learning. The teachers’ role here is to design learning that stimulates students’ interest and motivation for learning. </a:t>
            </a:r>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a:t>
            </a:fld>
            <a:endParaRPr lang="en-US" dirty="0"/>
          </a:p>
        </p:txBody>
      </p:sp>
    </p:spTree>
    <p:extLst>
      <p:ext uri="{BB962C8B-B14F-4D97-AF65-F5344CB8AC3E}">
        <p14:creationId xmlns:p14="http://schemas.microsoft.com/office/powerpoint/2010/main" val="28356263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Where do we go from here? [sub-bullets are animated on this slide]</a:t>
            </a:r>
          </a:p>
          <a:p>
            <a:r>
              <a:rPr lang="en-US" b="0" dirty="0" smtClean="0"/>
              <a:t>Now that participants</a:t>
            </a:r>
            <a:r>
              <a:rPr lang="en-US" b="0" baseline="0" dirty="0" smtClean="0"/>
              <a:t> have had the opportunity to explore the structure of the Standards and to plan and assess a CCS-Math lesson, it’s time to start thinking about what they should do now back in their school. Explain to participants that before they can bring today’s information back to their teachers they will need to find out what teachers already know and are doing in terms of creating CCS-Math aligned lessons. They need to find this out in order to, just as we do with students, determine an entry point into the learning. </a:t>
            </a:r>
          </a:p>
          <a:p>
            <a:r>
              <a:rPr lang="en-US" b="0" baseline="0" dirty="0" smtClean="0"/>
              <a:t>Explain to participants that you want them to first work alone to:</a:t>
            </a:r>
          </a:p>
          <a:p>
            <a:r>
              <a:rPr lang="en-US" b="0" baseline="0" dirty="0" smtClean="0"/>
              <a:t>[click for text] Determine what they want to know and to create the questions that they want to answer around teachers’ readiness, prior knowledge, and understanding of the structure of the Standards and how to design learning that is aligned to the CCS-Math. </a:t>
            </a:r>
          </a:p>
          <a:p>
            <a:r>
              <a:rPr lang="en-US" b="0" baseline="0" dirty="0" smtClean="0"/>
              <a:t>[click for text] Then, think about how they will find the answers to their questions. Will they conduct classroom observations? Sit in on grade level meetings? Schedule one-on-one time with each teacher? </a:t>
            </a:r>
          </a:p>
          <a:p>
            <a:endParaRPr lang="en-US" b="0" baseline="0" dirty="0" smtClean="0"/>
          </a:p>
          <a:p>
            <a:r>
              <a:rPr lang="en-US" sz="1200" kern="1200" dirty="0" smtClean="0">
                <a:solidFill>
                  <a:schemeClr val="tx1"/>
                </a:solidFill>
                <a:effectLst/>
                <a:latin typeface="+mn-lt"/>
                <a:ea typeface="+mn-ea"/>
                <a:cs typeface="+mn-cs"/>
              </a:rPr>
              <a:t>After participants have answered these two questions on their own by completing the charts on pages 29-30 in their Participant Guide, have them discuss what they want to know and how they will find out with others at their table. Wrap up Section 6 by debriefing the small group discussions as a large group and by providing the answer to the third question on the slide. Explain to participants that between now and Module 5 they will need to work to complete the ‘Answer’ column in their Participant Guide and that they need to bring this work with them to the Module 5 session as the focus will specifically be on strategies for coaching teachers in their implementation of the CCS-Math.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pPr/>
              <a:t>80</a:t>
            </a:fld>
            <a:endParaRPr lang="en-US" dirty="0"/>
          </a:p>
        </p:txBody>
      </p:sp>
    </p:spTree>
    <p:extLst>
      <p:ext uri="{BB962C8B-B14F-4D97-AF65-F5344CB8AC3E}">
        <p14:creationId xmlns:p14="http://schemas.microsoft.com/office/powerpoint/2010/main" val="35531655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a:t>
            </a:r>
            <a:r>
              <a:rPr lang="en-US" baseline="0" dirty="0" smtClean="0"/>
              <a:t> g</a:t>
            </a:r>
            <a:r>
              <a:rPr lang="en-US" dirty="0" smtClean="0"/>
              <a:t>oal</a:t>
            </a:r>
            <a:r>
              <a:rPr lang="en-US" baseline="0" dirty="0" smtClean="0"/>
              <a:t> of the Closing Activities is for p</a:t>
            </a:r>
            <a:r>
              <a:rPr lang="en-US" dirty="0" smtClean="0"/>
              <a:t>articipants to determine how they will take the key information back to their peers</a:t>
            </a:r>
            <a:r>
              <a:rPr lang="en-US" baseline="0" dirty="0" smtClean="0"/>
              <a:t> at their school so that everyone gains a shared understanding.</a:t>
            </a:r>
          </a:p>
          <a:p>
            <a:pPr>
              <a:spcBef>
                <a:spcPct val="0"/>
              </a:spcBef>
            </a:pPr>
            <a:endParaRPr lang="en-US" baseline="0" dirty="0" smtClean="0"/>
          </a:p>
          <a:p>
            <a:pPr>
              <a:spcBef>
                <a:spcPct val="0"/>
              </a:spcBef>
            </a:pPr>
            <a:r>
              <a:rPr lang="en-US" baseline="0" dirty="0" smtClean="0"/>
              <a:t>Total time on Closing Activities: </a:t>
            </a:r>
            <a:r>
              <a:rPr lang="en-US" b="1" baseline="0" dirty="0" smtClean="0"/>
              <a:t>5 minutes</a:t>
            </a:r>
          </a:p>
          <a:p>
            <a:pPr>
              <a:spcBef>
                <a:spcPct val="0"/>
              </a:spcBef>
            </a:pPr>
            <a:endParaRPr lang="en-US" baseline="0" dirty="0" smtClean="0"/>
          </a:p>
          <a:p>
            <a:pPr>
              <a:spcBef>
                <a:spcPct val="0"/>
              </a:spcBef>
            </a:pPr>
            <a:r>
              <a:rPr lang="en-US" baseline="0" dirty="0" smtClean="0"/>
              <a:t>Closing Activities at a Glance:</a:t>
            </a:r>
          </a:p>
          <a:p>
            <a:pPr marL="230481" indent="-230481">
              <a:spcBef>
                <a:spcPct val="0"/>
              </a:spcBef>
            </a:pPr>
            <a:r>
              <a:rPr lang="en-US" baseline="0" dirty="0" smtClean="0"/>
              <a:t>1. Review the Module 4 Outcomes.</a:t>
            </a:r>
          </a:p>
          <a:p>
            <a:pPr marL="230481" indent="-230481">
              <a:spcBef>
                <a:spcPct val="0"/>
              </a:spcBef>
            </a:pPr>
            <a:r>
              <a:rPr lang="en-US" b="0" baseline="0" dirty="0" smtClean="0"/>
              <a:t>2. Have participants complete the Post-Assessment.</a:t>
            </a:r>
          </a:p>
          <a:p>
            <a:pPr marL="230481" indent="-230481">
              <a:spcBef>
                <a:spcPct val="0"/>
              </a:spcBef>
            </a:pPr>
            <a:r>
              <a:rPr lang="en-US" b="0" baseline="0" dirty="0" smtClean="0"/>
              <a:t>3. Have participants complete the online Session Evaluation located here: </a:t>
            </a: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81</a:t>
            </a:fld>
            <a:endParaRPr lang="en-US" dirty="0">
              <a:solidFill>
                <a:prstClr val="black"/>
              </a:solidFill>
              <a:latin typeface="Arial" pitchFamily="34" charset="0"/>
            </a:endParaRPr>
          </a:p>
        </p:txBody>
      </p:sp>
    </p:spTree>
    <p:extLst>
      <p:ext uri="{BB962C8B-B14F-4D97-AF65-F5344CB8AC3E}">
        <p14:creationId xmlns:p14="http://schemas.microsoft.com/office/powerpoint/2010/main" val="20673052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r>
              <a:rPr lang="en-US" baseline="0" dirty="0" smtClean="0"/>
              <a:t> </a:t>
            </a:r>
            <a:r>
              <a:rPr lang="en-US" dirty="0" smtClean="0"/>
              <a:t>There were seven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82</a:t>
            </a:fld>
            <a:endParaRPr lang="en-US" dirty="0">
              <a:solidFill>
                <a:prstClr val="black"/>
              </a:solidFill>
              <a:latin typeface="Arial" pitchFamily="34" charset="0"/>
            </a:endParaRPr>
          </a:p>
        </p:txBody>
      </p:sp>
    </p:spTree>
    <p:extLst>
      <p:ext uri="{BB962C8B-B14F-4D97-AF65-F5344CB8AC3E}">
        <p14:creationId xmlns:p14="http://schemas.microsoft.com/office/powerpoint/2010/main" val="35972119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83</a:t>
            </a:fld>
            <a:endParaRPr lang="en-US" dirty="0">
              <a:solidFill>
                <a:prstClr val="black"/>
              </a:solidFill>
              <a:latin typeface="Arial" pitchFamily="34" charset="0"/>
            </a:endParaRPr>
          </a:p>
        </p:txBody>
      </p:sp>
    </p:spTree>
    <p:extLst>
      <p:ext uri="{BB962C8B-B14F-4D97-AF65-F5344CB8AC3E}">
        <p14:creationId xmlns:p14="http://schemas.microsoft.com/office/powerpoint/2010/main" val="2018145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363" rtl="0" eaLnBrk="1" fontAlgn="auto" latinLnBrk="0" hangingPunct="1">
              <a:lnSpc>
                <a:spcPct val="100000"/>
              </a:lnSpc>
              <a:spcBef>
                <a:spcPct val="0"/>
              </a:spcBef>
              <a:spcAft>
                <a:spcPts val="0"/>
              </a:spcAft>
              <a:buClrTx/>
              <a:buSzTx/>
              <a:buFontTx/>
              <a:buNone/>
              <a:tabLst/>
              <a:defRPr/>
            </a:pPr>
            <a:r>
              <a:rPr lang="en-US" dirty="0" smtClean="0"/>
              <a:t>This Post-Assessment is the same as the Pre-Assessment they took in the beginning of the session. This assessment is to gauge their learning based on the activities of the full day session. Remind the participants to fill out their online Session Evaluation as well: </a:t>
            </a:r>
            <a:r>
              <a:rPr lang="en-US" sz="1200" u="sng" kern="1200" dirty="0" smtClean="0">
                <a:solidFill>
                  <a:schemeClr val="tx1"/>
                </a:solidFill>
                <a:effectLst/>
                <a:latin typeface="+mn-lt"/>
                <a:ea typeface="+mn-ea"/>
                <a:cs typeface="+mn-cs"/>
                <a:hlinkClick r:id="rId3"/>
              </a:rPr>
              <a:t>http://surveys.pcgus.com/s3/CT-Math-Module-4-K-5</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defTabSz="914363">
              <a:spcBef>
                <a:spcPct val="0"/>
              </a:spcBef>
              <a:defRPr/>
            </a:pPr>
            <a:endParaRPr lang="en-US" dirty="0" smtClean="0"/>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84</a:t>
            </a:fld>
            <a:endParaRPr lang="en-US" dirty="0">
              <a:solidFill>
                <a:prstClr val="black"/>
              </a:solidFill>
              <a:latin typeface="Arial" pitchFamily="34" charset="0"/>
            </a:endParaRPr>
          </a:p>
        </p:txBody>
      </p:sp>
    </p:spTree>
    <p:extLst>
      <p:ext uri="{BB962C8B-B14F-4D97-AF65-F5344CB8AC3E}">
        <p14:creationId xmlns:p14="http://schemas.microsoft.com/office/powerpoint/2010/main" val="22734635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85</a:t>
            </a:fld>
            <a:endParaRPr lang="en-US" dirty="0"/>
          </a:p>
        </p:txBody>
      </p:sp>
    </p:spTree>
    <p:extLst>
      <p:ext uri="{BB962C8B-B14F-4D97-AF65-F5344CB8AC3E}">
        <p14:creationId xmlns:p14="http://schemas.microsoft.com/office/powerpoint/2010/main" val="9226204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86</a:t>
            </a:fld>
            <a:endParaRPr lang="en-US" dirty="0">
              <a:solidFill>
                <a:prstClr val="black"/>
              </a:solidFill>
              <a:latin typeface="Arial" pitchFamily="34" charset="0"/>
            </a:endParaRPr>
          </a:p>
        </p:txBody>
      </p:sp>
    </p:spTree>
    <p:extLst>
      <p:ext uri="{BB962C8B-B14F-4D97-AF65-F5344CB8AC3E}">
        <p14:creationId xmlns:p14="http://schemas.microsoft.com/office/powerpoint/2010/main" val="33360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 About</a:t>
            </a:r>
            <a:r>
              <a:rPr lang="en-US" b="1" baseline="0" dirty="0" smtClean="0"/>
              <a:t> UDL</a:t>
            </a:r>
            <a:endParaRPr lang="en-US" b="1" dirty="0" smtClean="0"/>
          </a:p>
          <a:p>
            <a:r>
              <a:rPr lang="en-US" b="0" baseline="0" dirty="0" smtClean="0"/>
              <a:t>Summarize the information on the slide and remind participants that these key points help to provide the broader lens for each of the three UDL Principles.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9</a:t>
            </a:fld>
            <a:endParaRPr lang="en-US" dirty="0"/>
          </a:p>
        </p:txBody>
      </p:sp>
    </p:spTree>
    <p:extLst>
      <p:ext uri="{BB962C8B-B14F-4D97-AF65-F5344CB8AC3E}">
        <p14:creationId xmlns:p14="http://schemas.microsoft.com/office/powerpoint/2010/main" val="407583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9156201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50000"/>
                  </a:prstClr>
                </a:solidFill>
              </a:rPr>
              <a:pPr algn="r"/>
              <a:t>‹#›</a:t>
            </a:fld>
            <a:endParaRPr dirty="0">
              <a:solidFill>
                <a:prstClr val="white">
                  <a:lumMod val="50000"/>
                </a:prstClr>
              </a:solidFill>
            </a:endParaRPr>
          </a:p>
        </p:txBody>
      </p:sp>
    </p:spTree>
    <p:extLst>
      <p:ext uri="{BB962C8B-B14F-4D97-AF65-F5344CB8AC3E}">
        <p14:creationId xmlns:p14="http://schemas.microsoft.com/office/powerpoint/2010/main" val="429326533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smtClean="0">
                <a:solidFill>
                  <a:prstClr val="white">
                    <a:lumMod val="65000"/>
                  </a:prstClr>
                </a:solidFill>
              </a:rPr>
              <a:pPr/>
              <a:t>‹#›</a:t>
            </a:fld>
            <a:endParaRPr dirty="0">
              <a:solidFill>
                <a:prstClr val="white">
                  <a:lumMod val="65000"/>
                </a:prstClr>
              </a:solidFill>
            </a:endParaRP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257862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50000"/>
                  </a:prstClr>
                </a:solidFill>
              </a:rPr>
              <a:pPr algn="r"/>
              <a:t>‹#›</a:t>
            </a:fld>
            <a:endParaRPr dirty="0">
              <a:solidFill>
                <a:prstClr val="white">
                  <a:lumMod val="50000"/>
                </a:prstClr>
              </a:solidFill>
            </a:endParaRPr>
          </a:p>
        </p:txBody>
      </p:sp>
    </p:spTree>
    <p:extLst>
      <p:ext uri="{BB962C8B-B14F-4D97-AF65-F5344CB8AC3E}">
        <p14:creationId xmlns:p14="http://schemas.microsoft.com/office/powerpoint/2010/main" val="28433940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50000"/>
                  </a:prstClr>
                </a:solidFill>
              </a:rPr>
              <a:pPr algn="r"/>
              <a:t>‹#›</a:t>
            </a:fld>
            <a:endParaRPr dirty="0">
              <a:solidFill>
                <a:prstClr val="white">
                  <a:lumMod val="50000"/>
                </a:prstClr>
              </a:solidFill>
            </a:endParaRPr>
          </a:p>
        </p:txBody>
      </p:sp>
    </p:spTree>
    <p:extLst>
      <p:ext uri="{BB962C8B-B14F-4D97-AF65-F5344CB8AC3E}">
        <p14:creationId xmlns:p14="http://schemas.microsoft.com/office/powerpoint/2010/main" val="374784190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95000"/>
                  </a:prstClr>
                </a:solidFill>
              </a:rPr>
              <a:pPr algn="r"/>
              <a:t>‹#›</a:t>
            </a:fld>
            <a:endParaRPr dirty="0">
              <a:solidFill>
                <a:prstClr val="white">
                  <a:lumMod val="95000"/>
                </a:prstClr>
              </a:solidFill>
            </a:endParaRPr>
          </a:p>
        </p:txBody>
      </p:sp>
    </p:spTree>
    <p:extLst>
      <p:ext uri="{BB962C8B-B14F-4D97-AF65-F5344CB8AC3E}">
        <p14:creationId xmlns:p14="http://schemas.microsoft.com/office/powerpoint/2010/main" val="28979410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891685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809980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689681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222033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536913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519228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928130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358793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425248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77009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8"/>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00916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0001974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398673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517708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227001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583995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709064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624160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022064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48205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051750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8"/>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46479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1287051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50000"/>
                  </a:prstClr>
                </a:solidFill>
              </a:rPr>
              <a:pPr algn="r"/>
              <a:t>‹#›</a:t>
            </a:fld>
            <a:endParaRPr dirty="0">
              <a:solidFill>
                <a:prstClr val="white">
                  <a:lumMod val="50000"/>
                </a:prstClr>
              </a:solidFill>
            </a:endParaRPr>
          </a:p>
        </p:txBody>
      </p:sp>
    </p:spTree>
    <p:extLst>
      <p:ext uri="{BB962C8B-B14F-4D97-AF65-F5344CB8AC3E}">
        <p14:creationId xmlns:p14="http://schemas.microsoft.com/office/powerpoint/2010/main" val="360834085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smtClean="0">
                <a:solidFill>
                  <a:prstClr val="white">
                    <a:lumMod val="65000"/>
                  </a:prstClr>
                </a:solidFill>
              </a:rPr>
              <a:pPr/>
              <a:t>‹#›</a:t>
            </a:fld>
            <a:endParaRPr dirty="0">
              <a:solidFill>
                <a:prstClr val="white">
                  <a:lumMod val="65000"/>
                </a:prstClr>
              </a:solidFill>
            </a:endParaRP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1462641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50000"/>
                  </a:prstClr>
                </a:solidFill>
              </a:rPr>
              <a:pPr algn="r"/>
              <a:t>‹#›</a:t>
            </a:fld>
            <a:endParaRPr dirty="0">
              <a:solidFill>
                <a:prstClr val="white">
                  <a:lumMod val="50000"/>
                </a:prstClr>
              </a:solidFill>
            </a:endParaRPr>
          </a:p>
        </p:txBody>
      </p:sp>
    </p:spTree>
    <p:extLst>
      <p:ext uri="{BB962C8B-B14F-4D97-AF65-F5344CB8AC3E}">
        <p14:creationId xmlns:p14="http://schemas.microsoft.com/office/powerpoint/2010/main" val="36271155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50000"/>
                  </a:prstClr>
                </a:solidFill>
              </a:rPr>
              <a:pPr algn="r"/>
              <a:t>‹#›</a:t>
            </a:fld>
            <a:endParaRPr dirty="0">
              <a:solidFill>
                <a:prstClr val="white">
                  <a:lumMod val="50000"/>
                </a:prstClr>
              </a:solidFill>
            </a:endParaRPr>
          </a:p>
        </p:txBody>
      </p:sp>
    </p:spTree>
    <p:extLst>
      <p:ext uri="{BB962C8B-B14F-4D97-AF65-F5344CB8AC3E}">
        <p14:creationId xmlns:p14="http://schemas.microsoft.com/office/powerpoint/2010/main" val="348702995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lumMod val="95000"/>
                  </a:prstClr>
                </a:solidFill>
              </a:rPr>
              <a:pPr algn="r"/>
              <a:t>‹#›</a:t>
            </a:fld>
            <a:endParaRPr dirty="0">
              <a:solidFill>
                <a:prstClr val="white">
                  <a:lumMod val="95000"/>
                </a:prstClr>
              </a:solidFill>
            </a:endParaRPr>
          </a:p>
        </p:txBody>
      </p:sp>
    </p:spTree>
    <p:extLst>
      <p:ext uri="{BB962C8B-B14F-4D97-AF65-F5344CB8AC3E}">
        <p14:creationId xmlns:p14="http://schemas.microsoft.com/office/powerpoint/2010/main" val="145525886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30989582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2281057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4.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6.png"/><Relationship Id="rId5" Type="http://schemas.openxmlformats.org/officeDocument/2006/relationships/slideLayout" Target="../slideLayouts/slideLayout50.xml"/><Relationship Id="rId10" Type="http://schemas.openxmlformats.org/officeDocument/2006/relationships/image" Target="../media/image1.jpeg"/><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solidFill>
              </a:rPr>
              <a:pPr algn="r"/>
              <a:t>‹#›</a:t>
            </a:fld>
            <a:endParaRPr dirty="0">
              <a:solidFill>
                <a:prstClr val="white"/>
              </a:solidFill>
            </a:endParaRPr>
          </a:p>
        </p:txBody>
      </p:sp>
    </p:spTree>
    <p:extLst>
      <p:ext uri="{BB962C8B-B14F-4D97-AF65-F5344CB8AC3E}">
        <p14:creationId xmlns:p14="http://schemas.microsoft.com/office/powerpoint/2010/main" val="379890975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06142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67951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1"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a:solidFill>
                  <a:prstClr val="white"/>
                </a:solidFill>
              </a:rPr>
              <a:pPr algn="r"/>
              <a:t>‹#›</a:t>
            </a:fld>
            <a:endParaRPr dirty="0">
              <a:solidFill>
                <a:prstClr val="white"/>
              </a:solidFill>
            </a:endParaRPr>
          </a:p>
        </p:txBody>
      </p:sp>
    </p:spTree>
    <p:extLst>
      <p:ext uri="{BB962C8B-B14F-4D97-AF65-F5344CB8AC3E}">
        <p14:creationId xmlns:p14="http://schemas.microsoft.com/office/powerpoint/2010/main" val="26169212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5" r:id="rId7"/>
    <p:sldLayoutId id="2147483776" r:id="rId8"/>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corestandards.org/Math/Content/3/introduc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www.corestandards.org/Math/Content/3/introductio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www.corestandards.org/Math/Content/3/introduc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orestandards.org/Math/Content/3/introduction/"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corestandards.org/Math/Content/3/introduction/"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www.corestandards.org/Math/Content/3/introductio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corestandards.org/Math/Content/3/introductio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7"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25.xml"/><Relationship Id="rId6" Type="http://schemas.openxmlformats.org/officeDocument/2006/relationships/hyperlink" Target="http://map.mathshell.org/materials/index.php" TargetMode="External"/><Relationship Id="rId5" Type="http://schemas.openxmlformats.org/officeDocument/2006/relationships/hyperlink" Target="http://smarterbalanced.org" TargetMode="External"/><Relationship Id="rId4" Type="http://schemas.openxmlformats.org/officeDocument/2006/relationships/hyperlink" Target="http://achievethecore.or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4.xml"/><Relationship Id="rId1" Type="http://schemas.openxmlformats.org/officeDocument/2006/relationships/slideLayout" Target="../slideLayouts/slideLayout39.xml"/><Relationship Id="rId4" Type="http://schemas.openxmlformats.org/officeDocument/2006/relationships/hyperlink" Target="http://surveys.pcgus.com/s3/CT-Math-Module-4-K-5" TargetMode="External"/></Relationships>
</file>

<file path=ppt/slides/_rels/slide8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52.xml"/><Relationship Id="rId6" Type="http://schemas.openxmlformats.org/officeDocument/2006/relationships/image" Target="../media/image27.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4 Grades K–5: </a:t>
            </a:r>
          </a:p>
          <a:p>
            <a:r>
              <a:rPr lang="en-US" i="0" dirty="0" smtClean="0">
                <a:solidFill>
                  <a:schemeClr val="tx2"/>
                </a:solidFill>
              </a:rPr>
              <a:t>Focus on Designing Learning</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Key Points for Getting Started with UDL</a:t>
            </a:r>
            <a:endParaRPr lang="en-US" sz="40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10</a:t>
            </a:fld>
            <a:endParaRPr lang="en-US" dirty="0"/>
          </a:p>
        </p:txBody>
      </p:sp>
      <p:sp>
        <p:nvSpPr>
          <p:cNvPr id="7" name="Content Placeholder 1"/>
          <p:cNvSpPr>
            <a:spLocks noGrp="1"/>
          </p:cNvSpPr>
          <p:nvPr>
            <p:ph idx="1"/>
          </p:nvPr>
        </p:nvSpPr>
        <p:spPr>
          <a:xfrm>
            <a:off x="381000" y="1066334"/>
            <a:ext cx="8153400" cy="4662815"/>
          </a:xfrm>
        </p:spPr>
        <p:txBody>
          <a:bodyPr/>
          <a:lstStyle/>
          <a:p>
            <a:pPr>
              <a:spcBef>
                <a:spcPts val="600"/>
              </a:spcBef>
            </a:pPr>
            <a:r>
              <a:rPr lang="en-US" dirty="0"/>
              <a:t>UDL can support </a:t>
            </a:r>
            <a:r>
              <a:rPr lang="en-US" dirty="0" smtClean="0"/>
              <a:t>teachers’ </a:t>
            </a:r>
            <a:r>
              <a:rPr lang="en-US" dirty="0"/>
              <a:t>implementation of the CCS-Math Standards.</a:t>
            </a:r>
          </a:p>
          <a:p>
            <a:pPr>
              <a:spcBef>
                <a:spcPts val="600"/>
              </a:spcBef>
            </a:pPr>
            <a:r>
              <a:rPr lang="en-US" dirty="0"/>
              <a:t>The strategies that have been discussed for implementing the CCS-Math Standards overlap with the strategies that can be used to meet the UDL </a:t>
            </a:r>
            <a:r>
              <a:rPr lang="en-US" dirty="0" smtClean="0"/>
              <a:t>Principles.</a:t>
            </a:r>
            <a:endParaRPr lang="en-US" dirty="0"/>
          </a:p>
          <a:p>
            <a:pPr>
              <a:spcBef>
                <a:spcPts val="600"/>
              </a:spcBef>
            </a:pPr>
            <a:r>
              <a:rPr lang="en-US" dirty="0"/>
              <a:t>Think about, plan for, and implement the UDL P</a:t>
            </a:r>
            <a:r>
              <a:rPr lang="en-US" dirty="0" smtClean="0"/>
              <a:t>rinciples </a:t>
            </a:r>
            <a:r>
              <a:rPr lang="en-US" dirty="0"/>
              <a:t>strategically. </a:t>
            </a:r>
          </a:p>
          <a:p>
            <a:pPr>
              <a:spcBef>
                <a:spcPts val="600"/>
              </a:spcBef>
            </a:pPr>
            <a:r>
              <a:rPr lang="en-US" dirty="0"/>
              <a:t>Begin with those that will have the greatest impact on YOUR students.</a:t>
            </a:r>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9141878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type="body" sz="quarter" idx="10"/>
          </p:nvPr>
        </p:nvSpPr>
        <p:spPr>
          <a:xfrm>
            <a:off x="381000" y="1266096"/>
            <a:ext cx="8382000" cy="4161139"/>
          </a:xfrm>
        </p:spPr>
        <p:txBody>
          <a:bodyPr/>
          <a:lstStyle/>
          <a:p>
            <a:pPr>
              <a:spcBef>
                <a:spcPts val="1200"/>
              </a:spcBef>
            </a:pPr>
            <a:r>
              <a:rPr lang="en-US" dirty="0" smtClean="0"/>
              <a:t>In Module 3 you:</a:t>
            </a:r>
          </a:p>
          <a:p>
            <a:pPr lvl="1">
              <a:spcBef>
                <a:spcPts val="1200"/>
              </a:spcBef>
            </a:pPr>
            <a:r>
              <a:rPr lang="en-US" dirty="0"/>
              <a:t>Developed a shared understanding of the four attributes of the formative assessment process. </a:t>
            </a:r>
          </a:p>
          <a:p>
            <a:pPr lvl="1">
              <a:spcBef>
                <a:spcPts val="1200"/>
              </a:spcBef>
            </a:pPr>
            <a:r>
              <a:rPr lang="en-US" dirty="0"/>
              <a:t>Reflected on the role of students in the formative assessment process.</a:t>
            </a:r>
          </a:p>
          <a:p>
            <a:pPr lvl="1">
              <a:spcBef>
                <a:spcPts val="1200"/>
              </a:spcBef>
            </a:pPr>
            <a:r>
              <a:rPr lang="en-US" dirty="0"/>
              <a:t>Explored strategies for supporting teachers as they make changes to their classroom practices. </a:t>
            </a:r>
          </a:p>
          <a:p>
            <a:pPr lvl="1">
              <a:spcBef>
                <a:spcPts val="1200"/>
              </a:spcBef>
            </a:pPr>
            <a:r>
              <a:rPr lang="en-US" dirty="0"/>
              <a:t>Made plans for next steps in your CCS-Math implementation. </a:t>
            </a:r>
          </a:p>
        </p:txBody>
      </p:sp>
      <p:sp>
        <p:nvSpPr>
          <p:cNvPr id="5" name="Slide Number Placeholder 4"/>
          <p:cNvSpPr>
            <a:spLocks noGrp="1"/>
          </p:cNvSpPr>
          <p:nvPr>
            <p:ph type="sldNum" sz="quarter" idx="12"/>
          </p:nvPr>
        </p:nvSpPr>
        <p:spPr/>
        <p:txBody>
          <a:bodyPr/>
          <a:lstStyle/>
          <a:p>
            <a:fld id="{1B164E58-F631-4785-8D59-D7BB0BAC1458}" type="slidenum">
              <a:rPr lang="en-US" smtClean="0"/>
              <a:pPr/>
              <a:t>11</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
        <p:nvSpPr>
          <p:cNvPr id="8" name="Title 2"/>
          <p:cNvSpPr txBox="1">
            <a:spLocks/>
          </p:cNvSpPr>
          <p:nvPr/>
        </p:nvSpPr>
        <p:spPr>
          <a:xfrm>
            <a:off x="381000" y="102609"/>
            <a:ext cx="8153400" cy="1066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000" dirty="0" smtClean="0"/>
              <a:t>Module 3 Review</a:t>
            </a:r>
            <a:endParaRPr lang="en-US" sz="4000" dirty="0"/>
          </a:p>
        </p:txBody>
      </p:sp>
    </p:spTree>
    <p:extLst>
      <p:ext uri="{BB962C8B-B14F-4D97-AF65-F5344CB8AC3E}">
        <p14:creationId xmlns:p14="http://schemas.microsoft.com/office/powerpoint/2010/main" val="17930650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63" y="756159"/>
            <a:ext cx="8382000" cy="1049972"/>
          </a:xfrm>
        </p:spPr>
        <p:txBody>
          <a:bodyPr>
            <a:normAutofit fontScale="90000"/>
          </a:bodyPr>
          <a:lstStyle/>
          <a:p>
            <a:r>
              <a:rPr lang="en-US" dirty="0" smtClean="0"/>
              <a:t>What are your goals for assessment?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12</a:t>
            </a:fld>
            <a:endParaRPr lang="en-US" dirty="0"/>
          </a:p>
        </p:txBody>
      </p:sp>
      <p:pic>
        <p:nvPicPr>
          <p:cNvPr id="6" name="Picture 5"/>
          <p:cNvPicPr>
            <a:picLocks noChangeAspect="1"/>
          </p:cNvPicPr>
          <p:nvPr/>
        </p:nvPicPr>
        <p:blipFill>
          <a:blip r:embed="rId3" cstate="print"/>
          <a:stretch>
            <a:fillRect/>
          </a:stretch>
        </p:blipFill>
        <p:spPr>
          <a:xfrm>
            <a:off x="570163" y="2367168"/>
            <a:ext cx="2962416" cy="2962416"/>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
        <p:nvSpPr>
          <p:cNvPr id="3" name="TextBox 2"/>
          <p:cNvSpPr txBox="1"/>
          <p:nvPr/>
        </p:nvSpPr>
        <p:spPr>
          <a:xfrm>
            <a:off x="3721742" y="2739877"/>
            <a:ext cx="5230421" cy="1754326"/>
          </a:xfrm>
          <a:prstGeom prst="rect">
            <a:avLst/>
          </a:prstGeom>
          <a:noFill/>
        </p:spPr>
        <p:txBody>
          <a:bodyPr wrap="square" rtlCol="0">
            <a:spAutoFit/>
          </a:bodyPr>
          <a:lstStyle/>
          <a:p>
            <a:r>
              <a:rPr lang="en-US" sz="3600" b="1" dirty="0" smtClean="0"/>
              <a:t>Assessment OF Learning</a:t>
            </a:r>
          </a:p>
          <a:p>
            <a:endParaRPr lang="en-US" sz="3600" b="1" dirty="0" smtClean="0"/>
          </a:p>
          <a:p>
            <a:r>
              <a:rPr lang="en-US" sz="3600" b="1" dirty="0" smtClean="0"/>
              <a:t>Assessment FOR Learning</a:t>
            </a:r>
            <a:endParaRPr lang="en-US" sz="3600" b="1" dirty="0"/>
          </a:p>
        </p:txBody>
      </p:sp>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a:t>
            </a:r>
            <a:r>
              <a:rPr lang="en-US" sz="4900" dirty="0" smtClean="0"/>
              <a:t>: </a:t>
            </a:r>
            <a:r>
              <a:rPr lang="en-US" sz="4900" dirty="0"/>
              <a:t>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13</a:t>
            </a:fld>
            <a:endParaRPr lang="en-US" dirty="0"/>
          </a:p>
        </p:txBody>
      </p:sp>
      <p:pic>
        <p:nvPicPr>
          <p:cNvPr id="9" name="Picture 8"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
        <p:nvSpPr>
          <p:cNvPr id="6" name="TextBox 5"/>
          <p:cNvSpPr txBox="1"/>
          <p:nvPr/>
        </p:nvSpPr>
        <p:spPr>
          <a:xfrm>
            <a:off x="7661148" y="5534408"/>
            <a:ext cx="1363133" cy="369332"/>
          </a:xfrm>
          <a:prstGeom prst="rect">
            <a:avLst/>
          </a:prstGeom>
          <a:noFill/>
        </p:spPr>
        <p:txBody>
          <a:bodyPr wrap="square" rtlCol="0">
            <a:spAutoFit/>
          </a:bodyPr>
          <a:lstStyle/>
          <a:p>
            <a:r>
              <a:rPr lang="en-US" dirty="0" smtClean="0"/>
              <a:t>(SBAC)</a:t>
            </a:r>
            <a:endParaRPr lang="en-US" dirty="0"/>
          </a:p>
        </p:txBody>
      </p:sp>
    </p:spTree>
    <p:extLst>
      <p:ext uri="{BB962C8B-B14F-4D97-AF65-F5344CB8AC3E}">
        <p14:creationId xmlns:p14="http://schemas.microsoft.com/office/powerpoint/2010/main" val="9825607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Key Strategies Focusing on Students’ Role in the Formative Assessment Process:</a:t>
            </a:r>
            <a:endParaRPr lang="en-US" sz="4000" dirty="0"/>
          </a:p>
        </p:txBody>
      </p:sp>
      <p:sp>
        <p:nvSpPr>
          <p:cNvPr id="3" name="Text Placeholder 2"/>
          <p:cNvSpPr>
            <a:spLocks noGrp="1"/>
          </p:cNvSpPr>
          <p:nvPr>
            <p:ph type="body" sz="quarter" idx="10"/>
          </p:nvPr>
        </p:nvSpPr>
        <p:spPr>
          <a:xfrm>
            <a:off x="352777" y="1756792"/>
            <a:ext cx="8382000" cy="2962862"/>
          </a:xfrm>
        </p:spPr>
        <p:txBody>
          <a:bodyPr/>
          <a:lstStyle/>
          <a:p>
            <a:r>
              <a:rPr lang="en-US" dirty="0" smtClean="0"/>
              <a:t>Activating students as learning resources for one another </a:t>
            </a:r>
            <a:endParaRPr lang="en-US" dirty="0"/>
          </a:p>
          <a:p>
            <a:endParaRPr lang="en-US" dirty="0" smtClean="0"/>
          </a:p>
          <a:p>
            <a:r>
              <a:rPr lang="en-US" dirty="0" smtClean="0"/>
              <a:t>Activating students as owners of their own learning</a:t>
            </a:r>
          </a:p>
          <a:p>
            <a:pPr marL="0" indent="0" algn="r">
              <a:buNone/>
            </a:pPr>
            <a:r>
              <a:rPr lang="en-US" dirty="0"/>
              <a:t>	</a:t>
            </a:r>
            <a:r>
              <a:rPr lang="en-US" dirty="0" smtClean="0"/>
              <a:t>					</a:t>
            </a:r>
            <a:r>
              <a:rPr lang="en-US" sz="2400" dirty="0" smtClean="0"/>
              <a:t>Wiliam, D. (2011)</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14</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1001994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Sharing </a:t>
            </a:r>
            <a:r>
              <a:rPr lang="en-US" sz="4200" dirty="0" smtClean="0"/>
              <a:t>Implementation Experiences: </a:t>
            </a:r>
            <a:br>
              <a:rPr lang="en-US" sz="4200" dirty="0" smtClean="0"/>
            </a:br>
            <a:r>
              <a:rPr lang="en-US" sz="4200" dirty="0" smtClean="0"/>
              <a:t>CSS-Math</a:t>
            </a:r>
            <a:endParaRPr lang="en-US" sz="4200" dirty="0"/>
          </a:p>
        </p:txBody>
      </p:sp>
      <p:sp>
        <p:nvSpPr>
          <p:cNvPr id="3" name="Slide Number Placeholder 2"/>
          <p:cNvSpPr>
            <a:spLocks noGrp="1"/>
          </p:cNvSpPr>
          <p:nvPr>
            <p:ph type="sldNum" sz="quarter" idx="12"/>
          </p:nvPr>
        </p:nvSpPr>
        <p:spPr/>
        <p:txBody>
          <a:bodyPr/>
          <a:lstStyle/>
          <a:p>
            <a:pPr>
              <a:defRPr/>
            </a:pPr>
            <a:fld id="{62F2B98C-794A-451C-97A2-11B91958EFD5}" type="slidenum">
              <a:rPr lang="en-US" smtClean="0"/>
              <a:pPr>
                <a:defRPr/>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23746"/>
              </p:ext>
            </p:extLst>
          </p:nvPr>
        </p:nvGraphicFramePr>
        <p:xfrm>
          <a:off x="169620" y="1465729"/>
          <a:ext cx="5181600" cy="4343400"/>
        </p:xfrm>
        <a:graphic>
          <a:graphicData uri="http://schemas.openxmlformats.org/drawingml/2006/table">
            <a:tbl>
              <a:tblPr firstRow="1" bandRow="1">
                <a:tableStyleId>{F5AB1C69-6EDB-4FF4-983F-18BD219EF322}</a:tableStyleId>
              </a:tblPr>
              <a:tblGrid>
                <a:gridCol w="5181600"/>
              </a:tblGrid>
              <a:tr h="359307">
                <a:tc>
                  <a:txBody>
                    <a:bodyPr/>
                    <a:lstStyle/>
                    <a:p>
                      <a:r>
                        <a:rPr lang="en-US" dirty="0" smtClean="0"/>
                        <a:t>Sharing Implementation Experiences</a:t>
                      </a:r>
                      <a:endParaRPr lang="en-US" dirty="0"/>
                    </a:p>
                  </a:txBody>
                  <a:tcPr/>
                </a:tc>
              </a:tr>
              <a:tr h="1310639">
                <a:tc>
                  <a:txBody>
                    <a:bodyPr/>
                    <a:lstStyle/>
                    <a:p>
                      <a:pPr marL="457200" indent="-457200">
                        <a:buFont typeface="+mj-lt"/>
                        <a:buAutoNum type="arabicPeriod"/>
                        <a:defRPr/>
                      </a:pPr>
                      <a:r>
                        <a:rPr lang="en-US" sz="2200" u="none" dirty="0" smtClean="0">
                          <a:latin typeface="+mn-lt"/>
                        </a:rPr>
                        <a:t>Each participant</a:t>
                      </a:r>
                      <a:r>
                        <a:rPr lang="en-US" sz="2000" u="none" baseline="0" dirty="0" smtClean="0">
                          <a:latin typeface="+mn-lt"/>
                        </a:rPr>
                        <a:t> will </a:t>
                      </a:r>
                      <a:r>
                        <a:rPr lang="en-US" sz="2000" u="none" baseline="0" dirty="0" smtClean="0"/>
                        <a:t>discuss with their table grou</a:t>
                      </a:r>
                      <a:r>
                        <a:rPr lang="en-US" sz="2000" i="0" u="none" baseline="0" dirty="0" smtClean="0"/>
                        <a:t>p one positive highlight, </a:t>
                      </a:r>
                      <a:r>
                        <a:rPr lang="en-US" sz="2000" baseline="0" dirty="0" smtClean="0"/>
                        <a:t>one question that they have as coaches, and one ongoing need for teachers </a:t>
                      </a:r>
                      <a:r>
                        <a:rPr lang="en-US" sz="2000" i="0" u="none" baseline="0" dirty="0" smtClean="0"/>
                        <a:t>from their perso</a:t>
                      </a:r>
                      <a:r>
                        <a:rPr lang="en-US" sz="2000" u="none" baseline="0" dirty="0" smtClean="0"/>
                        <a:t>nal implementation of the CCS-Math thus far.</a:t>
                      </a:r>
                      <a:endParaRPr lang="en-US" sz="2000" b="1" u="none" dirty="0" smtClean="0">
                        <a:latin typeface="+mn-lt"/>
                      </a:endParaRPr>
                    </a:p>
                  </a:txBody>
                  <a:tcPr/>
                </a:tc>
              </a:tr>
              <a:tr h="804833">
                <a:tc>
                  <a:txBody>
                    <a:bodyPr/>
                    <a:lstStyle/>
                    <a:p>
                      <a:pPr marL="457200" indent="-457200">
                        <a:buFont typeface="+mj-lt"/>
                        <a:buAutoNum type="arabicPeriod" startAt="2"/>
                      </a:pPr>
                      <a:r>
                        <a:rPr lang="en-US" sz="2000" u="none" baseline="0" dirty="0" smtClean="0"/>
                        <a:t>Each table group will then determine two positive highlights, </a:t>
                      </a:r>
                      <a:r>
                        <a:rPr lang="en-US" sz="2000" baseline="0" dirty="0" smtClean="0"/>
                        <a:t>two questions, and two ongoing needs </a:t>
                      </a:r>
                      <a:r>
                        <a:rPr lang="en-US" sz="2000" u="none" baseline="0" dirty="0" smtClean="0"/>
                        <a:t>that they will present to the larger group.</a:t>
                      </a:r>
                    </a:p>
                  </a:txBody>
                  <a:tcPr/>
                </a:tc>
              </a:tr>
              <a:tr h="716280">
                <a:tc>
                  <a:txBody>
                    <a:bodyPr/>
                    <a:lstStyle/>
                    <a:p>
                      <a:pPr marL="457200" indent="-457200">
                        <a:buFont typeface="+mj-lt"/>
                        <a:buAutoNum type="arabicPeriod" startAt="3"/>
                      </a:pPr>
                      <a:r>
                        <a:rPr lang="en-US" sz="2000" baseline="0" dirty="0" smtClean="0"/>
                        <a:t>Participants will record notes and “</a:t>
                      </a:r>
                      <a:r>
                        <a:rPr lang="en-US" sz="2000" i="0" u="none" baseline="0" dirty="0" smtClean="0"/>
                        <a:t>New Ideas” </a:t>
                      </a:r>
                      <a:r>
                        <a:rPr lang="en-US" sz="2000" u="none" baseline="0" dirty="0" smtClean="0"/>
                        <a:t>generated from the discussion</a:t>
                      </a:r>
                      <a:r>
                        <a:rPr lang="en-US" sz="2000" baseline="0" dirty="0" smtClean="0"/>
                        <a:t>.</a:t>
                      </a:r>
                    </a:p>
                  </a:txBody>
                  <a:tcPr/>
                </a:tc>
              </a:tr>
            </a:tbl>
          </a:graphicData>
        </a:graphic>
      </p:graphicFrame>
      <p:sp>
        <p:nvSpPr>
          <p:cNvPr id="6" name="TextBox 6"/>
          <p:cNvSpPr txBox="1">
            <a:spLocks noChangeArrowheads="1"/>
          </p:cNvSpPr>
          <p:nvPr/>
        </p:nvSpPr>
        <p:spPr bwMode="auto">
          <a:xfrm>
            <a:off x="7467600" y="5181600"/>
            <a:ext cx="838200" cy="923330"/>
          </a:xfrm>
          <a:prstGeom prst="rect">
            <a:avLst/>
          </a:prstGeom>
          <a:noFill/>
          <a:ln w="9525">
            <a:noFill/>
            <a:miter lim="800000"/>
            <a:headEnd/>
            <a:tailEnd/>
          </a:ln>
        </p:spPr>
        <p:txBody>
          <a:bodyPr wrap="square">
            <a:spAutoFit/>
          </a:bodyPr>
          <a:lstStyle/>
          <a:p>
            <a:pPr algn="ctr"/>
            <a:r>
              <a:rPr lang="en-US" dirty="0" smtClean="0"/>
              <a:t>Guide Pages 8-9</a:t>
            </a:r>
            <a:endParaRPr lang="en-US" dirty="0"/>
          </a:p>
        </p:txBody>
      </p:sp>
      <p:sp>
        <p:nvSpPr>
          <p:cNvPr id="7" name="Rectangle 6"/>
          <p:cNvSpPr/>
          <p:nvPr/>
        </p:nvSpPr>
        <p:spPr>
          <a:xfrm>
            <a:off x="5562600" y="1447800"/>
            <a:ext cx="1981200" cy="289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2209800"/>
            <a:ext cx="1905000" cy="3124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05600" y="2895600"/>
            <a:ext cx="1981200" cy="274982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30516" y="1479884"/>
            <a:ext cx="2057400" cy="646331"/>
          </a:xfrm>
          <a:prstGeom prst="rect">
            <a:avLst/>
          </a:prstGeom>
          <a:noFill/>
        </p:spPr>
        <p:txBody>
          <a:bodyPr wrap="square" rtlCol="0">
            <a:spAutoFit/>
          </a:bodyPr>
          <a:lstStyle/>
          <a:p>
            <a:pPr algn="ctr"/>
            <a:r>
              <a:rPr lang="en-US" b="1" u="sng" dirty="0" smtClean="0">
                <a:solidFill>
                  <a:schemeClr val="bg1"/>
                </a:solidFill>
              </a:rPr>
              <a:t>Positive Highlights</a:t>
            </a:r>
            <a:endParaRPr lang="en-US" b="1" u="sng" dirty="0">
              <a:solidFill>
                <a:schemeClr val="bg1"/>
              </a:solidFill>
            </a:endParaRPr>
          </a:p>
        </p:txBody>
      </p:sp>
      <p:sp>
        <p:nvSpPr>
          <p:cNvPr id="11" name="TextBox 10"/>
          <p:cNvSpPr txBox="1"/>
          <p:nvPr/>
        </p:nvSpPr>
        <p:spPr>
          <a:xfrm>
            <a:off x="6248400" y="2286000"/>
            <a:ext cx="1905000" cy="381000"/>
          </a:xfrm>
          <a:prstGeom prst="rect">
            <a:avLst/>
          </a:prstGeom>
          <a:noFill/>
        </p:spPr>
        <p:txBody>
          <a:bodyPr wrap="square" rtlCol="0">
            <a:spAutoFit/>
          </a:bodyPr>
          <a:lstStyle/>
          <a:p>
            <a:pPr algn="ctr"/>
            <a:r>
              <a:rPr lang="en-US" b="1" u="sng" dirty="0" smtClean="0">
                <a:solidFill>
                  <a:schemeClr val="bg1"/>
                </a:solidFill>
              </a:rPr>
              <a:t>Questions</a:t>
            </a:r>
            <a:endParaRPr lang="en-US" b="1" u="sng" dirty="0">
              <a:solidFill>
                <a:schemeClr val="bg1"/>
              </a:solidFill>
            </a:endParaRPr>
          </a:p>
        </p:txBody>
      </p:sp>
      <p:sp>
        <p:nvSpPr>
          <p:cNvPr id="12" name="TextBox 11"/>
          <p:cNvSpPr txBox="1"/>
          <p:nvPr/>
        </p:nvSpPr>
        <p:spPr>
          <a:xfrm>
            <a:off x="6629400" y="2971800"/>
            <a:ext cx="1981200" cy="369332"/>
          </a:xfrm>
          <a:prstGeom prst="rect">
            <a:avLst/>
          </a:prstGeom>
          <a:noFill/>
        </p:spPr>
        <p:txBody>
          <a:bodyPr wrap="square" rtlCol="0">
            <a:spAutoFit/>
          </a:bodyPr>
          <a:lstStyle/>
          <a:p>
            <a:pPr algn="ctr"/>
            <a:r>
              <a:rPr lang="en-US" b="1" u="sng" dirty="0" smtClean="0">
                <a:solidFill>
                  <a:schemeClr val="bg1"/>
                </a:solidFill>
              </a:rPr>
              <a:t>Ongoing Needs</a:t>
            </a:r>
            <a:endParaRPr lang="en-US" b="1" u="sng" dirty="0">
              <a:solidFill>
                <a:schemeClr val="bg1"/>
              </a:solidFill>
            </a:endParaRPr>
          </a:p>
        </p:txBody>
      </p:sp>
      <p:pic>
        <p:nvPicPr>
          <p:cNvPr id="5" name="Picture 2"/>
          <p:cNvPicPr preferRelativeResize="0">
            <a:picLocks noChangeArrowheads="1"/>
          </p:cNvPicPr>
          <p:nvPr/>
        </p:nvPicPr>
        <p:blipFill>
          <a:blip r:embed="rId3" cstate="print"/>
          <a:srcRect/>
          <a:stretch>
            <a:fillRect/>
          </a:stretch>
        </p:blipFill>
        <p:spPr bwMode="auto">
          <a:xfrm>
            <a:off x="7315200" y="5105400"/>
            <a:ext cx="932688" cy="1014984"/>
          </a:xfrm>
          <a:prstGeom prst="rect">
            <a:avLst/>
          </a:prstGeom>
          <a:noFill/>
          <a:ln w="9525">
            <a:noFill/>
            <a:miter lim="800000"/>
            <a:headEnd/>
            <a:tailEnd/>
          </a:ln>
        </p:spPr>
      </p:pic>
      <p:sp>
        <p:nvSpPr>
          <p:cNvPr id="13" name="TextBox 12"/>
          <p:cNvSpPr txBox="1"/>
          <p:nvPr/>
        </p:nvSpPr>
        <p:spPr>
          <a:xfrm>
            <a:off x="7172960" y="5140960"/>
            <a:ext cx="1239520" cy="646331"/>
          </a:xfrm>
          <a:prstGeom prst="rect">
            <a:avLst/>
          </a:prstGeom>
          <a:noFill/>
        </p:spPr>
        <p:txBody>
          <a:bodyPr wrap="square" rtlCol="0">
            <a:spAutoFit/>
          </a:bodyPr>
          <a:lstStyle/>
          <a:p>
            <a:pPr algn="ctr"/>
            <a:r>
              <a:rPr lang="en-US" dirty="0" smtClean="0"/>
              <a:t>Pages </a:t>
            </a:r>
            <a:br>
              <a:rPr lang="en-US" dirty="0" smtClean="0"/>
            </a:br>
            <a:r>
              <a:rPr lang="en-US" dirty="0" smtClean="0"/>
              <a:t>6-7  </a:t>
            </a:r>
            <a:endParaRPr lang="en-US" dirty="0"/>
          </a:p>
        </p:txBody>
      </p:sp>
      <p:pic>
        <p:nvPicPr>
          <p:cNvPr id="16" name="Picture 15"/>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911912"/>
            <a:ext cx="7886700" cy="609398"/>
          </a:xfrm>
        </p:spPr>
        <p:txBody>
          <a:bodyPr/>
          <a:lstStyle/>
          <a:p>
            <a:r>
              <a:rPr lang="en-US" dirty="0" smtClean="0"/>
              <a:t>Creating Learning Targets</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preferRelativeResize="0">
            <a:picLocks noChangeArrowheads="1"/>
          </p:cNvPicPr>
          <p:nvPr/>
        </p:nvPicPr>
        <p:blipFill>
          <a:blip r:embed="rId3" cstate="print"/>
          <a:srcRect/>
          <a:stretch>
            <a:fillRect/>
          </a:stretch>
        </p:blipFill>
        <p:spPr bwMode="auto">
          <a:xfrm>
            <a:off x="898837" y="4891656"/>
            <a:ext cx="932688" cy="1014984"/>
          </a:xfrm>
          <a:prstGeom prst="rect">
            <a:avLst/>
          </a:prstGeom>
          <a:noFill/>
          <a:ln w="9525">
            <a:noFill/>
            <a:miter lim="800000"/>
            <a:headEnd/>
            <a:tailEnd/>
          </a:ln>
        </p:spPr>
      </p:pic>
      <p:sp>
        <p:nvSpPr>
          <p:cNvPr id="9" name="TextBox 8"/>
          <p:cNvSpPr txBox="1"/>
          <p:nvPr/>
        </p:nvSpPr>
        <p:spPr>
          <a:xfrm>
            <a:off x="873437" y="4886576"/>
            <a:ext cx="914400" cy="369332"/>
          </a:xfrm>
          <a:prstGeom prst="rect">
            <a:avLst/>
          </a:prstGeom>
          <a:noFill/>
        </p:spPr>
        <p:txBody>
          <a:bodyPr wrap="square" rtlCol="0">
            <a:spAutoFit/>
          </a:bodyPr>
          <a:lstStyle/>
          <a:p>
            <a:pPr algn="ctr"/>
            <a:r>
              <a:rPr lang="en-US" dirty="0" smtClean="0"/>
              <a:t>Page 9</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Key Idea</a:t>
            </a:r>
            <a:r>
              <a:rPr lang="en-US" sz="4000" dirty="0">
                <a:solidFill>
                  <a:schemeClr val="tx1"/>
                </a:solidFill>
              </a:rPr>
              <a:t>s</a:t>
            </a:r>
            <a:r>
              <a:rPr lang="en-US" sz="4000" dirty="0" smtClean="0"/>
              <a:t> from Module 1</a:t>
            </a:r>
            <a:endParaRPr lang="en-US" sz="4000" dirty="0"/>
          </a:p>
        </p:txBody>
      </p:sp>
      <p:sp>
        <p:nvSpPr>
          <p:cNvPr id="3" name="Text Placeholder 2"/>
          <p:cNvSpPr>
            <a:spLocks noGrp="1"/>
          </p:cNvSpPr>
          <p:nvPr>
            <p:ph type="body" sz="quarter" idx="10"/>
          </p:nvPr>
        </p:nvSpPr>
        <p:spPr>
          <a:xfrm>
            <a:off x="381000" y="1362237"/>
            <a:ext cx="8382000" cy="5761577"/>
          </a:xfrm>
        </p:spPr>
        <p:txBody>
          <a:bodyPr/>
          <a:lstStyle/>
          <a:p>
            <a:pPr lvl="0"/>
            <a:r>
              <a:rPr lang="en-US" dirty="0"/>
              <a:t>The CCS-Math embodies a core shift in teaching and learning</a:t>
            </a:r>
            <a:r>
              <a:rPr lang="en-US" dirty="0" smtClean="0"/>
              <a:t>.</a:t>
            </a:r>
          </a:p>
          <a:p>
            <a:pPr lvl="1"/>
            <a:r>
              <a:rPr lang="en-US" dirty="0" smtClean="0"/>
              <a:t>Three Shifts: Focus, Coherence, and Rigor</a:t>
            </a:r>
          </a:p>
          <a:p>
            <a:pPr lvl="1"/>
            <a:r>
              <a:rPr lang="en-US" dirty="0" smtClean="0"/>
              <a:t>Standards for Mathematical Practice</a:t>
            </a:r>
          </a:p>
          <a:p>
            <a:pPr lvl="1"/>
            <a:r>
              <a:rPr lang="en-US" dirty="0" smtClean="0"/>
              <a:t>Problem Types</a:t>
            </a:r>
          </a:p>
          <a:p>
            <a:pPr lvl="1"/>
            <a:r>
              <a:rPr lang="en-US" dirty="0" smtClean="0"/>
              <a:t>Accessibility</a:t>
            </a:r>
          </a:p>
          <a:p>
            <a:pPr lvl="1"/>
            <a:r>
              <a:rPr lang="en-US" dirty="0" smtClean="0"/>
              <a:t>Key Classroom Practices</a:t>
            </a:r>
          </a:p>
          <a:p>
            <a:pPr lvl="1"/>
            <a:r>
              <a:rPr lang="en-US" dirty="0" smtClean="0"/>
              <a:t>Formative Assessment Process</a:t>
            </a:r>
          </a:p>
          <a:p>
            <a:pPr marL="517525" lvl="1" indent="0">
              <a:buNone/>
            </a:pPr>
            <a:endParaRPr lang="en-US" dirty="0" smtClean="0"/>
          </a:p>
          <a:p>
            <a:pPr marL="517525" lvl="1" indent="0">
              <a:buNone/>
            </a:pPr>
            <a:endParaRPr lang="en-US" dirty="0" smtClean="0"/>
          </a:p>
          <a:p>
            <a:pPr marL="0" lv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852496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Key Idea for Module 4</a:t>
            </a:r>
            <a:endParaRPr lang="en-US" sz="4000" dirty="0"/>
          </a:p>
        </p:txBody>
      </p:sp>
      <p:sp>
        <p:nvSpPr>
          <p:cNvPr id="3" name="Text Placeholder 2"/>
          <p:cNvSpPr>
            <a:spLocks noGrp="1"/>
          </p:cNvSpPr>
          <p:nvPr>
            <p:ph type="body" sz="quarter" idx="10"/>
          </p:nvPr>
        </p:nvSpPr>
        <p:spPr>
          <a:xfrm>
            <a:off x="381000" y="1362236"/>
            <a:ext cx="8382000" cy="3804118"/>
          </a:xfrm>
        </p:spPr>
        <p:txBody>
          <a:bodyPr/>
          <a:lstStyle/>
          <a:p>
            <a:pPr lvl="0"/>
            <a:r>
              <a:rPr lang="en-US" dirty="0" smtClean="0"/>
              <a:t>In order to design learning experiences that align with the CCS-Math, teachers must develop a deep understanding of the structure of the Standards. </a:t>
            </a:r>
          </a:p>
          <a:p>
            <a:pPr marL="517525" lvl="1" indent="0">
              <a:buNone/>
            </a:pPr>
            <a:endParaRPr lang="en-US" dirty="0" smtClean="0"/>
          </a:p>
          <a:p>
            <a:pPr marL="517525" lvl="1" indent="0">
              <a:buNone/>
            </a:pPr>
            <a:endParaRPr lang="en-US" dirty="0" smtClean="0"/>
          </a:p>
          <a:p>
            <a:pPr marL="0" lv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695434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Grain-size of Mathematics</a:t>
            </a:r>
            <a:endParaRPr lang="en-US" sz="4000" dirty="0"/>
          </a:p>
        </p:txBody>
      </p:sp>
      <p:sp>
        <p:nvSpPr>
          <p:cNvPr id="3" name="Text Placeholder 2"/>
          <p:cNvSpPr>
            <a:spLocks noGrp="1"/>
          </p:cNvSpPr>
          <p:nvPr>
            <p:ph type="body" sz="quarter" idx="10"/>
          </p:nvPr>
        </p:nvSpPr>
        <p:spPr>
          <a:xfrm>
            <a:off x="536642" y="2249137"/>
            <a:ext cx="8382000" cy="1428083"/>
          </a:xfrm>
        </p:spPr>
        <p:txBody>
          <a:bodyPr/>
          <a:lstStyle/>
          <a:p>
            <a:pPr marL="0" indent="0">
              <a:buNone/>
            </a:pPr>
            <a:r>
              <a:rPr lang="en-US" dirty="0" smtClean="0"/>
              <a:t>“Mathematics does not break down into lesson-sized pieces.”</a:t>
            </a:r>
          </a:p>
          <a:p>
            <a:pPr marL="0" indent="0">
              <a:buNone/>
            </a:pPr>
            <a:r>
              <a:rPr lang="en-US" dirty="0"/>
              <a:t>	</a:t>
            </a:r>
            <a:r>
              <a:rPr lang="en-US" dirty="0" smtClean="0"/>
              <a:t>		- Phil Daro</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19</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5977054" y="5040351"/>
            <a:ext cx="2497873" cy="369332"/>
          </a:xfrm>
          <a:prstGeom prst="rect">
            <a:avLst/>
          </a:prstGeom>
          <a:noFill/>
        </p:spPr>
        <p:txBody>
          <a:bodyPr wrap="square" rtlCol="0">
            <a:spAutoFit/>
          </a:bodyPr>
          <a:lstStyle/>
          <a:p>
            <a:r>
              <a:rPr lang="en-US" dirty="0" smtClean="0"/>
              <a:t>Daro, P. (2013)</a:t>
            </a:r>
            <a:endParaRPr lang="en-US" dirty="0"/>
          </a:p>
        </p:txBody>
      </p:sp>
    </p:spTree>
    <p:extLst>
      <p:ext uri="{BB962C8B-B14F-4D97-AF65-F5344CB8AC3E}">
        <p14:creationId xmlns:p14="http://schemas.microsoft.com/office/powerpoint/2010/main" val="20248578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a:bodyPr>
          <a:lstStyle/>
          <a:p>
            <a:r>
              <a:rPr lang="en-US" sz="4400" dirty="0" smtClean="0"/>
              <a:t>Focus on Designing Learning</a:t>
            </a:r>
          </a:p>
        </p:txBody>
      </p:sp>
      <p:sp>
        <p:nvSpPr>
          <p:cNvPr id="19459" name="Content Placeholder 1"/>
          <p:cNvSpPr>
            <a:spLocks noGrp="1"/>
          </p:cNvSpPr>
          <p:nvPr>
            <p:ph type="body" sz="quarter" idx="10"/>
          </p:nvPr>
        </p:nvSpPr>
        <p:spPr>
          <a:xfrm>
            <a:off x="381000" y="960330"/>
            <a:ext cx="8382000" cy="5478423"/>
          </a:xfrm>
        </p:spPr>
        <p:txBody>
          <a:bodyPr/>
          <a:lstStyle/>
          <a:p>
            <a:r>
              <a:rPr lang="en-US" dirty="0" smtClean="0"/>
              <a:t>By the end of this session you will have:</a:t>
            </a:r>
          </a:p>
          <a:p>
            <a:pPr lvl="1">
              <a:spcBef>
                <a:spcPts val="1200"/>
              </a:spcBef>
            </a:pPr>
            <a:r>
              <a:rPr lang="en-US" dirty="0" smtClean="0"/>
              <a:t>Strengthened your working relationships with peer Core Standards Coaches</a:t>
            </a:r>
          </a:p>
          <a:p>
            <a:pPr lvl="1">
              <a:spcBef>
                <a:spcPts val="1200"/>
              </a:spcBef>
            </a:pPr>
            <a:r>
              <a:rPr lang="en-US" dirty="0" smtClean="0"/>
              <a:t>Explored the structure of the Standards and the Progressions documents on which the Standards were developed</a:t>
            </a:r>
          </a:p>
          <a:p>
            <a:pPr lvl="1">
              <a:spcBef>
                <a:spcPts val="1200"/>
              </a:spcBef>
            </a:pPr>
            <a:r>
              <a:rPr lang="en-US" dirty="0" smtClean="0"/>
              <a:t>Created effective learning targets for use in planning lessons</a:t>
            </a:r>
          </a:p>
          <a:p>
            <a:pPr lvl="1">
              <a:spcBef>
                <a:spcPts val="1200"/>
              </a:spcBef>
            </a:pPr>
            <a:r>
              <a:rPr lang="en-US" dirty="0" smtClean="0"/>
              <a:t>Described </a:t>
            </a:r>
            <a:r>
              <a:rPr lang="en-US" dirty="0"/>
              <a:t>a process and strategies for conducting </a:t>
            </a:r>
            <a:r>
              <a:rPr lang="en-US" dirty="0" smtClean="0"/>
              <a:t>informal </a:t>
            </a:r>
            <a:r>
              <a:rPr lang="en-US" dirty="0"/>
              <a:t>needs </a:t>
            </a:r>
            <a:r>
              <a:rPr lang="en-US" dirty="0" smtClean="0"/>
              <a:t>assessment </a:t>
            </a:r>
            <a:r>
              <a:rPr lang="en-US" dirty="0"/>
              <a:t>in order to identify student needs </a:t>
            </a:r>
          </a:p>
          <a:p>
            <a:pPr lvl="1">
              <a:spcBef>
                <a:spcPts val="1200"/>
              </a:spcBef>
            </a:pPr>
            <a:endParaRPr lang="en-US"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9669399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Understanding the Structure</a:t>
            </a:r>
            <a:endParaRPr lang="en-US" sz="4000" dirty="0"/>
          </a:p>
        </p:txBody>
      </p:sp>
      <p:sp>
        <p:nvSpPr>
          <p:cNvPr id="3" name="Text Placeholder 2"/>
          <p:cNvSpPr>
            <a:spLocks noGrp="1"/>
          </p:cNvSpPr>
          <p:nvPr>
            <p:ph type="body" sz="quarter" idx="10"/>
          </p:nvPr>
        </p:nvSpPr>
        <p:spPr>
          <a:xfrm>
            <a:off x="381000" y="1362236"/>
            <a:ext cx="8382000" cy="3964162"/>
          </a:xfrm>
        </p:spPr>
        <p:txBody>
          <a:bodyPr/>
          <a:lstStyle/>
          <a:p>
            <a:pPr lvl="0"/>
            <a:r>
              <a:rPr lang="en-US" sz="2800" dirty="0" smtClean="0"/>
              <a:t>“…individual </a:t>
            </a:r>
            <a:r>
              <a:rPr lang="en-US" sz="2800" dirty="0"/>
              <a:t>statements of what students are expected to understand and be able to do are embedded within domain headings and cluster headings designed to convey the structure of the subject.”</a:t>
            </a:r>
          </a:p>
          <a:p>
            <a:pPr lvl="0"/>
            <a:r>
              <a:rPr lang="en-US" sz="2800" dirty="0"/>
              <a:t>“The Standards” refers to all elements of the design – the wording of domain headings, cluster headings, and individual statements; the text of the grade level introductions and high school category descriptions; the placement of the standards for mathematical practice at each grade level</a:t>
            </a:r>
            <a:r>
              <a:rPr lang="en-US" sz="2800" dirty="0" smtClean="0"/>
              <a:t>.”</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20</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5524948" y="5441446"/>
            <a:ext cx="3238052" cy="338554"/>
          </a:xfrm>
          <a:prstGeom prst="rect">
            <a:avLst/>
          </a:prstGeom>
          <a:noFill/>
        </p:spPr>
        <p:txBody>
          <a:bodyPr wrap="square" rtlCol="0">
            <a:spAutoFit/>
          </a:bodyPr>
          <a:lstStyle/>
          <a:p>
            <a:r>
              <a:rPr lang="en-US" sz="1600" dirty="0" smtClean="0"/>
              <a:t>Daro, McCallum, &amp; Zimba (2012)</a:t>
            </a:r>
            <a:endParaRPr lang="en-US" sz="1600" dirty="0"/>
          </a:p>
        </p:txBody>
      </p:sp>
    </p:spTree>
    <p:extLst>
      <p:ext uri="{BB962C8B-B14F-4D97-AF65-F5344CB8AC3E}">
        <p14:creationId xmlns:p14="http://schemas.microsoft.com/office/powerpoint/2010/main" val="37044419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p:cNvPicPr>
            <a:picLocks noChangeAspect="1" noChangeArrowheads="1"/>
          </p:cNvPicPr>
          <p:nvPr/>
        </p:nvPicPr>
        <p:blipFill>
          <a:blip r:embed="rId3" cstate="print"/>
          <a:srcRect l="29005" t="15640" r="30609" b="2821"/>
          <a:stretch>
            <a:fillRect/>
          </a:stretch>
        </p:blipFill>
        <p:spPr bwMode="auto">
          <a:xfrm>
            <a:off x="6394263" y="2194560"/>
            <a:ext cx="2514600" cy="3581400"/>
          </a:xfrm>
          <a:prstGeom prst="rect">
            <a:avLst/>
          </a:prstGeom>
          <a:noFill/>
          <a:ln w="9525">
            <a:solidFill>
              <a:schemeClr val="tx1"/>
            </a:solidFill>
            <a:miter lim="800000"/>
            <a:headEnd/>
            <a:tailEnd/>
          </a:ln>
        </p:spPr>
      </p:pic>
      <p:sp>
        <p:nvSpPr>
          <p:cNvPr id="35843" name="TextBox 5"/>
          <p:cNvSpPr txBox="1">
            <a:spLocks noChangeArrowheads="1"/>
          </p:cNvSpPr>
          <p:nvPr/>
        </p:nvSpPr>
        <p:spPr bwMode="auto">
          <a:xfrm>
            <a:off x="2819399" y="379190"/>
            <a:ext cx="5736771"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Fewer </a:t>
            </a:r>
            <a:r>
              <a:rPr lang="en-US" sz="3200" dirty="0" smtClean="0">
                <a:solidFill>
                  <a:prstClr val="black"/>
                </a:solidFill>
              </a:rPr>
              <a:t>topics </a:t>
            </a:r>
            <a:r>
              <a:rPr lang="en-US" sz="3200" dirty="0">
                <a:solidFill>
                  <a:prstClr val="black"/>
                </a:solidFill>
              </a:rPr>
              <a:t>allow for focusing on the major work for each </a:t>
            </a:r>
            <a:r>
              <a:rPr lang="en-US" sz="3200" dirty="0" smtClean="0">
                <a:solidFill>
                  <a:prstClr val="black"/>
                </a:solidFill>
              </a:rPr>
              <a:t>grade. </a:t>
            </a:r>
            <a:endParaRPr lang="en-US" sz="3200" dirty="0">
              <a:solidFill>
                <a:prstClr val="black"/>
              </a:solidFill>
            </a:endParaRPr>
          </a:p>
        </p:txBody>
      </p:sp>
      <p:grpSp>
        <p:nvGrpSpPr>
          <p:cNvPr id="2" name="Group 7"/>
          <p:cNvGrpSpPr/>
          <p:nvPr/>
        </p:nvGrpSpPr>
        <p:grpSpPr>
          <a:xfrm>
            <a:off x="228600" y="152400"/>
            <a:ext cx="2416423" cy="1933138"/>
            <a:chOff x="228176" y="1323797"/>
            <a:chExt cx="2416423" cy="1933138"/>
          </a:xfrm>
          <a:solidFill>
            <a:schemeClr val="accent2"/>
          </a:solidFill>
        </p:grpSpPr>
        <p:sp>
          <p:nvSpPr>
            <p:cNvPr id="9" name="Rounded Rectangle 8"/>
            <p:cNvSpPr/>
            <p:nvPr/>
          </p:nvSpPr>
          <p:spPr>
            <a:xfrm>
              <a:off x="228176" y="1323797"/>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06567" y="1402188"/>
              <a:ext cx="2286000" cy="1792224"/>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Focus</a:t>
              </a:r>
            </a:p>
          </p:txBody>
        </p:sp>
      </p:grpSp>
      <p:pic>
        <p:nvPicPr>
          <p:cNvPr id="12" name="Picture 11"/>
          <p:cNvPicPr/>
          <p:nvPr/>
        </p:nvPicPr>
        <p:blipFill>
          <a:blip r:embed="rId3" cstate="print"/>
          <a:srcRect l="32946" t="22868" r="43066" b="63326"/>
          <a:stretch>
            <a:fillRect/>
          </a:stretch>
        </p:blipFill>
        <p:spPr bwMode="auto">
          <a:xfrm>
            <a:off x="130626" y="2346960"/>
            <a:ext cx="6126480" cy="283464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4" name="TextBox 3"/>
          <p:cNvSpPr txBox="1"/>
          <p:nvPr/>
        </p:nvSpPr>
        <p:spPr>
          <a:xfrm>
            <a:off x="2128837" y="5520932"/>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21</a:t>
            </a:fld>
            <a:endParaRPr lang="en-US" dirty="0"/>
          </a:p>
        </p:txBody>
      </p:sp>
    </p:spTree>
    <p:extLst>
      <p:ext uri="{BB962C8B-B14F-4D97-AF65-F5344CB8AC3E}">
        <p14:creationId xmlns:p14="http://schemas.microsoft.com/office/powerpoint/2010/main" val="29552842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3879" y="6133968"/>
            <a:ext cx="2203704" cy="484632"/>
          </a:xfrm>
        </p:spPr>
        <p:txBody>
          <a:bodyPr/>
          <a:lstStyle/>
          <a:p>
            <a:fld id="{EE3D4692-A625-460F-A072-DE10EEAA5719}" type="slidenum">
              <a:rPr lang="en-US" smtClean="0"/>
              <a:pPr/>
              <a:t>22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pic>
        <p:nvPicPr>
          <p:cNvPr id="7" name="Picture 6"/>
          <p:cNvPicPr>
            <a:picLocks noChangeAspect="1"/>
          </p:cNvPicPr>
          <p:nvPr/>
        </p:nvPicPr>
        <p:blipFill rotWithShape="1">
          <a:blip r:embed="rId4"/>
          <a:srcRect l="37404" t="27191" r="44373" b="21720"/>
          <a:stretch/>
        </p:blipFill>
        <p:spPr>
          <a:xfrm>
            <a:off x="2795817" y="164048"/>
            <a:ext cx="3781778" cy="6626578"/>
          </a:xfrm>
          <a:prstGeom prst="rect">
            <a:avLst/>
          </a:prstGeom>
        </p:spPr>
      </p:pic>
      <p:grpSp>
        <p:nvGrpSpPr>
          <p:cNvPr id="23" name="Group 22"/>
          <p:cNvGrpSpPr/>
          <p:nvPr/>
        </p:nvGrpSpPr>
        <p:grpSpPr>
          <a:xfrm>
            <a:off x="211842" y="297455"/>
            <a:ext cx="2610380" cy="1066549"/>
            <a:chOff x="211842" y="297455"/>
            <a:chExt cx="2610380" cy="1066549"/>
          </a:xfrm>
        </p:grpSpPr>
        <p:sp>
          <p:nvSpPr>
            <p:cNvPr id="9" name="Left Brace 8"/>
            <p:cNvSpPr/>
            <p:nvPr/>
          </p:nvSpPr>
          <p:spPr>
            <a:xfrm>
              <a:off x="2478795" y="297455"/>
              <a:ext cx="343427" cy="10245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211842" y="440674"/>
              <a:ext cx="2148289" cy="923330"/>
            </a:xfrm>
            <a:prstGeom prst="rect">
              <a:avLst/>
            </a:prstGeom>
            <a:noFill/>
          </p:spPr>
          <p:txBody>
            <a:bodyPr wrap="square" rtlCol="0">
              <a:spAutoFit/>
            </a:bodyPr>
            <a:lstStyle/>
            <a:p>
              <a:r>
                <a:rPr lang="en-US" dirty="0" smtClean="0"/>
                <a:t>Provides the critical areas for the grade level. </a:t>
              </a:r>
              <a:endParaRPr lang="en-US" dirty="0"/>
            </a:p>
          </p:txBody>
        </p:sp>
      </p:grpSp>
      <p:sp>
        <p:nvSpPr>
          <p:cNvPr id="24" name="Left Brace 23"/>
          <p:cNvSpPr/>
          <p:nvPr/>
        </p:nvSpPr>
        <p:spPr>
          <a:xfrm>
            <a:off x="2478795" y="1364004"/>
            <a:ext cx="343427" cy="52545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158792" y="3529637"/>
            <a:ext cx="2148289" cy="1477328"/>
          </a:xfrm>
          <a:prstGeom prst="rect">
            <a:avLst/>
          </a:prstGeom>
          <a:noFill/>
        </p:spPr>
        <p:txBody>
          <a:bodyPr wrap="square" rtlCol="0">
            <a:spAutoFit/>
          </a:bodyPr>
          <a:lstStyle/>
          <a:p>
            <a:r>
              <a:rPr lang="en-US" dirty="0" smtClean="0"/>
              <a:t>Describes key ideas that students should learn in relation to each of the critical areas. </a:t>
            </a:r>
            <a:endParaRPr lang="en-US" dirty="0"/>
          </a:p>
        </p:txBody>
      </p:sp>
      <p:sp>
        <p:nvSpPr>
          <p:cNvPr id="10" name="TextBox 9"/>
          <p:cNvSpPr txBox="1"/>
          <p:nvPr/>
        </p:nvSpPr>
        <p:spPr>
          <a:xfrm>
            <a:off x="6644493" y="5349478"/>
            <a:ext cx="3297487" cy="307777"/>
          </a:xfrm>
          <a:prstGeom prst="rect">
            <a:avLst/>
          </a:prstGeom>
          <a:noFill/>
        </p:spPr>
        <p:txBody>
          <a:bodyPr wrap="square" rtlCol="0">
            <a:spAutoFit/>
          </a:bodyPr>
          <a:lstStyle/>
          <a:p>
            <a:r>
              <a:rPr lang="en-US" sz="1400" dirty="0"/>
              <a:t>http://</a:t>
            </a:r>
            <a:r>
              <a:rPr lang="en-US" sz="1400" dirty="0" smtClean="0"/>
              <a:t>www.corestandards.org/</a:t>
            </a:r>
            <a:endParaRPr lang="en-US" sz="1400" dirty="0"/>
          </a:p>
        </p:txBody>
      </p:sp>
    </p:spTree>
    <p:extLst>
      <p:ext uri="{BB962C8B-B14F-4D97-AF65-F5344CB8AC3E}">
        <p14:creationId xmlns:p14="http://schemas.microsoft.com/office/powerpoint/2010/main" val="30577107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3D4692-A625-460F-A072-DE10EEAA5719}" type="slidenum">
              <a:rPr lang="en-US" smtClean="0"/>
              <a:pPr/>
              <a:t>23</a:t>
            </a:fld>
            <a:endParaRPr lang="en-US" dirty="0"/>
          </a:p>
        </p:txBody>
      </p:sp>
      <p:pic>
        <p:nvPicPr>
          <p:cNvPr id="5" name="Picture 4"/>
          <p:cNvPicPr>
            <a:picLocks noChangeAspect="1"/>
          </p:cNvPicPr>
          <p:nvPr/>
        </p:nvPicPr>
        <p:blipFill rotWithShape="1">
          <a:blip r:embed="rId3"/>
          <a:srcRect l="29159" t="14459" r="29832" b="10067"/>
          <a:stretch/>
        </p:blipFill>
        <p:spPr>
          <a:xfrm>
            <a:off x="2422609" y="0"/>
            <a:ext cx="5773271" cy="6640838"/>
          </a:xfrm>
          <a:prstGeom prst="rect">
            <a:avLst/>
          </a:prstGeom>
        </p:spPr>
      </p:pic>
      <p:sp>
        <p:nvSpPr>
          <p:cNvPr id="6" name="TextBox 5"/>
          <p:cNvSpPr txBox="1"/>
          <p:nvPr/>
        </p:nvSpPr>
        <p:spPr>
          <a:xfrm>
            <a:off x="1202160" y="261380"/>
            <a:ext cx="2148289" cy="369332"/>
          </a:xfrm>
          <a:prstGeom prst="rect">
            <a:avLst/>
          </a:prstGeom>
          <a:noFill/>
        </p:spPr>
        <p:txBody>
          <a:bodyPr wrap="square" rtlCol="0">
            <a:spAutoFit/>
          </a:bodyPr>
          <a:lstStyle/>
          <a:p>
            <a:r>
              <a:rPr lang="en-US" dirty="0" smtClean="0"/>
              <a:t>Domains</a:t>
            </a:r>
            <a:endParaRPr lang="en-US" dirty="0"/>
          </a:p>
        </p:txBody>
      </p:sp>
      <p:sp>
        <p:nvSpPr>
          <p:cNvPr id="7" name="TextBox 6"/>
          <p:cNvSpPr txBox="1"/>
          <p:nvPr/>
        </p:nvSpPr>
        <p:spPr>
          <a:xfrm>
            <a:off x="566383" y="1113027"/>
            <a:ext cx="2148289" cy="369332"/>
          </a:xfrm>
          <a:prstGeom prst="rect">
            <a:avLst/>
          </a:prstGeom>
          <a:noFill/>
        </p:spPr>
        <p:txBody>
          <a:bodyPr wrap="square" rtlCol="0">
            <a:spAutoFit/>
          </a:bodyPr>
          <a:lstStyle/>
          <a:p>
            <a:r>
              <a:rPr lang="en-US" dirty="0" smtClean="0"/>
              <a:t>Cluster Headings</a:t>
            </a:r>
            <a:endParaRPr lang="en-US" dirty="0"/>
          </a:p>
        </p:txBody>
      </p:sp>
      <p:sp>
        <p:nvSpPr>
          <p:cNvPr id="8" name="Oval 7"/>
          <p:cNvSpPr/>
          <p:nvPr/>
        </p:nvSpPr>
        <p:spPr bwMode="auto">
          <a:xfrm>
            <a:off x="5206675" y="50094"/>
            <a:ext cx="2828935" cy="3270325"/>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 name="TextBox 8"/>
          <p:cNvSpPr txBox="1"/>
          <p:nvPr/>
        </p:nvSpPr>
        <p:spPr>
          <a:xfrm>
            <a:off x="5295201" y="6218736"/>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2" name="Footer Placeholder 1"/>
          <p:cNvSpPr>
            <a:spLocks noGrp="1"/>
          </p:cNvSpPr>
          <p:nvPr>
            <p:ph type="ftr" sz="quarter" idx="11"/>
          </p:nvPr>
        </p:nvSpPr>
        <p:spPr>
          <a:xfrm>
            <a:off x="48593" y="6072658"/>
            <a:ext cx="2203704" cy="484632"/>
          </a:xfrm>
        </p:spPr>
        <p:txBody>
          <a:bodyPr/>
          <a:lstStyle/>
          <a:p>
            <a:r>
              <a:rPr lang="en-US" dirty="0" smtClean="0"/>
              <a:t> </a:t>
            </a:r>
            <a:endParaRPr lang="en-US" dirty="0"/>
          </a:p>
        </p:txBody>
      </p:sp>
    </p:spTree>
    <p:extLst>
      <p:ext uri="{BB962C8B-B14F-4D97-AF65-F5344CB8AC3E}">
        <p14:creationId xmlns:p14="http://schemas.microsoft.com/office/powerpoint/2010/main" val="821199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24</a:t>
            </a:fld>
            <a:endParaRPr lang="en-US" dirty="0"/>
          </a:p>
        </p:txBody>
      </p:sp>
      <p:pic>
        <p:nvPicPr>
          <p:cNvPr id="8" name="Picture 7"/>
          <p:cNvPicPr/>
          <p:nvPr/>
        </p:nvPicPr>
        <p:blipFill>
          <a:blip r:embed="rId3" cstate="print"/>
          <a:srcRect l="41414" t="44798" r="25962" b="39231"/>
          <a:stretch>
            <a:fillRect/>
          </a:stretch>
        </p:blipFill>
        <p:spPr bwMode="auto">
          <a:xfrm>
            <a:off x="259977" y="1228165"/>
            <a:ext cx="8686800" cy="3418114"/>
          </a:xfrm>
          <a:prstGeom prst="rect">
            <a:avLst/>
          </a:prstGeom>
          <a:noFill/>
          <a:ln w="9525">
            <a:noFill/>
            <a:miter lim="800000"/>
            <a:headEnd/>
            <a:tailEnd/>
          </a:ln>
        </p:spPr>
      </p:pic>
      <p:pic>
        <p:nvPicPr>
          <p:cNvPr id="9" name="Picture 8"/>
          <p:cNvPicPr/>
          <p:nvPr/>
        </p:nvPicPr>
        <p:blipFill>
          <a:blip r:embed="rId3" cstate="print"/>
          <a:srcRect l="68028" t="41249" r="27393" b="54492"/>
          <a:stretch>
            <a:fillRect/>
          </a:stretch>
        </p:blipFill>
        <p:spPr bwMode="auto">
          <a:xfrm>
            <a:off x="3845858" y="313765"/>
            <a:ext cx="1219200" cy="914400"/>
          </a:xfrm>
          <a:prstGeom prst="rect">
            <a:avLst/>
          </a:prstGeom>
          <a:noFill/>
          <a:ln w="9525">
            <a:noFill/>
            <a:miter lim="800000"/>
            <a:headEnd/>
            <a:tailEnd/>
          </a:ln>
        </p:spPr>
      </p:pic>
      <p:sp>
        <p:nvSpPr>
          <p:cNvPr id="5" name="TextBox 4"/>
          <p:cNvSpPr txBox="1"/>
          <p:nvPr/>
        </p:nvSpPr>
        <p:spPr>
          <a:xfrm>
            <a:off x="5065058" y="5391402"/>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2845229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Understanding the Structure</a:t>
            </a:r>
            <a:endParaRPr lang="en-US" sz="4000" dirty="0"/>
          </a:p>
        </p:txBody>
      </p:sp>
      <p:sp>
        <p:nvSpPr>
          <p:cNvPr id="3" name="Text Placeholder 2"/>
          <p:cNvSpPr>
            <a:spLocks noGrp="1"/>
          </p:cNvSpPr>
          <p:nvPr>
            <p:ph type="body" sz="quarter" idx="10"/>
          </p:nvPr>
        </p:nvSpPr>
        <p:spPr>
          <a:xfrm>
            <a:off x="381000" y="1280160"/>
            <a:ext cx="8382000" cy="4351961"/>
          </a:xfrm>
        </p:spPr>
        <p:txBody>
          <a:bodyPr/>
          <a:lstStyle/>
          <a:p>
            <a:pPr lvl="0"/>
            <a:r>
              <a:rPr lang="en-US" sz="2800" dirty="0" smtClean="0"/>
              <a:t>“…the Standards were crafted to reward study on multiple levels: from close inspection of details, to a coherent grasp of the whole.”</a:t>
            </a:r>
          </a:p>
          <a:p>
            <a:pPr lvl="0"/>
            <a:r>
              <a:rPr lang="en-US" sz="2800" dirty="0" smtClean="0"/>
              <a:t>“Specific phrases in specific standards are worth study and can carry important meaning; yet this meaning is also importantly shaped by the cluster heading in which the standard is found. At higher levels, domain headings give structure to the subject matter of the discipline, and the practices’ yearly refrain communicates the varieties of expertise which study of the discipline develops in an educated person.” </a:t>
            </a:r>
            <a:endParaRPr lang="en-US" sz="28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25</a:t>
            </a:fld>
            <a:endParaRPr lang="en-US" dirty="0"/>
          </a:p>
        </p:txBody>
      </p:sp>
      <p:sp>
        <p:nvSpPr>
          <p:cNvPr id="5" name="TextBox 4"/>
          <p:cNvSpPr txBox="1"/>
          <p:nvPr/>
        </p:nvSpPr>
        <p:spPr>
          <a:xfrm>
            <a:off x="5117279" y="5683924"/>
            <a:ext cx="3238052" cy="338554"/>
          </a:xfrm>
          <a:prstGeom prst="rect">
            <a:avLst/>
          </a:prstGeom>
          <a:noFill/>
        </p:spPr>
        <p:txBody>
          <a:bodyPr wrap="square" rtlCol="0">
            <a:spAutoFit/>
          </a:bodyPr>
          <a:lstStyle/>
          <a:p>
            <a:r>
              <a:rPr lang="en-US" sz="1600" dirty="0" smtClean="0"/>
              <a:t>Daro, McCallum, &amp; Zimba (2012)</a:t>
            </a:r>
            <a:endParaRPr lang="en-US" sz="1600"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363737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Grain-size of Mathematics</a:t>
            </a:r>
            <a:endParaRPr lang="en-US" sz="4000" dirty="0"/>
          </a:p>
        </p:txBody>
      </p:sp>
      <p:sp>
        <p:nvSpPr>
          <p:cNvPr id="3" name="Text Placeholder 2"/>
          <p:cNvSpPr>
            <a:spLocks noGrp="1"/>
          </p:cNvSpPr>
          <p:nvPr>
            <p:ph type="body" sz="quarter" idx="10"/>
          </p:nvPr>
        </p:nvSpPr>
        <p:spPr>
          <a:xfrm>
            <a:off x="314711" y="3359185"/>
            <a:ext cx="8382000" cy="1428083"/>
          </a:xfrm>
        </p:spPr>
        <p:txBody>
          <a:bodyPr/>
          <a:lstStyle/>
          <a:p>
            <a:pPr marL="0" indent="0">
              <a:buNone/>
            </a:pPr>
            <a:r>
              <a:rPr lang="en-US" dirty="0" smtClean="0"/>
              <a:t>“Mathematics does not break down into lesson-sized pieces.”</a:t>
            </a:r>
          </a:p>
          <a:p>
            <a:pPr marL="0" indent="0">
              <a:buNone/>
            </a:pPr>
            <a:r>
              <a:rPr lang="en-US" dirty="0"/>
              <a:t>	</a:t>
            </a:r>
            <a:r>
              <a:rPr lang="en-US" dirty="0" smtClean="0"/>
              <a:t>		- Phil Daro</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26</a:t>
            </a:fld>
            <a:endParaRPr lang="en-US" dirty="0"/>
          </a:p>
        </p:txBody>
      </p:sp>
      <p:sp>
        <p:nvSpPr>
          <p:cNvPr id="5" name="Text Placeholder 2"/>
          <p:cNvSpPr txBox="1">
            <a:spLocks/>
          </p:cNvSpPr>
          <p:nvPr/>
        </p:nvSpPr>
        <p:spPr>
          <a:xfrm>
            <a:off x="255493" y="1441190"/>
            <a:ext cx="8382000" cy="1551194"/>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“Fragmenting the Standards into individual standards, or individual bits of standards, erases all these relationships and produces a sum of parts that is decidedly less than the whole.”</a:t>
            </a:r>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TextBox 6"/>
          <p:cNvSpPr txBox="1"/>
          <p:nvPr/>
        </p:nvSpPr>
        <p:spPr>
          <a:xfrm>
            <a:off x="6803571" y="5486400"/>
            <a:ext cx="1959429" cy="369332"/>
          </a:xfrm>
          <a:prstGeom prst="rect">
            <a:avLst/>
          </a:prstGeom>
          <a:noFill/>
        </p:spPr>
        <p:txBody>
          <a:bodyPr wrap="square" rtlCol="0">
            <a:spAutoFit/>
          </a:bodyPr>
          <a:lstStyle/>
          <a:p>
            <a:r>
              <a:rPr lang="en-US" dirty="0" smtClean="0"/>
              <a:t>Daro, P. (2013)</a:t>
            </a:r>
            <a:endParaRPr lang="en-US" dirty="0"/>
          </a:p>
        </p:txBody>
      </p:sp>
    </p:spTree>
    <p:extLst>
      <p:ext uri="{BB962C8B-B14F-4D97-AF65-F5344CB8AC3E}">
        <p14:creationId xmlns:p14="http://schemas.microsoft.com/office/powerpoint/2010/main" val="464770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 Progression of Understanding</a:t>
            </a:r>
            <a:endParaRPr lang="en-US" sz="4000" dirty="0"/>
          </a:p>
        </p:txBody>
      </p:sp>
      <p:sp>
        <p:nvSpPr>
          <p:cNvPr id="3" name="Text Placeholder 2"/>
          <p:cNvSpPr>
            <a:spLocks noGrp="1"/>
          </p:cNvSpPr>
          <p:nvPr>
            <p:ph type="body" sz="quarter" idx="10"/>
          </p:nvPr>
        </p:nvSpPr>
        <p:spPr>
          <a:xfrm>
            <a:off x="381000" y="1130449"/>
            <a:ext cx="8382000" cy="4382738"/>
          </a:xfrm>
        </p:spPr>
        <p:txBody>
          <a:bodyPr/>
          <a:lstStyle/>
          <a:p>
            <a:pPr marL="0" indent="0">
              <a:buNone/>
            </a:pPr>
            <a:r>
              <a:rPr lang="en-US" dirty="0" smtClean="0"/>
              <a:t>Why is paying attention to the structure important?</a:t>
            </a:r>
          </a:p>
          <a:p>
            <a:pPr marL="0" indent="0">
              <a:buNone/>
            </a:pPr>
            <a:endParaRPr lang="en-US" dirty="0" smtClean="0"/>
          </a:p>
          <a:p>
            <a:pPr marL="0" indent="0">
              <a:buNone/>
            </a:pPr>
            <a:r>
              <a:rPr lang="en-US" dirty="0" smtClean="0"/>
              <a:t>Why not just focus on the individual standard statements?</a:t>
            </a:r>
          </a:p>
          <a:p>
            <a:pPr marL="0" indent="0">
              <a:buNone/>
            </a:pPr>
            <a:endParaRPr lang="en-US" dirty="0" smtClean="0"/>
          </a:p>
          <a:p>
            <a:pPr marL="0" indent="0">
              <a:buNone/>
            </a:pPr>
            <a:r>
              <a:rPr lang="en-US" dirty="0" smtClean="0"/>
              <a:t>How were the major work, critical areas, cluster headings, and individual standard statements determined?</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354182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Exploring the Content Standards </a:t>
            </a:r>
            <a:endParaRPr lang="en-US" sz="4400"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28</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656409208"/>
              </p:ext>
            </p:extLst>
          </p:nvPr>
        </p:nvGraphicFramePr>
        <p:xfrm>
          <a:off x="533400" y="1371600"/>
          <a:ext cx="8001000" cy="252984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latin typeface="+mn-lt"/>
                          <a:ea typeface="+mn-ea"/>
                          <a:cs typeface="+mn-cs"/>
                        </a:rPr>
                        <a:t>Examine your assigned domain across the K-5 grade band and record five general observations about the progression and two observations about the relationship between the Content and Practice Standards</a:t>
                      </a:r>
                      <a:r>
                        <a:rPr lang="en-US" sz="2400" b="1" kern="1200" dirty="0" smtClean="0">
                          <a:solidFill>
                            <a:schemeClr val="tx1"/>
                          </a:solidFill>
                          <a:latin typeface="+mn-lt"/>
                          <a:ea typeface="+mn-ea"/>
                          <a:cs typeface="+mn-cs"/>
                        </a:rPr>
                        <a:t>. </a:t>
                      </a:r>
                      <a:endParaRPr lang="en-US" sz="2400" baseline="0" dirty="0" smtClean="0"/>
                    </a:p>
                    <a:p>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pSp>
        <p:nvGrpSpPr>
          <p:cNvPr id="2" name="Group 5"/>
          <p:cNvGrpSpPr/>
          <p:nvPr/>
        </p:nvGrpSpPr>
        <p:grpSpPr>
          <a:xfrm>
            <a:off x="4038600" y="3505200"/>
            <a:ext cx="4552237" cy="2228850"/>
            <a:chOff x="4114800" y="4114800"/>
            <a:chExt cx="4552237" cy="2228850"/>
          </a:xfrm>
        </p:grpSpPr>
        <p:sp>
          <p:nvSpPr>
            <p:cNvPr id="7"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2.NBT.1</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three digits of a three-digit number represent amounts of hundreds, tens, and ones; e.g. 706 equals 7 hundreds, 0 tens, and 6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K.NBT.1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Compose and decompose numbers from 11to19 into ten ones and some further ones e.g. by using objects, drawings, and record each composition or decomposition by a drawing or equation.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1.NBT.2a</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numbers from 11 to 19 are composed of a ten and one, two, three, four, five, six, seven, eight, or nine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Footer Placeholder 16"/>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545594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 Progression of Understanding</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29</a:t>
            </a:fld>
            <a:endParaRPr lang="en-US" dirty="0"/>
          </a:p>
        </p:txBody>
      </p:sp>
      <p:sp>
        <p:nvSpPr>
          <p:cNvPr id="14" name="Text Placeholder 2"/>
          <p:cNvSpPr>
            <a:spLocks noGrp="1"/>
          </p:cNvSpPr>
          <p:nvPr>
            <p:ph type="body" sz="quarter" idx="10"/>
          </p:nvPr>
        </p:nvSpPr>
        <p:spPr>
          <a:xfrm>
            <a:off x="381000" y="1269402"/>
            <a:ext cx="8167577" cy="4284250"/>
          </a:xfrm>
        </p:spPr>
        <p:txBody>
          <a:bodyPr/>
          <a:lstStyle/>
          <a:p>
            <a:r>
              <a:rPr lang="en-US" dirty="0" smtClean="0"/>
              <a:t>Access the CCS-Math Progressions here: </a:t>
            </a:r>
            <a:r>
              <a:rPr lang="en-US" dirty="0" smtClean="0">
                <a:hlinkClick r:id="rId3"/>
              </a:rPr>
              <a:t>http</a:t>
            </a:r>
            <a:r>
              <a:rPr lang="en-US" dirty="0">
                <a:hlinkClick r:id="rId3"/>
              </a:rPr>
              <a:t>://ime.math.arizona.edu/progressions</a:t>
            </a:r>
            <a:r>
              <a:rPr lang="en-US" dirty="0" smtClean="0">
                <a:hlinkClick r:id="rId3"/>
              </a:rPr>
              <a:t>/</a:t>
            </a:r>
            <a:r>
              <a:rPr lang="en-US" dirty="0" smtClean="0"/>
              <a:t>.</a:t>
            </a:r>
          </a:p>
          <a:p>
            <a:r>
              <a:rPr lang="en-US" dirty="0" smtClean="0"/>
              <a:t>Click on the first bulleted item under the heading: Draft Front </a:t>
            </a:r>
            <a:r>
              <a:rPr lang="en-US" dirty="0"/>
              <a:t>M</a:t>
            </a:r>
            <a:r>
              <a:rPr lang="en-US" dirty="0" smtClean="0"/>
              <a:t>atter.</a:t>
            </a:r>
          </a:p>
          <a:p>
            <a:r>
              <a:rPr lang="en-US" dirty="0" smtClean="0"/>
              <a:t>Within the Draft Front </a:t>
            </a:r>
            <a:r>
              <a:rPr lang="en-US" dirty="0"/>
              <a:t>M</a:t>
            </a:r>
            <a:r>
              <a:rPr lang="en-US" dirty="0" smtClean="0"/>
              <a:t>atter, scroll down to page 9 which begins the section titled: Organization of the Common Core State Standards for Mathematics.</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3430832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a:bodyPr>
          <a:lstStyle/>
          <a:p>
            <a:r>
              <a:rPr lang="en-US" sz="4400" dirty="0"/>
              <a:t>Focus on </a:t>
            </a:r>
            <a:r>
              <a:rPr lang="en-US" sz="4400" dirty="0" smtClean="0"/>
              <a:t>Designing Learning (</a:t>
            </a:r>
            <a:r>
              <a:rPr lang="en-US" sz="4400" dirty="0"/>
              <a:t>cont'd</a:t>
            </a:r>
            <a:r>
              <a:rPr lang="en-US" sz="4400" dirty="0" smtClean="0"/>
              <a:t>)</a:t>
            </a:r>
          </a:p>
        </p:txBody>
      </p:sp>
      <p:sp>
        <p:nvSpPr>
          <p:cNvPr id="19459" name="Content Placeholder 1"/>
          <p:cNvSpPr>
            <a:spLocks noGrp="1"/>
          </p:cNvSpPr>
          <p:nvPr>
            <p:ph type="body" sz="quarter" idx="10"/>
          </p:nvPr>
        </p:nvSpPr>
        <p:spPr>
          <a:xfrm>
            <a:off x="438736" y="1227963"/>
            <a:ext cx="8382000" cy="4161139"/>
          </a:xfrm>
        </p:spPr>
        <p:txBody>
          <a:bodyPr/>
          <a:lstStyle/>
          <a:p>
            <a:pPr>
              <a:spcBef>
                <a:spcPts val="1200"/>
              </a:spcBef>
            </a:pPr>
            <a:r>
              <a:rPr lang="en-US" dirty="0" smtClean="0"/>
              <a:t>By the end of this session you will have:</a:t>
            </a:r>
          </a:p>
          <a:p>
            <a:pPr lvl="1">
              <a:spcBef>
                <a:spcPts val="1200"/>
              </a:spcBef>
            </a:pPr>
            <a:r>
              <a:rPr lang="en-US" dirty="0" smtClean="0"/>
              <a:t>Identified elements that need to be considered when designing and implementing CCS-Math lessons</a:t>
            </a:r>
          </a:p>
          <a:p>
            <a:pPr lvl="1">
              <a:spcBef>
                <a:spcPts val="1200"/>
              </a:spcBef>
            </a:pPr>
            <a:r>
              <a:rPr lang="en-US" dirty="0"/>
              <a:t>Designed and/or modified CCS-Math lessons in order to meet the needs of all students</a:t>
            </a:r>
          </a:p>
          <a:p>
            <a:pPr lvl="1">
              <a:spcBef>
                <a:spcPts val="1200"/>
              </a:spcBef>
            </a:pPr>
            <a:r>
              <a:rPr lang="en-US" dirty="0"/>
              <a:t>Made plans for next steps in your CCS-Math implementation</a:t>
            </a:r>
          </a:p>
          <a:p>
            <a:pPr marL="517525" lvl="1" indent="0">
              <a:spcBef>
                <a:spcPts val="1200"/>
              </a:spcBef>
              <a:buNone/>
            </a:pPr>
            <a:endParaRPr lang="en-US" dirty="0" smtClean="0"/>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2078290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 Progression of Understanding</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30</a:t>
            </a:fld>
            <a:endParaRPr lang="en-US" dirty="0"/>
          </a:p>
        </p:txBody>
      </p:sp>
      <p:sp>
        <p:nvSpPr>
          <p:cNvPr id="14" name="Text Placeholder 2"/>
          <p:cNvSpPr>
            <a:spLocks noGrp="1"/>
          </p:cNvSpPr>
          <p:nvPr>
            <p:ph type="body" sz="quarter" idx="10"/>
          </p:nvPr>
        </p:nvSpPr>
        <p:spPr>
          <a:xfrm>
            <a:off x="381000" y="1280160"/>
            <a:ext cx="8167577" cy="4038029"/>
          </a:xfrm>
        </p:spPr>
        <p:txBody>
          <a:bodyPr/>
          <a:lstStyle/>
          <a:p>
            <a:pPr lvl="0"/>
            <a:r>
              <a:rPr lang="en-US" dirty="0" smtClean="0"/>
              <a:t>What information do the Progressions documents provide?</a:t>
            </a:r>
            <a:endParaRPr lang="en-US" i="1" dirty="0" smtClean="0"/>
          </a:p>
          <a:p>
            <a:endParaRPr lang="en-US" i="1" dirty="0"/>
          </a:p>
          <a:p>
            <a:r>
              <a:rPr lang="en-US" dirty="0" smtClean="0"/>
              <a:t>Why is this information important?</a:t>
            </a:r>
          </a:p>
          <a:p>
            <a:endParaRPr lang="en-US" dirty="0"/>
          </a:p>
          <a:p>
            <a:r>
              <a:rPr lang="en-US" dirty="0" smtClean="0"/>
              <a:t>How can this information be useful to teachers?</a:t>
            </a:r>
            <a:endParaRPr lang="en-US" dirty="0"/>
          </a:p>
          <a:p>
            <a:pPr marL="0" indent="0">
              <a:buNone/>
            </a:pPr>
            <a:endParaRPr lang="en-US" dirty="0"/>
          </a:p>
        </p:txBody>
      </p:sp>
      <p:grpSp>
        <p:nvGrpSpPr>
          <p:cNvPr id="5" name="Group 5"/>
          <p:cNvGrpSpPr>
            <a:grpSpLocks/>
          </p:cNvGrpSpPr>
          <p:nvPr/>
        </p:nvGrpSpPr>
        <p:grpSpPr bwMode="auto">
          <a:xfrm>
            <a:off x="6400800" y="5105400"/>
            <a:ext cx="1219200" cy="1143000"/>
            <a:chOff x="7543800" y="4953000"/>
            <a:chExt cx="1066800" cy="990600"/>
          </a:xfrm>
        </p:grpSpPr>
        <p:sp>
          <p:nvSpPr>
            <p:cNvPr id="6" name="TextBox 7"/>
            <p:cNvSpPr txBox="1">
              <a:spLocks noChangeArrowheads="1"/>
            </p:cNvSpPr>
            <p:nvPr/>
          </p:nvSpPr>
          <p:spPr bwMode="auto">
            <a:xfrm>
              <a:off x="7543800" y="4953000"/>
              <a:ext cx="1066800" cy="923330"/>
            </a:xfrm>
            <a:prstGeom prst="rect">
              <a:avLst/>
            </a:prstGeom>
            <a:noFill/>
            <a:ln w="9525">
              <a:noFill/>
              <a:miter lim="800000"/>
              <a:headEnd/>
              <a:tailEnd/>
            </a:ln>
          </p:spPr>
          <p:txBody>
            <a:bodyPr wrap="square">
              <a:spAutoFit/>
            </a:bodyPr>
            <a:lstStyle/>
            <a:p>
              <a:pPr algn="ctr"/>
              <a:r>
                <a:rPr lang="en-US" dirty="0" smtClean="0"/>
                <a:t>Guide Pages</a:t>
              </a:r>
              <a:endParaRPr lang="en-US" dirty="0"/>
            </a:p>
            <a:p>
              <a:pPr algn="ctr"/>
              <a:r>
                <a:rPr lang="en-US" dirty="0" smtClean="0"/>
                <a:t>14-15</a:t>
              </a:r>
              <a:endParaRPr lang="en-US" dirty="0"/>
            </a:p>
          </p:txBody>
        </p:sp>
        <p:pic>
          <p:nvPicPr>
            <p:cNvPr id="7"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grpSp>
      <p:sp>
        <p:nvSpPr>
          <p:cNvPr id="8" name="TextBox 7"/>
          <p:cNvSpPr txBox="1"/>
          <p:nvPr/>
        </p:nvSpPr>
        <p:spPr>
          <a:xfrm>
            <a:off x="6504106" y="5181600"/>
            <a:ext cx="963494" cy="369332"/>
          </a:xfrm>
          <a:prstGeom prst="rect">
            <a:avLst/>
          </a:prstGeom>
          <a:noFill/>
        </p:spPr>
        <p:txBody>
          <a:bodyPr wrap="square" rtlCol="0">
            <a:spAutoFit/>
          </a:bodyPr>
          <a:lstStyle/>
          <a:p>
            <a:r>
              <a:rPr lang="en-US" dirty="0" smtClean="0"/>
              <a:t>Page 11</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83283093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31</a:t>
            </a:fld>
            <a:endParaRPr lang="en-US" dirty="0"/>
          </a:p>
        </p:txBody>
      </p:sp>
    </p:spTree>
    <p:extLst>
      <p:ext uri="{BB962C8B-B14F-4D97-AF65-F5344CB8AC3E}">
        <p14:creationId xmlns:p14="http://schemas.microsoft.com/office/powerpoint/2010/main" val="337126643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Designing Meaningful Learning</a:t>
            </a:r>
            <a:endParaRPr lang="en-US" sz="4000" dirty="0"/>
          </a:p>
        </p:txBody>
      </p:sp>
      <p:sp>
        <p:nvSpPr>
          <p:cNvPr id="3" name="Text Placeholder 2"/>
          <p:cNvSpPr>
            <a:spLocks noGrp="1"/>
          </p:cNvSpPr>
          <p:nvPr>
            <p:ph type="body" sz="quarter" idx="10"/>
          </p:nvPr>
        </p:nvSpPr>
        <p:spPr>
          <a:xfrm>
            <a:off x="381000" y="1280160"/>
            <a:ext cx="8382000" cy="4637166"/>
          </a:xfrm>
        </p:spPr>
        <p:txBody>
          <a:bodyPr/>
          <a:lstStyle/>
          <a:p>
            <a:r>
              <a:rPr lang="en-US" dirty="0" smtClean="0"/>
              <a:t>How do we use the structure of the Standards and the information in the Progressions documents to determine the learning targets of day-to-day lessons if the Standards themselves are not broken down into lesson-sized pieces?</a:t>
            </a:r>
          </a:p>
          <a:p>
            <a:r>
              <a:rPr lang="en-US" dirty="0" smtClean="0"/>
              <a:t>Why do we need to focus on learning targets, why not just focus on the individual standards themselves?</a:t>
            </a:r>
          </a:p>
          <a:p>
            <a:pPr marL="0" indent="0" algn="r">
              <a:buNone/>
            </a:pPr>
            <a:r>
              <a:rPr lang="en-US" dirty="0"/>
              <a:t>	</a:t>
            </a:r>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840122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Formative</a:t>
            </a:r>
            <a:r>
              <a:rPr lang="en-US" sz="4000" dirty="0" smtClean="0">
                <a:solidFill>
                  <a:srgbClr val="008000"/>
                </a:solidFill>
              </a:rPr>
              <a:t> </a:t>
            </a:r>
            <a:r>
              <a:rPr lang="en-US" sz="4000" dirty="0"/>
              <a:t>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33</a:t>
            </a:fld>
            <a:endParaRPr lang="en-US" dirty="0"/>
          </a:p>
        </p:txBody>
      </p:sp>
      <p:pic>
        <p:nvPicPr>
          <p:cNvPr id="3" name="Picture 2" descr="Screen Shot 2014-04-26 at 10.45.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650" y="1007312"/>
            <a:ext cx="4838700" cy="3937000"/>
          </a:xfrm>
          <a:prstGeom prst="rect">
            <a:avLst/>
          </a:prstGeom>
        </p:spPr>
      </p:pic>
      <p:sp>
        <p:nvSpPr>
          <p:cNvPr id="11" name="TextBox 10"/>
          <p:cNvSpPr txBox="1"/>
          <p:nvPr/>
        </p:nvSpPr>
        <p:spPr>
          <a:xfrm>
            <a:off x="381001" y="1292728"/>
            <a:ext cx="30480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Learning targets:   </a:t>
            </a:r>
            <a:r>
              <a:rPr lang="en-US" sz="2400" dirty="0"/>
              <a:t>F</a:t>
            </a:r>
            <a:r>
              <a:rPr lang="en-US" sz="2400" dirty="0" smtClean="0"/>
              <a:t>ocus on what students will learn, not what they will do. </a:t>
            </a:r>
            <a:endParaRPr lang="en-US" sz="2400" dirty="0"/>
          </a:p>
        </p:txBody>
      </p:sp>
      <p:sp>
        <p:nvSpPr>
          <p:cNvPr id="13" name="Rectangle 12"/>
          <p:cNvSpPr/>
          <p:nvPr/>
        </p:nvSpPr>
        <p:spPr>
          <a:xfrm>
            <a:off x="381000" y="3149953"/>
            <a:ext cx="3073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solidFill>
                  <a:schemeClr val="dk1"/>
                </a:solidFill>
              </a:rPr>
              <a:t>Success Criteria:   </a:t>
            </a:r>
            <a:r>
              <a:rPr lang="en-US" sz="2400" dirty="0" smtClean="0">
                <a:solidFill>
                  <a:schemeClr val="dk1"/>
                </a:solidFill>
              </a:rPr>
              <a:t>Observable and measurable behaviors to be reached.</a:t>
            </a:r>
            <a:endParaRPr lang="en-US" sz="2400" dirty="0">
              <a:solidFill>
                <a:schemeClr val="dk1"/>
              </a:solidFill>
            </a:endParaRPr>
          </a:p>
        </p:txBody>
      </p:sp>
      <p:pic>
        <p:nvPicPr>
          <p:cNvPr id="12" name="Picture 11"/>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73594144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3879" y="6133968"/>
            <a:ext cx="2203704" cy="484632"/>
          </a:xfrm>
        </p:spPr>
        <p:txBody>
          <a:bodyPr/>
          <a:lstStyle/>
          <a:p>
            <a:fld id="{EE3D4692-A625-460F-A072-DE10EEAA5719}" type="slidenum">
              <a:rPr lang="en-US" smtClean="0"/>
              <a:pPr/>
              <a:t>34</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
        <p:nvSpPr>
          <p:cNvPr id="10" name="Title 1"/>
          <p:cNvSpPr>
            <a:spLocks noGrp="1"/>
          </p:cNvSpPr>
          <p:nvPr>
            <p:ph type="title"/>
          </p:nvPr>
        </p:nvSpPr>
        <p:spPr>
          <a:xfrm>
            <a:off x="381000" y="230188"/>
            <a:ext cx="8382000" cy="1049972"/>
          </a:xfrm>
        </p:spPr>
        <p:txBody>
          <a:bodyPr>
            <a:noAutofit/>
          </a:bodyPr>
          <a:lstStyle/>
          <a:p>
            <a:r>
              <a:rPr lang="en-US" sz="4000" dirty="0" smtClean="0"/>
              <a:t>Focus on the Major Work: </a:t>
            </a:r>
            <a:br>
              <a:rPr lang="en-US" sz="4000" dirty="0" smtClean="0"/>
            </a:br>
            <a:r>
              <a:rPr lang="en-US" sz="4000" dirty="0" smtClean="0"/>
              <a:t>Grade 3 Example</a:t>
            </a:r>
            <a:endParaRPr lang="en-US" sz="4000" dirty="0"/>
          </a:p>
        </p:txBody>
      </p:sp>
      <p:sp>
        <p:nvSpPr>
          <p:cNvPr id="13" name="TextBox 12"/>
          <p:cNvSpPr txBox="1"/>
          <p:nvPr/>
        </p:nvSpPr>
        <p:spPr>
          <a:xfrm>
            <a:off x="1138336" y="1881065"/>
            <a:ext cx="6456782" cy="646331"/>
          </a:xfrm>
          <a:prstGeom prst="rect">
            <a:avLst/>
          </a:prstGeom>
          <a:noFill/>
        </p:spPr>
        <p:txBody>
          <a:bodyPr wrap="square" rtlCol="0">
            <a:spAutoFit/>
          </a:bodyPr>
          <a:lstStyle/>
          <a:p>
            <a:pPr algn="ctr"/>
            <a:r>
              <a:rPr lang="en-US" sz="2000" b="1" dirty="0" smtClean="0"/>
              <a:t>Grade 3 </a:t>
            </a:r>
            <a:r>
              <a:rPr lang="en-US" sz="2000" b="1" dirty="0"/>
              <a:t>Introduction </a:t>
            </a:r>
            <a:r>
              <a:rPr lang="en-US" sz="1600" dirty="0">
                <a:hlinkClick r:id="rId4"/>
              </a:rPr>
              <a:t>http://www.corestandards.org/Math/Content/3/introduction</a:t>
            </a:r>
            <a:r>
              <a:rPr lang="en-US" sz="1600" dirty="0" smtClean="0">
                <a:hlinkClick r:id="rId4"/>
              </a:rPr>
              <a:t>/</a:t>
            </a:r>
            <a:r>
              <a:rPr lang="en-US" sz="1600" dirty="0" smtClean="0"/>
              <a:t> </a:t>
            </a:r>
            <a:endParaRPr lang="en-US" sz="1600" dirty="0"/>
          </a:p>
        </p:txBody>
      </p:sp>
      <p:sp>
        <p:nvSpPr>
          <p:cNvPr id="2" name="TextBox 1"/>
          <p:cNvSpPr txBox="1"/>
          <p:nvPr/>
        </p:nvSpPr>
        <p:spPr>
          <a:xfrm>
            <a:off x="620486" y="2882048"/>
            <a:ext cx="7903028" cy="2062103"/>
          </a:xfrm>
          <a:prstGeom prst="rect">
            <a:avLst/>
          </a:prstGeom>
          <a:noFill/>
          <a:ln>
            <a:solidFill>
              <a:schemeClr val="tx1"/>
            </a:solidFill>
          </a:ln>
        </p:spPr>
        <p:txBody>
          <a:bodyPr wrap="square" rtlCol="0">
            <a:spAutoFit/>
          </a:bodyPr>
          <a:lstStyle/>
          <a:p>
            <a:r>
              <a:rPr lang="en-US" sz="2000" b="1" dirty="0" smtClean="0"/>
              <a:t>Mathematics Grade 3</a:t>
            </a:r>
          </a:p>
          <a:p>
            <a:r>
              <a:rPr lang="en-US" dirty="0" smtClean="0"/>
              <a:t>In Grade 3, instructional time should focus on four critical areas: (1) developing understanding of multiplication and division and strategies for multiplication and division within100; (2) developing understanding of fractions, especially unit fractions (fractions with numerator 1); (3) developing understanding of the structure of rectangular arrays and of area; and (4) describing and analyzing two-dimensional shapes. </a:t>
            </a:r>
            <a:endParaRPr lang="en-US" dirty="0"/>
          </a:p>
        </p:txBody>
      </p:sp>
    </p:spTree>
    <p:extLst>
      <p:ext uri="{BB962C8B-B14F-4D97-AF65-F5344CB8AC3E}">
        <p14:creationId xmlns:p14="http://schemas.microsoft.com/office/powerpoint/2010/main" val="377787978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Focus on the Major Work:</a:t>
            </a:r>
            <a:br>
              <a:rPr lang="en-US" sz="4000" dirty="0" smtClean="0"/>
            </a:br>
            <a:r>
              <a:rPr lang="en-US" sz="4000" dirty="0" smtClean="0"/>
              <a:t>Grade 3 Example</a:t>
            </a:r>
            <a:endParaRPr lang="en-US" sz="4000" dirty="0"/>
          </a:p>
        </p:txBody>
      </p:sp>
      <p:sp>
        <p:nvSpPr>
          <p:cNvPr id="3" name="Text Placeholder 2"/>
          <p:cNvSpPr>
            <a:spLocks noGrp="1"/>
          </p:cNvSpPr>
          <p:nvPr>
            <p:ph type="body" sz="quarter" idx="10"/>
          </p:nvPr>
        </p:nvSpPr>
        <p:spPr>
          <a:xfrm>
            <a:off x="381000" y="2676947"/>
            <a:ext cx="8382000" cy="2000548"/>
          </a:xfrm>
        </p:spPr>
        <p:txBody>
          <a:bodyPr/>
          <a:lstStyle/>
          <a:p>
            <a:pPr>
              <a:spcAft>
                <a:spcPts val="1200"/>
              </a:spcAft>
            </a:pPr>
            <a:r>
              <a:rPr lang="en-US" dirty="0" smtClean="0"/>
              <a:t>Grade 3 Critical Area #2</a:t>
            </a:r>
          </a:p>
          <a:p>
            <a:pPr lvl="1"/>
            <a:r>
              <a:rPr lang="en-US" dirty="0" smtClean="0"/>
              <a:t>developing </a:t>
            </a:r>
            <a:r>
              <a:rPr lang="en-US" dirty="0"/>
              <a:t>understanding of fractions, especially unit fractions (fractions with numerator 1)</a:t>
            </a:r>
            <a:endParaRPr lang="en-US" dirty="0" smtClean="0"/>
          </a:p>
          <a:p>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35</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
        <p:nvSpPr>
          <p:cNvPr id="7" name="TextBox 6"/>
          <p:cNvSpPr txBox="1"/>
          <p:nvPr/>
        </p:nvSpPr>
        <p:spPr>
          <a:xfrm>
            <a:off x="1138336" y="1685231"/>
            <a:ext cx="6456782" cy="646331"/>
          </a:xfrm>
          <a:prstGeom prst="rect">
            <a:avLst/>
          </a:prstGeom>
          <a:noFill/>
        </p:spPr>
        <p:txBody>
          <a:bodyPr wrap="square" rtlCol="0">
            <a:spAutoFit/>
          </a:bodyPr>
          <a:lstStyle/>
          <a:p>
            <a:pPr algn="ctr"/>
            <a:r>
              <a:rPr lang="en-US" sz="2000" b="1" dirty="0" smtClean="0"/>
              <a:t>Grade 3 </a:t>
            </a:r>
            <a:r>
              <a:rPr lang="en-US" sz="2000" b="1" dirty="0"/>
              <a:t>Introduction </a:t>
            </a:r>
            <a:r>
              <a:rPr lang="en-US" sz="1600" dirty="0">
                <a:hlinkClick r:id="rId4"/>
              </a:rPr>
              <a:t>http://www.corestandards.org/Math/Content/3/introduction</a:t>
            </a:r>
            <a:r>
              <a:rPr lang="en-US" sz="1600" dirty="0" smtClean="0">
                <a:hlinkClick r:id="rId4"/>
              </a:rPr>
              <a:t>/</a:t>
            </a:r>
            <a:r>
              <a:rPr lang="en-US" sz="1600" dirty="0" smtClean="0"/>
              <a:t> </a:t>
            </a:r>
            <a:endParaRPr lang="en-US" sz="1600" dirty="0"/>
          </a:p>
        </p:txBody>
      </p:sp>
    </p:spTree>
    <p:extLst>
      <p:ext uri="{BB962C8B-B14F-4D97-AF65-F5344CB8AC3E}">
        <p14:creationId xmlns:p14="http://schemas.microsoft.com/office/powerpoint/2010/main" val="24370621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2651" y="1097947"/>
            <a:ext cx="8931349" cy="4973669"/>
          </a:xfrm>
        </p:spPr>
        <p:txBody>
          <a:bodyPr/>
          <a:lstStyle/>
          <a:p>
            <a:pPr marL="0" indent="0">
              <a:buNone/>
            </a:pPr>
            <a:r>
              <a:rPr lang="en-US" dirty="0"/>
              <a:t>Students view fractions in general as being built out of unit fractions, and they use fractions along with </a:t>
            </a:r>
            <a:r>
              <a:rPr lang="en-US" dirty="0" smtClean="0"/>
              <a:t>visual </a:t>
            </a:r>
            <a:r>
              <a:rPr lang="en-US" dirty="0"/>
              <a:t>fraction models to represent parts of a whole. Students understand that the size of a fractional part is relative to the size of the whole. </a:t>
            </a:r>
            <a:r>
              <a:rPr lang="en-US" dirty="0" smtClean="0"/>
              <a:t>Students </a:t>
            </a:r>
            <a:r>
              <a:rPr lang="en-US" dirty="0"/>
              <a:t>are able to use fractions to represent numbers equal to, less than, and greater than one. They solve problems that involve comparing fractions by using visual fraction models and strategies based on noticing equal numerators or denominators.</a:t>
            </a:r>
          </a:p>
          <a:p>
            <a:pPr marL="0" indent="0">
              <a:buNone/>
            </a:pP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36</a:t>
            </a:fld>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1449934" y="173563"/>
            <a:ext cx="6456782" cy="646331"/>
          </a:xfrm>
          <a:prstGeom prst="rect">
            <a:avLst/>
          </a:prstGeom>
          <a:noFill/>
        </p:spPr>
        <p:txBody>
          <a:bodyPr wrap="square" rtlCol="0">
            <a:spAutoFit/>
          </a:bodyPr>
          <a:lstStyle/>
          <a:p>
            <a:pPr algn="ctr"/>
            <a:r>
              <a:rPr lang="en-US" sz="2000" b="1" dirty="0" smtClean="0"/>
              <a:t>Grade 3 </a:t>
            </a:r>
            <a:r>
              <a:rPr lang="en-US" sz="2000" b="1" dirty="0"/>
              <a:t>Introduction </a:t>
            </a:r>
            <a:r>
              <a:rPr lang="en-US" sz="1600" dirty="0"/>
              <a:t>http://www.corestandards.org/Math/Content/3/introduction/</a:t>
            </a:r>
          </a:p>
        </p:txBody>
      </p:sp>
    </p:spTree>
    <p:extLst>
      <p:ext uri="{BB962C8B-B14F-4D97-AF65-F5344CB8AC3E}">
        <p14:creationId xmlns:p14="http://schemas.microsoft.com/office/powerpoint/2010/main" val="279975729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3879" y="6133968"/>
            <a:ext cx="2203704" cy="484632"/>
          </a:xfrm>
        </p:spPr>
        <p:txBody>
          <a:bodyPr/>
          <a:lstStyle/>
          <a:p>
            <a:fld id="{EE3D4692-A625-460F-A072-DE10EEAA5719}" type="slidenum">
              <a:rPr lang="en-US" smtClean="0"/>
              <a:pPr/>
              <a:t>37</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
        <p:nvSpPr>
          <p:cNvPr id="2" name="TextBox 1"/>
          <p:cNvSpPr txBox="1"/>
          <p:nvPr/>
        </p:nvSpPr>
        <p:spPr>
          <a:xfrm>
            <a:off x="550505" y="1894288"/>
            <a:ext cx="7912359" cy="2862322"/>
          </a:xfrm>
          <a:prstGeom prst="rect">
            <a:avLst/>
          </a:prstGeom>
          <a:noFill/>
          <a:ln>
            <a:solidFill>
              <a:schemeClr val="tx1"/>
            </a:solidFill>
          </a:ln>
        </p:spPr>
        <p:txBody>
          <a:bodyPr wrap="square" rtlCol="0">
            <a:spAutoFit/>
          </a:bodyPr>
          <a:lstStyle/>
          <a:p>
            <a:r>
              <a:rPr lang="en-US" dirty="0" smtClean="0"/>
              <a:t>(1) </a:t>
            </a:r>
            <a:r>
              <a:rPr lang="en-US" dirty="0"/>
              <a:t>Students develop an understanding of the meanings of multiplication and division of whole numbers through activities and problems involving equal-sized groups, arrays, and area models; multiplication is finding an unknown product, and division is finding an unknown factor in these situations. For equal-sized group situations, division can require finding the unknown number of groups or the unknown group size. Students use properties of operations to calculate products of whole numbers, using increasingly sophisticated strategies based on these properties to solve multiplication and division problems involving single-digit factors. By comparing a variety of solution strategies, students learn the relationship between multiplication and division.</a:t>
            </a:r>
          </a:p>
        </p:txBody>
      </p:sp>
      <p:sp>
        <p:nvSpPr>
          <p:cNvPr id="9" name="TextBox 8"/>
          <p:cNvSpPr txBox="1"/>
          <p:nvPr/>
        </p:nvSpPr>
        <p:spPr>
          <a:xfrm>
            <a:off x="1278293" y="193764"/>
            <a:ext cx="6456782" cy="646331"/>
          </a:xfrm>
          <a:prstGeom prst="rect">
            <a:avLst/>
          </a:prstGeom>
          <a:noFill/>
        </p:spPr>
        <p:txBody>
          <a:bodyPr wrap="square" rtlCol="0">
            <a:spAutoFit/>
          </a:bodyPr>
          <a:lstStyle/>
          <a:p>
            <a:pPr algn="ctr"/>
            <a:r>
              <a:rPr lang="en-US" sz="2000" b="1" dirty="0" smtClean="0"/>
              <a:t>Grade 3 </a:t>
            </a:r>
            <a:r>
              <a:rPr lang="en-US" sz="2000" b="1" dirty="0"/>
              <a:t>Introduction </a:t>
            </a:r>
            <a:r>
              <a:rPr lang="en-US" sz="1600" dirty="0">
                <a:hlinkClick r:id="rId4"/>
              </a:rPr>
              <a:t>http://www.corestandards.org/Math/Content/3/introduction</a:t>
            </a:r>
            <a:r>
              <a:rPr lang="en-US" sz="1600" dirty="0" smtClean="0">
                <a:hlinkClick r:id="rId4"/>
              </a:rPr>
              <a:t>/</a:t>
            </a:r>
            <a:r>
              <a:rPr lang="en-US" sz="1600" dirty="0" smtClean="0"/>
              <a:t> </a:t>
            </a:r>
            <a:endParaRPr lang="en-US" sz="1600" dirty="0"/>
          </a:p>
        </p:txBody>
      </p:sp>
    </p:spTree>
    <p:extLst>
      <p:ext uri="{BB962C8B-B14F-4D97-AF65-F5344CB8AC3E}">
        <p14:creationId xmlns:p14="http://schemas.microsoft.com/office/powerpoint/2010/main" val="248353889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3D4692-A625-460F-A072-DE10EEAA5719}" type="slidenum">
              <a:rPr lang="en-US" smtClean="0"/>
              <a:pPr/>
              <a:t>38</a:t>
            </a:fld>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TextBox 2"/>
          <p:cNvSpPr txBox="1"/>
          <p:nvPr/>
        </p:nvSpPr>
        <p:spPr>
          <a:xfrm>
            <a:off x="485192" y="2099388"/>
            <a:ext cx="8126963" cy="2031325"/>
          </a:xfrm>
          <a:prstGeom prst="rect">
            <a:avLst/>
          </a:prstGeom>
          <a:noFill/>
          <a:ln>
            <a:solidFill>
              <a:schemeClr val="tx1"/>
            </a:solidFill>
          </a:ln>
        </p:spPr>
        <p:txBody>
          <a:bodyPr wrap="square" rtlCol="0">
            <a:spAutoFit/>
          </a:bodyPr>
          <a:lstStyle/>
          <a:p>
            <a:r>
              <a:rPr lang="en-US" dirty="0" smtClean="0"/>
              <a:t>3) </a:t>
            </a:r>
            <a:r>
              <a:rPr lang="en-US" dirty="0"/>
              <a:t>Students recognize area as an attribute of two-dimensional regions. They measure the area of a shape by finding the total number of same-size units of area required to cover the shape without gaps or overlaps, a square with sides of unit length being the standard unit for measuring area. Students understand that rectangular arrays can be decomposed into identical rows or into identical columns. </a:t>
            </a:r>
            <a:r>
              <a:rPr lang="en-US" u="sng" dirty="0"/>
              <a:t>By decomposing rectangles into rectangular arrays of squares, students connect area to multiplication, and justify using multiplication to determine the area of a rectangle.</a:t>
            </a:r>
          </a:p>
        </p:txBody>
      </p:sp>
      <p:sp>
        <p:nvSpPr>
          <p:cNvPr id="11" name="TextBox 10"/>
          <p:cNvSpPr txBox="1"/>
          <p:nvPr/>
        </p:nvSpPr>
        <p:spPr>
          <a:xfrm>
            <a:off x="1320282" y="155819"/>
            <a:ext cx="6456782" cy="646331"/>
          </a:xfrm>
          <a:prstGeom prst="rect">
            <a:avLst/>
          </a:prstGeom>
          <a:noFill/>
        </p:spPr>
        <p:txBody>
          <a:bodyPr wrap="square" rtlCol="0">
            <a:spAutoFit/>
          </a:bodyPr>
          <a:lstStyle/>
          <a:p>
            <a:pPr algn="ctr"/>
            <a:r>
              <a:rPr lang="en-US" sz="2000" b="1" dirty="0" smtClean="0"/>
              <a:t>Grade 3 </a:t>
            </a:r>
            <a:r>
              <a:rPr lang="en-US" sz="2000" b="1" dirty="0"/>
              <a:t>Introduction </a:t>
            </a:r>
            <a:r>
              <a:rPr lang="en-US" sz="1600" dirty="0">
                <a:hlinkClick r:id="rId3"/>
              </a:rPr>
              <a:t>http://www.corestandards.org/Math/Content/3/introduction</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280446243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3D4692-A625-460F-A072-DE10EEAA5719}" type="slidenum">
              <a:rPr lang="en-US" smtClean="0"/>
              <a:pPr/>
              <a:t>39</a:t>
            </a:fld>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TextBox 2"/>
          <p:cNvSpPr txBox="1"/>
          <p:nvPr/>
        </p:nvSpPr>
        <p:spPr>
          <a:xfrm>
            <a:off x="821093" y="2062065"/>
            <a:ext cx="7772400" cy="3139321"/>
          </a:xfrm>
          <a:prstGeom prst="rect">
            <a:avLst/>
          </a:prstGeom>
          <a:noFill/>
          <a:ln>
            <a:solidFill>
              <a:schemeClr val="tx1"/>
            </a:solidFill>
          </a:ln>
        </p:spPr>
        <p:txBody>
          <a:bodyPr wrap="square" rtlCol="0">
            <a:spAutoFit/>
          </a:bodyPr>
          <a:lstStyle/>
          <a:p>
            <a:r>
              <a:rPr lang="en-US" dirty="0" smtClean="0"/>
              <a:t>2) Students </a:t>
            </a:r>
            <a:r>
              <a:rPr lang="en-US" dirty="0"/>
              <a:t>develop an understanding of fractions, beginning with unit fractions. Students view fractions in general as being built out of unit fractions, and they use fractions along with visual fraction models to represent parts of a whole. Students understand that the size of a fractional part is relative to the size of the whole. For example, 1/2 of the paint in a small bucket could be less paint than 1/3 of the paint in a larger bucket, but 1/3 of a ribbon is longer than 1/5 of the same ribbon because when the ribbon is divided into 3 equal parts, the parts are longer than when the ribbon is divided into 5 equal parts. Students are able to use fractions to represent numbers equal to, less than, and greater than one. They solve problems that involve comparing fractions by using visual fraction models and strategies based on noticing equal numerators or denominators.</a:t>
            </a:r>
          </a:p>
        </p:txBody>
      </p:sp>
      <p:sp>
        <p:nvSpPr>
          <p:cNvPr id="7" name="TextBox 6"/>
          <p:cNvSpPr txBox="1"/>
          <p:nvPr/>
        </p:nvSpPr>
        <p:spPr>
          <a:xfrm>
            <a:off x="1204366" y="276199"/>
            <a:ext cx="6456782" cy="646331"/>
          </a:xfrm>
          <a:prstGeom prst="rect">
            <a:avLst/>
          </a:prstGeom>
          <a:noFill/>
        </p:spPr>
        <p:txBody>
          <a:bodyPr wrap="square" rtlCol="0">
            <a:spAutoFit/>
          </a:bodyPr>
          <a:lstStyle/>
          <a:p>
            <a:pPr algn="ctr"/>
            <a:r>
              <a:rPr lang="en-US" sz="2000" b="1" dirty="0" smtClean="0"/>
              <a:t>Grade 3 </a:t>
            </a:r>
            <a:r>
              <a:rPr lang="en-US" sz="2000" b="1" dirty="0"/>
              <a:t>Introduction </a:t>
            </a:r>
            <a:r>
              <a:rPr lang="en-US" sz="1600" dirty="0">
                <a:hlinkClick r:id="rId3"/>
              </a:rPr>
              <a:t>http://www.corestandards.org/Math/Content/3/introduction</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14015807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184345" y="1194148"/>
            <a:ext cx="6703450" cy="4527393"/>
          </a:xfrm>
        </p:spPr>
        <p:txBody>
          <a:bodyPr/>
          <a:lstStyle/>
          <a:p>
            <a:pPr marL="0" indent="0">
              <a:buNone/>
            </a:pPr>
            <a:r>
              <a:rPr lang="en-US" sz="2400" b="1" dirty="0" smtClean="0"/>
              <a:t>Morning Session</a:t>
            </a:r>
          </a:p>
          <a:p>
            <a:pPr>
              <a:spcAft>
                <a:spcPts val="600"/>
              </a:spcAft>
            </a:pPr>
            <a:r>
              <a:rPr lang="en-US" sz="2400" dirty="0" smtClean="0"/>
              <a:t>Welcome and Introductions</a:t>
            </a:r>
          </a:p>
          <a:p>
            <a:pPr>
              <a:spcAft>
                <a:spcPts val="600"/>
              </a:spcAft>
            </a:pPr>
            <a:r>
              <a:rPr lang="en-US" sz="2400" dirty="0" smtClean="0"/>
              <a:t>Sharing Implementation Experiences</a:t>
            </a:r>
          </a:p>
          <a:p>
            <a:pPr>
              <a:spcAft>
                <a:spcPts val="600"/>
              </a:spcAft>
            </a:pPr>
            <a:r>
              <a:rPr lang="en-US" sz="2400" dirty="0" smtClean="0"/>
              <a:t>Creating Learning Targets</a:t>
            </a:r>
          </a:p>
          <a:p>
            <a:pPr>
              <a:spcAft>
                <a:spcPts val="600"/>
              </a:spcAft>
            </a:pPr>
            <a:r>
              <a:rPr lang="en-US" sz="2400" dirty="0" smtClean="0"/>
              <a:t>Identifying an Entry Point into the Mathematics</a:t>
            </a:r>
          </a:p>
          <a:p>
            <a:pPr marL="0" indent="0">
              <a:buNone/>
            </a:pPr>
            <a:r>
              <a:rPr lang="en-US" sz="2400" b="1" dirty="0" smtClean="0"/>
              <a:t>Afternoon Session</a:t>
            </a:r>
          </a:p>
          <a:p>
            <a:pPr>
              <a:spcAft>
                <a:spcPts val="600"/>
              </a:spcAft>
            </a:pPr>
            <a:r>
              <a:rPr lang="en-US" sz="2400" spc="-20" dirty="0" smtClean="0"/>
              <a:t>Designing CCS-Math Lessons</a:t>
            </a:r>
          </a:p>
          <a:p>
            <a:pPr>
              <a:spcAft>
                <a:spcPts val="600"/>
              </a:spcAft>
            </a:pPr>
            <a:r>
              <a:rPr lang="en-US" sz="2400" dirty="0" smtClean="0"/>
              <a:t>Reflecting on the Lesson Design</a:t>
            </a:r>
          </a:p>
          <a:p>
            <a:pPr>
              <a:spcAft>
                <a:spcPts val="600"/>
              </a:spcAft>
            </a:pPr>
            <a:r>
              <a:rPr lang="en-US" sz="2400" dirty="0" smtClean="0"/>
              <a:t>Supporting Teachers</a:t>
            </a:r>
          </a:p>
          <a:p>
            <a:pPr marL="0" indent="0">
              <a:buNone/>
            </a:pPr>
            <a:r>
              <a:rPr lang="en-US" sz="2400" b="1" dirty="0" smtClean="0"/>
              <a:t>Post-Assessment, Session Evaluation, &amp; Wrap Up</a:t>
            </a:r>
          </a:p>
        </p:txBody>
      </p:sp>
      <p:sp>
        <p:nvSpPr>
          <p:cNvPr id="27651" name="Title 2"/>
          <p:cNvSpPr>
            <a:spLocks noGrp="1"/>
          </p:cNvSpPr>
          <p:nvPr>
            <p:ph type="title"/>
          </p:nvPr>
        </p:nvSpPr>
        <p:spPr>
          <a:xfrm>
            <a:off x="184345" y="243112"/>
            <a:ext cx="8153400" cy="680418"/>
          </a:xfrm>
        </p:spPr>
        <p:txBody>
          <a:bodyPr>
            <a:normAutofit/>
          </a:bodyPr>
          <a:lstStyle/>
          <a:p>
            <a:r>
              <a:rPr lang="en-US" sz="4400"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588413" y="287009"/>
            <a:ext cx="2197487" cy="3279151"/>
          </a:xfrm>
          <a:prstGeom prst="rect">
            <a:avLst/>
          </a:prstGeom>
          <a:noFill/>
          <a:ln>
            <a:solidFill>
              <a:schemeClr val="tx1">
                <a:lumMod val="50000"/>
                <a:lumOff val="50000"/>
              </a:schemeClr>
            </a:solidFill>
          </a:ln>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3D4692-A625-460F-A072-DE10EEAA5719}" type="slidenum">
              <a:rPr lang="en-US" smtClean="0"/>
              <a:pPr/>
              <a:t>40</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2" name="TextBox 1"/>
          <p:cNvSpPr txBox="1"/>
          <p:nvPr/>
        </p:nvSpPr>
        <p:spPr>
          <a:xfrm>
            <a:off x="718456" y="2341984"/>
            <a:ext cx="7753739" cy="1477328"/>
          </a:xfrm>
          <a:prstGeom prst="rect">
            <a:avLst/>
          </a:prstGeom>
          <a:noFill/>
          <a:ln>
            <a:solidFill>
              <a:schemeClr val="tx1"/>
            </a:solidFill>
          </a:ln>
        </p:spPr>
        <p:txBody>
          <a:bodyPr wrap="square" rtlCol="0">
            <a:spAutoFit/>
          </a:bodyPr>
          <a:lstStyle/>
          <a:p>
            <a:r>
              <a:rPr lang="en-US" dirty="0" smtClean="0"/>
              <a:t>4) </a:t>
            </a:r>
            <a:r>
              <a:rPr lang="en-US" dirty="0"/>
              <a:t>Students describe, analyze, and compare properties of two-dimensional shapes. They compare and classify shapes by their sides and angles, and connect these with definitions of shapes. </a:t>
            </a:r>
            <a:r>
              <a:rPr lang="en-US" u="sng" dirty="0"/>
              <a:t>Students also relate their fraction work to geometry by expressing the area of part of a shape as a unit fraction of the whole.</a:t>
            </a:r>
          </a:p>
        </p:txBody>
      </p:sp>
      <p:sp>
        <p:nvSpPr>
          <p:cNvPr id="11" name="TextBox 10"/>
          <p:cNvSpPr txBox="1"/>
          <p:nvPr/>
        </p:nvSpPr>
        <p:spPr>
          <a:xfrm>
            <a:off x="1366935" y="323684"/>
            <a:ext cx="6456782" cy="646331"/>
          </a:xfrm>
          <a:prstGeom prst="rect">
            <a:avLst/>
          </a:prstGeom>
          <a:noFill/>
        </p:spPr>
        <p:txBody>
          <a:bodyPr wrap="square" rtlCol="0">
            <a:spAutoFit/>
          </a:bodyPr>
          <a:lstStyle/>
          <a:p>
            <a:pPr algn="ctr"/>
            <a:r>
              <a:rPr lang="en-US" sz="2000" b="1" dirty="0" smtClean="0"/>
              <a:t>Grade 3 </a:t>
            </a:r>
            <a:r>
              <a:rPr lang="en-US" sz="2000" b="1" dirty="0"/>
              <a:t>Introduction </a:t>
            </a:r>
            <a:r>
              <a:rPr lang="en-US" sz="1600" dirty="0">
                <a:hlinkClick r:id="rId3"/>
              </a:rPr>
              <a:t>http://</a:t>
            </a:r>
            <a:r>
              <a:rPr lang="en-US" sz="1600" dirty="0" smtClean="0">
                <a:hlinkClick r:id="rId3"/>
              </a:rPr>
              <a:t>www.corestandards.org/Math/Content/3/introduction/</a:t>
            </a:r>
            <a:r>
              <a:rPr lang="en-US" sz="1600" dirty="0" smtClean="0"/>
              <a:t> </a:t>
            </a:r>
            <a:endParaRPr lang="en-US" sz="1600" dirty="0"/>
          </a:p>
        </p:txBody>
      </p:sp>
    </p:spTree>
    <p:extLst>
      <p:ext uri="{BB962C8B-B14F-4D97-AF65-F5344CB8AC3E}">
        <p14:creationId xmlns:p14="http://schemas.microsoft.com/office/powerpoint/2010/main" val="96434722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979708"/>
            <a:ext cx="8550349" cy="4431983"/>
          </a:xfrm>
        </p:spPr>
        <p:txBody>
          <a:bodyPr/>
          <a:lstStyle/>
          <a:p>
            <a:pPr marL="0" indent="0">
              <a:buNone/>
            </a:pPr>
            <a:r>
              <a:rPr lang="en-US" dirty="0"/>
              <a:t>Students view fractions in general as being built out of unit fractions, and they use fractions along with visual fraction models to represent parts of a whole. Students understand that the size of a fractional part is relative to the size of the whole. </a:t>
            </a:r>
            <a:r>
              <a:rPr lang="en-US" dirty="0" smtClean="0"/>
              <a:t>Students </a:t>
            </a:r>
            <a:r>
              <a:rPr lang="en-US" dirty="0"/>
              <a:t>are able to use fractions to represent numbers equal to, less than, and greater than one. They solve problems that involve comparing fractions by using visual fraction models and strategies based on noticing equal numerators or denominators</a:t>
            </a:r>
            <a:r>
              <a:rPr lang="en-US" dirty="0" smtClean="0"/>
              <a:t>.</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41</a:t>
            </a:fld>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1287626" y="175845"/>
            <a:ext cx="6456782" cy="646331"/>
          </a:xfrm>
          <a:prstGeom prst="rect">
            <a:avLst/>
          </a:prstGeom>
          <a:noFill/>
        </p:spPr>
        <p:txBody>
          <a:bodyPr wrap="square" rtlCol="0">
            <a:spAutoFit/>
          </a:bodyPr>
          <a:lstStyle/>
          <a:p>
            <a:pPr algn="ctr"/>
            <a:r>
              <a:rPr lang="en-US" sz="2000" b="1" dirty="0" smtClean="0"/>
              <a:t>Grade 3 Introduction: Key Ideas of Critical Area #2 </a:t>
            </a:r>
            <a:r>
              <a:rPr lang="en-US" sz="1600" dirty="0" smtClean="0">
                <a:hlinkClick r:id="rId3"/>
              </a:rPr>
              <a:t>http</a:t>
            </a:r>
            <a:r>
              <a:rPr lang="en-US" sz="1600" dirty="0">
                <a:hlinkClick r:id="rId3"/>
              </a:rPr>
              <a:t>://</a:t>
            </a:r>
            <a:r>
              <a:rPr lang="en-US" sz="1600" dirty="0" smtClean="0">
                <a:hlinkClick r:id="rId3"/>
              </a:rPr>
              <a:t>www.corestandards.org/Math/Content/3/introduction/</a:t>
            </a:r>
            <a:r>
              <a:rPr lang="en-US" sz="1600" dirty="0" smtClean="0"/>
              <a:t> </a:t>
            </a:r>
            <a:endParaRPr lang="en-US" sz="1600" dirty="0"/>
          </a:p>
        </p:txBody>
      </p:sp>
    </p:spTree>
    <p:extLst>
      <p:ext uri="{BB962C8B-B14F-4D97-AF65-F5344CB8AC3E}">
        <p14:creationId xmlns:p14="http://schemas.microsoft.com/office/powerpoint/2010/main" val="70950836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2651" y="205208"/>
            <a:ext cx="8931349" cy="997196"/>
          </a:xfrm>
        </p:spPr>
        <p:txBody>
          <a:bodyPr/>
          <a:lstStyle/>
          <a:p>
            <a:pPr marL="0" indent="0">
              <a:buNone/>
            </a:pPr>
            <a:r>
              <a:rPr lang="en-US" sz="3600" dirty="0">
                <a:solidFill>
                  <a:schemeClr val="bg2">
                    <a:lumMod val="75000"/>
                  </a:schemeClr>
                </a:solidFill>
              </a:rPr>
              <a:t>Students view fractions in general as being built out of unit fractions</a:t>
            </a:r>
            <a:r>
              <a:rPr lang="en-US" sz="3600" dirty="0">
                <a:solidFill>
                  <a:schemeClr val="bg1">
                    <a:lumMod val="75000"/>
                  </a:schemeClr>
                </a:solidFill>
              </a:rPr>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42</a:t>
            </a:fld>
            <a:endParaRPr lang="en-US" dirty="0"/>
          </a:p>
        </p:txBody>
      </p:sp>
      <p:sp>
        <p:nvSpPr>
          <p:cNvPr id="11" name="Text Placeholder 2"/>
          <p:cNvSpPr txBox="1">
            <a:spLocks/>
          </p:cNvSpPr>
          <p:nvPr/>
        </p:nvSpPr>
        <p:spPr>
          <a:xfrm>
            <a:off x="212650" y="205208"/>
            <a:ext cx="8931349" cy="1994392"/>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solidFill>
                  <a:schemeClr val="bg2">
                    <a:lumMod val="75000"/>
                  </a:schemeClr>
                </a:solidFill>
              </a:rPr>
              <a:t>Students view fractions in general as being built out of unit fractions</a:t>
            </a:r>
            <a:r>
              <a:rPr lang="en-US" sz="3600" dirty="0" smtClean="0">
                <a:solidFill>
                  <a:schemeClr val="bg1">
                    <a:lumMod val="75000"/>
                  </a:schemeClr>
                </a:solidFill>
              </a:rPr>
              <a:t>, and </a:t>
            </a:r>
            <a:r>
              <a:rPr lang="en-US" sz="3600" dirty="0" smtClean="0">
                <a:solidFill>
                  <a:srgbClr val="FF0000"/>
                </a:solidFill>
              </a:rPr>
              <a:t>they use fractions along with visual fraction models to represent parts of a whole. </a:t>
            </a:r>
            <a:endParaRPr lang="en-US" dirty="0"/>
          </a:p>
        </p:txBody>
      </p:sp>
      <p:sp>
        <p:nvSpPr>
          <p:cNvPr id="12" name="Text Placeholder 2"/>
          <p:cNvSpPr txBox="1">
            <a:spLocks/>
          </p:cNvSpPr>
          <p:nvPr/>
        </p:nvSpPr>
        <p:spPr>
          <a:xfrm>
            <a:off x="212647" y="205208"/>
            <a:ext cx="8931349" cy="602626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solidFill>
                  <a:schemeClr val="bg2">
                    <a:lumMod val="75000"/>
                  </a:schemeClr>
                </a:solidFill>
              </a:rPr>
              <a:t>Students view fractions in general as being built out of unit fractions</a:t>
            </a:r>
            <a:r>
              <a:rPr lang="en-US" sz="3600" dirty="0" smtClean="0">
                <a:solidFill>
                  <a:schemeClr val="bg1">
                    <a:lumMod val="75000"/>
                  </a:schemeClr>
                </a:solidFill>
              </a:rPr>
              <a:t>, and </a:t>
            </a:r>
            <a:r>
              <a:rPr lang="en-US" sz="3600" dirty="0" smtClean="0">
                <a:solidFill>
                  <a:srgbClr val="FF0000"/>
                </a:solidFill>
              </a:rPr>
              <a:t>they use fractions along with visual fraction models to represent parts of a whole. </a:t>
            </a:r>
            <a:r>
              <a:rPr lang="en-US" sz="3600" dirty="0" smtClean="0">
                <a:solidFill>
                  <a:schemeClr val="tx2">
                    <a:lumMod val="60000"/>
                    <a:lumOff val="40000"/>
                  </a:schemeClr>
                </a:solidFill>
              </a:rPr>
              <a:t>Students understand that the size of a fractional part is relative to the size of the whole. </a:t>
            </a:r>
            <a:r>
              <a:rPr lang="en-US" sz="3600" dirty="0" smtClean="0">
                <a:solidFill>
                  <a:srgbClr val="00B050"/>
                </a:solidFill>
              </a:rPr>
              <a:t>Students are able to use fractions to represent numbers equal to, less than, and greater than one. </a:t>
            </a:r>
            <a:r>
              <a:rPr lang="en-US" sz="3600" u="sng" dirty="0" smtClean="0"/>
              <a:t>They solve problems that involve comparing fractions by using visual fraction models and strategies based on noticing equal numerators or denominators.</a:t>
            </a:r>
          </a:p>
          <a:p>
            <a:pPr marL="0" indent="0">
              <a:buFontTx/>
              <a:buNone/>
            </a:pPr>
            <a:endParaRPr lang="en-US" dirty="0"/>
          </a:p>
        </p:txBody>
      </p:sp>
      <p:sp>
        <p:nvSpPr>
          <p:cNvPr id="13" name="Text Placeholder 2"/>
          <p:cNvSpPr txBox="1">
            <a:spLocks/>
          </p:cNvSpPr>
          <p:nvPr/>
        </p:nvSpPr>
        <p:spPr>
          <a:xfrm>
            <a:off x="212649" y="205208"/>
            <a:ext cx="8931349" cy="299158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solidFill>
                  <a:schemeClr val="bg2">
                    <a:lumMod val="75000"/>
                  </a:schemeClr>
                </a:solidFill>
              </a:rPr>
              <a:t>Students view fractions in general as being built out of unit fractions</a:t>
            </a:r>
            <a:r>
              <a:rPr lang="en-US" sz="3600" dirty="0" smtClean="0">
                <a:solidFill>
                  <a:schemeClr val="bg1">
                    <a:lumMod val="75000"/>
                  </a:schemeClr>
                </a:solidFill>
              </a:rPr>
              <a:t>, and </a:t>
            </a:r>
            <a:r>
              <a:rPr lang="en-US" sz="3600" dirty="0" smtClean="0">
                <a:solidFill>
                  <a:srgbClr val="FF0000"/>
                </a:solidFill>
              </a:rPr>
              <a:t>they use fractions along with visual fraction models to represent parts of a whole. </a:t>
            </a:r>
            <a:r>
              <a:rPr lang="en-US" sz="3600" dirty="0" smtClean="0">
                <a:solidFill>
                  <a:schemeClr val="tx2">
                    <a:lumMod val="60000"/>
                    <a:lumOff val="40000"/>
                  </a:schemeClr>
                </a:solidFill>
              </a:rPr>
              <a:t>Students understand that the size of a fractional part is relative to the size of the whole. </a:t>
            </a:r>
            <a:endParaRPr lang="en-US" dirty="0"/>
          </a:p>
        </p:txBody>
      </p:sp>
      <p:sp>
        <p:nvSpPr>
          <p:cNvPr id="14" name="Text Placeholder 2"/>
          <p:cNvSpPr txBox="1">
            <a:spLocks/>
          </p:cNvSpPr>
          <p:nvPr/>
        </p:nvSpPr>
        <p:spPr>
          <a:xfrm>
            <a:off x="212651" y="226752"/>
            <a:ext cx="8931349" cy="3988784"/>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solidFill>
                  <a:schemeClr val="bg2">
                    <a:lumMod val="75000"/>
                  </a:schemeClr>
                </a:solidFill>
              </a:rPr>
              <a:t>Students view fractions in general as being built out of unit fractions</a:t>
            </a:r>
            <a:r>
              <a:rPr lang="en-US" sz="3600" dirty="0" smtClean="0">
                <a:solidFill>
                  <a:schemeClr val="bg1">
                    <a:lumMod val="75000"/>
                  </a:schemeClr>
                </a:solidFill>
              </a:rPr>
              <a:t>, and </a:t>
            </a:r>
            <a:r>
              <a:rPr lang="en-US" sz="3600" dirty="0" smtClean="0">
                <a:solidFill>
                  <a:srgbClr val="FF0000"/>
                </a:solidFill>
              </a:rPr>
              <a:t>they use fractions along with visual fraction models to represent parts of a whole. </a:t>
            </a:r>
            <a:r>
              <a:rPr lang="en-US" sz="3600" dirty="0" smtClean="0">
                <a:solidFill>
                  <a:schemeClr val="tx2">
                    <a:lumMod val="60000"/>
                    <a:lumOff val="40000"/>
                  </a:schemeClr>
                </a:solidFill>
              </a:rPr>
              <a:t>Students understand that the size of a fractional part is relative to the size of the whole. </a:t>
            </a:r>
            <a:r>
              <a:rPr lang="en-US" sz="3600" dirty="0" smtClean="0">
                <a:solidFill>
                  <a:srgbClr val="00B050"/>
                </a:solidFill>
              </a:rPr>
              <a:t>Students are able to use fractions to represent numbers equal to, less than, and greater than one. </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076781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Part 1: Critical Areas and Key Ideas</a:t>
            </a:r>
            <a:endParaRPr lang="en-US" sz="4400" dirty="0"/>
          </a:p>
        </p:txBody>
      </p:sp>
      <p:sp>
        <p:nvSpPr>
          <p:cNvPr id="3" name="Text Placeholder 2"/>
          <p:cNvSpPr>
            <a:spLocks noGrp="1"/>
          </p:cNvSpPr>
          <p:nvPr>
            <p:ph type="body" sz="quarter" idx="10"/>
          </p:nvPr>
        </p:nvSpPr>
        <p:spPr>
          <a:xfrm>
            <a:off x="381000" y="1417320"/>
            <a:ext cx="8382000" cy="4382738"/>
          </a:xfrm>
        </p:spPr>
        <p:txBody>
          <a:bodyPr/>
          <a:lstStyle/>
          <a:p>
            <a:pPr marL="0" indent="0">
              <a:buNone/>
            </a:pPr>
            <a:r>
              <a:rPr lang="en-US" dirty="0" smtClean="0"/>
              <a:t>With your group, do the following:</a:t>
            </a:r>
            <a:r>
              <a:rPr lang="en-US" dirty="0"/>
              <a:t> </a:t>
            </a:r>
            <a:endParaRPr lang="en-US" dirty="0" smtClean="0"/>
          </a:p>
          <a:p>
            <a:pPr marL="514350" indent="-514350">
              <a:buFont typeface="+mj-lt"/>
              <a:buAutoNum type="arabicPeriod"/>
            </a:pPr>
            <a:r>
              <a:rPr lang="en-US" dirty="0"/>
              <a:t>C</a:t>
            </a:r>
            <a:r>
              <a:rPr lang="en-US" dirty="0" smtClean="0"/>
              <a:t>hoose </a:t>
            </a:r>
            <a:r>
              <a:rPr lang="en-US" dirty="0"/>
              <a:t>a grade </a:t>
            </a:r>
            <a:r>
              <a:rPr lang="en-US" dirty="0" smtClean="0"/>
              <a:t>level and critical </a:t>
            </a:r>
            <a:r>
              <a:rPr lang="en-US" dirty="0"/>
              <a:t>area </a:t>
            </a:r>
            <a:r>
              <a:rPr lang="en-US" dirty="0" smtClean="0"/>
              <a:t>for which you will focus on designing learning throughout the remainder of this Module.</a:t>
            </a:r>
          </a:p>
          <a:p>
            <a:pPr marL="514350" indent="-514350">
              <a:buFont typeface="+mj-lt"/>
              <a:buAutoNum type="arabicPeriod"/>
            </a:pPr>
            <a:r>
              <a:rPr lang="en-US" dirty="0" smtClean="0"/>
              <a:t>Identify </a:t>
            </a:r>
            <a:r>
              <a:rPr lang="en-US" dirty="0"/>
              <a:t>the </a:t>
            </a:r>
            <a:r>
              <a:rPr lang="en-US" dirty="0" smtClean="0"/>
              <a:t>key ideas that support the critical area. </a:t>
            </a:r>
          </a:p>
          <a:p>
            <a:pPr marL="514350" indent="-514350">
              <a:buFont typeface="+mj-lt"/>
              <a:buAutoNum type="arabicPeriod"/>
            </a:pPr>
            <a:r>
              <a:rPr lang="en-US" dirty="0" smtClean="0"/>
              <a:t>As you work, complete Part 1 of the </a:t>
            </a:r>
            <a:r>
              <a:rPr lang="en-US" i="1" dirty="0" smtClean="0"/>
              <a:t>Learning Target Planning Template</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43</a:t>
            </a:fld>
            <a:endParaRPr lang="en-US" dirty="0"/>
          </a:p>
        </p:txBody>
      </p:sp>
      <p:pic>
        <p:nvPicPr>
          <p:cNvPr id="5" name="Picture 2"/>
          <p:cNvPicPr preferRelativeResize="0">
            <a:picLocks noChangeArrowheads="1"/>
          </p:cNvPicPr>
          <p:nvPr/>
        </p:nvPicPr>
        <p:blipFill>
          <a:blip r:embed="rId3" cstate="print"/>
          <a:srcRect/>
          <a:stretch>
            <a:fillRect/>
          </a:stretch>
        </p:blipFill>
        <p:spPr bwMode="auto">
          <a:xfrm>
            <a:off x="6559296" y="5292566"/>
            <a:ext cx="932688" cy="1014984"/>
          </a:xfrm>
          <a:prstGeom prst="rect">
            <a:avLst/>
          </a:prstGeom>
          <a:noFill/>
          <a:ln w="9525">
            <a:noFill/>
            <a:miter lim="800000"/>
            <a:headEnd/>
            <a:tailEnd/>
          </a:ln>
        </p:spPr>
      </p:pic>
      <p:sp>
        <p:nvSpPr>
          <p:cNvPr id="6" name="TextBox 5"/>
          <p:cNvSpPr txBox="1"/>
          <p:nvPr/>
        </p:nvSpPr>
        <p:spPr>
          <a:xfrm>
            <a:off x="6577584" y="5284510"/>
            <a:ext cx="914400" cy="646331"/>
          </a:xfrm>
          <a:prstGeom prst="rect">
            <a:avLst/>
          </a:prstGeom>
          <a:noFill/>
        </p:spPr>
        <p:txBody>
          <a:bodyPr wrap="square" rtlCol="0">
            <a:spAutoFit/>
          </a:bodyPr>
          <a:lstStyle/>
          <a:p>
            <a:pPr algn="ctr"/>
            <a:r>
              <a:rPr lang="en-US" dirty="0" smtClean="0"/>
              <a:t>Page 12</a:t>
            </a:r>
            <a:br>
              <a:rPr lang="en-US" dirty="0" smtClean="0"/>
            </a:b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13556160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Making Connections to Clusters and the Individual Standards</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44</a:t>
            </a:fld>
            <a:endParaRPr lang="en-US" dirty="0"/>
          </a:p>
        </p:txBody>
      </p:sp>
      <p:sp>
        <p:nvSpPr>
          <p:cNvPr id="14" name="Text Placeholder 2"/>
          <p:cNvSpPr>
            <a:spLocks noGrp="1"/>
          </p:cNvSpPr>
          <p:nvPr>
            <p:ph type="body" sz="quarter" idx="10"/>
          </p:nvPr>
        </p:nvSpPr>
        <p:spPr>
          <a:xfrm>
            <a:off x="381000" y="1707451"/>
            <a:ext cx="8167577" cy="1969770"/>
          </a:xfrm>
        </p:spPr>
        <p:txBody>
          <a:bodyPr/>
          <a:lstStyle/>
          <a:p>
            <a:pPr lvl="0"/>
            <a:r>
              <a:rPr lang="en-US" dirty="0"/>
              <a:t>Students view fractions in general as being built out of unit fractions. </a:t>
            </a:r>
            <a:endParaRPr lang="en-US" dirty="0" smtClean="0"/>
          </a:p>
          <a:p>
            <a:pPr marL="0" lvl="0" indent="0">
              <a:buNone/>
            </a:pPr>
            <a:endParaRPr lang="en-US" dirty="0"/>
          </a:p>
          <a:p>
            <a:pPr marL="0" indent="0">
              <a:buNone/>
            </a:pPr>
            <a:endParaRPr lang="en-US" dirty="0"/>
          </a:p>
        </p:txBody>
      </p:sp>
      <p:sp>
        <p:nvSpPr>
          <p:cNvPr id="23" name="Text Placeholder 2"/>
          <p:cNvSpPr txBox="1">
            <a:spLocks/>
          </p:cNvSpPr>
          <p:nvPr/>
        </p:nvSpPr>
        <p:spPr>
          <a:xfrm>
            <a:off x="273788" y="2960513"/>
            <a:ext cx="8382000" cy="1428083"/>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dirty="0" smtClean="0"/>
              <a:t>“Mathematics does not break down into lesson-sized pieces.”</a:t>
            </a:r>
          </a:p>
          <a:p>
            <a:pPr marL="0" indent="0">
              <a:buFontTx/>
              <a:buNone/>
            </a:pPr>
            <a:r>
              <a:rPr lang="en-US" dirty="0" smtClean="0"/>
              <a:t>			- Phil Daro</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6670431" y="5486400"/>
            <a:ext cx="1878146" cy="369332"/>
          </a:xfrm>
          <a:prstGeom prst="rect">
            <a:avLst/>
          </a:prstGeom>
          <a:noFill/>
        </p:spPr>
        <p:txBody>
          <a:bodyPr wrap="square" rtlCol="0">
            <a:spAutoFit/>
          </a:bodyPr>
          <a:lstStyle/>
          <a:p>
            <a:r>
              <a:rPr lang="en-US" dirty="0" smtClean="0"/>
              <a:t>Daro, P. (2013)</a:t>
            </a:r>
            <a:endParaRPr lang="en-US" dirty="0"/>
          </a:p>
        </p:txBody>
      </p:sp>
    </p:spTree>
    <p:extLst>
      <p:ext uri="{BB962C8B-B14F-4D97-AF65-F5344CB8AC3E}">
        <p14:creationId xmlns:p14="http://schemas.microsoft.com/office/powerpoint/2010/main" val="3928932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Making Connections to Clusters and the Individual Standards</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45</a:t>
            </a:fld>
            <a:endParaRPr lang="en-US" dirty="0"/>
          </a:p>
        </p:txBody>
      </p:sp>
      <p:sp>
        <p:nvSpPr>
          <p:cNvPr id="14" name="Text Placeholder 2"/>
          <p:cNvSpPr>
            <a:spLocks noGrp="1"/>
          </p:cNvSpPr>
          <p:nvPr>
            <p:ph type="body" sz="quarter" idx="10"/>
          </p:nvPr>
        </p:nvSpPr>
        <p:spPr>
          <a:xfrm>
            <a:off x="363070" y="1577611"/>
            <a:ext cx="8167577" cy="3040832"/>
          </a:xfrm>
        </p:spPr>
        <p:txBody>
          <a:bodyPr/>
          <a:lstStyle/>
          <a:p>
            <a:r>
              <a:rPr lang="en-US" sz="2800" dirty="0"/>
              <a:t>“Fragmenting the Standards into individual standards, or individual bits of standards, erases all these relationships and produces a sum of parts that is decidedly less than the whole</a:t>
            </a:r>
            <a:r>
              <a:rPr lang="en-US" sz="2800" dirty="0" smtClean="0"/>
              <a:t>.” – </a:t>
            </a:r>
            <a:r>
              <a:rPr lang="en-US" sz="2400" dirty="0" smtClean="0"/>
              <a:t>Daro</a:t>
            </a:r>
            <a:r>
              <a:rPr lang="en-US" sz="2400" dirty="0"/>
              <a:t>, P. (2013)</a:t>
            </a:r>
          </a:p>
          <a:p>
            <a:endParaRPr lang="en-US" sz="2800" dirty="0"/>
          </a:p>
          <a:p>
            <a:pPr marL="0" lvl="0" indent="0">
              <a:buNone/>
            </a:pPr>
            <a:endParaRPr lang="en-US" sz="2800" dirty="0"/>
          </a:p>
          <a:p>
            <a:pPr marL="0" indent="0">
              <a:buNone/>
            </a:pPr>
            <a:endParaRPr lang="en-US" dirty="0"/>
          </a:p>
        </p:txBody>
      </p:sp>
      <p:sp>
        <p:nvSpPr>
          <p:cNvPr id="3" name="Rectangle 2"/>
          <p:cNvSpPr/>
          <p:nvPr/>
        </p:nvSpPr>
        <p:spPr bwMode="auto">
          <a:xfrm>
            <a:off x="381000" y="3227294"/>
            <a:ext cx="8565776"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Rectangle 4"/>
          <p:cNvSpPr/>
          <p:nvPr/>
        </p:nvSpPr>
        <p:spPr bwMode="auto">
          <a:xfrm>
            <a:off x="381000" y="3836894"/>
            <a:ext cx="2200835"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7" name="Rectangle 6"/>
          <p:cNvSpPr/>
          <p:nvPr/>
        </p:nvSpPr>
        <p:spPr bwMode="auto">
          <a:xfrm>
            <a:off x="2581835" y="3836893"/>
            <a:ext cx="2115671"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8" name="Rectangle 7"/>
          <p:cNvSpPr/>
          <p:nvPr/>
        </p:nvSpPr>
        <p:spPr bwMode="auto">
          <a:xfrm>
            <a:off x="4706469" y="3836893"/>
            <a:ext cx="2115671"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 name="Rectangle 8"/>
          <p:cNvSpPr/>
          <p:nvPr/>
        </p:nvSpPr>
        <p:spPr bwMode="auto">
          <a:xfrm>
            <a:off x="6822140" y="3836893"/>
            <a:ext cx="2115671"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 name="TextBox 5"/>
          <p:cNvSpPr txBox="1"/>
          <p:nvPr/>
        </p:nvSpPr>
        <p:spPr>
          <a:xfrm>
            <a:off x="952135" y="3262364"/>
            <a:ext cx="7795542" cy="523220"/>
          </a:xfrm>
          <a:prstGeom prst="rect">
            <a:avLst/>
          </a:prstGeom>
          <a:noFill/>
        </p:spPr>
        <p:txBody>
          <a:bodyPr wrap="square" rtlCol="0">
            <a:spAutoFit/>
          </a:bodyPr>
          <a:lstStyle/>
          <a:p>
            <a:pPr algn="ctr"/>
            <a:r>
              <a:rPr lang="en-US" sz="2800" dirty="0" smtClean="0">
                <a:solidFill>
                  <a:schemeClr val="bg1"/>
                </a:solidFill>
              </a:rPr>
              <a:t>Critical Area</a:t>
            </a:r>
            <a:endParaRPr lang="en-US" sz="2800" dirty="0">
              <a:solidFill>
                <a:schemeClr val="bg1"/>
              </a:solidFill>
            </a:endParaRPr>
          </a:p>
        </p:txBody>
      </p:sp>
      <p:sp>
        <p:nvSpPr>
          <p:cNvPr id="11" name="TextBox 10"/>
          <p:cNvSpPr txBox="1"/>
          <p:nvPr/>
        </p:nvSpPr>
        <p:spPr>
          <a:xfrm>
            <a:off x="372035" y="3761908"/>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2" name="TextBox 11"/>
          <p:cNvSpPr txBox="1"/>
          <p:nvPr/>
        </p:nvSpPr>
        <p:spPr>
          <a:xfrm>
            <a:off x="2530288" y="3761908"/>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3" name="TextBox 12"/>
          <p:cNvSpPr txBox="1"/>
          <p:nvPr/>
        </p:nvSpPr>
        <p:spPr>
          <a:xfrm>
            <a:off x="4587688" y="3765176"/>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5" name="TextBox 14"/>
          <p:cNvSpPr txBox="1"/>
          <p:nvPr/>
        </p:nvSpPr>
        <p:spPr>
          <a:xfrm>
            <a:off x="6711203" y="3768444"/>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0" name="Rectangle 9"/>
          <p:cNvSpPr/>
          <p:nvPr/>
        </p:nvSpPr>
        <p:spPr bwMode="auto">
          <a:xfrm>
            <a:off x="372035" y="4291664"/>
            <a:ext cx="2209800"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6" name="Rectangle 15"/>
          <p:cNvSpPr/>
          <p:nvPr/>
        </p:nvSpPr>
        <p:spPr bwMode="auto">
          <a:xfrm>
            <a:off x="381000" y="4757829"/>
            <a:ext cx="4316506"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7" name="Rectangle 16"/>
          <p:cNvSpPr/>
          <p:nvPr/>
        </p:nvSpPr>
        <p:spPr bwMode="auto">
          <a:xfrm>
            <a:off x="381000" y="5197064"/>
            <a:ext cx="6441139"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8" name="Rectangle 17"/>
          <p:cNvSpPr/>
          <p:nvPr/>
        </p:nvSpPr>
        <p:spPr bwMode="auto">
          <a:xfrm>
            <a:off x="381001" y="5608116"/>
            <a:ext cx="8556808"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9" name="TextBox 18"/>
          <p:cNvSpPr txBox="1"/>
          <p:nvPr/>
        </p:nvSpPr>
        <p:spPr>
          <a:xfrm>
            <a:off x="363070" y="4234608"/>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0" name="TextBox 19"/>
          <p:cNvSpPr txBox="1"/>
          <p:nvPr/>
        </p:nvSpPr>
        <p:spPr>
          <a:xfrm>
            <a:off x="1396253" y="4681972"/>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1" name="TextBox 20"/>
          <p:cNvSpPr txBox="1"/>
          <p:nvPr/>
        </p:nvSpPr>
        <p:spPr>
          <a:xfrm>
            <a:off x="2860106" y="5151405"/>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2" name="TextBox 21"/>
          <p:cNvSpPr txBox="1"/>
          <p:nvPr/>
        </p:nvSpPr>
        <p:spPr>
          <a:xfrm>
            <a:off x="4323959" y="5568921"/>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3" name="Footer Placeholder 2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03071342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Making Connections to Clusters and the Individual Standards</a:t>
            </a:r>
          </a:p>
        </p:txBody>
      </p:sp>
      <p:sp>
        <p:nvSpPr>
          <p:cNvPr id="4" name="Slide Number Placeholder 3"/>
          <p:cNvSpPr>
            <a:spLocks noGrp="1"/>
          </p:cNvSpPr>
          <p:nvPr>
            <p:ph type="sldNum" sz="quarter" idx="12"/>
          </p:nvPr>
        </p:nvSpPr>
        <p:spPr/>
        <p:txBody>
          <a:bodyPr/>
          <a:lstStyle/>
          <a:p>
            <a:fld id="{EE3D4692-A625-460F-A072-DE10EEAA5719}" type="slidenum">
              <a:rPr lang="en-US" smtClean="0"/>
              <a:pPr/>
              <a:t>46</a:t>
            </a:fld>
            <a:endParaRPr lang="en-US" dirty="0"/>
          </a:p>
        </p:txBody>
      </p:sp>
      <p:sp>
        <p:nvSpPr>
          <p:cNvPr id="14" name="Text Placeholder 2"/>
          <p:cNvSpPr>
            <a:spLocks noGrp="1"/>
          </p:cNvSpPr>
          <p:nvPr>
            <p:ph type="body" sz="quarter" idx="10"/>
          </p:nvPr>
        </p:nvSpPr>
        <p:spPr>
          <a:xfrm>
            <a:off x="381000" y="1510461"/>
            <a:ext cx="8167577" cy="4884414"/>
          </a:xfrm>
        </p:spPr>
        <p:txBody>
          <a:bodyPr/>
          <a:lstStyle/>
          <a:p>
            <a:pPr lvl="0"/>
            <a:r>
              <a:rPr lang="en-US" dirty="0"/>
              <a:t>Students view fractions in general as being built out of unit fractions. </a:t>
            </a:r>
            <a:endParaRPr lang="en-US" dirty="0" smtClean="0"/>
          </a:p>
          <a:p>
            <a:pPr lvl="1"/>
            <a:r>
              <a:rPr lang="en-US" sz="3000" dirty="0" smtClean="0"/>
              <a:t>Cluster: Develop understanding of fractions as numbers.</a:t>
            </a:r>
          </a:p>
          <a:p>
            <a:pPr lvl="1"/>
            <a:r>
              <a:rPr lang="en-US" sz="3000" dirty="0" smtClean="0"/>
              <a:t>Associated Standard</a:t>
            </a:r>
          </a:p>
          <a:p>
            <a:pPr lvl="2"/>
            <a:r>
              <a:rPr lang="en-US" sz="2800" dirty="0" smtClean="0"/>
              <a:t>3.NF.A.1: Understand a fraction 1/</a:t>
            </a:r>
            <a:r>
              <a:rPr lang="en-US" sz="2800" i="1" dirty="0" smtClean="0"/>
              <a:t>b</a:t>
            </a:r>
            <a:r>
              <a:rPr lang="en-US" sz="2800" dirty="0" smtClean="0"/>
              <a:t> as the quantity formed by 1 part when a whole is partitioned into </a:t>
            </a:r>
            <a:r>
              <a:rPr lang="en-US" sz="2800" i="1" dirty="0" smtClean="0"/>
              <a:t>b</a:t>
            </a:r>
            <a:r>
              <a:rPr lang="en-US" sz="2800" dirty="0" smtClean="0"/>
              <a:t> equal parts; understand a fraction </a:t>
            </a:r>
            <a:r>
              <a:rPr lang="en-US" sz="2800" i="1" dirty="0" smtClean="0"/>
              <a:t>a/b</a:t>
            </a:r>
            <a:r>
              <a:rPr lang="en-US" sz="2800" dirty="0" smtClean="0"/>
              <a:t> as the quantity formed by </a:t>
            </a:r>
            <a:r>
              <a:rPr lang="en-US" sz="2800" i="1" dirty="0" smtClean="0"/>
              <a:t>a </a:t>
            </a:r>
            <a:r>
              <a:rPr lang="en-US" sz="2800" dirty="0" smtClean="0"/>
              <a:t>parts of size 1/</a:t>
            </a:r>
            <a:r>
              <a:rPr lang="en-US" sz="2800" i="1" dirty="0" smtClean="0"/>
              <a:t>b. </a:t>
            </a:r>
            <a:endParaRPr lang="en-US" sz="2800"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401255762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Part 2: Connections to Clusters and Individual Standards</a:t>
            </a:r>
            <a:endParaRPr lang="en-US" sz="4400" dirty="0"/>
          </a:p>
        </p:txBody>
      </p:sp>
      <p:sp>
        <p:nvSpPr>
          <p:cNvPr id="3" name="Text Placeholder 2"/>
          <p:cNvSpPr>
            <a:spLocks noGrp="1"/>
          </p:cNvSpPr>
          <p:nvPr>
            <p:ph type="body" sz="quarter" idx="10"/>
          </p:nvPr>
        </p:nvSpPr>
        <p:spPr>
          <a:xfrm>
            <a:off x="381000" y="1625126"/>
            <a:ext cx="8382000" cy="3834896"/>
          </a:xfrm>
        </p:spPr>
        <p:txBody>
          <a:bodyPr/>
          <a:lstStyle/>
          <a:p>
            <a:pPr marL="0" indent="0">
              <a:buNone/>
            </a:pPr>
            <a:r>
              <a:rPr lang="en-US" sz="2800" dirty="0" smtClean="0"/>
              <a:t>With your group, do the following:</a:t>
            </a:r>
            <a:r>
              <a:rPr lang="en-US" sz="2800" dirty="0"/>
              <a:t> </a:t>
            </a:r>
            <a:endParaRPr lang="en-US" sz="2800" dirty="0" smtClean="0"/>
          </a:p>
          <a:p>
            <a:pPr marL="514350" indent="-514350">
              <a:buFont typeface="+mj-lt"/>
              <a:buAutoNum type="arabicPeriod"/>
            </a:pPr>
            <a:r>
              <a:rPr lang="en-US" sz="2800" dirty="0" smtClean="0"/>
              <a:t>Explore the domain Progressions document that aligns with your identified critical area. </a:t>
            </a:r>
          </a:p>
          <a:p>
            <a:pPr marL="514350" indent="-514350">
              <a:buFont typeface="+mj-lt"/>
              <a:buAutoNum type="arabicPeriod"/>
            </a:pPr>
            <a:r>
              <a:rPr lang="en-US" sz="2800" dirty="0" smtClean="0"/>
              <a:t>Determine which key idea your group will use as the focus for your first lesson(s) within this critical area. </a:t>
            </a:r>
          </a:p>
          <a:p>
            <a:pPr marL="514350" indent="-514350">
              <a:buFont typeface="+mj-lt"/>
              <a:buAutoNum type="arabicPeriod"/>
            </a:pPr>
            <a:r>
              <a:rPr lang="en-US" sz="2800" dirty="0" smtClean="0"/>
              <a:t>Identify the cluster headings and individual standard(s) that support your selected key idea. </a:t>
            </a:r>
          </a:p>
          <a:p>
            <a:pPr marL="514350" indent="-514350">
              <a:buFont typeface="+mj-lt"/>
              <a:buAutoNum type="arabicPeriod"/>
            </a:pPr>
            <a:r>
              <a:rPr lang="en-US" sz="2800" dirty="0" smtClean="0"/>
              <a:t>Complete Part 2 of the </a:t>
            </a:r>
            <a:r>
              <a:rPr lang="en-US" sz="2800" i="1" dirty="0" smtClean="0"/>
              <a:t>Learning Target Planning Template.</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47</a:t>
            </a:fld>
            <a:endParaRPr lang="en-US" dirty="0"/>
          </a:p>
        </p:txBody>
      </p:sp>
      <p:pic>
        <p:nvPicPr>
          <p:cNvPr id="5" name="Picture 2"/>
          <p:cNvPicPr preferRelativeResize="0">
            <a:picLocks noChangeArrowheads="1"/>
          </p:cNvPicPr>
          <p:nvPr/>
        </p:nvPicPr>
        <p:blipFill>
          <a:blip r:embed="rId3" cstate="print"/>
          <a:srcRect/>
          <a:stretch>
            <a:fillRect/>
          </a:stretch>
        </p:blipFill>
        <p:spPr bwMode="auto">
          <a:xfrm>
            <a:off x="6728460" y="5460022"/>
            <a:ext cx="932688" cy="1014984"/>
          </a:xfrm>
          <a:prstGeom prst="rect">
            <a:avLst/>
          </a:prstGeom>
          <a:noFill/>
          <a:ln w="9525">
            <a:noFill/>
            <a:miter lim="800000"/>
            <a:headEnd/>
            <a:tailEnd/>
          </a:ln>
        </p:spPr>
      </p:pic>
      <p:sp>
        <p:nvSpPr>
          <p:cNvPr id="6" name="TextBox 5"/>
          <p:cNvSpPr txBox="1"/>
          <p:nvPr/>
        </p:nvSpPr>
        <p:spPr>
          <a:xfrm>
            <a:off x="6746748" y="5509470"/>
            <a:ext cx="914400" cy="369332"/>
          </a:xfrm>
          <a:prstGeom prst="rect">
            <a:avLst/>
          </a:prstGeom>
          <a:noFill/>
        </p:spPr>
        <p:txBody>
          <a:bodyPr wrap="square" rtlCol="0">
            <a:spAutoFit/>
          </a:bodyPr>
          <a:lstStyle/>
          <a:p>
            <a:pPr algn="ctr"/>
            <a:r>
              <a:rPr lang="en-US" dirty="0" smtClean="0"/>
              <a:t>Page 13</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34954414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Creating Learning Targets</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48</a:t>
            </a:fld>
            <a:endParaRPr lang="en-US" dirty="0"/>
          </a:p>
        </p:txBody>
      </p:sp>
      <p:sp>
        <p:nvSpPr>
          <p:cNvPr id="14" name="Text Placeholder 2"/>
          <p:cNvSpPr>
            <a:spLocks noGrp="1"/>
          </p:cNvSpPr>
          <p:nvPr>
            <p:ph type="body" sz="quarter" idx="10"/>
          </p:nvPr>
        </p:nvSpPr>
        <p:spPr>
          <a:xfrm>
            <a:off x="381000" y="1078992"/>
            <a:ext cx="8167577" cy="5930854"/>
          </a:xfrm>
        </p:spPr>
        <p:txBody>
          <a:bodyPr/>
          <a:lstStyle/>
          <a:p>
            <a:pPr lvl="0"/>
            <a:r>
              <a:rPr lang="en-US" dirty="0"/>
              <a:t>Students view fractions in general as being built out of unit fractions. </a:t>
            </a:r>
            <a:endParaRPr lang="en-US" dirty="0" smtClean="0"/>
          </a:p>
          <a:p>
            <a:pPr lvl="1"/>
            <a:r>
              <a:rPr lang="en-US" sz="3000" dirty="0"/>
              <a:t>Cluster: Develop understanding of fractions as numbers.</a:t>
            </a:r>
          </a:p>
          <a:p>
            <a:pPr lvl="1"/>
            <a:r>
              <a:rPr lang="en-US" sz="3000" dirty="0" smtClean="0"/>
              <a:t>Associated Standard</a:t>
            </a:r>
          </a:p>
          <a:p>
            <a:pPr lvl="2"/>
            <a:r>
              <a:rPr lang="en-US" sz="2600" dirty="0" smtClean="0"/>
              <a:t>3.NF.A.1: Understand a fraction 1/</a:t>
            </a:r>
            <a:r>
              <a:rPr lang="en-US" sz="2600" i="1" dirty="0" smtClean="0"/>
              <a:t>b</a:t>
            </a:r>
            <a:r>
              <a:rPr lang="en-US" sz="2600" dirty="0" smtClean="0"/>
              <a:t> as the quantity formed by 1 part when a whole is partitioned into </a:t>
            </a:r>
            <a:r>
              <a:rPr lang="en-US" sz="2600" i="1" dirty="0" smtClean="0"/>
              <a:t>b</a:t>
            </a:r>
            <a:r>
              <a:rPr lang="en-US" sz="2600" dirty="0" smtClean="0"/>
              <a:t> equal parts; understand a fraction </a:t>
            </a:r>
            <a:r>
              <a:rPr lang="en-US" sz="2600" i="1" dirty="0" smtClean="0"/>
              <a:t>a/b</a:t>
            </a:r>
            <a:r>
              <a:rPr lang="en-US" sz="2600" dirty="0" smtClean="0"/>
              <a:t> as the quantity formed by </a:t>
            </a:r>
            <a:r>
              <a:rPr lang="en-US" sz="2600" i="1" dirty="0" smtClean="0"/>
              <a:t>a </a:t>
            </a:r>
            <a:r>
              <a:rPr lang="en-US" sz="2600" dirty="0" smtClean="0"/>
              <a:t>parts of size 1/</a:t>
            </a:r>
            <a:r>
              <a:rPr lang="en-US" sz="2600" i="1" dirty="0" smtClean="0"/>
              <a:t>b. </a:t>
            </a:r>
          </a:p>
          <a:p>
            <a:pPr marL="914400" lvl="2" indent="0">
              <a:buNone/>
            </a:pPr>
            <a:endParaRPr lang="en-US" sz="1600" i="1" dirty="0" smtClean="0"/>
          </a:p>
          <a:p>
            <a:pPr marL="0" indent="0">
              <a:buNone/>
            </a:pPr>
            <a:r>
              <a:rPr lang="en-US" sz="2400" dirty="0"/>
              <a:t>Access the CCS-Math Progressions here: </a:t>
            </a:r>
            <a:r>
              <a:rPr lang="en-US" sz="2400" dirty="0">
                <a:hlinkClick r:id="rId3"/>
              </a:rPr>
              <a:t>http://ime.math.arizona.edu/progressions/</a:t>
            </a:r>
            <a:r>
              <a:rPr lang="en-US" sz="2400" dirty="0"/>
              <a:t>.</a:t>
            </a:r>
          </a:p>
          <a:p>
            <a:endParaRPr lang="en-US" i="1"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76098322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Lesson Level Learning Targets</a:t>
            </a:r>
            <a:endParaRPr lang="en-US" sz="4000" dirty="0"/>
          </a:p>
        </p:txBody>
      </p:sp>
      <p:sp>
        <p:nvSpPr>
          <p:cNvPr id="3" name="Text Placeholder 2"/>
          <p:cNvSpPr>
            <a:spLocks noGrp="1"/>
          </p:cNvSpPr>
          <p:nvPr>
            <p:ph type="body" sz="quarter" idx="10"/>
          </p:nvPr>
        </p:nvSpPr>
        <p:spPr>
          <a:xfrm>
            <a:off x="293077" y="1280160"/>
            <a:ext cx="8469923" cy="4764381"/>
          </a:xfrm>
        </p:spPr>
        <p:txBody>
          <a:bodyPr/>
          <a:lstStyle/>
          <a:p>
            <a:pPr marL="396875" lvl="2" indent="-396875">
              <a:buBlip>
                <a:blip r:embed="rId3"/>
              </a:buBlip>
            </a:pPr>
            <a:r>
              <a:rPr lang="en-US" sz="2800" dirty="0" smtClean="0"/>
              <a:t>If I want my students to be able to understand </a:t>
            </a:r>
            <a:r>
              <a:rPr lang="en-US" sz="2800" dirty="0"/>
              <a:t>a fraction 1/</a:t>
            </a:r>
            <a:r>
              <a:rPr lang="en-US" sz="2800" i="1" dirty="0"/>
              <a:t>b</a:t>
            </a:r>
            <a:r>
              <a:rPr lang="en-US" sz="2800" dirty="0"/>
              <a:t> as the quantity formed by 1 part when a whole is partitioned into </a:t>
            </a:r>
            <a:r>
              <a:rPr lang="en-US" sz="2800" i="1" dirty="0"/>
              <a:t>b</a:t>
            </a:r>
            <a:r>
              <a:rPr lang="en-US" sz="2800" dirty="0"/>
              <a:t> equal parts; understand a fraction </a:t>
            </a:r>
            <a:r>
              <a:rPr lang="en-US" sz="2800" i="1" dirty="0"/>
              <a:t>a/b</a:t>
            </a:r>
            <a:r>
              <a:rPr lang="en-US" sz="2800" dirty="0"/>
              <a:t> as the quantity formed by </a:t>
            </a:r>
            <a:r>
              <a:rPr lang="en-US" sz="2800" i="1" dirty="0"/>
              <a:t>a </a:t>
            </a:r>
            <a:r>
              <a:rPr lang="en-US" sz="2800" dirty="0"/>
              <a:t>parts of size 1/</a:t>
            </a:r>
            <a:r>
              <a:rPr lang="en-US" sz="2800" i="1" dirty="0"/>
              <a:t>b. </a:t>
            </a:r>
          </a:p>
          <a:p>
            <a:pPr marL="742950" lvl="3" indent="-396875">
              <a:buBlip>
                <a:blip r:embed="rId3"/>
              </a:buBlip>
            </a:pPr>
            <a:r>
              <a:rPr lang="en-US" sz="2800" dirty="0"/>
              <a:t>Students will </a:t>
            </a:r>
            <a:r>
              <a:rPr lang="en-US" sz="2800" u="sng" dirty="0"/>
              <a:t>understand that fraction notation consists of the numerator and the denominator</a:t>
            </a:r>
            <a:r>
              <a:rPr lang="en-US" sz="2800" u="sng" dirty="0" smtClean="0"/>
              <a:t>.</a:t>
            </a:r>
            <a:endParaRPr lang="en-US" sz="2800" dirty="0" smtClean="0"/>
          </a:p>
          <a:p>
            <a:pPr marL="742950" lvl="3" indent="-396875">
              <a:buBlip>
                <a:blip r:embed="rId3"/>
              </a:buBlip>
            </a:pPr>
            <a:r>
              <a:rPr lang="en-US" sz="2800" dirty="0" smtClean="0"/>
              <a:t>Students will _______________________________.</a:t>
            </a:r>
          </a:p>
          <a:p>
            <a:pPr marL="742950" lvl="3" indent="-396875">
              <a:buBlip>
                <a:blip r:embed="rId3"/>
              </a:buBlip>
            </a:pPr>
            <a:r>
              <a:rPr lang="en-US" sz="2800" dirty="0" smtClean="0"/>
              <a:t>Students will _______________________________.</a:t>
            </a:r>
          </a:p>
          <a:p>
            <a:pPr marL="742950" lvl="3" indent="-396875">
              <a:buBlip>
                <a:blip r:embed="rId3"/>
              </a:buBlip>
            </a:pPr>
            <a:r>
              <a:rPr lang="en-US" sz="2800" dirty="0" smtClean="0"/>
              <a:t>Students will _______________________________.</a:t>
            </a:r>
          </a:p>
          <a:p>
            <a:pPr marL="0" indent="0">
              <a:buNone/>
            </a:pP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8350244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28675" name="Title 1"/>
          <p:cNvSpPr>
            <a:spLocks noGrp="1"/>
          </p:cNvSpPr>
          <p:nvPr>
            <p:ph type="title"/>
          </p:nvPr>
        </p:nvSpPr>
        <p:spPr/>
        <p:txBody>
          <a:bodyPr/>
          <a:lstStyle/>
          <a:p>
            <a:r>
              <a:rPr lang="en-US" dirty="0" smtClean="0"/>
              <a:t>Introductory Activity:</a:t>
            </a:r>
            <a:br>
              <a:rPr lang="en-US" dirty="0" smtClean="0"/>
            </a:br>
            <a:r>
              <a:rPr lang="en-US" dirty="0" smtClean="0"/>
              <a:t>Pre-Assessment – CCS-Math</a:t>
            </a:r>
          </a:p>
        </p:txBody>
      </p:sp>
      <p:sp>
        <p:nvSpPr>
          <p:cNvPr id="4" name="Text Placeholder 3"/>
          <p:cNvSpPr>
            <a:spLocks noGrp="1"/>
          </p:cNvSpPr>
          <p:nvPr>
            <p:ph type="body" idx="1"/>
          </p:nvPr>
        </p:nvSpPr>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a:prstGeom prst="rect">
            <a:avLst/>
          </a:prstGeom>
        </p:spPr>
        <p:txBody>
          <a:bodyPr/>
          <a:lstStyle/>
          <a:p>
            <a:pPr algn="r"/>
            <a:fld id="{A2075261-263A-4BB0-9104-0AE8219FD63C}" type="slidenum">
              <a:rPr lang="en-US" smtClean="0">
                <a:solidFill>
                  <a:schemeClr val="bg1"/>
                </a:solidFill>
              </a:rPr>
              <a:pPr algn="r"/>
              <a:t>5</a:t>
            </a:fld>
            <a:endParaRPr lang="en-US" dirty="0">
              <a:solidFill>
                <a:schemeClr val="bg1"/>
              </a:solidFill>
            </a:endParaRPr>
          </a:p>
        </p:txBody>
      </p:sp>
      <p:sp>
        <p:nvSpPr>
          <p:cNvPr id="28678" name="TextBox 7"/>
          <p:cNvSpPr txBox="1">
            <a:spLocks noChangeArrowheads="1"/>
          </p:cNvSpPr>
          <p:nvPr/>
        </p:nvSpPr>
        <p:spPr bwMode="auto">
          <a:xfrm>
            <a:off x="790180" y="4776790"/>
            <a:ext cx="1361523"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4</a:t>
            </a:r>
            <a:endParaRPr lang="en-US" dirty="0">
              <a:solidFill>
                <a:prstClr val="black"/>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7459926" y="2818331"/>
            <a:ext cx="1262044" cy="2143125"/>
          </a:xfrm>
          <a:prstGeom prst="rect">
            <a:avLst/>
          </a:prstGeom>
        </p:spPr>
      </p:pic>
    </p:spTree>
    <p:extLst>
      <p:ext uri="{BB962C8B-B14F-4D97-AF65-F5344CB8AC3E}">
        <p14:creationId xmlns:p14="http://schemas.microsoft.com/office/powerpoint/2010/main" val="341183299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Part 3: Creating Learning Targets</a:t>
            </a:r>
            <a:endParaRPr lang="en-US" sz="4400" dirty="0"/>
          </a:p>
        </p:txBody>
      </p:sp>
      <p:sp>
        <p:nvSpPr>
          <p:cNvPr id="3" name="Text Placeholder 2"/>
          <p:cNvSpPr>
            <a:spLocks noGrp="1"/>
          </p:cNvSpPr>
          <p:nvPr>
            <p:ph type="body" sz="quarter" idx="10"/>
          </p:nvPr>
        </p:nvSpPr>
        <p:spPr>
          <a:xfrm>
            <a:off x="381000" y="945134"/>
            <a:ext cx="8233144" cy="4191917"/>
          </a:xfrm>
        </p:spPr>
        <p:txBody>
          <a:bodyPr/>
          <a:lstStyle/>
          <a:p>
            <a:pPr marL="0" indent="0">
              <a:spcAft>
                <a:spcPts val="1200"/>
              </a:spcAft>
              <a:buNone/>
            </a:pPr>
            <a:r>
              <a:rPr lang="en-US" dirty="0" smtClean="0"/>
              <a:t>With your group, do the following:</a:t>
            </a:r>
            <a:r>
              <a:rPr lang="en-US" dirty="0"/>
              <a:t> </a:t>
            </a:r>
            <a:endParaRPr lang="en-US" dirty="0" smtClean="0"/>
          </a:p>
          <a:p>
            <a:pPr marL="514350" indent="-514350">
              <a:buFont typeface="+mj-lt"/>
              <a:buAutoNum type="arabicPeriod"/>
            </a:pPr>
            <a:r>
              <a:rPr lang="en-US" sz="3000" dirty="0" smtClean="0"/>
              <a:t>Create the lesson level learning targets for the general entry point lessons into the mathematics of the identified critical area.</a:t>
            </a:r>
          </a:p>
          <a:p>
            <a:pPr marL="514350" indent="-514350">
              <a:buFont typeface="+mj-lt"/>
              <a:buAutoNum type="arabicPeriod"/>
            </a:pPr>
            <a:r>
              <a:rPr lang="en-US" sz="3000" dirty="0" smtClean="0"/>
              <a:t>Place your critical area, key idea, standard(s), and learning targets on chart paper. </a:t>
            </a:r>
          </a:p>
          <a:p>
            <a:pPr marL="0" indent="0">
              <a:buNone/>
            </a:pPr>
            <a:endParaRPr lang="en-US" sz="2800" dirty="0" smtClean="0"/>
          </a:p>
          <a:p>
            <a:pPr marL="0" indent="0">
              <a:buNone/>
            </a:pPr>
            <a:r>
              <a:rPr lang="en-US" sz="2800" dirty="0" smtClean="0"/>
              <a:t>Additional </a:t>
            </a:r>
            <a:r>
              <a:rPr lang="en-US" sz="2800" dirty="0"/>
              <a:t>resource: http://commoncoretools.me/wp-content/uploads/2014/02/Elaborations.pdf</a:t>
            </a:r>
          </a:p>
        </p:txBody>
      </p:sp>
      <p:sp>
        <p:nvSpPr>
          <p:cNvPr id="4" name="Slide Number Placeholder 3"/>
          <p:cNvSpPr>
            <a:spLocks noGrp="1"/>
          </p:cNvSpPr>
          <p:nvPr>
            <p:ph type="sldNum" sz="quarter" idx="12"/>
          </p:nvPr>
        </p:nvSpPr>
        <p:spPr/>
        <p:txBody>
          <a:bodyPr/>
          <a:lstStyle/>
          <a:p>
            <a:fld id="{EE3D4692-A625-460F-A072-DE10EEAA5719}" type="slidenum">
              <a:rPr lang="en-US" smtClean="0"/>
              <a:pPr/>
              <a:t>50</a:t>
            </a:fld>
            <a:endParaRPr lang="en-US" dirty="0"/>
          </a:p>
        </p:txBody>
      </p:sp>
      <p:pic>
        <p:nvPicPr>
          <p:cNvPr id="7" name="Picture 2"/>
          <p:cNvPicPr preferRelativeResize="0">
            <a:picLocks noChangeArrowheads="1"/>
          </p:cNvPicPr>
          <p:nvPr/>
        </p:nvPicPr>
        <p:blipFill>
          <a:blip r:embed="rId3" cstate="print"/>
          <a:srcRect/>
          <a:stretch>
            <a:fillRect/>
          </a:stretch>
        </p:blipFill>
        <p:spPr bwMode="auto">
          <a:xfrm>
            <a:off x="6617664" y="5348661"/>
            <a:ext cx="932688" cy="1014984"/>
          </a:xfrm>
          <a:prstGeom prst="rect">
            <a:avLst/>
          </a:prstGeom>
          <a:noFill/>
          <a:ln w="9525">
            <a:noFill/>
            <a:miter lim="800000"/>
            <a:headEnd/>
            <a:tailEnd/>
          </a:ln>
        </p:spPr>
      </p:pic>
      <p:sp>
        <p:nvSpPr>
          <p:cNvPr id="8" name="TextBox 7"/>
          <p:cNvSpPr txBox="1"/>
          <p:nvPr/>
        </p:nvSpPr>
        <p:spPr>
          <a:xfrm>
            <a:off x="6616712" y="5349180"/>
            <a:ext cx="914400" cy="369332"/>
          </a:xfrm>
          <a:prstGeom prst="rect">
            <a:avLst/>
          </a:prstGeom>
          <a:noFill/>
        </p:spPr>
        <p:txBody>
          <a:bodyPr wrap="square" rtlCol="0">
            <a:spAutoFit/>
          </a:bodyPr>
          <a:lstStyle/>
          <a:p>
            <a:pPr algn="ctr"/>
            <a:r>
              <a:rPr lang="en-US" dirty="0" smtClean="0"/>
              <a:t>Page 14</a:t>
            </a:r>
            <a:endParaRPr lang="en-US" dirty="0"/>
          </a:p>
        </p:txBody>
      </p:sp>
      <p:sp>
        <p:nvSpPr>
          <p:cNvPr id="9" name="Footer Placeholder 8"/>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54280964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 to Share	</a:t>
            </a:r>
            <a:endParaRPr lang="en-US" dirty="0"/>
          </a:p>
        </p:txBody>
      </p:sp>
      <p:sp>
        <p:nvSpPr>
          <p:cNvPr id="3" name="Text Placeholder 2"/>
          <p:cNvSpPr>
            <a:spLocks noGrp="1"/>
          </p:cNvSpPr>
          <p:nvPr>
            <p:ph type="body" sz="quarter" idx="10"/>
          </p:nvPr>
        </p:nvSpPr>
        <p:spPr>
          <a:xfrm>
            <a:off x="381000" y="1417320"/>
            <a:ext cx="8382000" cy="3200876"/>
          </a:xfrm>
        </p:spPr>
        <p:txBody>
          <a:bodyPr/>
          <a:lstStyle/>
          <a:p>
            <a:r>
              <a:rPr lang="en-US" dirty="0" smtClean="0"/>
              <a:t>With your group, review the work of others who worked at your same grade level. </a:t>
            </a:r>
          </a:p>
          <a:p>
            <a:r>
              <a:rPr lang="en-US" dirty="0" smtClean="0"/>
              <a:t>Using sticky notes, provide your peers with questions to consider, suggestions on additional learning targets, and any general feedback that would be helpful in developing out their lesson design.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85632906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Three Key Points to Communicate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52</a:t>
            </a:fld>
            <a:endParaRPr lang="en-US" dirty="0"/>
          </a:p>
        </p:txBody>
      </p:sp>
      <p:sp>
        <p:nvSpPr>
          <p:cNvPr id="14" name="Text Placeholder 2"/>
          <p:cNvSpPr>
            <a:spLocks noGrp="1"/>
          </p:cNvSpPr>
          <p:nvPr>
            <p:ph type="body" sz="quarter" idx="10"/>
          </p:nvPr>
        </p:nvSpPr>
        <p:spPr>
          <a:xfrm>
            <a:off x="381000" y="1141776"/>
            <a:ext cx="8167577" cy="4825937"/>
          </a:xfrm>
        </p:spPr>
        <p:txBody>
          <a:bodyPr/>
          <a:lstStyle/>
          <a:p>
            <a:pPr lvl="0"/>
            <a:r>
              <a:rPr lang="en-US" dirty="0" smtClean="0"/>
              <a:t>The major work for each grade level provides the critical areas and supporting key ideas that students should explore at each grade level.</a:t>
            </a:r>
          </a:p>
          <a:p>
            <a:pPr lvl="0"/>
            <a:r>
              <a:rPr lang="en-US" dirty="0" smtClean="0"/>
              <a:t>Every lesson and resource should be designed and considered for the impact it will make on students’ understanding those key ideas. </a:t>
            </a:r>
          </a:p>
          <a:p>
            <a:pPr lvl="0"/>
            <a:r>
              <a:rPr lang="en-US" dirty="0" smtClean="0"/>
              <a:t>The progression of the mathematics is an important part of the design process.</a:t>
            </a:r>
          </a:p>
          <a:p>
            <a:pPr lvl="0"/>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25822629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3432202" y="821097"/>
            <a:ext cx="4833257" cy="4038600"/>
          </a:xfrm>
        </p:spPr>
      </p:pic>
      <p:pic>
        <p:nvPicPr>
          <p:cNvPr id="6" name="Picture 5"/>
          <p:cNvPicPr>
            <a:picLocks noChangeAspect="1"/>
          </p:cNvPicPr>
          <p:nvPr/>
        </p:nvPicPr>
        <p:blipFill>
          <a:blip r:embed="rId5" cstate="print"/>
          <a:stretch>
            <a:fillRect/>
          </a:stretch>
        </p:blipFill>
        <p:spPr>
          <a:xfrm>
            <a:off x="384048" y="6133968"/>
            <a:ext cx="2200847" cy="487722"/>
          </a:xfrm>
          <a:prstGeom prst="rect">
            <a:avLst/>
          </a:prstGeom>
        </p:spPr>
      </p:pic>
      <p:sp>
        <p:nvSpPr>
          <p:cNvPr id="3" name="Slide Number Placeholder 2"/>
          <p:cNvSpPr>
            <a:spLocks noGrp="1"/>
          </p:cNvSpPr>
          <p:nvPr>
            <p:ph type="sldNum" sz="quarter" idx="11"/>
          </p:nvPr>
        </p:nvSpPr>
        <p:spPr/>
        <p:txBody>
          <a:bodyPr/>
          <a:lstStyle/>
          <a:p>
            <a:fld id="{EE3D4692-A625-460F-A072-DE10EEAA5719}" type="slidenum">
              <a:rPr lang="en-US" smtClean="0"/>
              <a:pPr/>
              <a:t>53</a:t>
            </a:fld>
            <a:endParaRPr lang="en-US" dirty="0"/>
          </a:p>
        </p:txBody>
      </p:sp>
    </p:spTree>
    <p:extLst>
      <p:ext uri="{BB962C8B-B14F-4D97-AF65-F5344CB8AC3E}">
        <p14:creationId xmlns:p14="http://schemas.microsoft.com/office/powerpoint/2010/main" val="210820026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23888" y="2302515"/>
            <a:ext cx="7886700" cy="1218795"/>
          </a:xfrm>
        </p:spPr>
        <p:txBody>
          <a:bodyPr/>
          <a:lstStyle/>
          <a:p>
            <a:r>
              <a:rPr lang="en-US" dirty="0" smtClean="0"/>
              <a:t>Identifying an Entry Point into the Mathematics</a:t>
            </a:r>
          </a:p>
        </p:txBody>
      </p:sp>
      <p:sp>
        <p:nvSpPr>
          <p:cNvPr id="4" name="Text Placeholder 3"/>
          <p:cNvSpPr>
            <a:spLocks noGrp="1"/>
          </p:cNvSpPr>
          <p:nvPr>
            <p:ph type="body" idx="1"/>
          </p:nvPr>
        </p:nvSpPr>
        <p:spPr>
          <a:xfrm>
            <a:off x="623888" y="4257858"/>
            <a:ext cx="7886700" cy="553998"/>
          </a:xfrm>
        </p:spPr>
        <p:txBody>
          <a:bodyPr/>
          <a:lstStyle/>
          <a:p>
            <a:r>
              <a:rPr lang="en-US" dirty="0" smtClean="0"/>
              <a:t>Section 3</a:t>
            </a:r>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1004598" y="4956619"/>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16</a:t>
            </a:r>
            <a:endParaRPr lang="en-US" dirty="0">
              <a:solidFill>
                <a:prstClr val="black"/>
              </a:solidFill>
            </a:endParaRPr>
          </a:p>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228785946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2254107"/>
            <a:ext cx="8153400" cy="886397"/>
          </a:xfrm>
        </p:spPr>
        <p:txBody>
          <a:bodyPr/>
          <a:lstStyle/>
          <a:p>
            <a:pPr marL="0" indent="0">
              <a:buNone/>
            </a:pPr>
            <a:r>
              <a:rPr lang="en-US" dirty="0" smtClean="0"/>
              <a:t>…you find that your students have gaps in their content knowledge?</a:t>
            </a:r>
            <a:endParaRPr lang="en-US" dirty="0"/>
          </a:p>
        </p:txBody>
      </p:sp>
      <p:sp>
        <p:nvSpPr>
          <p:cNvPr id="3" name="Title 2"/>
          <p:cNvSpPr>
            <a:spLocks noGrp="1"/>
          </p:cNvSpPr>
          <p:nvPr>
            <p:ph type="title"/>
          </p:nvPr>
        </p:nvSpPr>
        <p:spPr/>
        <p:txBody>
          <a:bodyPr/>
          <a:lstStyle/>
          <a:p>
            <a:r>
              <a:rPr lang="en-US" dirty="0" smtClean="0"/>
              <a:t>What happens when….</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55</a:t>
            </a:fld>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82064325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24750"/>
            <a:ext cx="8153400" cy="2099036"/>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p:txBody>
      </p:sp>
      <p:sp>
        <p:nvSpPr>
          <p:cNvPr id="3" name="Title 2"/>
          <p:cNvSpPr>
            <a:spLocks noGrp="1"/>
          </p:cNvSpPr>
          <p:nvPr>
            <p:ph type="title"/>
          </p:nvPr>
        </p:nvSpPr>
        <p:spPr>
          <a:xfrm>
            <a:off x="148856" y="228600"/>
            <a:ext cx="8995144" cy="1066800"/>
          </a:xfrm>
        </p:spPr>
        <p:txBody>
          <a:bodyPr>
            <a:noAutofit/>
          </a:bodyPr>
          <a:lstStyle/>
          <a:p>
            <a:r>
              <a:rPr lang="en-US" sz="4400" dirty="0" smtClean="0"/>
              <a:t>Examples of Strategies </a:t>
            </a:r>
            <a:r>
              <a:rPr lang="en-US" sz="4400" dirty="0"/>
              <a:t>for </a:t>
            </a:r>
            <a:r>
              <a:rPr lang="en-US" sz="4400" dirty="0" smtClean="0"/>
              <a:t>Differentiating Cognitively </a:t>
            </a:r>
            <a:r>
              <a:rPr lang="en-US" sz="4400" dirty="0"/>
              <a:t>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56</a:t>
            </a:fld>
            <a:endParaRPr lang="en-US" dirty="0"/>
          </a:p>
        </p:txBody>
      </p:sp>
      <p:sp>
        <p:nvSpPr>
          <p:cNvPr id="11" name="Footer Placeholder 10"/>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77595832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3" name="Text Placeholder 2"/>
          <p:cNvSpPr>
            <a:spLocks noGrp="1"/>
          </p:cNvSpPr>
          <p:nvPr>
            <p:ph type="body" sz="quarter" idx="10"/>
          </p:nvPr>
        </p:nvSpPr>
        <p:spPr>
          <a:xfrm>
            <a:off x="381000" y="1417320"/>
            <a:ext cx="8382000" cy="3682366"/>
          </a:xfrm>
        </p:spPr>
        <p:txBody>
          <a:bodyPr/>
          <a:lstStyle/>
          <a:p>
            <a:r>
              <a:rPr lang="en-US" dirty="0" smtClean="0"/>
              <a:t>Determining the prior knowledge:  </a:t>
            </a:r>
          </a:p>
          <a:p>
            <a:pPr lvl="1"/>
            <a:r>
              <a:rPr lang="en-US" dirty="0" smtClean="0"/>
              <a:t>Use the learning target information that you created in Section 2 and the information from the Progressions documents to identify what students should already know and be able to do prior to the work at the current grade level.</a:t>
            </a:r>
          </a:p>
          <a:p>
            <a:pPr lvl="1"/>
            <a:r>
              <a:rPr lang="en-US" dirty="0" smtClean="0"/>
              <a:t>Be sure to identify prior knowledge based on both the Content and the Practice </a:t>
            </a:r>
            <a:r>
              <a:rPr lang="en-US" dirty="0"/>
              <a:t>S</a:t>
            </a:r>
            <a:r>
              <a:rPr lang="en-US" dirty="0" smtClean="0"/>
              <a:t>tandards.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57</a:t>
            </a:fld>
            <a:endParaRPr lang="en-US" dirty="0"/>
          </a:p>
        </p:txBody>
      </p:sp>
      <p:sp>
        <p:nvSpPr>
          <p:cNvPr id="5" name="TextBox 7"/>
          <p:cNvSpPr txBox="1">
            <a:spLocks noChangeArrowheads="1"/>
          </p:cNvSpPr>
          <p:nvPr/>
        </p:nvSpPr>
        <p:spPr bwMode="auto">
          <a:xfrm>
            <a:off x="6858000" y="5334000"/>
            <a:ext cx="1219200" cy="923330"/>
          </a:xfrm>
          <a:prstGeom prst="rect">
            <a:avLst/>
          </a:prstGeom>
          <a:noFill/>
          <a:ln w="9525">
            <a:noFill/>
            <a:miter lim="800000"/>
            <a:headEnd/>
            <a:tailEnd/>
          </a:ln>
        </p:spPr>
        <p:txBody>
          <a:bodyPr wrap="square">
            <a:spAutoFit/>
          </a:bodyPr>
          <a:lstStyle/>
          <a:p>
            <a:pPr algn="ctr"/>
            <a:r>
              <a:rPr lang="en-US" dirty="0" smtClean="0"/>
              <a:t>Guide Page</a:t>
            </a:r>
            <a:endParaRPr lang="en-US" dirty="0"/>
          </a:p>
          <a:p>
            <a:pPr algn="ctr"/>
            <a:r>
              <a:rPr lang="en-US" dirty="0" smtClean="0"/>
              <a:t>X</a:t>
            </a:r>
            <a:endParaRPr lang="en-US" dirty="0"/>
          </a:p>
        </p:txBody>
      </p:sp>
      <p:grpSp>
        <p:nvGrpSpPr>
          <p:cNvPr id="9" name="Group 8"/>
          <p:cNvGrpSpPr/>
          <p:nvPr/>
        </p:nvGrpSpPr>
        <p:grpSpPr>
          <a:xfrm>
            <a:off x="6912864" y="5334000"/>
            <a:ext cx="1219200" cy="990600"/>
            <a:chOff x="6912864" y="5334000"/>
            <a:chExt cx="1219200" cy="990600"/>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7086600" y="5334000"/>
              <a:ext cx="914400" cy="990600"/>
            </a:xfrm>
            <a:prstGeom prst="rect">
              <a:avLst/>
            </a:prstGeom>
            <a:noFill/>
            <a:ln w="9525">
              <a:noFill/>
              <a:miter lim="800000"/>
              <a:headEnd/>
              <a:tailEnd/>
            </a:ln>
          </p:spPr>
        </p:pic>
        <p:sp>
          <p:nvSpPr>
            <p:cNvPr id="8" name="TextBox 7"/>
            <p:cNvSpPr txBox="1">
              <a:spLocks noChangeArrowheads="1"/>
            </p:cNvSpPr>
            <p:nvPr/>
          </p:nvSpPr>
          <p:spPr bwMode="auto">
            <a:xfrm>
              <a:off x="6912864" y="5334000"/>
              <a:ext cx="12192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00036255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58</a:t>
            </a:fld>
            <a:endParaRPr lang="en-US" dirty="0"/>
          </a:p>
        </p:txBody>
      </p:sp>
      <p:sp>
        <p:nvSpPr>
          <p:cNvPr id="8" name="Text Placeholder 2"/>
          <p:cNvSpPr txBox="1">
            <a:spLocks/>
          </p:cNvSpPr>
          <p:nvPr/>
        </p:nvSpPr>
        <p:spPr>
          <a:xfrm>
            <a:off x="252984" y="1112699"/>
            <a:ext cx="8510016" cy="4376583"/>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3.NF.A.1: Understand a fraction 1/</a:t>
            </a:r>
            <a:r>
              <a:rPr lang="en-US" sz="3000" i="1" dirty="0" smtClean="0"/>
              <a:t>b</a:t>
            </a:r>
            <a:r>
              <a:rPr lang="en-US" sz="3000" dirty="0" smtClean="0"/>
              <a:t> as the quantity formed by 1 part when a whole is partitioned into </a:t>
            </a:r>
            <a:r>
              <a:rPr lang="en-US" sz="3000" i="1" dirty="0" smtClean="0"/>
              <a:t>b</a:t>
            </a:r>
            <a:r>
              <a:rPr lang="en-US" sz="3000" dirty="0" smtClean="0"/>
              <a:t> equal parts; understand a fraction </a:t>
            </a:r>
            <a:r>
              <a:rPr lang="en-US" sz="3000" i="1" dirty="0" smtClean="0"/>
              <a:t>a/b</a:t>
            </a:r>
            <a:r>
              <a:rPr lang="en-US" sz="3000" dirty="0" smtClean="0"/>
              <a:t> as the quantity formed by </a:t>
            </a:r>
            <a:r>
              <a:rPr lang="en-US" sz="3000" i="1" dirty="0" smtClean="0"/>
              <a:t>a </a:t>
            </a:r>
            <a:r>
              <a:rPr lang="en-US" sz="3000" dirty="0" smtClean="0"/>
              <a:t>parts of size 1/</a:t>
            </a:r>
            <a:r>
              <a:rPr lang="en-US" sz="3000" i="1" dirty="0" smtClean="0"/>
              <a:t>b. </a:t>
            </a:r>
          </a:p>
          <a:p>
            <a:pPr lvl="1"/>
            <a:r>
              <a:rPr lang="en-US" dirty="0" smtClean="0"/>
              <a:t>Prior Knowledge</a:t>
            </a:r>
          </a:p>
          <a:p>
            <a:pPr lvl="2"/>
            <a:r>
              <a:rPr lang="en-US" sz="2600" dirty="0" smtClean="0"/>
              <a:t>2.G.3: Partition </a:t>
            </a:r>
            <a:r>
              <a:rPr lang="en-US" sz="2600" dirty="0"/>
              <a:t>circles and rectangles into two, three, or four </a:t>
            </a:r>
            <a:r>
              <a:rPr lang="en-US" sz="2600" dirty="0" smtClean="0"/>
              <a:t>equal shares</a:t>
            </a:r>
            <a:r>
              <a:rPr lang="en-US" sz="2600" dirty="0"/>
              <a:t>, describe the shares using the words halves, thirds, </a:t>
            </a:r>
            <a:r>
              <a:rPr lang="en-US" sz="2600" dirty="0" smtClean="0"/>
              <a:t>half of</a:t>
            </a:r>
            <a:r>
              <a:rPr lang="en-US" sz="2600" dirty="0"/>
              <a:t>, a third of, etc., and describe the whole as two halves, </a:t>
            </a:r>
            <a:r>
              <a:rPr lang="en-US" sz="2600" dirty="0" smtClean="0"/>
              <a:t>three thirds</a:t>
            </a:r>
            <a:r>
              <a:rPr lang="en-US" sz="2600" dirty="0"/>
              <a:t>, four fourths. Recognize that equal shares of </a:t>
            </a:r>
            <a:r>
              <a:rPr lang="en-US" sz="2600" dirty="0" smtClean="0"/>
              <a:t>identical wholes </a:t>
            </a:r>
            <a:r>
              <a:rPr lang="en-US" sz="2600" dirty="0"/>
              <a:t>need not have the same shape</a:t>
            </a:r>
            <a:r>
              <a:rPr lang="en-US" sz="2600" dirty="0" smtClean="0"/>
              <a:t>.</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422760334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59</a:t>
            </a:fld>
            <a:endParaRPr lang="en-US" dirty="0"/>
          </a:p>
        </p:txBody>
      </p:sp>
      <p:sp>
        <p:nvSpPr>
          <p:cNvPr id="8" name="Text Placeholder 2"/>
          <p:cNvSpPr txBox="1">
            <a:spLocks/>
          </p:cNvSpPr>
          <p:nvPr/>
        </p:nvSpPr>
        <p:spPr>
          <a:xfrm>
            <a:off x="381000" y="940487"/>
            <a:ext cx="8167577" cy="4665893"/>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What will be assessed:</a:t>
            </a:r>
          </a:p>
          <a:p>
            <a:pPr lvl="1"/>
            <a:r>
              <a:rPr lang="en-US" dirty="0" smtClean="0"/>
              <a:t>2.G.3 </a:t>
            </a:r>
            <a:r>
              <a:rPr lang="en-US" dirty="0"/>
              <a:t>– </a:t>
            </a:r>
            <a:r>
              <a:rPr lang="en-US" dirty="0" smtClean="0"/>
              <a:t>Can students partition shapes into two, three, or four equal shares?</a:t>
            </a:r>
          </a:p>
          <a:p>
            <a:pPr lvl="1"/>
            <a:r>
              <a:rPr lang="en-US" dirty="0" smtClean="0"/>
              <a:t>2.G.3 </a:t>
            </a:r>
            <a:r>
              <a:rPr lang="en-US" dirty="0"/>
              <a:t>– </a:t>
            </a:r>
            <a:r>
              <a:rPr lang="en-US" dirty="0" smtClean="0"/>
              <a:t>Do students recognize that equal shares of identical wholes need not have the same shape?</a:t>
            </a:r>
          </a:p>
          <a:p>
            <a:pPr lvl="1"/>
            <a:r>
              <a:rPr lang="en-US" dirty="0" smtClean="0"/>
              <a:t>MP4 – Can students draw a picture of circles and rectangles and partition the shape in their drawing into halves, thirds, and or fourths?</a:t>
            </a:r>
          </a:p>
          <a:p>
            <a:pPr lvl="1"/>
            <a:r>
              <a:rPr lang="en-US" dirty="0" smtClean="0"/>
              <a:t>MP6 – Do students use the words halves, thirds, and fourths? Can students label their models with the correct fraction notation?</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5997743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Sharing Implementation Experiences</a:t>
            </a:r>
          </a:p>
        </p:txBody>
      </p:sp>
      <p:sp>
        <p:nvSpPr>
          <p:cNvPr id="4" name="Text Placeholder 3"/>
          <p:cNvSpPr>
            <a:spLocks noGrp="1"/>
          </p:cNvSpPr>
          <p:nvPr>
            <p:ph type="body" idx="1"/>
          </p:nvPr>
        </p:nvSpPr>
        <p:spPr/>
        <p:txBody>
          <a:bodyPr/>
          <a:lstStyle/>
          <a:p>
            <a:r>
              <a:rPr lang="en-US" dirty="0" smtClean="0"/>
              <a:t>Section 1</a:t>
            </a:r>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1004598" y="4956619"/>
            <a:ext cx="93268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6</a:t>
            </a:r>
            <a:endParaRPr lang="en-US"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3" name="Text Placeholder 2"/>
          <p:cNvSpPr>
            <a:spLocks noGrp="1"/>
          </p:cNvSpPr>
          <p:nvPr>
            <p:ph type="body" sz="quarter" idx="10"/>
          </p:nvPr>
        </p:nvSpPr>
        <p:spPr>
          <a:xfrm>
            <a:off x="381000" y="1417320"/>
            <a:ext cx="8382000" cy="3330142"/>
          </a:xfrm>
        </p:spPr>
        <p:txBody>
          <a:bodyPr/>
          <a:lstStyle/>
          <a:p>
            <a:r>
              <a:rPr lang="en-US" dirty="0" smtClean="0"/>
              <a:t>Determining the prior knowledge:</a:t>
            </a:r>
          </a:p>
          <a:p>
            <a:pPr lvl="1"/>
            <a:r>
              <a:rPr lang="en-US" dirty="0" smtClean="0"/>
              <a:t>Use the learning target information that you created in Section 2 and the information from the Progressions documents to identify what students should already know and be able to do prior to the work at the current grade level.</a:t>
            </a:r>
          </a:p>
          <a:p>
            <a:pPr lvl="1"/>
            <a:r>
              <a:rPr lang="en-US" dirty="0" smtClean="0"/>
              <a:t>Be sure to identify prior knowledge based on both the Content and the Practice standards.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60</a:t>
            </a:fld>
            <a:endParaRPr lang="en-US" dirty="0"/>
          </a:p>
        </p:txBody>
      </p:sp>
      <p:sp>
        <p:nvSpPr>
          <p:cNvPr id="5" name="TextBox 7"/>
          <p:cNvSpPr txBox="1">
            <a:spLocks noChangeArrowheads="1"/>
          </p:cNvSpPr>
          <p:nvPr/>
        </p:nvSpPr>
        <p:spPr bwMode="auto">
          <a:xfrm>
            <a:off x="6858000" y="5334000"/>
            <a:ext cx="1219200" cy="923330"/>
          </a:xfrm>
          <a:prstGeom prst="rect">
            <a:avLst/>
          </a:prstGeom>
          <a:noFill/>
          <a:ln w="9525">
            <a:noFill/>
            <a:miter lim="800000"/>
            <a:headEnd/>
            <a:tailEnd/>
          </a:ln>
        </p:spPr>
        <p:txBody>
          <a:bodyPr wrap="square">
            <a:spAutoFit/>
          </a:bodyPr>
          <a:lstStyle/>
          <a:p>
            <a:pPr algn="ctr"/>
            <a:r>
              <a:rPr lang="en-US" dirty="0" smtClean="0"/>
              <a:t>Guide Page</a:t>
            </a:r>
            <a:endParaRPr lang="en-US" dirty="0"/>
          </a:p>
          <a:p>
            <a:pPr algn="ctr"/>
            <a:r>
              <a:rPr lang="en-US" dirty="0" smtClean="0"/>
              <a:t>X</a:t>
            </a:r>
            <a:endParaRPr lang="en-US" dirty="0"/>
          </a:p>
        </p:txBody>
      </p:sp>
      <p:grpSp>
        <p:nvGrpSpPr>
          <p:cNvPr id="9" name="Group 8"/>
          <p:cNvGrpSpPr/>
          <p:nvPr/>
        </p:nvGrpSpPr>
        <p:grpSpPr>
          <a:xfrm>
            <a:off x="6912864" y="5334000"/>
            <a:ext cx="1219200" cy="990600"/>
            <a:chOff x="6912864" y="5334000"/>
            <a:chExt cx="1219200" cy="990600"/>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7086600" y="5334000"/>
              <a:ext cx="914400" cy="990600"/>
            </a:xfrm>
            <a:prstGeom prst="rect">
              <a:avLst/>
            </a:prstGeom>
            <a:noFill/>
            <a:ln w="9525">
              <a:noFill/>
              <a:miter lim="800000"/>
              <a:headEnd/>
              <a:tailEnd/>
            </a:ln>
          </p:spPr>
        </p:pic>
        <p:sp>
          <p:nvSpPr>
            <p:cNvPr id="8" name="TextBox 7"/>
            <p:cNvSpPr txBox="1">
              <a:spLocks noChangeArrowheads="1"/>
            </p:cNvSpPr>
            <p:nvPr/>
          </p:nvSpPr>
          <p:spPr bwMode="auto">
            <a:xfrm>
              <a:off x="6912864" y="5334000"/>
              <a:ext cx="12192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86617154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3" name="Text Placeholder 2"/>
          <p:cNvSpPr>
            <a:spLocks noGrp="1"/>
          </p:cNvSpPr>
          <p:nvPr>
            <p:ph type="body" sz="quarter" idx="10"/>
          </p:nvPr>
        </p:nvSpPr>
        <p:spPr>
          <a:xfrm>
            <a:off x="381000" y="1417320"/>
            <a:ext cx="8382000" cy="2856167"/>
          </a:xfrm>
        </p:spPr>
        <p:txBody>
          <a:bodyPr/>
          <a:lstStyle/>
          <a:p>
            <a:r>
              <a:rPr lang="en-US" dirty="0" smtClean="0"/>
              <a:t>Was there anything interesting or surprising about what you found?</a:t>
            </a:r>
          </a:p>
          <a:p>
            <a:pPr marL="0" indent="0">
              <a:buNone/>
            </a:pPr>
            <a:endParaRPr lang="en-US" dirty="0" smtClean="0"/>
          </a:p>
          <a:p>
            <a:r>
              <a:rPr lang="en-US" dirty="0" smtClean="0"/>
              <a:t>How did you determine where students should be with their development of the Practice Standards?</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61</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59486867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62</a:t>
            </a:fld>
            <a:endParaRPr lang="en-US" dirty="0"/>
          </a:p>
        </p:txBody>
      </p:sp>
      <p:pic>
        <p:nvPicPr>
          <p:cNvPr id="8" name="Picture 7"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sp>
        <p:nvSpPr>
          <p:cNvPr id="3" name="Footer Placeholder 2"/>
          <p:cNvSpPr>
            <a:spLocks noGrp="1"/>
          </p:cNvSpPr>
          <p:nvPr>
            <p:ph type="ftr" sz="quarter" idx="11"/>
          </p:nvPr>
        </p:nvSpPr>
        <p:spPr/>
        <p:txBody>
          <a:bodyPr/>
          <a:lstStyle/>
          <a:p>
            <a:r>
              <a:rPr lang="en-US" dirty="0" smtClean="0"/>
              <a:t> </a:t>
            </a:r>
            <a:endParaRPr lang="en-US" dirty="0"/>
          </a:p>
        </p:txBody>
      </p:sp>
      <p:sp>
        <p:nvSpPr>
          <p:cNvPr id="6" name="TextBox 5"/>
          <p:cNvSpPr txBox="1"/>
          <p:nvPr/>
        </p:nvSpPr>
        <p:spPr>
          <a:xfrm>
            <a:off x="7661148" y="5534408"/>
            <a:ext cx="1363133" cy="369332"/>
          </a:xfrm>
          <a:prstGeom prst="rect">
            <a:avLst/>
          </a:prstGeom>
          <a:noFill/>
        </p:spPr>
        <p:txBody>
          <a:bodyPr wrap="square" rtlCol="0">
            <a:spAutoFit/>
          </a:bodyPr>
          <a:lstStyle/>
          <a:p>
            <a:r>
              <a:rPr lang="en-US" dirty="0" smtClean="0"/>
              <a:t>(SBAC)</a:t>
            </a:r>
            <a:endParaRPr lang="en-US" dirty="0"/>
          </a:p>
        </p:txBody>
      </p:sp>
    </p:spTree>
    <p:extLst>
      <p:ext uri="{BB962C8B-B14F-4D97-AF65-F5344CB8AC3E}">
        <p14:creationId xmlns:p14="http://schemas.microsoft.com/office/powerpoint/2010/main" val="224580658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Prior Knowledge</a:t>
            </a:r>
            <a:endParaRPr lang="en-US" sz="4000" dirty="0"/>
          </a:p>
        </p:txBody>
      </p:sp>
      <p:sp>
        <p:nvSpPr>
          <p:cNvPr id="3" name="Text Placeholder 2"/>
          <p:cNvSpPr>
            <a:spLocks noGrp="1"/>
          </p:cNvSpPr>
          <p:nvPr>
            <p:ph type="body" sz="quarter" idx="10"/>
          </p:nvPr>
        </p:nvSpPr>
        <p:spPr>
          <a:xfrm>
            <a:off x="381000" y="1051078"/>
            <a:ext cx="8382000" cy="5387629"/>
          </a:xfrm>
        </p:spPr>
        <p:txBody>
          <a:bodyPr/>
          <a:lstStyle/>
          <a:p>
            <a:pPr>
              <a:spcAft>
                <a:spcPts val="900"/>
              </a:spcAft>
            </a:pPr>
            <a:r>
              <a:rPr lang="en-US" dirty="0" smtClean="0"/>
              <a:t>Decisions to be made:</a:t>
            </a:r>
          </a:p>
          <a:p>
            <a:pPr lvl="1">
              <a:spcAft>
                <a:spcPts val="900"/>
              </a:spcAft>
            </a:pPr>
            <a:r>
              <a:rPr lang="en-US" dirty="0" smtClean="0"/>
              <a:t>How will you elicit evidence?</a:t>
            </a:r>
          </a:p>
          <a:p>
            <a:pPr lvl="2">
              <a:spcAft>
                <a:spcPts val="900"/>
              </a:spcAft>
            </a:pPr>
            <a:r>
              <a:rPr lang="en-US" sz="2600" dirty="0" smtClean="0"/>
              <a:t>Formally: pre-tests, diagnostic assessment</a:t>
            </a:r>
          </a:p>
          <a:p>
            <a:pPr lvl="2">
              <a:spcAft>
                <a:spcPts val="900"/>
              </a:spcAft>
            </a:pPr>
            <a:r>
              <a:rPr lang="en-US" sz="2600" dirty="0" smtClean="0"/>
              <a:t>Informally: questions, tasks, student work</a:t>
            </a:r>
          </a:p>
          <a:p>
            <a:pPr lvl="1">
              <a:spcAft>
                <a:spcPts val="900"/>
              </a:spcAft>
            </a:pPr>
            <a:r>
              <a:rPr lang="en-US" dirty="0" smtClean="0"/>
              <a:t>When will you elicit evidence?</a:t>
            </a:r>
          </a:p>
          <a:p>
            <a:pPr lvl="2">
              <a:spcAft>
                <a:spcPts val="900"/>
              </a:spcAft>
            </a:pPr>
            <a:r>
              <a:rPr lang="en-US" sz="2600" dirty="0" smtClean="0"/>
              <a:t>Prior to planning the upcoming lessons</a:t>
            </a:r>
          </a:p>
          <a:p>
            <a:pPr>
              <a:spcAft>
                <a:spcPts val="900"/>
              </a:spcAft>
            </a:pPr>
            <a:r>
              <a:rPr lang="en-US" dirty="0" smtClean="0"/>
              <a:t>Fractions Example: Activities built into Geometry lessons in the unit that precedes the work with fractions. </a:t>
            </a:r>
          </a:p>
          <a:p>
            <a:pPr lvl="1"/>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63</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22787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Prior Knowledge</a:t>
            </a:r>
            <a:endParaRPr lang="en-US" sz="4000" dirty="0"/>
          </a:p>
        </p:txBody>
      </p:sp>
      <p:sp>
        <p:nvSpPr>
          <p:cNvPr id="3" name="Text Placeholder 2"/>
          <p:cNvSpPr>
            <a:spLocks noGrp="1"/>
          </p:cNvSpPr>
          <p:nvPr>
            <p:ph type="body" sz="quarter" idx="10"/>
          </p:nvPr>
        </p:nvSpPr>
        <p:spPr>
          <a:xfrm>
            <a:off x="381000" y="1417320"/>
            <a:ext cx="8382000" cy="2576090"/>
          </a:xfrm>
        </p:spPr>
        <p:txBody>
          <a:bodyPr/>
          <a:lstStyle/>
          <a:p>
            <a:pPr>
              <a:spcAft>
                <a:spcPts val="1800"/>
              </a:spcAft>
            </a:pPr>
            <a:r>
              <a:rPr lang="en-US" dirty="0" smtClean="0"/>
              <a:t>With your group, determine how you will assess students’ prior knowledge. </a:t>
            </a:r>
          </a:p>
          <a:p>
            <a:r>
              <a:rPr lang="en-US" dirty="0" smtClean="0"/>
              <a:t>Be prepared to talk about your assessment decisions.  </a:t>
            </a:r>
          </a:p>
          <a:p>
            <a:pPr lvl="1"/>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64</a:t>
            </a:fld>
            <a:endParaRPr lang="en-US" dirty="0"/>
          </a:p>
        </p:txBody>
      </p:sp>
      <p:grpSp>
        <p:nvGrpSpPr>
          <p:cNvPr id="5" name="Group 4"/>
          <p:cNvGrpSpPr/>
          <p:nvPr/>
        </p:nvGrpSpPr>
        <p:grpSpPr>
          <a:xfrm>
            <a:off x="6912864" y="5334000"/>
            <a:ext cx="1219200" cy="990600"/>
            <a:chOff x="6912864" y="5334000"/>
            <a:chExt cx="1219200" cy="990600"/>
          </a:xfrm>
        </p:grpSpPr>
        <p:pic>
          <p:nvPicPr>
            <p:cNvPr id="6" name="Picture 5" descr="participant guide call out.png"/>
            <p:cNvPicPr>
              <a:picLocks noChangeAspect="1" noChangeArrowheads="1"/>
            </p:cNvPicPr>
            <p:nvPr/>
          </p:nvPicPr>
          <p:blipFill>
            <a:blip r:embed="rId3" cstate="print"/>
            <a:srcRect/>
            <a:stretch>
              <a:fillRect/>
            </a:stretch>
          </p:blipFill>
          <p:spPr bwMode="auto">
            <a:xfrm>
              <a:off x="7086600" y="5334000"/>
              <a:ext cx="914400" cy="990600"/>
            </a:xfrm>
            <a:prstGeom prst="rect">
              <a:avLst/>
            </a:prstGeom>
            <a:noFill/>
            <a:ln w="9525">
              <a:noFill/>
              <a:miter lim="800000"/>
              <a:headEnd/>
              <a:tailEnd/>
            </a:ln>
          </p:spPr>
        </p:pic>
        <p:sp>
          <p:nvSpPr>
            <p:cNvPr id="7" name="TextBox 6"/>
            <p:cNvSpPr txBox="1">
              <a:spLocks noChangeArrowheads="1"/>
            </p:cNvSpPr>
            <p:nvPr/>
          </p:nvSpPr>
          <p:spPr bwMode="auto">
            <a:xfrm>
              <a:off x="6912864" y="5334000"/>
              <a:ext cx="1219200"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grpSp>
      <p:sp>
        <p:nvSpPr>
          <p:cNvPr id="8" name="Footer Placeholder 7"/>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613652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Addressing Gaps in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65</a:t>
            </a:fld>
            <a:endParaRPr lang="en-US" dirty="0"/>
          </a:p>
        </p:txBody>
      </p:sp>
      <p:pic>
        <p:nvPicPr>
          <p:cNvPr id="8" name="Picture 7"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sp>
        <p:nvSpPr>
          <p:cNvPr id="3" name="Footer Placeholder 2"/>
          <p:cNvSpPr>
            <a:spLocks noGrp="1"/>
          </p:cNvSpPr>
          <p:nvPr>
            <p:ph type="ftr" sz="quarter" idx="11"/>
          </p:nvPr>
        </p:nvSpPr>
        <p:spPr/>
        <p:txBody>
          <a:bodyPr/>
          <a:lstStyle/>
          <a:p>
            <a:r>
              <a:rPr lang="en-US" dirty="0" smtClean="0"/>
              <a:t> </a:t>
            </a:r>
            <a:endParaRPr lang="en-US" dirty="0"/>
          </a:p>
        </p:txBody>
      </p:sp>
      <p:sp>
        <p:nvSpPr>
          <p:cNvPr id="6" name="TextBox 5"/>
          <p:cNvSpPr txBox="1"/>
          <p:nvPr/>
        </p:nvSpPr>
        <p:spPr>
          <a:xfrm>
            <a:off x="7661148" y="5534408"/>
            <a:ext cx="1363133" cy="369332"/>
          </a:xfrm>
          <a:prstGeom prst="rect">
            <a:avLst/>
          </a:prstGeom>
          <a:noFill/>
        </p:spPr>
        <p:txBody>
          <a:bodyPr wrap="square" rtlCol="0">
            <a:spAutoFit/>
          </a:bodyPr>
          <a:lstStyle/>
          <a:p>
            <a:r>
              <a:rPr lang="en-US" dirty="0" smtClean="0"/>
              <a:t>(SBAC)</a:t>
            </a:r>
            <a:endParaRPr lang="en-US" dirty="0"/>
          </a:p>
        </p:txBody>
      </p:sp>
    </p:spTree>
    <p:extLst>
      <p:ext uri="{BB962C8B-B14F-4D97-AF65-F5344CB8AC3E}">
        <p14:creationId xmlns:p14="http://schemas.microsoft.com/office/powerpoint/2010/main" val="140962296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2254107"/>
            <a:ext cx="8153400" cy="886397"/>
          </a:xfrm>
        </p:spPr>
        <p:txBody>
          <a:bodyPr/>
          <a:lstStyle/>
          <a:p>
            <a:pPr marL="0" indent="0">
              <a:buNone/>
            </a:pPr>
            <a:r>
              <a:rPr lang="en-US" dirty="0" smtClean="0"/>
              <a:t>…you find that your students have gaps in their content knowledge?</a:t>
            </a:r>
            <a:endParaRPr lang="en-US" dirty="0"/>
          </a:p>
        </p:txBody>
      </p:sp>
      <p:sp>
        <p:nvSpPr>
          <p:cNvPr id="3" name="Title 2"/>
          <p:cNvSpPr>
            <a:spLocks noGrp="1"/>
          </p:cNvSpPr>
          <p:nvPr>
            <p:ph type="title"/>
          </p:nvPr>
        </p:nvSpPr>
        <p:spPr/>
        <p:txBody>
          <a:bodyPr/>
          <a:lstStyle/>
          <a:p>
            <a:r>
              <a:rPr lang="en-US" dirty="0" smtClean="0"/>
              <a:t>What happens when….</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66</a:t>
            </a:fld>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8845184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Addressing Gaps in Prior Knowledge</a:t>
            </a:r>
            <a:endParaRPr lang="en-US" sz="4000" dirty="0"/>
          </a:p>
        </p:txBody>
      </p:sp>
      <p:sp>
        <p:nvSpPr>
          <p:cNvPr id="3" name="Text Placeholder 2"/>
          <p:cNvSpPr>
            <a:spLocks noGrp="1"/>
          </p:cNvSpPr>
          <p:nvPr>
            <p:ph type="body" sz="quarter" idx="10"/>
          </p:nvPr>
        </p:nvSpPr>
        <p:spPr>
          <a:xfrm>
            <a:off x="381000" y="961643"/>
            <a:ext cx="8382000" cy="4530471"/>
          </a:xfrm>
        </p:spPr>
        <p:txBody>
          <a:bodyPr/>
          <a:lstStyle/>
          <a:p>
            <a:r>
              <a:rPr lang="en-US" dirty="0" smtClean="0"/>
              <a:t>“The natural distribution of prior knowledge in classrooms should not prompt abandoning instruction in grade level content, but should prompt explicit attention to connecting grade level content to content from previous learning.”</a:t>
            </a:r>
          </a:p>
          <a:p>
            <a:r>
              <a:rPr lang="en-US" dirty="0" smtClean="0"/>
              <a:t>“Much unfinished learning from earlier grades can be managed best inside grade level work when the progressions are used to understand student thinking.”</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67</a:t>
            </a:fld>
            <a:endParaRPr lang="en-US" dirty="0"/>
          </a:p>
        </p:txBody>
      </p:sp>
      <p:sp>
        <p:nvSpPr>
          <p:cNvPr id="9" name="TextBox 8"/>
          <p:cNvSpPr txBox="1"/>
          <p:nvPr/>
        </p:nvSpPr>
        <p:spPr>
          <a:xfrm>
            <a:off x="5117279" y="5592484"/>
            <a:ext cx="3238052" cy="338554"/>
          </a:xfrm>
          <a:prstGeom prst="rect">
            <a:avLst/>
          </a:prstGeom>
          <a:noFill/>
        </p:spPr>
        <p:txBody>
          <a:bodyPr wrap="square" rtlCol="0">
            <a:spAutoFit/>
          </a:bodyPr>
          <a:lstStyle/>
          <a:p>
            <a:r>
              <a:rPr lang="en-US" sz="1600" dirty="0" smtClean="0"/>
              <a:t>Daro, McCallum, &amp; Zimba (2012)</a:t>
            </a:r>
            <a:endParaRPr lang="en-US" sz="1600" dirty="0"/>
          </a:p>
        </p:txBody>
      </p:sp>
      <p:sp>
        <p:nvSpPr>
          <p:cNvPr id="10" name="Footer Placeholder 9"/>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97768559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Addressing Gaps in Prior Knowledge</a:t>
            </a:r>
            <a:endParaRPr lang="en-US" sz="4000" dirty="0"/>
          </a:p>
        </p:txBody>
      </p:sp>
      <p:sp>
        <p:nvSpPr>
          <p:cNvPr id="3" name="Text Placeholder 2"/>
          <p:cNvSpPr>
            <a:spLocks noGrp="1"/>
          </p:cNvSpPr>
          <p:nvPr>
            <p:ph type="body" sz="quarter" idx="10"/>
          </p:nvPr>
        </p:nvSpPr>
        <p:spPr>
          <a:xfrm>
            <a:off x="381000" y="1417320"/>
            <a:ext cx="8382000" cy="4058034"/>
          </a:xfrm>
        </p:spPr>
        <p:txBody>
          <a:bodyPr/>
          <a:lstStyle/>
          <a:p>
            <a:r>
              <a:rPr lang="en-US" dirty="0" smtClean="0"/>
              <a:t>With your group, brainstorm ideas for addressing gaps in prior knowledge that you will work into your lesson plan in Section 4. </a:t>
            </a:r>
          </a:p>
          <a:p>
            <a:r>
              <a:rPr lang="en-US" dirty="0" smtClean="0"/>
              <a:t>Mix, Mingle, and Share</a:t>
            </a:r>
          </a:p>
          <a:p>
            <a:pPr lvl="1"/>
            <a:r>
              <a:rPr lang="en-US" sz="2900" dirty="0" smtClean="0"/>
              <a:t>When prompted, find two other people with whom you will share your ideas. </a:t>
            </a:r>
          </a:p>
          <a:p>
            <a:pPr lvl="1"/>
            <a:r>
              <a:rPr lang="en-US" sz="2900" dirty="0" smtClean="0"/>
              <a:t>When time is called, return to your table group and share any new ideas gained from your one-on-one discussions. </a:t>
            </a:r>
          </a:p>
        </p:txBody>
      </p:sp>
      <p:sp>
        <p:nvSpPr>
          <p:cNvPr id="4" name="Slide Number Placeholder 3"/>
          <p:cNvSpPr>
            <a:spLocks noGrp="1"/>
          </p:cNvSpPr>
          <p:nvPr>
            <p:ph type="sldNum" sz="quarter" idx="12"/>
          </p:nvPr>
        </p:nvSpPr>
        <p:spPr/>
        <p:txBody>
          <a:bodyPr/>
          <a:lstStyle/>
          <a:p>
            <a:fld id="{EE3D4692-A625-460F-A072-DE10EEAA5719}" type="slidenum">
              <a:rPr lang="en-US" smtClean="0"/>
              <a:pPr/>
              <a:t>68</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pic>
        <p:nvPicPr>
          <p:cNvPr id="6" name="Picture 5" descr="participant guide call out.png"/>
          <p:cNvPicPr>
            <a:picLocks noChangeAspect="1" noChangeArrowheads="1"/>
          </p:cNvPicPr>
          <p:nvPr/>
        </p:nvPicPr>
        <p:blipFill>
          <a:blip r:embed="rId3" cstate="print"/>
          <a:srcRect/>
          <a:stretch>
            <a:fillRect/>
          </a:stretch>
        </p:blipFill>
        <p:spPr bwMode="auto">
          <a:xfrm>
            <a:off x="7086600" y="5334000"/>
            <a:ext cx="914400" cy="990600"/>
          </a:xfrm>
          <a:prstGeom prst="rect">
            <a:avLst/>
          </a:prstGeom>
          <a:noFill/>
          <a:ln w="9525">
            <a:noFill/>
            <a:miter lim="800000"/>
            <a:headEnd/>
            <a:tailEnd/>
          </a:ln>
        </p:spPr>
      </p:pic>
      <p:sp>
        <p:nvSpPr>
          <p:cNvPr id="7" name="TextBox 6"/>
          <p:cNvSpPr txBox="1">
            <a:spLocks noChangeArrowheads="1"/>
          </p:cNvSpPr>
          <p:nvPr/>
        </p:nvSpPr>
        <p:spPr bwMode="auto">
          <a:xfrm>
            <a:off x="6931152" y="5334000"/>
            <a:ext cx="12192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spTree>
    <p:extLst>
      <p:ext uri="{BB962C8B-B14F-4D97-AF65-F5344CB8AC3E}">
        <p14:creationId xmlns:p14="http://schemas.microsoft.com/office/powerpoint/2010/main" val="222084198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302515"/>
            <a:ext cx="7886700" cy="1218795"/>
          </a:xfrm>
        </p:spPr>
        <p:txBody>
          <a:bodyPr/>
          <a:lstStyle/>
          <a:p>
            <a:r>
              <a:rPr dirty="0"/>
              <a:t/>
            </a:r>
            <a:br>
              <a:rPr dirty="0"/>
            </a:br>
            <a:r>
              <a:rPr lang="en-US" dirty="0" smtClean="0"/>
              <a:t>Designing CCS-Math Lessons</a:t>
            </a:r>
            <a:endParaRPr dirty="0"/>
          </a:p>
        </p:txBody>
      </p:sp>
      <p:sp>
        <p:nvSpPr>
          <p:cNvPr id="4" name="Text Placeholder 3"/>
          <p:cNvSpPr>
            <a:spLocks noGrp="1"/>
          </p:cNvSpPr>
          <p:nvPr>
            <p:ph type="body" idx="1"/>
          </p:nvPr>
        </p:nvSpPr>
        <p:spPr>
          <a:xfrm>
            <a:off x="623888" y="4257858"/>
            <a:ext cx="7886700" cy="553998"/>
          </a:xfrm>
        </p:spPr>
        <p:txBody>
          <a:bodyPr/>
          <a:lstStyle/>
          <a:p>
            <a:r>
              <a:rPr lang="en-US" dirty="0"/>
              <a:t>Section 4</a:t>
            </a:r>
          </a:p>
        </p:txBody>
      </p:sp>
      <p:pic>
        <p:nvPicPr>
          <p:cNvPr id="5" name="Picture 4" descr="participant guide call out.png"/>
          <p:cNvPicPr>
            <a:picLocks noChangeAspect="1" noChangeArrowheads="1"/>
          </p:cNvPicPr>
          <p:nvPr/>
        </p:nvPicPr>
        <p:blipFill>
          <a:blip r:embed="rId3" cstate="print"/>
          <a:srcRect/>
          <a:stretch>
            <a:fillRect/>
          </a:stretch>
        </p:blipFill>
        <p:spPr bwMode="auto">
          <a:xfrm>
            <a:off x="830362" y="4860559"/>
            <a:ext cx="914400" cy="990600"/>
          </a:xfrm>
          <a:prstGeom prst="rect">
            <a:avLst/>
          </a:prstGeom>
          <a:noFill/>
          <a:ln w="9525">
            <a:noFill/>
            <a:miter lim="800000"/>
            <a:headEnd/>
            <a:tailEnd/>
          </a:ln>
        </p:spPr>
      </p:pic>
      <p:sp>
        <p:nvSpPr>
          <p:cNvPr id="6" name="TextBox 7"/>
          <p:cNvSpPr txBox="1">
            <a:spLocks noChangeArrowheads="1"/>
          </p:cNvSpPr>
          <p:nvPr/>
        </p:nvSpPr>
        <p:spPr bwMode="auto">
          <a:xfrm>
            <a:off x="555026" y="4878847"/>
            <a:ext cx="1420078"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20</a:t>
            </a:r>
            <a:endParaRPr lang="en-US" dirty="0">
              <a:solidFill>
                <a:prstClr val="black"/>
              </a:solidFill>
            </a:endParaRPr>
          </a:p>
        </p:txBody>
      </p:sp>
    </p:spTree>
    <p:extLst>
      <p:ext uri="{BB962C8B-B14F-4D97-AF65-F5344CB8AC3E}">
        <p14:creationId xmlns:p14="http://schemas.microsoft.com/office/powerpoint/2010/main" val="25382049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238418"/>
            <a:ext cx="8153400" cy="3828740"/>
          </a:xfrm>
        </p:spPr>
        <p:txBody>
          <a:bodyPr/>
          <a:lstStyle/>
          <a:p>
            <a:pPr>
              <a:spcBef>
                <a:spcPts val="600"/>
              </a:spcBef>
            </a:pPr>
            <a:r>
              <a:rPr lang="en-US" sz="3600" dirty="0"/>
              <a:t>In Module </a:t>
            </a:r>
            <a:r>
              <a:rPr lang="en-US" sz="3600" dirty="0" smtClean="0"/>
              <a:t>3 </a:t>
            </a:r>
            <a:r>
              <a:rPr lang="en-US" sz="3600" dirty="0"/>
              <a:t>you:</a:t>
            </a:r>
          </a:p>
          <a:p>
            <a:pPr lvl="1">
              <a:spcBef>
                <a:spcPts val="1200"/>
              </a:spcBef>
            </a:pPr>
            <a:r>
              <a:rPr lang="en-US" dirty="0" smtClean="0"/>
              <a:t>Articulated </a:t>
            </a:r>
            <a:r>
              <a:rPr lang="en-US" dirty="0"/>
              <a:t>a common understanding of UDL.</a:t>
            </a:r>
          </a:p>
          <a:p>
            <a:pPr lvl="1">
              <a:spcBef>
                <a:spcPts val="1200"/>
              </a:spcBef>
            </a:pPr>
            <a:r>
              <a:rPr lang="en-US" dirty="0" smtClean="0"/>
              <a:t>Identified </a:t>
            </a:r>
            <a:r>
              <a:rPr lang="en-US" dirty="0"/>
              <a:t>the importance of incorporating UDL </a:t>
            </a:r>
            <a:r>
              <a:rPr lang="en-US" dirty="0" smtClean="0"/>
              <a:t>Principles </a:t>
            </a:r>
            <a:r>
              <a:rPr lang="en-US" dirty="0"/>
              <a:t>into lessons. </a:t>
            </a:r>
          </a:p>
          <a:p>
            <a:pPr lvl="1">
              <a:spcBef>
                <a:spcPts val="1200"/>
              </a:spcBef>
            </a:pPr>
            <a:r>
              <a:rPr lang="en-US" dirty="0"/>
              <a:t>Described the alignment of instructional practices and learning expectations of the CCS-Math</a:t>
            </a:r>
            <a:r>
              <a:rPr lang="en-US" dirty="0" smtClean="0"/>
              <a:t>.</a:t>
            </a:r>
          </a:p>
          <a:p>
            <a:pPr lvl="1">
              <a:spcBef>
                <a:spcPts val="1200"/>
              </a:spcBef>
            </a:pPr>
            <a:r>
              <a:rPr lang="en-US" dirty="0" smtClean="0"/>
              <a:t>Planned </a:t>
            </a:r>
            <a:r>
              <a:rPr lang="en-US" dirty="0"/>
              <a:t>for implementing UDL strategies within classroom lessons. </a:t>
            </a:r>
          </a:p>
        </p:txBody>
      </p:sp>
      <p:sp>
        <p:nvSpPr>
          <p:cNvPr id="3" name="Title 2"/>
          <p:cNvSpPr>
            <a:spLocks noGrp="1"/>
          </p:cNvSpPr>
          <p:nvPr>
            <p:ph type="title"/>
          </p:nvPr>
        </p:nvSpPr>
        <p:spPr/>
        <p:txBody>
          <a:bodyPr>
            <a:normAutofit/>
          </a:bodyPr>
          <a:lstStyle/>
          <a:p>
            <a:r>
              <a:rPr lang="en-US" sz="4000" dirty="0"/>
              <a:t>Module </a:t>
            </a:r>
            <a:r>
              <a:rPr lang="en-US" sz="4000" dirty="0" smtClean="0"/>
              <a:t>3 </a:t>
            </a:r>
            <a:r>
              <a:rPr lang="en-US" sz="4000" dirty="0"/>
              <a:t>Review</a:t>
            </a:r>
          </a:p>
        </p:txBody>
      </p:sp>
      <p:sp>
        <p:nvSpPr>
          <p:cNvPr id="4" name="Slide Number Placeholder 3"/>
          <p:cNvSpPr>
            <a:spLocks noGrp="1"/>
          </p:cNvSpPr>
          <p:nvPr>
            <p:ph type="sldNum" sz="quarter" idx="11"/>
          </p:nvPr>
        </p:nvSpPr>
        <p:spPr/>
        <p:txBody>
          <a:bodyPr/>
          <a:lstStyle/>
          <a:p>
            <a:fld id="{EE3D4692-A625-460F-A072-DE10EEAA5719}" type="slidenum">
              <a:rPr lang="en-US" smtClean="0"/>
              <a:pPr/>
              <a:t>7</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417883567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4048" y="1352006"/>
            <a:ext cx="8240968" cy="1117229"/>
          </a:xfrm>
          <a:prstGeom prst="rect">
            <a:avLst/>
          </a:prstGeom>
        </p:spPr>
        <p:txBody>
          <a:bodyPr/>
          <a:lstStyle/>
          <a:p>
            <a:r>
              <a:rPr lang="en-US" sz="3600" dirty="0" smtClean="0"/>
              <a:t>What are the ingredients?</a:t>
            </a:r>
          </a:p>
          <a:p>
            <a:pPr>
              <a:buNone/>
            </a:pPr>
            <a:endParaRPr lang="en-US" sz="3600" dirty="0" smtClean="0"/>
          </a:p>
        </p:txBody>
      </p:sp>
      <p:sp>
        <p:nvSpPr>
          <p:cNvPr id="3" name="Title 2"/>
          <p:cNvSpPr>
            <a:spLocks noGrp="1"/>
          </p:cNvSpPr>
          <p:nvPr>
            <p:ph type="title"/>
          </p:nvPr>
        </p:nvSpPr>
        <p:spPr/>
        <p:txBody>
          <a:bodyPr>
            <a:normAutofit/>
          </a:bodyPr>
          <a:lstStyle/>
          <a:p>
            <a:r>
              <a:rPr lang="en-US" dirty="0" smtClean="0"/>
              <a:t>Effective CCS-Math Lessons</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pic>
        <p:nvPicPr>
          <p:cNvPr id="6" name="Picture 5" descr="coo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417" y="2127223"/>
            <a:ext cx="2237085" cy="2324814"/>
          </a:xfrm>
          <a:prstGeom prst="rect">
            <a:avLst/>
          </a:prstGeom>
        </p:spPr>
      </p:pic>
      <p:sp>
        <p:nvSpPr>
          <p:cNvPr id="7" name="TextBox 6"/>
          <p:cNvSpPr txBox="1"/>
          <p:nvPr/>
        </p:nvSpPr>
        <p:spPr>
          <a:xfrm>
            <a:off x="592666" y="4826000"/>
            <a:ext cx="7789333" cy="954107"/>
          </a:xfrm>
          <a:prstGeom prst="rect">
            <a:avLst/>
          </a:prstGeom>
          <a:noFill/>
        </p:spPr>
        <p:txBody>
          <a:bodyPr wrap="square" rtlCol="0">
            <a:spAutoFit/>
          </a:bodyPr>
          <a:lstStyle/>
          <a:p>
            <a:r>
              <a:rPr lang="en-US" sz="2800" b="1" dirty="0" smtClean="0"/>
              <a:t>Example: </a:t>
            </a:r>
            <a:r>
              <a:rPr lang="en-US" sz="2800" dirty="0" smtClean="0"/>
              <a:t>Formative assessment practices are used throughout the lesson.</a:t>
            </a:r>
            <a:endParaRPr lang="en-US" sz="2800" dirty="0"/>
          </a:p>
        </p:txBody>
      </p:sp>
      <p:sp>
        <p:nvSpPr>
          <p:cNvPr id="8" name="Slide Number Placeholder 7"/>
          <p:cNvSpPr>
            <a:spLocks noGrp="1"/>
          </p:cNvSpPr>
          <p:nvPr>
            <p:ph type="sldNum" sz="quarter" idx="4"/>
          </p:nvPr>
        </p:nvSpPr>
        <p:spPr/>
        <p:txBody>
          <a:bodyPr/>
          <a:lstStyle/>
          <a:p>
            <a:pPr algn="r"/>
            <a:fld id="{8D79BE21-F712-4A53-802B-F850200F0AA7}" type="slidenum">
              <a:rPr lang="en-US" smtClean="0">
                <a:solidFill>
                  <a:prstClr val="white">
                    <a:lumMod val="50000"/>
                  </a:prstClr>
                </a:solidFill>
              </a:rPr>
              <a:pPr algn="r"/>
              <a:t>70</a:t>
            </a:fld>
            <a:endParaRPr lang="en-US" dirty="0">
              <a:solidFill>
                <a:prstClr val="white">
                  <a:lumMod val="50000"/>
                </a:prstClr>
              </a:solidFill>
            </a:endParaRPr>
          </a:p>
        </p:txBody>
      </p:sp>
    </p:spTree>
    <p:extLst>
      <p:ext uri="{BB962C8B-B14F-4D97-AF65-F5344CB8AC3E}">
        <p14:creationId xmlns:p14="http://schemas.microsoft.com/office/powerpoint/2010/main" val="1319772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25400"/>
            <a:ext cx="8966200" cy="868680"/>
          </a:xfrm>
        </p:spPr>
        <p:txBody>
          <a:bodyPr>
            <a:normAutofit fontScale="90000"/>
          </a:bodyPr>
          <a:lstStyle/>
          <a:p>
            <a:r>
              <a:rPr lang="en-US" dirty="0" smtClean="0"/>
              <a:t>Sample CCS-Math Lesson Design Template:</a:t>
            </a:r>
            <a:br>
              <a:rPr lang="en-US" dirty="0" smtClean="0"/>
            </a:br>
            <a:endParaRPr lang="en-US" i="1" dirty="0">
              <a:solidFill>
                <a:srgbClr val="FF0000"/>
              </a:solidFill>
            </a:endParaRPr>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71</a:t>
            </a:fld>
            <a:endParaRPr lang="en-US" dirty="0">
              <a:solidFill>
                <a:prstClr val="white"/>
              </a:solidFill>
            </a:endParaRPr>
          </a:p>
        </p:txBody>
      </p:sp>
      <p:pic>
        <p:nvPicPr>
          <p:cNvPr id="8" name="Picture 7" descr="participant guide call out.png"/>
          <p:cNvPicPr>
            <a:picLocks noChangeAspect="1" noChangeArrowheads="1"/>
          </p:cNvPicPr>
          <p:nvPr/>
        </p:nvPicPr>
        <p:blipFill>
          <a:blip r:embed="rId3" cstate="print"/>
          <a:srcRect/>
          <a:stretch>
            <a:fillRect/>
          </a:stretch>
        </p:blipFill>
        <p:spPr bwMode="auto">
          <a:xfrm>
            <a:off x="7795166" y="4905766"/>
            <a:ext cx="914400" cy="990600"/>
          </a:xfrm>
          <a:prstGeom prst="rect">
            <a:avLst/>
          </a:prstGeom>
          <a:noFill/>
          <a:ln w="9525">
            <a:noFill/>
            <a:miter lim="800000"/>
            <a:headEnd/>
            <a:tailEnd/>
          </a:ln>
        </p:spPr>
      </p:pic>
      <p:sp>
        <p:nvSpPr>
          <p:cNvPr id="9" name="TextBox 7"/>
          <p:cNvSpPr txBox="1">
            <a:spLocks noChangeArrowheads="1"/>
          </p:cNvSpPr>
          <p:nvPr/>
        </p:nvSpPr>
        <p:spPr bwMode="auto">
          <a:xfrm>
            <a:off x="7621870" y="4917728"/>
            <a:ext cx="12192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21</a:t>
            </a:r>
          </a:p>
        </p:txBody>
      </p:sp>
      <p:pic>
        <p:nvPicPr>
          <p:cNvPr id="10" name="Picture 9"/>
          <p:cNvPicPr>
            <a:picLocks noChangeAspect="1"/>
          </p:cNvPicPr>
          <p:nvPr/>
        </p:nvPicPr>
        <p:blipFill rotWithShape="1">
          <a:blip r:embed="rId4"/>
          <a:srcRect l="626" t="596" r="1772"/>
          <a:stretch/>
        </p:blipFill>
        <p:spPr>
          <a:xfrm>
            <a:off x="1827106" y="716726"/>
            <a:ext cx="5200650" cy="5247152"/>
          </a:xfrm>
          <a:prstGeom prst="rect">
            <a:avLst/>
          </a:prstGeom>
        </p:spPr>
      </p:pic>
    </p:spTree>
    <p:extLst>
      <p:ext uri="{BB962C8B-B14F-4D97-AF65-F5344CB8AC3E}">
        <p14:creationId xmlns:p14="http://schemas.microsoft.com/office/powerpoint/2010/main" val="402201225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82624"/>
            <a:ext cx="8240968" cy="5269135"/>
          </a:xfrm>
        </p:spPr>
        <p:txBody>
          <a:bodyPr/>
          <a:lstStyle/>
          <a:p>
            <a:r>
              <a:rPr lang="en-US" sz="3600" dirty="0" smtClean="0"/>
              <a:t>Use the template to design a lesson that will address:</a:t>
            </a:r>
          </a:p>
          <a:p>
            <a:pPr marL="0" indent="0">
              <a:buNone/>
            </a:pPr>
            <a:endParaRPr lang="en-US" sz="3600" dirty="0" smtClean="0"/>
          </a:p>
          <a:p>
            <a:pPr lvl="1"/>
            <a:r>
              <a:rPr lang="en-US" sz="3200" dirty="0" smtClean="0"/>
              <a:t>The learning targets you identified in Section 2.</a:t>
            </a:r>
          </a:p>
          <a:p>
            <a:pPr marL="517525" lvl="1" indent="0">
              <a:buNone/>
            </a:pPr>
            <a:endParaRPr lang="en-US" sz="1800" dirty="0" smtClean="0"/>
          </a:p>
          <a:p>
            <a:pPr lvl="1"/>
            <a:r>
              <a:rPr lang="en-US" sz="3200" dirty="0" smtClean="0"/>
              <a:t>The needs of all students through the pre-assessment data you created in Section 3.</a:t>
            </a:r>
          </a:p>
          <a:p>
            <a:pPr>
              <a:buNone/>
            </a:pPr>
            <a:endParaRPr lang="en-US" sz="3600" dirty="0" smtClean="0"/>
          </a:p>
          <a:p>
            <a:pPr>
              <a:buNone/>
            </a:pPr>
            <a:r>
              <a:rPr lang="en-US" sz="3600" dirty="0" smtClean="0"/>
              <a:t>	</a:t>
            </a:r>
          </a:p>
        </p:txBody>
      </p:sp>
      <p:sp>
        <p:nvSpPr>
          <p:cNvPr id="3" name="Title 2"/>
          <p:cNvSpPr>
            <a:spLocks noGrp="1"/>
          </p:cNvSpPr>
          <p:nvPr>
            <p:ph type="title"/>
          </p:nvPr>
        </p:nvSpPr>
        <p:spPr/>
        <p:txBody>
          <a:bodyPr>
            <a:normAutofit/>
          </a:bodyPr>
          <a:lstStyle/>
          <a:p>
            <a:r>
              <a:rPr lang="en-US" dirty="0" smtClean="0"/>
              <a:t>Designing a CCS-Math Lesson</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72</a:t>
            </a:fld>
            <a:endParaRPr lang="en-US" dirty="0">
              <a:solidFill>
                <a:prstClr val="white"/>
              </a:solidFill>
            </a:endParaRPr>
          </a:p>
        </p:txBody>
      </p:sp>
    </p:spTree>
    <p:extLst>
      <p:ext uri="{BB962C8B-B14F-4D97-AF65-F5344CB8AC3E}">
        <p14:creationId xmlns:p14="http://schemas.microsoft.com/office/powerpoint/2010/main" val="25109471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94159"/>
            <a:ext cx="7540752" cy="4696670"/>
          </a:xfrm>
        </p:spPr>
        <p:txBody>
          <a:bodyPr/>
          <a:lstStyle/>
          <a:p>
            <a:pPr lvl="0"/>
            <a:r>
              <a:rPr lang="en-US" dirty="0"/>
              <a:t>Illustrative Mathematics – </a:t>
            </a:r>
            <a:r>
              <a:rPr lang="en-US" dirty="0">
                <a:hlinkClick r:id="rId3"/>
              </a:rPr>
              <a:t>http://www.illustrativemathematics.org</a:t>
            </a:r>
            <a:endParaRPr lang="en-US" dirty="0"/>
          </a:p>
          <a:p>
            <a:pPr lvl="0"/>
            <a:r>
              <a:rPr lang="en-US" dirty="0"/>
              <a:t>Achieve the Core – </a:t>
            </a:r>
            <a:r>
              <a:rPr lang="en-US" dirty="0">
                <a:hlinkClick r:id="rId4"/>
              </a:rPr>
              <a:t>http://achievethecore.org</a:t>
            </a:r>
            <a:endParaRPr lang="en-US" dirty="0"/>
          </a:p>
          <a:p>
            <a:pPr lvl="0"/>
            <a:r>
              <a:rPr lang="en-US" dirty="0"/>
              <a:t>Smarter Balanced – </a:t>
            </a:r>
            <a:r>
              <a:rPr lang="en-US" dirty="0">
                <a:hlinkClick r:id="rId5"/>
              </a:rPr>
              <a:t>http://smarterbalanced.org</a:t>
            </a:r>
            <a:endParaRPr lang="en-US" dirty="0"/>
          </a:p>
          <a:p>
            <a:pPr lvl="0"/>
            <a:r>
              <a:rPr lang="en-US" dirty="0"/>
              <a:t>Mathematics Assessment Project  – </a:t>
            </a:r>
            <a:r>
              <a:rPr lang="en-US" dirty="0">
                <a:hlinkClick r:id="rId6"/>
              </a:rPr>
              <a:t>http://map.mathshell.org/materials/index.php</a:t>
            </a:r>
            <a:endParaRPr lang="en-US" dirty="0"/>
          </a:p>
          <a:p>
            <a:pPr lvl="1">
              <a:buNone/>
            </a:pPr>
            <a:endParaRPr lang="en-US" sz="2400" dirty="0"/>
          </a:p>
        </p:txBody>
      </p:sp>
      <p:sp>
        <p:nvSpPr>
          <p:cNvPr id="3" name="Title 2"/>
          <p:cNvSpPr>
            <a:spLocks noGrp="1"/>
          </p:cNvSpPr>
          <p:nvPr>
            <p:ph type="title"/>
          </p:nvPr>
        </p:nvSpPr>
        <p:spPr/>
        <p:txBody>
          <a:bodyPr/>
          <a:lstStyle/>
          <a:p>
            <a:r>
              <a:rPr lang="en-US" dirty="0" smtClean="0"/>
              <a:t>Resources for Planning Lessons</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73</a:t>
            </a:fld>
            <a:endParaRPr lang="en-US" dirty="0">
              <a:solidFill>
                <a:prstClr val="white"/>
              </a:solidFill>
            </a:endParaRPr>
          </a:p>
        </p:txBody>
      </p:sp>
      <p:grpSp>
        <p:nvGrpSpPr>
          <p:cNvPr id="6" name="Group 5"/>
          <p:cNvGrpSpPr>
            <a:grpSpLocks/>
          </p:cNvGrpSpPr>
          <p:nvPr/>
        </p:nvGrpSpPr>
        <p:grpSpPr bwMode="auto">
          <a:xfrm>
            <a:off x="6559296" y="5483591"/>
            <a:ext cx="1219200" cy="995264"/>
            <a:chOff x="7629513" y="4822368"/>
            <a:chExt cx="1219200" cy="995264"/>
          </a:xfrm>
        </p:grpSpPr>
        <p:pic>
          <p:nvPicPr>
            <p:cNvPr id="7" name="Picture 6" descr="participant guide call out.png"/>
            <p:cNvPicPr>
              <a:picLocks noChangeAspect="1" noChangeArrowheads="1"/>
            </p:cNvPicPr>
            <p:nvPr/>
          </p:nvPicPr>
          <p:blipFill>
            <a:blip r:embed="rId7" cstate="print"/>
            <a:srcRect/>
            <a:stretch>
              <a:fillRect/>
            </a:stretch>
          </p:blipFill>
          <p:spPr bwMode="auto">
            <a:xfrm>
              <a:off x="7785317" y="4827032"/>
              <a:ext cx="914400" cy="990600"/>
            </a:xfrm>
            <a:prstGeom prst="rect">
              <a:avLst/>
            </a:prstGeom>
            <a:noFill/>
            <a:ln w="9525">
              <a:noFill/>
              <a:miter lim="800000"/>
              <a:headEnd/>
              <a:tailEnd/>
            </a:ln>
          </p:spPr>
        </p:pic>
        <p:sp>
          <p:nvSpPr>
            <p:cNvPr id="8" name="TextBox 7"/>
            <p:cNvSpPr txBox="1">
              <a:spLocks noChangeArrowheads="1"/>
            </p:cNvSpPr>
            <p:nvPr/>
          </p:nvSpPr>
          <p:spPr bwMode="auto">
            <a:xfrm>
              <a:off x="7629513" y="4822368"/>
              <a:ext cx="12192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24 </a:t>
              </a:r>
              <a:endParaRPr lang="en-US" dirty="0">
                <a:solidFill>
                  <a:prstClr val="black"/>
                </a:solidFill>
              </a:endParaRPr>
            </a:p>
          </p:txBody>
        </p:sp>
      </p:grpSp>
    </p:spTree>
    <p:extLst>
      <p:ext uri="{BB962C8B-B14F-4D97-AF65-F5344CB8AC3E}">
        <p14:creationId xmlns:p14="http://schemas.microsoft.com/office/powerpoint/2010/main" val="96688530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409" y="1753519"/>
            <a:ext cx="8240968" cy="2911566"/>
          </a:xfrm>
        </p:spPr>
        <p:txBody>
          <a:bodyPr/>
          <a:lstStyle/>
          <a:p>
            <a:r>
              <a:rPr lang="en-US" sz="3600" dirty="0" smtClean="0"/>
              <a:t>Now that you have used it –</a:t>
            </a:r>
          </a:p>
          <a:p>
            <a:pPr lvl="1"/>
            <a:r>
              <a:rPr lang="en-US" sz="3200" dirty="0" smtClean="0"/>
              <a:t>How will the regular use of a template like this affect classroom instruction in </a:t>
            </a:r>
            <a:r>
              <a:rPr lang="en-US" sz="3200" dirty="0"/>
              <a:t>your </a:t>
            </a:r>
            <a:r>
              <a:rPr lang="en-US" sz="3200" dirty="0" smtClean="0"/>
              <a:t>setting?</a:t>
            </a:r>
          </a:p>
          <a:p>
            <a:pPr lvl="1"/>
            <a:r>
              <a:rPr lang="en-US" sz="3200" dirty="0" smtClean="0"/>
              <a:t>Is there anything you</a:t>
            </a:r>
            <a:r>
              <a:rPr lang="en-US" sz="3200" dirty="0"/>
              <a:t> </a:t>
            </a:r>
            <a:r>
              <a:rPr lang="en-US" sz="3200" dirty="0" smtClean="0"/>
              <a:t>would change about the template?  </a:t>
            </a:r>
            <a:endParaRPr lang="en-US" sz="3200" dirty="0"/>
          </a:p>
        </p:txBody>
      </p:sp>
      <p:sp>
        <p:nvSpPr>
          <p:cNvPr id="3" name="Title 2"/>
          <p:cNvSpPr>
            <a:spLocks noGrp="1"/>
          </p:cNvSpPr>
          <p:nvPr>
            <p:ph type="title"/>
          </p:nvPr>
        </p:nvSpPr>
        <p:spPr>
          <a:xfrm>
            <a:off x="384048" y="228600"/>
            <a:ext cx="8759952" cy="1295400"/>
          </a:xfrm>
        </p:spPr>
        <p:txBody>
          <a:bodyPr>
            <a:normAutofit fontScale="90000"/>
          </a:bodyPr>
          <a:lstStyle/>
          <a:p>
            <a:r>
              <a:rPr lang="en-US" dirty="0" smtClean="0"/>
              <a:t>Reflect on the use of the Sample </a:t>
            </a:r>
            <a:br>
              <a:rPr lang="en-US" dirty="0" smtClean="0"/>
            </a:br>
            <a:r>
              <a:rPr lang="en-US" dirty="0" smtClean="0"/>
              <a:t>CCS-Math Lesson Design Template</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74</a:t>
            </a:fld>
            <a:endParaRPr lang="en-US" dirty="0">
              <a:solidFill>
                <a:prstClr val="white"/>
              </a:solidFill>
            </a:endParaRPr>
          </a:p>
        </p:txBody>
      </p:sp>
      <p:grpSp>
        <p:nvGrpSpPr>
          <p:cNvPr id="6" name="Group 5"/>
          <p:cNvGrpSpPr>
            <a:grpSpLocks/>
          </p:cNvGrpSpPr>
          <p:nvPr/>
        </p:nvGrpSpPr>
        <p:grpSpPr bwMode="auto">
          <a:xfrm>
            <a:off x="6463213" y="5318668"/>
            <a:ext cx="1219200" cy="995264"/>
            <a:chOff x="7608248" y="4822368"/>
            <a:chExt cx="1219200" cy="995264"/>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7785317" y="4827032"/>
              <a:ext cx="914400" cy="990600"/>
            </a:xfrm>
            <a:prstGeom prst="rect">
              <a:avLst/>
            </a:prstGeom>
            <a:noFill/>
            <a:ln w="9525">
              <a:noFill/>
              <a:miter lim="800000"/>
              <a:headEnd/>
              <a:tailEnd/>
            </a:ln>
          </p:spPr>
        </p:pic>
        <p:sp>
          <p:nvSpPr>
            <p:cNvPr id="8" name="TextBox 7"/>
            <p:cNvSpPr txBox="1">
              <a:spLocks noChangeArrowheads="1"/>
            </p:cNvSpPr>
            <p:nvPr/>
          </p:nvSpPr>
          <p:spPr bwMode="auto">
            <a:xfrm>
              <a:off x="7608248" y="4822368"/>
              <a:ext cx="12192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24 </a:t>
              </a:r>
              <a:endParaRPr lang="en-US" dirty="0">
                <a:solidFill>
                  <a:prstClr val="black"/>
                </a:solidFill>
              </a:endParaRPr>
            </a:p>
          </p:txBody>
        </p:sp>
      </p:grpSp>
    </p:spTree>
    <p:extLst>
      <p:ext uri="{BB962C8B-B14F-4D97-AF65-F5344CB8AC3E}">
        <p14:creationId xmlns:p14="http://schemas.microsoft.com/office/powerpoint/2010/main" val="412891942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EE3D4692-A625-460F-A072-DE10EEAA5719}" type="slidenum">
              <a:rPr lang="en-US" smtClean="0">
                <a:solidFill>
                  <a:prstClr val="white"/>
                </a:solidFill>
              </a:rPr>
              <a:pPr/>
              <a:t>75</a:t>
            </a:fld>
            <a:endParaRPr lang="en-US"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88" y="807296"/>
            <a:ext cx="7745537" cy="4339639"/>
          </a:xfrm>
          <a:prstGeom prst="rect">
            <a:avLst/>
          </a:prstGeom>
        </p:spPr>
      </p:pic>
      <p:sp>
        <p:nvSpPr>
          <p:cNvPr id="5" name="Title 2"/>
          <p:cNvSpPr txBox="1">
            <a:spLocks/>
          </p:cNvSpPr>
          <p:nvPr/>
        </p:nvSpPr>
        <p:spPr>
          <a:xfrm>
            <a:off x="4065266"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sz="3200" dirty="0"/>
              <a:t>Let’s Take A Break…</a:t>
            </a:r>
          </a:p>
        </p:txBody>
      </p:sp>
      <p:sp>
        <p:nvSpPr>
          <p:cNvPr id="7" name="Rectangle 6"/>
          <p:cNvSpPr/>
          <p:nvPr/>
        </p:nvSpPr>
        <p:spPr>
          <a:xfrm>
            <a:off x="3678865" y="2955851"/>
            <a:ext cx="4314376" cy="584775"/>
          </a:xfrm>
          <a:prstGeom prst="rect">
            <a:avLst/>
          </a:prstGeom>
        </p:spPr>
        <p:txBody>
          <a:bodyPr wrap="square">
            <a:spAutoFit/>
          </a:bodyPr>
          <a:lstStyle/>
          <a:p>
            <a:r>
              <a:rPr lang="en-US" sz="3200" dirty="0">
                <a:solidFill>
                  <a:prstClr val="black"/>
                </a:solidFill>
                <a:effectLst>
                  <a:outerShdw blurRad="38100" dist="38100" dir="2700000" algn="tl">
                    <a:srgbClr val="000000">
                      <a:alpha val="43137"/>
                    </a:srgbClr>
                  </a:outerShdw>
                </a:effectLst>
              </a:rPr>
              <a:t>…Be back in 10 minutes</a:t>
            </a:r>
          </a:p>
        </p:txBody>
      </p:sp>
    </p:spTree>
    <p:extLst>
      <p:ext uri="{BB962C8B-B14F-4D97-AF65-F5344CB8AC3E}">
        <p14:creationId xmlns:p14="http://schemas.microsoft.com/office/powerpoint/2010/main" val="1926445258"/>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Reflecting on the Lesson Design</a:t>
            </a:r>
          </a:p>
        </p:txBody>
      </p:sp>
      <p:sp>
        <p:nvSpPr>
          <p:cNvPr id="7" name="Text Placeholder 6"/>
          <p:cNvSpPr>
            <a:spLocks noGrp="1"/>
          </p:cNvSpPr>
          <p:nvPr>
            <p:ph type="body" idx="1"/>
          </p:nvPr>
        </p:nvSpPr>
        <p:spPr/>
        <p:txBody>
          <a:bodyPr/>
          <a:lstStyle/>
          <a:p>
            <a:r>
              <a:rPr lang="en-US" dirty="0" smtClean="0"/>
              <a:t>Section 5</a:t>
            </a:r>
            <a:endParaRPr lang="en-US" dirty="0"/>
          </a:p>
        </p:txBody>
      </p:sp>
      <p:grpSp>
        <p:nvGrpSpPr>
          <p:cNvPr id="2" name="Group 1"/>
          <p:cNvGrpSpPr/>
          <p:nvPr/>
        </p:nvGrpSpPr>
        <p:grpSpPr>
          <a:xfrm>
            <a:off x="763258" y="4983758"/>
            <a:ext cx="944414" cy="1010412"/>
            <a:chOff x="955427" y="4847492"/>
            <a:chExt cx="944414"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26</a:t>
              </a:r>
              <a:endParaRPr lang="en-US" dirty="0">
                <a:solidFill>
                  <a:prstClr val="black"/>
                </a:solidFill>
              </a:endParaRPr>
            </a:p>
          </p:txBody>
        </p:sp>
      </p:grpSp>
    </p:spTree>
    <p:extLst>
      <p:ext uri="{BB962C8B-B14F-4D97-AF65-F5344CB8AC3E}">
        <p14:creationId xmlns:p14="http://schemas.microsoft.com/office/powerpoint/2010/main" val="311107270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6480" y="1295400"/>
            <a:ext cx="8240968" cy="3456331"/>
          </a:xfrm>
        </p:spPr>
        <p:txBody>
          <a:bodyPr/>
          <a:lstStyle/>
          <a:p>
            <a:r>
              <a:rPr lang="en-US" sz="3600" dirty="0" smtClean="0"/>
              <a:t>Use the following tools to evaluate the lesson you created/modified:</a:t>
            </a:r>
          </a:p>
          <a:p>
            <a:pPr lvl="1"/>
            <a:endParaRPr lang="en-US" sz="1400" dirty="0"/>
          </a:p>
          <a:p>
            <a:pPr lvl="1"/>
            <a:r>
              <a:rPr lang="en-US" sz="3200" dirty="0" smtClean="0"/>
              <a:t>EQuIP </a:t>
            </a:r>
            <a:r>
              <a:rPr lang="en-US" sz="3200" dirty="0"/>
              <a:t>rubric (introduced in Module 1)</a:t>
            </a:r>
          </a:p>
          <a:p>
            <a:pPr lvl="1">
              <a:spcAft>
                <a:spcPts val="1200"/>
              </a:spcAft>
            </a:pPr>
            <a:r>
              <a:rPr lang="en-US" sz="3200" dirty="0" smtClean="0"/>
              <a:t>UDL Principles </a:t>
            </a:r>
            <a:r>
              <a:rPr lang="en-US" sz="3200" dirty="0"/>
              <a:t>(introduced in Module 3</a:t>
            </a:r>
            <a:r>
              <a:rPr lang="en-US" sz="3200" dirty="0" smtClean="0"/>
              <a:t>)</a:t>
            </a:r>
          </a:p>
          <a:p>
            <a:r>
              <a:rPr lang="en-US" dirty="0" smtClean="0"/>
              <a:t>Record your observations and modifications on page 27.  </a:t>
            </a:r>
            <a:endParaRPr lang="en-US" dirty="0"/>
          </a:p>
        </p:txBody>
      </p:sp>
      <p:sp>
        <p:nvSpPr>
          <p:cNvPr id="3" name="Title 2"/>
          <p:cNvSpPr>
            <a:spLocks noGrp="1"/>
          </p:cNvSpPr>
          <p:nvPr>
            <p:ph type="title"/>
          </p:nvPr>
        </p:nvSpPr>
        <p:spPr/>
        <p:txBody>
          <a:bodyPr>
            <a:normAutofit/>
          </a:bodyPr>
          <a:lstStyle/>
          <a:p>
            <a:r>
              <a:rPr lang="en-US" dirty="0" smtClean="0"/>
              <a:t>Evaluating the Lesson Design</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77</a:t>
            </a:fld>
            <a:endParaRPr lang="en-US" dirty="0">
              <a:solidFill>
                <a:prstClr val="white"/>
              </a:solidFill>
            </a:endParaRPr>
          </a:p>
        </p:txBody>
      </p:sp>
      <p:grpSp>
        <p:nvGrpSpPr>
          <p:cNvPr id="6" name="Group 5"/>
          <p:cNvGrpSpPr/>
          <p:nvPr/>
        </p:nvGrpSpPr>
        <p:grpSpPr>
          <a:xfrm>
            <a:off x="7030243" y="5260227"/>
            <a:ext cx="944414" cy="1010412"/>
            <a:chOff x="955427" y="4847492"/>
            <a:chExt cx="944414"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27</a:t>
              </a:r>
              <a:endParaRPr lang="en-US" dirty="0">
                <a:solidFill>
                  <a:prstClr val="black"/>
                </a:solidFill>
              </a:endParaRPr>
            </a:p>
          </p:txBody>
        </p:sp>
      </p:grpSp>
    </p:spTree>
    <p:extLst>
      <p:ext uri="{BB962C8B-B14F-4D97-AF65-F5344CB8AC3E}">
        <p14:creationId xmlns:p14="http://schemas.microsoft.com/office/powerpoint/2010/main" val="421480099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489434"/>
          </a:xfrm>
        </p:spPr>
        <p:txBody>
          <a:bodyPr/>
          <a:lstStyle/>
          <a:p>
            <a:r>
              <a:rPr lang="en-US" dirty="0"/>
              <a:t>What were the strengths of your lesson design</a:t>
            </a:r>
            <a:r>
              <a:rPr lang="en-US" dirty="0" smtClean="0"/>
              <a:t>?</a:t>
            </a:r>
          </a:p>
          <a:p>
            <a:pPr marL="0" indent="0">
              <a:buNone/>
            </a:pPr>
            <a:endParaRPr lang="en-US" dirty="0"/>
          </a:p>
          <a:p>
            <a:r>
              <a:rPr lang="en-US" dirty="0" smtClean="0"/>
              <a:t>What areas of your lesson design were deficient?  </a:t>
            </a:r>
          </a:p>
          <a:p>
            <a:endParaRPr lang="en-US" dirty="0"/>
          </a:p>
          <a:p>
            <a:r>
              <a:rPr lang="en-US" dirty="0" smtClean="0"/>
              <a:t>Which of the evaluation tools did you find most helpful in finding these deficiencies?</a:t>
            </a:r>
          </a:p>
          <a:p>
            <a:endParaRPr lang="en-US" dirty="0"/>
          </a:p>
        </p:txBody>
      </p:sp>
      <p:sp>
        <p:nvSpPr>
          <p:cNvPr id="3" name="Title 2"/>
          <p:cNvSpPr>
            <a:spLocks noGrp="1"/>
          </p:cNvSpPr>
          <p:nvPr>
            <p:ph type="title"/>
          </p:nvPr>
        </p:nvSpPr>
        <p:spPr/>
        <p:txBody>
          <a:bodyPr/>
          <a:lstStyle/>
          <a:p>
            <a:r>
              <a:rPr lang="en-US" dirty="0" smtClean="0"/>
              <a:t>Questions for Reflection</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78</a:t>
            </a:fld>
            <a:endParaRPr lang="en-US" dirty="0">
              <a:solidFill>
                <a:prstClr val="white"/>
              </a:solidFill>
            </a:endParaRPr>
          </a:p>
        </p:txBody>
      </p:sp>
    </p:spTree>
    <p:extLst>
      <p:ext uri="{BB962C8B-B14F-4D97-AF65-F5344CB8AC3E}">
        <p14:creationId xmlns:p14="http://schemas.microsoft.com/office/powerpoint/2010/main" val="288129425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23888" y="2911912"/>
            <a:ext cx="7886700" cy="609398"/>
          </a:xfrm>
        </p:spPr>
        <p:txBody>
          <a:bodyPr/>
          <a:lstStyle/>
          <a:p>
            <a:r>
              <a:rPr lang="en-US" dirty="0" smtClean="0"/>
              <a:t>Supporting Teachers</a:t>
            </a:r>
          </a:p>
        </p:txBody>
      </p:sp>
      <p:sp>
        <p:nvSpPr>
          <p:cNvPr id="4" name="Text Placeholder 3"/>
          <p:cNvSpPr>
            <a:spLocks noGrp="1"/>
          </p:cNvSpPr>
          <p:nvPr>
            <p:ph type="body" idx="1"/>
          </p:nvPr>
        </p:nvSpPr>
        <p:spPr>
          <a:xfrm>
            <a:off x="623888" y="4257858"/>
            <a:ext cx="7886700" cy="553998"/>
          </a:xfrm>
        </p:spPr>
        <p:txBody>
          <a:bodyPr/>
          <a:lstStyle/>
          <a:p>
            <a:r>
              <a:rPr lang="en-US" dirty="0" smtClean="0"/>
              <a:t>Section 6</a:t>
            </a:r>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986310" y="4846891"/>
            <a:ext cx="93268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a:t>
            </a:r>
            <a:r>
              <a:rPr lang="en-US" dirty="0">
                <a:solidFill>
                  <a:prstClr val="black"/>
                </a:solidFill>
              </a:rPr>
              <a:t> </a:t>
            </a:r>
            <a:r>
              <a:rPr lang="en-US" dirty="0" smtClean="0">
                <a:solidFill>
                  <a:prstClr val="black"/>
                </a:solidFill>
              </a:rPr>
              <a:t>29</a:t>
            </a:r>
            <a:endParaRPr lang="en-US" dirty="0">
              <a:solidFill>
                <a:prstClr val="black"/>
              </a:solidFill>
            </a:endParaRPr>
          </a:p>
        </p:txBody>
      </p:sp>
    </p:spTree>
    <p:extLst>
      <p:ext uri="{BB962C8B-B14F-4D97-AF65-F5344CB8AC3E}">
        <p14:creationId xmlns:p14="http://schemas.microsoft.com/office/powerpoint/2010/main" val="31237244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081679"/>
            <a:ext cx="8153400" cy="1803571"/>
          </a:xfrm>
        </p:spPr>
        <p:txBody>
          <a:bodyPr/>
          <a:lstStyle/>
          <a:p>
            <a:pPr marL="91440">
              <a:buNone/>
            </a:pPr>
            <a:r>
              <a:rPr lang="en-US" dirty="0" smtClean="0"/>
              <a:t>	UDL is a set </a:t>
            </a:r>
            <a:r>
              <a:rPr lang="en-US" dirty="0"/>
              <a:t>of three principles </a:t>
            </a:r>
            <a:r>
              <a:rPr lang="en-US" dirty="0" smtClean="0"/>
              <a:t>developed for providing </a:t>
            </a:r>
            <a:r>
              <a:rPr lang="en-US" dirty="0"/>
              <a:t>all individuals equal opportunities to </a:t>
            </a:r>
            <a:r>
              <a:rPr lang="en-US" dirty="0" smtClean="0"/>
              <a:t>learn.</a:t>
            </a:r>
          </a:p>
          <a:p>
            <a:pPr lvl="1">
              <a:buFont typeface="Arial" panose="020B0604020202020204" pitchFamily="34" charset="0"/>
              <a:buChar char="•"/>
            </a:pPr>
            <a:endParaRPr lang="en-US" dirty="0" smtClean="0"/>
          </a:p>
        </p:txBody>
      </p:sp>
      <p:sp>
        <p:nvSpPr>
          <p:cNvPr id="3" name="Title 2"/>
          <p:cNvSpPr>
            <a:spLocks noGrp="1"/>
          </p:cNvSpPr>
          <p:nvPr>
            <p:ph type="title"/>
          </p:nvPr>
        </p:nvSpPr>
        <p:spPr>
          <a:xfrm>
            <a:off x="384048" y="228600"/>
            <a:ext cx="8153400" cy="673743"/>
          </a:xfrm>
        </p:spPr>
        <p:txBody>
          <a:bodyPr>
            <a:normAutofit/>
          </a:bodyPr>
          <a:lstStyle/>
          <a:p>
            <a:r>
              <a:rPr lang="en-US" sz="4000" dirty="0" smtClean="0"/>
              <a:t>Universal Design for Learning (UDL)</a:t>
            </a:r>
            <a:endParaRPr lang="en-US" sz="40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a:t>
            </a:fld>
            <a:endParaRPr lang="en-US" dirty="0"/>
          </a:p>
        </p:txBody>
      </p:sp>
      <p:sp>
        <p:nvSpPr>
          <p:cNvPr id="6" name="TextBox 5"/>
          <p:cNvSpPr txBox="1"/>
          <p:nvPr/>
        </p:nvSpPr>
        <p:spPr>
          <a:xfrm>
            <a:off x="6559296" y="5494836"/>
            <a:ext cx="2414016" cy="400110"/>
          </a:xfrm>
          <a:prstGeom prst="rect">
            <a:avLst/>
          </a:prstGeom>
          <a:noFill/>
        </p:spPr>
        <p:txBody>
          <a:bodyPr wrap="square" rtlCol="0">
            <a:spAutoFit/>
          </a:bodyPr>
          <a:lstStyle/>
          <a:p>
            <a:pPr algn="r"/>
            <a:r>
              <a:rPr lang="en-US" sz="2000" dirty="0" smtClean="0"/>
              <a:t>CAST (2014)</a:t>
            </a:r>
            <a:endParaRPr lang="en-US" sz="2000"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9" name="Content Placeholder 1"/>
          <p:cNvSpPr txBox="1">
            <a:spLocks/>
          </p:cNvSpPr>
          <p:nvPr/>
        </p:nvSpPr>
        <p:spPr>
          <a:xfrm>
            <a:off x="384048" y="2592090"/>
            <a:ext cx="8153400" cy="281307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dirty="0" smtClean="0"/>
              <a:t>Principle 1: Provide Multiple Means of Representation</a:t>
            </a:r>
          </a:p>
          <a:p>
            <a:pPr>
              <a:spcBef>
                <a:spcPts val="600"/>
              </a:spcBef>
            </a:pPr>
            <a:r>
              <a:rPr lang="en-US" dirty="0" smtClean="0"/>
              <a:t>Principle 2: Provide Multiple Means of Action and Expression</a:t>
            </a:r>
          </a:p>
          <a:p>
            <a:pPr>
              <a:spcBef>
                <a:spcPts val="600"/>
              </a:spcBef>
            </a:pPr>
            <a:r>
              <a:rPr lang="en-US" dirty="0" smtClean="0"/>
              <a:t>Principle 3: Provide Multiple Means of Engagement</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63444"/>
            <a:ext cx="8153400" cy="4413516"/>
          </a:xfrm>
        </p:spPr>
        <p:txBody>
          <a:bodyPr/>
          <a:lstStyle/>
          <a:p>
            <a:r>
              <a:rPr lang="en-US" dirty="0" smtClean="0"/>
              <a:t>What do you want to know?</a:t>
            </a:r>
          </a:p>
          <a:p>
            <a:pPr lvl="1"/>
            <a:r>
              <a:rPr lang="en-US" dirty="0" smtClean="0"/>
              <a:t>Create the questions you want to answer around teachers’ readiness, prior knowledge, and understanding of </a:t>
            </a:r>
            <a:r>
              <a:rPr lang="en-US" dirty="0"/>
              <a:t>the structure of the Standards and how to design learning that is aligned to the CCS-Math</a:t>
            </a:r>
            <a:r>
              <a:rPr lang="en-US" dirty="0" smtClean="0"/>
              <a:t>.</a:t>
            </a:r>
          </a:p>
          <a:p>
            <a:r>
              <a:rPr lang="en-US" dirty="0" smtClean="0"/>
              <a:t>How will you find out?</a:t>
            </a:r>
          </a:p>
          <a:p>
            <a:pPr lvl="1"/>
            <a:r>
              <a:rPr lang="en-US" dirty="0" smtClean="0"/>
              <a:t>Conduct observations? Attend grade level meetings? Talk one-on-one?</a:t>
            </a:r>
          </a:p>
          <a:p>
            <a:r>
              <a:rPr lang="en-US" dirty="0" smtClean="0"/>
              <a:t>What will you do with your findings?</a:t>
            </a:r>
            <a:endParaRPr lang="en-US" dirty="0"/>
          </a:p>
        </p:txBody>
      </p:sp>
      <p:sp>
        <p:nvSpPr>
          <p:cNvPr id="3" name="Title 2"/>
          <p:cNvSpPr>
            <a:spLocks noGrp="1"/>
          </p:cNvSpPr>
          <p:nvPr>
            <p:ph type="title"/>
          </p:nvPr>
        </p:nvSpPr>
        <p:spPr/>
        <p:txBody>
          <a:bodyPr>
            <a:normAutofit/>
          </a:bodyPr>
          <a:lstStyle/>
          <a:p>
            <a:r>
              <a:rPr lang="en-US" sz="4400" dirty="0" smtClean="0"/>
              <a:t>Determining an Entry Point</a:t>
            </a:r>
            <a:endParaRPr lang="en-US" sz="4400"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80</a:t>
            </a:fld>
            <a:endParaRPr lang="en-US" dirty="0">
              <a:solidFill>
                <a:prstClr val="white"/>
              </a:solidFill>
            </a:endParaRPr>
          </a:p>
        </p:txBody>
      </p:sp>
      <p:grpSp>
        <p:nvGrpSpPr>
          <p:cNvPr id="6" name="Group 5"/>
          <p:cNvGrpSpPr/>
          <p:nvPr/>
        </p:nvGrpSpPr>
        <p:grpSpPr>
          <a:xfrm>
            <a:off x="7121249" y="5576960"/>
            <a:ext cx="943117" cy="1013807"/>
            <a:chOff x="1003031" y="4840042"/>
            <a:chExt cx="943117" cy="1013807"/>
          </a:xfrm>
        </p:grpSpPr>
        <p:pic>
          <p:nvPicPr>
            <p:cNvPr id="7"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8" name="TextBox 7"/>
            <p:cNvSpPr txBox="1">
              <a:spLocks noChangeArrowheads="1"/>
            </p:cNvSpPr>
            <p:nvPr/>
          </p:nvSpPr>
          <p:spPr bwMode="auto">
            <a:xfrm>
              <a:off x="1013460" y="489181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Pages 29-30</a:t>
              </a:r>
              <a:endParaRPr lang="en-US" dirty="0">
                <a:solidFill>
                  <a:prstClr val="black"/>
                </a:solidFill>
              </a:endParaRPr>
            </a:p>
          </p:txBody>
        </p:sp>
      </p:grpSp>
    </p:spTree>
    <p:extLst>
      <p:ext uri="{BB962C8B-B14F-4D97-AF65-F5344CB8AC3E}">
        <p14:creationId xmlns:p14="http://schemas.microsoft.com/office/powerpoint/2010/main" val="182582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911912"/>
            <a:ext cx="7886700" cy="609398"/>
          </a:xfrm>
        </p:spPr>
        <p:txBody>
          <a:bodyPr/>
          <a:lstStyle/>
          <a:p>
            <a:r>
              <a:rPr lang="en-US" dirty="0" smtClean="0"/>
              <a:t>Closing Activities</a:t>
            </a:r>
          </a:p>
        </p:txBody>
      </p:sp>
      <p:sp>
        <p:nvSpPr>
          <p:cNvPr id="6" name="Slide Number Placeholder 5"/>
          <p:cNvSpPr>
            <a:spLocks noGrp="1"/>
          </p:cNvSpPr>
          <p:nvPr>
            <p:ph type="sldNum" sz="quarter" idx="12"/>
          </p:nvPr>
        </p:nvSpPr>
        <p:spPr/>
        <p:txBody>
          <a:bodyPr/>
          <a:lstStyle/>
          <a:p>
            <a:fld id="{3611EA82-1C65-4BB5-848E-566682F190E3}" type="slidenum">
              <a:rPr smtClean="0">
                <a:solidFill>
                  <a:prstClr val="white">
                    <a:lumMod val="65000"/>
                  </a:prstClr>
                </a:solidFill>
              </a:rPr>
              <a:pPr/>
              <a:t>81</a:t>
            </a:fld>
            <a:endParaRPr dirty="0">
              <a:solidFill>
                <a:prstClr val="white">
                  <a:lumMod val="65000"/>
                </a:prst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9926" y="2818331"/>
            <a:ext cx="1262044" cy="2143125"/>
          </a:xfrm>
          <a:prstGeom prst="rect">
            <a:avLst/>
          </a:prstGeom>
        </p:spPr>
      </p:pic>
      <p:pic>
        <p:nvPicPr>
          <p:cNvPr id="7" name="Picture 8" descr="participant guide call out.png"/>
          <p:cNvPicPr>
            <a:picLocks noChangeAspect="1" noChangeArrowheads="1"/>
          </p:cNvPicPr>
          <p:nvPr/>
        </p:nvPicPr>
        <p:blipFill>
          <a:blip r:embed="rId4" cstate="print"/>
          <a:srcRect/>
          <a:stretch>
            <a:fillRect/>
          </a:stretch>
        </p:blipFill>
        <p:spPr bwMode="auto">
          <a:xfrm>
            <a:off x="637271" y="4110732"/>
            <a:ext cx="935822" cy="1013807"/>
          </a:xfrm>
          <a:prstGeom prst="rect">
            <a:avLst/>
          </a:prstGeom>
          <a:noFill/>
          <a:ln w="9525">
            <a:noFill/>
            <a:miter lim="800000"/>
            <a:headEnd/>
            <a:tailEnd/>
          </a:ln>
        </p:spPr>
      </p:pic>
      <p:sp>
        <p:nvSpPr>
          <p:cNvPr id="8" name="TextBox 7"/>
          <p:cNvSpPr txBox="1">
            <a:spLocks noChangeArrowheads="1"/>
          </p:cNvSpPr>
          <p:nvPr/>
        </p:nvSpPr>
        <p:spPr bwMode="auto">
          <a:xfrm>
            <a:off x="642811" y="414629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32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extLst>
      <p:ext uri="{BB962C8B-B14F-4D97-AF65-F5344CB8AC3E}">
        <p14:creationId xmlns:p14="http://schemas.microsoft.com/office/powerpoint/2010/main" val="2256165932"/>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idx="1"/>
          </p:nvPr>
        </p:nvSpPr>
        <p:spPr>
          <a:xfrm>
            <a:off x="291137" y="1045570"/>
            <a:ext cx="8153400" cy="3973033"/>
          </a:xfrm>
        </p:spPr>
        <p:txBody>
          <a:bodyPr/>
          <a:lstStyle/>
          <a:p>
            <a:r>
              <a:rPr lang="en-US" dirty="0" smtClean="0"/>
              <a:t>By the end of this session you will have:</a:t>
            </a:r>
          </a:p>
          <a:p>
            <a:pPr lvl="1">
              <a:spcBef>
                <a:spcPts val="1200"/>
              </a:spcBef>
            </a:pPr>
            <a:r>
              <a:rPr lang="en-US" dirty="0" smtClean="0"/>
              <a:t>Strengthened your working relationships with peer Core Standards Coaches</a:t>
            </a:r>
          </a:p>
          <a:p>
            <a:pPr lvl="1">
              <a:spcBef>
                <a:spcPts val="1200"/>
              </a:spcBef>
            </a:pPr>
            <a:r>
              <a:rPr lang="en-US" dirty="0" smtClean="0"/>
              <a:t>Explored the structure of the Standards and the Progressions on which the Standards were developed</a:t>
            </a:r>
          </a:p>
          <a:p>
            <a:pPr lvl="1">
              <a:spcBef>
                <a:spcPts val="1200"/>
              </a:spcBef>
            </a:pPr>
            <a:r>
              <a:rPr lang="en-US" dirty="0" smtClean="0"/>
              <a:t>Created effective learning targets for use in planning lessons</a:t>
            </a:r>
          </a:p>
          <a:p>
            <a:pPr lvl="1">
              <a:spcBef>
                <a:spcPts val="1200"/>
              </a:spcBef>
            </a:pPr>
            <a:r>
              <a:rPr lang="en-US" dirty="0"/>
              <a:t>Described a process and strategies for conducting </a:t>
            </a:r>
            <a:r>
              <a:rPr lang="en-US" dirty="0" smtClean="0"/>
              <a:t>informal </a:t>
            </a:r>
            <a:r>
              <a:rPr lang="en-US" dirty="0"/>
              <a:t>needs </a:t>
            </a:r>
            <a:r>
              <a:rPr lang="en-US" dirty="0" smtClean="0"/>
              <a:t>assessment </a:t>
            </a:r>
            <a:r>
              <a:rPr lang="en-US" dirty="0"/>
              <a:t>in order to identify student needs </a:t>
            </a:r>
          </a:p>
          <a:p>
            <a:pPr lvl="1">
              <a:spcBef>
                <a:spcPts val="1200"/>
              </a:spcBef>
            </a:pPr>
            <a:endParaRPr lang="en-US" dirty="0" smtClean="0"/>
          </a:p>
        </p:txBody>
      </p:sp>
      <p:sp>
        <p:nvSpPr>
          <p:cNvPr id="23555" name="Title 2"/>
          <p:cNvSpPr>
            <a:spLocks noGrp="1"/>
          </p:cNvSpPr>
          <p:nvPr>
            <p:ph type="title"/>
          </p:nvPr>
        </p:nvSpPr>
        <p:spPr/>
        <p:txBody>
          <a:bodyPr>
            <a:normAutofit/>
          </a:bodyPr>
          <a:lstStyle/>
          <a:p>
            <a:r>
              <a:rPr lang="en-US" sz="4400" dirty="0" smtClean="0"/>
              <a:t>Focus on Designing Learning</a:t>
            </a:r>
          </a:p>
        </p:txBody>
      </p:sp>
      <p:sp>
        <p:nvSpPr>
          <p:cNvPr id="5" name="Slide Number Placeholder 4"/>
          <p:cNvSpPr>
            <a:spLocks noGrp="1"/>
          </p:cNvSpPr>
          <p:nvPr>
            <p:ph type="sldNum" sz="quarter" idx="11"/>
          </p:nvPr>
        </p:nvSpPr>
        <p:spPr/>
        <p:txBody>
          <a:bodyPr/>
          <a:lstStyle/>
          <a:p>
            <a:fld id="{AD8D4AF1-7CC8-4517-894C-95FE2C0637D7}" type="slidenum">
              <a:rPr lang="en-US" smtClean="0"/>
              <a:pPr/>
              <a:t>82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99805002"/>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idx="1"/>
          </p:nvPr>
        </p:nvSpPr>
        <p:spPr/>
        <p:txBody>
          <a:bodyPr/>
          <a:lstStyle/>
          <a:p>
            <a:pPr>
              <a:spcBef>
                <a:spcPts val="1200"/>
              </a:spcBef>
            </a:pPr>
            <a:r>
              <a:rPr lang="en-US" dirty="0" smtClean="0"/>
              <a:t>By the end of this session you will have:</a:t>
            </a:r>
          </a:p>
          <a:p>
            <a:pPr lvl="1">
              <a:spcBef>
                <a:spcPts val="1200"/>
              </a:spcBef>
            </a:pPr>
            <a:r>
              <a:rPr lang="en-US" dirty="0" smtClean="0"/>
              <a:t>Identified elements that need to be considered when designing and implementing CCS-Math lessons</a:t>
            </a:r>
          </a:p>
          <a:p>
            <a:pPr lvl="1">
              <a:spcBef>
                <a:spcPts val="1200"/>
              </a:spcBef>
            </a:pPr>
            <a:r>
              <a:rPr lang="en-US" dirty="0"/>
              <a:t>Designed and/or modified CCS-Math lessons in order to meet the needs of all students</a:t>
            </a:r>
          </a:p>
          <a:p>
            <a:pPr lvl="1">
              <a:spcBef>
                <a:spcPts val="1200"/>
              </a:spcBef>
            </a:pPr>
            <a:r>
              <a:rPr lang="en-US" dirty="0"/>
              <a:t>Made plans for next steps in your CCS-Math implementation</a:t>
            </a:r>
          </a:p>
          <a:p>
            <a:pPr marL="517525" lvl="1" indent="0">
              <a:spcBef>
                <a:spcPts val="1200"/>
              </a:spcBef>
              <a:buNone/>
            </a:pPr>
            <a:endParaRPr lang="en-US" dirty="0" smtClean="0"/>
          </a:p>
        </p:txBody>
      </p:sp>
      <p:sp>
        <p:nvSpPr>
          <p:cNvPr id="24579" name="Title 2"/>
          <p:cNvSpPr>
            <a:spLocks noGrp="1"/>
          </p:cNvSpPr>
          <p:nvPr>
            <p:ph type="title"/>
          </p:nvPr>
        </p:nvSpPr>
        <p:spPr/>
        <p:txBody>
          <a:bodyPr>
            <a:normAutofit/>
          </a:bodyPr>
          <a:lstStyle/>
          <a:p>
            <a:r>
              <a:rPr lang="en-US" sz="4400" dirty="0"/>
              <a:t>Focus on </a:t>
            </a:r>
            <a:r>
              <a:rPr lang="en-US" sz="4400" dirty="0" smtClean="0"/>
              <a:t>Designing Learning (</a:t>
            </a:r>
            <a:r>
              <a:rPr lang="en-US" sz="4400" dirty="0"/>
              <a:t>cont'd</a:t>
            </a:r>
            <a:r>
              <a:rPr lang="en-US" sz="4400" dirty="0" smtClean="0"/>
              <a:t>)</a:t>
            </a:r>
          </a:p>
        </p:txBody>
      </p:sp>
      <p:sp>
        <p:nvSpPr>
          <p:cNvPr id="5" name="Slide Number Placeholder 4"/>
          <p:cNvSpPr>
            <a:spLocks noGrp="1"/>
          </p:cNvSpPr>
          <p:nvPr>
            <p:ph type="sldNum" sz="quarter" idx="11"/>
          </p:nvPr>
        </p:nvSpPr>
        <p:spPr/>
        <p:txBody>
          <a:bodyPr/>
          <a:lstStyle/>
          <a:p>
            <a:fld id="{1B164E58-F631-4785-8D59-D7BB0BAC1458}" type="slidenum">
              <a:rPr lang="en-US" smtClean="0"/>
              <a:pPr/>
              <a:t>83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32817234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462280" y="949261"/>
            <a:ext cx="4577080" cy="4050340"/>
          </a:xfrm>
        </p:spPr>
        <p:txBody>
          <a:bodyPr/>
          <a:lstStyle/>
          <a:p>
            <a:pPr>
              <a:spcAft>
                <a:spcPts val="1200"/>
              </a:spcAft>
            </a:pPr>
            <a:r>
              <a:rPr lang="en-US" dirty="0" smtClean="0"/>
              <a:t>Where Are You Now?</a:t>
            </a:r>
          </a:p>
          <a:p>
            <a:pPr>
              <a:spcAft>
                <a:spcPts val="1200"/>
              </a:spcAft>
            </a:pPr>
            <a:r>
              <a:rPr lang="en-US" dirty="0" smtClean="0"/>
              <a:t>Assessing Your Learning.</a:t>
            </a:r>
          </a:p>
          <a:p>
            <a:pPr>
              <a:spcAft>
                <a:spcPts val="1200"/>
              </a:spcAft>
            </a:pPr>
            <a:r>
              <a:rPr lang="en-US" dirty="0" smtClean="0"/>
              <a:t>Please complete an online Session Evaluation. Your feedback is very important to us! The survey is located here:</a:t>
            </a:r>
          </a:p>
        </p:txBody>
      </p:sp>
      <p:sp>
        <p:nvSpPr>
          <p:cNvPr id="6" name="Slide Number Placeholder 5"/>
          <p:cNvSpPr>
            <a:spLocks noGrp="1"/>
          </p:cNvSpPr>
          <p:nvPr>
            <p:ph type="sldNum" sz="quarter" idx="11"/>
          </p:nvPr>
        </p:nvSpPr>
        <p:spPr/>
        <p:txBody>
          <a:bodyPr/>
          <a:lstStyle/>
          <a:p>
            <a:fld id="{9C68FFC2-3F6C-4F2E-B8AC-64D7ECA96928}" type="slidenum">
              <a:rPr lang="en-US" smtClean="0">
                <a:solidFill>
                  <a:prstClr val="white"/>
                </a:solidFill>
              </a:rPr>
              <a:pPr/>
              <a:t>84</a:t>
            </a:fld>
            <a:endParaRPr lang="en-US" dirty="0">
              <a:solidFill>
                <a:prstClr val="white"/>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442140" y="1227476"/>
            <a:ext cx="3211131" cy="3141324"/>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TextBox 2"/>
          <p:cNvSpPr txBox="1"/>
          <p:nvPr/>
        </p:nvSpPr>
        <p:spPr>
          <a:xfrm>
            <a:off x="462281" y="4999601"/>
            <a:ext cx="7767320" cy="892552"/>
          </a:xfrm>
          <a:prstGeom prst="rect">
            <a:avLst/>
          </a:prstGeom>
          <a:noFill/>
        </p:spPr>
        <p:txBody>
          <a:bodyPr wrap="square" rtlCol="0">
            <a:spAutoFit/>
          </a:bodyPr>
          <a:lstStyle/>
          <a:p>
            <a:r>
              <a:rPr lang="en-US" sz="2600" u="sng" dirty="0">
                <a:hlinkClick r:id="rId4"/>
              </a:rPr>
              <a:t>http://surveys.pcgus.com/s3/CT-Math-Module-4-K-5</a:t>
            </a:r>
            <a:endParaRPr lang="en-US" sz="2600" dirty="0"/>
          </a:p>
          <a:p>
            <a:endParaRPr lang="en-US" sz="2600" dirty="0"/>
          </a:p>
        </p:txBody>
      </p:sp>
    </p:spTree>
    <p:extLst>
      <p:ext uri="{BB962C8B-B14F-4D97-AF65-F5344CB8AC3E}">
        <p14:creationId xmlns:p14="http://schemas.microsoft.com/office/powerpoint/2010/main" val="285262372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Some Key Resources</a:t>
            </a:r>
            <a:endParaRPr lang="en-US" dirty="0">
              <a:effectLst/>
            </a:endParaRPr>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64011" y="3226808"/>
            <a:ext cx="2600000" cy="5777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24473" y="4525181"/>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5" name="Slide Number Placeholder 4"/>
          <p:cNvSpPr>
            <a:spLocks noGrp="1"/>
          </p:cNvSpPr>
          <p:nvPr>
            <p:ph type="sldNum" sz="quarter" idx="11"/>
          </p:nvPr>
        </p:nvSpPr>
        <p:spPr/>
        <p:txBody>
          <a:bodyPr/>
          <a:lstStyle/>
          <a:p>
            <a:pPr algn="r"/>
            <a:fld id="{EE3D4692-A625-460F-A072-DE10EEAA5719}" type="slidenum">
              <a:rPr lang="en-US" smtClean="0"/>
              <a:pPr algn="r"/>
              <a:t>85</a:t>
            </a:fld>
            <a:endParaRPr lang="en-US" dirty="0"/>
          </a:p>
        </p:txBody>
      </p:sp>
    </p:spTree>
    <p:extLst>
      <p:ext uri="{BB962C8B-B14F-4D97-AF65-F5344CB8AC3E}">
        <p14:creationId xmlns:p14="http://schemas.microsoft.com/office/powerpoint/2010/main" val="2740322175"/>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915988" y="2899212"/>
            <a:ext cx="7886700" cy="609398"/>
          </a:xfrm>
        </p:spPr>
        <p:txBody>
          <a:bodyPr/>
          <a:lstStyle/>
          <a:p>
            <a:r>
              <a:rPr lang="en-US" dirty="0" smtClean="0"/>
              <a:t>Thanks,  and see you next time!</a:t>
            </a:r>
          </a:p>
        </p:txBody>
      </p:sp>
    </p:spTree>
    <p:extLst>
      <p:ext uri="{BB962C8B-B14F-4D97-AF65-F5344CB8AC3E}">
        <p14:creationId xmlns:p14="http://schemas.microsoft.com/office/powerpoint/2010/main" val="9108075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4755148"/>
          </a:xfrm>
        </p:spPr>
        <p:txBody>
          <a:bodyPr/>
          <a:lstStyle/>
          <a:p>
            <a:pPr marL="91440">
              <a:buNone/>
            </a:pPr>
            <a:r>
              <a:rPr lang="en-US" dirty="0" smtClean="0"/>
              <a:t>	</a:t>
            </a:r>
            <a:r>
              <a:rPr lang="en-US" dirty="0"/>
              <a:t>Universal Design for Learning </a:t>
            </a:r>
            <a:r>
              <a:rPr lang="en-US" dirty="0" smtClean="0"/>
              <a:t>Principles </a:t>
            </a:r>
            <a:r>
              <a:rPr lang="en-US" dirty="0"/>
              <a:t>include guidance on:</a:t>
            </a:r>
          </a:p>
          <a:p>
            <a:pPr>
              <a:buNone/>
            </a:pPr>
            <a:endParaRPr lang="en-US" sz="1800" dirty="0" smtClean="0"/>
          </a:p>
          <a:p>
            <a:pPr marL="396875" lvl="1">
              <a:spcBef>
                <a:spcPts val="600"/>
              </a:spcBef>
              <a:buBlip>
                <a:blip r:embed="rId3"/>
              </a:buBlip>
            </a:pPr>
            <a:r>
              <a:rPr lang="en-US" sz="3200" dirty="0"/>
              <a:t>Providing flexibility; </a:t>
            </a:r>
          </a:p>
          <a:p>
            <a:pPr marL="396875" lvl="1">
              <a:spcBef>
                <a:spcPts val="600"/>
              </a:spcBef>
              <a:buBlip>
                <a:blip r:embed="rId3"/>
              </a:buBlip>
            </a:pPr>
            <a:r>
              <a:rPr lang="en-US" sz="3200" dirty="0"/>
              <a:t>Reducing barriers; </a:t>
            </a:r>
          </a:p>
          <a:p>
            <a:pPr marL="396875" lvl="1">
              <a:spcBef>
                <a:spcPts val="600"/>
              </a:spcBef>
              <a:buBlip>
                <a:blip r:embed="rId3"/>
              </a:buBlip>
            </a:pPr>
            <a:r>
              <a:rPr lang="en-US" sz="3200" dirty="0"/>
              <a:t>Providing appropriate accommodations, supports, and challenges; and</a:t>
            </a:r>
          </a:p>
          <a:p>
            <a:pPr marL="396875" lvl="1">
              <a:spcBef>
                <a:spcPts val="600"/>
              </a:spcBef>
              <a:buBlip>
                <a:blip r:embed="rId3"/>
              </a:buBlip>
            </a:pPr>
            <a:r>
              <a:rPr lang="en-US" sz="3200" dirty="0"/>
              <a:t>Setting expectations for all students. </a:t>
            </a:r>
          </a:p>
          <a:p>
            <a:pPr marL="0" lvl="1" indent="0" algn="r">
              <a:spcBef>
                <a:spcPts val="600"/>
              </a:spcBef>
              <a:buNone/>
            </a:pPr>
            <a:r>
              <a:rPr lang="en-US" sz="3200" dirty="0"/>
              <a:t>AND…..</a:t>
            </a:r>
          </a:p>
          <a:p>
            <a:pPr marL="517525" lvl="1" indent="0">
              <a:spcBef>
                <a:spcPts val="600"/>
              </a:spcBef>
              <a:buNone/>
            </a:pPr>
            <a:endParaRPr lang="en-US" dirty="0" smtClean="0"/>
          </a:p>
        </p:txBody>
      </p:sp>
      <p:sp>
        <p:nvSpPr>
          <p:cNvPr id="3" name="Title 2"/>
          <p:cNvSpPr>
            <a:spLocks noGrp="1"/>
          </p:cNvSpPr>
          <p:nvPr>
            <p:ph type="title"/>
          </p:nvPr>
        </p:nvSpPr>
        <p:spPr/>
        <p:txBody>
          <a:bodyPr>
            <a:normAutofit/>
          </a:bodyPr>
          <a:lstStyle/>
          <a:p>
            <a:r>
              <a:rPr lang="en-US" sz="4000" dirty="0" smtClean="0"/>
              <a:t>Key Points About UDL</a:t>
            </a:r>
            <a:endParaRPr lang="en-US" sz="40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9</a:t>
            </a:fld>
            <a:endParaRPr lang="en-US" dirty="0"/>
          </a:p>
        </p:txBody>
      </p:sp>
      <p:sp>
        <p:nvSpPr>
          <p:cNvPr id="6" name="TextBox 5"/>
          <p:cNvSpPr txBox="1"/>
          <p:nvPr/>
        </p:nvSpPr>
        <p:spPr>
          <a:xfrm>
            <a:off x="4532243" y="5413890"/>
            <a:ext cx="4333461" cy="369332"/>
          </a:xfrm>
          <a:prstGeom prst="rect">
            <a:avLst/>
          </a:prstGeom>
          <a:noFill/>
        </p:spPr>
        <p:txBody>
          <a:bodyPr wrap="square" rtlCol="0">
            <a:spAutoFit/>
          </a:bodyPr>
          <a:lstStyle/>
          <a:p>
            <a:pPr algn="r"/>
            <a:r>
              <a:rPr lang="en-US" dirty="0" smtClean="0"/>
              <a:t>CAST (2014)</a:t>
            </a:r>
            <a:endParaRPr lang="en-US" dirty="0"/>
          </a:p>
        </p:txBody>
      </p:sp>
      <p:pic>
        <p:nvPicPr>
          <p:cNvPr id="7" name="Picture 6"/>
          <p:cNvPicPr>
            <a:picLocks noChangeAspect="1"/>
          </p:cNvPicPr>
          <p:nvPr/>
        </p:nvPicPr>
        <p:blipFill>
          <a:blip r:embed="rId4" cstate="print"/>
          <a:stretch>
            <a:fillRect/>
          </a:stretch>
        </p:blipFill>
        <p:spPr>
          <a:xfrm>
            <a:off x="384048" y="6153846"/>
            <a:ext cx="2200847" cy="487722"/>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2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47729</TotalTime>
  <Words>15798</Words>
  <Application>Microsoft Office PowerPoint</Application>
  <PresentationFormat>On-screen Show (4:3)</PresentationFormat>
  <Paragraphs>1056</Paragraphs>
  <Slides>86</Slides>
  <Notes>86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86</vt:i4>
      </vt:variant>
    </vt:vector>
  </HeadingPairs>
  <TitlesOfParts>
    <vt:vector size="96" baseType="lpstr">
      <vt:lpstr>Arial</vt:lpstr>
      <vt:lpstr>Calibri</vt:lpstr>
      <vt:lpstr>Segoe</vt:lpstr>
      <vt:lpstr>Times New Roman</vt:lpstr>
      <vt:lpstr>LtBkgBlueBorder</vt:lpstr>
      <vt:lpstr>LtBkgNoBorder</vt:lpstr>
      <vt:lpstr>1_LtBkgNoBorder</vt:lpstr>
      <vt:lpstr>1_LtBkgBlueBorder</vt:lpstr>
      <vt:lpstr>2_LtBkgBlueBorder</vt:lpstr>
      <vt:lpstr>2_LtBkgNoBorder</vt:lpstr>
      <vt:lpstr>Connecticut Core Standards  for Mathematics</vt:lpstr>
      <vt:lpstr>Focus on Designing Learning</vt:lpstr>
      <vt:lpstr>Focus on Designing Learning (cont'd)</vt:lpstr>
      <vt:lpstr>Today’s Agenda</vt:lpstr>
      <vt:lpstr>Introductory Activity: Pre-Assessment – CCS-Math</vt:lpstr>
      <vt:lpstr>Sharing Implementation Experiences</vt:lpstr>
      <vt:lpstr>Module 3 Review</vt:lpstr>
      <vt:lpstr>Universal Design for Learning (UDL)</vt:lpstr>
      <vt:lpstr>Key Points About UDL</vt:lpstr>
      <vt:lpstr>Key Points for Getting Started with UDL</vt:lpstr>
      <vt:lpstr>PowerPoint Presentation</vt:lpstr>
      <vt:lpstr>What are your goals for assessment?</vt:lpstr>
      <vt:lpstr>Formative Assessment: Four Attributes</vt:lpstr>
      <vt:lpstr>Key Strategies Focusing on Students’ Role in the Formative Assessment Process:</vt:lpstr>
      <vt:lpstr>Sharing Implementation Experiences:  CSS-Math</vt:lpstr>
      <vt:lpstr>Creating Learning Targets</vt:lpstr>
      <vt:lpstr>Key Ideas from Module 1</vt:lpstr>
      <vt:lpstr>Key Idea for Module 4</vt:lpstr>
      <vt:lpstr>The Grain-size of Mathematics</vt:lpstr>
      <vt:lpstr>Understanding the Structure</vt:lpstr>
      <vt:lpstr>PowerPoint Presentation</vt:lpstr>
      <vt:lpstr>PowerPoint Presentation</vt:lpstr>
      <vt:lpstr>PowerPoint Presentation</vt:lpstr>
      <vt:lpstr>PowerPoint Presentation</vt:lpstr>
      <vt:lpstr>Understanding the Structure</vt:lpstr>
      <vt:lpstr>The Grain-size of Mathematics</vt:lpstr>
      <vt:lpstr>A Progression of Understanding</vt:lpstr>
      <vt:lpstr>Exploring the Content Standards </vt:lpstr>
      <vt:lpstr>A Progression of Understanding</vt:lpstr>
      <vt:lpstr>A Progression of Understanding</vt:lpstr>
      <vt:lpstr>PowerPoint Presentation</vt:lpstr>
      <vt:lpstr>Designing Meaningful Learning</vt:lpstr>
      <vt:lpstr>Formative Assessment:  Four Attributes</vt:lpstr>
      <vt:lpstr>Focus on the Major Work:  Grade 3 Example</vt:lpstr>
      <vt:lpstr>Focus on the Major Work: Grade 3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1: Critical Areas and Key Ideas</vt:lpstr>
      <vt:lpstr>Making Connections to Clusters and the Individual Standards</vt:lpstr>
      <vt:lpstr>Making Connections to Clusters and the Individual Standards</vt:lpstr>
      <vt:lpstr>Making Connections to Clusters and the Individual Standards</vt:lpstr>
      <vt:lpstr>Part 2: Connections to Clusters and Individual Standards</vt:lpstr>
      <vt:lpstr>Creating Learning Targets</vt:lpstr>
      <vt:lpstr>Creating Lesson Level Learning Targets</vt:lpstr>
      <vt:lpstr>Part 3: Creating Learning Targets</vt:lpstr>
      <vt:lpstr>Time to Share </vt:lpstr>
      <vt:lpstr>Three Key Points to Communicate</vt:lpstr>
      <vt:lpstr>Bon Appétit</vt:lpstr>
      <vt:lpstr>Identifying an Entry Point into the Mathematics</vt:lpstr>
      <vt:lpstr>What happens when….</vt:lpstr>
      <vt:lpstr>Examples of Strategies for Differentiating Cognitively Rigorous Tasks</vt:lpstr>
      <vt:lpstr>Determining Prior Knowledge</vt:lpstr>
      <vt:lpstr>Determining Prior Knowledge</vt:lpstr>
      <vt:lpstr>Determining Prior Knowledge</vt:lpstr>
      <vt:lpstr>Determining Prior Knowledge</vt:lpstr>
      <vt:lpstr>Determining Prior Knowledge</vt:lpstr>
      <vt:lpstr>Assessing Prior Knowledge</vt:lpstr>
      <vt:lpstr>Assessing Prior Knowledge</vt:lpstr>
      <vt:lpstr>Assessing Prior Knowledge</vt:lpstr>
      <vt:lpstr>Addressing Gaps in Prior Knowledge</vt:lpstr>
      <vt:lpstr>What happens when….</vt:lpstr>
      <vt:lpstr>Addressing Gaps in Prior Knowledge</vt:lpstr>
      <vt:lpstr>Addressing Gaps in Prior Knowledge</vt:lpstr>
      <vt:lpstr> Designing CCS-Math Lessons</vt:lpstr>
      <vt:lpstr>Effective CCS-Math Lessons</vt:lpstr>
      <vt:lpstr>Sample CCS-Math Lesson Design Template: </vt:lpstr>
      <vt:lpstr>Designing a CCS-Math Lesson</vt:lpstr>
      <vt:lpstr>Resources for Planning Lessons</vt:lpstr>
      <vt:lpstr>Reflect on the use of the Sample  CCS-Math Lesson Design Template</vt:lpstr>
      <vt:lpstr>PowerPoint Presentation</vt:lpstr>
      <vt:lpstr>Reflecting on the Lesson Design</vt:lpstr>
      <vt:lpstr>Evaluating the Lesson Design</vt:lpstr>
      <vt:lpstr>Questions for Reflection</vt:lpstr>
      <vt:lpstr>Supporting Teachers</vt:lpstr>
      <vt:lpstr>Determining an Entry Point</vt:lpstr>
      <vt:lpstr>Closing Activities</vt:lpstr>
      <vt:lpstr>Focus on Designing Learning</vt:lpstr>
      <vt:lpstr>Focus on Designing Learning (cont'd)</vt:lpstr>
      <vt:lpstr>Post Assessment and Session Evaluation</vt:lpstr>
      <vt:lpstr>Some Key Resources</vt:lpstr>
      <vt:lpstr>Thanks,  and see you next time!</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765</cp:revision>
  <cp:lastPrinted>2014-08-24T23:51:26Z</cp:lastPrinted>
  <dcterms:created xsi:type="dcterms:W3CDTF">2014-01-18T18:47:42Z</dcterms:created>
  <dcterms:modified xsi:type="dcterms:W3CDTF">2014-09-03T19:55:47Z</dcterms:modified>
</cp:coreProperties>
</file>