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2" showSpecialPlsOnTitleSld="0" saveSubsetFonts="1">
  <p:sldMasterIdLst>
    <p:sldMasterId id="2147483687" r:id="rId1"/>
    <p:sldMasterId id="2147483711" r:id="rId2"/>
  </p:sldMasterIdLst>
  <p:notesMasterIdLst>
    <p:notesMasterId r:id="rId6"/>
  </p:notesMasterIdLst>
  <p:handoutMasterIdLst>
    <p:handoutMasterId r:id="rId7"/>
  </p:handoutMasterIdLst>
  <p:sldIdLst>
    <p:sldId id="370" r:id="rId3"/>
    <p:sldId id="595" r:id="rId4"/>
    <p:sldId id="596" r:id="rId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Judy Curran Buck" initials="JCB" lastIdx="0" clrIdx="7"/>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W2K" initials="W" lastIdx="7" clrIdx="5"/>
  <p:cmAuthor id="6" name="Charlene" initials="CTN" lastIdx="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5209" autoAdjust="0"/>
  </p:normalViewPr>
  <p:slideViewPr>
    <p:cSldViewPr snapToGrid="0">
      <p:cViewPr varScale="1">
        <p:scale>
          <a:sx n="75" d="100"/>
          <a:sy n="75" d="100"/>
        </p:scale>
        <p:origin x="164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8/6/2014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8/6/2014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72</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pPr>
              <a:spcBef>
                <a:spcPct val="0"/>
              </a:spcBef>
            </a:pPr>
            <a:r>
              <a:rPr lang="en-US" b="1" dirty="0" smtClean="0"/>
              <a:t>Section</a:t>
            </a:r>
            <a:r>
              <a:rPr lang="en-US" b="1" baseline="0" dirty="0" smtClean="0"/>
              <a:t> 7: Moving Forward with the CCS-Math Implementation</a:t>
            </a:r>
            <a:endParaRPr lang="en-US" b="1" dirty="0" smtClean="0"/>
          </a:p>
          <a:p>
            <a:pPr>
              <a:spcBef>
                <a:spcPct val="0"/>
              </a:spcBef>
            </a:pPr>
            <a:r>
              <a:rPr lang="en-US" b="0" dirty="0" smtClean="0"/>
              <a:t>Section 7</a:t>
            </a:r>
            <a:r>
              <a:rPr lang="en-US" b="0" baseline="0" dirty="0" smtClean="0"/>
              <a:t> Time: 20 minutes</a:t>
            </a:r>
            <a:endParaRPr lang="en-US" b="0" dirty="0" smtClean="0"/>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Section 7 Training Objectives:</a:t>
            </a:r>
          </a:p>
          <a:p>
            <a:pPr marL="171450" lvl="0" indent="-171450">
              <a:buFont typeface="Arial"/>
              <a:buChar char="•"/>
            </a:pPr>
            <a:r>
              <a:rPr lang="en-US" sz="1200" kern="1200" dirty="0" smtClean="0">
                <a:solidFill>
                  <a:schemeClr val="tx1"/>
                </a:solidFill>
                <a:effectLst/>
                <a:latin typeface="+mn-lt"/>
                <a:ea typeface="+mn-ea"/>
                <a:cs typeface="+mn-cs"/>
              </a:rPr>
              <a:t>To provide participants with the opportunity to work collaboratively to identify common coach and teacher needs around implementing and supporting the implementation of the CCS-Math. </a:t>
            </a:r>
          </a:p>
          <a:p>
            <a:pPr marL="171450" indent="-171450">
              <a:spcBef>
                <a:spcPct val="0"/>
              </a:spcBef>
              <a:buFont typeface="Arial"/>
              <a:buChar char="•"/>
            </a:pPr>
            <a:endParaRPr lang="en-US" sz="1200" kern="1200" baseline="0" dirty="0" smtClean="0">
              <a:solidFill>
                <a:schemeClr val="tx1"/>
              </a:solidFill>
              <a:latin typeface="+mn-lt"/>
              <a:ea typeface="+mn-ea"/>
              <a:cs typeface="+mn-cs"/>
            </a:endParaRPr>
          </a:p>
          <a:p>
            <a:pPr>
              <a:spcBef>
                <a:spcPct val="0"/>
              </a:spcBef>
            </a:pPr>
            <a:r>
              <a:rPr lang="en-US" b="1" baseline="0" dirty="0" smtClean="0"/>
              <a:t>Section 7 Outline:</a:t>
            </a:r>
          </a:p>
          <a:p>
            <a:pPr marL="228600" indent="-228600">
              <a:buFont typeface="+mj-lt"/>
              <a:buAutoNum type="arabicPeriod"/>
            </a:pPr>
            <a:r>
              <a:rPr lang="en-US" sz="1200" kern="1200" dirty="0" smtClean="0">
                <a:solidFill>
                  <a:schemeClr val="tx1"/>
                </a:solidFill>
                <a:effectLst/>
                <a:latin typeface="+mn-lt"/>
                <a:ea typeface="+mn-ea"/>
                <a:cs typeface="+mn-cs"/>
              </a:rPr>
              <a:t>In this short, but focused section, participants will work collaboratively to discuss and identify coach and teacher needs around implementing and supporting the implementation of the CCS-Math. Groups will work to answer implementation and support questions on the </a:t>
            </a:r>
            <a:r>
              <a:rPr lang="en-US" sz="1200" i="1" kern="1200" dirty="0" smtClean="0">
                <a:solidFill>
                  <a:schemeClr val="tx1"/>
                </a:solidFill>
                <a:effectLst/>
                <a:latin typeface="+mn-lt"/>
                <a:ea typeface="+mn-ea"/>
                <a:cs typeface="+mn-cs"/>
              </a:rPr>
              <a:t>Needs Identification</a:t>
            </a:r>
            <a:r>
              <a:rPr lang="en-US" sz="1200" kern="1200" dirty="0" smtClean="0">
                <a:solidFill>
                  <a:schemeClr val="tx1"/>
                </a:solidFill>
                <a:effectLst/>
                <a:latin typeface="+mn-lt"/>
                <a:ea typeface="+mn-ea"/>
                <a:cs typeface="+mn-cs"/>
              </a:rPr>
              <a:t> worksheet and will identify three common needs for each stakeholder. </a:t>
            </a:r>
          </a:p>
          <a:p>
            <a:pPr marL="228600" indent="-228600">
              <a:buFont typeface="+mj-lt"/>
              <a:buAutoNum type="arabicPeriod"/>
            </a:pPr>
            <a:r>
              <a:rPr lang="en-US" sz="1200" kern="1200" dirty="0" smtClean="0">
                <a:solidFill>
                  <a:schemeClr val="tx1"/>
                </a:solidFill>
                <a:effectLst/>
                <a:latin typeface="+mn-lt"/>
                <a:ea typeface="+mn-ea"/>
                <a:cs typeface="+mn-cs"/>
              </a:rPr>
              <a:t>This section will wrap-up with each group writing their common needs on a sticky note and placing it on a piece of chart paper labeled Teacher Needs and Coach Needs. Time permitting, the facilitator will go over the needs posted and elicit feedback from the larger group. </a:t>
            </a:r>
          </a:p>
          <a:p>
            <a:pPr marL="228600" indent="-228600">
              <a:buFont typeface="+mj-lt"/>
              <a:buAutoNum type="arabicPeriod"/>
            </a:pPr>
            <a:endParaRPr lang="en-US" sz="1200" kern="1200" dirty="0" smtClean="0">
              <a:solidFill>
                <a:schemeClr val="tx1"/>
              </a:solidFill>
              <a:effectLst/>
              <a:latin typeface="+mn-lt"/>
              <a:ea typeface="+mn-ea"/>
              <a:cs typeface="+mn-cs"/>
            </a:endParaRPr>
          </a:p>
          <a:p>
            <a:pPr>
              <a:spcBef>
                <a:spcPct val="0"/>
              </a:spcBef>
            </a:pPr>
            <a:r>
              <a:rPr lang="en-US" b="1" baseline="0" dirty="0" smtClean="0"/>
              <a:t>Supporting Documents</a:t>
            </a:r>
          </a:p>
          <a:p>
            <a:pPr marL="0" lvl="0" indent="0">
              <a:buFont typeface="Arial"/>
              <a:buNone/>
            </a:pPr>
            <a:r>
              <a:rPr lang="en-US" sz="1200" i="1" kern="1200" dirty="0" smtClean="0">
                <a:solidFill>
                  <a:schemeClr val="tx1"/>
                </a:solidFill>
                <a:effectLst/>
                <a:latin typeface="+mn-lt"/>
                <a:ea typeface="+mn-ea"/>
                <a:cs typeface="+mn-cs"/>
              </a:rPr>
              <a:t>Needs Identification </a:t>
            </a:r>
            <a:r>
              <a:rPr lang="en-US" sz="1200" kern="1200" dirty="0" smtClean="0">
                <a:solidFill>
                  <a:schemeClr val="tx1"/>
                </a:solidFill>
                <a:effectLst/>
                <a:latin typeface="+mn-lt"/>
                <a:ea typeface="+mn-ea"/>
                <a:cs typeface="+mn-cs"/>
              </a:rPr>
              <a:t>worksheet</a:t>
            </a:r>
          </a:p>
          <a:p>
            <a:pPr marL="171450" indent="-171450">
              <a:spcBef>
                <a:spcPct val="0"/>
              </a:spcBef>
              <a:buFont typeface="Arial"/>
              <a:buChar char="•"/>
            </a:pPr>
            <a:endParaRPr lang="en-US" baseline="0" dirty="0" smtClean="0"/>
          </a:p>
          <a:p>
            <a:pPr>
              <a:spcBef>
                <a:spcPct val="0"/>
              </a:spcBef>
            </a:pPr>
            <a:r>
              <a:rPr lang="en-US" b="1" baseline="0" dirty="0" smtClean="0"/>
              <a:t>Section 7 Materials</a:t>
            </a:r>
          </a:p>
          <a:p>
            <a:pPr lvl="0"/>
            <a:r>
              <a:rPr lang="en-US" sz="1200" b="0" kern="1200" dirty="0" smtClean="0">
                <a:solidFill>
                  <a:schemeClr val="tx1"/>
                </a:solidFill>
                <a:latin typeface="+mn-lt"/>
                <a:ea typeface="+mn-ea"/>
                <a:cs typeface="+mn-cs"/>
              </a:rPr>
              <a:t>Chart paper</a:t>
            </a:r>
          </a:p>
          <a:p>
            <a:pPr lvl="0"/>
            <a:r>
              <a:rPr lang="en-US" sz="1200" b="0" kern="1200" dirty="0" smtClean="0">
                <a:solidFill>
                  <a:schemeClr val="tx1"/>
                </a:solidFill>
                <a:latin typeface="+mn-lt"/>
                <a:ea typeface="+mn-ea"/>
                <a:cs typeface="+mn-cs"/>
              </a:rPr>
              <a:t>Markers</a:t>
            </a:r>
          </a:p>
          <a:p>
            <a:pPr lvl="0"/>
            <a:r>
              <a:rPr lang="en-US" sz="1200" b="0" kern="1200" dirty="0" smtClean="0">
                <a:solidFill>
                  <a:schemeClr val="tx1"/>
                </a:solidFill>
                <a:latin typeface="+mn-lt"/>
                <a:ea typeface="+mn-ea"/>
                <a:cs typeface="+mn-cs"/>
              </a:rPr>
              <a:t>Sticky notes</a:t>
            </a:r>
          </a:p>
          <a:p>
            <a:pPr>
              <a:spcBef>
                <a:spcPct val="0"/>
              </a:spcBef>
              <a:buFont typeface="Arial" pitchFamily="34" charset="0"/>
              <a:buChar char="•"/>
            </a:pPr>
            <a:endParaRPr lang="en-US" baseline="0" dirty="0" smtClean="0"/>
          </a:p>
          <a:p>
            <a:pPr>
              <a:spcBef>
                <a:spcPct val="0"/>
              </a:spcBef>
            </a:pPr>
            <a:endParaRPr lang="en-US" baseline="0" dirty="0" smtClean="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73</a:t>
            </a:fld>
            <a:endParaRPr lang="en-US" dirty="0">
              <a:solidFill>
                <a:prstClr val="black"/>
              </a:solidFill>
              <a:latin typeface="Arial" pitchFamily="34" charset="0"/>
            </a:endParaRPr>
          </a:p>
        </p:txBody>
      </p:sp>
    </p:spTree>
    <p:extLst>
      <p:ext uri="{BB962C8B-B14F-4D97-AF65-F5344CB8AC3E}">
        <p14:creationId xmlns:p14="http://schemas.microsoft.com/office/powerpoint/2010/main" val="1112699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Tell participants</a:t>
            </a:r>
            <a:r>
              <a:rPr lang="en-US" baseline="0" dirty="0" smtClean="0"/>
              <a:t> that they will now </a:t>
            </a:r>
            <a:r>
              <a:rPr lang="en-US" sz="1200" kern="1200" dirty="0" smtClean="0">
                <a:solidFill>
                  <a:schemeClr val="tx1"/>
                </a:solidFill>
                <a:effectLst/>
                <a:latin typeface="+mn-lt"/>
                <a:ea typeface="+mn-ea"/>
                <a:cs typeface="+mn-cs"/>
              </a:rPr>
              <a:t>work collaboratively to discuss and identify coach and teacher needs around implementing and supporting the implementation of the CCS-Math.</a:t>
            </a:r>
            <a:r>
              <a:rPr lang="en-US" sz="1200" kern="1200" baseline="0" dirty="0" smtClean="0">
                <a:solidFill>
                  <a:schemeClr val="tx1"/>
                </a:solidFill>
                <a:effectLst/>
                <a:latin typeface="+mn-lt"/>
                <a:ea typeface="+mn-ea"/>
                <a:cs typeface="+mn-cs"/>
              </a:rPr>
              <a:t> Have them turn to </a:t>
            </a:r>
            <a:r>
              <a:rPr lang="en-US" sz="1200" b="1" kern="1200" baseline="0" dirty="0" smtClean="0">
                <a:solidFill>
                  <a:schemeClr val="tx1"/>
                </a:solidFill>
                <a:effectLst/>
                <a:latin typeface="+mn-lt"/>
                <a:ea typeface="+mn-ea"/>
                <a:cs typeface="+mn-cs"/>
              </a:rPr>
              <a:t>page 38</a:t>
            </a:r>
            <a:r>
              <a:rPr lang="en-US" sz="1200" kern="1200" baseline="0" dirty="0" smtClean="0">
                <a:solidFill>
                  <a:schemeClr val="tx1"/>
                </a:solidFill>
                <a:effectLst/>
                <a:latin typeface="+mn-lt"/>
                <a:ea typeface="+mn-ea"/>
                <a:cs typeface="+mn-cs"/>
              </a:rPr>
              <a:t> in their Participant Guide and follow along as you provide the instructions. </a:t>
            </a:r>
          </a:p>
          <a:p>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Have each group write their common needs on a sticky note and place it on the piece of chart paper labeled Teacher Needs or Coach Needs. Time permitting, go over the needs posted and elicit feedback from the larger group. </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74</a:t>
            </a:fld>
            <a:endParaRPr lang="en-US" dirty="0"/>
          </a:p>
        </p:txBody>
      </p:sp>
    </p:spTree>
    <p:extLst>
      <p:ext uri="{BB962C8B-B14F-4D97-AF65-F5344CB8AC3E}">
        <p14:creationId xmlns:p14="http://schemas.microsoft.com/office/powerpoint/2010/main" val="678909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95021" y="6071616"/>
            <a:ext cx="2850777" cy="523220"/>
          </a:xfrm>
          <a:prstGeom prst="rect">
            <a:avLst/>
          </a:prstGeom>
          <a:noFill/>
        </p:spPr>
        <p:txBody>
          <a:bodyPr wrap="square" rtlCol="0">
            <a:spAutoFit/>
          </a:bodyPr>
          <a:lstStyle/>
          <a:p>
            <a:pPr algn="ctr"/>
            <a:r>
              <a:rPr lang="en-US" sz="2800" dirty="0" smtClean="0">
                <a:solidFill>
                  <a:schemeClr val="bg1"/>
                </a:solidFill>
              </a:rPr>
              <a:t>Section 7</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 id="2147483737"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r>
              <a:rPr lang="en-US" dirty="0" smtClean="0"/>
              <a:t>Moving Forward with the CCS-Math Implementation</a:t>
            </a:r>
          </a:p>
        </p:txBody>
      </p:sp>
      <p:sp>
        <p:nvSpPr>
          <p:cNvPr id="7" name="Text Placeholder 6"/>
          <p:cNvSpPr>
            <a:spLocks noGrp="1"/>
          </p:cNvSpPr>
          <p:nvPr>
            <p:ph type="body" idx="1"/>
          </p:nvPr>
        </p:nvSpPr>
        <p:spPr/>
        <p:txBody>
          <a:bodyPr/>
          <a:lstStyle/>
          <a:p>
            <a:r>
              <a:rPr lang="en-US" dirty="0" smtClean="0"/>
              <a:t>Section </a:t>
            </a:r>
            <a:r>
              <a:rPr lang="en-US" dirty="0"/>
              <a:t>7</a:t>
            </a:r>
          </a:p>
        </p:txBody>
      </p:sp>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955427" y="4906106"/>
            <a:ext cx="914400" cy="646331"/>
          </a:xfrm>
          <a:prstGeom prst="rect">
            <a:avLst/>
          </a:prstGeom>
          <a:noFill/>
          <a:ln w="9525">
            <a:noFill/>
            <a:miter lim="800000"/>
            <a:headEnd/>
            <a:tailEnd/>
          </a:ln>
        </p:spPr>
        <p:txBody>
          <a:bodyPr wrap="square">
            <a:spAutoFit/>
          </a:bodyPr>
          <a:lstStyle/>
          <a:p>
            <a:pPr algn="ctr"/>
            <a:r>
              <a:rPr lang="en-US" dirty="0" smtClean="0"/>
              <a:t>Page </a:t>
            </a:r>
            <a:br>
              <a:rPr lang="en-US" dirty="0" smtClean="0"/>
            </a:br>
            <a:r>
              <a:rPr lang="en-US" dirty="0" smtClean="0"/>
              <a:t>38</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73</a:t>
            </a:fld>
            <a:endParaRPr lang="en-US" dirty="0"/>
          </a:p>
        </p:txBody>
      </p:sp>
    </p:spTree>
    <p:extLst>
      <p:ext uri="{BB962C8B-B14F-4D97-AF65-F5344CB8AC3E}">
        <p14:creationId xmlns:p14="http://schemas.microsoft.com/office/powerpoint/2010/main" val="332698607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33400" y="1778000"/>
            <a:ext cx="8153400" cy="3213187"/>
          </a:xfrm>
        </p:spPr>
        <p:txBody>
          <a:bodyPr/>
          <a:lstStyle/>
          <a:p>
            <a:r>
              <a:rPr lang="en-US" sz="3600" dirty="0" smtClean="0"/>
              <a:t>Read the instructions on top of the </a:t>
            </a:r>
            <a:r>
              <a:rPr lang="en-US" sz="3600" i="1" dirty="0" smtClean="0"/>
              <a:t>Needs Identification </a:t>
            </a:r>
            <a:r>
              <a:rPr lang="en-US" sz="3600" dirty="0" smtClean="0"/>
              <a:t>worksheet</a:t>
            </a:r>
            <a:r>
              <a:rPr lang="en-US" sz="3600" i="1" dirty="0" smtClean="0"/>
              <a:t> </a:t>
            </a:r>
            <a:r>
              <a:rPr lang="en-US" sz="3600" dirty="0" smtClean="0"/>
              <a:t>on page 38.</a:t>
            </a:r>
          </a:p>
          <a:p>
            <a:pPr>
              <a:buFont typeface="Arial"/>
              <a:buChar char="•"/>
            </a:pPr>
            <a:endParaRPr lang="en-US" sz="3600" dirty="0"/>
          </a:p>
          <a:p>
            <a:r>
              <a:rPr lang="en-US" sz="3600" dirty="0" smtClean="0"/>
              <a:t>Record on “stickies” up to three common needs for each stakeholder and place these on the appropriate chart paper.  </a:t>
            </a:r>
            <a:endParaRPr lang="en-US" sz="3600" dirty="0"/>
          </a:p>
        </p:txBody>
      </p:sp>
      <p:sp>
        <p:nvSpPr>
          <p:cNvPr id="5" name="Title 4"/>
          <p:cNvSpPr>
            <a:spLocks noGrp="1"/>
          </p:cNvSpPr>
          <p:nvPr>
            <p:ph type="title"/>
          </p:nvPr>
        </p:nvSpPr>
        <p:spPr/>
        <p:txBody>
          <a:bodyPr/>
          <a:lstStyle/>
          <a:p>
            <a:r>
              <a:rPr lang="en-US" dirty="0" smtClean="0"/>
              <a:t>Needs identification</a:t>
            </a:r>
            <a:endParaRPr lang="en-US" dirty="0"/>
          </a:p>
        </p:txBody>
      </p:sp>
      <p:sp>
        <p:nvSpPr>
          <p:cNvPr id="4" name="Slide Number Placeholder 3"/>
          <p:cNvSpPr>
            <a:spLocks noGrp="1"/>
          </p:cNvSpPr>
          <p:nvPr>
            <p:ph type="sldNum" sz="quarter" idx="4"/>
          </p:nvPr>
        </p:nvSpPr>
        <p:spPr>
          <a:xfrm>
            <a:off x="7482840" y="6239556"/>
            <a:ext cx="1280160" cy="365125"/>
          </a:xfrm>
        </p:spPr>
        <p:txBody>
          <a:bodyPr/>
          <a:lstStyle/>
          <a:p>
            <a:fld id="{7D5C1135-EF3A-441C-9DC2-8C709DF76F72}" type="slidenum">
              <a:rPr lang="en-US" smtClean="0">
                <a:solidFill>
                  <a:schemeClr val="bg1"/>
                </a:solidFill>
              </a:rPr>
              <a:pPr/>
              <a:t>74</a:t>
            </a:fld>
            <a:endParaRPr lang="en-US" dirty="0">
              <a:solidFill>
                <a:schemeClr val="bg1"/>
              </a:solidFill>
            </a:endParaRPr>
          </a:p>
        </p:txBody>
      </p:sp>
      <p:pic>
        <p:nvPicPr>
          <p:cNvPr id="7" name="Picture 6"/>
          <p:cNvPicPr>
            <a:picLocks noChangeAspect="1"/>
          </p:cNvPicPr>
          <p:nvPr/>
        </p:nvPicPr>
        <p:blipFill>
          <a:blip r:embed="rId3"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113016780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15888</TotalTime>
  <Words>329</Words>
  <Application>Microsoft Office PowerPoint</Application>
  <PresentationFormat>On-screen Show (4:3)</PresentationFormat>
  <Paragraphs>39</Paragraphs>
  <Slides>3</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vt:i4>
      </vt:variant>
    </vt:vector>
  </HeadingPairs>
  <TitlesOfParts>
    <vt:vector size="8" baseType="lpstr">
      <vt:lpstr>Arial</vt:lpstr>
      <vt:lpstr>Calibri</vt:lpstr>
      <vt:lpstr>Times New Roman</vt:lpstr>
      <vt:lpstr>LtBkgBlueBorder</vt:lpstr>
      <vt:lpstr>LtBkgNoBorder</vt:lpstr>
      <vt:lpstr>Connecticut Core Standards  for Mathematics</vt:lpstr>
      <vt:lpstr>Moving Forward with the CCS-Math Implementation</vt:lpstr>
      <vt:lpstr>Needs identification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643</cp:revision>
  <dcterms:created xsi:type="dcterms:W3CDTF">2014-01-18T18:47:42Z</dcterms:created>
  <dcterms:modified xsi:type="dcterms:W3CDTF">2014-08-06T18:30:26Z</dcterms:modified>
</cp:coreProperties>
</file>