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30" showSpecialPlsOnTitleSld="0" saveSubsetFonts="1">
  <p:sldMasterIdLst>
    <p:sldMasterId id="2147483687" r:id="rId1"/>
    <p:sldMasterId id="2147483711" r:id="rId2"/>
  </p:sldMasterIdLst>
  <p:notesMasterIdLst>
    <p:notesMasterId r:id="rId10"/>
  </p:notesMasterIdLst>
  <p:handoutMasterIdLst>
    <p:handoutMasterId r:id="rId11"/>
  </p:handoutMasterIdLst>
  <p:sldIdLst>
    <p:sldId id="370" r:id="rId3"/>
    <p:sldId id="503" r:id="rId4"/>
    <p:sldId id="562" r:id="rId5"/>
    <p:sldId id="513" r:id="rId6"/>
    <p:sldId id="559" r:id="rId7"/>
    <p:sldId id="560" r:id="rId8"/>
    <p:sldId id="561" r:id="rId9"/>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2932">
          <p15:clr>
            <a:srgbClr val="A4A3A4"/>
          </p15:clr>
        </p15:guide>
        <p15:guide id="4"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7" name="Judy Curran Buck" initials="JCB" lastIdx="0" clrIdx="7"/>
  <p:cmAuthor id="1" name="DeCarlo, Sharon" initials="DS" lastIdx="1" clrIdx="1"/>
  <p:cmAuthor id="2" name="Jackson, Dennis" initials="JD" lastIdx="12" clrIdx="2">
    <p:extLst/>
  </p:cmAuthor>
  <p:cmAuthor id="3" name="Kelley, Nora" initials="KN" lastIdx="81" clrIdx="3">
    <p:extLst/>
  </p:cmAuthor>
  <p:cmAuthor id="4" name="Michelle Wade" initials="MW" lastIdx="2" clrIdx="4"/>
  <p:cmAuthor id="5" name="W2K" initials="W" lastIdx="7" clrIdx="5"/>
  <p:cmAuthor id="6" name="Charlene" initials="CTN" lastIdx="9"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DF8045"/>
    <a:srgbClr val="32C658"/>
    <a:srgbClr val="E1E1E1"/>
    <a:srgbClr val="FFFF85"/>
    <a:srgbClr val="E2E2E2"/>
    <a:srgbClr val="FFC000"/>
    <a:srgbClr val="D4ECBA"/>
    <a:srgbClr val="92D050"/>
    <a:srgbClr val="9BBB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384" autoAdjust="0"/>
    <p:restoredTop sz="85209" autoAdjust="0"/>
  </p:normalViewPr>
  <p:slideViewPr>
    <p:cSldViewPr snapToGrid="0">
      <p:cViewPr varScale="1">
        <p:scale>
          <a:sx n="75" d="100"/>
          <a:sy n="75" d="100"/>
        </p:scale>
        <p:origin x="1644" y="7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snapToGrid="0">
      <p:cViewPr varScale="1">
        <p:scale>
          <a:sx n="88" d="100"/>
          <a:sy n="88" d="100"/>
        </p:scale>
        <p:origin x="3696" y="96"/>
      </p:cViewPr>
      <p:guideLst>
        <p:guide orient="horz" pos="2880"/>
        <p:guide pos="2160"/>
        <p:guide orient="horz" pos="2932"/>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3B46E3D7-5A05-4181-B712-1EC3FC55BC14}" type="datetimeFigureOut">
              <a:rPr lang="en-US" smtClean="0"/>
              <a:pPr/>
              <a:t>8/6/2014</a:t>
            </a:fld>
            <a:endParaRPr lang="en-US" dirty="0"/>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B133EB38-C064-4C52-A35D-D40DB2B7683B}" type="datetimeFigureOut">
              <a:rPr lang="en-US" smtClean="0"/>
              <a:pPr/>
              <a:t>8/6/2014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chools.nyc.gov/Academics/CommonCoreLibrary/ProfessionalLearning/UDL/default.htm" TargetMode="External"/><Relationship Id="rId2" Type="http://schemas.openxmlformats.org/officeDocument/2006/relationships/slide" Target="../slides/slide2.xml"/><Relationship Id="rId1" Type="http://schemas.openxmlformats.org/officeDocument/2006/relationships/notesMaster" Target="../notesMasters/notesMaster1.xml"/><Relationship Id="rId4" Type="http://schemas.openxmlformats.org/officeDocument/2006/relationships/hyperlink" Target="https://www.teachingchannel.org/videos/multiplying-fractions-by-whole-numbers-lesson"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www.illustrativemathematics.org/"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30</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Slide Image Placeholder 1"/>
          <p:cNvSpPr>
            <a:spLocks noGrp="1" noRot="1" noChangeAspect="1" noTextEdit="1"/>
          </p:cNvSpPr>
          <p:nvPr>
            <p:ph type="sldImg"/>
          </p:nvPr>
        </p:nvSpPr>
        <p:spPr bwMode="auto">
          <a:noFill/>
          <a:ln>
            <a:solidFill>
              <a:srgbClr val="000000"/>
            </a:solidFill>
            <a:miter lim="800000"/>
            <a:headEnd/>
            <a:tailEnd/>
          </a:ln>
        </p:spPr>
      </p:sp>
      <p:sp>
        <p:nvSpPr>
          <p:cNvPr id="202755" name="Notes Placeholder 2"/>
          <p:cNvSpPr>
            <a:spLocks noGrp="1"/>
          </p:cNvSpPr>
          <p:nvPr>
            <p:ph type="body" idx="1"/>
          </p:nvPr>
        </p:nvSpPr>
        <p:spPr bwMode="auto">
          <a:noFill/>
        </p:spPr>
        <p:txBody>
          <a:bodyPr wrap="square" numCol="1" anchor="t" anchorCtr="0" compatLnSpc="1">
            <a:prstTxWarp prst="textNoShape">
              <a:avLst/>
            </a:prstTxWarp>
            <a:normAutofit fontScale="47500" lnSpcReduction="20000"/>
          </a:bodyPr>
          <a:lstStyle/>
          <a:p>
            <a:r>
              <a:rPr lang="en-US" b="1" dirty="0" smtClean="0"/>
              <a:t>Section 3: Teaching</a:t>
            </a:r>
            <a:r>
              <a:rPr lang="en-US" b="1" baseline="0" dirty="0" smtClean="0"/>
              <a:t> and Learning with the UDL Principles</a:t>
            </a:r>
            <a:endParaRPr lang="en-US" dirty="0" smtClean="0"/>
          </a:p>
          <a:p>
            <a:r>
              <a:rPr lang="en-US" b="0" dirty="0" smtClean="0"/>
              <a:t>Section</a:t>
            </a:r>
            <a:r>
              <a:rPr lang="en-US" b="0" baseline="0" dirty="0" smtClean="0"/>
              <a:t> 3 Time: 90 minutes</a:t>
            </a:r>
            <a:endParaRPr lang="en-US" b="0" dirty="0" smtClean="0"/>
          </a:p>
          <a:p>
            <a:endParaRPr lang="en-US" dirty="0" smtClean="0"/>
          </a:p>
          <a:p>
            <a:r>
              <a:rPr lang="en-US" b="1" dirty="0" smtClean="0"/>
              <a:t>Section 3 Training Objectives:</a:t>
            </a:r>
          </a:p>
          <a:p>
            <a:pPr marL="171450" indent="-171450">
              <a:buFont typeface="Arial" pitchFamily="34" charset="0"/>
              <a:buChar char="•"/>
            </a:pPr>
            <a:r>
              <a:rPr lang="en-US" sz="1200" kern="1200" dirty="0" smtClean="0">
                <a:solidFill>
                  <a:schemeClr val="tx1"/>
                </a:solidFill>
                <a:latin typeface="+mn-lt"/>
                <a:ea typeface="+mn-ea"/>
                <a:cs typeface="+mn-cs"/>
              </a:rPr>
              <a:t>To provide participants with an opportunity to </a:t>
            </a:r>
            <a:r>
              <a:rPr lang="en-US" sz="1200" i="1" kern="1200" dirty="0" smtClean="0">
                <a:solidFill>
                  <a:schemeClr val="tx1"/>
                </a:solidFill>
                <a:latin typeface="+mn-lt"/>
                <a:ea typeface="+mn-ea"/>
                <a:cs typeface="+mn-cs"/>
              </a:rPr>
              <a:t>observe</a:t>
            </a:r>
            <a:r>
              <a:rPr lang="en-US" sz="1200" kern="1200" dirty="0" smtClean="0">
                <a:solidFill>
                  <a:schemeClr val="tx1"/>
                </a:solidFill>
                <a:latin typeface="+mn-lt"/>
                <a:ea typeface="+mn-ea"/>
                <a:cs typeface="+mn-cs"/>
              </a:rPr>
              <a:t> a mathematics lesson in order to identify UDL Principles in use. </a:t>
            </a:r>
          </a:p>
          <a:p>
            <a:pPr marL="171450" indent="-171450">
              <a:buFont typeface="Arial" pitchFamily="34" charset="0"/>
              <a:buChar char="•"/>
            </a:pPr>
            <a:r>
              <a:rPr lang="en-US" sz="1200" kern="1200" dirty="0" smtClean="0">
                <a:solidFill>
                  <a:schemeClr val="tx1"/>
                </a:solidFill>
                <a:latin typeface="+mn-lt"/>
                <a:ea typeface="+mn-ea"/>
                <a:cs typeface="+mn-cs"/>
              </a:rPr>
              <a:t>To provide participants with an opportunity to </a:t>
            </a:r>
            <a:r>
              <a:rPr lang="en-US" sz="1200" i="1" kern="1200" dirty="0" smtClean="0">
                <a:solidFill>
                  <a:schemeClr val="tx1"/>
                </a:solidFill>
                <a:latin typeface="+mn-lt"/>
                <a:ea typeface="+mn-ea"/>
                <a:cs typeface="+mn-cs"/>
              </a:rPr>
              <a:t>examine</a:t>
            </a:r>
            <a:r>
              <a:rPr lang="en-US" sz="1200" kern="1200" dirty="0" smtClean="0">
                <a:solidFill>
                  <a:schemeClr val="tx1"/>
                </a:solidFill>
                <a:latin typeface="+mn-lt"/>
                <a:ea typeface="+mn-ea"/>
                <a:cs typeface="+mn-cs"/>
              </a:rPr>
              <a:t> a mathematics lesson outline in order to identify UDL Principles in use. </a:t>
            </a:r>
          </a:p>
          <a:p>
            <a:pPr marL="171450" indent="-171450">
              <a:buFont typeface="Arial" pitchFamily="34" charset="0"/>
              <a:buChar char="•"/>
            </a:pPr>
            <a:r>
              <a:rPr lang="en-US" sz="1200" kern="1200" dirty="0" smtClean="0">
                <a:solidFill>
                  <a:schemeClr val="tx1"/>
                </a:solidFill>
                <a:latin typeface="+mn-lt"/>
                <a:ea typeface="+mn-ea"/>
                <a:cs typeface="+mn-cs"/>
              </a:rPr>
              <a:t>To provide participants with an opportunity to practice planning a lesson outline in order to incorporate UDL strategies using specific planning questions as a guide. </a:t>
            </a:r>
          </a:p>
          <a:p>
            <a:endParaRPr lang="en-US" dirty="0" smtClean="0"/>
          </a:p>
          <a:p>
            <a:r>
              <a:rPr lang="en-US" b="1" dirty="0" smtClean="0"/>
              <a:t>Section 3 Outline:</a:t>
            </a:r>
          </a:p>
          <a:p>
            <a:pPr marL="228600" indent="-228600">
              <a:buAutoNum type="arabicPeriod"/>
            </a:pPr>
            <a:r>
              <a:rPr lang="en-US" sz="1200" kern="1200" dirty="0" smtClean="0">
                <a:solidFill>
                  <a:schemeClr val="tx1"/>
                </a:solidFill>
                <a:latin typeface="+mn-lt"/>
                <a:ea typeface="+mn-ea"/>
                <a:cs typeface="+mn-cs"/>
              </a:rPr>
              <a:t>Section 3 begins with participants viewing the Teaching Channel video </a:t>
            </a:r>
            <a:r>
              <a:rPr lang="en-US" sz="1200" i="1" kern="1200" dirty="0" smtClean="0">
                <a:solidFill>
                  <a:schemeClr val="tx1"/>
                </a:solidFill>
                <a:latin typeface="+mn-lt"/>
                <a:ea typeface="+mn-ea"/>
                <a:cs typeface="+mn-cs"/>
              </a:rPr>
              <a:t>Multiplying Whole Numbers and Fractions</a:t>
            </a:r>
            <a:r>
              <a:rPr lang="en-US" sz="1200" kern="1200" dirty="0" smtClean="0">
                <a:solidFill>
                  <a:schemeClr val="tx1"/>
                </a:solidFill>
                <a:latin typeface="+mn-lt"/>
                <a:ea typeface="+mn-ea"/>
                <a:cs typeface="+mn-cs"/>
              </a:rPr>
              <a:t> with an understanding that even though the lesson is seen being carried out within a 4</a:t>
            </a:r>
            <a:r>
              <a:rPr lang="en-US" sz="1200" kern="1200" baseline="30000" dirty="0" smtClean="0">
                <a:solidFill>
                  <a:schemeClr val="tx1"/>
                </a:solidFill>
                <a:latin typeface="+mn-lt"/>
                <a:ea typeface="+mn-ea"/>
                <a:cs typeface="+mn-cs"/>
              </a:rPr>
              <a:t>th</a:t>
            </a:r>
            <a:r>
              <a:rPr lang="en-US" sz="1200" kern="1200" dirty="0" smtClean="0">
                <a:solidFill>
                  <a:schemeClr val="tx1"/>
                </a:solidFill>
                <a:latin typeface="+mn-lt"/>
                <a:ea typeface="+mn-ea"/>
                <a:cs typeface="+mn-cs"/>
              </a:rPr>
              <a:t> grade gifted classroom, the focus is on the UDL strategies being used that are applicable to all grade levels. While they watch, participants will make notes of the strategies they observe on the </a:t>
            </a:r>
            <a:r>
              <a:rPr lang="en-US" sz="1200" i="1" kern="1200" dirty="0" smtClean="0">
                <a:solidFill>
                  <a:schemeClr val="tx1"/>
                </a:solidFill>
                <a:latin typeface="+mn-lt"/>
                <a:ea typeface="+mn-ea"/>
                <a:cs typeface="+mn-cs"/>
              </a:rPr>
              <a:t>Video Observation </a:t>
            </a:r>
            <a:r>
              <a:rPr lang="en-US" sz="1200" kern="1200" dirty="0" smtClean="0">
                <a:solidFill>
                  <a:schemeClr val="tx1"/>
                </a:solidFill>
                <a:latin typeface="+mn-lt"/>
                <a:ea typeface="+mn-ea"/>
                <a:cs typeface="+mn-cs"/>
              </a:rPr>
              <a:t>page in their Participant Guide. After the video, participants will discuss the strategies observed, the benefit for students, and any additional opportunities to apply additional strategies. </a:t>
            </a:r>
            <a:r>
              <a:rPr lang="en-US" sz="1200" b="1" kern="1200" dirty="0" smtClean="0">
                <a:solidFill>
                  <a:schemeClr val="tx1"/>
                </a:solidFill>
                <a:latin typeface="+mn-lt"/>
                <a:ea typeface="+mn-ea"/>
                <a:cs typeface="+mn-cs"/>
              </a:rPr>
              <a:t>(15</a:t>
            </a:r>
            <a:r>
              <a:rPr lang="en-US" sz="1200" b="1" kern="1200" baseline="0" dirty="0" smtClean="0">
                <a:solidFill>
                  <a:schemeClr val="tx1"/>
                </a:solidFill>
                <a:latin typeface="+mn-lt"/>
                <a:ea typeface="+mn-ea"/>
                <a:cs typeface="+mn-cs"/>
              </a:rPr>
              <a:t> minutes)</a:t>
            </a:r>
          </a:p>
          <a:p>
            <a:pPr marL="228600" indent="-228600">
              <a:buFont typeface="+mj-lt"/>
              <a:buAutoNum type="arabicPeriod"/>
            </a:pPr>
            <a:endParaRPr lang="en-US" sz="1200" kern="1200" dirty="0" smtClean="0">
              <a:solidFill>
                <a:schemeClr val="tx1"/>
              </a:solidFill>
              <a:latin typeface="+mn-lt"/>
              <a:ea typeface="+mn-ea"/>
              <a:cs typeface="+mn-cs"/>
            </a:endParaRPr>
          </a:p>
          <a:p>
            <a:pPr marL="228600" indent="-228600">
              <a:buFont typeface="+mj-lt"/>
              <a:buAutoNum type="arabicPeriod"/>
            </a:pPr>
            <a:r>
              <a:rPr lang="en-US" sz="1200" kern="1200" dirty="0" smtClean="0">
                <a:solidFill>
                  <a:schemeClr val="tx1"/>
                </a:solidFill>
                <a:latin typeface="+mn-lt"/>
                <a:ea typeface="+mn-ea"/>
                <a:cs typeface="+mn-cs"/>
              </a:rPr>
              <a:t>Participants will then examine a lesson outline of a 5</a:t>
            </a:r>
            <a:r>
              <a:rPr lang="en-US" sz="1200" kern="1200" baseline="30000" dirty="0" smtClean="0">
                <a:solidFill>
                  <a:schemeClr val="tx1"/>
                </a:solidFill>
                <a:latin typeface="+mn-lt"/>
                <a:ea typeface="+mn-ea"/>
                <a:cs typeface="+mn-cs"/>
              </a:rPr>
              <a:t>th</a:t>
            </a:r>
            <a:r>
              <a:rPr lang="en-US" sz="1200" kern="1200" dirty="0" smtClean="0">
                <a:solidFill>
                  <a:schemeClr val="tx1"/>
                </a:solidFill>
                <a:latin typeface="+mn-lt"/>
                <a:ea typeface="+mn-ea"/>
                <a:cs typeface="+mn-cs"/>
              </a:rPr>
              <a:t> grade lesson design around a task that addresses standards 5.NF.1, 5.NF.2, and SMPs 1, 3, and 6. To examine the outline, the facilitator will go over each of the activities and questions planned for the set-up of the task. A discussion will then take place around how each of the UDL Principles and their corresponding Guidelines were addressed in the outline. This discussion takes place in order to model the type of thinking needed when planning a lesson and to provide additional ideas for addressing the guidelines within a lesson. The task used in the lesson is </a:t>
            </a:r>
            <a:r>
              <a:rPr lang="en-US" sz="1200" i="1" kern="1200" dirty="0" smtClean="0">
                <a:solidFill>
                  <a:schemeClr val="tx1"/>
                </a:solidFill>
                <a:latin typeface="+mn-lt"/>
                <a:ea typeface="+mn-ea"/>
                <a:cs typeface="+mn-cs"/>
              </a:rPr>
              <a:t>Stuffed with Pizza</a:t>
            </a:r>
            <a:r>
              <a:rPr lang="en-US" sz="1200" kern="1200" dirty="0" smtClean="0">
                <a:solidFill>
                  <a:schemeClr val="tx1"/>
                </a:solidFill>
                <a:latin typeface="+mn-lt"/>
                <a:ea typeface="+mn-ea"/>
                <a:cs typeface="+mn-cs"/>
              </a:rPr>
              <a:t> and the UDL strategies were adapted for this task from NYC Department of Education found here: http://schools.nyc.gov/academics/commoncoreLibrary/tasksUnitsStudentWork/default.htm </a:t>
            </a:r>
            <a:r>
              <a:rPr lang="en-US" sz="1200" b="1" kern="1200" dirty="0" smtClean="0">
                <a:solidFill>
                  <a:schemeClr val="tx1"/>
                </a:solidFill>
                <a:latin typeface="+mn-lt"/>
                <a:ea typeface="+mn-ea"/>
                <a:cs typeface="+mn-cs"/>
              </a:rPr>
              <a:t>(15 minutes)</a:t>
            </a:r>
          </a:p>
          <a:p>
            <a:pPr marL="228600" indent="-228600">
              <a:buFont typeface="+mj-lt"/>
              <a:buAutoNum type="arabicPeriod"/>
            </a:pPr>
            <a:endParaRPr lang="en-US" sz="1200" kern="1200" dirty="0" smtClean="0">
              <a:solidFill>
                <a:schemeClr val="tx1"/>
              </a:solidFill>
              <a:latin typeface="+mn-lt"/>
              <a:ea typeface="+mn-ea"/>
              <a:cs typeface="+mn-cs"/>
            </a:endParaRPr>
          </a:p>
          <a:p>
            <a:pPr marL="228600" indent="-228600">
              <a:buFont typeface="+mj-lt"/>
              <a:buAutoNum type="arabicPeriod"/>
            </a:pPr>
            <a:r>
              <a:rPr lang="en-US" sz="1200" kern="1200" dirty="0" smtClean="0">
                <a:solidFill>
                  <a:schemeClr val="tx1"/>
                </a:solidFill>
                <a:latin typeface="+mn-lt"/>
                <a:ea typeface="+mn-ea"/>
                <a:cs typeface="+mn-cs"/>
              </a:rPr>
              <a:t>The final activity of this section involves participants having the opportunity to practice planning a lesson outline that includes the application of UDL strategies within a specific  grade level. Participants are asked to work in groups to  first select the standard(s) they wish to address. After making their selection, participants go online to illustrativemathematics.org and select a task that aligns with their standard(s). Groups then use specific questions for planning UDL lessons (adapted from NYC Department of Education and found here: </a:t>
            </a:r>
            <a:r>
              <a:rPr lang="en-US" sz="1200" u="none" strike="noStrike" kern="1200" dirty="0" smtClean="0">
                <a:solidFill>
                  <a:schemeClr val="tx1"/>
                </a:solidFill>
                <a:latin typeface="+mn-lt"/>
                <a:ea typeface="+mn-ea"/>
                <a:cs typeface="+mn-cs"/>
                <a:hlinkClick r:id="rId3"/>
              </a:rPr>
              <a:t>http://schools.nyc.gov/Academics/CommonCoreLibrary/ProfessionalLearning/UDL/default.htm</a:t>
            </a:r>
            <a:r>
              <a:rPr lang="en-US" sz="1200" kern="1200" dirty="0" smtClean="0">
                <a:solidFill>
                  <a:schemeClr val="tx1"/>
                </a:solidFill>
                <a:latin typeface="+mn-lt"/>
                <a:ea typeface="+mn-ea"/>
                <a:cs typeface="+mn-cs"/>
              </a:rPr>
              <a:t> to determine where, when, and which strategies they would use within the lesson. Note: Participants are given a choice in standards and tasks in order to model a flexible strategy and to also provide guided experience with selecting tasks that align to standards.  </a:t>
            </a:r>
            <a:r>
              <a:rPr lang="en-US" sz="1200" b="1" kern="1200" dirty="0" smtClean="0">
                <a:solidFill>
                  <a:schemeClr val="tx1"/>
                </a:solidFill>
                <a:latin typeface="+mn-lt"/>
                <a:ea typeface="+mn-ea"/>
                <a:cs typeface="+mn-cs"/>
              </a:rPr>
              <a:t>(40 minutes)</a:t>
            </a:r>
          </a:p>
          <a:p>
            <a:pPr marL="228600" indent="-228600">
              <a:buFont typeface="+mj-lt"/>
              <a:buAutoNum type="arabicPeriod"/>
            </a:pPr>
            <a:endParaRPr lang="en-US" sz="1200" b="1" kern="1200" dirty="0" smtClean="0">
              <a:solidFill>
                <a:schemeClr val="tx1"/>
              </a:solidFill>
              <a:latin typeface="+mn-lt"/>
              <a:ea typeface="+mn-ea"/>
              <a:cs typeface="+mn-cs"/>
            </a:endParaRPr>
          </a:p>
          <a:p>
            <a:pPr marL="228600" indent="-228600">
              <a:buFont typeface="+mj-lt"/>
              <a:buAutoNum type="arabicPeriod"/>
            </a:pPr>
            <a:r>
              <a:rPr lang="en-US" sz="1200" kern="1200" dirty="0" smtClean="0">
                <a:solidFill>
                  <a:schemeClr val="tx1"/>
                </a:solidFill>
                <a:latin typeface="+mn-lt"/>
                <a:ea typeface="+mn-ea"/>
                <a:cs typeface="+mn-cs"/>
              </a:rPr>
              <a:t>The activity will conclude with volunteers sharing what their group has planned. </a:t>
            </a:r>
            <a:r>
              <a:rPr lang="en-US" sz="1200" b="1" kern="1200" dirty="0" smtClean="0">
                <a:solidFill>
                  <a:schemeClr val="tx1"/>
                </a:solidFill>
                <a:latin typeface="+mn-lt"/>
                <a:ea typeface="+mn-ea"/>
                <a:cs typeface="+mn-cs"/>
              </a:rPr>
              <a:t>(20</a:t>
            </a:r>
            <a:r>
              <a:rPr lang="en-US" sz="1200" b="1" kern="1200" baseline="0" dirty="0" smtClean="0">
                <a:solidFill>
                  <a:schemeClr val="tx1"/>
                </a:solidFill>
                <a:latin typeface="+mn-lt"/>
                <a:ea typeface="+mn-ea"/>
                <a:cs typeface="+mn-cs"/>
              </a:rPr>
              <a:t> minutes)</a:t>
            </a:r>
            <a:endParaRPr lang="en-US" sz="1200" kern="1200" dirty="0" smtClean="0">
              <a:solidFill>
                <a:schemeClr val="tx1"/>
              </a:solidFill>
              <a:latin typeface="+mn-lt"/>
              <a:ea typeface="+mn-ea"/>
              <a:cs typeface="+mn-cs"/>
            </a:endParaRPr>
          </a:p>
          <a:p>
            <a:endParaRPr lang="en-US" b="1" dirty="0" smtClean="0"/>
          </a:p>
          <a:p>
            <a:r>
              <a:rPr lang="en-US" b="1" dirty="0" smtClean="0"/>
              <a:t>Supporting Documents:</a:t>
            </a:r>
          </a:p>
          <a:p>
            <a:r>
              <a:rPr lang="en-US" sz="1200" i="1" kern="1200" dirty="0" smtClean="0">
                <a:solidFill>
                  <a:schemeClr val="tx1"/>
                </a:solidFill>
                <a:latin typeface="+mn-lt"/>
                <a:ea typeface="+mn-ea"/>
                <a:cs typeface="+mn-cs"/>
              </a:rPr>
              <a:t>Video Observation </a:t>
            </a:r>
            <a:r>
              <a:rPr lang="en-US" sz="1200" kern="1200" dirty="0" smtClean="0">
                <a:solidFill>
                  <a:schemeClr val="tx1"/>
                </a:solidFill>
                <a:latin typeface="+mn-lt"/>
                <a:ea typeface="+mn-ea"/>
                <a:cs typeface="+mn-cs"/>
              </a:rPr>
              <a:t>worksheet</a:t>
            </a:r>
          </a:p>
          <a:p>
            <a:r>
              <a:rPr lang="en-US" sz="1200" kern="1200" dirty="0" smtClean="0">
                <a:solidFill>
                  <a:schemeClr val="tx1"/>
                </a:solidFill>
                <a:latin typeface="+mn-lt"/>
                <a:ea typeface="+mn-ea"/>
                <a:cs typeface="+mn-cs"/>
              </a:rPr>
              <a:t>5</a:t>
            </a:r>
            <a:r>
              <a:rPr lang="en-US" sz="1200" kern="1200" baseline="30000" dirty="0" smtClean="0">
                <a:solidFill>
                  <a:schemeClr val="tx1"/>
                </a:solidFill>
                <a:latin typeface="+mn-lt"/>
                <a:ea typeface="+mn-ea"/>
                <a:cs typeface="+mn-cs"/>
              </a:rPr>
              <a:t>th</a:t>
            </a:r>
            <a:r>
              <a:rPr lang="en-US" sz="1200" kern="1200" dirty="0" smtClean="0">
                <a:solidFill>
                  <a:schemeClr val="tx1"/>
                </a:solidFill>
                <a:latin typeface="+mn-lt"/>
                <a:ea typeface="+mn-ea"/>
                <a:cs typeface="+mn-cs"/>
              </a:rPr>
              <a:t> Grade Lesson Outline</a:t>
            </a:r>
          </a:p>
          <a:p>
            <a:r>
              <a:rPr lang="en-US" sz="1200" i="1" kern="1200" dirty="0" smtClean="0">
                <a:solidFill>
                  <a:schemeClr val="tx1"/>
                </a:solidFill>
                <a:latin typeface="+mn-lt"/>
                <a:ea typeface="+mn-ea"/>
                <a:cs typeface="+mn-cs"/>
              </a:rPr>
              <a:t>Questions to Guide Your Thinking </a:t>
            </a:r>
            <a:r>
              <a:rPr lang="en-US" sz="1200" kern="1200" dirty="0" smtClean="0">
                <a:solidFill>
                  <a:schemeClr val="tx1"/>
                </a:solidFill>
                <a:latin typeface="+mn-lt"/>
                <a:ea typeface="+mn-ea"/>
                <a:cs typeface="+mn-cs"/>
              </a:rPr>
              <a:t>worksheet</a:t>
            </a:r>
          </a:p>
          <a:p>
            <a:endParaRPr lang="en-US" dirty="0" smtClean="0"/>
          </a:p>
          <a:p>
            <a:r>
              <a:rPr lang="en-US" b="1" dirty="0" smtClean="0"/>
              <a:t>Materials</a:t>
            </a:r>
          </a:p>
          <a:p>
            <a:r>
              <a:rPr lang="en-US" dirty="0" smtClean="0"/>
              <a:t>Chart paper</a:t>
            </a:r>
          </a:p>
          <a:p>
            <a:r>
              <a:rPr lang="en-US" dirty="0" smtClean="0"/>
              <a:t>Markers</a:t>
            </a:r>
          </a:p>
          <a:p>
            <a:endParaRPr lang="en-US" baseline="0" dirty="0" smtClean="0"/>
          </a:p>
          <a:p>
            <a:r>
              <a:rPr lang="en-US" sz="1200" b="1" kern="1200" dirty="0" smtClean="0">
                <a:solidFill>
                  <a:schemeClr val="tx1"/>
                </a:solidFill>
                <a:latin typeface="+mn-lt"/>
                <a:ea typeface="+mn-ea"/>
                <a:cs typeface="+mn-cs"/>
              </a:rPr>
              <a:t>Video</a:t>
            </a:r>
            <a:endParaRPr lang="en-US" sz="1200" kern="1200" dirty="0" smtClean="0">
              <a:solidFill>
                <a:schemeClr val="tx1"/>
              </a:solidFill>
              <a:latin typeface="+mn-lt"/>
              <a:ea typeface="+mn-ea"/>
              <a:cs typeface="+mn-cs"/>
            </a:endParaRPr>
          </a:p>
          <a:p>
            <a:r>
              <a:rPr lang="en-US" sz="1200" i="1" kern="1200" dirty="0" smtClean="0">
                <a:solidFill>
                  <a:schemeClr val="tx1"/>
                </a:solidFill>
                <a:latin typeface="+mn-lt"/>
                <a:ea typeface="+mn-ea"/>
                <a:cs typeface="+mn-cs"/>
              </a:rPr>
              <a:t>Multiplying Whole Numbers and</a:t>
            </a:r>
            <a:r>
              <a:rPr lang="en-US" sz="1200" kern="1200" dirty="0" smtClean="0">
                <a:solidFill>
                  <a:schemeClr val="tx1"/>
                </a:solidFill>
                <a:latin typeface="+mn-lt"/>
                <a:ea typeface="+mn-ea"/>
                <a:cs typeface="+mn-cs"/>
              </a:rPr>
              <a:t> </a:t>
            </a:r>
            <a:r>
              <a:rPr lang="en-US" sz="1200" i="1" kern="1200" dirty="0" smtClean="0">
                <a:solidFill>
                  <a:schemeClr val="tx1"/>
                </a:solidFill>
                <a:latin typeface="+mn-lt"/>
                <a:ea typeface="+mn-ea"/>
                <a:cs typeface="+mn-cs"/>
              </a:rPr>
              <a:t>Fractions</a:t>
            </a:r>
            <a:r>
              <a:rPr lang="en-US" sz="1200" kern="1200" dirty="0" smtClean="0">
                <a:solidFill>
                  <a:schemeClr val="tx1"/>
                </a:solidFill>
                <a:latin typeface="+mn-lt"/>
                <a:ea typeface="+mn-ea"/>
                <a:cs typeface="+mn-cs"/>
              </a:rPr>
              <a:t> found here: </a:t>
            </a:r>
            <a:r>
              <a:rPr lang="en-US" sz="1200" u="sng" kern="1200" dirty="0" smtClean="0">
                <a:solidFill>
                  <a:schemeClr val="tx1"/>
                </a:solidFill>
                <a:latin typeface="+mn-lt"/>
                <a:ea typeface="+mn-ea"/>
                <a:cs typeface="+mn-cs"/>
                <a:hlinkClick r:id="rId4"/>
              </a:rPr>
              <a:t>https://www.teachingchannel.org/videos/multiplying-fractions-by-whole-numbers-lesson</a:t>
            </a:r>
            <a:r>
              <a:rPr lang="en-US" sz="1200" kern="1200" dirty="0" smtClean="0">
                <a:solidFill>
                  <a:schemeClr val="tx1"/>
                </a:solidFill>
                <a:latin typeface="+mn-lt"/>
                <a:ea typeface="+mn-ea"/>
                <a:cs typeface="+mn-cs"/>
              </a:rPr>
              <a:t> </a:t>
            </a:r>
          </a:p>
          <a:p>
            <a:endParaRPr lang="en-US" i="1" dirty="0" smtClean="0"/>
          </a:p>
          <a:p>
            <a:pPr>
              <a:spcBef>
                <a:spcPct val="0"/>
              </a:spcBef>
            </a:pPr>
            <a:endParaRPr lang="en-US" b="1" dirty="0" smtClean="0"/>
          </a:p>
          <a:p>
            <a:pPr>
              <a:spcBef>
                <a:spcPct val="0"/>
              </a:spcBef>
            </a:pPr>
            <a:endParaRPr lang="en-US" b="1" dirty="0" smtClean="0"/>
          </a:p>
        </p:txBody>
      </p:sp>
      <p:sp>
        <p:nvSpPr>
          <p:cNvPr id="202756"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202757"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31C4AAFC-C8AF-4184-A5A2-52CD5DA5891D}" type="datetime1">
              <a:rPr lang="en-US">
                <a:solidFill>
                  <a:prstClr val="black"/>
                </a:solidFill>
                <a:latin typeface="Arial" pitchFamily="34" charset="0"/>
              </a:rPr>
              <a:pPr/>
              <a:t>8/6/2014</a:t>
            </a:fld>
            <a:endParaRPr lang="en-US" dirty="0">
              <a:solidFill>
                <a:prstClr val="black"/>
              </a:solidFill>
              <a:latin typeface="Arial" pitchFamily="34" charset="0"/>
            </a:endParaRPr>
          </a:p>
        </p:txBody>
      </p:sp>
      <p:sp>
        <p:nvSpPr>
          <p:cNvPr id="202758"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202759"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87421D8-27AD-493C-913A-036CB3BC90BD}" type="slidenum">
              <a:rPr lang="en-US">
                <a:solidFill>
                  <a:prstClr val="black"/>
                </a:solidFill>
                <a:latin typeface="Arial" pitchFamily="34" charset="0"/>
              </a:rPr>
              <a:pPr/>
              <a:t>31</a:t>
            </a:fld>
            <a:endParaRPr lang="en-US" dirty="0">
              <a:solidFill>
                <a:prstClr val="black"/>
              </a:solidFill>
              <a:latin typeface="Arial" pitchFamily="34" charset="0"/>
            </a:endParaRPr>
          </a:p>
        </p:txBody>
      </p:sp>
    </p:spTree>
    <p:extLst>
      <p:ext uri="{BB962C8B-B14F-4D97-AF65-F5344CB8AC3E}">
        <p14:creationId xmlns:p14="http://schemas.microsoft.com/office/powerpoint/2010/main" val="25970379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b="1" dirty="0" smtClean="0"/>
              <a:t>Observing</a:t>
            </a:r>
            <a:r>
              <a:rPr lang="en-US" b="1" baseline="0" dirty="0" smtClean="0"/>
              <a:t> a Lesson</a:t>
            </a:r>
          </a:p>
          <a:p>
            <a:r>
              <a:rPr lang="en-US" b="0" baseline="0" dirty="0" smtClean="0"/>
              <a:t>Begin the discussion of incorporating UDL Principles into classroom lessons by having participants first watch the Teaching Channel video </a:t>
            </a:r>
            <a:r>
              <a:rPr lang="en-US" b="0" i="1" baseline="0" dirty="0" smtClean="0"/>
              <a:t>Multiplying Whole Numbers and Fractions</a:t>
            </a:r>
            <a:r>
              <a:rPr lang="en-US" b="0" i="0" baseline="0" dirty="0" smtClean="0"/>
              <a:t>. Explain to participants that while this lesson is being carried out within a 4</a:t>
            </a:r>
            <a:r>
              <a:rPr lang="en-US" b="0" i="0" baseline="30000" dirty="0" smtClean="0"/>
              <a:t>th</a:t>
            </a:r>
            <a:r>
              <a:rPr lang="en-US" b="0" i="0" baseline="0" dirty="0" smtClean="0"/>
              <a:t> grade gifted classroom, the focus is on the UDL strategies being used that are applicable at all grade levels. While participants watch, have them take notes on each of the three UDL Principles using the </a:t>
            </a:r>
            <a:r>
              <a:rPr lang="en-US" b="0" i="1" baseline="0" dirty="0" smtClean="0"/>
              <a:t>Video Observation</a:t>
            </a:r>
            <a:r>
              <a:rPr lang="en-US" b="0" i="0" baseline="0" dirty="0" smtClean="0"/>
              <a:t> page in their Participant Guide. After the video has been watch, debrief the strategies that participants highlighted in their notes and discuss any additional strategies or opportunities to apply strategies that participants would suggest to this teacher. Examples of strategies to point out if they are not highlighted by participants include:</a:t>
            </a:r>
          </a:p>
          <a:p>
            <a:endParaRPr lang="en-US" b="0" i="0" baseline="0" dirty="0" smtClean="0"/>
          </a:p>
          <a:p>
            <a:r>
              <a:rPr lang="en-US" b="0" i="0" baseline="0" dirty="0" smtClean="0"/>
              <a:t>Principle 1: Provide Multiple Means of Representation</a:t>
            </a:r>
          </a:p>
          <a:p>
            <a:pPr marL="171450" indent="-171450">
              <a:buFont typeface="Arial" panose="020B0604020202020204" pitchFamily="34" charset="0"/>
              <a:buChar char="•"/>
            </a:pPr>
            <a:r>
              <a:rPr lang="en-US" b="0" i="0" baseline="0" dirty="0" smtClean="0"/>
              <a:t>Guideline 1: Used ribbon and other props and drawings to explain the situation</a:t>
            </a:r>
          </a:p>
          <a:p>
            <a:pPr marL="171450" indent="-171450">
              <a:buFont typeface="Arial" panose="020B0604020202020204" pitchFamily="34" charset="0"/>
              <a:buChar char="•"/>
            </a:pPr>
            <a:r>
              <a:rPr lang="en-US" b="0" i="0" baseline="0" dirty="0" smtClean="0"/>
              <a:t>Guideline 2: Prompted students to attend to precision</a:t>
            </a:r>
          </a:p>
          <a:p>
            <a:pPr marL="171450" indent="-171450">
              <a:buFont typeface="Arial" panose="020B0604020202020204" pitchFamily="34" charset="0"/>
              <a:buChar char="•"/>
            </a:pPr>
            <a:r>
              <a:rPr lang="en-US" b="0" i="0" baseline="0" dirty="0" smtClean="0"/>
              <a:t>Guideline 3: Connected the current task to previous work, student presentations of work provided multiple representations of solutions</a:t>
            </a:r>
          </a:p>
          <a:p>
            <a:pPr>
              <a:buFontTx/>
              <a:buNone/>
            </a:pPr>
            <a:endParaRPr lang="en-US" b="0" i="0" baseline="0" dirty="0" smtClean="0"/>
          </a:p>
          <a:p>
            <a:pPr>
              <a:buFontTx/>
              <a:buNone/>
            </a:pPr>
            <a:r>
              <a:rPr lang="en-US" b="0" i="0" baseline="0" dirty="0" smtClean="0"/>
              <a:t>Principle 2: Provide Multiple Means of Action and Expression</a:t>
            </a:r>
          </a:p>
          <a:p>
            <a:pPr marL="171450" indent="-171450">
              <a:buFont typeface="Arial" panose="020B0604020202020204" pitchFamily="34" charset="0"/>
              <a:buChar char="•"/>
            </a:pPr>
            <a:r>
              <a:rPr lang="en-US" b="0" i="0" baseline="0" dirty="0" smtClean="0"/>
              <a:t>Guideline 4: Used student created charts as tools, allowed students to sit and work in various areas for group work</a:t>
            </a:r>
          </a:p>
          <a:p>
            <a:pPr marL="171450" indent="-171450">
              <a:buFont typeface="Arial" panose="020B0604020202020204" pitchFamily="34" charset="0"/>
              <a:buChar char="•"/>
            </a:pPr>
            <a:r>
              <a:rPr lang="en-US" b="0" i="0" baseline="0" dirty="0" smtClean="0"/>
              <a:t>Guideline 5: Provided card activity</a:t>
            </a:r>
          </a:p>
          <a:p>
            <a:pPr marL="171450" indent="-171450">
              <a:buFont typeface="Arial" panose="020B0604020202020204" pitchFamily="34" charset="0"/>
              <a:buChar char="•"/>
            </a:pPr>
            <a:r>
              <a:rPr lang="en-US" b="0" i="0" baseline="0" dirty="0" smtClean="0"/>
              <a:t>Guideline 6: Students created their own solution strategy</a:t>
            </a:r>
          </a:p>
          <a:p>
            <a:pPr>
              <a:buFontTx/>
              <a:buNone/>
            </a:pPr>
            <a:endParaRPr lang="en-US" b="0" i="0" baseline="0" dirty="0" smtClean="0"/>
          </a:p>
          <a:p>
            <a:pPr>
              <a:buFontTx/>
              <a:buNone/>
            </a:pPr>
            <a:r>
              <a:rPr lang="en-US" b="0" i="0" baseline="0" dirty="0" smtClean="0"/>
              <a:t>Principle 3: Provide Multiple Means of Engagement</a:t>
            </a:r>
          </a:p>
          <a:p>
            <a:pPr marL="171450" indent="-171450">
              <a:buFont typeface="Arial" panose="020B0604020202020204" pitchFamily="34" charset="0"/>
              <a:buChar char="•"/>
            </a:pPr>
            <a:r>
              <a:rPr lang="en-US" b="0" i="0" baseline="0" dirty="0" smtClean="0"/>
              <a:t>Guideline 7: Created a coaching environment in which students discussed, asked questions of each other, and assisted each other in understanding thinking</a:t>
            </a:r>
          </a:p>
          <a:p>
            <a:pPr marL="171450" indent="-171450">
              <a:buFont typeface="Arial" panose="020B0604020202020204" pitchFamily="34" charset="0"/>
              <a:buChar char="•"/>
            </a:pPr>
            <a:r>
              <a:rPr lang="en-US" b="0" i="0" baseline="0" dirty="0" smtClean="0"/>
              <a:t>Guideline 8: Students worked in groups, students critiqued the reasoning of the solutions on the cards</a:t>
            </a:r>
          </a:p>
          <a:p>
            <a:pPr marL="171450" indent="-171450">
              <a:buFont typeface="Arial" panose="020B0604020202020204" pitchFamily="34" charset="0"/>
              <a:buChar char="•"/>
            </a:pPr>
            <a:r>
              <a:rPr lang="en-US" b="0" i="0" baseline="0" dirty="0" smtClean="0"/>
              <a:t>Guideline 9: Provided prompting with guidance for journal entry</a:t>
            </a:r>
          </a:p>
          <a:p>
            <a:pPr>
              <a:buFontTx/>
              <a:buNone/>
            </a:pPr>
            <a:endParaRPr lang="en-US" b="0" i="0" baseline="0" dirty="0" smtClean="0"/>
          </a:p>
          <a:p>
            <a:pPr>
              <a:buFontTx/>
              <a:buNone/>
            </a:pPr>
            <a:r>
              <a:rPr lang="en-US" b="0" i="0" baseline="0" dirty="0" smtClean="0"/>
              <a:t>Transition to the next activity by explaining to participants that they will now go through an example of a lesson and examine the thinking behind a teacher’s planning. </a:t>
            </a:r>
            <a:endParaRPr lang="en-US" b="0" baseline="0" dirty="0" smtClean="0"/>
          </a:p>
        </p:txBody>
      </p:sp>
      <p:sp>
        <p:nvSpPr>
          <p:cNvPr id="4" name="Slide Number Placeholder 3"/>
          <p:cNvSpPr>
            <a:spLocks noGrp="1"/>
          </p:cNvSpPr>
          <p:nvPr>
            <p:ph type="sldNum" sz="quarter" idx="10"/>
          </p:nvPr>
        </p:nvSpPr>
        <p:spPr/>
        <p:txBody>
          <a:bodyPr/>
          <a:lstStyle/>
          <a:p>
            <a:pPr>
              <a:defRPr/>
            </a:pPr>
            <a:fld id="{5955FD6A-40AE-4FC4-B5A5-E2738FBB4C02}" type="slidenum">
              <a:rPr lang="en-US" smtClean="0"/>
              <a:pPr>
                <a:defRPr/>
              </a:pPr>
              <a:t>32</a:t>
            </a:fld>
            <a:endParaRPr lang="en-US" dirty="0"/>
          </a:p>
        </p:txBody>
      </p:sp>
    </p:spTree>
    <p:extLst>
      <p:ext uri="{BB962C8B-B14F-4D97-AF65-F5344CB8AC3E}">
        <p14:creationId xmlns:p14="http://schemas.microsoft.com/office/powerpoint/2010/main" val="18400685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A 5</a:t>
            </a:r>
            <a:r>
              <a:rPr lang="en-US" b="1" baseline="30000" dirty="0" smtClean="0"/>
              <a:t>th</a:t>
            </a:r>
            <a:r>
              <a:rPr lang="en-US" b="1" baseline="0" dirty="0" smtClean="0"/>
              <a:t> Grade Lesson</a:t>
            </a:r>
          </a:p>
          <a:p>
            <a:r>
              <a:rPr lang="en-US" b="0" baseline="0" dirty="0" smtClean="0"/>
              <a:t>To help participants gain a better understanding of what the UDL strategies look like when implemented in a CCS-Math- aligned lesson, have participants put themselves in the role of a 5</a:t>
            </a:r>
            <a:r>
              <a:rPr lang="en-US" b="0" baseline="30000" dirty="0" smtClean="0"/>
              <a:t>th</a:t>
            </a:r>
            <a:r>
              <a:rPr lang="en-US" b="0" baseline="0" dirty="0" smtClean="0"/>
              <a:t> grade teacher as they consider each part of a lesson that will now be described. Explain that as a 5</a:t>
            </a:r>
            <a:r>
              <a:rPr lang="en-US" b="0" baseline="30000" dirty="0" smtClean="0"/>
              <a:t>th</a:t>
            </a:r>
            <a:r>
              <a:rPr lang="en-US" b="0" baseline="0" dirty="0" smtClean="0"/>
              <a:t> grade teacher they want to plan a lesson around standards 5.NF.1 and 5.NF.2. They will also incorporate SMP 1: Make sense of problems and persevere in solving them, SMP 3: Construct viable arguments and critique the reasoning of others, and SMP 6: Attend to precision. </a:t>
            </a:r>
          </a:p>
          <a:p>
            <a:endParaRPr lang="en-US" b="0" baseline="0" dirty="0" smtClean="0"/>
          </a:p>
          <a:p>
            <a:r>
              <a:rPr lang="en-US" b="0" baseline="0" dirty="0" smtClean="0"/>
              <a:t>Go through the lesson outline by using both the slides and pages </a:t>
            </a:r>
            <a:r>
              <a:rPr lang="en-US" b="1" baseline="0" dirty="0" smtClean="0"/>
              <a:t>17–20</a:t>
            </a:r>
            <a:r>
              <a:rPr lang="en-US" b="0" baseline="0" dirty="0" smtClean="0"/>
              <a:t> in the Participant Guide.</a:t>
            </a:r>
            <a:endParaRPr lang="en-US" b="0" dirty="0"/>
          </a:p>
        </p:txBody>
      </p:sp>
      <p:sp>
        <p:nvSpPr>
          <p:cNvPr id="4" name="Slide Number Placeholder 3"/>
          <p:cNvSpPr>
            <a:spLocks noGrp="1"/>
          </p:cNvSpPr>
          <p:nvPr>
            <p:ph type="sldNum" sz="quarter" idx="10"/>
          </p:nvPr>
        </p:nvSpPr>
        <p:spPr/>
        <p:txBody>
          <a:bodyPr/>
          <a:lstStyle/>
          <a:p>
            <a:pPr>
              <a:defRPr/>
            </a:pPr>
            <a:fld id="{5955FD6A-40AE-4FC4-B5A5-E2738FBB4C02}" type="slidenum">
              <a:rPr lang="en-US" smtClean="0"/>
              <a:pPr>
                <a:defRPr/>
              </a:pPr>
              <a:t>33</a:t>
            </a:fld>
            <a:endParaRPr lang="en-US" dirty="0"/>
          </a:p>
        </p:txBody>
      </p:sp>
    </p:spTree>
    <p:extLst>
      <p:ext uri="{BB962C8B-B14F-4D97-AF65-F5344CB8AC3E}">
        <p14:creationId xmlns:p14="http://schemas.microsoft.com/office/powerpoint/2010/main" val="18400685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A 5</a:t>
            </a:r>
            <a:r>
              <a:rPr lang="en-US" b="1" baseline="30000" dirty="0" smtClean="0"/>
              <a:t>th</a:t>
            </a:r>
            <a:r>
              <a:rPr lang="en-US" b="1" baseline="0" dirty="0" smtClean="0"/>
              <a:t> Grade Lesson</a:t>
            </a:r>
          </a:p>
          <a:p>
            <a:r>
              <a:rPr lang="en-US" b="0" baseline="0" dirty="0" smtClean="0"/>
              <a:t>Go over the task that is being used to as the main lesson task to address the identified standards. </a:t>
            </a:r>
            <a:endParaRPr lang="en-US" b="0" dirty="0"/>
          </a:p>
        </p:txBody>
      </p:sp>
      <p:sp>
        <p:nvSpPr>
          <p:cNvPr id="4" name="Slide Number Placeholder 3"/>
          <p:cNvSpPr>
            <a:spLocks noGrp="1"/>
          </p:cNvSpPr>
          <p:nvPr>
            <p:ph type="sldNum" sz="quarter" idx="10"/>
          </p:nvPr>
        </p:nvSpPr>
        <p:spPr/>
        <p:txBody>
          <a:bodyPr/>
          <a:lstStyle/>
          <a:p>
            <a:pPr>
              <a:defRPr/>
            </a:pPr>
            <a:fld id="{5955FD6A-40AE-4FC4-B5A5-E2738FBB4C02}" type="slidenum">
              <a:rPr lang="en-US" smtClean="0"/>
              <a:pPr>
                <a:defRPr/>
              </a:pPr>
              <a:t>34</a:t>
            </a:fld>
            <a:endParaRPr lang="en-US" dirty="0"/>
          </a:p>
        </p:txBody>
      </p:sp>
    </p:spTree>
    <p:extLst>
      <p:ext uri="{BB962C8B-B14F-4D97-AF65-F5344CB8AC3E}">
        <p14:creationId xmlns:p14="http://schemas.microsoft.com/office/powerpoint/2010/main" val="18400685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r>
              <a:rPr lang="en-US" b="1" dirty="0" smtClean="0"/>
              <a:t>A 5</a:t>
            </a:r>
            <a:r>
              <a:rPr lang="en-US" b="1" baseline="30000" dirty="0" smtClean="0"/>
              <a:t>th</a:t>
            </a:r>
            <a:r>
              <a:rPr lang="en-US" b="1" baseline="0" dirty="0" smtClean="0"/>
              <a:t> Grade Lesson</a:t>
            </a:r>
          </a:p>
          <a:p>
            <a:r>
              <a:rPr lang="en-US" b="0" baseline="0" dirty="0" smtClean="0"/>
              <a:t>Explain that before students began to work the task the following steps were taken. Go through each step using the information in the Participant Guide. After going through each step, discuss as a large group how each of the nine UDL guidelines were addressed. </a:t>
            </a:r>
          </a:p>
          <a:p>
            <a:endParaRPr lang="en-US" b="0" baseline="0" dirty="0" smtClean="0"/>
          </a:p>
          <a:p>
            <a:r>
              <a:rPr lang="en-US" b="0" baseline="0" dirty="0" smtClean="0"/>
              <a:t>Guideline 1: Problem was read and different versions of the problem were provided (version 1: original problem/no change, version 2: underling used to separate who was eating which pizza, version 3: text was broken up so that students would work with each piece of information separately).</a:t>
            </a:r>
          </a:p>
          <a:p>
            <a:endParaRPr lang="en-US" b="0" baseline="0" dirty="0" smtClean="0"/>
          </a:p>
          <a:p>
            <a:r>
              <a:rPr lang="en-US" b="0" baseline="0" dirty="0" smtClean="0"/>
              <a:t>Guideline 2: Language was clarified. </a:t>
            </a:r>
          </a:p>
          <a:p>
            <a:endParaRPr lang="en-US" b="0" baseline="0" dirty="0" smtClean="0"/>
          </a:p>
          <a:p>
            <a:r>
              <a:rPr lang="en-US" b="0" baseline="0" dirty="0" smtClean="0"/>
              <a:t>Guideline 3: Activated prior knowledge and problem solving.</a:t>
            </a:r>
          </a:p>
          <a:p>
            <a:endParaRPr lang="en-US" b="0" baseline="0" dirty="0" smtClean="0"/>
          </a:p>
          <a:p>
            <a:r>
              <a:rPr lang="en-US" b="0" baseline="0" dirty="0" smtClean="0"/>
              <a:t>Guideline 4: Discussed tools and strategies that may be used.</a:t>
            </a:r>
          </a:p>
          <a:p>
            <a:endParaRPr lang="en-US" b="0" baseline="0" dirty="0" smtClean="0"/>
          </a:p>
          <a:p>
            <a:r>
              <a:rPr lang="en-US" b="0" baseline="0" dirty="0" smtClean="0"/>
              <a:t>Guideline 5: Students allowed to solve their own way.</a:t>
            </a:r>
          </a:p>
          <a:p>
            <a:endParaRPr lang="en-US" b="0" baseline="0" dirty="0" smtClean="0"/>
          </a:p>
          <a:p>
            <a:r>
              <a:rPr lang="en-US" b="0" baseline="0" dirty="0" smtClean="0"/>
              <a:t>Guideline 6: Graphic organizer and checklist provided. </a:t>
            </a:r>
          </a:p>
          <a:p>
            <a:endParaRPr lang="en-US" b="0" baseline="0" dirty="0" smtClean="0"/>
          </a:p>
          <a:p>
            <a:r>
              <a:rPr lang="en-US" b="0" baseline="0" dirty="0" smtClean="0"/>
              <a:t>Guideline 7: Partial solutions were allowed to be discussed. </a:t>
            </a:r>
          </a:p>
          <a:p>
            <a:endParaRPr lang="en-US" b="0" baseline="0" dirty="0" smtClean="0"/>
          </a:p>
          <a:p>
            <a:r>
              <a:rPr lang="en-US" b="0" baseline="0" dirty="0" smtClean="0"/>
              <a:t>Guideline 8: Students allowed to work in groups. </a:t>
            </a:r>
          </a:p>
          <a:p>
            <a:endParaRPr lang="en-US" b="0" baseline="0" dirty="0" smtClean="0"/>
          </a:p>
          <a:p>
            <a:r>
              <a:rPr lang="en-US" b="0" baseline="0" dirty="0" smtClean="0"/>
              <a:t>Guideline 9: Process provided with time limits along with checklist for self-assessment. </a:t>
            </a:r>
          </a:p>
          <a:p>
            <a:endParaRPr lang="en-US" b="0" baseline="0" dirty="0" smtClean="0"/>
          </a:p>
          <a:p>
            <a:r>
              <a:rPr lang="en-US" b="0" baseline="0" dirty="0" smtClean="0"/>
              <a:t>Before moving on, ask participants if there is anything that they might add or change to further address the guidelines? Also, have participants think about and discuss whether or not addressing the guidelines in the manner they were addressed decreased the level of rigor of the problem. If participants say that the level of rigor was decreased, ask how an alternative action might maintain the level of rigor. If participants say that the level of rigor was not decreased, ask in what ways addressing the guidelines in the manner they were addressed provided all students with equal access to the learning. </a:t>
            </a:r>
          </a:p>
          <a:p>
            <a:r>
              <a:rPr lang="en-US" b="0" baseline="0" dirty="0" smtClean="0"/>
              <a:t>Finally, wrap up this part of Section 3 by asking participants if it was necessary to address all nine Guidelines. The answer here is that it really depends on the students. Some teachers may find that there students do not need all nine Guidelines addressed as the implementation of any UDL strategy for any of the Guidelines is based on the needs of the students. </a:t>
            </a:r>
          </a:p>
          <a:p>
            <a:r>
              <a:rPr lang="en-US" b="0" baseline="0" dirty="0" smtClean="0"/>
              <a:t>Transition to the next part of Section 3 by explaining that participants will now have the opportunity to create a similar lesson outline around standards and a task that they will choose. </a:t>
            </a:r>
            <a:endParaRPr lang="en-US" b="0" dirty="0"/>
          </a:p>
        </p:txBody>
      </p:sp>
      <p:sp>
        <p:nvSpPr>
          <p:cNvPr id="4" name="Slide Number Placeholder 3"/>
          <p:cNvSpPr>
            <a:spLocks noGrp="1"/>
          </p:cNvSpPr>
          <p:nvPr>
            <p:ph type="sldNum" sz="quarter" idx="10"/>
          </p:nvPr>
        </p:nvSpPr>
        <p:spPr/>
        <p:txBody>
          <a:bodyPr/>
          <a:lstStyle/>
          <a:p>
            <a:pPr>
              <a:defRPr/>
            </a:pPr>
            <a:fld id="{5955FD6A-40AE-4FC4-B5A5-E2738FBB4C02}" type="slidenum">
              <a:rPr lang="en-US" smtClean="0"/>
              <a:pPr>
                <a:defRPr/>
              </a:pPr>
              <a:t>35</a:t>
            </a:fld>
            <a:endParaRPr lang="en-US" dirty="0"/>
          </a:p>
        </p:txBody>
      </p:sp>
    </p:spTree>
    <p:extLst>
      <p:ext uri="{BB962C8B-B14F-4D97-AF65-F5344CB8AC3E}">
        <p14:creationId xmlns:p14="http://schemas.microsoft.com/office/powerpoint/2010/main" val="18400685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b="1" baseline="0" dirty="0" smtClean="0"/>
              <a:t>Outlining a Lesson</a:t>
            </a:r>
          </a:p>
          <a:p>
            <a:r>
              <a:rPr lang="en-US" dirty="0" smtClean="0"/>
              <a:t>In</a:t>
            </a:r>
            <a:r>
              <a:rPr lang="en-US" baseline="0" dirty="0" smtClean="0"/>
              <a:t> this activity participants will work in grade level groups so that there is at least one group per grade level, K–5. Participants can either self-select into a group or be assigned a specific grade level group. Explain that with their group they will be outlining a lesson similar to the lesson outline that was just discussed. As groups work, they will first</a:t>
            </a:r>
            <a:r>
              <a:rPr lang="en-US" dirty="0" smtClean="0"/>
              <a:t> determine what standard(s) they want to address in their lesson. Remind participants to include both Content</a:t>
            </a:r>
            <a:r>
              <a:rPr lang="en-US" baseline="0" dirty="0" smtClean="0"/>
              <a:t> and Practice Standards. Then, participants will go online and f</a:t>
            </a:r>
            <a:r>
              <a:rPr lang="en-US" dirty="0" smtClean="0"/>
              <a:t>ind a task that they will use as the main lesson task. Participants can choose</a:t>
            </a:r>
            <a:r>
              <a:rPr lang="en-US" baseline="0" dirty="0" smtClean="0"/>
              <a:t> a task</a:t>
            </a:r>
            <a:r>
              <a:rPr lang="en-US" dirty="0" smtClean="0"/>
              <a:t> from those provided on Illustrative Mathematics. </a:t>
            </a:r>
            <a:r>
              <a:rPr lang="en-US" dirty="0" smtClean="0">
                <a:hlinkClick r:id="rId3"/>
              </a:rPr>
              <a:t>http://www.illustrativemathematics.org/</a:t>
            </a:r>
            <a:r>
              <a:rPr lang="en-US" dirty="0" smtClean="0"/>
              <a:t> After identifying their task,</a:t>
            </a:r>
            <a:r>
              <a:rPr lang="en-US" baseline="0" dirty="0" smtClean="0"/>
              <a:t> participants will answer the planning questions provided on </a:t>
            </a:r>
            <a:r>
              <a:rPr lang="en-US" b="1" baseline="0" dirty="0" smtClean="0"/>
              <a:t>page 21</a:t>
            </a:r>
            <a:r>
              <a:rPr lang="en-US" baseline="0" dirty="0" smtClean="0"/>
              <a:t> in the Participants Guide. These questions will help participants think through how they will address the UDL Principles and, as answers are generated, will develop the lesson outline. Allow participants 40 minutes to work. </a:t>
            </a:r>
            <a:r>
              <a:rPr lang="en-US" b="1" baseline="0" dirty="0" smtClean="0"/>
              <a:t>Note: </a:t>
            </a:r>
            <a:r>
              <a:rPr lang="en-US" b="0" baseline="0" dirty="0" smtClean="0"/>
              <a:t>While groups are planning, hang three pieces of chart paper with one labeled “Provide Multiple Means of Representation,” one labeled “Provide Multiple Means of Action and Expression,” and one labeled “Multiple Means of Engagement.” These three pieces of chart paper will be used to capture strategies discussed during group presentations of their outlines. </a:t>
            </a:r>
          </a:p>
          <a:p>
            <a:endParaRPr lang="en-US" baseline="0" dirty="0" smtClean="0"/>
          </a:p>
          <a:p>
            <a:r>
              <a:rPr lang="en-US" baseline="0" dirty="0" smtClean="0"/>
              <a:t>Once the lesson outlines are completed, each group will have the opportunity to present their outline. While groups present each part of their outline, chart their suggested strategies for each Principle so that participants have a master list for each from which to pull additional ideas when they complete the work in Section 4. Allow 20 minutes for presentations as each group should only need 3–4 minutes to discuss their outline. </a:t>
            </a:r>
          </a:p>
          <a:p>
            <a:endParaRPr lang="en-US" baseline="0" dirty="0" smtClean="0"/>
          </a:p>
          <a:p>
            <a:r>
              <a:rPr lang="en-US" baseline="0" dirty="0" smtClean="0"/>
              <a:t>Wrap up Section 3 and transition to Section 4 by explaining to participants that after lunch they will use their work generated in Sections 2 and 3 to begin making plans for how they will introduce teachers to Universal Design for Learning. As the discussion begins to come to a close remind participants that, as they work with teachers, it is important to understand that every Guideline may not be addressed in every lesson. It is beneficial to think through each guideline to determine if addressing that Guideline will benefit students, as this is the ultimate goal. We do not want teachers to look at the UDL guidelines as a check point, but to be very purposeful in those that they address within any given lesson. This is similar to the way that we think about the Standards for Mathematical Practice. Each practice is extremely important, however not every lesson will explicitly address every Practice Standard. </a:t>
            </a:r>
          </a:p>
          <a:p>
            <a:endParaRPr lang="en-US" baseline="0" dirty="0" smtClean="0"/>
          </a:p>
          <a:p>
            <a:r>
              <a:rPr lang="en-US" baseline="0" dirty="0" smtClean="0"/>
              <a:t>Dismiss participants for lunch. </a:t>
            </a:r>
            <a:endParaRPr lang="en-US" dirty="0" smtClean="0"/>
          </a:p>
          <a:p>
            <a:endParaRPr lang="en-US" b="0" dirty="0" smtClean="0"/>
          </a:p>
          <a:p>
            <a:endParaRPr lang="en-US" b="0" dirty="0" smtClean="0"/>
          </a:p>
          <a:p>
            <a:endParaRPr lang="en-US" b="0" dirty="0" smtClean="0"/>
          </a:p>
          <a:p>
            <a:endParaRPr lang="en-US" b="0" dirty="0" smtClean="0"/>
          </a:p>
          <a:p>
            <a:endParaRPr lang="en-US" b="0" dirty="0" smtClean="0"/>
          </a:p>
          <a:p>
            <a:endParaRPr lang="en-US" b="0" dirty="0" smtClean="0"/>
          </a:p>
          <a:p>
            <a:endParaRPr lang="en-US" b="0" dirty="0"/>
          </a:p>
        </p:txBody>
      </p:sp>
      <p:sp>
        <p:nvSpPr>
          <p:cNvPr id="4" name="Slide Number Placeholder 3"/>
          <p:cNvSpPr>
            <a:spLocks noGrp="1"/>
          </p:cNvSpPr>
          <p:nvPr>
            <p:ph type="sldNum" sz="quarter" idx="10"/>
          </p:nvPr>
        </p:nvSpPr>
        <p:spPr/>
        <p:txBody>
          <a:bodyPr/>
          <a:lstStyle/>
          <a:p>
            <a:pPr>
              <a:defRPr/>
            </a:pPr>
            <a:fld id="{5955FD6A-40AE-4FC4-B5A5-E2738FBB4C02}" type="slidenum">
              <a:rPr lang="en-US" smtClean="0"/>
              <a:pPr>
                <a:defRPr/>
              </a:pPr>
              <a:t>36</a:t>
            </a:fld>
            <a:endParaRPr lang="en-US" dirty="0"/>
          </a:p>
        </p:txBody>
      </p:sp>
    </p:spTree>
    <p:extLst>
      <p:ext uri="{BB962C8B-B14F-4D97-AF65-F5344CB8AC3E}">
        <p14:creationId xmlns:p14="http://schemas.microsoft.com/office/powerpoint/2010/main" val="18400685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5.png"/><Relationship Id="rId5" Type="http://schemas.openxmlformats.org/officeDocument/2006/relationships/slideLayout" Target="../slideLayouts/slideLayout16.xml"/><Relationship Id="rId10" Type="http://schemas.openxmlformats.org/officeDocument/2006/relationships/image" Target="../media/image4.png"/><Relationship Id="rId4" Type="http://schemas.openxmlformats.org/officeDocument/2006/relationships/slideLayout" Target="../slideLayouts/slideLayout15.xml"/><Relationship Id="rId9"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3195021" y="6071616"/>
            <a:ext cx="2850777" cy="523220"/>
          </a:xfrm>
          <a:prstGeom prst="rect">
            <a:avLst/>
          </a:prstGeom>
          <a:noFill/>
        </p:spPr>
        <p:txBody>
          <a:bodyPr wrap="square" rtlCol="0">
            <a:spAutoFit/>
          </a:bodyPr>
          <a:lstStyle/>
          <a:p>
            <a:pPr algn="ctr"/>
            <a:r>
              <a:rPr lang="en-US" sz="2800" smtClean="0">
                <a:solidFill>
                  <a:schemeClr val="bg1"/>
                </a:solidFill>
              </a:rPr>
              <a:t>Section 3</a:t>
            </a:r>
            <a:endParaRPr lang="en-US" sz="2800"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ft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8"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9"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Lst>
  <p:transition>
    <p:fade/>
  </p:transition>
  <p:timing>
    <p:tnLst>
      <p:par>
        <p:cTn id="1" dur="indefinite" restart="never" nodeType="tmRoot"/>
      </p:par>
    </p:tnLst>
  </p:timing>
  <p:hf hdr="0" ft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0"/>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1"/>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hyperlink" Target="https://www.teachingchannel.org/videos/multiplying-fractions-by-whole-numbers-lesson" TargetMode="External"/><Relationship Id="rId4" Type="http://schemas.openxmlformats.org/officeDocument/2006/relationships/image" Target="../media/image10.png"/></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illustrativemathematics.org/"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9" y="2253360"/>
            <a:ext cx="7681913" cy="1523495"/>
          </a:xfrm>
        </p:spPr>
        <p:txBody>
          <a:bodyPr/>
          <a:lstStyle/>
          <a:p>
            <a:r>
              <a:rPr lang="en-US" sz="4400" dirty="0" smtClean="0"/>
              <a:t>Connecticut Core Standards </a:t>
            </a:r>
            <a:br>
              <a:rPr lang="en-US" sz="4400" dirty="0" smtClean="0"/>
            </a:br>
            <a:r>
              <a:rPr lang="en-US" sz="4400" dirty="0" smtClean="0"/>
              <a:t>for Mathematics</a:t>
            </a:r>
            <a:endParaRPr lang="en-US" sz="4400" dirty="0"/>
          </a:p>
        </p:txBody>
      </p:sp>
      <p:sp>
        <p:nvSpPr>
          <p:cNvPr id="6" name="Subtitle 5"/>
          <p:cNvSpPr>
            <a:spLocks noGrp="1"/>
          </p:cNvSpPr>
          <p:nvPr>
            <p:ph type="subTitle" idx="1"/>
          </p:nvPr>
        </p:nvSpPr>
        <p:spPr>
          <a:xfrm>
            <a:off x="730249" y="3811800"/>
            <a:ext cx="7681913" cy="461665"/>
          </a:xfrm>
        </p:spPr>
        <p:txBody>
          <a:bodyPr/>
          <a:lstStyle/>
          <a:p>
            <a:pPr lvl="0"/>
            <a:r>
              <a:rPr lang="en-US" sz="4000" dirty="0" smtClean="0"/>
              <a:t>Systems of Professional Learning</a:t>
            </a:r>
          </a:p>
        </p:txBody>
      </p:sp>
      <p:sp>
        <p:nvSpPr>
          <p:cNvPr id="7" name="Subtitle 5"/>
          <p:cNvSpPr txBox="1">
            <a:spLocks/>
          </p:cNvSpPr>
          <p:nvPr/>
        </p:nvSpPr>
        <p:spPr>
          <a:xfrm>
            <a:off x="643165" y="4545488"/>
            <a:ext cx="7808109"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3 Grades K–5: </a:t>
            </a:r>
          </a:p>
          <a:p>
            <a:r>
              <a:rPr lang="en-US" i="0" dirty="0" smtClean="0">
                <a:solidFill>
                  <a:schemeClr val="tx2"/>
                </a:solidFill>
              </a:rPr>
              <a:t>Focus on Teaching and Learning</a:t>
            </a:r>
            <a:endParaRPr lang="en-US" dirty="0">
              <a:solidFill>
                <a:schemeClr val="tx2"/>
              </a:solidFill>
            </a:endParaRPr>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p:cNvSpPr>
            <a:spLocks noGrp="1"/>
          </p:cNvSpPr>
          <p:nvPr>
            <p:ph type="title"/>
          </p:nvPr>
        </p:nvSpPr>
        <p:spPr>
          <a:xfrm>
            <a:off x="623888" y="2302515"/>
            <a:ext cx="7886700" cy="1218795"/>
          </a:xfrm>
        </p:spPr>
        <p:txBody>
          <a:bodyPr/>
          <a:lstStyle/>
          <a:p>
            <a:r>
              <a:rPr lang="en-US" dirty="0" smtClean="0"/>
              <a:t>Teaching and Learning with the UDL Principles</a:t>
            </a:r>
          </a:p>
        </p:txBody>
      </p:sp>
      <p:sp>
        <p:nvSpPr>
          <p:cNvPr id="7" name="Text Placeholder 6"/>
          <p:cNvSpPr>
            <a:spLocks noGrp="1"/>
          </p:cNvSpPr>
          <p:nvPr>
            <p:ph type="body" idx="1"/>
          </p:nvPr>
        </p:nvSpPr>
        <p:spPr/>
        <p:txBody>
          <a:bodyPr/>
          <a:lstStyle/>
          <a:p>
            <a:r>
              <a:rPr lang="en-US" dirty="0" smtClean="0"/>
              <a:t>Section 3</a:t>
            </a:r>
            <a:endParaRPr lang="en-US" dirty="0"/>
          </a:p>
        </p:txBody>
      </p:sp>
      <p:pic>
        <p:nvPicPr>
          <p:cNvPr id="8" name="Picture 8" descr="participant guide call out.png"/>
          <p:cNvPicPr>
            <a:picLocks noChangeAspect="1" noChangeArrowheads="1"/>
          </p:cNvPicPr>
          <p:nvPr/>
        </p:nvPicPr>
        <p:blipFill>
          <a:blip r:embed="rId3" cstate="print"/>
          <a:srcRect/>
          <a:stretch>
            <a:fillRect/>
          </a:stretch>
        </p:blipFill>
        <p:spPr bwMode="auto">
          <a:xfrm>
            <a:off x="1003031" y="4842252"/>
            <a:ext cx="935822" cy="1013807"/>
          </a:xfrm>
          <a:prstGeom prst="rect">
            <a:avLst/>
          </a:prstGeom>
          <a:noFill/>
          <a:ln w="9525">
            <a:noFill/>
            <a:miter lim="800000"/>
            <a:headEnd/>
            <a:tailEnd/>
          </a:ln>
        </p:spPr>
      </p:pic>
      <p:sp>
        <p:nvSpPr>
          <p:cNvPr id="9" name="TextBox 7"/>
          <p:cNvSpPr txBox="1">
            <a:spLocks noChangeArrowheads="1"/>
          </p:cNvSpPr>
          <p:nvPr/>
        </p:nvSpPr>
        <p:spPr bwMode="auto">
          <a:xfrm>
            <a:off x="966041" y="4835284"/>
            <a:ext cx="932688" cy="923330"/>
          </a:xfrm>
          <a:prstGeom prst="rect">
            <a:avLst/>
          </a:prstGeom>
          <a:noFill/>
          <a:ln w="9525">
            <a:noFill/>
            <a:miter lim="800000"/>
            <a:headEnd/>
            <a:tailEnd/>
          </a:ln>
        </p:spPr>
        <p:txBody>
          <a:bodyPr wrap="square">
            <a:spAutoFit/>
          </a:bodyPr>
          <a:lstStyle/>
          <a:p>
            <a:pPr algn="ctr" fontAlgn="base">
              <a:spcBef>
                <a:spcPct val="0"/>
              </a:spcBef>
              <a:spcAft>
                <a:spcPct val="0"/>
              </a:spcAft>
            </a:pPr>
            <a:r>
              <a:rPr lang="en-US" dirty="0" smtClean="0">
                <a:solidFill>
                  <a:prstClr val="black"/>
                </a:solidFill>
              </a:rPr>
              <a:t>Page </a:t>
            </a:r>
            <a:br>
              <a:rPr lang="en-US" dirty="0" smtClean="0">
                <a:solidFill>
                  <a:prstClr val="black"/>
                </a:solidFill>
              </a:rPr>
            </a:br>
            <a:r>
              <a:rPr lang="en-US" dirty="0" smtClean="0">
                <a:solidFill>
                  <a:prstClr val="black"/>
                </a:solidFill>
              </a:rPr>
              <a:t>16 </a:t>
            </a:r>
            <a:endParaRPr lang="en-US" dirty="0">
              <a:solidFill>
                <a:prstClr val="black"/>
              </a:solidFill>
            </a:endParaRPr>
          </a:p>
          <a:p>
            <a:pPr algn="ctr" fontAlgn="base">
              <a:spcBef>
                <a:spcPct val="0"/>
              </a:spcBef>
              <a:spcAft>
                <a:spcPct val="0"/>
              </a:spcAft>
            </a:pPr>
            <a:endParaRPr lang="en-US" dirty="0">
              <a:solidFill>
                <a:prstClr val="black"/>
              </a:solidFill>
              <a:latin typeface="Arial" pitchFamily="34" charset="0"/>
            </a:endParaRPr>
          </a:p>
        </p:txBody>
      </p:sp>
      <p:sp>
        <p:nvSpPr>
          <p:cNvPr id="2" name="Slide Number Placeholder 1"/>
          <p:cNvSpPr>
            <a:spLocks noGrp="1"/>
          </p:cNvSpPr>
          <p:nvPr>
            <p:ph type="sldNum" sz="quarter" idx="12"/>
          </p:nvPr>
        </p:nvSpPr>
        <p:spPr/>
        <p:txBody>
          <a:bodyPr/>
          <a:lstStyle/>
          <a:p>
            <a:fld id="{7D5C1135-EF3A-441C-9DC2-8C709DF76F72}" type="slidenum">
              <a:rPr lang="en-US" smtClean="0"/>
              <a:pPr/>
              <a:t>31</a:t>
            </a:fld>
            <a:endParaRPr lang="en-US"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Observing a Lesson</a:t>
            </a:r>
            <a:endParaRPr lang="en-US" dirty="0"/>
          </a:p>
        </p:txBody>
      </p:sp>
      <p:sp>
        <p:nvSpPr>
          <p:cNvPr id="4" name="Slide Number Placeholder 3"/>
          <p:cNvSpPr>
            <a:spLocks noGrp="1"/>
          </p:cNvSpPr>
          <p:nvPr>
            <p:ph type="sldNum" sz="quarter" idx="11"/>
          </p:nvPr>
        </p:nvSpPr>
        <p:spPr>
          <a:prstGeom prst="rect">
            <a:avLst/>
          </a:prstGeom>
        </p:spPr>
        <p:txBody>
          <a:bodyPr/>
          <a:lstStyle/>
          <a:p>
            <a:fld id="{C764B1F6-F012-4E8E-B53D-F4E04D8AE6B5}" type="slidenum">
              <a:rPr lang="en-US" smtClean="0"/>
              <a:pPr/>
              <a:t>32</a:t>
            </a:fld>
            <a:endParaRPr lang="en-US" dirty="0"/>
          </a:p>
        </p:txBody>
      </p:sp>
      <p:pic>
        <p:nvPicPr>
          <p:cNvPr id="1026" name="Picture 2"/>
          <p:cNvPicPr>
            <a:picLocks noChangeAspect="1" noChangeArrowheads="1"/>
          </p:cNvPicPr>
          <p:nvPr/>
        </p:nvPicPr>
        <p:blipFill>
          <a:blip r:embed="rId3" cstate="print"/>
          <a:srcRect l="19297" t="17686" r="35457" b="30159"/>
          <a:stretch>
            <a:fillRect/>
          </a:stretch>
        </p:blipFill>
        <p:spPr bwMode="auto">
          <a:xfrm>
            <a:off x="1130801" y="910368"/>
            <a:ext cx="6475126" cy="4664936"/>
          </a:xfrm>
          <a:prstGeom prst="rect">
            <a:avLst/>
          </a:prstGeom>
          <a:noFill/>
          <a:ln w="9525">
            <a:noFill/>
            <a:miter lim="800000"/>
            <a:headEnd/>
            <a:tailEnd/>
          </a:ln>
        </p:spPr>
      </p:pic>
      <p:pic>
        <p:nvPicPr>
          <p:cNvPr id="10" name="Picture 8" descr="participant guide call out.png"/>
          <p:cNvPicPr>
            <a:picLocks noChangeAspect="1" noChangeArrowheads="1"/>
          </p:cNvPicPr>
          <p:nvPr/>
        </p:nvPicPr>
        <p:blipFill>
          <a:blip r:embed="rId4" cstate="print"/>
          <a:srcRect/>
          <a:stretch>
            <a:fillRect/>
          </a:stretch>
        </p:blipFill>
        <p:spPr bwMode="auto">
          <a:xfrm>
            <a:off x="7797325" y="4390127"/>
            <a:ext cx="935822" cy="1013807"/>
          </a:xfrm>
          <a:prstGeom prst="rect">
            <a:avLst/>
          </a:prstGeom>
          <a:noFill/>
          <a:ln w="9525">
            <a:noFill/>
            <a:miter lim="800000"/>
            <a:headEnd/>
            <a:tailEnd/>
          </a:ln>
        </p:spPr>
      </p:pic>
      <p:sp>
        <p:nvSpPr>
          <p:cNvPr id="11" name="TextBox 7"/>
          <p:cNvSpPr txBox="1">
            <a:spLocks noChangeArrowheads="1"/>
          </p:cNvSpPr>
          <p:nvPr/>
        </p:nvSpPr>
        <p:spPr bwMode="auto">
          <a:xfrm>
            <a:off x="7789897" y="4468026"/>
            <a:ext cx="932688" cy="923330"/>
          </a:xfrm>
          <a:prstGeom prst="rect">
            <a:avLst/>
          </a:prstGeom>
          <a:noFill/>
          <a:ln w="9525">
            <a:noFill/>
            <a:miter lim="800000"/>
            <a:headEnd/>
            <a:tailEnd/>
          </a:ln>
        </p:spPr>
        <p:txBody>
          <a:bodyPr wrap="square">
            <a:spAutoFit/>
          </a:bodyPr>
          <a:lstStyle/>
          <a:p>
            <a:pPr algn="ctr" fontAlgn="base">
              <a:spcBef>
                <a:spcPct val="0"/>
              </a:spcBef>
              <a:spcAft>
                <a:spcPct val="0"/>
              </a:spcAft>
            </a:pPr>
            <a:r>
              <a:rPr lang="en-US" dirty="0" smtClean="0">
                <a:solidFill>
                  <a:prstClr val="black"/>
                </a:solidFill>
              </a:rPr>
              <a:t>Page</a:t>
            </a:r>
            <a:br>
              <a:rPr lang="en-US" dirty="0" smtClean="0">
                <a:solidFill>
                  <a:prstClr val="black"/>
                </a:solidFill>
              </a:rPr>
            </a:br>
            <a:r>
              <a:rPr lang="en-US" dirty="0" smtClean="0">
                <a:solidFill>
                  <a:prstClr val="black"/>
                </a:solidFill>
              </a:rPr>
              <a:t>16</a:t>
            </a:r>
            <a:endParaRPr lang="en-US" dirty="0">
              <a:solidFill>
                <a:prstClr val="black"/>
              </a:solidFill>
            </a:endParaRPr>
          </a:p>
          <a:p>
            <a:pPr algn="ctr" fontAlgn="base">
              <a:spcBef>
                <a:spcPct val="0"/>
              </a:spcBef>
              <a:spcAft>
                <a:spcPct val="0"/>
              </a:spcAft>
            </a:pPr>
            <a:endParaRPr lang="en-US" dirty="0">
              <a:solidFill>
                <a:prstClr val="black"/>
              </a:solidFill>
              <a:latin typeface="Arial" pitchFamily="34" charset="0"/>
            </a:endParaRPr>
          </a:p>
        </p:txBody>
      </p:sp>
      <p:sp>
        <p:nvSpPr>
          <p:cNvPr id="8" name="Rectangle 7"/>
          <p:cNvSpPr/>
          <p:nvPr/>
        </p:nvSpPr>
        <p:spPr>
          <a:xfrm>
            <a:off x="209862" y="5579212"/>
            <a:ext cx="8934138" cy="369332"/>
          </a:xfrm>
          <a:prstGeom prst="rect">
            <a:avLst/>
          </a:prstGeom>
        </p:spPr>
        <p:txBody>
          <a:bodyPr wrap="square">
            <a:spAutoFit/>
          </a:bodyPr>
          <a:lstStyle/>
          <a:p>
            <a:r>
              <a:rPr lang="en-US" u="sng" dirty="0" smtClean="0">
                <a:hlinkClick r:id="rId5"/>
              </a:rPr>
              <a:t>https://www.teachingchannel.org/videos/multiplying-fractions-by-whole-numbers-lesson</a:t>
            </a:r>
            <a:r>
              <a:rPr lang="en-US" dirty="0" smtClean="0"/>
              <a:t> </a:t>
            </a:r>
          </a:p>
        </p:txBody>
      </p:sp>
      <p:pic>
        <p:nvPicPr>
          <p:cNvPr id="12" name="Picture 11"/>
          <p:cNvPicPr>
            <a:picLocks noChangeAspect="1"/>
          </p:cNvPicPr>
          <p:nvPr/>
        </p:nvPicPr>
        <p:blipFill>
          <a:blip r:embed="rId6" cstate="print"/>
          <a:stretch>
            <a:fillRect/>
          </a:stretch>
        </p:blipFill>
        <p:spPr>
          <a:xfrm>
            <a:off x="384048" y="6133968"/>
            <a:ext cx="2200847" cy="487722"/>
          </a:xfrm>
          <a:prstGeom prst="rect">
            <a:avLst/>
          </a:prstGeom>
        </p:spPr>
      </p:pic>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4291" y="979999"/>
            <a:ext cx="8441900" cy="5416868"/>
          </a:xfrm>
        </p:spPr>
        <p:txBody>
          <a:bodyPr/>
          <a:lstStyle/>
          <a:p>
            <a:r>
              <a:rPr lang="en-US" sz="2800" dirty="0" smtClean="0"/>
              <a:t>5.NF.1 Add and subtract fractions with unlike denominators (including mixed numbers) by replacing given fractions with equivalent fractions in such a way as to produce an equivalent sum or difference of fractions with like denominators. </a:t>
            </a:r>
            <a:endParaRPr lang="en-US" sz="2800" dirty="0"/>
          </a:p>
          <a:p>
            <a:pPr>
              <a:spcBef>
                <a:spcPts val="1200"/>
              </a:spcBef>
            </a:pPr>
            <a:r>
              <a:rPr lang="en-US" sz="2800" dirty="0" smtClean="0"/>
              <a:t>5.NF.2 Solve word problems involving addition and subtraction of fractions referring to the same whole, including cases of unlike denominators, e.g., by using visual fraction models or equations to represent the problem. Use benchmark fractions and number sense of fractions to estimate mentally and assess the reasonableness of answers. </a:t>
            </a:r>
            <a:endParaRPr lang="en-US" sz="2800" dirty="0"/>
          </a:p>
          <a:p>
            <a:endParaRPr lang="en-US" sz="3600" dirty="0"/>
          </a:p>
        </p:txBody>
      </p:sp>
      <p:sp>
        <p:nvSpPr>
          <p:cNvPr id="3" name="Title 2"/>
          <p:cNvSpPr>
            <a:spLocks noGrp="1"/>
          </p:cNvSpPr>
          <p:nvPr>
            <p:ph type="title"/>
          </p:nvPr>
        </p:nvSpPr>
        <p:spPr/>
        <p:txBody>
          <a:bodyPr/>
          <a:lstStyle/>
          <a:p>
            <a:r>
              <a:rPr lang="en-US" dirty="0" smtClean="0"/>
              <a:t>A 5</a:t>
            </a:r>
            <a:r>
              <a:rPr lang="en-US" baseline="30000" dirty="0" smtClean="0"/>
              <a:t>th</a:t>
            </a:r>
            <a:r>
              <a:rPr lang="en-US" dirty="0" smtClean="0"/>
              <a:t> Grade Lesson</a:t>
            </a:r>
            <a:endParaRPr lang="en-US" dirty="0"/>
          </a:p>
        </p:txBody>
      </p:sp>
      <p:sp>
        <p:nvSpPr>
          <p:cNvPr id="4" name="Slide Number Placeholder 3"/>
          <p:cNvSpPr>
            <a:spLocks noGrp="1"/>
          </p:cNvSpPr>
          <p:nvPr>
            <p:ph type="sldNum" sz="quarter" idx="11"/>
          </p:nvPr>
        </p:nvSpPr>
        <p:spPr/>
        <p:txBody>
          <a:bodyPr/>
          <a:lstStyle/>
          <a:p>
            <a:fld id="{C764B1F6-F012-4E8E-B53D-F4E04D8AE6B5}" type="slidenum">
              <a:rPr lang="en-US" smtClean="0"/>
              <a:pPr/>
              <a:t>33</a:t>
            </a:fld>
            <a:endParaRPr lang="en-US" dirty="0"/>
          </a:p>
        </p:txBody>
      </p:sp>
      <p:pic>
        <p:nvPicPr>
          <p:cNvPr id="6" name="Picture 5"/>
          <p:cNvPicPr>
            <a:picLocks noChangeAspect="1"/>
          </p:cNvPicPr>
          <p:nvPr/>
        </p:nvPicPr>
        <p:blipFill>
          <a:blip r:embed="rId3" cstate="print"/>
          <a:stretch>
            <a:fillRect/>
          </a:stretch>
        </p:blipFill>
        <p:spPr>
          <a:xfrm>
            <a:off x="384048" y="6133968"/>
            <a:ext cx="2200847" cy="487722"/>
          </a:xfrm>
          <a:prstGeom prst="rect">
            <a:avLst/>
          </a:prstGeom>
        </p:spPr>
      </p:pic>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4291" y="979999"/>
            <a:ext cx="8441900" cy="4431983"/>
          </a:xfrm>
        </p:spPr>
        <p:txBody>
          <a:bodyPr/>
          <a:lstStyle/>
          <a:p>
            <a:pPr>
              <a:buNone/>
            </a:pPr>
            <a:r>
              <a:rPr lang="en-US" b="1" dirty="0" smtClean="0"/>
              <a:t>	</a:t>
            </a:r>
            <a:r>
              <a:rPr lang="en-US" dirty="0" smtClean="0"/>
              <a:t>Tito and Luis are stuffed with pizza! Tito ate one-fourth of a cheese pizza. Tito ate three-eighths of a pepperoni pizza. Tito ate one-half of a mushroom. Luis ate five-eighths of a cheese pizza. Luis ate the other half of the mushroom pizza. All the pizzas were the same size. Tito says that he ate more pizza than Luis because Luis did not eat any pepperoni pizza. Luis says they each ate the same amount of pizza. Who is correct? Show all of your mathematical thinking. </a:t>
            </a:r>
            <a:endParaRPr lang="en-US" dirty="0"/>
          </a:p>
        </p:txBody>
      </p:sp>
      <p:sp>
        <p:nvSpPr>
          <p:cNvPr id="3" name="Title 2"/>
          <p:cNvSpPr>
            <a:spLocks noGrp="1"/>
          </p:cNvSpPr>
          <p:nvPr>
            <p:ph type="title"/>
          </p:nvPr>
        </p:nvSpPr>
        <p:spPr>
          <a:xfrm>
            <a:off x="384048" y="228600"/>
            <a:ext cx="8153400" cy="725557"/>
          </a:xfrm>
        </p:spPr>
        <p:txBody>
          <a:bodyPr/>
          <a:lstStyle/>
          <a:p>
            <a:r>
              <a:rPr lang="en-US" dirty="0" smtClean="0"/>
              <a:t>A 5</a:t>
            </a:r>
            <a:r>
              <a:rPr lang="en-US" baseline="30000" dirty="0" smtClean="0"/>
              <a:t>th</a:t>
            </a:r>
            <a:r>
              <a:rPr lang="en-US" dirty="0" smtClean="0"/>
              <a:t> Grade Lesson</a:t>
            </a:r>
            <a:endParaRPr lang="en-US" dirty="0"/>
          </a:p>
        </p:txBody>
      </p:sp>
      <p:sp>
        <p:nvSpPr>
          <p:cNvPr id="4" name="Slide Number Placeholder 3"/>
          <p:cNvSpPr>
            <a:spLocks noGrp="1"/>
          </p:cNvSpPr>
          <p:nvPr>
            <p:ph type="sldNum" sz="quarter" idx="11"/>
          </p:nvPr>
        </p:nvSpPr>
        <p:spPr/>
        <p:txBody>
          <a:bodyPr/>
          <a:lstStyle/>
          <a:p>
            <a:fld id="{C764B1F6-F012-4E8E-B53D-F4E04D8AE6B5}" type="slidenum">
              <a:rPr lang="en-US" smtClean="0"/>
              <a:pPr/>
              <a:t>34</a:t>
            </a:fld>
            <a:endParaRPr lang="en-US" dirty="0"/>
          </a:p>
        </p:txBody>
      </p:sp>
      <p:pic>
        <p:nvPicPr>
          <p:cNvPr id="6" name="Picture 5"/>
          <p:cNvPicPr>
            <a:picLocks noChangeAspect="1"/>
          </p:cNvPicPr>
          <p:nvPr/>
        </p:nvPicPr>
        <p:blipFill>
          <a:blip r:embed="rId3" cstate="print"/>
          <a:stretch>
            <a:fillRect/>
          </a:stretch>
        </p:blipFill>
        <p:spPr>
          <a:xfrm>
            <a:off x="384048" y="6133968"/>
            <a:ext cx="2200847" cy="487722"/>
          </a:xfrm>
          <a:prstGeom prst="rect">
            <a:avLst/>
          </a:prstGeom>
        </p:spPr>
      </p:pic>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4291" y="979999"/>
            <a:ext cx="8441900" cy="5004447"/>
          </a:xfrm>
        </p:spPr>
        <p:txBody>
          <a:bodyPr/>
          <a:lstStyle/>
          <a:p>
            <a:r>
              <a:rPr lang="en-US" sz="2400" dirty="0" smtClean="0"/>
              <a:t>Provide students with different versions of the task as needed </a:t>
            </a:r>
          </a:p>
          <a:p>
            <a:r>
              <a:rPr lang="en-US" sz="2400" dirty="0" smtClean="0"/>
              <a:t>Read the task</a:t>
            </a:r>
          </a:p>
          <a:p>
            <a:r>
              <a:rPr lang="en-US" sz="2400" dirty="0" smtClean="0"/>
              <a:t>Clarify language</a:t>
            </a:r>
          </a:p>
          <a:p>
            <a:r>
              <a:rPr lang="en-US" sz="2400" dirty="0" smtClean="0"/>
              <a:t>Clarify mathematics </a:t>
            </a:r>
          </a:p>
          <a:p>
            <a:r>
              <a:rPr lang="en-US" sz="2400" dirty="0" smtClean="0"/>
              <a:t>Clarify facts</a:t>
            </a:r>
          </a:p>
          <a:p>
            <a:r>
              <a:rPr lang="en-US" sz="2400" dirty="0" smtClean="0"/>
              <a:t>Check for understanding of problem situation</a:t>
            </a:r>
          </a:p>
          <a:p>
            <a:r>
              <a:rPr lang="en-US" sz="2400" dirty="0" smtClean="0"/>
              <a:t>Activate prior knowledge and address possible misconceptions</a:t>
            </a:r>
          </a:p>
          <a:p>
            <a:r>
              <a:rPr lang="en-US" sz="2400" dirty="0" smtClean="0"/>
              <a:t>Activate problem solving</a:t>
            </a:r>
          </a:p>
          <a:p>
            <a:r>
              <a:rPr lang="en-US" sz="2400" dirty="0" smtClean="0"/>
              <a:t>Clarify expectations </a:t>
            </a:r>
          </a:p>
          <a:p>
            <a:r>
              <a:rPr lang="en-US" sz="2400" dirty="0" smtClean="0"/>
              <a:t>Provide a process</a:t>
            </a:r>
          </a:p>
          <a:p>
            <a:r>
              <a:rPr lang="en-US" sz="2400" dirty="0" smtClean="0"/>
              <a:t>Provide graphic organizer and checklist</a:t>
            </a:r>
            <a:endParaRPr lang="en-US" sz="2400" dirty="0"/>
          </a:p>
          <a:p>
            <a:endParaRPr lang="en-US" sz="3600" dirty="0"/>
          </a:p>
        </p:txBody>
      </p:sp>
      <p:sp>
        <p:nvSpPr>
          <p:cNvPr id="3" name="Title 2"/>
          <p:cNvSpPr>
            <a:spLocks noGrp="1"/>
          </p:cNvSpPr>
          <p:nvPr>
            <p:ph type="title"/>
          </p:nvPr>
        </p:nvSpPr>
        <p:spPr>
          <a:xfrm>
            <a:off x="384048" y="228600"/>
            <a:ext cx="8153400" cy="777240"/>
          </a:xfrm>
        </p:spPr>
        <p:txBody>
          <a:bodyPr/>
          <a:lstStyle/>
          <a:p>
            <a:r>
              <a:rPr lang="en-US" dirty="0" smtClean="0"/>
              <a:t>A 5</a:t>
            </a:r>
            <a:r>
              <a:rPr lang="en-US" baseline="30000" dirty="0" smtClean="0"/>
              <a:t>th</a:t>
            </a:r>
            <a:r>
              <a:rPr lang="en-US" dirty="0" smtClean="0"/>
              <a:t> Grade Lesson</a:t>
            </a:r>
            <a:endParaRPr lang="en-US" dirty="0"/>
          </a:p>
        </p:txBody>
      </p:sp>
      <p:sp>
        <p:nvSpPr>
          <p:cNvPr id="4" name="Slide Number Placeholder 3"/>
          <p:cNvSpPr>
            <a:spLocks noGrp="1"/>
          </p:cNvSpPr>
          <p:nvPr>
            <p:ph type="sldNum" sz="quarter" idx="11"/>
          </p:nvPr>
        </p:nvSpPr>
        <p:spPr/>
        <p:txBody>
          <a:bodyPr/>
          <a:lstStyle/>
          <a:p>
            <a:fld id="{C764B1F6-F012-4E8E-B53D-F4E04D8AE6B5}" type="slidenum">
              <a:rPr lang="en-US" smtClean="0"/>
              <a:pPr/>
              <a:t>35</a:t>
            </a:fld>
            <a:endParaRPr lang="en-US" dirty="0"/>
          </a:p>
        </p:txBody>
      </p:sp>
      <p:pic>
        <p:nvPicPr>
          <p:cNvPr id="6" name="Picture 5"/>
          <p:cNvPicPr>
            <a:picLocks noChangeAspect="1"/>
          </p:cNvPicPr>
          <p:nvPr/>
        </p:nvPicPr>
        <p:blipFill>
          <a:blip r:embed="rId3" cstate="print"/>
          <a:stretch>
            <a:fillRect/>
          </a:stretch>
        </p:blipFill>
        <p:spPr>
          <a:xfrm>
            <a:off x="384048" y="6133968"/>
            <a:ext cx="2200847" cy="487722"/>
          </a:xfrm>
          <a:prstGeom prst="rect">
            <a:avLst/>
          </a:prstGeom>
        </p:spPr>
      </p:pic>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4291" y="979999"/>
            <a:ext cx="8441900" cy="4893647"/>
          </a:xfrm>
        </p:spPr>
        <p:txBody>
          <a:bodyPr/>
          <a:lstStyle/>
          <a:p>
            <a:r>
              <a:rPr lang="en-US" dirty="0" smtClean="0"/>
              <a:t>Step 1: With your group, determine what standard(s) you want to address in your lesson. </a:t>
            </a:r>
          </a:p>
          <a:p>
            <a:r>
              <a:rPr lang="en-US" dirty="0" smtClean="0"/>
              <a:t>Step 2: Find a task that you will use as the main lesson task from those provided on Illustrative Mathematics. </a:t>
            </a:r>
            <a:r>
              <a:rPr lang="en-US" dirty="0" smtClean="0">
                <a:hlinkClick r:id="rId3"/>
              </a:rPr>
              <a:t>http://www.illustrativemathematics.org/</a:t>
            </a:r>
            <a:endParaRPr lang="en-US" dirty="0" smtClean="0"/>
          </a:p>
          <a:p>
            <a:r>
              <a:rPr lang="en-US" dirty="0" smtClean="0"/>
              <a:t>Step 3: Use the planning questions provided to outline your lesson. </a:t>
            </a:r>
          </a:p>
          <a:p>
            <a:r>
              <a:rPr lang="en-US" dirty="0" smtClean="0"/>
              <a:t>Step 4: Present your lesson outline. </a:t>
            </a:r>
            <a:endParaRPr lang="en-US" dirty="0"/>
          </a:p>
          <a:p>
            <a:endParaRPr lang="en-US" sz="3600" dirty="0"/>
          </a:p>
        </p:txBody>
      </p:sp>
      <p:sp>
        <p:nvSpPr>
          <p:cNvPr id="3" name="Title 2"/>
          <p:cNvSpPr>
            <a:spLocks noGrp="1"/>
          </p:cNvSpPr>
          <p:nvPr>
            <p:ph type="title"/>
          </p:nvPr>
        </p:nvSpPr>
        <p:spPr/>
        <p:txBody>
          <a:bodyPr/>
          <a:lstStyle/>
          <a:p>
            <a:r>
              <a:rPr lang="en-US" dirty="0" smtClean="0"/>
              <a:t>Outlining a Lesson</a:t>
            </a:r>
            <a:endParaRPr lang="en-US" dirty="0"/>
          </a:p>
        </p:txBody>
      </p:sp>
      <p:sp>
        <p:nvSpPr>
          <p:cNvPr id="4" name="Slide Number Placeholder 3"/>
          <p:cNvSpPr>
            <a:spLocks noGrp="1"/>
          </p:cNvSpPr>
          <p:nvPr>
            <p:ph type="sldNum" sz="quarter" idx="11"/>
          </p:nvPr>
        </p:nvSpPr>
        <p:spPr/>
        <p:txBody>
          <a:bodyPr/>
          <a:lstStyle/>
          <a:p>
            <a:fld id="{C764B1F6-F012-4E8E-B53D-F4E04D8AE6B5}" type="slidenum">
              <a:rPr lang="en-US" smtClean="0"/>
              <a:pPr/>
              <a:t>36</a:t>
            </a:fld>
            <a:endParaRPr lang="en-US" dirty="0"/>
          </a:p>
        </p:txBody>
      </p:sp>
      <p:pic>
        <p:nvPicPr>
          <p:cNvPr id="10" name="Picture 9"/>
          <p:cNvPicPr>
            <a:picLocks noChangeAspect="1"/>
          </p:cNvPicPr>
          <p:nvPr/>
        </p:nvPicPr>
        <p:blipFill>
          <a:blip r:embed="rId4" cstate="print"/>
          <a:stretch>
            <a:fillRect/>
          </a:stretch>
        </p:blipFill>
        <p:spPr>
          <a:xfrm>
            <a:off x="384048" y="6133968"/>
            <a:ext cx="2200847" cy="487722"/>
          </a:xfrm>
          <a:prstGeom prst="rect">
            <a:avLst/>
          </a:prstGeom>
        </p:spPr>
      </p:pic>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15882</TotalTime>
  <Words>2172</Words>
  <Application>Microsoft Office PowerPoint</Application>
  <PresentationFormat>On-screen Show (4:3)</PresentationFormat>
  <Paragraphs>139</Paragraphs>
  <Slides>7</Slides>
  <Notes>7</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7</vt:i4>
      </vt:variant>
    </vt:vector>
  </HeadingPairs>
  <TitlesOfParts>
    <vt:vector size="12" baseType="lpstr">
      <vt:lpstr>Arial</vt:lpstr>
      <vt:lpstr>Calibri</vt:lpstr>
      <vt:lpstr>Times New Roman</vt:lpstr>
      <vt:lpstr>LtBkgBlueBorder</vt:lpstr>
      <vt:lpstr>LtBkgNoBorder</vt:lpstr>
      <vt:lpstr>Connecticut Core Standards  for Mathematics</vt:lpstr>
      <vt:lpstr>Teaching and Learning with the UDL Principles</vt:lpstr>
      <vt:lpstr>Observing a Lesson</vt:lpstr>
      <vt:lpstr>A 5th Grade Lesson</vt:lpstr>
      <vt:lpstr>A 5th Grade Lesson</vt:lpstr>
      <vt:lpstr>A 5th Grade Lesson</vt:lpstr>
      <vt:lpstr>Outlining a Lesson</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638</cp:revision>
  <dcterms:created xsi:type="dcterms:W3CDTF">2014-01-18T18:47:42Z</dcterms:created>
  <dcterms:modified xsi:type="dcterms:W3CDTF">2014-08-06T18:14:38Z</dcterms:modified>
</cp:coreProperties>
</file>