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7" r:id="rId1"/>
    <p:sldMasterId id="2147483711" r:id="rId2"/>
  </p:sldMasterIdLst>
  <p:notesMasterIdLst>
    <p:notesMasterId r:id="rId8"/>
  </p:notesMasterIdLst>
  <p:handoutMasterIdLst>
    <p:handoutMasterId r:id="rId9"/>
  </p:handoutMasterIdLst>
  <p:sldIdLst>
    <p:sldId id="370" r:id="rId3"/>
    <p:sldId id="385" r:id="rId4"/>
    <p:sldId id="386" r:id="rId5"/>
    <p:sldId id="387" r:id="rId6"/>
    <p:sldId id="543"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Judy Curran Buck" initials="JCB" lastIdx="0" clrIdx="7"/>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W2K" initials="W" lastIdx="7" clrIdx="5"/>
  <p:cmAuthor id="6" name="Charlene" initials="CTN" lastIdx="9"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84" autoAdjust="0"/>
    <p:restoredTop sz="85209" autoAdjust="0"/>
  </p:normalViewPr>
  <p:slideViewPr>
    <p:cSldViewPr snapToGrid="0">
      <p:cViewPr varScale="1">
        <p:scale>
          <a:sx n="75" d="100"/>
          <a:sy n="75" d="100"/>
        </p:scale>
        <p:origin x="164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8/6/2014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8/6/2014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 sharing what you hope to accomplish throughout the full day session. There are nine outcomes for this session. These are presented to the participants over two slides. </a:t>
            </a:r>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2</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7019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There are nine outcomes for this session. These are presented to the participants over two slides. </a:t>
            </a:r>
          </a:p>
          <a:p>
            <a:pPr>
              <a:spcBef>
                <a:spcPct val="0"/>
              </a:spcBef>
            </a:pPr>
            <a:endParaRPr lang="en-US" dirty="0" smtClean="0"/>
          </a:p>
        </p:txBody>
      </p:sp>
      <p:sp>
        <p:nvSpPr>
          <p:cNvPr id="1331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31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00BCC635-465E-4E8D-BEC0-F54D65151E12}"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1331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31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96F60-4D9F-4A25-84B7-0C2B67472C22}" type="slidenum">
              <a:rPr lang="en-US">
                <a:solidFill>
                  <a:prstClr val="black"/>
                </a:solidFill>
                <a:latin typeface="Arial" pitchFamily="34" charset="0"/>
              </a:rPr>
              <a:pPr/>
              <a:t>3</a:t>
            </a:fld>
            <a:endParaRPr lang="en-US" dirty="0">
              <a:solidFill>
                <a:prstClr val="black"/>
              </a:solidFill>
              <a:latin typeface="Arial" pitchFamily="34" charset="0"/>
            </a:endParaRPr>
          </a:p>
        </p:txBody>
      </p:sp>
    </p:spTree>
    <p:extLst>
      <p:ext uri="{BB962C8B-B14F-4D97-AF65-F5344CB8AC3E}">
        <p14:creationId xmlns:p14="http://schemas.microsoft.com/office/powerpoint/2010/main" val="2078902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agenda letting participants know that this is the pathway they will travel in order accomplish the nine outcomes discussed earlier. Note that in addition to the break for lunch, there will also be shorts breaks</a:t>
            </a:r>
            <a:r>
              <a:rPr lang="en-US" baseline="0" dirty="0" smtClean="0"/>
              <a:t> throughout the day, but participants should feel free to take a personal break as needed</a:t>
            </a:r>
            <a:r>
              <a:rPr lang="en-US" dirty="0" smtClean="0"/>
              <a:t>. Emphasize the importance of coming back from lunch and</a:t>
            </a:r>
            <a:r>
              <a:rPr lang="en-US" baseline="0" dirty="0" smtClean="0"/>
              <a:t> </a:t>
            </a:r>
            <a:r>
              <a:rPr lang="en-US" dirty="0" smtClean="0"/>
              <a:t>breaks on time to ensure enough time to complete all the work of the day. </a:t>
            </a:r>
          </a:p>
        </p:txBody>
      </p:sp>
      <p:sp>
        <p:nvSpPr>
          <p:cNvPr id="13619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619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3B8E3411-EFBF-4FCB-866D-F106F036A656}"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13619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619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D34C6E-B6B7-4E28-9B83-09471AD03AE0}" type="slidenum">
              <a:rPr lang="en-US">
                <a:solidFill>
                  <a:prstClr val="black"/>
                </a:solidFill>
                <a:latin typeface="Arial" pitchFamily="34" charset="0"/>
              </a:rPr>
              <a:pPr/>
              <a:t>4</a:t>
            </a:fld>
            <a:endParaRPr lang="en-US" dirty="0">
              <a:solidFill>
                <a:prstClr val="black"/>
              </a:solidFill>
              <a:latin typeface="Arial" pitchFamily="34" charset="0"/>
            </a:endParaRPr>
          </a:p>
        </p:txBody>
      </p:sp>
    </p:spTree>
    <p:extLst>
      <p:ext uri="{BB962C8B-B14F-4D97-AF65-F5344CB8AC3E}">
        <p14:creationId xmlns:p14="http://schemas.microsoft.com/office/powerpoint/2010/main" val="494683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This will be a short self-assessment, which will be found in the Participant Guide on </a:t>
            </a:r>
            <a:r>
              <a:rPr lang="en-US" b="1" dirty="0" smtClean="0"/>
              <a:t>page 5.</a:t>
            </a:r>
            <a:r>
              <a:rPr lang="en-US" dirty="0" smtClean="0"/>
              <a:t> It will assess where the coaches are now with the understanding of implementing the Practice Standards</a:t>
            </a:r>
            <a:r>
              <a:rPr lang="en-US" baseline="0" dirty="0" smtClean="0"/>
              <a:t> </a:t>
            </a:r>
            <a:r>
              <a:rPr lang="en-US" dirty="0" smtClean="0"/>
              <a:t>that were</a:t>
            </a:r>
            <a:r>
              <a:rPr lang="en-US" baseline="0" dirty="0" smtClean="0"/>
              <a:t> introduced in Module 1, and assess where they are in understanding the Content Standards</a:t>
            </a:r>
            <a:r>
              <a:rPr lang="en-US" dirty="0" smtClean="0"/>
              <a:t>. The participants will complete the same assessment at the end of the session. </a:t>
            </a:r>
            <a:r>
              <a:rPr lang="en-US" b="1" dirty="0" smtClean="0"/>
              <a:t>Allow 3–4 minutes to complete.</a:t>
            </a:r>
            <a:endParaRPr lang="en-US" dirty="0" smtClean="0"/>
          </a:p>
        </p:txBody>
      </p:sp>
      <p:sp>
        <p:nvSpPr>
          <p:cNvPr id="13722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722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718121AA-0325-4E14-BDE1-2EAE263EAB61}"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13722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722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376FE76-AC6A-4604-99FB-6B2232888865}" type="slidenum">
              <a:rPr lang="en-US">
                <a:solidFill>
                  <a:prstClr val="black"/>
                </a:solidFill>
                <a:latin typeface="Arial" pitchFamily="34" charset="0"/>
              </a:rPr>
              <a:pPr/>
              <a:t>5</a:t>
            </a:fld>
            <a:endParaRPr lang="en-US" dirty="0">
              <a:solidFill>
                <a:prstClr val="black"/>
              </a:solidFill>
              <a:latin typeface="Arial" pitchFamily="34" charset="0"/>
            </a:endParaRPr>
          </a:p>
        </p:txBody>
      </p:sp>
    </p:spTree>
    <p:extLst>
      <p:ext uri="{BB962C8B-B14F-4D97-AF65-F5344CB8AC3E}">
        <p14:creationId xmlns:p14="http://schemas.microsoft.com/office/powerpoint/2010/main" val="3347170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95021" y="6071616"/>
            <a:ext cx="2850777" cy="523220"/>
          </a:xfrm>
          <a:prstGeom prst="rect">
            <a:avLst/>
          </a:prstGeom>
          <a:noFill/>
        </p:spPr>
        <p:txBody>
          <a:bodyPr wrap="square" rtlCol="0">
            <a:spAutoFit/>
          </a:bodyPr>
          <a:lstStyle/>
          <a:p>
            <a:r>
              <a:rPr lang="en-US" sz="2400" dirty="0" smtClean="0">
                <a:solidFill>
                  <a:schemeClr val="bg1"/>
                </a:solidFill>
              </a:rPr>
              <a:t>Introductory</a:t>
            </a:r>
            <a:r>
              <a:rPr lang="en-US" sz="2800" dirty="0" smtClean="0">
                <a:solidFill>
                  <a:schemeClr val="bg1"/>
                </a:solidFill>
              </a:rPr>
              <a:t> </a:t>
            </a:r>
            <a:r>
              <a:rPr lang="en-US" sz="2400" dirty="0" smtClean="0">
                <a:solidFill>
                  <a:schemeClr val="bg1"/>
                </a:solidFill>
              </a:rPr>
              <a:t>Activity</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p:txBody>
          <a:bodyPr>
            <a:normAutofit/>
          </a:bodyPr>
          <a:lstStyle/>
          <a:p>
            <a:r>
              <a:rPr lang="en-US" dirty="0" smtClean="0"/>
              <a:t>Focus on Teaching and Learning</a:t>
            </a:r>
          </a:p>
        </p:txBody>
      </p:sp>
      <p:sp>
        <p:nvSpPr>
          <p:cNvPr id="19459" name="Content Placeholder 1"/>
          <p:cNvSpPr>
            <a:spLocks noGrp="1"/>
          </p:cNvSpPr>
          <p:nvPr>
            <p:ph type="body" sz="quarter" idx="10"/>
          </p:nvPr>
        </p:nvSpPr>
        <p:spPr>
          <a:xfrm>
            <a:off x="381000" y="1061930"/>
            <a:ext cx="8382000" cy="4702826"/>
          </a:xfrm>
        </p:spPr>
        <p:txBody>
          <a:bodyPr/>
          <a:lstStyle/>
          <a:p>
            <a:r>
              <a:rPr lang="en-US" dirty="0" smtClean="0"/>
              <a:t>By the end of this session you will have:</a:t>
            </a:r>
          </a:p>
          <a:p>
            <a:pPr lvl="1">
              <a:spcBef>
                <a:spcPts val="1200"/>
              </a:spcBef>
            </a:pPr>
            <a:r>
              <a:rPr lang="en-US" dirty="0" smtClean="0"/>
              <a:t>Strengthened your working relationship with peer Core Standards Coaches. </a:t>
            </a:r>
          </a:p>
          <a:p>
            <a:pPr lvl="1">
              <a:spcBef>
                <a:spcPts val="1200"/>
              </a:spcBef>
            </a:pPr>
            <a:r>
              <a:rPr lang="en-US" dirty="0" smtClean="0"/>
              <a:t>Deepened your understanding of the Practice and Content  standards specified in the CCS-Math.</a:t>
            </a:r>
          </a:p>
          <a:p>
            <a:pPr lvl="1">
              <a:spcBef>
                <a:spcPts val="1200"/>
              </a:spcBef>
            </a:pPr>
            <a:r>
              <a:rPr lang="en-US" dirty="0" smtClean="0"/>
              <a:t>Articulate a common understanding of UDL.</a:t>
            </a:r>
          </a:p>
          <a:p>
            <a:pPr lvl="1">
              <a:spcBef>
                <a:spcPts val="1200"/>
              </a:spcBef>
            </a:pPr>
            <a:r>
              <a:rPr lang="en-US" dirty="0" smtClean="0"/>
              <a:t>Identified  the importance of incorporating UDL practices into lessons. </a:t>
            </a:r>
          </a:p>
          <a:p>
            <a:pPr lvl="1">
              <a:spcBef>
                <a:spcPts val="1200"/>
              </a:spcBef>
            </a:pPr>
            <a:r>
              <a:rPr lang="en-US" dirty="0" smtClean="0"/>
              <a:t>Described the alignment of instructional practices and learning expectations of the CCS-Math. </a:t>
            </a:r>
          </a:p>
        </p:txBody>
      </p:sp>
      <p:sp>
        <p:nvSpPr>
          <p:cNvPr id="5" name="Slide Number Placeholder 4"/>
          <p:cNvSpPr>
            <a:spLocks noGrp="1"/>
          </p:cNvSpPr>
          <p:nvPr>
            <p:ph type="sldNum" sz="quarter" idx="12"/>
          </p:nvPr>
        </p:nvSpPr>
        <p:spPr/>
        <p:txBody>
          <a:bodyPr/>
          <a:lstStyle/>
          <a:p>
            <a:fld id="{AD8D4AF1-7CC8-4517-894C-95FE2C0637D7}" type="slidenum">
              <a:rPr lang="en-US" smtClean="0"/>
              <a:pPr/>
              <a:t>2</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2"/>
          <p:cNvSpPr>
            <a:spLocks noGrp="1"/>
          </p:cNvSpPr>
          <p:nvPr>
            <p:ph type="title"/>
          </p:nvPr>
        </p:nvSpPr>
        <p:spPr/>
        <p:txBody>
          <a:bodyPr>
            <a:normAutofit fontScale="90000"/>
          </a:bodyPr>
          <a:lstStyle/>
          <a:p>
            <a:r>
              <a:rPr lang="en-US" dirty="0"/>
              <a:t>Focus on Teaching and </a:t>
            </a:r>
            <a:r>
              <a:rPr lang="en-US" dirty="0" smtClean="0"/>
              <a:t>Learning (</a:t>
            </a:r>
            <a:r>
              <a:rPr lang="en-US" dirty="0"/>
              <a:t>cont'd</a:t>
            </a:r>
            <a:r>
              <a:rPr lang="en-US" dirty="0" smtClean="0"/>
              <a:t>)</a:t>
            </a:r>
          </a:p>
        </p:txBody>
      </p:sp>
      <p:sp>
        <p:nvSpPr>
          <p:cNvPr id="19459" name="Content Placeholder 1"/>
          <p:cNvSpPr>
            <a:spLocks noGrp="1"/>
          </p:cNvSpPr>
          <p:nvPr>
            <p:ph type="body" sz="quarter" idx="10"/>
          </p:nvPr>
        </p:nvSpPr>
        <p:spPr>
          <a:xfrm>
            <a:off x="381000" y="1112520"/>
            <a:ext cx="8382000" cy="4161139"/>
          </a:xfrm>
        </p:spPr>
        <p:txBody>
          <a:bodyPr/>
          <a:lstStyle/>
          <a:p>
            <a:pPr>
              <a:spcBef>
                <a:spcPts val="1200"/>
              </a:spcBef>
            </a:pPr>
            <a:r>
              <a:rPr lang="en-US" dirty="0" smtClean="0"/>
              <a:t>By the end of this session you will have:</a:t>
            </a:r>
          </a:p>
          <a:p>
            <a:pPr lvl="1">
              <a:spcBef>
                <a:spcPts val="1200"/>
              </a:spcBef>
            </a:pPr>
            <a:r>
              <a:rPr lang="en-US" dirty="0" smtClean="0"/>
              <a:t>Planned for implementing UDL strategies within classroom lessons. </a:t>
            </a:r>
          </a:p>
          <a:p>
            <a:pPr lvl="1">
              <a:spcBef>
                <a:spcPts val="1200"/>
              </a:spcBef>
            </a:pPr>
            <a:r>
              <a:rPr lang="en-US" dirty="0" smtClean="0"/>
              <a:t>Measured progress towards learning targets using the formative assessment process. </a:t>
            </a:r>
          </a:p>
          <a:p>
            <a:pPr lvl="1">
              <a:spcBef>
                <a:spcPts val="1200"/>
              </a:spcBef>
            </a:pPr>
            <a:r>
              <a:rPr lang="en-US" dirty="0" smtClean="0"/>
              <a:t>Explored strategies for supporting teachers as they make changes to their classroom practices. </a:t>
            </a:r>
          </a:p>
          <a:p>
            <a:pPr lvl="1">
              <a:spcBef>
                <a:spcPts val="1200"/>
              </a:spcBef>
            </a:pPr>
            <a:r>
              <a:rPr lang="en-US" dirty="0" smtClean="0"/>
              <a:t>Made plans for next steps in your CCS-Math implementation. </a:t>
            </a:r>
          </a:p>
        </p:txBody>
      </p:sp>
      <p:sp>
        <p:nvSpPr>
          <p:cNvPr id="5" name="Slide Number Placeholder 4"/>
          <p:cNvSpPr>
            <a:spLocks noGrp="1"/>
          </p:cNvSpPr>
          <p:nvPr>
            <p:ph type="sldNum" sz="quarter" idx="12"/>
          </p:nvPr>
        </p:nvSpPr>
        <p:spPr/>
        <p:txBody>
          <a:bodyPr/>
          <a:lstStyle/>
          <a:p>
            <a:fld id="{1B164E58-F631-4785-8D59-D7BB0BAC1458}" type="slidenum">
              <a:rPr lang="en-US" smtClean="0"/>
              <a:pPr/>
              <a:t>3</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7"/>
          <p:cNvSpPr>
            <a:spLocks noGrp="1"/>
          </p:cNvSpPr>
          <p:nvPr>
            <p:ph idx="1"/>
          </p:nvPr>
        </p:nvSpPr>
        <p:spPr>
          <a:xfrm>
            <a:off x="245990" y="813343"/>
            <a:ext cx="6703450" cy="5059847"/>
          </a:xfrm>
        </p:spPr>
        <p:txBody>
          <a:bodyPr/>
          <a:lstStyle/>
          <a:p>
            <a:pPr marL="0" indent="0">
              <a:buNone/>
            </a:pPr>
            <a:r>
              <a:rPr lang="en-US" sz="2400" b="1" dirty="0" smtClean="0"/>
              <a:t>Morning Session</a:t>
            </a:r>
          </a:p>
          <a:p>
            <a:r>
              <a:rPr lang="en-US" sz="2400" dirty="0" smtClean="0"/>
              <a:t>Welcome and Introductions</a:t>
            </a:r>
          </a:p>
          <a:p>
            <a:r>
              <a:rPr lang="en-US" sz="2400" dirty="0" smtClean="0"/>
              <a:t>Sharing Implementation Experiences</a:t>
            </a:r>
          </a:p>
          <a:p>
            <a:r>
              <a:rPr lang="en-US" sz="2400" dirty="0" smtClean="0"/>
              <a:t>Building a Teaching and Learning Framework through UDL</a:t>
            </a:r>
          </a:p>
          <a:p>
            <a:r>
              <a:rPr lang="en-US" sz="2400" dirty="0" smtClean="0"/>
              <a:t>Teaching and Learning with the UDL Principles</a:t>
            </a:r>
          </a:p>
          <a:p>
            <a:pPr marL="0" indent="0">
              <a:buNone/>
            </a:pPr>
            <a:r>
              <a:rPr lang="en-US" sz="2400" b="1" dirty="0" smtClean="0"/>
              <a:t>Afternoon Session</a:t>
            </a:r>
          </a:p>
          <a:p>
            <a:r>
              <a:rPr lang="en-US" sz="2400" spc="-20" dirty="0" smtClean="0"/>
              <a:t>Supporting Teachers with UDL</a:t>
            </a:r>
          </a:p>
          <a:p>
            <a:r>
              <a:rPr lang="en-US" sz="2400" dirty="0" smtClean="0"/>
              <a:t>Assessing Learning Progress</a:t>
            </a:r>
          </a:p>
          <a:p>
            <a:r>
              <a:rPr lang="en-US" sz="2400" dirty="0" smtClean="0"/>
              <a:t>Students’ Role in the Assessment Process</a:t>
            </a:r>
          </a:p>
          <a:p>
            <a:r>
              <a:rPr lang="en-US" sz="2400" dirty="0" smtClean="0"/>
              <a:t>Moving Forward with the CCS-Math Implementation</a:t>
            </a:r>
          </a:p>
          <a:p>
            <a:pPr marL="0" indent="0">
              <a:buNone/>
            </a:pPr>
            <a:r>
              <a:rPr lang="en-US" sz="2400" b="1" dirty="0" smtClean="0"/>
              <a:t>Post-Assessment, Session Evaluation, &amp; Wrap Up</a:t>
            </a:r>
          </a:p>
        </p:txBody>
      </p:sp>
      <p:sp>
        <p:nvSpPr>
          <p:cNvPr id="27651" name="Title 2"/>
          <p:cNvSpPr>
            <a:spLocks noGrp="1"/>
          </p:cNvSpPr>
          <p:nvPr>
            <p:ph type="title"/>
          </p:nvPr>
        </p:nvSpPr>
        <p:spPr>
          <a:xfrm>
            <a:off x="310896" y="0"/>
            <a:ext cx="8153400" cy="680418"/>
          </a:xfrm>
        </p:spPr>
        <p:txBody>
          <a:bodyPr>
            <a:normAutofit/>
          </a:bodyPr>
          <a:lstStyle/>
          <a:p>
            <a:r>
              <a:rPr lang="en-US" sz="4600" dirty="0" smtClean="0"/>
              <a:t>Today’s Agenda</a:t>
            </a:r>
          </a:p>
        </p:txBody>
      </p:sp>
      <p:sp>
        <p:nvSpPr>
          <p:cNvPr id="5" name="Slide Number Placeholder 4"/>
          <p:cNvSpPr>
            <a:spLocks noGrp="1"/>
          </p:cNvSpPr>
          <p:nvPr>
            <p:ph type="sldNum" sz="quarter" idx="11"/>
          </p:nvPr>
        </p:nvSpPr>
        <p:spPr/>
        <p:txBody>
          <a:bodyPr/>
          <a:lstStyle/>
          <a:p>
            <a:fld id="{08BBAEDF-87C4-4E53-9FCE-8615966C3AA6}" type="slidenum">
              <a:rPr lang="en-US" smtClean="0"/>
              <a:pPr/>
              <a:t>4</a:t>
            </a:fld>
            <a:endParaRPr lang="en-US" dirty="0"/>
          </a:p>
        </p:txBody>
      </p:sp>
      <p:sp>
        <p:nvSpPr>
          <p:cNvPr id="27653" name="Rectangle 5"/>
          <p:cNvSpPr>
            <a:spLocks noChangeArrowheads="1"/>
          </p:cNvSpPr>
          <p:nvPr/>
        </p:nvSpPr>
        <p:spPr bwMode="auto">
          <a:xfrm>
            <a:off x="4227513" y="3244850"/>
            <a:ext cx="184150" cy="368300"/>
          </a:xfrm>
          <a:prstGeom prst="rect">
            <a:avLst/>
          </a:prstGeom>
          <a:noFill/>
          <a:ln w="9525">
            <a:noFill/>
            <a:miter lim="800000"/>
            <a:headEnd/>
            <a:tailEnd/>
          </a:ln>
        </p:spPr>
        <p:txBody>
          <a:bodyPr wrap="none">
            <a:spAutoFit/>
          </a:bodyPr>
          <a:lstStyle/>
          <a:p>
            <a:pPr fontAlgn="base">
              <a:spcBef>
                <a:spcPct val="0"/>
              </a:spcBef>
              <a:spcAft>
                <a:spcPct val="0"/>
              </a:spcAft>
            </a:pPr>
            <a:endParaRPr lang="en-US" dirty="0">
              <a:solidFill>
                <a:prstClr val="black"/>
              </a:solidFill>
              <a:latin typeface="Arial" pitchFamily="34" charset="0"/>
            </a:endParaRPr>
          </a:p>
        </p:txBody>
      </p:sp>
      <p:pic>
        <p:nvPicPr>
          <p:cNvPr id="1030" name="Picture 6" descr="C:\Users\Heath McGregor\AppData\Local\Microsoft\Windows\Temporary Internet Files\Content.IE5\6LMP111W\MP900289183[1].jpg"/>
          <p:cNvPicPr>
            <a:picLocks noChangeAspect="1" noChangeArrowheads="1"/>
          </p:cNvPicPr>
          <p:nvPr/>
        </p:nvPicPr>
        <p:blipFill>
          <a:blip r:embed="rId3" cstate="print"/>
          <a:stretch>
            <a:fillRect/>
          </a:stretch>
        </p:blipFill>
        <p:spPr bwMode="auto">
          <a:xfrm>
            <a:off x="6588413" y="287009"/>
            <a:ext cx="2197487" cy="3279151"/>
          </a:xfrm>
          <a:prstGeom prst="rect">
            <a:avLst/>
          </a:prstGeom>
          <a:noFill/>
          <a:ln>
            <a:solidFill>
              <a:schemeClr val="tx1">
                <a:lumMod val="50000"/>
                <a:lumOff val="50000"/>
              </a:schemeClr>
            </a:solidFill>
          </a:ln>
        </p:spPr>
      </p:pic>
      <p:pic>
        <p:nvPicPr>
          <p:cNvPr id="8" name="Picture 7"/>
          <p:cNvPicPr>
            <a:picLocks noChangeAspect="1"/>
          </p:cNvPicPr>
          <p:nvPr/>
        </p:nvPicPr>
        <p:blipFill>
          <a:blip r:embed="rId4"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8" descr="participant guide call out.png"/>
          <p:cNvPicPr>
            <a:picLocks noChangeAspect="1" noChangeArrowheads="1"/>
          </p:cNvPicPr>
          <p:nvPr/>
        </p:nvPicPr>
        <p:blipFill>
          <a:blip r:embed="rId3" cstate="print"/>
          <a:srcRect/>
          <a:stretch>
            <a:fillRect/>
          </a:stretch>
        </p:blipFill>
        <p:spPr bwMode="auto">
          <a:xfrm>
            <a:off x="1003031" y="4740652"/>
            <a:ext cx="935822" cy="1013807"/>
          </a:xfrm>
          <a:prstGeom prst="rect">
            <a:avLst/>
          </a:prstGeom>
          <a:noFill/>
          <a:ln w="9525">
            <a:noFill/>
            <a:miter lim="800000"/>
            <a:headEnd/>
            <a:tailEnd/>
          </a:ln>
        </p:spPr>
      </p:pic>
      <p:sp>
        <p:nvSpPr>
          <p:cNvPr id="28675" name="Title 1"/>
          <p:cNvSpPr>
            <a:spLocks noGrp="1"/>
          </p:cNvSpPr>
          <p:nvPr>
            <p:ph type="title"/>
          </p:nvPr>
        </p:nvSpPr>
        <p:spPr/>
        <p:txBody>
          <a:bodyPr/>
          <a:lstStyle/>
          <a:p>
            <a:r>
              <a:rPr lang="en-US" dirty="0" smtClean="0"/>
              <a:t>Introductory Activity:</a:t>
            </a:r>
            <a:br>
              <a:rPr lang="en-US" dirty="0" smtClean="0"/>
            </a:br>
            <a:r>
              <a:rPr lang="en-US" dirty="0" smtClean="0"/>
              <a:t>Pre-Assessment – CCS-Math</a:t>
            </a:r>
          </a:p>
        </p:txBody>
      </p:sp>
      <p:sp>
        <p:nvSpPr>
          <p:cNvPr id="4" name="Text Placeholder 3"/>
          <p:cNvSpPr>
            <a:spLocks noGrp="1"/>
          </p:cNvSpPr>
          <p:nvPr>
            <p:ph type="body" idx="1"/>
          </p:nvPr>
        </p:nvSpPr>
        <p:spPr/>
        <p:txBody>
          <a:bodyPr/>
          <a:lstStyle/>
          <a:p>
            <a:r>
              <a:rPr lang="en-US" sz="3200" dirty="0" smtClean="0"/>
              <a:t>Please complete the Pre-Assessment</a:t>
            </a:r>
            <a:endParaRPr lang="en-US" sz="3200" dirty="0"/>
          </a:p>
        </p:txBody>
      </p:sp>
      <p:sp>
        <p:nvSpPr>
          <p:cNvPr id="6" name="Slide Number Placeholder 5"/>
          <p:cNvSpPr>
            <a:spLocks noGrp="1"/>
          </p:cNvSpPr>
          <p:nvPr>
            <p:ph type="sldNum" sz="quarter" idx="12"/>
          </p:nvPr>
        </p:nvSpPr>
        <p:spPr>
          <a:prstGeom prst="rect">
            <a:avLst/>
          </a:prstGeom>
        </p:spPr>
        <p:txBody>
          <a:bodyPr/>
          <a:lstStyle/>
          <a:p>
            <a:pPr algn="r"/>
            <a:fld id="{A2075261-263A-4BB0-9104-0AE8219FD63C}" type="slidenum">
              <a:rPr lang="en-US" smtClean="0">
                <a:solidFill>
                  <a:schemeClr val="bg1"/>
                </a:solidFill>
              </a:rPr>
              <a:pPr algn="r"/>
              <a:t>5</a:t>
            </a:fld>
            <a:endParaRPr lang="en-US" dirty="0">
              <a:solidFill>
                <a:schemeClr val="bg1"/>
              </a:solidFill>
            </a:endParaRPr>
          </a:p>
        </p:txBody>
      </p:sp>
      <p:sp>
        <p:nvSpPr>
          <p:cNvPr id="28678" name="TextBox 7"/>
          <p:cNvSpPr txBox="1">
            <a:spLocks noChangeArrowheads="1"/>
          </p:cNvSpPr>
          <p:nvPr/>
        </p:nvSpPr>
        <p:spPr bwMode="auto">
          <a:xfrm>
            <a:off x="966041" y="4809828"/>
            <a:ext cx="932688" cy="646331"/>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 </a:t>
            </a:r>
            <a:endParaRPr lang="en-US" dirty="0">
              <a:solidFill>
                <a:prstClr val="black"/>
              </a:solidFill>
            </a:endParaRPr>
          </a:p>
          <a:p>
            <a:pPr algn="ctr" fontAlgn="base">
              <a:spcBef>
                <a:spcPct val="0"/>
              </a:spcBef>
              <a:spcAft>
                <a:spcPct val="0"/>
              </a:spcAft>
            </a:pPr>
            <a:r>
              <a:rPr lang="en-US" dirty="0">
                <a:solidFill>
                  <a:prstClr val="black"/>
                </a:solidFill>
              </a:rPr>
              <a:t>5</a:t>
            </a:r>
          </a:p>
        </p:txBody>
      </p:sp>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7459926" y="2818331"/>
            <a:ext cx="1262044" cy="2143125"/>
          </a:xfrm>
          <a:prstGeom prst="rect">
            <a:avLst/>
          </a:prstGeom>
        </p:spPr>
      </p:pic>
    </p:spTree>
    <p:extLst>
      <p:ext uri="{BB962C8B-B14F-4D97-AF65-F5344CB8AC3E}">
        <p14:creationId xmlns:p14="http://schemas.microsoft.com/office/powerpoint/2010/main" val="341183299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15895</TotalTime>
  <Words>465</Words>
  <Application>Microsoft Office PowerPoint</Application>
  <PresentationFormat>On-screen Show (4:3)</PresentationFormat>
  <Paragraphs>59</Paragraphs>
  <Slides>5</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Times New Roman</vt:lpstr>
      <vt:lpstr>LtBkgBlueBorder</vt:lpstr>
      <vt:lpstr>LtBkgNoBorder</vt:lpstr>
      <vt:lpstr>Connecticut Core Standards  for Mathematics</vt:lpstr>
      <vt:lpstr>Focus on Teaching and Learning</vt:lpstr>
      <vt:lpstr>Focus on Teaching and Learning (cont'd)</vt:lpstr>
      <vt:lpstr>Today’s Agenda</vt:lpstr>
      <vt:lpstr>Introductory Activity: Pre-Assessment – CCS-Math</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633</cp:revision>
  <dcterms:created xsi:type="dcterms:W3CDTF">2014-01-18T18:47:42Z</dcterms:created>
  <dcterms:modified xsi:type="dcterms:W3CDTF">2014-08-06T17:50:52Z</dcterms:modified>
</cp:coreProperties>
</file>