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370" r:id="rId3"/>
    <p:sldId id="503" r:id="rId4"/>
    <p:sldId id="607" r:id="rId5"/>
    <p:sldId id="608" r:id="rId6"/>
    <p:sldId id="609" r:id="rId7"/>
    <p:sldId id="561"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0694" autoAdjust="0"/>
  </p:normalViewPr>
  <p:slideViewPr>
    <p:cSldViewPr snapToGrid="0">
      <p:cViewPr varScale="1">
        <p:scale>
          <a:sx n="71" d="100"/>
          <a:sy n="71" d="100"/>
        </p:scale>
        <p:origin x="176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8448"/>
    </p:cViewPr>
  </p:sorterViewPr>
  <p:notesViewPr>
    <p:cSldViewPr snapToGrid="0">
      <p:cViewPr varScale="1">
        <p:scale>
          <a:sx n="87" d="100"/>
          <a:sy n="87" d="100"/>
        </p:scale>
        <p:origin x="3798" y="7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5" dt="2014-04-29T19:33:28.250" idx="1">
    <p:pos x="10" y="10"/>
    <p:text>In supporting documents it mentions a 5th grade lesson outline</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8/7/2014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hools.nyc.gov/NR/rdonlyres/49162FEC-37E2-4A96-93C1-6671664FACD5/0/NYCDOEHSMathCompanyLogo_Final.pdf"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teachingchannel.org/videos/conjecture-lesson-plan"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illustrativemathematics.org/"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p:spPr>
      </p:sp>
      <p:sp>
        <p:nvSpPr>
          <p:cNvPr id="202755"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US" b="1" dirty="0" smtClean="0"/>
              <a:t>Section 3: Teaching</a:t>
            </a:r>
            <a:r>
              <a:rPr lang="en-US" b="1" baseline="0" dirty="0" smtClean="0"/>
              <a:t> and Learning with the UDL Principles</a:t>
            </a:r>
            <a:endParaRPr lang="en-US" dirty="0" smtClean="0"/>
          </a:p>
          <a:p>
            <a:r>
              <a:rPr lang="en-US" b="0" dirty="0" smtClean="0"/>
              <a:t>Section</a:t>
            </a:r>
            <a:r>
              <a:rPr lang="en-US" b="0" baseline="0" dirty="0" smtClean="0"/>
              <a:t> 3 Time: 90 minutes</a:t>
            </a:r>
            <a:endParaRPr lang="en-US" b="0" dirty="0" smtClean="0"/>
          </a:p>
          <a:p>
            <a:endParaRPr lang="en-US" dirty="0" smtClean="0"/>
          </a:p>
          <a:p>
            <a:r>
              <a:rPr lang="en-US" b="1" dirty="0" smtClean="0"/>
              <a:t>Section 3 Training Objectives:</a:t>
            </a:r>
          </a:p>
          <a:p>
            <a:pPr>
              <a:buFont typeface="Arial" pitchFamily="34" charset="0"/>
              <a:buChar char="•"/>
            </a:pPr>
            <a:r>
              <a:rPr lang="en-US" sz="1200" kern="1200" dirty="0" smtClean="0">
                <a:solidFill>
                  <a:schemeClr val="tx1"/>
                </a:solidFill>
                <a:latin typeface="+mn-lt"/>
                <a:ea typeface="+mn-ea"/>
                <a:cs typeface="+mn-cs"/>
              </a:rPr>
              <a:t>To provide participants with an opportunity to </a:t>
            </a:r>
            <a:r>
              <a:rPr lang="en-US" sz="1200" i="1" kern="1200" dirty="0" smtClean="0">
                <a:solidFill>
                  <a:schemeClr val="tx1"/>
                </a:solidFill>
                <a:latin typeface="+mn-lt"/>
                <a:ea typeface="+mn-ea"/>
                <a:cs typeface="+mn-cs"/>
              </a:rPr>
              <a:t>observe</a:t>
            </a:r>
            <a:r>
              <a:rPr lang="en-US" sz="1200" kern="1200" dirty="0" smtClean="0">
                <a:solidFill>
                  <a:schemeClr val="tx1"/>
                </a:solidFill>
                <a:latin typeface="+mn-lt"/>
                <a:ea typeface="+mn-ea"/>
                <a:cs typeface="+mn-cs"/>
              </a:rPr>
              <a:t> a mathematics lesson in order to identify UDL Principles in use. </a:t>
            </a:r>
          </a:p>
          <a:p>
            <a:pPr>
              <a:buFont typeface="Arial" pitchFamily="34" charset="0"/>
              <a:buChar char="•"/>
            </a:pPr>
            <a:r>
              <a:rPr lang="en-US" sz="1200" kern="1200" dirty="0" smtClean="0">
                <a:solidFill>
                  <a:schemeClr val="tx1"/>
                </a:solidFill>
                <a:latin typeface="+mn-lt"/>
                <a:ea typeface="+mn-ea"/>
                <a:cs typeface="+mn-cs"/>
              </a:rPr>
              <a:t>To provide participants with an opportunity to </a:t>
            </a:r>
            <a:r>
              <a:rPr lang="en-US" sz="1200" i="1" kern="1200" dirty="0" smtClean="0">
                <a:solidFill>
                  <a:schemeClr val="tx1"/>
                </a:solidFill>
                <a:latin typeface="+mn-lt"/>
                <a:ea typeface="+mn-ea"/>
                <a:cs typeface="+mn-cs"/>
              </a:rPr>
              <a:t>examine</a:t>
            </a:r>
            <a:r>
              <a:rPr lang="en-US" sz="1200" kern="1200" dirty="0" smtClean="0">
                <a:solidFill>
                  <a:schemeClr val="tx1"/>
                </a:solidFill>
                <a:latin typeface="+mn-lt"/>
                <a:ea typeface="+mn-ea"/>
                <a:cs typeface="+mn-cs"/>
              </a:rPr>
              <a:t> a mathematics lesson outline in order to identify UDL Principles in use. </a:t>
            </a:r>
          </a:p>
          <a:p>
            <a:pPr>
              <a:buFont typeface="Arial" pitchFamily="34" charset="0"/>
              <a:buChar char="•"/>
            </a:pPr>
            <a:r>
              <a:rPr lang="en-US" sz="1200" kern="1200" dirty="0" smtClean="0">
                <a:solidFill>
                  <a:schemeClr val="tx1"/>
                </a:solidFill>
                <a:latin typeface="+mn-lt"/>
                <a:ea typeface="+mn-ea"/>
                <a:cs typeface="+mn-cs"/>
              </a:rPr>
              <a:t>To provide participants with an opportunity to practice planning a lesson outline in order to incorporate UDL strategies using specific planning questions as a guide. </a:t>
            </a:r>
          </a:p>
          <a:p>
            <a:endParaRPr lang="en-US" dirty="0" smtClean="0"/>
          </a:p>
          <a:p>
            <a:r>
              <a:rPr lang="en-US" b="1" dirty="0" smtClean="0"/>
              <a:t>Section 3 Outline:</a:t>
            </a:r>
          </a:p>
          <a:p>
            <a:pPr marL="228600" indent="-228600">
              <a:buAutoNum type="arabicPeriod"/>
            </a:pPr>
            <a:r>
              <a:rPr lang="en-US" sz="1200" kern="1200" dirty="0" smtClean="0">
                <a:solidFill>
                  <a:schemeClr val="tx1"/>
                </a:solidFill>
                <a:latin typeface="+mn-lt"/>
                <a:ea typeface="+mn-ea"/>
                <a:cs typeface="+mn-cs"/>
              </a:rPr>
              <a:t>Section 3 begins with participants viewing the Teaching Channel video </a:t>
            </a:r>
            <a:r>
              <a:rPr lang="en-US" sz="1200" i="1" kern="1200" dirty="0" smtClean="0">
                <a:solidFill>
                  <a:schemeClr val="tx1"/>
                </a:solidFill>
                <a:latin typeface="+mn-lt"/>
                <a:ea typeface="+mn-ea"/>
                <a:cs typeface="+mn-cs"/>
              </a:rPr>
              <a:t>Conjecturing About</a:t>
            </a:r>
            <a:r>
              <a:rPr lang="en-US" sz="1200" i="1" kern="1200" baseline="0" dirty="0" smtClean="0">
                <a:solidFill>
                  <a:schemeClr val="tx1"/>
                </a:solidFill>
                <a:latin typeface="+mn-lt"/>
                <a:ea typeface="+mn-ea"/>
                <a:cs typeface="+mn-cs"/>
              </a:rPr>
              <a:t> Functions</a:t>
            </a:r>
            <a:r>
              <a:rPr lang="en-US" sz="1200" kern="1200" dirty="0" smtClean="0">
                <a:solidFill>
                  <a:schemeClr val="tx1"/>
                </a:solidFill>
                <a:latin typeface="+mn-lt"/>
                <a:ea typeface="+mn-ea"/>
                <a:cs typeface="+mn-cs"/>
              </a:rPr>
              <a:t> with a focus on the UDL strategies being used. While they watch, participants will make notes of the strategies they observe on the </a:t>
            </a:r>
            <a:r>
              <a:rPr lang="en-US" sz="1200" i="1" kern="1200" dirty="0" smtClean="0">
                <a:solidFill>
                  <a:schemeClr val="tx1"/>
                </a:solidFill>
                <a:latin typeface="+mn-lt"/>
                <a:ea typeface="+mn-ea"/>
                <a:cs typeface="+mn-cs"/>
              </a:rPr>
              <a:t>Video Observation </a:t>
            </a:r>
            <a:r>
              <a:rPr lang="en-US" sz="1200" kern="1200" dirty="0" smtClean="0">
                <a:solidFill>
                  <a:schemeClr val="tx1"/>
                </a:solidFill>
                <a:latin typeface="+mn-lt"/>
                <a:ea typeface="+mn-ea"/>
                <a:cs typeface="+mn-cs"/>
              </a:rPr>
              <a:t>page in their Participant Guide. After the video, participants will discuss the strategies observed, the benefit for students, and any additional opportunities to apply additional strategies. </a:t>
            </a:r>
            <a:r>
              <a:rPr lang="en-US" sz="1200" b="1" kern="1200" dirty="0" smtClean="0">
                <a:solidFill>
                  <a:schemeClr val="tx1"/>
                </a:solidFill>
                <a:latin typeface="+mn-lt"/>
                <a:ea typeface="+mn-ea"/>
                <a:cs typeface="+mn-cs"/>
              </a:rPr>
              <a:t>(15</a:t>
            </a:r>
            <a:r>
              <a:rPr lang="en-US" sz="1200" b="1" kern="1200" baseline="0" dirty="0" smtClean="0">
                <a:solidFill>
                  <a:schemeClr val="tx1"/>
                </a:solidFill>
                <a:latin typeface="+mn-lt"/>
                <a:ea typeface="+mn-ea"/>
                <a:cs typeface="+mn-cs"/>
              </a:rPr>
              <a:t> minutes)</a:t>
            </a:r>
          </a:p>
          <a:p>
            <a:pPr marL="228600" indent="-228600">
              <a:buAutoNum type="arabicPeriod"/>
            </a:pPr>
            <a:r>
              <a:rPr lang="en-US" sz="1200" kern="1200" dirty="0" smtClean="0">
                <a:solidFill>
                  <a:schemeClr val="tx1"/>
                </a:solidFill>
                <a:latin typeface="+mn-lt"/>
                <a:ea typeface="+mn-ea"/>
                <a:cs typeface="+mn-cs"/>
              </a:rPr>
              <a:t>Participants will examine a high school geometry performance task. After reading the CCS-M standards addressed, participants will work through the task keeping mindful of the role a geometry teacher would play when implementing the task. (5 minutes)  A large group discussion will follow on how each of the UDL Principles and how their corresponding guidelines might be addressed while using the task. (10 minutes)  This discussion takes place in order to model the type of thinking needed when planning a lesson and to provide additional ideas for addressing the guidelines within a lesson.  The task used in the lesson is Company Logo from NYC Department of Education is found here: </a:t>
            </a:r>
            <a:r>
              <a:rPr lang="en-US" sz="1200" kern="1200" dirty="0" smtClean="0">
                <a:solidFill>
                  <a:schemeClr val="tx1"/>
                </a:solidFill>
                <a:latin typeface="+mn-lt"/>
                <a:ea typeface="+mn-ea"/>
                <a:cs typeface="+mn-cs"/>
                <a:hlinkClick r:id="rId3"/>
              </a:rPr>
              <a:t>http://schools.nyc.gov/NR/rdonlyres/49162FEC-37E2-4A96-93C1-6671664FACD5/0/NYCDOEHSMathCompanyLogo_Final.pdf</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 final activity of this section involves participants having the opportunity to practice planning a lesson outline that includes the application of UDL strategies within a specific  grade level. Participants are asked to work in groups to  first select the standard(s) they wish to address.  After making their selection, participants go online and select a task that aligns with their standard(s). Groups then  use specific questions for planning UDL lessons (adapted from NYC Department of Education and found here: http://schools.nyc.gov/NR/rdonlyres/7276C57A-AD49-4C87-B080-4B02557D3410/0/OptionOneQuestionstoguideourthinkingwhencreatinguniversallydesignedcurriculum.pdf ) to determine where, when, and which strategies they would use within the lesson. Note: Participants are given a choice in standards and tasks in order to model a flexible strategy and to also provide guided experience with selecting tasks that align to standards.  </a:t>
            </a:r>
            <a:r>
              <a:rPr lang="en-US" sz="1200" b="1" kern="1200" dirty="0" smtClean="0">
                <a:solidFill>
                  <a:schemeClr val="tx1"/>
                </a:solidFill>
                <a:latin typeface="+mn-lt"/>
                <a:ea typeface="+mn-ea"/>
                <a:cs typeface="+mn-cs"/>
              </a:rPr>
              <a:t>(40 minutes)</a:t>
            </a:r>
          </a:p>
          <a:p>
            <a:endParaRPr lang="en-US" sz="1200" b="1" kern="1200" dirty="0" smtClean="0">
              <a:solidFill>
                <a:schemeClr val="tx1"/>
              </a:solidFill>
              <a:latin typeface="+mn-lt"/>
              <a:ea typeface="+mn-ea"/>
              <a:cs typeface="+mn-cs"/>
            </a:endParaRPr>
          </a:p>
          <a:p>
            <a:r>
              <a:rPr lang="en-US" sz="1200" b="0" kern="1200" dirty="0" smtClean="0">
                <a:solidFill>
                  <a:schemeClr val="tx1"/>
                </a:solidFill>
                <a:latin typeface="+mn-lt"/>
                <a:ea typeface="+mn-ea"/>
                <a:cs typeface="+mn-cs"/>
              </a:rPr>
              <a:t>4.</a:t>
            </a:r>
            <a:r>
              <a:rPr lang="en-US" sz="1200" b="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activity will conclude with volunteers sharing what their group has planned. </a:t>
            </a:r>
            <a:r>
              <a:rPr lang="en-US" sz="1200" b="1" kern="1200" dirty="0" smtClean="0">
                <a:solidFill>
                  <a:schemeClr val="tx1"/>
                </a:solidFill>
                <a:latin typeface="+mn-lt"/>
                <a:ea typeface="+mn-ea"/>
                <a:cs typeface="+mn-cs"/>
              </a:rPr>
              <a:t>(20</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endParaRPr lang="en-US" b="1" dirty="0" smtClean="0"/>
          </a:p>
          <a:p>
            <a:r>
              <a:rPr lang="en-US" b="1" dirty="0" smtClean="0"/>
              <a:t>Supporting Documents:</a:t>
            </a:r>
          </a:p>
          <a:p>
            <a:r>
              <a:rPr lang="en-US" sz="1200" i="1" kern="1200" dirty="0" smtClean="0">
                <a:solidFill>
                  <a:schemeClr val="tx1"/>
                </a:solidFill>
                <a:latin typeface="+mn-lt"/>
                <a:ea typeface="+mn-ea"/>
                <a:cs typeface="+mn-cs"/>
              </a:rPr>
              <a:t>Video Observation </a:t>
            </a:r>
            <a:r>
              <a:rPr lang="en-US" sz="1200" kern="1200" dirty="0" smtClean="0">
                <a:solidFill>
                  <a:schemeClr val="tx1"/>
                </a:solidFill>
                <a:latin typeface="+mn-lt"/>
                <a:ea typeface="+mn-ea"/>
                <a:cs typeface="+mn-cs"/>
              </a:rPr>
              <a:t>worksheet</a:t>
            </a:r>
          </a:p>
          <a:p>
            <a:r>
              <a:rPr lang="en-US" sz="1200" i="1" kern="1200" dirty="0" smtClean="0">
                <a:solidFill>
                  <a:schemeClr val="tx1"/>
                </a:solidFill>
                <a:latin typeface="+mn-lt"/>
                <a:ea typeface="+mn-ea"/>
                <a:cs typeface="+mn-cs"/>
              </a:rPr>
              <a:t>Outlining a Lesson,</a:t>
            </a:r>
            <a:r>
              <a:rPr lang="en-US" sz="1200" i="1"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Questions to Guide Your Thinking </a:t>
            </a:r>
            <a:r>
              <a:rPr lang="en-US" sz="1200" kern="1200" dirty="0" smtClean="0">
                <a:solidFill>
                  <a:schemeClr val="tx1"/>
                </a:solidFill>
                <a:latin typeface="+mn-lt"/>
                <a:ea typeface="+mn-ea"/>
                <a:cs typeface="+mn-cs"/>
              </a:rPr>
              <a:t>worksheet</a:t>
            </a:r>
          </a:p>
          <a:p>
            <a:r>
              <a:rPr lang="en-US" sz="1200" kern="1200" dirty="0" smtClean="0">
                <a:solidFill>
                  <a:schemeClr val="tx1"/>
                </a:solidFill>
                <a:latin typeface="+mn-lt"/>
                <a:ea typeface="+mn-ea"/>
                <a:cs typeface="+mn-cs"/>
              </a:rPr>
              <a:t>Chart paper, markers</a:t>
            </a:r>
          </a:p>
          <a:p>
            <a:endParaRPr lang="en-US" dirty="0" smtClean="0"/>
          </a:p>
          <a:p>
            <a:r>
              <a:rPr lang="en-US" b="1" dirty="0" smtClean="0"/>
              <a:t>Materials</a:t>
            </a:r>
          </a:p>
          <a:p>
            <a:r>
              <a:rPr lang="en-US" dirty="0" smtClean="0"/>
              <a:t>Chart paper, markers</a:t>
            </a:r>
          </a:p>
          <a:p>
            <a:endParaRPr lang="en-US" baseline="0" dirty="0" smtClean="0"/>
          </a:p>
          <a:p>
            <a:r>
              <a:rPr lang="en-US" sz="1200" b="1" kern="1200" dirty="0" smtClean="0">
                <a:solidFill>
                  <a:schemeClr val="tx1"/>
                </a:solidFill>
                <a:latin typeface="+mn-lt"/>
                <a:ea typeface="+mn-ea"/>
                <a:cs typeface="+mn-cs"/>
              </a:rPr>
              <a:t>Video</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Conjecturing</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About Functions </a:t>
            </a:r>
            <a:r>
              <a:rPr lang="en-US" sz="1200" kern="1200" dirty="0" smtClean="0">
                <a:solidFill>
                  <a:schemeClr val="tx1"/>
                </a:solidFill>
                <a:latin typeface="+mn-lt"/>
                <a:ea typeface="+mn-ea"/>
                <a:cs typeface="+mn-cs"/>
              </a:rPr>
              <a:t>found here: </a:t>
            </a:r>
            <a:r>
              <a:rPr lang="en-US" sz="1200" u="none" strike="noStrike" kern="1200" dirty="0" smtClean="0">
                <a:solidFill>
                  <a:schemeClr val="tx1"/>
                </a:solidFill>
                <a:latin typeface="+mn-lt"/>
                <a:ea typeface="+mn-ea"/>
                <a:cs typeface="+mn-cs"/>
                <a:hlinkClick r:id="rId4"/>
              </a:rPr>
              <a:t>https://www.teachingchannel.org/videos/conjecture-lesson-plan</a:t>
            </a:r>
            <a:endParaRPr lang="en-US" b="1" dirty="0" smtClean="0"/>
          </a:p>
        </p:txBody>
      </p:sp>
      <p:sp>
        <p:nvSpPr>
          <p:cNvPr id="20275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275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1C4AAFC-C8AF-4184-A5A2-52CD5DA5891D}"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20275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275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7421D8-27AD-493C-913A-036CB3BC90BD}" type="slidenum">
              <a:rPr lang="en-US">
                <a:solidFill>
                  <a:prstClr val="black"/>
                </a:solidFill>
                <a:latin typeface="Arial" pitchFamily="34" charset="0"/>
              </a:rPr>
              <a:pPr/>
              <a:t>31</a:t>
            </a:fld>
            <a:endParaRPr lang="en-US" dirty="0">
              <a:solidFill>
                <a:prstClr val="black"/>
              </a:solidFill>
              <a:latin typeface="Arial" pitchFamily="34" charset="0"/>
            </a:endParaRPr>
          </a:p>
        </p:txBody>
      </p:sp>
    </p:spTree>
    <p:extLst>
      <p:ext uri="{BB962C8B-B14F-4D97-AF65-F5344CB8AC3E}">
        <p14:creationId xmlns:p14="http://schemas.microsoft.com/office/powerpoint/2010/main" val="2597037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Observing</a:t>
            </a:r>
            <a:r>
              <a:rPr lang="en-US" b="1" baseline="0" dirty="0" smtClean="0"/>
              <a:t> a Lesson</a:t>
            </a:r>
          </a:p>
          <a:p>
            <a:r>
              <a:rPr lang="en-US" b="0" baseline="0" dirty="0" smtClean="0"/>
              <a:t>Begin the discussion of incorporating UDL Principles into classroom lessons by having participants first watch the Teaching Channel video </a:t>
            </a:r>
            <a:r>
              <a:rPr lang="en-US" b="0" i="1" baseline="0" dirty="0" smtClean="0"/>
              <a:t>Conjecturing About Functions </a:t>
            </a:r>
            <a:r>
              <a:rPr lang="en-US" b="0" i="0" baseline="0" dirty="0" smtClean="0"/>
              <a:t>(</a:t>
            </a:r>
            <a:r>
              <a:rPr lang="en-US" b="1" i="0" baseline="0" dirty="0" smtClean="0"/>
              <a:t>about 9 minutes long</a:t>
            </a:r>
            <a:r>
              <a:rPr lang="en-US" b="0" i="0" baseline="0" dirty="0" smtClean="0"/>
              <a:t>). Explain to participants </a:t>
            </a:r>
            <a:r>
              <a:rPr lang="en-US" sz="1200" kern="1200" dirty="0" smtClean="0">
                <a:solidFill>
                  <a:schemeClr val="tx1"/>
                </a:solidFill>
                <a:latin typeface="+mn-lt"/>
                <a:ea typeface="+mn-ea"/>
                <a:cs typeface="+mn-cs"/>
              </a:rPr>
              <a:t>they are to focus on the UDL strategies being used. </a:t>
            </a:r>
            <a:r>
              <a:rPr lang="en-US" b="0" i="0" baseline="0" dirty="0" smtClean="0"/>
              <a:t>While participants watch, have them take notes on each of the three UDL Principles using the </a:t>
            </a:r>
            <a:r>
              <a:rPr lang="en-US" b="0" i="1" baseline="0" dirty="0" smtClean="0"/>
              <a:t>Video Observation</a:t>
            </a:r>
            <a:r>
              <a:rPr lang="en-US" b="0" i="0" baseline="0" dirty="0" smtClean="0"/>
              <a:t> page in their Participant Guide. After the video has been watch, debrief the strategies that participants highlighted in their notes and discuss any additional strategies or opportunities to apply strategies that participants would suggest to this teacher. Examples of strategies to point out if they are not highlighted by participants include:</a:t>
            </a:r>
          </a:p>
          <a:p>
            <a:endParaRPr lang="en-US" b="0" i="0" baseline="0" dirty="0" smtClean="0"/>
          </a:p>
          <a:p>
            <a:r>
              <a:rPr lang="en-US" b="0" i="0" baseline="0" dirty="0" smtClean="0"/>
              <a:t>Principle 1: Provide Multiple Means of Representation</a:t>
            </a:r>
          </a:p>
          <a:p>
            <a:pPr marL="171450" indent="-171450">
              <a:buFont typeface="Arial" panose="020B0604020202020204" pitchFamily="34" charset="0"/>
              <a:buChar char="•"/>
            </a:pPr>
            <a:r>
              <a:rPr lang="en-US" b="0" i="0" baseline="0" dirty="0" smtClean="0"/>
              <a:t>Guideline 2: Provided guidelines for development of a strong conjecture</a:t>
            </a:r>
          </a:p>
          <a:p>
            <a:pPr marL="171450" indent="-171450">
              <a:buFont typeface="Arial" panose="020B0604020202020204" pitchFamily="34" charset="0"/>
              <a:buChar char="•"/>
            </a:pPr>
            <a:r>
              <a:rPr lang="en-US" b="0" i="0" baseline="0" dirty="0" smtClean="0"/>
              <a:t>Guideline 3: Connected the current task to previous work, suggested use of color-coding</a:t>
            </a:r>
          </a:p>
          <a:p>
            <a:pPr marL="171450" indent="-171450">
              <a:buFont typeface="Arial" panose="020B0604020202020204" pitchFamily="34" charset="0"/>
              <a:buChar char="•"/>
            </a:pPr>
            <a:r>
              <a:rPr lang="en-US" b="0" i="0" baseline="0" dirty="0" smtClean="0"/>
              <a:t>Guideline 1: Students representing functions in a variety of ways (table, equation, graph), open-ended task that allowed students to use representations of choice</a:t>
            </a:r>
          </a:p>
          <a:p>
            <a:pPr>
              <a:buFontTx/>
              <a:buNone/>
            </a:pPr>
            <a:r>
              <a:rPr lang="en-US" b="0" i="0" baseline="0" dirty="0" smtClean="0"/>
              <a:t>Principle 2: Provide Multiple Means of Action and Expression</a:t>
            </a:r>
          </a:p>
          <a:p>
            <a:pPr marL="171450" indent="-171450">
              <a:buFont typeface="Arial" panose="020B0604020202020204" pitchFamily="34" charset="0"/>
              <a:buChar char="•"/>
            </a:pPr>
            <a:r>
              <a:rPr lang="en-US" b="0" i="0" baseline="0" dirty="0" smtClean="0"/>
              <a:t>Guideline 4: Students thought about problem individually, in large groups, and then in small groups, had access to graph paper and markers</a:t>
            </a:r>
          </a:p>
          <a:p>
            <a:pPr marL="171450" indent="-171450">
              <a:buFont typeface="Arial" panose="020B0604020202020204" pitchFamily="34" charset="0"/>
              <a:buChar char="•"/>
            </a:pPr>
            <a:r>
              <a:rPr lang="en-US" b="0" i="0" baseline="0" dirty="0" smtClean="0"/>
              <a:t>Guideline 5: Students were writing and verbalizing what they noticed, used exit cards</a:t>
            </a:r>
          </a:p>
          <a:p>
            <a:pPr marL="171450" indent="-171450">
              <a:buFont typeface="Arial" panose="020B0604020202020204" pitchFamily="34" charset="0"/>
              <a:buChar char="•"/>
            </a:pPr>
            <a:r>
              <a:rPr lang="en-US" b="0" i="0" baseline="0" dirty="0" smtClean="0"/>
              <a:t>Guideline 6: Students created their own conjecture, coach emphasized importance of structure in making that conjecture</a:t>
            </a:r>
          </a:p>
          <a:p>
            <a:pPr>
              <a:buFontTx/>
              <a:buNone/>
            </a:pPr>
            <a:endParaRPr lang="en-US" b="0" i="0" baseline="0" dirty="0" smtClean="0"/>
          </a:p>
          <a:p>
            <a:pPr>
              <a:buFontTx/>
              <a:buNone/>
            </a:pPr>
            <a:r>
              <a:rPr lang="en-US" b="0" i="0" baseline="0" dirty="0" smtClean="0"/>
              <a:t>Principle 3: Provide Multiple Means of Engagement</a:t>
            </a:r>
          </a:p>
          <a:p>
            <a:pPr marL="171450" indent="-171450">
              <a:buFont typeface="Arial" panose="020B0604020202020204" pitchFamily="34" charset="0"/>
              <a:buChar char="•"/>
            </a:pPr>
            <a:r>
              <a:rPr lang="en-US" b="0" i="0" baseline="0" dirty="0" smtClean="0"/>
              <a:t>Guideline 7: The coach engaged many students in sharing with the class what they noticed or sharing in small groups what they noticed</a:t>
            </a:r>
          </a:p>
          <a:p>
            <a:pPr marL="171450" indent="-171450">
              <a:buFont typeface="Arial" panose="020B0604020202020204" pitchFamily="34" charset="0"/>
              <a:buChar char="•"/>
            </a:pPr>
            <a:r>
              <a:rPr lang="en-US" b="0" i="0" baseline="0" dirty="0" smtClean="0"/>
              <a:t>Guideline 8: Students worked in groups to make a conjecture</a:t>
            </a:r>
          </a:p>
          <a:p>
            <a:pPr marL="171450" indent="-171450">
              <a:buFont typeface="Arial" panose="020B0604020202020204" pitchFamily="34" charset="0"/>
              <a:buChar char="•"/>
            </a:pPr>
            <a:r>
              <a:rPr lang="en-US" b="0" i="0" baseline="0" dirty="0" smtClean="0"/>
              <a:t>Guideline 9: Had students stop and think about their own thinking relative to the SMP</a:t>
            </a:r>
          </a:p>
          <a:p>
            <a:pPr>
              <a:buFontTx/>
              <a:buNone/>
            </a:pPr>
            <a:endParaRPr lang="en-US" b="0" i="0" baseline="0" dirty="0" smtClean="0"/>
          </a:p>
          <a:p>
            <a:pPr>
              <a:buFontTx/>
              <a:buNone/>
            </a:pPr>
            <a:r>
              <a:rPr lang="en-US" b="0" i="0" baseline="0" dirty="0" smtClean="0"/>
              <a:t>Transition to the next activity by explaining to participants that they will now go through an example of a lesson and examine its alignment with UDL principles. </a:t>
            </a:r>
            <a:endParaRPr lang="en-US" b="0" baseline="0"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32</a:t>
            </a:fld>
            <a:endParaRPr lang="en-US" dirty="0"/>
          </a:p>
        </p:txBody>
      </p:sp>
    </p:spTree>
    <p:extLst>
      <p:ext uri="{BB962C8B-B14F-4D97-AF65-F5344CB8AC3E}">
        <p14:creationId xmlns:p14="http://schemas.microsoft.com/office/powerpoint/2010/main" val="2591542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 Geometry </a:t>
            </a:r>
            <a:r>
              <a:rPr lang="en-US" b="1" baseline="0" dirty="0" smtClean="0"/>
              <a:t>Lesson</a:t>
            </a:r>
          </a:p>
          <a:p>
            <a:r>
              <a:rPr lang="en-US" b="0" baseline="0" dirty="0" smtClean="0"/>
              <a:t>Participants may recognize this geometry task as it was selected by Connecticut’s content team as an example of a 9–12 unit aligned to the CCSS (http://ctcorestandards.org/?page_id=1031#9to12). To help participants gain a better understanding of what the UDL strategies look like when implemented in a CCS-Math-aligned lesson, have participants put themselves in the role of a geometry teacher as they consider students engaged in this performance task. Explain that as a geometry teacher they want to plan a lesson around the standards listed on page 17. They will also incorporate SMP 1: Make sense of problems and persevere in solving them, SMP 3: Construct viable arguments and critique the reasoning of others, and SMP 6: Attend to precision. Give participants 5 minutes to look at these standards and get a feel for the task.</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Have participants work on the task that is being used to address the identified standards. They should work individually on it for about 3 minutes.  </a:t>
            </a:r>
            <a:endParaRPr lang="en-US" b="0"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33</a:t>
            </a:fld>
            <a:endParaRPr lang="en-US" dirty="0"/>
          </a:p>
        </p:txBody>
      </p:sp>
    </p:spTree>
    <p:extLst>
      <p:ext uri="{BB962C8B-B14F-4D97-AF65-F5344CB8AC3E}">
        <p14:creationId xmlns:p14="http://schemas.microsoft.com/office/powerpoint/2010/main" val="1111327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b="1" dirty="0" smtClean="0"/>
              <a:t>A Geometry Performance Task (10 minutes)</a:t>
            </a:r>
            <a:endParaRPr lang="en-US" b="1" baseline="0" dirty="0" smtClean="0"/>
          </a:p>
          <a:p>
            <a:r>
              <a:rPr lang="en-US" b="0" baseline="0" dirty="0" smtClean="0"/>
              <a:t>In preparation for the next activity, as a large group have participants think of at least one way that each of the nine UDL guidelines could be addressed through this task. Participants can record these ideas on page 20 in their participant guide. Examples:</a:t>
            </a:r>
          </a:p>
          <a:p>
            <a:r>
              <a:rPr lang="en-US" b="0" baseline="0" dirty="0" smtClean="0"/>
              <a:t>Guideline 1: Provide different versions of the problem. </a:t>
            </a:r>
          </a:p>
          <a:p>
            <a:r>
              <a:rPr lang="en-US" b="0" baseline="0" dirty="0" smtClean="0"/>
              <a:t>Guideline 2: Clarify vocabulary</a:t>
            </a:r>
          </a:p>
          <a:p>
            <a:r>
              <a:rPr lang="en-US" b="0" baseline="0" dirty="0" smtClean="0"/>
              <a:t>Guideline 3: Activate prior knowledge and problem solving</a:t>
            </a:r>
          </a:p>
          <a:p>
            <a:r>
              <a:rPr lang="en-US" b="0" baseline="0" dirty="0" smtClean="0"/>
              <a:t>Guideline 4: Discuss tools and strategies that may be used</a:t>
            </a:r>
          </a:p>
          <a:p>
            <a:r>
              <a:rPr lang="en-US" b="0" baseline="0" dirty="0" smtClean="0"/>
              <a:t>Guideline 5: Allow students to solve the problem in their own way</a:t>
            </a:r>
          </a:p>
          <a:p>
            <a:r>
              <a:rPr lang="en-US" b="0" baseline="0" dirty="0" smtClean="0"/>
              <a:t>Guideline 6: Provide options for expressing their ideas</a:t>
            </a:r>
          </a:p>
          <a:p>
            <a:r>
              <a:rPr lang="en-US" b="0" baseline="0" dirty="0" smtClean="0"/>
              <a:t>Guideline 7: Discuss various solution strategies</a:t>
            </a:r>
          </a:p>
          <a:p>
            <a:r>
              <a:rPr lang="en-US" b="0" baseline="0" dirty="0" smtClean="0"/>
              <a:t>Guideline 8: Allow students to work in groups</a:t>
            </a:r>
          </a:p>
          <a:p>
            <a:r>
              <a:rPr lang="en-US" b="0" baseline="0" dirty="0" smtClean="0"/>
              <a:t>Guideline 9: Provide checklist for self-assessment</a:t>
            </a:r>
          </a:p>
          <a:p>
            <a:endParaRPr lang="en-US" b="0" baseline="0" dirty="0" smtClean="0"/>
          </a:p>
          <a:p>
            <a:r>
              <a:rPr lang="en-US" b="0" baseline="0" dirty="0" smtClean="0"/>
              <a:t>Before moving on, have participants think about and discuss whether or not addressing the guidelines in the manner they were addressed decreased the level of rigor of the problem. If participants say that the level of rigor was decreased, ask how an alternative action might maintain the level of rigor. If participants say that the level of rigor was not decreased, ask in what ways addressing the guidelines in the manner they were addressed provided all students with equal access to the learning. </a:t>
            </a:r>
          </a:p>
          <a:p>
            <a:endParaRPr lang="en-US" b="0" baseline="0" dirty="0" smtClean="0"/>
          </a:p>
          <a:p>
            <a:r>
              <a:rPr lang="en-US" b="0" baseline="0" dirty="0" smtClean="0"/>
              <a:t>Finally, wrap up this part of Section 3 by asking participants if it was necessary to address all nine Guidelines. The answer here is that it really depends on the students. Some teachers may find that their students do not need all nine Guidelines addressed as the implementation of any UDL strategy for any of the Guidelines is based on the needs of the students. Transition to the next part of Section 3 by explaining that participants will now have the opportunity to create a similar lesson outline around standards and a task that they will choose. </a:t>
            </a:r>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34</a:t>
            </a:fld>
            <a:endParaRPr lang="en-US" dirty="0"/>
          </a:p>
        </p:txBody>
      </p:sp>
    </p:spTree>
    <p:extLst>
      <p:ext uri="{BB962C8B-B14F-4D97-AF65-F5344CB8AC3E}">
        <p14:creationId xmlns:p14="http://schemas.microsoft.com/office/powerpoint/2010/main" val="597980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baseline="0" dirty="0" smtClean="0"/>
              <a:t>Outlining a Lesson</a:t>
            </a:r>
          </a:p>
          <a:p>
            <a:r>
              <a:rPr lang="en-US" dirty="0" smtClean="0"/>
              <a:t>In</a:t>
            </a:r>
            <a:r>
              <a:rPr lang="en-US" baseline="0" dirty="0" smtClean="0"/>
              <a:t> this activity, participants will work in grade level groups so that there is at least one group per grade level. Participants can either self-select into a group or be assigned a specific grade level group. Explain that with their group they will be outlining a lesson similar to the lesson outline that was just discussed. As groups work, they will first</a:t>
            </a:r>
            <a:r>
              <a:rPr lang="en-US" dirty="0" smtClean="0"/>
              <a:t> determine what standard(s) they want to address in their lesson. Remind participants to include both Content</a:t>
            </a:r>
            <a:r>
              <a:rPr lang="en-US" baseline="0" dirty="0" smtClean="0"/>
              <a:t> and Practice Standards. Then, participants will go online and f</a:t>
            </a:r>
            <a:r>
              <a:rPr lang="en-US" dirty="0" smtClean="0"/>
              <a:t>ind a task that they will use as the main lesson task. Participants can choose</a:t>
            </a:r>
            <a:r>
              <a:rPr lang="en-US" baseline="0" dirty="0" smtClean="0"/>
              <a:t> a task</a:t>
            </a:r>
            <a:r>
              <a:rPr lang="en-US" dirty="0" smtClean="0"/>
              <a:t> from those provided on Illustrative Mathematics. </a:t>
            </a:r>
            <a:r>
              <a:rPr lang="en-US" dirty="0" smtClean="0">
                <a:hlinkClick r:id="rId3"/>
              </a:rPr>
              <a:t>http://www.illustrativemathematics.org/</a:t>
            </a:r>
            <a:r>
              <a:rPr lang="en-US" dirty="0" smtClean="0"/>
              <a:t> After identifying their task,</a:t>
            </a:r>
            <a:r>
              <a:rPr lang="en-US" baseline="0" dirty="0" smtClean="0"/>
              <a:t> participants will answer the planning questions provided in the Participants Guide. These questions will help participants think through how they will address the UDL Principles and, as answers are generated, will develop the lesson outline. Allow participants 40 minutes to work. </a:t>
            </a:r>
            <a:r>
              <a:rPr lang="en-US" b="1" baseline="0" dirty="0" smtClean="0"/>
              <a:t>Note: </a:t>
            </a:r>
            <a:r>
              <a:rPr lang="en-US" b="0" baseline="0" dirty="0" smtClean="0"/>
              <a:t>While groups are planning, hang three pieces of chart paper with one labeled “Provide Multiple Means of Representation,” one labeled “Provide Multiple Means of Action and Expression,” and one labeled “Multiple Means of Engagement.” These three pieces of chart paper will be used to capture strategies discussed during group presentations of their outlines. </a:t>
            </a:r>
          </a:p>
          <a:p>
            <a:endParaRPr lang="en-US" baseline="0" dirty="0" smtClean="0"/>
          </a:p>
          <a:p>
            <a:r>
              <a:rPr lang="en-US" baseline="0" dirty="0" smtClean="0"/>
              <a:t>Once the lesson outlines are completed, each group will have the opportunity to present their outline. While groups present each part of their outline, chart their suggested strategies for each Principle so that participants have a master list for each from which to pull additional ideas when they complete the work in Section 4. Allow 20 minutes for presentations as each group should only need 3–4 minutes to discuss their outline. </a:t>
            </a:r>
          </a:p>
          <a:p>
            <a:endParaRPr lang="en-US" baseline="0" dirty="0" smtClean="0"/>
          </a:p>
          <a:p>
            <a:r>
              <a:rPr lang="en-US" baseline="0" dirty="0" smtClean="0"/>
              <a:t>Wrap up Section 3 and transition to Section 4 by explaining to participants that after lunch they will use their work generated in Sections 2 and 3 to begin making plans for how they will introduce teachers to Universal Design for Learning. As the discussion begins to come to a close remind participants that, as they work with teachers, it is important to understand that every guideline may not be addressed in every lesson. It is beneficial to think through each guideline to determine if addressing that guideline will benefit students, as this is the ultimate goal. We do not want teachers to look at the UDL guidelines as a check point, but to be very purposeful in those that they address within any given lesson. This is similar to the way that we think about the Standards for Mathematical Practice. Each practice is extremely important, however not every lesson will explicitly address every Practice Standard. </a:t>
            </a:r>
          </a:p>
          <a:p>
            <a:endParaRPr lang="en-US" baseline="0" dirty="0" smtClean="0"/>
          </a:p>
          <a:p>
            <a:r>
              <a:rPr lang="en-US" baseline="0" dirty="0" smtClean="0"/>
              <a:t>Dismiss participants for lunch.</a:t>
            </a:r>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35</a:t>
            </a:fld>
            <a:endParaRPr lang="en-US" dirty="0"/>
          </a:p>
        </p:txBody>
      </p:sp>
    </p:spTree>
    <p:extLst>
      <p:ext uri="{BB962C8B-B14F-4D97-AF65-F5344CB8AC3E}">
        <p14:creationId xmlns:p14="http://schemas.microsoft.com/office/powerpoint/2010/main" val="1840068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965705" y="6071616"/>
            <a:ext cx="3293536" cy="461665"/>
          </a:xfrm>
          <a:prstGeom prst="rect">
            <a:avLst/>
          </a:prstGeom>
          <a:noFill/>
        </p:spPr>
        <p:txBody>
          <a:bodyPr wrap="square" rtlCol="0">
            <a:spAutoFit/>
          </a:bodyPr>
          <a:lstStyle/>
          <a:p>
            <a:pPr algn="ctr"/>
            <a:r>
              <a:rPr lang="en-US" sz="2400" smtClean="0">
                <a:solidFill>
                  <a:schemeClr val="bg1"/>
                </a:solidFill>
              </a:rPr>
              <a:t>Section 3</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teachingchannel.org/videos/conjecture-lesson-pla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ctcorestandards.org/?page_id=2016"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llustrativemathematics.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623888" y="2302515"/>
            <a:ext cx="7886700" cy="1218795"/>
          </a:xfrm>
        </p:spPr>
        <p:txBody>
          <a:bodyPr/>
          <a:lstStyle/>
          <a:p>
            <a:r>
              <a:rPr lang="en-US" dirty="0" smtClean="0"/>
              <a:t>Teaching and Learning with the UDL Principles</a:t>
            </a:r>
          </a:p>
        </p:txBody>
      </p:sp>
      <p:sp>
        <p:nvSpPr>
          <p:cNvPr id="7" name="Text Placeholder 6"/>
          <p:cNvSpPr>
            <a:spLocks noGrp="1"/>
          </p:cNvSpPr>
          <p:nvPr>
            <p:ph type="body" idx="1"/>
          </p:nvPr>
        </p:nvSpPr>
        <p:spPr/>
        <p:txBody>
          <a:bodyPr/>
          <a:lstStyle/>
          <a:p>
            <a:r>
              <a:rPr lang="en-US" dirty="0" smtClean="0"/>
              <a:t>Section 3</a:t>
            </a:r>
            <a:endParaRPr lang="en-US" dirty="0"/>
          </a:p>
        </p:txBody>
      </p:sp>
      <p:pic>
        <p:nvPicPr>
          <p:cNvPr id="8" name="Picture 8" descr="participant guide call out.png"/>
          <p:cNvPicPr>
            <a:picLocks noChangeAspect="1" noChangeArrowheads="1"/>
          </p:cNvPicPr>
          <p:nvPr/>
        </p:nvPicPr>
        <p:blipFill>
          <a:blip r:embed="rId3" cstate="print"/>
          <a:srcRect/>
          <a:stretch>
            <a:fillRect/>
          </a:stretch>
        </p:blipFill>
        <p:spPr bwMode="auto">
          <a:xfrm>
            <a:off x="1003031" y="4842252"/>
            <a:ext cx="935822" cy="1013807"/>
          </a:xfrm>
          <a:prstGeom prst="rect">
            <a:avLst/>
          </a:prstGeom>
          <a:noFill/>
          <a:ln w="9525">
            <a:noFill/>
            <a:miter lim="800000"/>
            <a:headEnd/>
            <a:tailEnd/>
          </a:ln>
        </p:spPr>
      </p:pic>
      <p:sp>
        <p:nvSpPr>
          <p:cNvPr id="9" name="TextBox 7"/>
          <p:cNvSpPr txBox="1">
            <a:spLocks noChangeArrowheads="1"/>
          </p:cNvSpPr>
          <p:nvPr/>
        </p:nvSpPr>
        <p:spPr bwMode="auto">
          <a:xfrm>
            <a:off x="966041" y="4835284"/>
            <a:ext cx="932688" cy="923330"/>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a:t>
            </a:r>
          </a:p>
          <a:p>
            <a:pPr algn="ctr" fontAlgn="base">
              <a:spcBef>
                <a:spcPct val="0"/>
              </a:spcBef>
              <a:spcAft>
                <a:spcPct val="0"/>
              </a:spcAft>
            </a:pPr>
            <a:r>
              <a:rPr lang="en-US" dirty="0" smtClean="0">
                <a:solidFill>
                  <a:prstClr val="black"/>
                </a:solidFill>
              </a:rPr>
              <a:t>16 </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
        <p:nvSpPr>
          <p:cNvPr id="2" name="Slide Number Placeholder 1"/>
          <p:cNvSpPr>
            <a:spLocks noGrp="1"/>
          </p:cNvSpPr>
          <p:nvPr>
            <p:ph type="sldNum" sz="quarter" idx="12"/>
          </p:nvPr>
        </p:nvSpPr>
        <p:spPr/>
        <p:txBody>
          <a:bodyPr/>
          <a:lstStyle/>
          <a:p>
            <a:fld id="{7D5C1135-EF3A-441C-9DC2-8C709DF76F72}" type="slidenum">
              <a:rPr lang="en-US" smtClean="0"/>
              <a:pPr/>
              <a:t>31</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Observing a Lesson</a:t>
            </a:r>
            <a:endParaRPr lang="en-US" dirty="0"/>
          </a:p>
        </p:txBody>
      </p:sp>
      <p:sp>
        <p:nvSpPr>
          <p:cNvPr id="4" name="Slide Number Placeholder 3"/>
          <p:cNvSpPr>
            <a:spLocks noGrp="1"/>
          </p:cNvSpPr>
          <p:nvPr>
            <p:ph type="sldNum" sz="quarter" idx="4294967295"/>
          </p:nvPr>
        </p:nvSpPr>
        <p:spPr>
          <a:xfrm>
            <a:off x="6559296" y="6074282"/>
            <a:ext cx="2203704" cy="484632"/>
          </a:xfrm>
          <a:prstGeom prst="rect">
            <a:avLst/>
          </a:prstGeom>
        </p:spPr>
        <p:txBody>
          <a:bodyPr/>
          <a:lstStyle/>
          <a:p>
            <a:fld id="{C764B1F6-F012-4E8E-B53D-F4E04D8AE6B5}" type="slidenum">
              <a:rPr lang="en-US" smtClean="0"/>
              <a:pPr/>
              <a:t>32</a:t>
            </a:fld>
            <a:endParaRPr lang="en-US" dirty="0"/>
          </a:p>
        </p:txBody>
      </p:sp>
      <p:pic>
        <p:nvPicPr>
          <p:cNvPr id="2" name="Picture 1"/>
          <p:cNvPicPr>
            <a:picLocks noChangeAspect="1"/>
          </p:cNvPicPr>
          <p:nvPr/>
        </p:nvPicPr>
        <p:blipFill>
          <a:blip r:embed="rId3" cstate="print"/>
          <a:stretch>
            <a:fillRect/>
          </a:stretch>
        </p:blipFill>
        <p:spPr>
          <a:xfrm>
            <a:off x="240750" y="930229"/>
            <a:ext cx="8466627" cy="4680454"/>
          </a:xfrm>
          <a:prstGeom prst="rect">
            <a:avLst/>
          </a:prstGeom>
        </p:spPr>
      </p:pic>
      <p:sp>
        <p:nvSpPr>
          <p:cNvPr id="8" name="Rectangle 7"/>
          <p:cNvSpPr/>
          <p:nvPr/>
        </p:nvSpPr>
        <p:spPr>
          <a:xfrm>
            <a:off x="429208" y="5046602"/>
            <a:ext cx="8341567" cy="461665"/>
          </a:xfrm>
          <a:prstGeom prst="rect">
            <a:avLst/>
          </a:prstGeom>
        </p:spPr>
        <p:txBody>
          <a:bodyPr wrap="square">
            <a:spAutoFit/>
          </a:bodyPr>
          <a:lstStyle/>
          <a:p>
            <a:r>
              <a:rPr lang="en-US" sz="2400" dirty="0" smtClean="0">
                <a:hlinkClick r:id="rId4"/>
              </a:rPr>
              <a:t>https://www.teachingchannel.org/videos/conjecture-lesson-plan</a:t>
            </a:r>
            <a:endParaRPr lang="en-US" sz="2400" b="1" dirty="0" smtClean="0"/>
          </a:p>
        </p:txBody>
      </p:sp>
      <p:sp>
        <p:nvSpPr>
          <p:cNvPr id="6" name="Footer Placeholder 5"/>
          <p:cNvSpPr>
            <a:spLocks noGrp="1"/>
          </p:cNvSpPr>
          <p:nvPr>
            <p:ph type="ftr" sz="quarter" idx="10"/>
          </p:nvPr>
        </p:nvSpPr>
        <p:spPr/>
        <p:txBody>
          <a:bodyPr/>
          <a:lstStyle/>
          <a:p>
            <a:r>
              <a:rPr lang="en-US" dirty="0" smtClean="0"/>
              <a:t> </a:t>
            </a:r>
            <a:endParaRPr lang="en-US" dirty="0"/>
          </a:p>
        </p:txBody>
      </p:sp>
    </p:spTree>
    <p:extLst>
      <p:ext uri="{BB962C8B-B14F-4D97-AF65-F5344CB8AC3E}">
        <p14:creationId xmlns:p14="http://schemas.microsoft.com/office/powerpoint/2010/main" val="88256737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44291" y="979999"/>
            <a:ext cx="8441900" cy="5416868"/>
          </a:xfrm>
          <a:prstGeom prst="rect">
            <a:avLst/>
          </a:prstGeom>
        </p:spPr>
        <p:txBody>
          <a:bodyPr/>
          <a:lstStyle/>
          <a:p>
            <a:pPr marL="0" indent="0" algn="ctr">
              <a:buNone/>
            </a:pPr>
            <a:r>
              <a:rPr lang="en-US" sz="3600" b="1" dirty="0" smtClean="0"/>
              <a:t>Company Logo </a:t>
            </a:r>
            <a:endParaRPr lang="en-US" sz="3600" b="1" dirty="0"/>
          </a:p>
        </p:txBody>
      </p:sp>
      <p:sp>
        <p:nvSpPr>
          <p:cNvPr id="3" name="Title 2"/>
          <p:cNvSpPr>
            <a:spLocks noGrp="1"/>
          </p:cNvSpPr>
          <p:nvPr>
            <p:ph type="title"/>
          </p:nvPr>
        </p:nvSpPr>
        <p:spPr>
          <a:xfrm>
            <a:off x="381000" y="230188"/>
            <a:ext cx="8382000" cy="677108"/>
          </a:xfrm>
        </p:spPr>
        <p:txBody>
          <a:bodyPr/>
          <a:lstStyle/>
          <a:p>
            <a:r>
              <a:rPr lang="en-US" dirty="0" smtClean="0"/>
              <a:t>A Geometry Task</a:t>
            </a:r>
            <a:endParaRPr lang="en-US" dirty="0"/>
          </a:p>
        </p:txBody>
      </p:sp>
      <p:sp>
        <p:nvSpPr>
          <p:cNvPr id="4" name="Slide Number Placeholder 3"/>
          <p:cNvSpPr>
            <a:spLocks noGrp="1"/>
          </p:cNvSpPr>
          <p:nvPr>
            <p:ph type="sldNum" sz="quarter" idx="4294967295"/>
          </p:nvPr>
        </p:nvSpPr>
        <p:spPr>
          <a:xfrm>
            <a:off x="6559296" y="6074282"/>
            <a:ext cx="2203704" cy="484632"/>
          </a:xfrm>
          <a:prstGeom prst="rect">
            <a:avLst/>
          </a:prstGeom>
        </p:spPr>
        <p:txBody>
          <a:bodyPr/>
          <a:lstStyle/>
          <a:p>
            <a:fld id="{C764B1F6-F012-4E8E-B53D-F4E04D8AE6B5}" type="slidenum">
              <a:rPr lang="en-US" smtClean="0"/>
              <a:pPr/>
              <a:t>33</a:t>
            </a:fld>
            <a:endParaRPr lang="en-US" dirty="0"/>
          </a:p>
        </p:txBody>
      </p:sp>
      <p:pic>
        <p:nvPicPr>
          <p:cNvPr id="5" name="Picture 4" descr="Screen Shot 2014-04-28 at 8.40.44 A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3941" y="1558928"/>
            <a:ext cx="3657878" cy="3336175"/>
          </a:xfrm>
          <a:prstGeom prst="rect">
            <a:avLst/>
          </a:prstGeom>
        </p:spPr>
      </p:pic>
      <p:sp>
        <p:nvSpPr>
          <p:cNvPr id="6" name="TextBox 5"/>
          <p:cNvSpPr txBox="1"/>
          <p:nvPr/>
        </p:nvSpPr>
        <p:spPr>
          <a:xfrm>
            <a:off x="2757649" y="4997482"/>
            <a:ext cx="3542218" cy="369332"/>
          </a:xfrm>
          <a:prstGeom prst="rect">
            <a:avLst/>
          </a:prstGeom>
          <a:noFill/>
        </p:spPr>
        <p:txBody>
          <a:bodyPr wrap="none" rtlCol="0">
            <a:spAutoFit/>
          </a:bodyPr>
          <a:lstStyle/>
          <a:p>
            <a:r>
              <a:rPr lang="en-US" dirty="0" smtClean="0"/>
              <a:t>From NYC Department of Education</a:t>
            </a:r>
            <a:endParaRPr lang="en-US" dirty="0"/>
          </a:p>
        </p:txBody>
      </p:sp>
      <p:sp>
        <p:nvSpPr>
          <p:cNvPr id="7" name="Footer Placeholder 7"/>
          <p:cNvSpPr>
            <a:spLocks noGrp="1"/>
          </p:cNvSpPr>
          <p:nvPr>
            <p:ph type="ftr" sz="quarter" idx="10"/>
          </p:nvPr>
        </p:nvSpPr>
        <p:spPr>
          <a:xfrm>
            <a:off x="381000" y="6071616"/>
            <a:ext cx="2203704" cy="484632"/>
          </a:xfrm>
        </p:spPr>
        <p:txBody>
          <a:bodyPr/>
          <a:lstStyle/>
          <a:p>
            <a:r>
              <a:rPr lang="en-US" dirty="0" smtClean="0"/>
              <a:t> </a:t>
            </a:r>
            <a:endParaRPr lang="en-US" dirty="0"/>
          </a:p>
        </p:txBody>
      </p:sp>
      <p:sp>
        <p:nvSpPr>
          <p:cNvPr id="94209" name="Rectangle 1"/>
          <p:cNvSpPr>
            <a:spLocks noChangeArrowheads="1"/>
          </p:cNvSpPr>
          <p:nvPr/>
        </p:nvSpPr>
        <p:spPr bwMode="auto">
          <a:xfrm>
            <a:off x="326570" y="5326522"/>
            <a:ext cx="881742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Note: </a:t>
            </a:r>
            <a:r>
              <a:rPr kumimoji="0" lang="en-US" altLang="ja-JP"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This activity can also be accessed from Connecticut Core Standards website</a:t>
            </a:r>
            <a:r>
              <a:rPr kumimoji="0" lang="en-US" altLang="ja-JP"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altLang="ja-JP"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4"/>
              </a:rPr>
              <a:t>http://ctcorestandards.org/?page_id=2016</a:t>
            </a:r>
            <a:endParaRPr kumimoji="0" lang="en-US" altLang="ja-JP"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1461454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44291" y="1234792"/>
            <a:ext cx="8441900" cy="4201150"/>
          </a:xfrm>
          <a:prstGeom prst="rect">
            <a:avLst/>
          </a:prstGeom>
        </p:spPr>
        <p:txBody>
          <a:bodyPr/>
          <a:lstStyle/>
          <a:p>
            <a:pPr marL="0" indent="0">
              <a:buNone/>
            </a:pPr>
            <a:endParaRPr lang="en-US" sz="1800" dirty="0" smtClean="0"/>
          </a:p>
          <a:p>
            <a:r>
              <a:rPr lang="en-US" sz="3600" dirty="0" smtClean="0"/>
              <a:t>Representation: The “what” of learning</a:t>
            </a:r>
          </a:p>
          <a:p>
            <a:pPr marL="0" indent="0">
              <a:buNone/>
            </a:pPr>
            <a:endParaRPr lang="en-US" sz="2000" dirty="0"/>
          </a:p>
          <a:p>
            <a:r>
              <a:rPr lang="en-US" sz="3600" dirty="0" smtClean="0"/>
              <a:t>Action/Expression: The “how” of learning</a:t>
            </a:r>
          </a:p>
          <a:p>
            <a:endParaRPr lang="en-US" sz="2000" dirty="0"/>
          </a:p>
          <a:p>
            <a:r>
              <a:rPr lang="en-US" sz="3600" dirty="0" smtClean="0"/>
              <a:t>Engagement: The “why” of learning</a:t>
            </a:r>
          </a:p>
          <a:p>
            <a:pPr marL="0" indent="0">
              <a:buNone/>
            </a:pPr>
            <a:endParaRPr lang="en-US" sz="2000" dirty="0" smtClean="0"/>
          </a:p>
          <a:p>
            <a:pPr marL="0" indent="0">
              <a:buNone/>
            </a:pPr>
            <a:r>
              <a:rPr lang="en-US" sz="3600" i="1" dirty="0" smtClean="0"/>
              <a:t>How could each of the nine UDL guidelines be addressed when implementing this task?</a:t>
            </a:r>
            <a:endParaRPr lang="en-US" sz="3600" i="1" dirty="0"/>
          </a:p>
        </p:txBody>
      </p:sp>
      <p:sp>
        <p:nvSpPr>
          <p:cNvPr id="3" name="Title 2"/>
          <p:cNvSpPr>
            <a:spLocks noGrp="1"/>
          </p:cNvSpPr>
          <p:nvPr>
            <p:ph type="title"/>
          </p:nvPr>
        </p:nvSpPr>
        <p:spPr>
          <a:xfrm>
            <a:off x="381000" y="230188"/>
            <a:ext cx="8382000" cy="1286060"/>
          </a:xfrm>
        </p:spPr>
        <p:txBody>
          <a:bodyPr>
            <a:normAutofit/>
          </a:bodyPr>
          <a:lstStyle/>
          <a:p>
            <a:r>
              <a:rPr lang="en-US" sz="4000" dirty="0" smtClean="0"/>
              <a:t>How is task aligned to the three principles of UDL?</a:t>
            </a:r>
            <a:endParaRPr lang="en-US" sz="4000" dirty="0"/>
          </a:p>
        </p:txBody>
      </p:sp>
      <p:sp>
        <p:nvSpPr>
          <p:cNvPr id="4" name="Slide Number Placeholder 3"/>
          <p:cNvSpPr>
            <a:spLocks noGrp="1"/>
          </p:cNvSpPr>
          <p:nvPr>
            <p:ph type="sldNum" sz="quarter" idx="4294967295"/>
          </p:nvPr>
        </p:nvSpPr>
        <p:spPr>
          <a:xfrm>
            <a:off x="6559296" y="6074282"/>
            <a:ext cx="2203704" cy="484632"/>
          </a:xfrm>
          <a:prstGeom prst="rect">
            <a:avLst/>
          </a:prstGeom>
        </p:spPr>
        <p:txBody>
          <a:bodyPr/>
          <a:lstStyle/>
          <a:p>
            <a:fld id="{C764B1F6-F012-4E8E-B53D-F4E04D8AE6B5}" type="slidenum">
              <a:rPr lang="en-US" smtClean="0"/>
              <a:pPr/>
              <a:t>34</a:t>
            </a:fld>
            <a:endParaRPr lang="en-US" dirty="0"/>
          </a:p>
        </p:txBody>
      </p:sp>
      <p:sp>
        <p:nvSpPr>
          <p:cNvPr id="5" name="Footer Placeholder 7"/>
          <p:cNvSpPr>
            <a:spLocks noGrp="1"/>
          </p:cNvSpPr>
          <p:nvPr>
            <p:ph type="ftr" sz="quarter" idx="10"/>
          </p:nvPr>
        </p:nvSpPr>
        <p:spPr>
          <a:xfrm>
            <a:off x="381000" y="6071616"/>
            <a:ext cx="2203704" cy="484632"/>
          </a:xfrm>
        </p:spPr>
        <p:txBody>
          <a:bodyPr/>
          <a:lstStyle/>
          <a:p>
            <a:r>
              <a:rPr lang="en-US" dirty="0" smtClean="0"/>
              <a:t> </a:t>
            </a:r>
            <a:endParaRPr lang="en-US" dirty="0"/>
          </a:p>
        </p:txBody>
      </p:sp>
    </p:spTree>
    <p:extLst>
      <p:ext uri="{BB962C8B-B14F-4D97-AF65-F5344CB8AC3E}">
        <p14:creationId xmlns:p14="http://schemas.microsoft.com/office/powerpoint/2010/main" val="294884426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4291" y="979999"/>
            <a:ext cx="8441900" cy="4893647"/>
          </a:xfrm>
        </p:spPr>
        <p:txBody>
          <a:bodyPr/>
          <a:lstStyle/>
          <a:p>
            <a:r>
              <a:rPr lang="en-US" dirty="0" smtClean="0"/>
              <a:t>Step 1: With your group, determine what standard(s) you want to address in your lesson. </a:t>
            </a:r>
          </a:p>
          <a:p>
            <a:r>
              <a:rPr lang="en-US" dirty="0" smtClean="0"/>
              <a:t>Step 2: Find a task that you will use as the main lesson task from those provided on Illustrative Mathematics. </a:t>
            </a:r>
            <a:r>
              <a:rPr lang="en-US" dirty="0" smtClean="0">
                <a:hlinkClick r:id="rId3"/>
              </a:rPr>
              <a:t>http://www.illustrativemathematics.org/</a:t>
            </a:r>
            <a:endParaRPr lang="en-US" dirty="0" smtClean="0"/>
          </a:p>
          <a:p>
            <a:r>
              <a:rPr lang="en-US" dirty="0" smtClean="0"/>
              <a:t>Step 3: Use the planning questions to outline your lesson. </a:t>
            </a:r>
          </a:p>
          <a:p>
            <a:r>
              <a:rPr lang="en-US" dirty="0" smtClean="0"/>
              <a:t>Step 4: Present your lesson outline. </a:t>
            </a:r>
            <a:endParaRPr lang="en-US" dirty="0"/>
          </a:p>
          <a:p>
            <a:endParaRPr lang="en-US" sz="3600" dirty="0"/>
          </a:p>
        </p:txBody>
      </p:sp>
      <p:sp>
        <p:nvSpPr>
          <p:cNvPr id="3" name="Title 2"/>
          <p:cNvSpPr>
            <a:spLocks noGrp="1"/>
          </p:cNvSpPr>
          <p:nvPr>
            <p:ph type="title"/>
          </p:nvPr>
        </p:nvSpPr>
        <p:spPr/>
        <p:txBody>
          <a:bodyPr/>
          <a:lstStyle/>
          <a:p>
            <a:r>
              <a:rPr lang="en-US" dirty="0" smtClean="0"/>
              <a:t>Outlining a Lesson</a:t>
            </a:r>
            <a:endParaRPr lang="en-US" dirty="0"/>
          </a:p>
        </p:txBody>
      </p:sp>
      <p:sp>
        <p:nvSpPr>
          <p:cNvPr id="8" name="Footer Placeholder 7"/>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35</a:t>
            </a:fld>
            <a:endParaRPr lang="en-US" dirty="0"/>
          </a:p>
        </p:txBody>
      </p:sp>
      <p:grpSp>
        <p:nvGrpSpPr>
          <p:cNvPr id="6" name="Group 5"/>
          <p:cNvGrpSpPr>
            <a:grpSpLocks/>
          </p:cNvGrpSpPr>
          <p:nvPr/>
        </p:nvGrpSpPr>
        <p:grpSpPr bwMode="auto">
          <a:xfrm>
            <a:off x="7132828" y="4942202"/>
            <a:ext cx="1219200" cy="990600"/>
            <a:chOff x="7472680" y="4953000"/>
            <a:chExt cx="1219200" cy="990600"/>
          </a:xfrm>
        </p:grpSpPr>
        <p:pic>
          <p:nvPicPr>
            <p:cNvPr id="7" name="Picture 6" descr="participant guide call out.png"/>
            <p:cNvPicPr>
              <a:picLocks noChangeAspect="1" noChangeArrowheads="1"/>
            </p:cNvPicPr>
            <p:nvPr/>
          </p:nvPicPr>
          <p:blipFill>
            <a:blip r:embed="rId4" cstate="print"/>
            <a:srcRect/>
            <a:stretch>
              <a:fillRect/>
            </a:stretch>
          </p:blipFill>
          <p:spPr bwMode="auto">
            <a:xfrm>
              <a:off x="7620000" y="4953000"/>
              <a:ext cx="914400" cy="990600"/>
            </a:xfrm>
            <a:prstGeom prst="rect">
              <a:avLst/>
            </a:prstGeom>
            <a:noFill/>
            <a:ln w="9525">
              <a:noFill/>
              <a:miter lim="800000"/>
              <a:headEnd/>
              <a:tailEnd/>
            </a:ln>
          </p:spPr>
        </p:pic>
        <p:sp>
          <p:nvSpPr>
            <p:cNvPr id="9" name="TextBox 7"/>
            <p:cNvSpPr txBox="1">
              <a:spLocks noChangeArrowheads="1"/>
            </p:cNvSpPr>
            <p:nvPr/>
          </p:nvSpPr>
          <p:spPr bwMode="auto">
            <a:xfrm>
              <a:off x="7472680" y="4953000"/>
              <a:ext cx="1219200" cy="646331"/>
            </a:xfrm>
            <a:prstGeom prst="rect">
              <a:avLst/>
            </a:prstGeom>
            <a:noFill/>
            <a:ln w="9525">
              <a:noFill/>
              <a:miter lim="800000"/>
              <a:headEnd/>
              <a:tailEnd/>
            </a:ln>
          </p:spPr>
          <p:txBody>
            <a:bodyPr wrap="square">
              <a:spAutoFit/>
            </a:bodyPr>
            <a:lstStyle/>
            <a:p>
              <a:pPr algn="ctr"/>
              <a:r>
                <a:rPr lang="en-US" dirty="0" smtClean="0"/>
                <a:t>Page </a:t>
              </a:r>
            </a:p>
            <a:p>
              <a:pPr algn="ctr"/>
              <a:r>
                <a:rPr lang="en-US" dirty="0" smtClean="0"/>
                <a:t>21</a:t>
              </a:r>
              <a:endParaRPr lang="en-US" dirty="0"/>
            </a:p>
          </p:txBody>
        </p:sp>
      </p:gr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16391</TotalTime>
  <Words>2022</Words>
  <Application>Microsoft Office PowerPoint</Application>
  <PresentationFormat>On-screen Show (4:3)</PresentationFormat>
  <Paragraphs>118</Paragraphs>
  <Slides>6</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ＭＳ Ｐゴシック</vt:lpstr>
      <vt:lpstr>Arial</vt:lpstr>
      <vt:lpstr>Calibri</vt:lpstr>
      <vt:lpstr>Times New Roman</vt:lpstr>
      <vt:lpstr>LtBkgBlueBorder</vt:lpstr>
      <vt:lpstr>LtBkgNoBorder</vt:lpstr>
      <vt:lpstr>Connecticut Core Standards  for Mathematics</vt:lpstr>
      <vt:lpstr>Teaching and Learning with the UDL Principles</vt:lpstr>
      <vt:lpstr>Observing a Lesson</vt:lpstr>
      <vt:lpstr>A Geometry Task</vt:lpstr>
      <vt:lpstr>How is task aligned to the three principles of UDL?</vt:lpstr>
      <vt:lpstr>Outlining a Lesson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645</cp:revision>
  <dcterms:created xsi:type="dcterms:W3CDTF">2014-01-18T18:47:42Z</dcterms:created>
  <dcterms:modified xsi:type="dcterms:W3CDTF">2014-08-07T15:24:04Z</dcterms:modified>
</cp:coreProperties>
</file>