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3" showSpecialPlsOnTitleSld="0" saveSubsetFonts="1">
  <p:sldMasterIdLst>
    <p:sldMasterId id="2147483687" r:id="rId1"/>
    <p:sldMasterId id="2147483711" r:id="rId2"/>
  </p:sldMasterIdLst>
  <p:notesMasterIdLst>
    <p:notesMasterId r:id="rId9"/>
  </p:notesMasterIdLst>
  <p:handoutMasterIdLst>
    <p:handoutMasterId r:id="rId10"/>
  </p:handoutMasterIdLst>
  <p:sldIdLst>
    <p:sldId id="370" r:id="rId3"/>
    <p:sldId id="597" r:id="rId4"/>
    <p:sldId id="602" r:id="rId5"/>
    <p:sldId id="603" r:id="rId6"/>
    <p:sldId id="600" r:id="rId7"/>
    <p:sldId id="601"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84" autoAdjust="0"/>
    <p:restoredTop sz="89744" autoAdjust="0"/>
  </p:normalViewPr>
  <p:slideViewPr>
    <p:cSldViewPr snapToGrid="0">
      <p:cViewPr varScale="1">
        <p:scale>
          <a:sx n="79" d="100"/>
          <a:sy n="79" d="100"/>
        </p:scale>
        <p:origin x="1554" y="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8448"/>
    </p:cViewPr>
  </p:sorterViewPr>
  <p:notesViewPr>
    <p:cSldViewPr snapToGrid="0">
      <p:cViewPr varScale="1">
        <p:scale>
          <a:sx n="87" d="100"/>
          <a:sy n="87" d="100"/>
        </p:scale>
        <p:origin x="3798" y="72"/>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8/7/2014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urveys.pcgus.com/s3/CT-Math-Module-3-6-12"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73</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Participants will discuss Next Steps, complete a Post-Assessment and an online Session Evaluation</a:t>
            </a:r>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a:spcBef>
                <a:spcPct val="0"/>
              </a:spcBef>
            </a:pPr>
            <a:endParaRPr lang="en-US" baseline="0" dirty="0" smtClean="0"/>
          </a:p>
          <a:p>
            <a:pPr>
              <a:spcBef>
                <a:spcPct val="0"/>
              </a:spcBef>
            </a:pPr>
            <a:r>
              <a:rPr lang="en-US" b="1" baseline="0" dirty="0" smtClean="0"/>
              <a:t>Closing Activities</a:t>
            </a:r>
          </a:p>
          <a:p>
            <a:pPr>
              <a:spcBef>
                <a:spcPct val="0"/>
              </a:spcBef>
            </a:pPr>
            <a:r>
              <a:rPr lang="en-US" baseline="0" dirty="0" smtClean="0"/>
              <a:t>Closing Activities Time: </a:t>
            </a:r>
            <a:r>
              <a:rPr lang="en-US" b="0" baseline="0" dirty="0" smtClean="0"/>
              <a:t>10 minutes</a:t>
            </a:r>
          </a:p>
          <a:p>
            <a:pPr>
              <a:spcBef>
                <a:spcPct val="0"/>
              </a:spcBef>
            </a:pPr>
            <a:endParaRPr lang="en-US" b="1" baseline="0" dirty="0" smtClean="0"/>
          </a:p>
          <a:p>
            <a:r>
              <a:rPr lang="en-US" sz="1200" b="1" kern="1200" dirty="0" smtClean="0">
                <a:solidFill>
                  <a:schemeClr val="tx1"/>
                </a:solidFill>
                <a:effectLst/>
                <a:latin typeface="+mn-lt"/>
                <a:ea typeface="+mn-ea"/>
                <a:cs typeface="+mn-cs"/>
              </a:rPr>
              <a:t>Supporting Documents:</a:t>
            </a:r>
          </a:p>
          <a:p>
            <a:pPr marL="0" lvl="0" indent="0">
              <a:buFont typeface="Arial"/>
              <a:buNone/>
            </a:pPr>
            <a:r>
              <a:rPr lang="en-US" sz="1200" kern="1200" dirty="0" smtClean="0">
                <a:solidFill>
                  <a:schemeClr val="tx1"/>
                </a:solidFill>
                <a:effectLst/>
                <a:latin typeface="+mn-lt"/>
                <a:ea typeface="+mn-ea"/>
                <a:cs typeface="+mn-cs"/>
              </a:rPr>
              <a:t>Post-Assessment </a:t>
            </a:r>
          </a:p>
          <a:p>
            <a:pPr marL="0" lvl="0" indent="0">
              <a:buFont typeface="Arial"/>
              <a:buNone/>
            </a:pPr>
            <a:r>
              <a:rPr lang="en-US" sz="1200" kern="1200" dirty="0" smtClean="0">
                <a:solidFill>
                  <a:schemeClr val="tx1"/>
                </a:solidFill>
                <a:effectLst/>
                <a:latin typeface="+mn-lt"/>
                <a:ea typeface="+mn-ea"/>
                <a:cs typeface="+mn-cs"/>
              </a:rPr>
              <a:t>Session Evaluation (online)</a:t>
            </a:r>
          </a:p>
          <a:p>
            <a:pPr>
              <a:spcBef>
                <a:spcPct val="0"/>
              </a:spcBef>
            </a:pPr>
            <a:endParaRPr lang="en-US" baseline="0" dirty="0" smtClean="0"/>
          </a:p>
          <a:p>
            <a:pPr>
              <a:spcBef>
                <a:spcPct val="0"/>
              </a:spcBef>
            </a:pPr>
            <a:r>
              <a:rPr lang="en-US" b="1" baseline="0" dirty="0" smtClean="0"/>
              <a:t>Section 8 at a Glance:</a:t>
            </a:r>
          </a:p>
          <a:p>
            <a:pPr marL="230491" indent="-230491">
              <a:spcBef>
                <a:spcPct val="0"/>
              </a:spcBef>
              <a:buNone/>
            </a:pPr>
            <a:r>
              <a:rPr lang="en-US" baseline="0" dirty="0" smtClean="0"/>
              <a:t>1. Review the Module 3 Outcomes.</a:t>
            </a:r>
          </a:p>
          <a:p>
            <a:pPr marL="230491" indent="-230491">
              <a:spcBef>
                <a:spcPct val="0"/>
              </a:spcBef>
              <a:buNone/>
            </a:pPr>
            <a:r>
              <a:rPr lang="en-US" b="0" baseline="0" dirty="0" smtClean="0"/>
              <a:t>2. Have participants complete the Post-Assessment.</a:t>
            </a:r>
          </a:p>
          <a:p>
            <a:pPr marL="230491" marR="0" indent="-230491" algn="l" defTabSz="914400" rtl="0" eaLnBrk="1" fontAlgn="auto" latinLnBrk="0" hangingPunct="1">
              <a:lnSpc>
                <a:spcPct val="100000"/>
              </a:lnSpc>
              <a:spcBef>
                <a:spcPct val="0"/>
              </a:spcBef>
              <a:spcAft>
                <a:spcPts val="0"/>
              </a:spcAft>
              <a:buClrTx/>
              <a:buSzTx/>
              <a:buFontTx/>
              <a:buNone/>
              <a:tabLst/>
              <a:defRPr/>
            </a:pPr>
            <a:r>
              <a:rPr lang="en-US" b="0" baseline="0" dirty="0" smtClean="0"/>
              <a:t>3. Have participants complete the online Session Evaluation located here: </a:t>
            </a:r>
            <a:r>
              <a:rPr lang="en-US" sz="1200" u="none" strike="noStrike" kern="1200" dirty="0" smtClean="0">
                <a:solidFill>
                  <a:schemeClr val="tx1"/>
                </a:solidFill>
                <a:latin typeface="+mn-lt"/>
                <a:ea typeface="+mn-ea"/>
                <a:cs typeface="+mn-cs"/>
                <a:hlinkClick r:id="rId3"/>
              </a:rPr>
              <a:t>http://surveys.pcgus.com/s3/CT-Math-Module-3-6-12</a:t>
            </a:r>
            <a:endParaRPr lang="en-US" b="0" baseline="0" dirty="0" smtClean="0"/>
          </a:p>
          <a:p>
            <a:pPr marL="230491" indent="-230491">
              <a:spcBef>
                <a:spcPct val="0"/>
              </a:spcBef>
              <a:buNone/>
            </a:pPr>
            <a:endParaRPr lang="en-US" b="0" baseline="0" dirty="0" smtClean="0"/>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latin typeface="Arial" pitchFamily="34" charset="0"/>
              </a:rPr>
              <a:pPr/>
              <a:t>8/7/2014</a:t>
            </a:fld>
            <a:endParaRPr lang="en-US" dirty="0">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latin typeface="Arial" pitchFamily="34" charset="0"/>
              </a:rPr>
              <a:pPr/>
              <a:t>74</a:t>
            </a:fld>
            <a:endParaRPr lang="en-US" dirty="0">
              <a:latin typeface="Arial" pitchFamily="34" charset="0"/>
            </a:endParaRPr>
          </a:p>
        </p:txBody>
      </p:sp>
    </p:spTree>
    <p:extLst>
      <p:ext uri="{BB962C8B-B14F-4D97-AF65-F5344CB8AC3E}">
        <p14:creationId xmlns:p14="http://schemas.microsoft.com/office/powerpoint/2010/main" val="125806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a:t>
            </a:r>
            <a:r>
              <a:rPr lang="en-US" baseline="0" dirty="0" smtClean="0"/>
              <a:t> </a:t>
            </a:r>
            <a:endParaRPr lang="en-US" dirty="0" smtClean="0"/>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75</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7019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 continued. </a:t>
            </a:r>
          </a:p>
          <a:p>
            <a:pPr>
              <a:spcBef>
                <a:spcPct val="0"/>
              </a:spcBef>
            </a:pPr>
            <a:endParaRPr lang="en-US" dirty="0" smtClean="0"/>
          </a:p>
        </p:txBody>
      </p:sp>
      <p:sp>
        <p:nvSpPr>
          <p:cNvPr id="1331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31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00BCC635-465E-4E8D-BEC0-F54D65151E12}"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1331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31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96F60-4D9F-4A25-84B7-0C2B67472C22}" type="slidenum">
              <a:rPr lang="en-US">
                <a:solidFill>
                  <a:prstClr val="black"/>
                </a:solidFill>
                <a:latin typeface="Arial" pitchFamily="34" charset="0"/>
              </a:rPr>
              <a:pPr/>
              <a:t>76</a:t>
            </a:fld>
            <a:endParaRPr lang="en-US" dirty="0">
              <a:solidFill>
                <a:prstClr val="black"/>
              </a:solidFill>
              <a:latin typeface="Arial" pitchFamily="34" charset="0"/>
            </a:endParaRPr>
          </a:p>
        </p:txBody>
      </p:sp>
    </p:spTree>
    <p:extLst>
      <p:ext uri="{BB962C8B-B14F-4D97-AF65-F5344CB8AC3E}">
        <p14:creationId xmlns:p14="http://schemas.microsoft.com/office/powerpoint/2010/main" val="2078902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p:spPr>
      </p:sp>
      <p:sp>
        <p:nvSpPr>
          <p:cNvPr id="230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This Post-Assessment is the same as the Pre-Assessment they took in the beginning of the session. This assessment is to gauge their learning based on the activities of the full day session. Remind the participants to fill out their online Session Evaluation forms as well.</a:t>
            </a:r>
          </a:p>
          <a:p>
            <a:pPr>
              <a:spcBef>
                <a:spcPct val="0"/>
              </a:spcBef>
            </a:pPr>
            <a:endParaRPr lang="en-US" dirty="0" smtClean="0"/>
          </a:p>
        </p:txBody>
      </p:sp>
      <p:sp>
        <p:nvSpPr>
          <p:cNvPr id="23040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3040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65E4D3F-EE0F-479E-AC22-92697D51B405}"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23040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3040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3AEAAA-3454-44D5-90F4-C75A93E9B012}" type="slidenum">
              <a:rPr lang="en-US">
                <a:solidFill>
                  <a:prstClr val="black"/>
                </a:solidFill>
                <a:latin typeface="Arial" pitchFamily="34" charset="0"/>
              </a:rPr>
              <a:pPr/>
              <a:t>77</a:t>
            </a:fld>
            <a:endParaRPr lang="en-US" dirty="0">
              <a:solidFill>
                <a:prstClr val="black"/>
              </a:solidFill>
              <a:latin typeface="Arial" pitchFamily="34" charset="0"/>
            </a:endParaRPr>
          </a:p>
        </p:txBody>
      </p:sp>
    </p:spTree>
    <p:extLst>
      <p:ext uri="{BB962C8B-B14F-4D97-AF65-F5344CB8AC3E}">
        <p14:creationId xmlns:p14="http://schemas.microsoft.com/office/powerpoint/2010/main" val="3498819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bwMode="auto">
          <a:noFill/>
          <a:ln>
            <a:solidFill>
              <a:srgbClr val="000000"/>
            </a:solidFill>
            <a:miter lim="800000"/>
            <a:headEnd/>
            <a:tailEnd/>
          </a:ln>
        </p:spPr>
      </p:sp>
      <p:sp>
        <p:nvSpPr>
          <p:cNvPr id="2314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31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DB987BF-41CF-43EC-9FC3-FCCE2C4AEE1E}" type="slidenum">
              <a:rPr lang="en-US">
                <a:solidFill>
                  <a:prstClr val="black"/>
                </a:solidFill>
                <a:latin typeface="Arial" pitchFamily="34" charset="0"/>
              </a:rPr>
              <a:pPr/>
              <a:t>78</a:t>
            </a:fld>
            <a:endParaRPr lang="en-US" dirty="0">
              <a:solidFill>
                <a:prstClr val="black"/>
              </a:solidFill>
              <a:latin typeface="Arial" pitchFamily="34" charset="0"/>
            </a:endParaRPr>
          </a:p>
        </p:txBody>
      </p:sp>
    </p:spTree>
    <p:extLst>
      <p:ext uri="{BB962C8B-B14F-4D97-AF65-F5344CB8AC3E}">
        <p14:creationId xmlns:p14="http://schemas.microsoft.com/office/powerpoint/2010/main" val="3735176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3.xml"/><Relationship Id="rId7"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5.png"/><Relationship Id="rId5" Type="http://schemas.openxmlformats.org/officeDocument/2006/relationships/slideLayout" Target="../slideLayouts/slideLayout15.xml"/><Relationship Id="rId10" Type="http://schemas.openxmlformats.org/officeDocument/2006/relationships/image" Target="../media/image4.png"/><Relationship Id="rId4" Type="http://schemas.openxmlformats.org/officeDocument/2006/relationships/slideLayout" Target="../slideLayouts/slideLayout14.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3"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4"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2965705" y="6071616"/>
            <a:ext cx="3293536" cy="461665"/>
          </a:xfrm>
          <a:prstGeom prst="rect">
            <a:avLst/>
          </a:prstGeom>
          <a:noFill/>
        </p:spPr>
        <p:txBody>
          <a:bodyPr wrap="square" rtlCol="0">
            <a:spAutoFit/>
          </a:bodyPr>
          <a:lstStyle/>
          <a:p>
            <a:pPr algn="ctr"/>
            <a:r>
              <a:rPr lang="en-US" sz="2400" dirty="0" smtClean="0">
                <a:solidFill>
                  <a:schemeClr val="bg1"/>
                </a:solidFill>
              </a:rPr>
              <a:t>Closing Activity</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dirty="0"/>
              <a:t>Closing </a:t>
            </a:r>
            <a:r>
              <a:rPr dirty="0" smtClean="0"/>
              <a:t>Activities</a:t>
            </a:r>
            <a:endParaRPr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459926" y="2818331"/>
            <a:ext cx="1262044" cy="2143125"/>
          </a:xfrm>
          <a:prstGeom prst="rect">
            <a:avLst/>
          </a:prstGeom>
        </p:spPr>
      </p:pic>
      <p:pic>
        <p:nvPicPr>
          <p:cNvPr id="8" name="Picture 6" descr="participant guide call out.png"/>
          <p:cNvPicPr>
            <a:picLocks noChangeAspect="1" noChangeArrowheads="1"/>
          </p:cNvPicPr>
          <p:nvPr/>
        </p:nvPicPr>
        <p:blipFill>
          <a:blip r:embed="rId4" cstate="print"/>
          <a:srcRect/>
          <a:stretch>
            <a:fillRect/>
          </a:stretch>
        </p:blipFill>
        <p:spPr bwMode="auto">
          <a:xfrm>
            <a:off x="738554" y="4179277"/>
            <a:ext cx="932688" cy="1010412"/>
          </a:xfrm>
          <a:prstGeom prst="rect">
            <a:avLst/>
          </a:prstGeom>
          <a:noFill/>
          <a:ln w="9525">
            <a:noFill/>
            <a:miter lim="800000"/>
            <a:headEnd/>
            <a:tailEnd/>
          </a:ln>
        </p:spPr>
      </p:pic>
      <p:sp>
        <p:nvSpPr>
          <p:cNvPr id="9" name="TextBox 7"/>
          <p:cNvSpPr txBox="1">
            <a:spLocks noChangeArrowheads="1"/>
          </p:cNvSpPr>
          <p:nvPr/>
        </p:nvSpPr>
        <p:spPr bwMode="auto">
          <a:xfrm>
            <a:off x="726828" y="4237891"/>
            <a:ext cx="914400" cy="646331"/>
          </a:xfrm>
          <a:prstGeom prst="rect">
            <a:avLst/>
          </a:prstGeom>
          <a:noFill/>
          <a:ln w="9525">
            <a:noFill/>
            <a:miter lim="800000"/>
            <a:headEnd/>
            <a:tailEnd/>
          </a:ln>
        </p:spPr>
        <p:txBody>
          <a:bodyPr wrap="square">
            <a:spAutoFit/>
          </a:bodyPr>
          <a:lstStyle/>
          <a:p>
            <a:pPr algn="ctr"/>
            <a:r>
              <a:rPr lang="en-US" dirty="0" smtClean="0"/>
              <a:t>Page </a:t>
            </a:r>
          </a:p>
          <a:p>
            <a:pPr algn="ctr"/>
            <a:r>
              <a:rPr lang="en-US" dirty="0" smtClean="0"/>
              <a:t>40</a:t>
            </a:r>
            <a:endParaRPr lang="en-US" dirty="0"/>
          </a:p>
        </p:txBody>
      </p:sp>
      <p:sp>
        <p:nvSpPr>
          <p:cNvPr id="2" name="Slide Number Placeholder 1"/>
          <p:cNvSpPr>
            <a:spLocks noGrp="1"/>
          </p:cNvSpPr>
          <p:nvPr>
            <p:ph type="sldNum" sz="quarter" idx="12"/>
          </p:nvPr>
        </p:nvSpPr>
        <p:spPr/>
        <p:txBody>
          <a:bodyPr/>
          <a:lstStyle/>
          <a:p>
            <a:fld id="{7D5C1135-EF3A-441C-9DC2-8C709DF76F72}" type="slidenum">
              <a:rPr lang="en-US" smtClean="0"/>
              <a:pPr/>
              <a:t>74</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p:txBody>
          <a:bodyPr>
            <a:noAutofit/>
          </a:bodyPr>
          <a:lstStyle/>
          <a:p>
            <a:r>
              <a:rPr lang="en-US" dirty="0" smtClean="0"/>
              <a:t>Focus on Teaching and Learning</a:t>
            </a:r>
          </a:p>
        </p:txBody>
      </p:sp>
      <p:sp>
        <p:nvSpPr>
          <p:cNvPr id="19459" name="Content Placeholder 1"/>
          <p:cNvSpPr>
            <a:spLocks noGrp="1"/>
          </p:cNvSpPr>
          <p:nvPr>
            <p:ph type="body" sz="quarter" idx="10"/>
          </p:nvPr>
        </p:nvSpPr>
        <p:spPr>
          <a:xfrm>
            <a:off x="381000" y="1417320"/>
            <a:ext cx="8382000" cy="4204228"/>
          </a:xfrm>
        </p:spPr>
        <p:txBody>
          <a:bodyPr/>
          <a:lstStyle/>
          <a:p>
            <a:r>
              <a:rPr lang="en-US" dirty="0" smtClean="0"/>
              <a:t>By the end of this session you will have:</a:t>
            </a:r>
          </a:p>
          <a:p>
            <a:pPr lvl="1">
              <a:spcBef>
                <a:spcPts val="1200"/>
              </a:spcBef>
            </a:pPr>
            <a:r>
              <a:rPr lang="en-US" sz="2400" dirty="0" smtClean="0"/>
              <a:t>Strengthened your working relationship with peer Core Standards Coaches. </a:t>
            </a:r>
          </a:p>
          <a:p>
            <a:pPr lvl="1">
              <a:spcBef>
                <a:spcPts val="1200"/>
              </a:spcBef>
            </a:pPr>
            <a:r>
              <a:rPr lang="en-US" sz="2400" dirty="0" smtClean="0"/>
              <a:t>Deepened your understanding of the Practice and Content  standards specified in the CCS-Math.</a:t>
            </a:r>
          </a:p>
          <a:p>
            <a:pPr lvl="1">
              <a:spcBef>
                <a:spcPts val="1200"/>
              </a:spcBef>
            </a:pPr>
            <a:r>
              <a:rPr lang="en-US" sz="2400" dirty="0" smtClean="0"/>
              <a:t>Articulate a common understanding of UDL.</a:t>
            </a:r>
          </a:p>
          <a:p>
            <a:pPr lvl="1">
              <a:spcBef>
                <a:spcPts val="1200"/>
              </a:spcBef>
            </a:pPr>
            <a:r>
              <a:rPr lang="en-US" sz="2400" dirty="0" smtClean="0"/>
              <a:t>Identified  the importance of incorporating UDL practices into lessons. </a:t>
            </a:r>
          </a:p>
          <a:p>
            <a:pPr lvl="1">
              <a:spcBef>
                <a:spcPts val="1200"/>
              </a:spcBef>
            </a:pPr>
            <a:r>
              <a:rPr lang="en-US" sz="2400" dirty="0" smtClean="0"/>
              <a:t>Described the alignment of instructional practices and learning expectations of the CCS-Math. </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AD8D4AF1-7CC8-4517-894C-95FE2C0637D7}" type="slidenum">
              <a:rPr lang="en-US" smtClean="0"/>
              <a:pPr/>
              <a:t>75</a:t>
            </a:fld>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2"/>
          <p:cNvSpPr>
            <a:spLocks noGrp="1"/>
          </p:cNvSpPr>
          <p:nvPr>
            <p:ph type="title"/>
          </p:nvPr>
        </p:nvSpPr>
        <p:spPr/>
        <p:txBody>
          <a:bodyPr>
            <a:normAutofit fontScale="90000"/>
          </a:bodyPr>
          <a:lstStyle/>
          <a:p>
            <a:r>
              <a:rPr lang="en-US" sz="4000" dirty="0" smtClean="0"/>
              <a:t>Focus on Standards for Mathematical Content Outcomes (cont'd)</a:t>
            </a:r>
          </a:p>
        </p:txBody>
      </p:sp>
      <p:sp>
        <p:nvSpPr>
          <p:cNvPr id="19459" name="Content Placeholder 1"/>
          <p:cNvSpPr>
            <a:spLocks noGrp="1"/>
          </p:cNvSpPr>
          <p:nvPr>
            <p:ph type="body" sz="quarter" idx="10"/>
          </p:nvPr>
        </p:nvSpPr>
        <p:spPr>
          <a:xfrm>
            <a:off x="381000" y="1417320"/>
            <a:ext cx="8382000" cy="4161139"/>
          </a:xfrm>
        </p:spPr>
        <p:txBody>
          <a:bodyPr/>
          <a:lstStyle/>
          <a:p>
            <a:pPr>
              <a:spcBef>
                <a:spcPts val="1200"/>
              </a:spcBef>
            </a:pPr>
            <a:r>
              <a:rPr lang="en-US" dirty="0" smtClean="0"/>
              <a:t>By the end of this session you will have:</a:t>
            </a:r>
          </a:p>
          <a:p>
            <a:pPr lvl="1">
              <a:spcBef>
                <a:spcPts val="1200"/>
              </a:spcBef>
            </a:pPr>
            <a:r>
              <a:rPr lang="en-US" dirty="0" smtClean="0"/>
              <a:t>Planned for implementing UDL strategies within classroom lessons. </a:t>
            </a:r>
          </a:p>
          <a:p>
            <a:pPr lvl="1">
              <a:spcBef>
                <a:spcPts val="1200"/>
              </a:spcBef>
            </a:pPr>
            <a:r>
              <a:rPr lang="en-US" dirty="0" smtClean="0"/>
              <a:t>Measured progress towards learning targets using the formative assessment process. </a:t>
            </a:r>
          </a:p>
          <a:p>
            <a:pPr lvl="1">
              <a:spcBef>
                <a:spcPts val="1200"/>
              </a:spcBef>
            </a:pPr>
            <a:r>
              <a:rPr lang="en-US" dirty="0" smtClean="0"/>
              <a:t>Explored strategies for supporting teachers as they make changes to their classroom practices. </a:t>
            </a:r>
          </a:p>
          <a:p>
            <a:pPr lvl="1">
              <a:spcBef>
                <a:spcPts val="1200"/>
              </a:spcBef>
            </a:pPr>
            <a:r>
              <a:rPr lang="en-US" dirty="0" smtClean="0"/>
              <a:t>Made plans for next steps in your CCS-Math implementation. </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1B164E58-F631-4785-8D59-D7BB0BAC1458}" type="slidenum">
              <a:rPr lang="en-US" smtClean="0"/>
              <a:pPr/>
              <a:t>76</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5" name="Title 1"/>
          <p:cNvSpPr>
            <a:spLocks noGrp="1"/>
          </p:cNvSpPr>
          <p:nvPr>
            <p:ph type="title"/>
          </p:nvPr>
        </p:nvSpPr>
        <p:spPr>
          <a:xfrm>
            <a:off x="243840" y="230188"/>
            <a:ext cx="8747760" cy="595548"/>
          </a:xfrm>
        </p:spPr>
        <p:txBody>
          <a:bodyPr/>
          <a:lstStyle/>
          <a:p>
            <a:r>
              <a:rPr lang="en-US" sz="4300" dirty="0" smtClean="0"/>
              <a:t>Post Assessment and Session Evaluation</a:t>
            </a:r>
          </a:p>
        </p:txBody>
      </p:sp>
      <p:sp>
        <p:nvSpPr>
          <p:cNvPr id="14" name="Content Placeholder 13"/>
          <p:cNvSpPr>
            <a:spLocks noGrp="1"/>
          </p:cNvSpPr>
          <p:nvPr>
            <p:ph sz="half" idx="1"/>
          </p:nvPr>
        </p:nvSpPr>
        <p:spPr>
          <a:xfrm>
            <a:off x="293077" y="1449848"/>
            <a:ext cx="4489938" cy="1015663"/>
          </a:xfrm>
        </p:spPr>
        <p:txBody>
          <a:bodyPr/>
          <a:lstStyle/>
          <a:p>
            <a:pPr>
              <a:spcAft>
                <a:spcPts val="1200"/>
              </a:spcAft>
            </a:pPr>
            <a:r>
              <a:rPr lang="en-US" sz="2800" dirty="0" smtClean="0"/>
              <a:t>Where Are You Now?</a:t>
            </a:r>
          </a:p>
          <a:p>
            <a:pPr>
              <a:spcAft>
                <a:spcPts val="1200"/>
              </a:spcAft>
            </a:pPr>
            <a:r>
              <a:rPr lang="en-US" sz="2800" dirty="0" smtClean="0"/>
              <a:t>Assessing Your Learning</a:t>
            </a:r>
            <a:r>
              <a:rPr lang="en-US" sz="2800" dirty="0" smtClean="0"/>
              <a:t>.</a:t>
            </a:r>
            <a:endParaRPr lang="en-US" sz="2800" dirty="0" smtClean="0"/>
          </a:p>
        </p:txBody>
      </p:sp>
      <p:sp>
        <p:nvSpPr>
          <p:cNvPr id="6" name="Slide Number Placeholder 5"/>
          <p:cNvSpPr>
            <a:spLocks noGrp="1"/>
          </p:cNvSpPr>
          <p:nvPr>
            <p:ph type="sldNum" sz="quarter" idx="11"/>
          </p:nvPr>
        </p:nvSpPr>
        <p:spPr/>
        <p:txBody>
          <a:bodyPr/>
          <a:lstStyle/>
          <a:p>
            <a:fld id="{9C68FFC2-3F6C-4F2E-B8AC-64D7ECA96928}" type="slidenum">
              <a:rPr lang="en-US" smtClean="0"/>
              <a:pPr/>
              <a:t>77</a:t>
            </a:fld>
            <a:endParaRPr lang="en-US" dirty="0"/>
          </a:p>
        </p:txBody>
      </p:sp>
      <p:pic>
        <p:nvPicPr>
          <p:cNvPr id="9" name="Picture 7" descr="C:\Documents and Settings\mhannon\Local Settings\Temporary Internet Files\Content.IE5\MNS3KWRB\MP900431118[1].jpg"/>
          <p:cNvPicPr>
            <a:picLocks noChangeAspect="1" noChangeArrowheads="1"/>
          </p:cNvPicPr>
          <p:nvPr/>
        </p:nvPicPr>
        <p:blipFill>
          <a:blip r:embed="rId3" cstate="print"/>
          <a:srcRect/>
          <a:stretch>
            <a:fillRect/>
          </a:stretch>
        </p:blipFill>
        <p:spPr bwMode="auto">
          <a:xfrm>
            <a:off x="5513112" y="1336110"/>
            <a:ext cx="2876390" cy="2813859"/>
          </a:xfrm>
          <a:prstGeom prst="rect">
            <a:avLst/>
          </a:prstGeom>
          <a:noFill/>
          <a:ln>
            <a:solidFill>
              <a:schemeClr val="bg2">
                <a:lumMod val="65000"/>
              </a:schemeClr>
            </a:solidFill>
          </a:ln>
          <a:effectLst>
            <a:outerShdw blurRad="50800" dist="38100" dir="2700000" algn="tl" rotWithShape="0">
              <a:prstClr val="black">
                <a:alpha val="40000"/>
              </a:prstClr>
            </a:outerShdw>
          </a:effectLst>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p:cNvSpPr>
            <a:spLocks noGrp="1"/>
          </p:cNvSpPr>
          <p:nvPr>
            <p:ph type="title"/>
          </p:nvPr>
        </p:nvSpPr>
        <p:spPr/>
        <p:txBody>
          <a:bodyPr/>
          <a:lstStyle/>
          <a:p>
            <a:r>
              <a:rPr lang="en-US" dirty="0" smtClean="0"/>
              <a:t>Thanks and see you next time!</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16378</TotalTime>
  <Words>341</Words>
  <Application>Microsoft Office PowerPoint</Application>
  <PresentationFormat>On-screen Show (4:3)</PresentationFormat>
  <Paragraphs>65</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LtBkgBlueBorder</vt:lpstr>
      <vt:lpstr>LtBkgNoBorder</vt:lpstr>
      <vt:lpstr>Connecticut Core Standards  for Mathematics</vt:lpstr>
      <vt:lpstr>Closing Activities</vt:lpstr>
      <vt:lpstr>Focus on Teaching and Learning</vt:lpstr>
      <vt:lpstr>Focus on Standards for Mathematical Content Outcomes (cont'd)</vt:lpstr>
      <vt:lpstr>Post Assessment and Session Evaluation</vt:lpstr>
      <vt:lpstr>Thanks and see you next time!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642</cp:revision>
  <dcterms:created xsi:type="dcterms:W3CDTF">2014-01-18T18:47:42Z</dcterms:created>
  <dcterms:modified xsi:type="dcterms:W3CDTF">2014-08-07T15:57:17Z</dcterms:modified>
</cp:coreProperties>
</file>