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6" showSpecialPlsOnTitleSld="0" saveSubsetFonts="1" bookmarkIdSeed="2">
  <p:sldMasterIdLst>
    <p:sldMasterId id="2147483687" r:id="rId1"/>
    <p:sldMasterId id="2147483711" r:id="rId2"/>
    <p:sldMasterId id="2147483723" r:id="rId3"/>
  </p:sldMasterIdLst>
  <p:notesMasterIdLst>
    <p:notesMasterId r:id="rId10"/>
  </p:notesMasterIdLst>
  <p:handoutMasterIdLst>
    <p:handoutMasterId r:id="rId11"/>
  </p:handoutMasterIdLst>
  <p:sldIdLst>
    <p:sldId id="370" r:id="rId4"/>
    <p:sldId id="491" r:id="rId5"/>
    <p:sldId id="492" r:id="rId6"/>
    <p:sldId id="493" r:id="rId7"/>
    <p:sldId id="508" r:id="rId8"/>
    <p:sldId id="49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160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60" clrIdx="1"/>
  <p:cmAuthor id="2" name="Jackson, Dennis" initials="JD" lastIdx="12" clrIdx="2">
    <p:extLst/>
  </p:cmAuthor>
  <p:cmAuthor id="3" name="Kelley, Nora" initials="KN" lastIdx="2" clrIdx="3">
    <p:extLst/>
  </p:cmAuthor>
  <p:cmAuthor id="4" name="W2K" initials="W" lastIdx="28" clrIdx="4"/>
  <p:cmAuthor id="5" name="Michelle Wade" initials="MW" lastIdx="14" clrIdx="5"/>
  <p:cmAuthor id="6" name="Berlin, Debra" initials="BD" lastIdx="13" clrIdx="6">
    <p:extLst>
      <p:ext uri="{19B8F6BF-5375-455C-9EA6-DF929625EA0E}">
        <p15:presenceInfo xmlns:p15="http://schemas.microsoft.com/office/powerpoint/2012/main" userId="S-1-5-21-1417001333-1682526488-839522115-59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85"/>
    <a:srgbClr val="FFC000"/>
    <a:srgbClr val="DF8045"/>
    <a:srgbClr val="32C658"/>
    <a:srgbClr val="D4ECBA"/>
    <a:srgbClr val="92D050"/>
    <a:srgbClr val="9BBB59"/>
    <a:srgbClr val="E6E6E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9" autoAdjust="0"/>
    <p:restoredTop sz="95324" autoAdjust="0"/>
  </p:normalViewPr>
  <p:slideViewPr>
    <p:cSldViewPr snapToGrid="0">
      <p:cViewPr varScale="1">
        <p:scale>
          <a:sx n="84" d="100"/>
          <a:sy n="84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88"/>
    </p:cViewPr>
  </p:sorterViewPr>
  <p:notesViewPr>
    <p:cSldViewPr snapToGrid="0">
      <p:cViewPr varScale="1">
        <p:scale>
          <a:sx n="87" d="100"/>
          <a:sy n="87" d="100"/>
        </p:scale>
        <p:origin x="3798" y="90"/>
      </p:cViewPr>
      <p:guideLst>
        <p:guide orient="horz" pos="2905"/>
        <p:guide pos="2184"/>
        <p:guide orient="horz" pos="2957"/>
        <p:guide pos="2237"/>
        <p:guide orient="horz" pos="2880"/>
        <p:guide orient="horz" pos="2932"/>
        <p:guide pos="2160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9DAA4107-EF30-49A8-8290-C118E51199DE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EBFCDA87-F9E5-4062-9015-B6855F9D2074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Adjusting for time, you may want to ask groups to share some of their ideas from Activity 10.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96F53116-5509-4CD7-B889-C55D3D65EBA6}" type="datetimeFigureOut">
              <a:rPr lang="en-US" smtClean="0">
                <a:latin typeface="Arial" pitchFamily="34" charset="0"/>
              </a:rPr>
              <a:pPr/>
              <a:t>8/7/2014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in the beginning of the session</a:t>
            </a:r>
            <a:endParaRPr lang="en-US" dirty="0"/>
          </a:p>
          <a:p>
            <a:r>
              <a:rPr lang="en-US" dirty="0" smtClean="0"/>
              <a:t>Ask for further thoughts, questions.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39B88EE8-1998-46A5-AE69-8F18CC019DC6}" type="datetimeFigureOut">
              <a:rPr lang="en-US" smtClean="0">
                <a:latin typeface="Arial" pitchFamily="34" charset="0"/>
              </a:rPr>
              <a:pPr/>
              <a:t>8/7/2014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3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Remind participants to complete the online</a:t>
            </a:r>
            <a:r>
              <a:rPr lang="en-US" baseline="0" dirty="0" smtClean="0"/>
              <a:t> Session Evaluation. </a:t>
            </a:r>
            <a:endParaRPr lang="en-US" dirty="0"/>
          </a:p>
          <a:p>
            <a:r>
              <a:rPr lang="en-US" dirty="0" smtClean="0"/>
              <a:t>Ask 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156529BA-40C3-4EC4-8C44-39E402464326}" type="datetimeFigureOut">
              <a:rPr lang="en-US" smtClean="0">
                <a:latin typeface="Arial" pitchFamily="34" charset="0"/>
              </a:rPr>
              <a:pPr/>
              <a:t>8/7/2014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6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6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61EF-24E7-4286-97C7-81257D0A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8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10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gradFill>
          <a:gsLst>
            <a:gs pos="32000">
              <a:schemeClr val="bg1"/>
            </a:gs>
            <a:gs pos="49000">
              <a:schemeClr val="tx2">
                <a:lumMod val="20000"/>
                <a:lumOff val="80000"/>
              </a:schemeClr>
            </a:gs>
            <a:gs pos="97000">
              <a:schemeClr val="accent2">
                <a:lumMod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78F6C-5F37-4841-ACBE-E9209F232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0065"/>
            <a:ext cx="1371600" cy="1638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374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9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118006" y="6071616"/>
            <a:ext cx="31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Closing Activity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722" r:id="rId3"/>
    <p:sldLayoutId id="2147483718" r:id="rId4"/>
    <p:sldLayoutId id="2147483719" r:id="rId5"/>
    <p:sldLayoutId id="2147483694" r:id="rId6"/>
    <p:sldLayoutId id="2147483695" r:id="rId7"/>
    <p:sldLayoutId id="2147483720" r:id="rId8"/>
    <p:sldLayoutId id="2147483721" r:id="rId9"/>
    <p:sldLayoutId id="2147483710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36" r:id="rId8"/>
    <p:sldLayoutId id="2147483737" r:id="rId9"/>
    <p:sldLayoutId id="2147483738" r:id="rId10"/>
    <p:sldLayoutId id="214748373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s.pcgus.com/s3/CT-ELA-Module-3-K-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ctcorestandards.org/" TargetMode="External"/><Relationship Id="rId7" Type="http://schemas.openxmlformats.org/officeDocument/2006/relationships/hyperlink" Target="http://www.achievethecore.org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hyperlink" Target="http://www.engageny.org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://www.americaachieves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48" y="190188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8" y="3441165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30622" y="4299507"/>
            <a:ext cx="8146240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3 Grades K–5: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Supporting All Students in Writing and Research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040285"/>
          </a:xfrm>
        </p:spPr>
        <p:txBody>
          <a:bodyPr/>
          <a:lstStyle/>
          <a:p>
            <a:r>
              <a:rPr lang="en-US" sz="3200" dirty="0" smtClean="0"/>
              <a:t>Post-Assessment</a:t>
            </a:r>
          </a:p>
          <a:p>
            <a:r>
              <a:rPr lang="en-US" sz="3200" dirty="0" smtClean="0"/>
              <a:t>Session Evaluation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5" name="Picture 4" descr="Picture10.pn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479" y="5400103"/>
            <a:ext cx="950976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54102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itle 1"/>
          <p:cNvSpPr>
            <a:spLocks noGrp="1"/>
          </p:cNvSpPr>
          <p:nvPr>
            <p:ph type="ctrTitle"/>
          </p:nvPr>
        </p:nvSpPr>
        <p:spPr>
          <a:xfrm>
            <a:off x="462237" y="296917"/>
            <a:ext cx="7681913" cy="1523495"/>
          </a:xfrm>
        </p:spPr>
        <p:txBody>
          <a:bodyPr/>
          <a:lstStyle/>
          <a:p>
            <a:r>
              <a:rPr lang="en-US" dirty="0" smtClean="0"/>
              <a:t>Post-Assessment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subTitle" idx="1"/>
          </p:nvPr>
        </p:nvSpPr>
        <p:spPr>
          <a:xfrm>
            <a:off x="493775" y="1727912"/>
            <a:ext cx="7681913" cy="461665"/>
          </a:xfrm>
        </p:spPr>
        <p:txBody>
          <a:bodyPr/>
          <a:lstStyle/>
          <a:p>
            <a:r>
              <a:rPr lang="en-US" dirty="0" smtClean="0"/>
              <a:t>Where Are You </a:t>
            </a:r>
            <a:br>
              <a:rPr lang="en-US" dirty="0" smtClean="0"/>
            </a:br>
            <a:r>
              <a:rPr lang="en-US" dirty="0" smtClean="0"/>
              <a:t>Now?</a:t>
            </a:r>
          </a:p>
          <a:p>
            <a:endParaRPr lang="en-US" dirty="0" smtClean="0"/>
          </a:p>
          <a:p>
            <a:r>
              <a:rPr lang="en-US" dirty="0" smtClean="0"/>
              <a:t>Assessing Your </a:t>
            </a:r>
            <a:br>
              <a:rPr lang="en-US" dirty="0" smtClean="0"/>
            </a:br>
            <a:r>
              <a:rPr lang="en-US" dirty="0" smtClean="0"/>
              <a:t>Learning.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40550" y="6073775"/>
            <a:ext cx="2203450" cy="485775"/>
          </a:xfrm>
          <a:prstGeom prst="rect">
            <a:avLst/>
          </a:prstGeom>
        </p:spPr>
        <p:txBody>
          <a:bodyPr/>
          <a:lstStyle/>
          <a:p>
            <a:pPr algn="ctr"/>
            <a:fld id="{EE3D4692-A625-460F-A072-DE10EEAA5719}" type="slidenum">
              <a:rPr lang="en-US" smtClean="0"/>
              <a:pPr algn="ctr"/>
              <a:t>88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299200"/>
            <a:ext cx="2203450" cy="484188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11" y="129540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77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384048" y="1417320"/>
            <a:ext cx="8153400" cy="364407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Thank you for attending today’s session. Your feedback is very important to us! Please fill out a short survey about today’s session.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The survey is located here: </a:t>
            </a:r>
            <a:r>
              <a:rPr lang="en-US" sz="3600" u="sng" dirty="0" smtClean="0">
                <a:hlinkClick r:id="rId3"/>
              </a:rPr>
              <a:t>http://surveys.pcgus.com/s3/CT-ELA-Module-3-K-5</a:t>
            </a:r>
            <a:endParaRPr lang="en-US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pPr algn="r"/>
            <a:fld id="{EE3D4692-A625-460F-A072-DE10EEAA5719}" type="slidenum">
              <a:rPr lang="en-US" smtClean="0"/>
              <a:pPr algn="r"/>
              <a:t>89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81000" y="6241921"/>
            <a:ext cx="2203704" cy="484632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5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</a:p>
        </p:txBody>
      </p:sp>
      <p:pic>
        <p:nvPicPr>
          <p:cNvPr id="8" name="Picture 2" descr="Connecticut Common Core Standards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9" name="Content Placeholder 14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1042614" y="4406202"/>
            <a:ext cx="3084179" cy="1326268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7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4530" y="2749669"/>
            <a:ext cx="2812257" cy="121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9"/>
          </p:cNvPr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9403" y="4489986"/>
            <a:ext cx="2876203" cy="132892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8F6C-5F37-4841-ACBE-E9209F23264D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1490" y="1319075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5463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17928</TotalTime>
  <Words>163</Words>
  <Application>Microsoft Office PowerPoint</Application>
  <PresentationFormat>On-screen Show (4:3)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Activities</vt:lpstr>
      <vt:lpstr>Post-Assessment</vt:lpstr>
      <vt:lpstr>Session Evaluation</vt:lpstr>
      <vt:lpstr>Some Key Resources</vt:lpstr>
      <vt:lpstr>PowerPoint Presentation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Public Consulting Group</dc:creator>
  <cp:lastModifiedBy>Wade, Michelle</cp:lastModifiedBy>
  <cp:revision>1169</cp:revision>
  <cp:lastPrinted>2014-03-02T01:07:44Z</cp:lastPrinted>
  <dcterms:created xsi:type="dcterms:W3CDTF">2014-01-18T18:47:42Z</dcterms:created>
  <dcterms:modified xsi:type="dcterms:W3CDTF">2014-08-07T21:22:56Z</dcterms:modified>
</cp:coreProperties>
</file>