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74" showSpecialPlsOnTitleSld="0" saveSubsetFonts="1" bookmarkIdSeed="2">
  <p:sldMasterIdLst>
    <p:sldMasterId id="2147483687" r:id="rId1"/>
    <p:sldMasterId id="2147483711" r:id="rId2"/>
    <p:sldMasterId id="2147483723" r:id="rId3"/>
  </p:sldMasterIdLst>
  <p:notesMasterIdLst>
    <p:notesMasterId r:id="rId12"/>
  </p:notesMasterIdLst>
  <p:handoutMasterIdLst>
    <p:handoutMasterId r:id="rId13"/>
  </p:handoutMasterIdLst>
  <p:sldIdLst>
    <p:sldId id="370" r:id="rId4"/>
    <p:sldId id="550" r:id="rId5"/>
    <p:sldId id="416" r:id="rId6"/>
    <p:sldId id="589" r:id="rId7"/>
    <p:sldId id="603" r:id="rId8"/>
    <p:sldId id="606" r:id="rId9"/>
    <p:sldId id="541" r:id="rId10"/>
    <p:sldId id="542" r:id="rId11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5" userDrawn="1">
          <p15:clr>
            <a:srgbClr val="A4A3A4"/>
          </p15:clr>
        </p15:guide>
        <p15:guide id="2" pos="2184" userDrawn="1">
          <p15:clr>
            <a:srgbClr val="A4A3A4"/>
          </p15:clr>
        </p15:guide>
        <p15:guide id="3" orient="horz" pos="2957" userDrawn="1">
          <p15:clr>
            <a:srgbClr val="A4A3A4"/>
          </p15:clr>
        </p15:guide>
        <p15:guide id="4" pos="2237" userDrawn="1">
          <p15:clr>
            <a:srgbClr val="A4A3A4"/>
          </p15:clr>
        </p15:guide>
        <p15:guide id="5" orient="horz" pos="2880">
          <p15:clr>
            <a:srgbClr val="A4A3A4"/>
          </p15:clr>
        </p15:guide>
        <p15:guide id="6" orient="horz" pos="2932">
          <p15:clr>
            <a:srgbClr val="A4A3A4"/>
          </p15:clr>
        </p15:guide>
        <p15:guide id="7" pos="2160">
          <p15:clr>
            <a:srgbClr val="A4A3A4"/>
          </p15:clr>
        </p15:guide>
        <p15:guide id="8" pos="2212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B" initials="DB" lastIdx="8" clrIdx="0"/>
  <p:cmAuthor id="1" name="DeCarlo, Sharon" initials="DS" lastIdx="60" clrIdx="1"/>
  <p:cmAuthor id="2" name="Jackson, Dennis" initials="JD" lastIdx="12" clrIdx="2">
    <p:extLst/>
  </p:cmAuthor>
  <p:cmAuthor id="3" name="Kelley, Nora" initials="KN" lastIdx="2" clrIdx="3">
    <p:extLst/>
  </p:cmAuthor>
  <p:cmAuthor id="4" name="W2K" initials="W" lastIdx="28" clrIdx="4"/>
  <p:cmAuthor id="5" name="Michelle Wade" initials="MW" lastIdx="14" clrIdx="5"/>
  <p:cmAuthor id="6" name="Berlin, Debra" initials="BD" lastIdx="13" clrIdx="6">
    <p:extLst>
      <p:ext uri="{19B8F6BF-5375-455C-9EA6-DF929625EA0E}">
        <p15:presenceInfo xmlns:p15="http://schemas.microsoft.com/office/powerpoint/2012/main" userId="S-1-5-21-1417001333-1682526488-839522115-5912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85"/>
    <a:srgbClr val="FFC000"/>
    <a:srgbClr val="DF8045"/>
    <a:srgbClr val="32C658"/>
    <a:srgbClr val="D4ECBA"/>
    <a:srgbClr val="92D050"/>
    <a:srgbClr val="9BBB59"/>
    <a:srgbClr val="E6E6E6"/>
    <a:srgbClr val="1F4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459" autoAdjust="0"/>
    <p:restoredTop sz="90799" autoAdjust="0"/>
  </p:normalViewPr>
  <p:slideViewPr>
    <p:cSldViewPr snapToGrid="0">
      <p:cViewPr varScale="1">
        <p:scale>
          <a:sx n="80" d="100"/>
          <a:sy n="80" d="100"/>
        </p:scale>
        <p:origin x="113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188"/>
    </p:cViewPr>
  </p:sorterViewPr>
  <p:notesViewPr>
    <p:cSldViewPr snapToGrid="0">
      <p:cViewPr varScale="1">
        <p:scale>
          <a:sx n="87" d="100"/>
          <a:sy n="87" d="100"/>
        </p:scale>
        <p:origin x="3798" y="90"/>
      </p:cViewPr>
      <p:guideLst>
        <p:guide orient="horz" pos="2905"/>
        <p:guide pos="2184"/>
        <p:guide orient="horz" pos="2957"/>
        <p:guide pos="2237"/>
        <p:guide orient="horz" pos="2880"/>
        <p:guide orient="horz" pos="2932"/>
        <p:guide pos="2160"/>
        <p:guide pos="2212"/>
      </p:guideLst>
    </p:cSldViewPr>
  </p:notesViewPr>
  <p:gridSpacing cx="38100" cy="3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commentAuthors" Target="comment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217A518-BEE6-4DD9-9286-89D1EA55A1ED}" type="doc">
      <dgm:prSet loTypeId="urn:microsoft.com/office/officeart/2005/8/layout/hierarchy3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C49DE7C9-3CCD-4A68-9AF1-4959318AB8CE}">
      <dgm:prSet phldrT="[Text]" custT="1"/>
      <dgm:spPr/>
      <dgm:t>
        <a:bodyPr/>
        <a:lstStyle/>
        <a:p>
          <a:r>
            <a:rPr lang="en-US" sz="3200" dirty="0" smtClean="0"/>
            <a:t>CCS Writing and Research</a:t>
          </a:r>
          <a:endParaRPr lang="en-US" sz="3200" dirty="0"/>
        </a:p>
      </dgm:t>
    </dgm:pt>
    <dgm:pt modelId="{56D9DDAE-EE37-44E5-B4BB-BEF2BDF040B6}" type="parTrans" cxnId="{1F14077A-DA69-4118-8DCB-C18235300405}">
      <dgm:prSet/>
      <dgm:spPr/>
      <dgm:t>
        <a:bodyPr/>
        <a:lstStyle/>
        <a:p>
          <a:endParaRPr lang="en-US"/>
        </a:p>
      </dgm:t>
    </dgm:pt>
    <dgm:pt modelId="{ED450566-2D8F-4675-ABE7-01F032F94DCF}" type="sibTrans" cxnId="{1F14077A-DA69-4118-8DCB-C18235300405}">
      <dgm:prSet/>
      <dgm:spPr/>
      <dgm:t>
        <a:bodyPr/>
        <a:lstStyle/>
        <a:p>
          <a:endParaRPr lang="en-US"/>
        </a:p>
      </dgm:t>
    </dgm:pt>
    <dgm:pt modelId="{875902B6-D7AA-46D0-A995-D11880EA2FD1}">
      <dgm:prSet phldrT="[Text]" custT="1"/>
      <dgm:spPr>
        <a:solidFill>
          <a:schemeClr val="bg1"/>
        </a:solidFill>
      </dgm:spPr>
      <dgm:t>
        <a:bodyPr/>
        <a:lstStyle/>
        <a:p>
          <a:pPr algn="ctr"/>
          <a:r>
            <a:rPr lang="en-US" sz="2400" b="0" dirty="0" smtClean="0">
              <a:effectLst/>
            </a:rPr>
            <a:t>Successes and Challenges</a:t>
          </a:r>
          <a:endParaRPr lang="en-US" sz="2400" b="0" dirty="0">
            <a:effectLst/>
          </a:endParaRPr>
        </a:p>
      </dgm:t>
    </dgm:pt>
    <dgm:pt modelId="{EF8DE587-9847-40DC-9A6D-C684684E3EAA}" type="parTrans" cxnId="{E2DC704D-04E5-4CFB-8A37-BBC5758532E2}">
      <dgm:prSet/>
      <dgm:spPr/>
      <dgm:t>
        <a:bodyPr/>
        <a:lstStyle/>
        <a:p>
          <a:endParaRPr lang="en-US" dirty="0"/>
        </a:p>
      </dgm:t>
    </dgm:pt>
    <dgm:pt modelId="{1E88BEBF-0214-4206-B9B8-1BE17BCBCCD9}" type="sibTrans" cxnId="{E2DC704D-04E5-4CFB-8A37-BBC5758532E2}">
      <dgm:prSet/>
      <dgm:spPr/>
      <dgm:t>
        <a:bodyPr/>
        <a:lstStyle/>
        <a:p>
          <a:endParaRPr lang="en-US"/>
        </a:p>
      </dgm:t>
    </dgm:pt>
    <dgm:pt modelId="{58DCE318-75B7-47FE-8525-3043B002245B}">
      <dgm:prSet phldrT="[Text]" custT="1"/>
      <dgm:spPr/>
      <dgm:t>
        <a:bodyPr/>
        <a:lstStyle/>
        <a:p>
          <a:pPr algn="ctr"/>
          <a:r>
            <a:rPr lang="en-US" sz="2400" b="0" dirty="0" smtClean="0"/>
            <a:t>Close Look at the Writing Standards</a:t>
          </a:r>
          <a:endParaRPr lang="en-US" sz="2400" b="0" dirty="0"/>
        </a:p>
      </dgm:t>
    </dgm:pt>
    <dgm:pt modelId="{BC6540E0-3144-49F0-80D0-9F9B86DC9743}" type="parTrans" cxnId="{0A4D758D-E71A-4461-A7C6-AAEB621DBFD2}">
      <dgm:prSet/>
      <dgm:spPr/>
      <dgm:t>
        <a:bodyPr/>
        <a:lstStyle/>
        <a:p>
          <a:endParaRPr lang="en-US" dirty="0"/>
        </a:p>
      </dgm:t>
    </dgm:pt>
    <dgm:pt modelId="{BF559BCD-F96A-4782-96F3-9CA01DC5FE36}" type="sibTrans" cxnId="{0A4D758D-E71A-4461-A7C6-AAEB621DBFD2}">
      <dgm:prSet/>
      <dgm:spPr/>
      <dgm:t>
        <a:bodyPr/>
        <a:lstStyle/>
        <a:p>
          <a:endParaRPr lang="en-US"/>
        </a:p>
      </dgm:t>
    </dgm:pt>
    <dgm:pt modelId="{E2B7F8FC-10AD-4B06-B4C7-BEB6C56223E7}">
      <dgm:prSet phldrT="[Text]" custT="1"/>
      <dgm:spPr/>
      <dgm:t>
        <a:bodyPr/>
        <a:lstStyle/>
        <a:p>
          <a:pPr algn="ctr"/>
          <a:r>
            <a:rPr lang="en-US" sz="2400" b="0" dirty="0" smtClean="0"/>
            <a:t>Research in CCS ELA &amp; Literacy</a:t>
          </a:r>
        </a:p>
      </dgm:t>
    </dgm:pt>
    <dgm:pt modelId="{EF4E6064-2222-4025-843B-774CAA10FB18}" type="parTrans" cxnId="{C1C10D65-1289-4BEA-997F-BD93DEBD38FF}">
      <dgm:prSet/>
      <dgm:spPr/>
      <dgm:t>
        <a:bodyPr/>
        <a:lstStyle/>
        <a:p>
          <a:endParaRPr lang="en-US" dirty="0"/>
        </a:p>
      </dgm:t>
    </dgm:pt>
    <dgm:pt modelId="{9BB11CBE-9A47-48DD-82A9-CC34A552E213}" type="sibTrans" cxnId="{C1C10D65-1289-4BEA-997F-BD93DEBD38FF}">
      <dgm:prSet/>
      <dgm:spPr/>
      <dgm:t>
        <a:bodyPr/>
        <a:lstStyle/>
        <a:p>
          <a:endParaRPr lang="en-US"/>
        </a:p>
      </dgm:t>
    </dgm:pt>
    <dgm:pt modelId="{8691F7BC-3BF2-4274-8C3C-961D302C3E80}">
      <dgm:prSet phldrT="[Text]" custT="1"/>
      <dgm:spPr/>
      <dgm:t>
        <a:bodyPr/>
        <a:lstStyle/>
        <a:p>
          <a:pPr algn="ctr">
            <a:spcAft>
              <a:spcPts val="0"/>
            </a:spcAft>
          </a:pPr>
          <a:r>
            <a:rPr lang="en-US" sz="2400" b="0" dirty="0" smtClean="0"/>
            <a:t>Writing Grounded in Evidence</a:t>
          </a:r>
        </a:p>
        <a:p>
          <a:pPr algn="ctr">
            <a:spcAft>
              <a:spcPts val="0"/>
            </a:spcAft>
          </a:pPr>
          <a:r>
            <a:rPr lang="en-US" sz="2400" b="0" dirty="0" smtClean="0"/>
            <a:t> from Text</a:t>
          </a:r>
          <a:endParaRPr lang="en-US" sz="2400" b="0" dirty="0"/>
        </a:p>
      </dgm:t>
    </dgm:pt>
    <dgm:pt modelId="{40CAD029-3C99-4E8D-98B4-2953D52807B2}" type="parTrans" cxnId="{81C1BAD9-1699-4A62-BD86-579ECF3B180F}">
      <dgm:prSet/>
      <dgm:spPr/>
      <dgm:t>
        <a:bodyPr/>
        <a:lstStyle/>
        <a:p>
          <a:endParaRPr lang="en-US" dirty="0"/>
        </a:p>
      </dgm:t>
    </dgm:pt>
    <dgm:pt modelId="{D629FD8A-4EA6-48BE-92AB-3785C7AE23E0}" type="sibTrans" cxnId="{81C1BAD9-1699-4A62-BD86-579ECF3B180F}">
      <dgm:prSet/>
      <dgm:spPr/>
      <dgm:t>
        <a:bodyPr/>
        <a:lstStyle/>
        <a:p>
          <a:endParaRPr lang="en-US"/>
        </a:p>
      </dgm:t>
    </dgm:pt>
    <dgm:pt modelId="{01677119-4045-431C-B853-E26F7E884148}">
      <dgm:prSet phldrT="[Text]" custT="1"/>
      <dgm:spPr>
        <a:solidFill>
          <a:schemeClr val="bg1">
            <a:alpha val="90000"/>
          </a:schemeClr>
        </a:solidFill>
      </dgm:spPr>
      <dgm:t>
        <a:bodyPr/>
        <a:lstStyle/>
        <a:p>
          <a:pPr algn="ctr"/>
          <a:r>
            <a:rPr lang="en-US" sz="2400" b="0" dirty="0" smtClean="0"/>
            <a:t>Supporting Students in Writing</a:t>
          </a:r>
          <a:endParaRPr lang="en-US" sz="2400" b="0" dirty="0"/>
        </a:p>
      </dgm:t>
    </dgm:pt>
    <dgm:pt modelId="{BD23E557-7C98-4DE1-8314-D7BD845DAFE9}" type="parTrans" cxnId="{08B79F65-56F8-4410-979D-C152A9B95F0E}">
      <dgm:prSet/>
      <dgm:spPr/>
      <dgm:t>
        <a:bodyPr/>
        <a:lstStyle/>
        <a:p>
          <a:endParaRPr lang="en-US" dirty="0"/>
        </a:p>
      </dgm:t>
    </dgm:pt>
    <dgm:pt modelId="{D88B1D94-3681-4367-B510-C70B29A5421D}" type="sibTrans" cxnId="{08B79F65-56F8-4410-979D-C152A9B95F0E}">
      <dgm:prSet/>
      <dgm:spPr/>
      <dgm:t>
        <a:bodyPr/>
        <a:lstStyle/>
        <a:p>
          <a:endParaRPr lang="en-US"/>
        </a:p>
      </dgm:t>
    </dgm:pt>
    <dgm:pt modelId="{D8771175-9235-4964-9D27-84A6F0079BDC}">
      <dgm:prSet phldrT="[Text]" custT="1"/>
      <dgm:spPr>
        <a:solidFill>
          <a:srgbClr val="FFFF85">
            <a:alpha val="90000"/>
          </a:srgbClr>
        </a:solidFill>
      </dgm:spPr>
      <dgm:t>
        <a:bodyPr/>
        <a:lstStyle/>
        <a:p>
          <a:pPr algn="ctr"/>
          <a:r>
            <a:rPr lang="en-US" sz="2400" b="1" dirty="0" smtClean="0"/>
            <a:t>Routine and Daily Writing</a:t>
          </a:r>
          <a:endParaRPr lang="en-US" sz="2400" b="1" dirty="0"/>
        </a:p>
      </dgm:t>
    </dgm:pt>
    <dgm:pt modelId="{951D879D-BE7E-430E-B000-5597C8FEFDD3}" type="parTrans" cxnId="{508F2139-C2CF-4AC3-B2BC-FA450F760EC6}">
      <dgm:prSet/>
      <dgm:spPr/>
      <dgm:t>
        <a:bodyPr/>
        <a:lstStyle/>
        <a:p>
          <a:endParaRPr lang="en-US"/>
        </a:p>
      </dgm:t>
    </dgm:pt>
    <dgm:pt modelId="{7B97B778-C6CC-488B-ABE1-7DE32D92CC62}" type="sibTrans" cxnId="{508F2139-C2CF-4AC3-B2BC-FA450F760EC6}">
      <dgm:prSet/>
      <dgm:spPr/>
      <dgm:t>
        <a:bodyPr/>
        <a:lstStyle/>
        <a:p>
          <a:endParaRPr lang="en-US"/>
        </a:p>
      </dgm:t>
    </dgm:pt>
    <dgm:pt modelId="{96FF3DE8-3675-4CB8-B07C-3DCAFF305E01}" type="pres">
      <dgm:prSet presAssocID="{B217A518-BEE6-4DD9-9286-89D1EA55A1ED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9DD75A0C-E450-4BE0-810F-123BF65818C1}" type="pres">
      <dgm:prSet presAssocID="{C49DE7C9-3CCD-4A68-9AF1-4959318AB8CE}" presName="root" presStyleCnt="0"/>
      <dgm:spPr/>
      <dgm:t>
        <a:bodyPr/>
        <a:lstStyle/>
        <a:p>
          <a:endParaRPr lang="en-US"/>
        </a:p>
      </dgm:t>
    </dgm:pt>
    <dgm:pt modelId="{0A884521-68A1-4C12-8831-974241E448AA}" type="pres">
      <dgm:prSet presAssocID="{C49DE7C9-3CCD-4A68-9AF1-4959318AB8CE}" presName="rootComposite" presStyleCnt="0"/>
      <dgm:spPr/>
      <dgm:t>
        <a:bodyPr/>
        <a:lstStyle/>
        <a:p>
          <a:endParaRPr lang="en-US"/>
        </a:p>
      </dgm:t>
    </dgm:pt>
    <dgm:pt modelId="{18B331A4-2A99-4364-B5B4-8854F2CECE91}" type="pres">
      <dgm:prSet presAssocID="{C49DE7C9-3CCD-4A68-9AF1-4959318AB8CE}" presName="rootText" presStyleLbl="node1" presStyleIdx="0" presStyleCnt="1" custScaleX="469916" custScaleY="94845" custLinFactNeighborX="7382" custLinFactNeighborY="4915"/>
      <dgm:spPr/>
      <dgm:t>
        <a:bodyPr/>
        <a:lstStyle/>
        <a:p>
          <a:endParaRPr lang="en-US"/>
        </a:p>
      </dgm:t>
    </dgm:pt>
    <dgm:pt modelId="{01013C70-3796-4887-98D0-B93D667D085C}" type="pres">
      <dgm:prSet presAssocID="{C49DE7C9-3CCD-4A68-9AF1-4959318AB8CE}" presName="rootConnector" presStyleLbl="node1" presStyleIdx="0" presStyleCnt="1"/>
      <dgm:spPr/>
      <dgm:t>
        <a:bodyPr/>
        <a:lstStyle/>
        <a:p>
          <a:endParaRPr lang="en-US"/>
        </a:p>
      </dgm:t>
    </dgm:pt>
    <dgm:pt modelId="{7530FBDF-F41C-4729-BAE1-3909AC81C7F2}" type="pres">
      <dgm:prSet presAssocID="{C49DE7C9-3CCD-4A68-9AF1-4959318AB8CE}" presName="childShape" presStyleCnt="0"/>
      <dgm:spPr/>
      <dgm:t>
        <a:bodyPr/>
        <a:lstStyle/>
        <a:p>
          <a:endParaRPr lang="en-US"/>
        </a:p>
      </dgm:t>
    </dgm:pt>
    <dgm:pt modelId="{0912B255-822D-42AD-8D51-EAD24CC90B92}" type="pres">
      <dgm:prSet presAssocID="{EF8DE587-9847-40DC-9A6D-C684684E3EAA}" presName="Name13" presStyleLbl="parChTrans1D2" presStyleIdx="0" presStyleCnt="6"/>
      <dgm:spPr/>
      <dgm:t>
        <a:bodyPr/>
        <a:lstStyle/>
        <a:p>
          <a:endParaRPr lang="en-US"/>
        </a:p>
      </dgm:t>
    </dgm:pt>
    <dgm:pt modelId="{30415E90-D52D-48D0-83BA-D69F81D22A24}" type="pres">
      <dgm:prSet presAssocID="{875902B6-D7AA-46D0-A995-D11880EA2FD1}" presName="childText" presStyleLbl="bgAcc1" presStyleIdx="0" presStyleCnt="6" custScaleX="5263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9D262A1-4F11-47A2-91BC-C1BB23103FA7}" type="pres">
      <dgm:prSet presAssocID="{BC6540E0-3144-49F0-80D0-9F9B86DC9743}" presName="Name13" presStyleLbl="parChTrans1D2" presStyleIdx="1" presStyleCnt="6"/>
      <dgm:spPr/>
      <dgm:t>
        <a:bodyPr/>
        <a:lstStyle/>
        <a:p>
          <a:endParaRPr lang="en-US"/>
        </a:p>
      </dgm:t>
    </dgm:pt>
    <dgm:pt modelId="{9825A28B-C7C5-4204-94C3-E8D7000EEC4F}" type="pres">
      <dgm:prSet presAssocID="{58DCE318-75B7-47FE-8525-3043B002245B}" presName="childText" presStyleLbl="bgAcc1" presStyleIdx="1" presStyleCnt="6" custScaleX="528291" custLinFactNeighborX="986" custLinFactNeighborY="-365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CFACD2-E546-4248-9C0E-3A50A1F0895C}" type="pres">
      <dgm:prSet presAssocID="{40CAD029-3C99-4E8D-98B4-2953D52807B2}" presName="Name13" presStyleLbl="parChTrans1D2" presStyleIdx="2" presStyleCnt="6"/>
      <dgm:spPr/>
      <dgm:t>
        <a:bodyPr/>
        <a:lstStyle/>
        <a:p>
          <a:endParaRPr lang="en-US"/>
        </a:p>
      </dgm:t>
    </dgm:pt>
    <dgm:pt modelId="{ABA4AD6F-2F38-4BDD-9216-4EDB340AA554}" type="pres">
      <dgm:prSet presAssocID="{8691F7BC-3BF2-4274-8C3C-961D302C3E80}" presName="childText" presStyleLbl="bgAcc1" presStyleIdx="2" presStyleCnt="6" custScaleX="531450" custScaleY="125355" custLinFactNeighborX="-197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406E04E-E93F-457E-87F7-A76954C0A595}" type="pres">
      <dgm:prSet presAssocID="{EF4E6064-2222-4025-843B-774CAA10FB18}" presName="Name13" presStyleLbl="parChTrans1D2" presStyleIdx="3" presStyleCnt="6"/>
      <dgm:spPr/>
      <dgm:t>
        <a:bodyPr/>
        <a:lstStyle/>
        <a:p>
          <a:endParaRPr lang="en-US"/>
        </a:p>
      </dgm:t>
    </dgm:pt>
    <dgm:pt modelId="{885DB2E2-94C8-4BD6-A25B-A6DF9906D3CD}" type="pres">
      <dgm:prSet presAssocID="{E2B7F8FC-10AD-4B06-B4C7-BEB6C56223E7}" presName="childText" presStyleLbl="bgAcc1" presStyleIdx="3" presStyleCnt="6" custScaleX="53145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99D0DAA-F8E9-49A7-864C-8F57EB052505}" type="pres">
      <dgm:prSet presAssocID="{BD23E557-7C98-4DE1-8314-D7BD845DAFE9}" presName="Name13" presStyleLbl="parChTrans1D2" presStyleIdx="4" presStyleCnt="6"/>
      <dgm:spPr/>
      <dgm:t>
        <a:bodyPr/>
        <a:lstStyle/>
        <a:p>
          <a:endParaRPr lang="en-US"/>
        </a:p>
      </dgm:t>
    </dgm:pt>
    <dgm:pt modelId="{725300A4-7A1C-40A2-A020-57CA6A1A3BF0}" type="pres">
      <dgm:prSet presAssocID="{01677119-4045-431C-B853-E26F7E884148}" presName="childText" presStyleLbl="bgAcc1" presStyleIdx="4" presStyleCnt="6" custScaleX="53184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5BB03BB-9CE9-47E8-9947-C2B05A20157F}" type="pres">
      <dgm:prSet presAssocID="{951D879D-BE7E-430E-B000-5597C8FEFDD3}" presName="Name13" presStyleLbl="parChTrans1D2" presStyleIdx="5" presStyleCnt="6"/>
      <dgm:spPr/>
      <dgm:t>
        <a:bodyPr/>
        <a:lstStyle/>
        <a:p>
          <a:endParaRPr lang="en-US"/>
        </a:p>
      </dgm:t>
    </dgm:pt>
    <dgm:pt modelId="{86EBD45B-2267-4CA8-B8C4-6B38ED4F7284}" type="pres">
      <dgm:prSet presAssocID="{D8771175-9235-4964-9D27-84A6F0079BDC}" presName="childText" presStyleLbl="bgAcc1" presStyleIdx="5" presStyleCnt="6" custScaleX="523043" custScaleY="104549" custLinFactNeighborX="14376" custLinFactNeighborY="-1073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AE0A23B-300F-42F7-9E20-13DC3A18E045}" type="presOf" srcId="{951D879D-BE7E-430E-B000-5597C8FEFDD3}" destId="{85BB03BB-9CE9-47E8-9947-C2B05A20157F}" srcOrd="0" destOrd="0" presId="urn:microsoft.com/office/officeart/2005/8/layout/hierarchy3"/>
    <dgm:cxn modelId="{E2DC704D-04E5-4CFB-8A37-BBC5758532E2}" srcId="{C49DE7C9-3CCD-4A68-9AF1-4959318AB8CE}" destId="{875902B6-D7AA-46D0-A995-D11880EA2FD1}" srcOrd="0" destOrd="0" parTransId="{EF8DE587-9847-40DC-9A6D-C684684E3EAA}" sibTransId="{1E88BEBF-0214-4206-B9B8-1BE17BCBCCD9}"/>
    <dgm:cxn modelId="{3E73A416-4167-42FF-95E1-EB16399AB2D1}" type="presOf" srcId="{58DCE318-75B7-47FE-8525-3043B002245B}" destId="{9825A28B-C7C5-4204-94C3-E8D7000EEC4F}" srcOrd="0" destOrd="0" presId="urn:microsoft.com/office/officeart/2005/8/layout/hierarchy3"/>
    <dgm:cxn modelId="{156E8FE9-4C0C-4221-B1D8-6158CD7FD0BF}" type="presOf" srcId="{01677119-4045-431C-B853-E26F7E884148}" destId="{725300A4-7A1C-40A2-A020-57CA6A1A3BF0}" srcOrd="0" destOrd="0" presId="urn:microsoft.com/office/officeart/2005/8/layout/hierarchy3"/>
    <dgm:cxn modelId="{87EEAB01-5F92-420C-A3F2-E90396B1A8BC}" type="presOf" srcId="{40CAD029-3C99-4E8D-98B4-2953D52807B2}" destId="{0ECFACD2-E546-4248-9C0E-3A50A1F0895C}" srcOrd="0" destOrd="0" presId="urn:microsoft.com/office/officeart/2005/8/layout/hierarchy3"/>
    <dgm:cxn modelId="{EFB796EF-E45E-44EE-9711-5408A44F18BC}" type="presOf" srcId="{875902B6-D7AA-46D0-A995-D11880EA2FD1}" destId="{30415E90-D52D-48D0-83BA-D69F81D22A24}" srcOrd="0" destOrd="0" presId="urn:microsoft.com/office/officeart/2005/8/layout/hierarchy3"/>
    <dgm:cxn modelId="{0A4D758D-E71A-4461-A7C6-AAEB621DBFD2}" srcId="{C49DE7C9-3CCD-4A68-9AF1-4959318AB8CE}" destId="{58DCE318-75B7-47FE-8525-3043B002245B}" srcOrd="1" destOrd="0" parTransId="{BC6540E0-3144-49F0-80D0-9F9B86DC9743}" sibTransId="{BF559BCD-F96A-4782-96F3-9CA01DC5FE36}"/>
    <dgm:cxn modelId="{508F2139-C2CF-4AC3-B2BC-FA450F760EC6}" srcId="{C49DE7C9-3CCD-4A68-9AF1-4959318AB8CE}" destId="{D8771175-9235-4964-9D27-84A6F0079BDC}" srcOrd="5" destOrd="0" parTransId="{951D879D-BE7E-430E-B000-5597C8FEFDD3}" sibTransId="{7B97B778-C6CC-488B-ABE1-7DE32D92CC62}"/>
    <dgm:cxn modelId="{1FFCC29A-513C-4F90-8FCC-3ECED328D4E2}" type="presOf" srcId="{C49DE7C9-3CCD-4A68-9AF1-4959318AB8CE}" destId="{01013C70-3796-4887-98D0-B93D667D085C}" srcOrd="1" destOrd="0" presId="urn:microsoft.com/office/officeart/2005/8/layout/hierarchy3"/>
    <dgm:cxn modelId="{B6D66F3B-1398-46D1-A9F8-E919F7BD812E}" type="presOf" srcId="{D8771175-9235-4964-9D27-84A6F0079BDC}" destId="{86EBD45B-2267-4CA8-B8C4-6B38ED4F7284}" srcOrd="0" destOrd="0" presId="urn:microsoft.com/office/officeart/2005/8/layout/hierarchy3"/>
    <dgm:cxn modelId="{408CB922-1DD7-46F3-8817-663C9EB1F334}" type="presOf" srcId="{EF8DE587-9847-40DC-9A6D-C684684E3EAA}" destId="{0912B255-822D-42AD-8D51-EAD24CC90B92}" srcOrd="0" destOrd="0" presId="urn:microsoft.com/office/officeart/2005/8/layout/hierarchy3"/>
    <dgm:cxn modelId="{738F553A-95DA-4A8B-98E3-67BE4D88BE71}" type="presOf" srcId="{8691F7BC-3BF2-4274-8C3C-961D302C3E80}" destId="{ABA4AD6F-2F38-4BDD-9216-4EDB340AA554}" srcOrd="0" destOrd="0" presId="urn:microsoft.com/office/officeart/2005/8/layout/hierarchy3"/>
    <dgm:cxn modelId="{81C1BAD9-1699-4A62-BD86-579ECF3B180F}" srcId="{C49DE7C9-3CCD-4A68-9AF1-4959318AB8CE}" destId="{8691F7BC-3BF2-4274-8C3C-961D302C3E80}" srcOrd="2" destOrd="0" parTransId="{40CAD029-3C99-4E8D-98B4-2953D52807B2}" sibTransId="{D629FD8A-4EA6-48BE-92AB-3785C7AE23E0}"/>
    <dgm:cxn modelId="{199A8552-82A4-435D-BC05-D9910B85A466}" type="presOf" srcId="{BD23E557-7C98-4DE1-8314-D7BD845DAFE9}" destId="{199D0DAA-F8E9-49A7-864C-8F57EB052505}" srcOrd="0" destOrd="0" presId="urn:microsoft.com/office/officeart/2005/8/layout/hierarchy3"/>
    <dgm:cxn modelId="{08B79F65-56F8-4410-979D-C152A9B95F0E}" srcId="{C49DE7C9-3CCD-4A68-9AF1-4959318AB8CE}" destId="{01677119-4045-431C-B853-E26F7E884148}" srcOrd="4" destOrd="0" parTransId="{BD23E557-7C98-4DE1-8314-D7BD845DAFE9}" sibTransId="{D88B1D94-3681-4367-B510-C70B29A5421D}"/>
    <dgm:cxn modelId="{1F14077A-DA69-4118-8DCB-C18235300405}" srcId="{B217A518-BEE6-4DD9-9286-89D1EA55A1ED}" destId="{C49DE7C9-3CCD-4A68-9AF1-4959318AB8CE}" srcOrd="0" destOrd="0" parTransId="{56D9DDAE-EE37-44E5-B4BB-BEF2BDF040B6}" sibTransId="{ED450566-2D8F-4675-ABE7-01F032F94DCF}"/>
    <dgm:cxn modelId="{336CEA55-B04E-49FA-B3E7-5CB40739853E}" type="presOf" srcId="{EF4E6064-2222-4025-843B-774CAA10FB18}" destId="{0406E04E-E93F-457E-87F7-A76954C0A595}" srcOrd="0" destOrd="0" presId="urn:microsoft.com/office/officeart/2005/8/layout/hierarchy3"/>
    <dgm:cxn modelId="{B776095E-28BE-465C-95F3-D470654643E6}" type="presOf" srcId="{BC6540E0-3144-49F0-80D0-9F9B86DC9743}" destId="{19D262A1-4F11-47A2-91BC-C1BB23103FA7}" srcOrd="0" destOrd="0" presId="urn:microsoft.com/office/officeart/2005/8/layout/hierarchy3"/>
    <dgm:cxn modelId="{3AF76967-AADD-43EC-BA40-B1CF35321F79}" type="presOf" srcId="{E2B7F8FC-10AD-4B06-B4C7-BEB6C56223E7}" destId="{885DB2E2-94C8-4BD6-A25B-A6DF9906D3CD}" srcOrd="0" destOrd="0" presId="urn:microsoft.com/office/officeart/2005/8/layout/hierarchy3"/>
    <dgm:cxn modelId="{A2750002-3FA4-4810-8736-FCA5069B81ED}" type="presOf" srcId="{B217A518-BEE6-4DD9-9286-89D1EA55A1ED}" destId="{96FF3DE8-3675-4CB8-B07C-3DCAFF305E01}" srcOrd="0" destOrd="0" presId="urn:microsoft.com/office/officeart/2005/8/layout/hierarchy3"/>
    <dgm:cxn modelId="{C1C10D65-1289-4BEA-997F-BD93DEBD38FF}" srcId="{C49DE7C9-3CCD-4A68-9AF1-4959318AB8CE}" destId="{E2B7F8FC-10AD-4B06-B4C7-BEB6C56223E7}" srcOrd="3" destOrd="0" parTransId="{EF4E6064-2222-4025-843B-774CAA10FB18}" sibTransId="{9BB11CBE-9A47-48DD-82A9-CC34A552E213}"/>
    <dgm:cxn modelId="{34EF5890-0020-4BAB-B04D-004869C8E4C8}" type="presOf" srcId="{C49DE7C9-3CCD-4A68-9AF1-4959318AB8CE}" destId="{18B331A4-2A99-4364-B5B4-8854F2CECE91}" srcOrd="0" destOrd="0" presId="urn:microsoft.com/office/officeart/2005/8/layout/hierarchy3"/>
    <dgm:cxn modelId="{A983E206-B1B3-4805-9F0E-5A5FE2BFB036}" type="presParOf" srcId="{96FF3DE8-3675-4CB8-B07C-3DCAFF305E01}" destId="{9DD75A0C-E450-4BE0-810F-123BF65818C1}" srcOrd="0" destOrd="0" presId="urn:microsoft.com/office/officeart/2005/8/layout/hierarchy3"/>
    <dgm:cxn modelId="{B6DF5FF3-E4FC-49C7-AC23-2BA80CF0F287}" type="presParOf" srcId="{9DD75A0C-E450-4BE0-810F-123BF65818C1}" destId="{0A884521-68A1-4C12-8831-974241E448AA}" srcOrd="0" destOrd="0" presId="urn:microsoft.com/office/officeart/2005/8/layout/hierarchy3"/>
    <dgm:cxn modelId="{B5C1596F-6464-4B7C-A4BD-8D2305288A89}" type="presParOf" srcId="{0A884521-68A1-4C12-8831-974241E448AA}" destId="{18B331A4-2A99-4364-B5B4-8854F2CECE91}" srcOrd="0" destOrd="0" presId="urn:microsoft.com/office/officeart/2005/8/layout/hierarchy3"/>
    <dgm:cxn modelId="{290EBA50-DE9A-40F0-B96A-1A7553B45A9B}" type="presParOf" srcId="{0A884521-68A1-4C12-8831-974241E448AA}" destId="{01013C70-3796-4887-98D0-B93D667D085C}" srcOrd="1" destOrd="0" presId="urn:microsoft.com/office/officeart/2005/8/layout/hierarchy3"/>
    <dgm:cxn modelId="{42EE59F1-12C0-499A-8CA6-FEC4CFF82FD9}" type="presParOf" srcId="{9DD75A0C-E450-4BE0-810F-123BF65818C1}" destId="{7530FBDF-F41C-4729-BAE1-3909AC81C7F2}" srcOrd="1" destOrd="0" presId="urn:microsoft.com/office/officeart/2005/8/layout/hierarchy3"/>
    <dgm:cxn modelId="{90696708-B958-455F-B9F4-446833062F9F}" type="presParOf" srcId="{7530FBDF-F41C-4729-BAE1-3909AC81C7F2}" destId="{0912B255-822D-42AD-8D51-EAD24CC90B92}" srcOrd="0" destOrd="0" presId="urn:microsoft.com/office/officeart/2005/8/layout/hierarchy3"/>
    <dgm:cxn modelId="{F3AE1CAF-F558-416D-8F1B-665D4F9D4313}" type="presParOf" srcId="{7530FBDF-F41C-4729-BAE1-3909AC81C7F2}" destId="{30415E90-D52D-48D0-83BA-D69F81D22A24}" srcOrd="1" destOrd="0" presId="urn:microsoft.com/office/officeart/2005/8/layout/hierarchy3"/>
    <dgm:cxn modelId="{DD951916-B48D-4010-A215-A840EABF4DF8}" type="presParOf" srcId="{7530FBDF-F41C-4729-BAE1-3909AC81C7F2}" destId="{19D262A1-4F11-47A2-91BC-C1BB23103FA7}" srcOrd="2" destOrd="0" presId="urn:microsoft.com/office/officeart/2005/8/layout/hierarchy3"/>
    <dgm:cxn modelId="{07A91718-F1BD-4CBC-AFF1-A13CE52B1737}" type="presParOf" srcId="{7530FBDF-F41C-4729-BAE1-3909AC81C7F2}" destId="{9825A28B-C7C5-4204-94C3-E8D7000EEC4F}" srcOrd="3" destOrd="0" presId="urn:microsoft.com/office/officeart/2005/8/layout/hierarchy3"/>
    <dgm:cxn modelId="{C76DC0F4-9A5E-4B1C-B653-B4984D8FEBB6}" type="presParOf" srcId="{7530FBDF-F41C-4729-BAE1-3909AC81C7F2}" destId="{0ECFACD2-E546-4248-9C0E-3A50A1F0895C}" srcOrd="4" destOrd="0" presId="urn:microsoft.com/office/officeart/2005/8/layout/hierarchy3"/>
    <dgm:cxn modelId="{B179DE12-8E6B-4DE9-B63B-F96F86E00D2A}" type="presParOf" srcId="{7530FBDF-F41C-4729-BAE1-3909AC81C7F2}" destId="{ABA4AD6F-2F38-4BDD-9216-4EDB340AA554}" srcOrd="5" destOrd="0" presId="urn:microsoft.com/office/officeart/2005/8/layout/hierarchy3"/>
    <dgm:cxn modelId="{063E5923-DD24-4F02-BDCF-C898A2477871}" type="presParOf" srcId="{7530FBDF-F41C-4729-BAE1-3909AC81C7F2}" destId="{0406E04E-E93F-457E-87F7-A76954C0A595}" srcOrd="6" destOrd="0" presId="urn:microsoft.com/office/officeart/2005/8/layout/hierarchy3"/>
    <dgm:cxn modelId="{9E27F18F-84B3-4813-9C37-67CC1AC088B4}" type="presParOf" srcId="{7530FBDF-F41C-4729-BAE1-3909AC81C7F2}" destId="{885DB2E2-94C8-4BD6-A25B-A6DF9906D3CD}" srcOrd="7" destOrd="0" presId="urn:microsoft.com/office/officeart/2005/8/layout/hierarchy3"/>
    <dgm:cxn modelId="{86F1D25C-33A5-417F-94A9-06B47F50D3B1}" type="presParOf" srcId="{7530FBDF-F41C-4729-BAE1-3909AC81C7F2}" destId="{199D0DAA-F8E9-49A7-864C-8F57EB052505}" srcOrd="8" destOrd="0" presId="urn:microsoft.com/office/officeart/2005/8/layout/hierarchy3"/>
    <dgm:cxn modelId="{02835459-5BEE-418C-93C0-251B559E66DA}" type="presParOf" srcId="{7530FBDF-F41C-4729-BAE1-3909AC81C7F2}" destId="{725300A4-7A1C-40A2-A020-57CA6A1A3BF0}" srcOrd="9" destOrd="0" presId="urn:microsoft.com/office/officeart/2005/8/layout/hierarchy3"/>
    <dgm:cxn modelId="{453B425B-4F96-45F7-BE47-B4868C156E30}" type="presParOf" srcId="{7530FBDF-F41C-4729-BAE1-3909AC81C7F2}" destId="{85BB03BB-9CE9-47E8-9947-C2B05A20157F}" srcOrd="10" destOrd="0" presId="urn:microsoft.com/office/officeart/2005/8/layout/hierarchy3"/>
    <dgm:cxn modelId="{86C81C86-4C32-4330-8B58-EB07B0F26D24}" type="presParOf" srcId="{7530FBDF-F41C-4729-BAE1-3909AC81C7F2}" destId="{86EBD45B-2267-4CA8-B8C4-6B38ED4F7284}" srcOrd="1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B331A4-2A99-4364-B5B4-8854F2CECE91}">
      <dsp:nvSpPr>
        <dsp:cNvPr id="0" name=""/>
        <dsp:cNvSpPr/>
      </dsp:nvSpPr>
      <dsp:spPr>
        <a:xfrm>
          <a:off x="1314670" y="30882"/>
          <a:ext cx="5356278" cy="540539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CCS Writing and Research</a:t>
          </a:r>
          <a:endParaRPr lang="en-US" sz="3200" kern="1200" dirty="0"/>
        </a:p>
      </dsp:txBody>
      <dsp:txXfrm>
        <a:off x="1330502" y="46714"/>
        <a:ext cx="5324614" cy="508875"/>
      </dsp:txXfrm>
    </dsp:sp>
    <dsp:sp modelId="{0912B255-822D-42AD-8D51-EAD24CC90B92}">
      <dsp:nvSpPr>
        <dsp:cNvPr id="0" name=""/>
        <dsp:cNvSpPr/>
      </dsp:nvSpPr>
      <dsp:spPr>
        <a:xfrm>
          <a:off x="1850298" y="571421"/>
          <a:ext cx="451485" cy="3994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9427"/>
              </a:lnTo>
              <a:lnTo>
                <a:pt x="451485" y="399427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415E90-D52D-48D0-83BA-D69F81D22A24}">
      <dsp:nvSpPr>
        <dsp:cNvPr id="0" name=""/>
        <dsp:cNvSpPr/>
      </dsp:nvSpPr>
      <dsp:spPr>
        <a:xfrm>
          <a:off x="2301783" y="685889"/>
          <a:ext cx="4799344" cy="569918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0" kern="1200" dirty="0" smtClean="0">
              <a:effectLst/>
            </a:rPr>
            <a:t>Successes and Challenges</a:t>
          </a:r>
          <a:endParaRPr lang="en-US" sz="2400" b="0" kern="1200" dirty="0">
            <a:effectLst/>
          </a:endParaRPr>
        </a:p>
      </dsp:txBody>
      <dsp:txXfrm>
        <a:off x="2318475" y="702581"/>
        <a:ext cx="4765960" cy="536534"/>
      </dsp:txXfrm>
    </dsp:sp>
    <dsp:sp modelId="{19D262A1-4F11-47A2-91BC-C1BB23103FA7}">
      <dsp:nvSpPr>
        <dsp:cNvPr id="0" name=""/>
        <dsp:cNvSpPr/>
      </dsp:nvSpPr>
      <dsp:spPr>
        <a:xfrm>
          <a:off x="1850298" y="571421"/>
          <a:ext cx="460476" cy="10910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1001"/>
              </a:lnTo>
              <a:lnTo>
                <a:pt x="460476" y="1091001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25A28B-C7C5-4204-94C3-E8D7000EEC4F}">
      <dsp:nvSpPr>
        <dsp:cNvPr id="0" name=""/>
        <dsp:cNvSpPr/>
      </dsp:nvSpPr>
      <dsp:spPr>
        <a:xfrm>
          <a:off x="2310774" y="1377463"/>
          <a:ext cx="4817326" cy="56991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995144"/>
              <a:satOff val="8"/>
              <a:lumOff val="47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0" kern="1200" dirty="0" smtClean="0"/>
            <a:t>Close Look at the Writing Standards</a:t>
          </a:r>
          <a:endParaRPr lang="en-US" sz="2400" b="0" kern="1200" dirty="0"/>
        </a:p>
      </dsp:txBody>
      <dsp:txXfrm>
        <a:off x="2327466" y="1394155"/>
        <a:ext cx="4783942" cy="536534"/>
      </dsp:txXfrm>
    </dsp:sp>
    <dsp:sp modelId="{0ECFACD2-E546-4248-9C0E-3A50A1F0895C}">
      <dsp:nvSpPr>
        <dsp:cNvPr id="0" name=""/>
        <dsp:cNvSpPr/>
      </dsp:nvSpPr>
      <dsp:spPr>
        <a:xfrm>
          <a:off x="1850298" y="571421"/>
          <a:ext cx="433502" cy="18964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96475"/>
              </a:lnTo>
              <a:lnTo>
                <a:pt x="433502" y="1896475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A4AD6F-2F38-4BDD-9216-4EDB340AA554}">
      <dsp:nvSpPr>
        <dsp:cNvPr id="0" name=""/>
        <dsp:cNvSpPr/>
      </dsp:nvSpPr>
      <dsp:spPr>
        <a:xfrm>
          <a:off x="2283801" y="2110686"/>
          <a:ext cx="4846132" cy="71442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1990288"/>
              <a:satOff val="16"/>
              <a:lumOff val="94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2400" b="0" kern="1200" dirty="0" smtClean="0"/>
            <a:t>Writing Grounded in Evidence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2400" b="0" kern="1200" dirty="0" smtClean="0"/>
            <a:t> from Text</a:t>
          </a:r>
          <a:endParaRPr lang="en-US" sz="2400" b="0" kern="1200" dirty="0"/>
        </a:p>
      </dsp:txBody>
      <dsp:txXfrm>
        <a:off x="2304726" y="2131611"/>
        <a:ext cx="4804282" cy="672571"/>
      </dsp:txXfrm>
    </dsp:sp>
    <dsp:sp modelId="{0406E04E-E93F-457E-87F7-A76954C0A595}">
      <dsp:nvSpPr>
        <dsp:cNvPr id="0" name=""/>
        <dsp:cNvSpPr/>
      </dsp:nvSpPr>
      <dsp:spPr>
        <a:xfrm>
          <a:off x="1850298" y="571421"/>
          <a:ext cx="451485" cy="26811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81125"/>
              </a:lnTo>
              <a:lnTo>
                <a:pt x="451485" y="2681125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5DB2E2-94C8-4BD6-A25B-A6DF9906D3CD}">
      <dsp:nvSpPr>
        <dsp:cNvPr id="0" name=""/>
        <dsp:cNvSpPr/>
      </dsp:nvSpPr>
      <dsp:spPr>
        <a:xfrm>
          <a:off x="2301783" y="2967588"/>
          <a:ext cx="4846141" cy="56991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2985433"/>
              <a:satOff val="25"/>
              <a:lumOff val="141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0" kern="1200" dirty="0" smtClean="0"/>
            <a:t>Research in CCS ELA &amp; Literacy</a:t>
          </a:r>
        </a:p>
      </dsp:txBody>
      <dsp:txXfrm>
        <a:off x="2318475" y="2984280"/>
        <a:ext cx="4812757" cy="536534"/>
      </dsp:txXfrm>
    </dsp:sp>
    <dsp:sp modelId="{199D0DAA-F8E9-49A7-864C-8F57EB052505}">
      <dsp:nvSpPr>
        <dsp:cNvPr id="0" name=""/>
        <dsp:cNvSpPr/>
      </dsp:nvSpPr>
      <dsp:spPr>
        <a:xfrm>
          <a:off x="1850298" y="571421"/>
          <a:ext cx="451485" cy="33935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93523"/>
              </a:lnTo>
              <a:lnTo>
                <a:pt x="451485" y="3393523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5300A4-7A1C-40A2-A020-57CA6A1A3BF0}">
      <dsp:nvSpPr>
        <dsp:cNvPr id="0" name=""/>
        <dsp:cNvSpPr/>
      </dsp:nvSpPr>
      <dsp:spPr>
        <a:xfrm>
          <a:off x="2301783" y="3679986"/>
          <a:ext cx="4849688" cy="569918"/>
        </a:xfrm>
        <a:prstGeom prst="roundRect">
          <a:avLst>
            <a:gd name="adj" fmla="val 10000"/>
          </a:avLst>
        </a:prstGeom>
        <a:solidFill>
          <a:schemeClr val="bg1">
            <a:alpha val="90000"/>
          </a:schemeClr>
        </a:solidFill>
        <a:ln w="25400" cap="flat" cmpd="sng" algn="ctr">
          <a:solidFill>
            <a:schemeClr val="accent5">
              <a:hueOff val="3980577"/>
              <a:satOff val="33"/>
              <a:lumOff val="188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0" kern="1200" dirty="0" smtClean="0"/>
            <a:t>Supporting Students in Writing</a:t>
          </a:r>
          <a:endParaRPr lang="en-US" sz="2400" b="0" kern="1200" dirty="0"/>
        </a:p>
      </dsp:txBody>
      <dsp:txXfrm>
        <a:off x="2318475" y="3696678"/>
        <a:ext cx="4816304" cy="536534"/>
      </dsp:txXfrm>
    </dsp:sp>
    <dsp:sp modelId="{85BB03BB-9CE9-47E8-9947-C2B05A20157F}">
      <dsp:nvSpPr>
        <dsp:cNvPr id="0" name=""/>
        <dsp:cNvSpPr/>
      </dsp:nvSpPr>
      <dsp:spPr>
        <a:xfrm>
          <a:off x="1850298" y="571421"/>
          <a:ext cx="582575" cy="40577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57710"/>
              </a:lnTo>
              <a:lnTo>
                <a:pt x="582575" y="4057710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EBD45B-2267-4CA8-B8C4-6B38ED4F7284}">
      <dsp:nvSpPr>
        <dsp:cNvPr id="0" name=""/>
        <dsp:cNvSpPr/>
      </dsp:nvSpPr>
      <dsp:spPr>
        <a:xfrm>
          <a:off x="2432873" y="4331209"/>
          <a:ext cx="4769471" cy="595844"/>
        </a:xfrm>
        <a:prstGeom prst="roundRect">
          <a:avLst>
            <a:gd name="adj" fmla="val 10000"/>
          </a:avLst>
        </a:prstGeom>
        <a:solidFill>
          <a:srgbClr val="FFFF85">
            <a:alpha val="90000"/>
          </a:srgbClr>
        </a:solidFill>
        <a:ln w="25400" cap="flat" cmpd="sng" algn="ctr">
          <a:solidFill>
            <a:schemeClr val="accent5">
              <a:hueOff val="4975721"/>
              <a:satOff val="41"/>
              <a:lumOff val="235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Routine and Daily Writing</a:t>
          </a:r>
          <a:endParaRPr lang="en-US" sz="2400" b="1" kern="1200" dirty="0"/>
        </a:p>
      </dsp:txBody>
      <dsp:txXfrm>
        <a:off x="2450325" y="4348661"/>
        <a:ext cx="4734567" cy="5609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43343" cy="465455"/>
          </a:xfrm>
          <a:prstGeom prst="rect">
            <a:avLst/>
          </a:prstGeom>
        </p:spPr>
        <p:txBody>
          <a:bodyPr vert="horz" lIns="93315" tIns="46658" rIns="93315" bIns="4665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3" y="0"/>
            <a:ext cx="3043343" cy="465455"/>
          </a:xfrm>
          <a:prstGeom prst="rect">
            <a:avLst/>
          </a:prstGeom>
        </p:spPr>
        <p:txBody>
          <a:bodyPr vert="horz" lIns="93315" tIns="46658" rIns="93315" bIns="46658" rtlCol="0"/>
          <a:lstStyle>
            <a:lvl1pPr algn="r">
              <a:defRPr sz="1200"/>
            </a:lvl1pPr>
          </a:lstStyle>
          <a:p>
            <a:fld id="{9DAA4107-EF30-49A8-8290-C118E51199DE}" type="datetimeFigureOut">
              <a:rPr lang="en-US" smtClean="0"/>
              <a:pPr/>
              <a:t>8/7/2014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42030"/>
            <a:ext cx="3043343" cy="465455"/>
          </a:xfrm>
          <a:prstGeom prst="rect">
            <a:avLst/>
          </a:prstGeom>
        </p:spPr>
        <p:txBody>
          <a:bodyPr vert="horz" lIns="93315" tIns="46658" rIns="93315" bIns="4665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3" y="8842030"/>
            <a:ext cx="3043343" cy="465455"/>
          </a:xfrm>
          <a:prstGeom prst="rect">
            <a:avLst/>
          </a:prstGeom>
        </p:spPr>
        <p:txBody>
          <a:bodyPr vert="horz" lIns="93315" tIns="46658" rIns="93315" bIns="46658" rtlCol="0" anchor="b"/>
          <a:lstStyle>
            <a:lvl1pPr algn="r">
              <a:defRPr sz="1200"/>
            </a:lvl1pPr>
          </a:lstStyle>
          <a:p>
            <a:fld id="{C2A77012-468A-4389-BDBB-3E5F798584D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087815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43343" cy="467072"/>
          </a:xfrm>
          <a:prstGeom prst="rect">
            <a:avLst/>
          </a:prstGeom>
        </p:spPr>
        <p:txBody>
          <a:bodyPr vert="horz" lIns="93315" tIns="46658" rIns="93315" bIns="4665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3" y="1"/>
            <a:ext cx="3043343" cy="467072"/>
          </a:xfrm>
          <a:prstGeom prst="rect">
            <a:avLst/>
          </a:prstGeom>
        </p:spPr>
        <p:txBody>
          <a:bodyPr vert="horz" lIns="93315" tIns="46658" rIns="93315" bIns="46658" rtlCol="0"/>
          <a:lstStyle>
            <a:lvl1pPr algn="r">
              <a:defRPr sz="1200"/>
            </a:lvl1pPr>
          </a:lstStyle>
          <a:p>
            <a:fld id="{EBFCDA87-F9E5-4062-9015-B6855F9D2074}" type="datetimeFigureOut">
              <a:rPr lang="en-US" smtClean="0"/>
              <a:pPr/>
              <a:t>8/7/2014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7638" y="1163638"/>
            <a:ext cx="4187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15" tIns="46658" rIns="93315" bIns="46658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15" tIns="46658" rIns="93315" bIns="4665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42031"/>
            <a:ext cx="3043343" cy="467071"/>
          </a:xfrm>
          <a:prstGeom prst="rect">
            <a:avLst/>
          </a:prstGeom>
        </p:spPr>
        <p:txBody>
          <a:bodyPr vert="horz" lIns="93315" tIns="46658" rIns="93315" bIns="4665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3" y="8842031"/>
            <a:ext cx="3043343" cy="467071"/>
          </a:xfrm>
          <a:prstGeom prst="rect">
            <a:avLst/>
          </a:prstGeom>
        </p:spPr>
        <p:txBody>
          <a:bodyPr vert="horz" lIns="93315" tIns="46658" rIns="93315" bIns="46658" rtlCol="0" anchor="b"/>
          <a:lstStyle>
            <a:lvl1pPr algn="r">
              <a:defRPr sz="1200"/>
            </a:lvl1pPr>
          </a:lstStyle>
          <a:p>
            <a:fld id="{E538F621-8F2C-4F90-852A-E36809B397B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92440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eadwritethink.org/classroom-resources/lesson-plans/america-beautiful-using-music-1147.html?tab=4" TargetMode="External"/><Relationship Id="rId7" Type="http://schemas.openxmlformats.org/officeDocument/2006/relationships/hyperlink" Target="http://www.engageny.org/sites/default/files/resource/attachments/5m3a.1.pdf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://www.engageny.org/resource/grade-3-ela-module-1-unit-1" TargetMode="External"/><Relationship Id="rId5" Type="http://schemas.openxmlformats.org/officeDocument/2006/relationships/hyperlink" Target="http://www.doe.mass.edu/candi/model/files.html" TargetMode="External"/><Relationship Id="rId4" Type="http://schemas.openxmlformats.org/officeDocument/2006/relationships/hyperlink" Target="http://www.readwritethink.org/classroom-resources/lesson-plans/creative-problem-solving-with-1023.html" TargetMode="Externa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38F621-8F2C-4F90-852A-E36809B397B3}" type="slidenum">
              <a:rPr lang="en-US" smtClean="0"/>
              <a:pPr/>
              <a:t>74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8679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This part of the module will examine W.9.</a:t>
            </a:r>
            <a:endParaRPr lang="en-US" dirty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0E29521-7DDA-47DF-BDFE-23AF3E195B9A}" type="slidenum">
              <a:rPr lang="en-US"/>
              <a:pPr/>
              <a:t>75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21609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44388" name="Header Placeholder 3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/>
              <a:t>Public Consulting Group</a:t>
            </a:r>
          </a:p>
        </p:txBody>
      </p:sp>
      <p:sp>
        <p:nvSpPr>
          <p:cNvPr id="63493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anchor="t"/>
          <a:lstStyle/>
          <a:p>
            <a:fld id="{B140D612-51CD-47BF-9BBD-78EAE5BE81B9}" type="datetimeFigureOut">
              <a:rPr lang="en-US" smtClean="0">
                <a:latin typeface="Arial" pitchFamily="34" charset="0"/>
              </a:rPr>
              <a:pPr/>
              <a:t>8/7/2014</a:t>
            </a:fld>
            <a:endParaRPr lang="en-US" dirty="0" smtClean="0">
              <a:latin typeface="Arial" pitchFamily="34" charset="0"/>
            </a:endParaRPr>
          </a:p>
        </p:txBody>
      </p:sp>
      <p:sp>
        <p:nvSpPr>
          <p:cNvPr id="144390" name="Footer Placeholder 5"/>
          <p:cNvSpPr>
            <a:spLocks noGrp="1"/>
          </p:cNvSpPr>
          <p:nvPr>
            <p:ph type="ftr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/>
              <a:t>www.publicconsultinggroup.com</a:t>
            </a:r>
          </a:p>
        </p:txBody>
      </p:sp>
      <p:sp>
        <p:nvSpPr>
          <p:cNvPr id="63495" name="Slide Number Placeholder 6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E5951FD-B765-42FF-87D2-C588A0BA8096}" type="slidenum">
              <a:rPr lang="en-US"/>
              <a:pPr/>
              <a:t>76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46909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purpose of this slide is to set a CCS context for regular writing practice.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38F621-8F2C-4F90-852A-E36809B397B3}" type="slidenum">
              <a:rPr lang="en-US" smtClean="0"/>
              <a:pPr/>
              <a:t>77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87982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Allow</a:t>
            </a:r>
            <a:r>
              <a:rPr lang="en-US" baseline="0" dirty="0" smtClean="0"/>
              <a:t> 15 minutes for looking at units and doing graphic organizer.  Allow another 5 minutes for posting on charts and sharing out by volunteer. 5 minutes for table discussion and 5 minutes to share out with whole group.</a:t>
            </a:r>
          </a:p>
          <a:p>
            <a:r>
              <a:rPr lang="en-US" dirty="0" smtClean="0"/>
              <a:t>Facilitator,</a:t>
            </a:r>
            <a:r>
              <a:rPr lang="en-US" baseline="0" dirty="0" smtClean="0"/>
              <a:t> be sure to post on one wall 3 chart papers, labeled, “Opening,” “Work Time,” and “Closing.” </a:t>
            </a:r>
          </a:p>
          <a:p>
            <a:endParaRPr lang="en-US" baseline="0" dirty="0" smtClean="0"/>
          </a:p>
          <a:p>
            <a:r>
              <a:rPr lang="en-US" dirty="0" smtClean="0"/>
              <a:t>The purpose of this activity</a:t>
            </a:r>
            <a:r>
              <a:rPr lang="en-US" baseline="0" dirty="0" smtClean="0"/>
              <a:t> is for participants to recognize the variety of ways in which routine writing and more formal writing is embedded in CCS-ELA &amp; Literacy-aligned units, and discuss how daily writing supports learning and builds literacy skills, and how it scaffolds students to successfully meet the standards.</a:t>
            </a:r>
          </a:p>
          <a:p>
            <a:endParaRPr lang="en-US" dirty="0" smtClean="0"/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(If units printed for ELA Module 2 are available, they may be substituted for this activity. Please ask participants to take notes on the organizer in their participant guides, not on the printed units.)</a:t>
            </a:r>
            <a:b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endParaRPr lang="en-US" dirty="0" smtClean="0"/>
          </a:p>
          <a:p>
            <a:r>
              <a:rPr lang="en-US" dirty="0" smtClean="0"/>
              <a:t>Links to the units will be provided in</a:t>
            </a:r>
            <a:r>
              <a:rPr lang="en-US" baseline="0" dirty="0" smtClean="0"/>
              <a:t> the session materials </a:t>
            </a:r>
            <a:r>
              <a:rPr lang="en-US" dirty="0" smtClean="0"/>
              <a:t>on the CT core standards website:</a:t>
            </a:r>
          </a:p>
          <a:p>
            <a:pPr lvl="0"/>
            <a:r>
              <a:rPr lang="en-US" sz="12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Kindergarten: America the Beautiful  </a:t>
            </a:r>
            <a:r>
              <a:rPr lang="en-US" sz="12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http://www.readwritethink.org/classroom-resources/lesson-plans/america-beautiful-using-music-1147.html?tab=4#tabs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12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Grade 1: Creative Problem Solving with Ezra Jack Keats </a:t>
            </a:r>
            <a:r>
              <a:rPr lang="en-US" sz="12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4"/>
              </a:rPr>
              <a:t>http://www.readwritethink.org/classroom-resources/lesson-plans/creative-problem-solving-with-1023.html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12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Grade 2: Author Study, </a:t>
            </a:r>
            <a:r>
              <a:rPr lang="en-US" sz="120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Tomie</a:t>
            </a:r>
            <a:r>
              <a:rPr lang="en-US" sz="12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DePaola</a:t>
            </a:r>
            <a:r>
              <a:rPr lang="en-US" sz="12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5"/>
              </a:rPr>
              <a:t>http://www.doe.mass.edu/candi/model/files.html</a:t>
            </a:r>
            <a:r>
              <a:rPr lang="en-US" sz="12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12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Grade 3: Engage NY Grade 3, M.1, U.1 </a:t>
            </a:r>
            <a:r>
              <a:rPr lang="en-US" sz="1200" i="0" u="none" strike="noStrike" kern="1200" baseline="0" dirty="0" smtClean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Seeking the Power of Education and Reading</a:t>
            </a:r>
            <a:r>
              <a:rPr lang="en-US" sz="1200" i="0" u="none" strike="noStrike" kern="1200" dirty="0" smtClean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6"/>
              </a:rPr>
              <a:t>http://www.engageny.org/resource/grade-3-ela-module-1-unit-1</a:t>
            </a:r>
            <a:endParaRPr lang="en-US" sz="1200" b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12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Grade 4: Using Literary Elements to Determine Theme </a:t>
            </a:r>
            <a:r>
              <a:rPr lang="en-US" sz="1200" b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5"/>
              </a:rPr>
              <a:t>http://www.doe.mass.edu/candi/model/files.html</a:t>
            </a:r>
            <a:endParaRPr lang="en-US" sz="1200" b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1200" b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5"/>
              </a:rPr>
              <a:t>http://www.doe.mass.edu/candi/model/files.html</a:t>
            </a:r>
            <a:endParaRPr lang="en-US" sz="1200" b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12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Grade 5: Considering Perspectives  and Supporting Opinions – Sports and Athletes’ Impact on Culture </a:t>
            </a:r>
            <a:r>
              <a:rPr lang="en-US" sz="1200" b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7"/>
              </a:rPr>
              <a:t>http://www.engageny.org/sites/default/files/resource/attachments/5m3a.1.pdf</a:t>
            </a:r>
            <a:endParaRPr lang="en-US" sz="1200" b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dirty="0" smtClean="0"/>
              <a:t>They </a:t>
            </a:r>
            <a:r>
              <a:rPr lang="en-US" baseline="0" dirty="0" smtClean="0"/>
              <a:t>will record their tasks on a graphic organizer and on individual sticky notes. They may want to have one partner write on the organizer and one do the sticky notes. Go to next slide for example.</a:t>
            </a:r>
            <a:endParaRPr lang="en-US" dirty="0" smtClean="0"/>
          </a:p>
        </p:txBody>
      </p:sp>
      <p:sp>
        <p:nvSpPr>
          <p:cNvPr id="129028" name="Header Placeholder 3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/>
              <a:t>Public Consulting Group</a:t>
            </a:r>
          </a:p>
        </p:txBody>
      </p:sp>
      <p:sp>
        <p:nvSpPr>
          <p:cNvPr id="55301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anchor="t"/>
          <a:lstStyle/>
          <a:p>
            <a:fld id="{83650957-5588-4AF8-B1C2-AD4A265A75AC}" type="datetime1">
              <a:rPr lang="en-US" smtClean="0">
                <a:latin typeface="Arial" pitchFamily="34" charset="0"/>
              </a:rPr>
              <a:pPr/>
              <a:t>8/7/2014</a:t>
            </a:fld>
            <a:endParaRPr lang="en-US" dirty="0" smtClean="0">
              <a:latin typeface="Arial" pitchFamily="34" charset="0"/>
            </a:endParaRPr>
          </a:p>
        </p:txBody>
      </p:sp>
      <p:sp>
        <p:nvSpPr>
          <p:cNvPr id="129030" name="Footer Placeholder 5"/>
          <p:cNvSpPr>
            <a:spLocks noGrp="1"/>
          </p:cNvSpPr>
          <p:nvPr>
            <p:ph type="ftr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/>
              <a:t>www.publicconsultinggroup.com</a:t>
            </a:r>
          </a:p>
        </p:txBody>
      </p:sp>
      <p:sp>
        <p:nvSpPr>
          <p:cNvPr id="55303" name="Slide Number Placeholder 6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1C7C0BE-9DD9-4E63-AD34-7189FB19A7BC}" type="slidenum">
              <a:rPr lang="en-US"/>
              <a:pPr/>
              <a:t>78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42664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Facilitator, you do not have to do anything with this slide. Its purpose is</a:t>
            </a:r>
            <a:r>
              <a:rPr lang="en-US" baseline="0" dirty="0" smtClean="0"/>
              <a:t> to allow participants who are following along with the PPT on their computers to copy and paste a link into their browser or to link directly from the PPT.</a:t>
            </a:r>
            <a:endParaRPr lang="en-US" dirty="0" smtClean="0"/>
          </a:p>
        </p:txBody>
      </p:sp>
      <p:sp>
        <p:nvSpPr>
          <p:cNvPr id="129028" name="Header Placeholder 3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/>
              <a:t>Public Consulting Group</a:t>
            </a:r>
          </a:p>
        </p:txBody>
      </p:sp>
      <p:sp>
        <p:nvSpPr>
          <p:cNvPr id="55301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anchor="t"/>
          <a:lstStyle/>
          <a:p>
            <a:fld id="{83650957-5588-4AF8-B1C2-AD4A265A75AC}" type="datetime1">
              <a:rPr lang="en-US" smtClean="0">
                <a:latin typeface="Arial" pitchFamily="34" charset="0"/>
              </a:rPr>
              <a:pPr/>
              <a:t>8/7/2014</a:t>
            </a:fld>
            <a:endParaRPr lang="en-US" dirty="0" smtClean="0">
              <a:latin typeface="Arial" pitchFamily="34" charset="0"/>
            </a:endParaRPr>
          </a:p>
        </p:txBody>
      </p:sp>
      <p:sp>
        <p:nvSpPr>
          <p:cNvPr id="129030" name="Footer Placeholder 5"/>
          <p:cNvSpPr>
            <a:spLocks noGrp="1"/>
          </p:cNvSpPr>
          <p:nvPr>
            <p:ph type="ftr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/>
              <a:t>www.publicconsultinggroup.com</a:t>
            </a:r>
          </a:p>
        </p:txBody>
      </p:sp>
      <p:sp>
        <p:nvSpPr>
          <p:cNvPr id="55303" name="Slide Number Placeholder 6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1C7C0BE-9DD9-4E63-AD34-7189FB19A7BC}" type="slidenum">
              <a:rPr lang="en-US"/>
              <a:pPr/>
              <a:t>79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53012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Let</a:t>
            </a:r>
            <a:r>
              <a:rPr lang="en-US" baseline="0" dirty="0" smtClean="0"/>
              <a:t> participants know that some of the units are far more complex than others and may have more writing tasks. 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way to save time is, if there is a repeated writing task,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e.g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journal writing, they can write it once and indicate that it is repeated.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Explain to participants that at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the earliest grades, much of the writing may be shared writing, and that’s OK to record.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intent is not to get through the unit, but rather to see the variety of ways in which W.10 is reflected in CCS-aligned units.</a:t>
            </a:r>
            <a:endParaRPr lang="en-US" dirty="0" smtClean="0"/>
          </a:p>
        </p:txBody>
      </p:sp>
      <p:sp>
        <p:nvSpPr>
          <p:cNvPr id="129028" name="Header Placeholder 3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/>
              <a:t>Public Consulting Group</a:t>
            </a:r>
          </a:p>
        </p:txBody>
      </p:sp>
      <p:sp>
        <p:nvSpPr>
          <p:cNvPr id="55301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anchor="t"/>
          <a:lstStyle/>
          <a:p>
            <a:fld id="{AD91BE37-D1D9-4577-A483-B3EB22F6A27F}" type="datetimeFigureOut">
              <a:rPr lang="en-US" smtClean="0">
                <a:latin typeface="Arial" pitchFamily="34" charset="0"/>
              </a:rPr>
              <a:pPr/>
              <a:t>8/7/2014</a:t>
            </a:fld>
            <a:endParaRPr lang="en-US" dirty="0" smtClean="0">
              <a:latin typeface="Arial" pitchFamily="34" charset="0"/>
            </a:endParaRPr>
          </a:p>
        </p:txBody>
      </p:sp>
      <p:sp>
        <p:nvSpPr>
          <p:cNvPr id="129030" name="Footer Placeholder 5"/>
          <p:cNvSpPr>
            <a:spLocks noGrp="1"/>
          </p:cNvSpPr>
          <p:nvPr>
            <p:ph type="ftr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/>
              <a:t>www.publicconsultinggroup.com</a:t>
            </a:r>
          </a:p>
        </p:txBody>
      </p:sp>
      <p:sp>
        <p:nvSpPr>
          <p:cNvPr id="55303" name="Slide Number Placeholder 6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1C7C0BE-9DD9-4E63-AD34-7189FB19A7BC}" type="slidenum">
              <a:rPr lang="en-US"/>
              <a:pPr/>
              <a:t>80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16731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Allow 5 minutes for this discussion and another 5 for sharing out. </a:t>
            </a:r>
          </a:p>
          <a:p>
            <a:r>
              <a:rPr lang="en-US" dirty="0" smtClean="0"/>
              <a:t>Explain</a:t>
            </a:r>
            <a:r>
              <a:rPr lang="en-US" baseline="0" dirty="0" smtClean="0"/>
              <a:t> that this is intended to be an open discussion and these are just suggestions for where the conversation might go.  At the end</a:t>
            </a:r>
            <a:endParaRPr lang="en-US" dirty="0" smtClean="0"/>
          </a:p>
        </p:txBody>
      </p:sp>
      <p:sp>
        <p:nvSpPr>
          <p:cNvPr id="129028" name="Header Placeholder 3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/>
              <a:t>Public Consulting Group</a:t>
            </a:r>
          </a:p>
        </p:txBody>
      </p:sp>
      <p:sp>
        <p:nvSpPr>
          <p:cNvPr id="55301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anchor="t"/>
          <a:lstStyle/>
          <a:p>
            <a:fld id="{0E24B81A-B203-49CD-A27D-FCBC4D773E40}" type="datetimeFigureOut">
              <a:rPr lang="en-US" smtClean="0">
                <a:latin typeface="Arial" pitchFamily="34" charset="0"/>
              </a:rPr>
              <a:pPr/>
              <a:t>8/7/2014</a:t>
            </a:fld>
            <a:endParaRPr lang="en-US" dirty="0" smtClean="0">
              <a:latin typeface="Arial" pitchFamily="34" charset="0"/>
            </a:endParaRPr>
          </a:p>
        </p:txBody>
      </p:sp>
      <p:sp>
        <p:nvSpPr>
          <p:cNvPr id="129030" name="Footer Placeholder 5"/>
          <p:cNvSpPr>
            <a:spLocks noGrp="1"/>
          </p:cNvSpPr>
          <p:nvPr>
            <p:ph type="ftr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/>
              <a:t>www.publicconsultinggroup.com</a:t>
            </a:r>
          </a:p>
        </p:txBody>
      </p:sp>
      <p:sp>
        <p:nvSpPr>
          <p:cNvPr id="55303" name="Slide Number Placeholder 6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1C7C0BE-9DD9-4E63-AD34-7189FB19A7BC}" type="slidenum">
              <a:rPr lang="en-US"/>
              <a:pPr/>
              <a:t>81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48061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7.png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181024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48" y="859572"/>
            <a:ext cx="3017520" cy="1371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859572"/>
            <a:ext cx="4629150" cy="492454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4048" y="2344479"/>
            <a:ext cx="3017520" cy="3383280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47826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ac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13626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47800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913626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3"/>
          </p:nvPr>
        </p:nvSpPr>
        <p:spPr>
          <a:xfrm>
            <a:off x="457200" y="3526736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4"/>
          </p:nvPr>
        </p:nvSpPr>
        <p:spPr>
          <a:xfrm>
            <a:off x="457200" y="3992562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645025" y="3526736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4" name="Content Placeholder 5"/>
          <p:cNvSpPr>
            <a:spLocks noGrp="1"/>
          </p:cNvSpPr>
          <p:nvPr>
            <p:ph sz="quarter" idx="16"/>
          </p:nvPr>
        </p:nvSpPr>
        <p:spPr>
          <a:xfrm>
            <a:off x="4645025" y="3992562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384048" y="228600"/>
            <a:ext cx="8229600" cy="664797"/>
          </a:xfrm>
        </p:spPr>
        <p:txBody>
          <a:bodyPr/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7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1860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91305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032994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3888" y="2302515"/>
            <a:ext cx="7886700" cy="1218795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n-US" dirty="0" smtClean="0"/>
              <a:t>Click to edit Master title style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257858"/>
            <a:ext cx="7886700" cy="1231106"/>
          </a:xfrm>
        </p:spPr>
        <p:txBody>
          <a:bodyPr/>
          <a:lstStyle>
            <a:lvl1pPr marL="393192" indent="-402336" algn="l" defTabSz="914363" rtl="0" eaLnBrk="1" latinLnBrk="0" hangingPunct="1">
              <a:lnSpc>
                <a:spcPct val="90000"/>
              </a:lnSpc>
              <a:spcBef>
                <a:spcPts val="1200"/>
              </a:spcBef>
              <a:buFontTx/>
              <a:buBlip>
                <a:blip r:embed="rId2"/>
              </a:buBlip>
              <a:defRPr lang="en-US" sz="4000" kern="1200" dirty="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393192" indent="-402336">
              <a:spcBef>
                <a:spcPts val="1200"/>
              </a:spcBef>
              <a:buNone/>
              <a:defRPr lang="en-US" sz="4000" kern="1200" dirty="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</a:t>
            </a:r>
          </a:p>
          <a:p>
            <a:pPr marL="914400" lvl="1" indent="-396875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3"/>
              </a:buBlip>
            </a:pPr>
            <a:r>
              <a:rPr lang="en-US" dirty="0" smtClean="0"/>
              <a:t>Click to edit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888" y="658432"/>
            <a:ext cx="2209524" cy="495238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0" y="3889583"/>
            <a:ext cx="9144000" cy="0"/>
          </a:xfrm>
          <a:prstGeom prst="line">
            <a:avLst/>
          </a:prstGeom>
          <a:ln w="50800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599226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82418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512603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13626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47800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913626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3"/>
          </p:nvPr>
        </p:nvSpPr>
        <p:spPr>
          <a:xfrm>
            <a:off x="457200" y="3526736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4"/>
          </p:nvPr>
        </p:nvSpPr>
        <p:spPr>
          <a:xfrm>
            <a:off x="457200" y="3992562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645025" y="3526736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4" name="Content Placeholder 5"/>
          <p:cNvSpPr>
            <a:spLocks noGrp="1"/>
          </p:cNvSpPr>
          <p:nvPr>
            <p:ph sz="quarter" idx="16"/>
          </p:nvPr>
        </p:nvSpPr>
        <p:spPr>
          <a:xfrm>
            <a:off x="4645025" y="3992562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64797"/>
          </a:xfrm>
        </p:spPr>
        <p:txBody>
          <a:bodyPr/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5" name="Footer Placeholder 17"/>
          <p:cNvSpPr>
            <a:spLocks noGrp="1"/>
          </p:cNvSpPr>
          <p:nvPr>
            <p:ph type="ftr" sz="quarter" idx="17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6" name="Slide Number Placeholder 18"/>
          <p:cNvSpPr>
            <a:spLocks noGrp="1"/>
          </p:cNvSpPr>
          <p:nvPr>
            <p:ph type="sldNum" sz="quarter" idx="18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36608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153400" cy="38862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563562"/>
            <a:ext cx="6858000" cy="655638"/>
          </a:xfrm>
        </p:spPr>
        <p:txBody>
          <a:bodyPr>
            <a:noAutofit/>
          </a:bodyPr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190630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 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1049972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7320"/>
            <a:ext cx="8382000" cy="4244969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349673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84048" y="1417320"/>
            <a:ext cx="8153400" cy="397303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84048" y="228600"/>
            <a:ext cx="8153400" cy="1066800"/>
          </a:xfrm>
        </p:spPr>
        <p:txBody>
          <a:bodyPr>
            <a:normAutofit/>
          </a:bodyPr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ullet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35052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6858000" cy="838200"/>
          </a:xfrm>
        </p:spPr>
        <p:txBody>
          <a:bodyPr/>
          <a:lstStyle>
            <a:lvl1pPr>
              <a:defRPr sz="3200">
                <a:solidFill>
                  <a:srgbClr val="21429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5638800" y="6019800"/>
            <a:ext cx="2057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772400" y="6019800"/>
            <a:ext cx="914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B261EF-24E7-4286-97C7-81257D0A83C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49822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06152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838065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620308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475514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795666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354435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202755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032609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263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1049972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7320"/>
            <a:ext cx="8382000" cy="4244969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672968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993134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1085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3719879"/>
            <a:ext cx="7886700" cy="66479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387798"/>
          </a:xfrm>
        </p:spPr>
        <p:txBody>
          <a:bodyPr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156898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4048" y="1371600"/>
            <a:ext cx="3886200" cy="3841528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71600"/>
            <a:ext cx="3886200" cy="3841528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68872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48" y="228600"/>
            <a:ext cx="7886700" cy="664797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4048" y="1284045"/>
            <a:ext cx="3868340" cy="3323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4048" y="1806789"/>
            <a:ext cx="3868340" cy="3199374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84045"/>
            <a:ext cx="3887391" cy="3323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06789"/>
            <a:ext cx="3887391" cy="3199374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369082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 dirty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218607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60069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48" y="987426"/>
            <a:ext cx="3017520" cy="1371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58403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4048" y="2487837"/>
            <a:ext cx="3017520" cy="30836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83986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image" Target="../media/image6.png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16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5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3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7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1.xml"/><Relationship Id="rId5" Type="http://schemas.openxmlformats.org/officeDocument/2006/relationships/slideLayout" Target="../slideLayouts/slideLayout25.xml"/><Relationship Id="rId10" Type="http://schemas.openxmlformats.org/officeDocument/2006/relationships/slideLayout" Target="../slideLayouts/slideLayout30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5" descr="7-00029_BAK_v03TOP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0800000">
            <a:off x="0" y="6008687"/>
            <a:ext cx="9159875" cy="849313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9296" y="6074282"/>
            <a:ext cx="2203704" cy="4846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3118006" y="6071616"/>
            <a:ext cx="31859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smtClean="0">
                <a:solidFill>
                  <a:schemeClr val="bg1"/>
                </a:solidFill>
              </a:rPr>
              <a:t>Activity 9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3541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69" r:id="rId2"/>
    <p:sldLayoutId id="2147483690" r:id="rId3"/>
    <p:sldLayoutId id="2147483722" r:id="rId4"/>
    <p:sldLayoutId id="2147483718" r:id="rId5"/>
    <p:sldLayoutId id="2147483719" r:id="rId6"/>
    <p:sldLayoutId id="2147483694" r:id="rId7"/>
    <p:sldLayoutId id="2147483695" r:id="rId8"/>
    <p:sldLayoutId id="2147483720" r:id="rId9"/>
    <p:sldLayoutId id="2147483721" r:id="rId10"/>
    <p:sldLayoutId id="2147483710" r:id="rId11"/>
  </p:sldLayoutIdLst>
  <p:transition>
    <p:fade/>
  </p:transition>
  <p:timing>
    <p:tnLst>
      <p:par>
        <p:cTn id="1" dur="indefinite" restart="never" nodeType="tmRoot"/>
      </p:par>
    </p:tnLst>
  </p:timing>
  <p:hf hdr="0" dt="0"/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>
            <a:gsLst>
              <a:gs pos="0">
                <a:srgbClr val="2E59B0"/>
              </a:gs>
              <a:gs pos="49000">
                <a:srgbClr val="161D32"/>
              </a:gs>
              <a:gs pos="100000">
                <a:srgbClr val="000000"/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396875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1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9604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35" r:id="rId3"/>
    <p:sldLayoutId id="2147483714" r:id="rId4"/>
    <p:sldLayoutId id="2147483715" r:id="rId5"/>
    <p:sldLayoutId id="2147483716" r:id="rId6"/>
    <p:sldLayoutId id="2147483717" r:id="rId7"/>
    <p:sldLayoutId id="2147483736" r:id="rId8"/>
    <p:sldLayoutId id="2147483737" r:id="rId9"/>
  </p:sldLayoutIdLst>
  <p:transition>
    <p:fade/>
  </p:transition>
  <p:timing>
    <p:tnLst>
      <p:par>
        <p:cTn id="1" dur="indefinite" restart="never" nodeType="tmRoot"/>
      </p:par>
    </p:tnLst>
  </p:timing>
  <p:hf hdr="0" dt="0"/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>
            <a:gsLst>
              <a:gs pos="0">
                <a:srgbClr val="2E59B0"/>
              </a:gs>
              <a:gs pos="49000">
                <a:srgbClr val="161D32"/>
              </a:gs>
              <a:gs pos="100000">
                <a:srgbClr val="000000"/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396875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3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4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4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4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4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8385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hyperlink" Target="http://www.readwritethink.org/classroom-resources/lesson-plans/america-beautiful-using-music-1147.html?tab=4" TargetMode="External"/><Relationship Id="rId7" Type="http://schemas.openxmlformats.org/officeDocument/2006/relationships/hyperlink" Target="http://www.engageny.org/sites/default/files/resource/attachments/5m3a.1.pdf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engageny.org/resource/grade-3-ela-module-1-unit-1" TargetMode="External"/><Relationship Id="rId5" Type="http://schemas.openxmlformats.org/officeDocument/2006/relationships/hyperlink" Target="http://www.doe.mass.edu/candi/model/files.html" TargetMode="External"/><Relationship Id="rId4" Type="http://schemas.openxmlformats.org/officeDocument/2006/relationships/hyperlink" Target="http://www.readwritethink.org/classroom-resources/lesson-plans/creative-problem-solving-with-1023.html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7048" y="1901880"/>
            <a:ext cx="7681913" cy="1523495"/>
          </a:xfrm>
        </p:spPr>
        <p:txBody>
          <a:bodyPr/>
          <a:lstStyle/>
          <a:p>
            <a:r>
              <a:rPr lang="en-US" sz="4400" dirty="0" smtClean="0"/>
              <a:t>Connecticut Core Standards </a:t>
            </a:r>
            <a:br>
              <a:rPr lang="en-US" sz="4400" dirty="0" smtClean="0"/>
            </a:br>
            <a:r>
              <a:rPr lang="en-US" sz="4400" dirty="0" smtClean="0"/>
              <a:t>for English Language Arts &amp; Literacy</a:t>
            </a:r>
            <a:endParaRPr lang="en-US" sz="4400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730248" y="3441165"/>
            <a:ext cx="7681913" cy="461665"/>
          </a:xfrm>
        </p:spPr>
        <p:txBody>
          <a:bodyPr/>
          <a:lstStyle/>
          <a:p>
            <a:pPr lvl="0"/>
            <a:r>
              <a:rPr lang="en-US" sz="4000" dirty="0" smtClean="0"/>
              <a:t>Systems of Professional Learning</a:t>
            </a:r>
          </a:p>
        </p:txBody>
      </p:sp>
      <p:sp>
        <p:nvSpPr>
          <p:cNvPr id="7" name="Subtitle 5"/>
          <p:cNvSpPr txBox="1">
            <a:spLocks/>
          </p:cNvSpPr>
          <p:nvPr/>
        </p:nvSpPr>
        <p:spPr>
          <a:xfrm>
            <a:off x="630622" y="4299507"/>
            <a:ext cx="8146240" cy="1106970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200" i="1" kern="1200">
                <a:solidFill>
                  <a:schemeClr val="bg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i="0" dirty="0" smtClean="0">
                <a:solidFill>
                  <a:schemeClr val="tx2"/>
                </a:solidFill>
              </a:rPr>
              <a:t>Module 3 Grades K–5: </a:t>
            </a:r>
          </a:p>
          <a:p>
            <a:r>
              <a:rPr lang="en-US" i="0" dirty="0" smtClean="0">
                <a:solidFill>
                  <a:schemeClr val="tx2"/>
                </a:solidFill>
              </a:rPr>
              <a:t>Supporting All Students in Writing and Research</a:t>
            </a:r>
            <a:endParaRPr lang="en-US" dirty="0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930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6444" y="169357"/>
            <a:ext cx="1371600" cy="16383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890" y="371250"/>
            <a:ext cx="4000000" cy="888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782232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Session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75</a:t>
            </a:fld>
            <a:endParaRPr lang="en-US" dirty="0"/>
          </a:p>
        </p:txBody>
      </p:sp>
      <p:graphicFrame>
        <p:nvGraphicFramePr>
          <p:cNvPr id="5" name="Content Placeholder 5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4565779"/>
              </p:ext>
            </p:extLst>
          </p:nvPr>
        </p:nvGraphicFramePr>
        <p:xfrm>
          <a:off x="381000" y="838200"/>
          <a:ext cx="8382000" cy="4991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511399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itle 1"/>
          <p:cNvSpPr>
            <a:spLocks noGrp="1"/>
          </p:cNvSpPr>
          <p:nvPr>
            <p:ph type="title"/>
          </p:nvPr>
        </p:nvSpPr>
        <p:spPr>
          <a:xfrm>
            <a:off x="623888" y="2939612"/>
            <a:ext cx="7886700" cy="581698"/>
          </a:xfrm>
        </p:spPr>
        <p:txBody>
          <a:bodyPr/>
          <a:lstStyle/>
          <a:p>
            <a:r>
              <a:rPr lang="en-US" sz="4200" dirty="0" smtClean="0"/>
              <a:t>Part 6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623888" y="4257858"/>
            <a:ext cx="7886700" cy="443198"/>
          </a:xfrm>
        </p:spPr>
        <p:txBody>
          <a:bodyPr/>
          <a:lstStyle/>
          <a:p>
            <a:pPr marL="396875" indent="-396875">
              <a:spcBef>
                <a:spcPct val="20000"/>
              </a:spcBef>
            </a:pPr>
            <a:r>
              <a:rPr lang="en-US" sz="3200" dirty="0" smtClean="0">
                <a:solidFill>
                  <a:schemeClr val="tx1"/>
                </a:solidFill>
              </a:rPr>
              <a:t>Routine and Daily Writing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76</a:t>
            </a:fld>
            <a:endParaRPr lang="en-US" dirty="0"/>
          </a:p>
        </p:txBody>
      </p:sp>
      <p:pic>
        <p:nvPicPr>
          <p:cNvPr id="5" name="Picture 5" descr="Picture10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4069" y="4846252"/>
            <a:ext cx="947738" cy="1033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653902" y="4851541"/>
            <a:ext cx="9569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Page 56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093806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CCS.W.10 </a:t>
            </a:r>
          </a:p>
          <a:p>
            <a:pPr marL="0" indent="0">
              <a:buNone/>
            </a:pPr>
            <a:r>
              <a:rPr lang="en-US" sz="2800" dirty="0" smtClean="0"/>
              <a:t>Write Routinely over extended time frames (time for </a:t>
            </a:r>
            <a:r>
              <a:rPr lang="en-US" sz="2800" b="1" dirty="0" smtClean="0"/>
              <a:t>research</a:t>
            </a:r>
            <a:r>
              <a:rPr lang="en-US" sz="2800" dirty="0" smtClean="0"/>
              <a:t>, </a:t>
            </a:r>
            <a:r>
              <a:rPr lang="en-US" sz="2800" b="1" dirty="0" smtClean="0"/>
              <a:t>reflection</a:t>
            </a:r>
            <a:r>
              <a:rPr lang="en-US" sz="2800" dirty="0" smtClean="0"/>
              <a:t>, and </a:t>
            </a:r>
            <a:r>
              <a:rPr lang="en-US" sz="2800" b="1" dirty="0" smtClean="0"/>
              <a:t>revision</a:t>
            </a:r>
            <a:r>
              <a:rPr lang="en-US" sz="2800" dirty="0" smtClean="0"/>
              <a:t>) and shorter time frames (a single sitting or a day or two) for a </a:t>
            </a:r>
            <a:r>
              <a:rPr lang="en-US" sz="2800" b="1" dirty="0" smtClean="0"/>
              <a:t>range of tasks, purposes, and audiences.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(Begins in Grade 3)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CCS ELA &amp; Literacy Writing Standards for Research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prstGeom prst="rect">
            <a:avLst/>
          </a:prstGeom>
        </p:spPr>
        <p:txBody>
          <a:bodyPr/>
          <a:lstStyle/>
          <a:p>
            <a:fld id="{7D5C1135-EF3A-441C-9DC2-8C709DF76F72}" type="slidenum">
              <a:rPr lang="en-US" smtClean="0"/>
              <a:pPr/>
              <a:t>77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921155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2"/>
          <p:cNvSpPr>
            <a:spLocks noGrp="1"/>
          </p:cNvSpPr>
          <p:nvPr>
            <p:ph type="title"/>
          </p:nvPr>
        </p:nvSpPr>
        <p:spPr>
          <a:xfrm>
            <a:off x="1104900" y="342900"/>
            <a:ext cx="7905750" cy="1066800"/>
          </a:xfrm>
        </p:spPr>
        <p:txBody>
          <a:bodyPr>
            <a:noAutofit/>
          </a:bodyPr>
          <a:lstStyle/>
          <a:p>
            <a:r>
              <a:rPr lang="en-US" sz="4000" dirty="0" smtClean="0"/>
              <a:t>Activity 9: Writing Tasks in Exemplar Units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78</a:t>
            </a:fld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7812967"/>
              </p:ext>
            </p:extLst>
          </p:nvPr>
        </p:nvGraphicFramePr>
        <p:xfrm>
          <a:off x="371475" y="1484179"/>
          <a:ext cx="8529638" cy="4030756"/>
        </p:xfrm>
        <a:graphic>
          <a:graphicData uri="http://schemas.openxmlformats.org/drawingml/2006/table">
            <a:tbl>
              <a:tblPr first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{F5AB1C69-6EDB-4FF4-983F-18BD219EF322}</a:tableStyleId>
              </a:tblPr>
              <a:tblGrid>
                <a:gridCol w="8529638"/>
              </a:tblGrid>
              <a:tr h="4076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Activity 9: Writing Tasks in Exemplar Units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</a:endParaRPr>
                    </a:p>
                  </a:txBody>
                  <a:tcPr marT="45712" marB="45712" horzOverflow="overflow"/>
                </a:tc>
              </a:tr>
              <a:tr h="3573572">
                <a:tc>
                  <a:txBody>
                    <a:bodyPr/>
                    <a:lstStyle/>
                    <a:p>
                      <a:pPr marL="457200" indent="-457200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2400" dirty="0" smtClean="0"/>
                        <a:t>Choose and access </a:t>
                      </a:r>
                      <a:r>
                        <a:rPr lang="en-US" sz="2400" baseline="0" dirty="0" smtClean="0"/>
                        <a:t>one of the exemplar units (titles and links in participant guide), or use a unit you printed at home.</a:t>
                      </a:r>
                      <a:endParaRPr lang="en-US" sz="2400" dirty="0" smtClean="0"/>
                    </a:p>
                    <a:p>
                      <a:pPr marL="457200" indent="-457200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2400" dirty="0" smtClean="0"/>
                        <a:t>Work</a:t>
                      </a:r>
                      <a:r>
                        <a:rPr lang="en-US" sz="2400" baseline="0" dirty="0" smtClean="0"/>
                        <a:t>ing with a partner, identify writing tasks and writing instruction embedded in the unit and write into graphic organizer (example on next slide).</a:t>
                      </a:r>
                    </a:p>
                    <a:p>
                      <a:pPr marL="457200" indent="-457200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2400" baseline="0" dirty="0" smtClean="0"/>
                        <a:t>Record your writing tasks on large sticky notes and post as </a:t>
                      </a:r>
                      <a:r>
                        <a:rPr lang="en-US" sz="2400" i="1" baseline="0" dirty="0" smtClean="0"/>
                        <a:t>Opening, Work Time</a:t>
                      </a:r>
                      <a:r>
                        <a:rPr lang="en-US" sz="2400" baseline="0" dirty="0" smtClean="0"/>
                        <a:t>, or </a:t>
                      </a:r>
                      <a:r>
                        <a:rPr lang="en-US" sz="2400" i="1" baseline="0" dirty="0" smtClean="0"/>
                        <a:t>Closing</a:t>
                      </a:r>
                      <a:r>
                        <a:rPr lang="en-US" sz="2400" baseline="0" dirty="0" smtClean="0"/>
                        <a:t> on chart paper. </a:t>
                      </a:r>
                    </a:p>
                    <a:p>
                      <a:pPr marL="457200" indent="-457200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2400" baseline="0" dirty="0" smtClean="0"/>
                        <a:t>Discuss with guiding questions.</a:t>
                      </a:r>
                    </a:p>
                  </a:txBody>
                  <a:tcPr marT="45712" marB="45712" horzOverflow="overflow"/>
                </a:tc>
              </a:tr>
            </a:tbl>
          </a:graphicData>
        </a:graphic>
      </p:graphicFrame>
      <p:pic>
        <p:nvPicPr>
          <p:cNvPr id="25" name="Picture 2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47" r="21365"/>
          <a:stretch/>
        </p:blipFill>
        <p:spPr>
          <a:xfrm>
            <a:off x="133353" y="16"/>
            <a:ext cx="858190" cy="1457325"/>
          </a:xfrm>
          <a:prstGeom prst="rect">
            <a:avLst/>
          </a:prstGeom>
        </p:spPr>
      </p:pic>
      <p:pic>
        <p:nvPicPr>
          <p:cNvPr id="10" name="Picture 5" descr="Picture10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07969" y="5098056"/>
            <a:ext cx="947738" cy="1033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6800850" y="512445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Page 56</a:t>
            </a:r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48105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2"/>
          <p:cNvSpPr>
            <a:spLocks noGrp="1"/>
          </p:cNvSpPr>
          <p:nvPr>
            <p:ph type="title"/>
          </p:nvPr>
        </p:nvSpPr>
        <p:spPr>
          <a:xfrm>
            <a:off x="1238250" y="228600"/>
            <a:ext cx="7905750" cy="1066800"/>
          </a:xfrm>
        </p:spPr>
        <p:txBody>
          <a:bodyPr>
            <a:noAutofit/>
          </a:bodyPr>
          <a:lstStyle/>
          <a:p>
            <a:r>
              <a:rPr lang="en-US" sz="4000" dirty="0" smtClean="0"/>
              <a:t>Activity 9: Writing Tasks in Exemplar Units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79</a:t>
            </a:fld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/>
          </p:nvPr>
        </p:nvGraphicFramePr>
        <p:xfrm>
          <a:off x="408798" y="1485615"/>
          <a:ext cx="8451423" cy="4231307"/>
        </p:xfrm>
        <a:graphic>
          <a:graphicData uri="http://schemas.openxmlformats.org/drawingml/2006/table">
            <a:tbl>
              <a:tblPr first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{F5AB1C69-6EDB-4FF4-983F-18BD219EF322}</a:tableStyleId>
              </a:tblPr>
              <a:tblGrid>
                <a:gridCol w="8451423"/>
              </a:tblGrid>
              <a:tr h="4377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Activity 9: Links to Exemplar Units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</a:endParaRPr>
                    </a:p>
                  </a:txBody>
                  <a:tcPr marT="45712" marB="45712" horzOverflow="overflow"/>
                </a:tc>
              </a:tr>
              <a:tr h="3774123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7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Kindergarten</a:t>
                      </a:r>
                      <a:r>
                        <a:rPr lang="en-US" sz="17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en-US" sz="1700" i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America the Beautiful  </a:t>
                      </a:r>
                      <a:r>
                        <a:rPr lang="en-US" sz="17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/>
                        </a:rPr>
                        <a:t>http://www.readwritethink.org/classroom-resources/lesson-plans/america-beautiful-using-music-1147.html?tab=4#tabs</a:t>
                      </a:r>
                      <a:endParaRPr lang="en-US" sz="17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7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Grade 1</a:t>
                      </a:r>
                      <a:r>
                        <a:rPr lang="en-US" sz="1700" b="1" i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en-US" sz="1700" i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Creative Problem Solving with Ezra Jack Keats </a:t>
                      </a:r>
                      <a:r>
                        <a:rPr lang="en-US" sz="17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/>
                        </a:rPr>
                        <a:t>http://www.readwritethink.org/classroom-resources/lesson-plans/creative-problem-solving-with-1023.html</a:t>
                      </a:r>
                      <a:endParaRPr lang="en-US" sz="17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7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Grade 2: </a:t>
                      </a:r>
                      <a:r>
                        <a:rPr lang="en-US" sz="1700" i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Author Study, </a:t>
                      </a:r>
                      <a:r>
                        <a:rPr lang="en-US" sz="1700" i="1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Tomie</a:t>
                      </a:r>
                      <a:r>
                        <a:rPr lang="en-US" sz="1700" i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700" i="1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DePaola</a:t>
                      </a:r>
                      <a:r>
                        <a:rPr lang="en-US" sz="1700" i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en-US" sz="17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5"/>
                        </a:rPr>
                        <a:t>http://www.doe.mass.edu/candi/model/files.html</a:t>
                      </a:r>
                      <a:r>
                        <a:rPr lang="en-US" sz="17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17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7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Grade 3:</a:t>
                      </a:r>
                      <a:r>
                        <a:rPr lang="en-US" sz="1700" b="1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700" i="1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Seeking the Power of Education and Reading</a:t>
                      </a:r>
                      <a:r>
                        <a:rPr lang="en-US" sz="17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7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6"/>
                        </a:rPr>
                        <a:t>http://www.engageny.org/resource/grade-3-ela-module-1-unit-1</a:t>
                      </a:r>
                      <a:endParaRPr lang="en-US" sz="17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7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Grade 4: </a:t>
                      </a:r>
                      <a:r>
                        <a:rPr lang="en-US" sz="1700" i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Using Literary Elements to Determine Theme </a:t>
                      </a:r>
                      <a:r>
                        <a:rPr lang="en-US" sz="17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5"/>
                        </a:rPr>
                        <a:t>http://www.doe.mass.edu/candi/model/files.html</a:t>
                      </a:r>
                      <a:endParaRPr lang="en-US" sz="17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7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Grade 5: </a:t>
                      </a:r>
                      <a:r>
                        <a:rPr lang="en-US" sz="1700" i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Considering Perspectives  and Supporting Opinions – Sports and Athletes’ Impact on Culture </a:t>
                      </a:r>
                      <a:r>
                        <a:rPr lang="en-US" sz="17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http://www.engageny.org/sites/default/files/resource/attachments/5m3a.1.pdf</a:t>
                      </a:r>
                      <a:endParaRPr lang="en-US" sz="1700" baseline="0" dirty="0" smtClean="0"/>
                    </a:p>
                  </a:txBody>
                  <a:tcPr marT="45712" marB="45712" horzOverflow="overflow"/>
                </a:tc>
              </a:tr>
            </a:tbl>
          </a:graphicData>
        </a:graphic>
      </p:graphicFrame>
      <p:pic>
        <p:nvPicPr>
          <p:cNvPr id="25" name="Picture 24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47" r="21365"/>
          <a:stretch/>
        </p:blipFill>
        <p:spPr>
          <a:xfrm>
            <a:off x="133353" y="16"/>
            <a:ext cx="858190" cy="1457325"/>
          </a:xfrm>
          <a:prstGeom prst="rect">
            <a:avLst/>
          </a:prstGeom>
        </p:spPr>
      </p:pic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060996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2"/>
          <p:cNvSpPr>
            <a:spLocks noGrp="1"/>
          </p:cNvSpPr>
          <p:nvPr>
            <p:ph type="title"/>
          </p:nvPr>
        </p:nvSpPr>
        <p:spPr>
          <a:xfrm>
            <a:off x="1238250" y="228600"/>
            <a:ext cx="7905750" cy="1066800"/>
          </a:xfrm>
        </p:spPr>
        <p:txBody>
          <a:bodyPr>
            <a:noAutofit/>
          </a:bodyPr>
          <a:lstStyle/>
          <a:p>
            <a:r>
              <a:rPr lang="en-US" sz="4000" dirty="0" smtClean="0"/>
              <a:t>Activity 9: Writing Tasks in Exemplar Units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80</a:t>
            </a:fld>
            <a:endParaRPr lang="en-US" dirty="0"/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47" r="21365"/>
          <a:stretch/>
        </p:blipFill>
        <p:spPr>
          <a:xfrm>
            <a:off x="133353" y="16"/>
            <a:ext cx="858190" cy="1457325"/>
          </a:xfrm>
          <a:prstGeom prst="rect">
            <a:avLst/>
          </a:prstGeom>
        </p:spPr>
      </p:pic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1593539"/>
              </p:ext>
            </p:extLst>
          </p:nvPr>
        </p:nvGraphicFramePr>
        <p:xfrm>
          <a:off x="450850" y="1662720"/>
          <a:ext cx="8293100" cy="39953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6600"/>
                <a:gridCol w="3581400"/>
                <a:gridCol w="2362200"/>
                <a:gridCol w="1612900"/>
              </a:tblGrid>
              <a:tr h="1064945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Day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Task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Purpose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Part</a:t>
                      </a:r>
                    </a:p>
                    <a:p>
                      <a:pPr marL="0" marR="0" indent="0" algn="l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O,</a:t>
                      </a:r>
                      <a:r>
                        <a:rPr lang="en-US" sz="2400" baseline="0" dirty="0" smtClean="0"/>
                        <a:t> W, C</a:t>
                      </a:r>
                      <a:endParaRPr lang="en-US" sz="2400" dirty="0" smtClean="0"/>
                    </a:p>
                    <a:p>
                      <a:endParaRPr lang="en-US" dirty="0"/>
                    </a:p>
                  </a:txBody>
                  <a:tcPr/>
                </a:tc>
              </a:tr>
              <a:tr h="760975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Notes</a:t>
                      </a:r>
                      <a:r>
                        <a:rPr lang="en-US" baseline="0" dirty="0" smtClean="0"/>
                        <a:t> for Think, Pair, Share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Prepare</a:t>
                      </a:r>
                      <a:r>
                        <a:rPr lang="en-US" baseline="0" dirty="0" smtClean="0"/>
                        <a:t> something to share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</a:t>
                      </a:r>
                      <a:endParaRPr lang="en-US" dirty="0"/>
                    </a:p>
                  </a:txBody>
                  <a:tcPr/>
                </a:tc>
              </a:tr>
              <a:tr h="621218">
                <a:tc>
                  <a:txBody>
                    <a:bodyPr/>
                    <a:lstStyle/>
                    <a:p>
                      <a:pPr marL="0" marR="0" indent="0" algn="l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1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Journal</a:t>
                      </a:r>
                      <a:r>
                        <a:rPr lang="en-US" baseline="0" dirty="0" smtClean="0"/>
                        <a:t> response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Reflect</a:t>
                      </a:r>
                      <a:r>
                        <a:rPr lang="en-US" baseline="0" dirty="0" smtClean="0"/>
                        <a:t> on author’s words, predict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</a:tr>
              <a:tr h="621218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Journal</a:t>
                      </a:r>
                      <a:r>
                        <a:rPr lang="en-US" baseline="0" dirty="0" smtClean="0"/>
                        <a:t> response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Connect three chapters, predict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</a:tr>
              <a:tr h="856924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Draw</a:t>
                      </a:r>
                      <a:r>
                        <a:rPr lang="en-US" baseline="0" dirty="0" smtClean="0"/>
                        <a:t> a picture of setting and write sentences describing scene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Formative assessment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352550" y="981091"/>
            <a:ext cx="63160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Example from Grade 4: Using Literary Elements  </a:t>
            </a:r>
            <a:endParaRPr lang="en-US" sz="2400" b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538184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41897" y="1150620"/>
            <a:ext cx="8154403" cy="3757952"/>
          </a:xfrm>
        </p:spPr>
        <p:txBody>
          <a:bodyPr/>
          <a:lstStyle/>
          <a:p>
            <a:r>
              <a:rPr lang="en-US" sz="2800" dirty="0" smtClean="0"/>
              <a:t>Discuss: What did you notice about writing in CCS-aligned units? </a:t>
            </a:r>
          </a:p>
          <a:p>
            <a:pPr lvl="1"/>
            <a:r>
              <a:rPr lang="en-US" sz="2600" dirty="0" smtClean="0"/>
              <a:t>Types and purposes of writing</a:t>
            </a:r>
          </a:p>
          <a:p>
            <a:pPr lvl="1"/>
            <a:r>
              <a:rPr lang="en-US" sz="2600" dirty="0" smtClean="0"/>
              <a:t>Writing as a scaffold, model, or preparation for other tasks</a:t>
            </a:r>
          </a:p>
          <a:p>
            <a:pPr lvl="1"/>
            <a:r>
              <a:rPr lang="en-US" sz="2600" dirty="0" smtClean="0"/>
              <a:t>Writing instruction</a:t>
            </a:r>
          </a:p>
          <a:p>
            <a:pPr lvl="1"/>
            <a:r>
              <a:rPr lang="en-US" sz="2600" dirty="0" smtClean="0"/>
              <a:t>Writing as assessment</a:t>
            </a:r>
          </a:p>
          <a:p>
            <a:r>
              <a:rPr lang="en-US" sz="2800" dirty="0" smtClean="0"/>
              <a:t>Record in your </a:t>
            </a:r>
            <a:r>
              <a:rPr lang="en-US" sz="2800" i="1" dirty="0" smtClean="0"/>
              <a:t>Notepad</a:t>
            </a:r>
            <a:r>
              <a:rPr lang="en-US" sz="2800" dirty="0" smtClean="0"/>
              <a:t> any ideas you have for how you might use this activity in your school or district.</a:t>
            </a:r>
            <a:endParaRPr lang="en-US" sz="2800" dirty="0"/>
          </a:p>
        </p:txBody>
      </p:sp>
      <p:sp>
        <p:nvSpPr>
          <p:cNvPr id="54274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Activity 9: Writing Tasks in Exemplar Units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81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7778" y="4743039"/>
            <a:ext cx="1695861" cy="1695861"/>
          </a:xfrm>
          <a:prstGeom prst="rect">
            <a:avLst/>
          </a:prstGeom>
        </p:spPr>
      </p:pic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343650" y="5143500"/>
            <a:ext cx="1409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Page 63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889800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tBkgBlueBorder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chemeClr val="tx1"/>
            </a:solidFill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LtBkgNoBorder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chemeClr val="tx1"/>
            </a:solidFill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Custom Design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BlueBar</Template>
  <TotalTime>17950</TotalTime>
  <Words>860</Words>
  <Application>Microsoft Office PowerPoint</Application>
  <PresentationFormat>On-screen Show (4:3)</PresentationFormat>
  <Paragraphs>126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LtBkgBlueBorder</vt:lpstr>
      <vt:lpstr>LtBkgNoBorder</vt:lpstr>
      <vt:lpstr>Custom Design</vt:lpstr>
      <vt:lpstr>Connecticut Core Standards  for English Language Arts &amp; Literacy</vt:lpstr>
      <vt:lpstr>Today’s Session</vt:lpstr>
      <vt:lpstr>Part 6</vt:lpstr>
      <vt:lpstr>CCS ELA &amp; Literacy Writing Standards for Research</vt:lpstr>
      <vt:lpstr>Activity 9: Writing Tasks in Exemplar Units</vt:lpstr>
      <vt:lpstr>Activity 9: Writing Tasks in Exemplar Units</vt:lpstr>
      <vt:lpstr>Activity 9: Writing Tasks in Exemplar Units</vt:lpstr>
      <vt:lpstr>Activity 9: Writing Tasks in Exemplar Units</vt:lpstr>
    </vt:vector>
  </TitlesOfParts>
  <Company>Public Consulting Group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CT Systems of Professional Learning</dc:title>
  <dc:creator>Public Consulting Group</dc:creator>
  <cp:lastModifiedBy>Wade, Michelle</cp:lastModifiedBy>
  <cp:revision>1181</cp:revision>
  <cp:lastPrinted>2014-03-02T01:07:44Z</cp:lastPrinted>
  <dcterms:created xsi:type="dcterms:W3CDTF">2014-01-18T18:47:42Z</dcterms:created>
  <dcterms:modified xsi:type="dcterms:W3CDTF">2014-08-07T21:00:35Z</dcterms:modified>
</cp:coreProperties>
</file>