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71" showSpecialPlsOnTitleSld="0" saveSubsetFonts="1" bookmarkIdSeed="2">
  <p:sldMasterIdLst>
    <p:sldMasterId id="2147483687" r:id="rId1"/>
    <p:sldMasterId id="2147483711" r:id="rId2"/>
    <p:sldMasterId id="2147483723" r:id="rId3"/>
  </p:sldMasterIdLst>
  <p:notesMasterIdLst>
    <p:notesMasterId r:id="rId8"/>
  </p:notesMasterIdLst>
  <p:handoutMasterIdLst>
    <p:handoutMasterId r:id="rId9"/>
  </p:handoutMasterIdLst>
  <p:sldIdLst>
    <p:sldId id="370" r:id="rId4"/>
    <p:sldId id="556" r:id="rId5"/>
    <p:sldId id="602" r:id="rId6"/>
    <p:sldId id="587" r:id="rId7"/>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5" userDrawn="1">
          <p15:clr>
            <a:srgbClr val="A4A3A4"/>
          </p15:clr>
        </p15:guide>
        <p15:guide id="2" pos="2184" userDrawn="1">
          <p15:clr>
            <a:srgbClr val="A4A3A4"/>
          </p15:clr>
        </p15:guide>
        <p15:guide id="3" orient="horz" pos="2957" userDrawn="1">
          <p15:clr>
            <a:srgbClr val="A4A3A4"/>
          </p15:clr>
        </p15:guide>
        <p15:guide id="4" pos="2237" userDrawn="1">
          <p15:clr>
            <a:srgbClr val="A4A3A4"/>
          </p15:clr>
        </p15:guide>
        <p15:guide id="5" orient="horz" pos="2880">
          <p15:clr>
            <a:srgbClr val="A4A3A4"/>
          </p15:clr>
        </p15:guide>
        <p15:guide id="6" orient="horz" pos="2932">
          <p15:clr>
            <a:srgbClr val="A4A3A4"/>
          </p15:clr>
        </p15:guide>
        <p15:guide id="7" pos="2160">
          <p15:clr>
            <a:srgbClr val="A4A3A4"/>
          </p15:clr>
        </p15:guide>
        <p15:guide id="8"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60" clrIdx="1"/>
  <p:cmAuthor id="2" name="Jackson, Dennis" initials="JD" lastIdx="12" clrIdx="2">
    <p:extLst/>
  </p:cmAuthor>
  <p:cmAuthor id="3" name="Kelley, Nora" initials="KN" lastIdx="2" clrIdx="3">
    <p:extLst/>
  </p:cmAuthor>
  <p:cmAuthor id="4" name="W2K" initials="W" lastIdx="28" clrIdx="4"/>
  <p:cmAuthor id="5" name="Michelle Wade" initials="MW" lastIdx="14" clrIdx="5"/>
  <p:cmAuthor id="6" name="Berlin, Debra" initials="BD" lastIdx="13" clrIdx="6">
    <p:extLst>
      <p:ext uri="{19B8F6BF-5375-455C-9EA6-DF929625EA0E}">
        <p15:presenceInfo xmlns:p15="http://schemas.microsoft.com/office/powerpoint/2012/main" userId="S-1-5-21-1417001333-1682526488-839522115-5912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85"/>
    <a:srgbClr val="FFC000"/>
    <a:srgbClr val="DF8045"/>
    <a:srgbClr val="32C658"/>
    <a:srgbClr val="D4ECBA"/>
    <a:srgbClr val="92D050"/>
    <a:srgbClr val="9BBB59"/>
    <a:srgbClr val="E6E6E6"/>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459" autoAdjust="0"/>
    <p:restoredTop sz="93062" autoAdjust="0"/>
  </p:normalViewPr>
  <p:slideViewPr>
    <p:cSldViewPr snapToGrid="0">
      <p:cViewPr varScale="1">
        <p:scale>
          <a:sx n="82" d="100"/>
          <a:sy n="82" d="100"/>
        </p:scale>
        <p:origin x="107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13188"/>
    </p:cViewPr>
  </p:sorterViewPr>
  <p:notesViewPr>
    <p:cSldViewPr snapToGrid="0">
      <p:cViewPr varScale="1">
        <p:scale>
          <a:sx n="87" d="100"/>
          <a:sy n="87" d="100"/>
        </p:scale>
        <p:origin x="3798" y="90"/>
      </p:cViewPr>
      <p:guideLst>
        <p:guide orient="horz" pos="2905"/>
        <p:guide pos="2184"/>
        <p:guide orient="horz" pos="2957"/>
        <p:guide pos="2237"/>
        <p:guide orient="horz" pos="2880"/>
        <p:guide orient="horz" pos="2932"/>
        <p:guide pos="2160"/>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presProps" Target="presProps.xml"/><Relationship Id="rId5" Type="http://schemas.openxmlformats.org/officeDocument/2006/relationships/slide" Target="slides/slide2.xml"/><Relationship Id="rId10" Type="http://schemas.openxmlformats.org/officeDocument/2006/relationships/commentAuthors" Target="commentAuthors.xml"/><Relationship Id="rId4" Type="http://schemas.openxmlformats.org/officeDocument/2006/relationships/slide" Target="slides/slide1.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343" cy="465455"/>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sz="quarter" idx="1"/>
          </p:nvPr>
        </p:nvSpPr>
        <p:spPr>
          <a:xfrm>
            <a:off x="3978133" y="0"/>
            <a:ext cx="3043343" cy="465455"/>
          </a:xfrm>
          <a:prstGeom prst="rect">
            <a:avLst/>
          </a:prstGeom>
        </p:spPr>
        <p:txBody>
          <a:bodyPr vert="horz" lIns="93315" tIns="46658" rIns="93315" bIns="46658" rtlCol="0"/>
          <a:lstStyle>
            <a:lvl1pPr algn="r">
              <a:defRPr sz="1200"/>
            </a:lvl1pPr>
          </a:lstStyle>
          <a:p>
            <a:fld id="{9DAA4107-EF30-49A8-8290-C118E51199DE}" type="datetimeFigureOut">
              <a:rPr lang="en-US" smtClean="0"/>
              <a:pPr/>
              <a:t>8/7/2014</a:t>
            </a:fld>
            <a:endParaRPr lang="en-US" dirty="0"/>
          </a:p>
        </p:txBody>
      </p:sp>
      <p:sp>
        <p:nvSpPr>
          <p:cNvPr id="4" name="Footer Placeholder 3"/>
          <p:cNvSpPr>
            <a:spLocks noGrp="1"/>
          </p:cNvSpPr>
          <p:nvPr>
            <p:ph type="ftr" sz="quarter" idx="2"/>
          </p:nvPr>
        </p:nvSpPr>
        <p:spPr>
          <a:xfrm>
            <a:off x="1" y="8842030"/>
            <a:ext cx="3043343" cy="465455"/>
          </a:xfrm>
          <a:prstGeom prst="rect">
            <a:avLst/>
          </a:prstGeom>
        </p:spPr>
        <p:txBody>
          <a:bodyPr vert="horz" lIns="93315" tIns="46658" rIns="93315" bIns="4665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3" y="8842030"/>
            <a:ext cx="3043343" cy="465455"/>
          </a:xfrm>
          <a:prstGeom prst="rect">
            <a:avLst/>
          </a:prstGeom>
        </p:spPr>
        <p:txBody>
          <a:bodyPr vert="horz" lIns="93315" tIns="46658" rIns="93315" bIns="46658"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3343" cy="467072"/>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idx="1"/>
          </p:nvPr>
        </p:nvSpPr>
        <p:spPr>
          <a:xfrm>
            <a:off x="3978133" y="1"/>
            <a:ext cx="3043343" cy="467072"/>
          </a:xfrm>
          <a:prstGeom prst="rect">
            <a:avLst/>
          </a:prstGeom>
        </p:spPr>
        <p:txBody>
          <a:bodyPr vert="horz" lIns="93315" tIns="46658" rIns="93315" bIns="46658" rtlCol="0"/>
          <a:lstStyle>
            <a:lvl1pPr algn="r">
              <a:defRPr sz="1200"/>
            </a:lvl1pPr>
          </a:lstStyle>
          <a:p>
            <a:fld id="{EBFCDA87-F9E5-4062-9015-B6855F9D2074}" type="datetimeFigureOut">
              <a:rPr lang="en-US" smtClean="0"/>
              <a:pPr/>
              <a:t>8/7/2014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15" tIns="46658" rIns="93315" bIns="46658"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15" tIns="46658" rIns="93315" bIns="4665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42031"/>
            <a:ext cx="3043343" cy="467071"/>
          </a:xfrm>
          <a:prstGeom prst="rect">
            <a:avLst/>
          </a:prstGeom>
        </p:spPr>
        <p:txBody>
          <a:bodyPr vert="horz" lIns="93315" tIns="46658" rIns="93315" bIns="4665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3" y="8842031"/>
            <a:ext cx="3043343" cy="467071"/>
          </a:xfrm>
          <a:prstGeom prst="rect">
            <a:avLst/>
          </a:prstGeom>
        </p:spPr>
        <p:txBody>
          <a:bodyPr vert="horz" lIns="93315" tIns="46658" rIns="93315" bIns="46658"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71</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lvl="0" fontAlgn="base">
              <a:spcBef>
                <a:spcPct val="0"/>
              </a:spcBef>
              <a:spcAft>
                <a:spcPts val="600"/>
              </a:spcAft>
            </a:pPr>
            <a:r>
              <a:rPr lang="en-US" dirty="0"/>
              <a:t>For this activity, explain that participants will be using the story or text for which they wrote a series of text-dependent questions in Module 2.  If both partners are attending this session today, it would be good for them to work together on 8a and 8b.  </a:t>
            </a:r>
          </a:p>
          <a:p>
            <a:pPr lvl="0" fontAlgn="base">
              <a:spcBef>
                <a:spcPct val="0"/>
              </a:spcBef>
              <a:spcAft>
                <a:spcPts val="600"/>
              </a:spcAft>
            </a:pPr>
            <a:endParaRPr lang="en-US" dirty="0"/>
          </a:p>
          <a:p>
            <a:pPr lvl="0" fontAlgn="base">
              <a:spcBef>
                <a:spcPct val="0"/>
              </a:spcBef>
              <a:spcAft>
                <a:spcPts val="600"/>
              </a:spcAft>
            </a:pPr>
            <a:r>
              <a:rPr lang="en-US" dirty="0"/>
              <a:t>If a participant did not attend Module 2, or does not have a text, he or she may work with a text from the box of books at the location, or with an Appendix B exemplar. However, he or she will need to choose quickly after 8a </a:t>
            </a:r>
            <a:r>
              <a:rPr lang="en-US" dirty="0" smtClean="0"/>
              <a:t>in </a:t>
            </a:r>
            <a:r>
              <a:rPr lang="en-US" dirty="0"/>
              <a:t>order to have enough time to complete 8b</a:t>
            </a:r>
            <a:r>
              <a:rPr lang="en-US" dirty="0" smtClean="0"/>
              <a:t>.</a:t>
            </a:r>
          </a:p>
          <a:p>
            <a:pPr lvl="0" fontAlgn="base">
              <a:spcBef>
                <a:spcPct val="0"/>
              </a:spcBef>
              <a:spcAft>
                <a:spcPts val="600"/>
              </a:spcAft>
            </a:pPr>
            <a:endParaRPr lang="en-US" dirty="0"/>
          </a:p>
          <a:p>
            <a:pPr marL="0" marR="0" lvl="0" indent="0" algn="l" defTabSz="914400" rtl="0" eaLnBrk="1" fontAlgn="base" latinLnBrk="0" hangingPunct="1">
              <a:lnSpc>
                <a:spcPct val="100000"/>
              </a:lnSpc>
              <a:spcBef>
                <a:spcPct val="0"/>
              </a:spcBef>
              <a:spcAft>
                <a:spcPts val="600"/>
              </a:spcAft>
              <a:buClrTx/>
              <a:buSzTx/>
              <a:buFontTx/>
              <a:buNone/>
              <a:tabLst/>
            </a:pPr>
            <a:r>
              <a:rPr kumimoji="0" lang="en-US" sz="1200" u="none" strike="noStrike" cap="none" normalizeH="0" baseline="0" dirty="0" smtClean="0">
                <a:ln>
                  <a:noFill/>
                </a:ln>
                <a:effectLst/>
              </a:rPr>
              <a:t>Allow 20 minutes for 8b: 15 to create a prompt and 5 to debrief.</a:t>
            </a:r>
          </a:p>
        </p:txBody>
      </p:sp>
      <p:sp>
        <p:nvSpPr>
          <p:cNvPr id="12902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55301" name="Date Placeholder 4"/>
          <p:cNvSpPr>
            <a:spLocks noGrp="1"/>
          </p:cNvSpPr>
          <p:nvPr>
            <p:ph type="dt" sz="quarter" idx="1"/>
          </p:nvPr>
        </p:nvSpPr>
        <p:spPr bwMode="auto">
          <a:noFill/>
          <a:ln>
            <a:miter lim="800000"/>
            <a:headEnd/>
            <a:tailEnd/>
          </a:ln>
        </p:spPr>
        <p:txBody>
          <a:bodyPr anchor="t"/>
          <a:lstStyle/>
          <a:p>
            <a:fld id="{F1CC68F9-701D-4155-9BC8-8022911086FC}" type="datetimeFigureOut">
              <a:rPr lang="en-US" smtClean="0">
                <a:latin typeface="Arial" pitchFamily="34" charset="0"/>
              </a:rPr>
              <a:pPr/>
              <a:t>8/7/2014</a:t>
            </a:fld>
            <a:endParaRPr lang="en-US" dirty="0" smtClean="0">
              <a:latin typeface="Arial" pitchFamily="34" charset="0"/>
            </a:endParaRPr>
          </a:p>
        </p:txBody>
      </p:sp>
      <p:sp>
        <p:nvSpPr>
          <p:cNvPr id="12903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55303" name="Slide Number Placeholder 6"/>
          <p:cNvSpPr>
            <a:spLocks noGrp="1"/>
          </p:cNvSpPr>
          <p:nvPr>
            <p:ph type="sldNum" sz="quarter" idx="5"/>
          </p:nvPr>
        </p:nvSpPr>
        <p:spPr bwMode="auto">
          <a:noFill/>
          <a:ln>
            <a:miter lim="800000"/>
            <a:headEnd/>
            <a:tailEnd/>
          </a:ln>
        </p:spPr>
        <p:txBody>
          <a:bodyPr/>
          <a:lstStyle/>
          <a:p>
            <a:fld id="{F1C7C0BE-9DD9-4E63-AD34-7189FB19A7BC}" type="slidenum">
              <a:rPr lang="en-US"/>
              <a:pPr/>
              <a:t>72</a:t>
            </a:fld>
            <a:endParaRPr lang="en-US" dirty="0"/>
          </a:p>
        </p:txBody>
      </p:sp>
    </p:spTree>
    <p:extLst>
      <p:ext uri="{BB962C8B-B14F-4D97-AF65-F5344CB8AC3E}">
        <p14:creationId xmlns:p14="http://schemas.microsoft.com/office/powerpoint/2010/main" val="21654390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purpose of this slide is to briefly introduce a powerful resource.</a:t>
            </a:r>
            <a:endParaRPr lang="en-US" sz="1200" kern="1200" dirty="0" smtClean="0">
              <a:solidFill>
                <a:schemeClr val="tx1"/>
              </a:solidFill>
              <a:effectLst/>
              <a:latin typeface="+mn-lt"/>
              <a:ea typeface="+mn-ea"/>
              <a:cs typeface="+mn-cs"/>
            </a:endParaRPr>
          </a:p>
          <a:p>
            <a:r>
              <a:rPr lang="en-US" dirty="0" smtClean="0">
                <a:effectLst/>
              </a:rPr>
              <a:t>LDC is a national community of educators providing a teacher-designed and research-proven framework, online tools, and resources for creating literacy-rich assignments and courses across content areas. They have developed an entire system of templates to create instruction leading to literacy performance tasks in every discipline. Thes</a:t>
            </a:r>
            <a:r>
              <a:rPr lang="en-US" dirty="0" smtClean="0"/>
              <a:t>e templates and tasks have recently been extended to lower grades.</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73</a:t>
            </a:fld>
            <a:endParaRPr lang="en-US" dirty="0"/>
          </a:p>
        </p:txBody>
      </p:sp>
    </p:spTree>
    <p:extLst>
      <p:ext uri="{BB962C8B-B14F-4D97-AF65-F5344CB8AC3E}">
        <p14:creationId xmlns:p14="http://schemas.microsoft.com/office/powerpoint/2010/main" val="17573297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Facilitator, read a few examples to show the versatility of these templates. Encourage participants to explore this website if they have not done so. There are examples of full units of study leading to these types of performance tasks. </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74</a:t>
            </a:fld>
            <a:endParaRPr lang="en-US" dirty="0"/>
          </a:p>
        </p:txBody>
      </p:sp>
    </p:spTree>
    <p:extLst>
      <p:ext uri="{BB962C8B-B14F-4D97-AF65-F5344CB8AC3E}">
        <p14:creationId xmlns:p14="http://schemas.microsoft.com/office/powerpoint/2010/main" val="22668298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753496733"/>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Bullet Slide 1">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3505200"/>
          </a:xfrm>
        </p:spPr>
        <p:txBody>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457200" y="533400"/>
            <a:ext cx="6858000" cy="838200"/>
          </a:xfrm>
        </p:spPr>
        <p:txBody>
          <a:bodyPr/>
          <a:lstStyle>
            <a:lvl1pPr>
              <a:defRPr sz="3200">
                <a:solidFill>
                  <a:srgbClr val="214291"/>
                </a:solidFill>
              </a:defRPr>
            </a:lvl1pPr>
          </a:lstStyle>
          <a:p>
            <a:r>
              <a:rPr lang="en-US" dirty="0" smtClean="0"/>
              <a:t>Click to edit Master title style</a:t>
            </a:r>
            <a:endParaRPr lang="en-US" dirty="0"/>
          </a:p>
        </p:txBody>
      </p:sp>
      <p:sp>
        <p:nvSpPr>
          <p:cNvPr id="4" name="Footer Placeholder 4"/>
          <p:cNvSpPr>
            <a:spLocks noGrp="1"/>
          </p:cNvSpPr>
          <p:nvPr>
            <p:ph type="ftr" sz="quarter" idx="10"/>
          </p:nvPr>
        </p:nvSpPr>
        <p:spPr>
          <a:xfrm>
            <a:off x="5638800" y="6019800"/>
            <a:ext cx="2057400" cy="365125"/>
          </a:xfrm>
        </p:spPr>
        <p:txBody>
          <a:bodyPr/>
          <a:lstStyle>
            <a:lvl1pPr>
              <a:defRPr/>
            </a:lvl1pPr>
          </a:lstStyle>
          <a:p>
            <a:pPr>
              <a:defRPr/>
            </a:pPr>
            <a:r>
              <a:rPr lang="en-US" dirty="0" smtClean="0"/>
              <a:t> </a:t>
            </a:r>
            <a:endParaRPr lang="en-US" dirty="0"/>
          </a:p>
        </p:txBody>
      </p:sp>
      <p:sp>
        <p:nvSpPr>
          <p:cNvPr id="5" name="Slide Number Placeholder 5"/>
          <p:cNvSpPr>
            <a:spLocks noGrp="1"/>
          </p:cNvSpPr>
          <p:nvPr>
            <p:ph type="sldNum" sz="quarter" idx="11"/>
          </p:nvPr>
        </p:nvSpPr>
        <p:spPr>
          <a:xfrm>
            <a:off x="7772400" y="6019800"/>
            <a:ext cx="914400" cy="365125"/>
          </a:xfrm>
        </p:spPr>
        <p:txBody>
          <a:bodyPr/>
          <a:lstStyle>
            <a:lvl1pPr>
              <a:defRPr/>
            </a:lvl1pPr>
          </a:lstStyle>
          <a:p>
            <a:pPr>
              <a:defRPr/>
            </a:pPr>
            <a:fld id="{89B261EF-24E7-4286-97C7-81257D0A83CF}" type="slidenum">
              <a:rPr lang="en-US"/>
              <a:pPr>
                <a:defRPr/>
              </a:pPr>
              <a:t>‹#›</a:t>
            </a:fld>
            <a:endParaRPr lang="en-US" dirty="0"/>
          </a:p>
        </p:txBody>
      </p:sp>
    </p:spTree>
    <p:extLst>
      <p:ext uri="{BB962C8B-B14F-4D97-AF65-F5344CB8AC3E}">
        <p14:creationId xmlns:p14="http://schemas.microsoft.com/office/powerpoint/2010/main" val="38749822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dirty="0" smtClean="0"/>
              <a:t> </a:t>
            </a:r>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 </a:t>
            </a:r>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4.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6.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1.jpeg"/><Relationship Id="rId5" Type="http://schemas.openxmlformats.org/officeDocument/2006/relationships/slideLayout" Target="../slideLayouts/slideLayout16.xml"/><Relationship Id="rId10"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5.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theme" Target="../theme/theme3.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3118006" y="6071616"/>
            <a:ext cx="3185975" cy="461665"/>
          </a:xfrm>
          <a:prstGeom prst="rect">
            <a:avLst/>
          </a:prstGeom>
          <a:noFill/>
        </p:spPr>
        <p:txBody>
          <a:bodyPr wrap="square" rtlCol="0">
            <a:spAutoFit/>
          </a:bodyPr>
          <a:lstStyle/>
          <a:p>
            <a:pPr algn="ctr"/>
            <a:r>
              <a:rPr lang="en-US" sz="2400" smtClean="0">
                <a:solidFill>
                  <a:schemeClr val="bg1"/>
                </a:solidFill>
              </a:rPr>
              <a:t>Activity 8b</a:t>
            </a:r>
            <a:endParaRPr lang="en-US" sz="2400"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 id="2147483736" r:id="rId8"/>
    <p:sldLayoutId id="2147483737" r:id="rId9"/>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3"/>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4"/>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hyperlink" Target="http://ldc.org/sites/default/files/LDC-Elementary-Template-Tasks-v1.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27048" y="1901880"/>
            <a:ext cx="7681913" cy="1523495"/>
          </a:xfrm>
        </p:spPr>
        <p:txBody>
          <a:bodyPr/>
          <a:lstStyle/>
          <a:p>
            <a:r>
              <a:rPr lang="en-US" sz="4400" dirty="0" smtClean="0"/>
              <a:t>Connecticut Core Standards </a:t>
            </a:r>
            <a:br>
              <a:rPr lang="en-US" sz="4400" dirty="0" smtClean="0"/>
            </a:br>
            <a:r>
              <a:rPr lang="en-US" sz="4400" dirty="0" smtClean="0"/>
              <a:t>for English Language Arts &amp; Literacy</a:t>
            </a:r>
            <a:endParaRPr lang="en-US" sz="4400" dirty="0"/>
          </a:p>
        </p:txBody>
      </p:sp>
      <p:sp>
        <p:nvSpPr>
          <p:cNvPr id="6" name="Subtitle 5"/>
          <p:cNvSpPr>
            <a:spLocks noGrp="1"/>
          </p:cNvSpPr>
          <p:nvPr>
            <p:ph type="subTitle" idx="1"/>
          </p:nvPr>
        </p:nvSpPr>
        <p:spPr>
          <a:xfrm>
            <a:off x="730248" y="3441165"/>
            <a:ext cx="7681913" cy="461665"/>
          </a:xfrm>
        </p:spPr>
        <p:txBody>
          <a:bodyPr/>
          <a:lstStyle/>
          <a:p>
            <a:pPr lvl="0"/>
            <a:r>
              <a:rPr lang="en-US" sz="4000" dirty="0" smtClean="0"/>
              <a:t>Systems of Professional Learning</a:t>
            </a:r>
          </a:p>
        </p:txBody>
      </p:sp>
      <p:sp>
        <p:nvSpPr>
          <p:cNvPr id="7" name="Subtitle 5"/>
          <p:cNvSpPr txBox="1">
            <a:spLocks/>
          </p:cNvSpPr>
          <p:nvPr/>
        </p:nvSpPr>
        <p:spPr>
          <a:xfrm>
            <a:off x="630622" y="4299507"/>
            <a:ext cx="8146240"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3 Grades K–5: </a:t>
            </a:r>
          </a:p>
          <a:p>
            <a:r>
              <a:rPr lang="en-US" i="0" dirty="0" smtClean="0">
                <a:solidFill>
                  <a:schemeClr val="tx2"/>
                </a:solidFill>
              </a:rPr>
              <a:t>Supporting All Students in Writing and Research</a:t>
            </a:r>
            <a:endParaRPr lang="en-US" dirty="0"/>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2"/>
          <p:cNvSpPr>
            <a:spLocks noGrp="1"/>
          </p:cNvSpPr>
          <p:nvPr>
            <p:ph type="title"/>
          </p:nvPr>
        </p:nvSpPr>
        <p:spPr>
          <a:xfrm>
            <a:off x="1238250" y="285750"/>
            <a:ext cx="7905750" cy="1066800"/>
          </a:xfrm>
        </p:spPr>
        <p:txBody>
          <a:bodyPr>
            <a:noAutofit/>
          </a:bodyPr>
          <a:lstStyle/>
          <a:p>
            <a:r>
              <a:rPr lang="en-US" sz="4000" dirty="0" smtClean="0"/>
              <a:t>Activity 8b: Scaffolding a Writing Task</a:t>
            </a:r>
          </a:p>
        </p:txBody>
      </p:sp>
      <p:sp>
        <p:nvSpPr>
          <p:cNvPr id="3" name="Slide Number Placeholder 2"/>
          <p:cNvSpPr>
            <a:spLocks noGrp="1"/>
          </p:cNvSpPr>
          <p:nvPr>
            <p:ph type="sldNum" sz="quarter" idx="11"/>
          </p:nvPr>
        </p:nvSpPr>
        <p:spPr/>
        <p:txBody>
          <a:bodyPr/>
          <a:lstStyle/>
          <a:p>
            <a:fld id="{EE3D4692-A625-460F-A072-DE10EEAA5719}" type="slidenum">
              <a:rPr lang="en-US" smtClean="0"/>
              <a:pPr/>
              <a:t>72</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599181169"/>
              </p:ext>
            </p:extLst>
          </p:nvPr>
        </p:nvGraphicFramePr>
        <p:xfrm>
          <a:off x="400049" y="1447959"/>
          <a:ext cx="8548687" cy="4193116"/>
        </p:xfrm>
        <a:graphic>
          <a:graphicData uri="http://schemas.openxmlformats.org/drawingml/2006/table">
            <a:tbl>
              <a:tblPr firstRow="1">
                <a:effectLst>
                  <a:outerShdw blurRad="50800" dist="38100" dir="2700000" algn="tl" rotWithShape="0">
                    <a:prstClr val="black">
                      <a:alpha val="40000"/>
                    </a:prstClr>
                  </a:outerShdw>
                </a:effectLst>
                <a:tableStyleId>{F5AB1C69-6EDB-4FF4-983F-18BD219EF322}</a:tableStyleId>
              </a:tblPr>
              <a:tblGrid>
                <a:gridCol w="8548687"/>
              </a:tblGrid>
              <a:tr h="43586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lt1"/>
                          </a:solidFill>
                          <a:effectLst/>
                          <a:latin typeface="+mn-lt"/>
                        </a:rPr>
                        <a:t>Activity 8b: Scaffolding a Writing Task</a:t>
                      </a:r>
                      <a:endParaRPr kumimoji="0" lang="en-US" sz="2400" b="1" i="0" u="none" strike="noStrike" cap="none" normalizeH="0" baseline="0" dirty="0">
                        <a:ln>
                          <a:noFill/>
                        </a:ln>
                        <a:solidFill>
                          <a:srgbClr val="FFFFFF"/>
                        </a:solidFill>
                        <a:effectLst/>
                        <a:latin typeface="Calibri" charset="0"/>
                      </a:endParaRPr>
                    </a:p>
                  </a:txBody>
                  <a:tcPr marT="45712" marB="45712" horzOverflow="overflow"/>
                </a:tc>
              </a:tr>
              <a:tr h="3735932">
                <a:tc>
                  <a:txBody>
                    <a:bodyPr/>
                    <a:lstStyle/>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Return to the text you used for your close reading lesson in Module 2.</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Using the </a:t>
                      </a:r>
                      <a:r>
                        <a:rPr kumimoji="0" lang="en-US" sz="2400" u="none" strike="noStrike" cap="none" normalizeH="0" baseline="0" dirty="0" err="1" smtClean="0">
                          <a:ln>
                            <a:noFill/>
                          </a:ln>
                          <a:effectLst/>
                        </a:rPr>
                        <a:t>scaffolded</a:t>
                      </a:r>
                      <a:r>
                        <a:rPr kumimoji="0" lang="en-US" sz="2400" u="none" strike="noStrike" cap="none" normalizeH="0" baseline="0" dirty="0" smtClean="0">
                          <a:ln>
                            <a:noFill/>
                          </a:ln>
                          <a:effectLst/>
                        </a:rPr>
                        <a:t> writing task you’ve just reviewed, create a prompt with a focusing question. </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If time allows, write a few examples on the evidence chart.</a:t>
                      </a:r>
                    </a:p>
                    <a:p>
                      <a:pPr marL="457200" marR="0" lvl="0" indent="-457200" algn="l" defTabSz="914400" rtl="0" eaLnBrk="1" fontAlgn="base" latinLnBrk="0" hangingPunct="1">
                        <a:lnSpc>
                          <a:spcPct val="100000"/>
                        </a:lnSpc>
                        <a:spcBef>
                          <a:spcPct val="0"/>
                        </a:spcBef>
                        <a:spcAft>
                          <a:spcPts val="600"/>
                        </a:spcAft>
                        <a:buClrTx/>
                        <a:buSzTx/>
                        <a:buFont typeface="+mj-lt"/>
                        <a:buAutoNum type="arabicPeriod"/>
                        <a:tabLst/>
                      </a:pPr>
                      <a:r>
                        <a:rPr kumimoji="0" lang="en-US" sz="2400" u="none" strike="noStrike" cap="none" normalizeH="0" baseline="0" dirty="0" smtClean="0">
                          <a:ln>
                            <a:noFill/>
                          </a:ln>
                          <a:effectLst/>
                        </a:rPr>
                        <a:t>Share your prompt and focusing question with a neighbor who is not your writing partner. Discuss: </a:t>
                      </a:r>
                    </a:p>
                    <a:p>
                      <a:pPr marL="91440" marR="0" lvl="1" indent="0" algn="l" defTabSz="914400" rtl="0" eaLnBrk="1" fontAlgn="base" latinLnBrk="0" hangingPunct="1">
                        <a:lnSpc>
                          <a:spcPct val="100000"/>
                        </a:lnSpc>
                        <a:spcBef>
                          <a:spcPct val="0"/>
                        </a:spcBef>
                        <a:spcAft>
                          <a:spcPts val="600"/>
                        </a:spcAft>
                        <a:buClrTx/>
                        <a:buSzTx/>
                        <a:buFontTx/>
                        <a:buNone/>
                        <a:tabLst/>
                      </a:pPr>
                      <a:r>
                        <a:rPr kumimoji="0" lang="en-US" sz="2400" b="1" u="none" strike="noStrike" cap="none" normalizeH="0" baseline="0" dirty="0" smtClean="0">
                          <a:ln>
                            <a:noFill/>
                          </a:ln>
                          <a:effectLst/>
                        </a:rPr>
                        <a:t>To what extent will a </a:t>
                      </a:r>
                      <a:r>
                        <a:rPr kumimoji="0" lang="en-US" sz="2400" b="1" u="none" strike="noStrike" cap="none" normalizeH="0" baseline="0" dirty="0" err="1" smtClean="0">
                          <a:ln>
                            <a:noFill/>
                          </a:ln>
                          <a:effectLst/>
                        </a:rPr>
                        <a:t>scaffolded</a:t>
                      </a:r>
                      <a:r>
                        <a:rPr kumimoji="0" lang="en-US" sz="2400" b="1" u="none" strike="noStrike" cap="none" normalizeH="0" baseline="0" dirty="0" smtClean="0">
                          <a:ln>
                            <a:noFill/>
                          </a:ln>
                          <a:effectLst/>
                        </a:rPr>
                        <a:t> writing assignment be effective with your chosen text and grade level?</a:t>
                      </a:r>
                    </a:p>
                  </a:txBody>
                  <a:tcPr marT="45712" marB="45712" horzOverflow="overflow"/>
                </a:tc>
              </a:tr>
            </a:tbl>
          </a:graphicData>
        </a:graphic>
      </p:graphicFrame>
      <p:pic>
        <p:nvPicPr>
          <p:cNvPr id="25" name="Picture 24"/>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133353" y="16"/>
            <a:ext cx="858190" cy="1457325"/>
          </a:xfrm>
          <a:prstGeom prst="rect">
            <a:avLst/>
          </a:prstGeom>
        </p:spPr>
      </p:pic>
      <p:pic>
        <p:nvPicPr>
          <p:cNvPr id="7" name="Picture 6" descr="discussion 2.png"/>
          <p:cNvPicPr>
            <a:picLocks noChangeAspect="1"/>
          </p:cNvPicPr>
          <p:nvPr/>
        </p:nvPicPr>
        <p:blipFill>
          <a:blip r:embed="rId4" cstate="print"/>
          <a:srcRect/>
          <a:stretch>
            <a:fillRect/>
          </a:stretch>
        </p:blipFill>
        <p:spPr bwMode="auto">
          <a:xfrm>
            <a:off x="6348391" y="5151437"/>
            <a:ext cx="1454150" cy="1477963"/>
          </a:xfrm>
          <a:prstGeom prst="rect">
            <a:avLst/>
          </a:prstGeom>
          <a:noFill/>
          <a:ln w="9525">
            <a:noFill/>
            <a:miter lim="800000"/>
            <a:headEnd/>
            <a:tailEnd/>
          </a:ln>
          <a:effectLst/>
        </p:spPr>
      </p:pic>
      <p:sp>
        <p:nvSpPr>
          <p:cNvPr id="2" name="Footer Placeholder 1"/>
          <p:cNvSpPr>
            <a:spLocks noGrp="1"/>
          </p:cNvSpPr>
          <p:nvPr>
            <p:ph type="ftr" sz="quarter" idx="10"/>
          </p:nvPr>
        </p:nvSpPr>
        <p:spPr/>
        <p:txBody>
          <a:bodyPr/>
          <a:lstStyle/>
          <a:p>
            <a:r>
              <a:rPr lang="en-US" smtClean="0"/>
              <a:t> </a:t>
            </a:r>
            <a:endParaRPr lang="en-US" dirty="0"/>
          </a:p>
        </p:txBody>
      </p:sp>
    </p:spTree>
    <p:extLst>
      <p:ext uri="{BB962C8B-B14F-4D97-AF65-F5344CB8AC3E}">
        <p14:creationId xmlns:p14="http://schemas.microsoft.com/office/powerpoint/2010/main" val="3768935745"/>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1600533"/>
            <a:ext cx="8472873" cy="4191917"/>
          </a:xfrm>
        </p:spPr>
        <p:txBody>
          <a:bodyPr/>
          <a:lstStyle/>
          <a:p>
            <a:r>
              <a:rPr lang="en-US" sz="2800" dirty="0"/>
              <a:t>I</a:t>
            </a:r>
            <a:r>
              <a:rPr lang="en-US" sz="2800" dirty="0" smtClean="0"/>
              <a:t>nstructional </a:t>
            </a:r>
            <a:r>
              <a:rPr lang="en-US" sz="2800" dirty="0"/>
              <a:t>system for developing </a:t>
            </a:r>
            <a:r>
              <a:rPr lang="en-US" sz="2800" dirty="0" smtClean="0"/>
              <a:t>literacy skills. </a:t>
            </a:r>
          </a:p>
          <a:p>
            <a:r>
              <a:rPr lang="en-US" sz="2800" dirty="0" smtClean="0"/>
              <a:t>Builds students</a:t>
            </a:r>
            <a:r>
              <a:rPr lang="en-US" sz="2800" dirty="0"/>
              <a:t>’ literacy skills and understanding of </a:t>
            </a:r>
            <a:r>
              <a:rPr lang="en-US" sz="2800" dirty="0" smtClean="0"/>
              <a:t>content </a:t>
            </a:r>
            <a:r>
              <a:rPr lang="en-US" sz="2800" dirty="0"/>
              <a:t>through </a:t>
            </a:r>
            <a:r>
              <a:rPr lang="en-US" sz="2800" dirty="0" smtClean="0"/>
              <a:t>reading </a:t>
            </a:r>
            <a:r>
              <a:rPr lang="en-US" sz="2800" dirty="0"/>
              <a:t>and writing assignments </a:t>
            </a:r>
            <a:r>
              <a:rPr lang="en-US" sz="2800" dirty="0" smtClean="0"/>
              <a:t>aligned </a:t>
            </a:r>
            <a:r>
              <a:rPr lang="en-US" sz="2800" dirty="0"/>
              <a:t>to the </a:t>
            </a:r>
            <a:r>
              <a:rPr lang="en-US" sz="2800" dirty="0" smtClean="0"/>
              <a:t>CCS</a:t>
            </a:r>
            <a:r>
              <a:rPr lang="en-US" sz="2800" dirty="0"/>
              <a:t>. </a:t>
            </a:r>
          </a:p>
          <a:p>
            <a:r>
              <a:rPr lang="en-US" sz="2800" dirty="0" smtClean="0"/>
              <a:t>Basic building </a:t>
            </a:r>
            <a:r>
              <a:rPr lang="en-US" sz="2800" dirty="0"/>
              <a:t>block is a module, two to four weeks of instruction comprising a “</a:t>
            </a:r>
            <a:r>
              <a:rPr lang="en-US" sz="2800" b="1" dirty="0"/>
              <a:t>teaching task</a:t>
            </a:r>
            <a:r>
              <a:rPr lang="en-US" sz="2800" dirty="0"/>
              <a:t>,” standards, “</a:t>
            </a:r>
            <a:r>
              <a:rPr lang="en-US" sz="2800" b="1" dirty="0"/>
              <a:t>mini-tasks</a:t>
            </a:r>
            <a:r>
              <a:rPr lang="en-US" sz="2800" dirty="0"/>
              <a:t>,” and other instructional </a:t>
            </a:r>
            <a:r>
              <a:rPr lang="en-US" sz="2800" dirty="0" smtClean="0"/>
              <a:t>elements. </a:t>
            </a:r>
          </a:p>
          <a:p>
            <a:r>
              <a:rPr lang="en-US" sz="2800" dirty="0" smtClean="0"/>
              <a:t>Working </a:t>
            </a:r>
            <a:r>
              <a:rPr lang="en-US" sz="2800" dirty="0"/>
              <a:t>with LDC’s framework and tools, teachers develop a literacy-rich task and design instruction to help students complete that task</a:t>
            </a:r>
            <a:r>
              <a:rPr lang="en-US" dirty="0"/>
              <a:t>.</a:t>
            </a:r>
            <a:endParaRPr lang="en-US" dirty="0">
              <a:effectLst/>
            </a:endParaRPr>
          </a:p>
        </p:txBody>
      </p:sp>
      <p:sp>
        <p:nvSpPr>
          <p:cNvPr id="3" name="Title 2"/>
          <p:cNvSpPr>
            <a:spLocks noGrp="1"/>
          </p:cNvSpPr>
          <p:nvPr>
            <p:ph type="title"/>
          </p:nvPr>
        </p:nvSpPr>
        <p:spPr>
          <a:xfrm>
            <a:off x="384048" y="350520"/>
            <a:ext cx="8153400" cy="1066800"/>
          </a:xfrm>
        </p:spPr>
        <p:txBody>
          <a:bodyPr>
            <a:normAutofit fontScale="90000"/>
          </a:bodyPr>
          <a:lstStyle/>
          <a:p>
            <a:r>
              <a:rPr lang="en-US" dirty="0" smtClean="0"/>
              <a:t>Resource: Literacy Design</a:t>
            </a:r>
            <a:br>
              <a:rPr lang="en-US" dirty="0" smtClean="0"/>
            </a:br>
            <a:r>
              <a:rPr lang="en-US" dirty="0" smtClean="0"/>
              <a:t>Collaborative (LDC)</a:t>
            </a:r>
            <a:endParaRPr lang="en-US" dirty="0"/>
          </a:p>
        </p:txBody>
      </p:sp>
      <p:sp>
        <p:nvSpPr>
          <p:cNvPr id="4" name="Slide Number Placeholder 3"/>
          <p:cNvSpPr>
            <a:spLocks noGrp="1"/>
          </p:cNvSpPr>
          <p:nvPr>
            <p:ph type="sldNum" sz="quarter" idx="11"/>
          </p:nvPr>
        </p:nvSpPr>
        <p:spPr/>
        <p:txBody>
          <a:bodyPr/>
          <a:lstStyle/>
          <a:p>
            <a:fld id="{EE3D4692-A625-460F-A072-DE10EEAA5719}" type="slidenum">
              <a:rPr lang="en-US" smtClean="0"/>
              <a:pPr/>
              <a:t>73</a:t>
            </a:fld>
            <a:endParaRPr lang="en-US" dirty="0"/>
          </a:p>
        </p:txBody>
      </p:sp>
      <p:sp>
        <p:nvSpPr>
          <p:cNvPr id="5" name="Rectangle 4"/>
          <p:cNvSpPr/>
          <p:nvPr/>
        </p:nvSpPr>
        <p:spPr>
          <a:xfrm>
            <a:off x="6388887" y="5558200"/>
            <a:ext cx="1554913" cy="369332"/>
          </a:xfrm>
          <a:prstGeom prst="rect">
            <a:avLst/>
          </a:prstGeom>
        </p:spPr>
        <p:txBody>
          <a:bodyPr wrap="none">
            <a:spAutoFit/>
          </a:bodyPr>
          <a:lstStyle/>
          <a:p>
            <a:r>
              <a:rPr lang="en-US" dirty="0">
                <a:solidFill>
                  <a:srgbClr val="0000FF"/>
                </a:solidFill>
              </a:rPr>
              <a:t>http://ldc.org/</a:t>
            </a:r>
          </a:p>
        </p:txBody>
      </p:sp>
      <p:sp>
        <p:nvSpPr>
          <p:cNvPr id="6" name="Footer Placeholder 5"/>
          <p:cNvSpPr>
            <a:spLocks noGrp="1"/>
          </p:cNvSpPr>
          <p:nvPr>
            <p:ph type="ftr" sz="quarter" idx="10"/>
          </p:nvPr>
        </p:nvSpPr>
        <p:spPr/>
        <p:txBody>
          <a:bodyPr/>
          <a:lstStyle/>
          <a:p>
            <a:r>
              <a:rPr lang="en-US" smtClean="0"/>
              <a:t> </a:t>
            </a:r>
            <a:endParaRPr lang="en-US" dirty="0"/>
          </a:p>
        </p:txBody>
      </p:sp>
    </p:spTree>
    <p:extLst>
      <p:ext uri="{BB962C8B-B14F-4D97-AF65-F5344CB8AC3E}">
        <p14:creationId xmlns:p14="http://schemas.microsoft.com/office/powerpoint/2010/main" val="3667587736"/>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LDC Template Task</a:t>
            </a:r>
            <a:endParaRPr lang="en-US" dirty="0"/>
          </a:p>
        </p:txBody>
      </p:sp>
      <p:sp>
        <p:nvSpPr>
          <p:cNvPr id="4" name="Slide Number Placeholder 3"/>
          <p:cNvSpPr>
            <a:spLocks noGrp="1"/>
          </p:cNvSpPr>
          <p:nvPr>
            <p:ph type="sldNum" sz="quarter" idx="11"/>
          </p:nvPr>
        </p:nvSpPr>
        <p:spPr/>
        <p:txBody>
          <a:bodyPr/>
          <a:lstStyle/>
          <a:p>
            <a:fld id="{EE3D4692-A625-460F-A072-DE10EEAA5719}" type="slidenum">
              <a:rPr lang="en-US" smtClean="0"/>
              <a:pPr/>
              <a:t>74</a:t>
            </a:fld>
            <a:endParaRPr lang="en-US" dirty="0"/>
          </a:p>
        </p:txBody>
      </p:sp>
      <p:pic>
        <p:nvPicPr>
          <p:cNvPr id="6" name="Picture 5"/>
          <p:cNvPicPr>
            <a:picLocks noChangeAspect="1"/>
          </p:cNvPicPr>
          <p:nvPr/>
        </p:nvPicPr>
        <p:blipFill>
          <a:blip r:embed="rId3" cstate="print"/>
          <a:srcRect l="3855" t="7733" r="1251" b="17999"/>
          <a:stretch>
            <a:fillRect/>
          </a:stretch>
        </p:blipFill>
        <p:spPr>
          <a:xfrm>
            <a:off x="350514" y="960119"/>
            <a:ext cx="8383351" cy="4226731"/>
          </a:xfrm>
          <a:prstGeom prst="rect">
            <a:avLst/>
          </a:prstGeom>
        </p:spPr>
      </p:pic>
      <p:sp>
        <p:nvSpPr>
          <p:cNvPr id="7" name="Rectangle 6">
            <a:hlinkClick r:id="rId4"/>
          </p:cNvPr>
          <p:cNvSpPr/>
          <p:nvPr/>
        </p:nvSpPr>
        <p:spPr>
          <a:xfrm>
            <a:off x="566192" y="5362145"/>
            <a:ext cx="7513801" cy="369332"/>
          </a:xfrm>
          <a:prstGeom prst="rect">
            <a:avLst/>
          </a:prstGeom>
        </p:spPr>
        <p:txBody>
          <a:bodyPr wrap="square">
            <a:spAutoFit/>
          </a:bodyPr>
          <a:lstStyle/>
          <a:p>
            <a:pPr algn="ctr"/>
            <a:r>
              <a:rPr lang="en-US" dirty="0">
                <a:solidFill>
                  <a:srgbClr val="0000FF"/>
                </a:solidFill>
              </a:rPr>
              <a:t>http://ldc.org/sites/default/files/LDC-Elementary-Template-Tasks-v1.pdf</a:t>
            </a:r>
          </a:p>
        </p:txBody>
      </p:sp>
      <p:sp>
        <p:nvSpPr>
          <p:cNvPr id="2" name="Footer Placeholder 1"/>
          <p:cNvSpPr>
            <a:spLocks noGrp="1"/>
          </p:cNvSpPr>
          <p:nvPr>
            <p:ph type="ftr" sz="quarter" idx="10"/>
          </p:nvPr>
        </p:nvSpPr>
        <p:spPr/>
        <p:txBody>
          <a:bodyPr/>
          <a:lstStyle/>
          <a:p>
            <a:r>
              <a:rPr lang="en-US" smtClean="0"/>
              <a:t> </a:t>
            </a:r>
            <a:endParaRPr lang="en-US" dirty="0"/>
          </a:p>
        </p:txBody>
      </p:sp>
    </p:spTree>
    <p:extLst>
      <p:ext uri="{BB962C8B-B14F-4D97-AF65-F5344CB8AC3E}">
        <p14:creationId xmlns:p14="http://schemas.microsoft.com/office/powerpoint/2010/main" val="3079884795"/>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17952</TotalTime>
  <Words>465</Words>
  <Application>Microsoft Office PowerPoint</Application>
  <PresentationFormat>On-screen Show (4:3)</PresentationFormat>
  <Paragraphs>40</Paragraphs>
  <Slides>4</Slides>
  <Notes>4</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4</vt:i4>
      </vt:variant>
    </vt:vector>
  </HeadingPairs>
  <TitlesOfParts>
    <vt:vector size="11" baseType="lpstr">
      <vt:lpstr>Arial</vt:lpstr>
      <vt:lpstr>Calibri</vt:lpstr>
      <vt:lpstr>Calibri Light</vt:lpstr>
      <vt:lpstr>Times New Roman</vt:lpstr>
      <vt:lpstr>LtBkgBlueBorder</vt:lpstr>
      <vt:lpstr>LtBkgNoBorder</vt:lpstr>
      <vt:lpstr>Custom Design</vt:lpstr>
      <vt:lpstr>Connecticut Core Standards  for English Language Arts &amp; Literacy</vt:lpstr>
      <vt:lpstr>Activity 8b: Scaffolding a Writing Task</vt:lpstr>
      <vt:lpstr>Resource: Literacy Design Collaborative (LDC)</vt:lpstr>
      <vt:lpstr>LDC Template Task</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1180</cp:revision>
  <cp:lastPrinted>2014-03-02T01:07:44Z</cp:lastPrinted>
  <dcterms:created xsi:type="dcterms:W3CDTF">2014-01-18T18:47:42Z</dcterms:created>
  <dcterms:modified xsi:type="dcterms:W3CDTF">2014-08-07T20:56:50Z</dcterms:modified>
</cp:coreProperties>
</file>