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10" showSpecialPlsOnTitleSld="0" saveSubsetFonts="1" bookmarkIdSeed="2">
  <p:sldMasterIdLst>
    <p:sldMasterId id="2147483687" r:id="rId1"/>
    <p:sldMasterId id="2147483711" r:id="rId2"/>
    <p:sldMasterId id="2147483723" r:id="rId3"/>
  </p:sldMasterIdLst>
  <p:notesMasterIdLst>
    <p:notesMasterId r:id="rId15"/>
  </p:notesMasterIdLst>
  <p:handoutMasterIdLst>
    <p:handoutMasterId r:id="rId16"/>
  </p:handoutMasterIdLst>
  <p:sldIdLst>
    <p:sldId id="370" r:id="rId4"/>
    <p:sldId id="546" r:id="rId5"/>
    <p:sldId id="564" r:id="rId6"/>
    <p:sldId id="563" r:id="rId7"/>
    <p:sldId id="593" r:id="rId8"/>
    <p:sldId id="594" r:id="rId9"/>
    <p:sldId id="512" r:id="rId10"/>
    <p:sldId id="394" r:id="rId11"/>
    <p:sldId id="405" r:id="rId12"/>
    <p:sldId id="401" r:id="rId13"/>
    <p:sldId id="513" r:id="rId14"/>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2" clrIdx="3">
    <p:extLst/>
  </p:cmAuthor>
  <p:cmAuthor id="4" name="W2K" initials="W" lastIdx="28" clrIdx="4"/>
  <p:cmAuthor id="5" name="Michelle Wade" initials="MW" lastIdx="14" clrIdx="5"/>
  <p:cmAuthor id="6" name="Berlin, Debra" initials="BD" lastIdx="1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85"/>
    <a:srgbClr val="FFC000"/>
    <a:srgbClr val="DF8045"/>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59" autoAdjust="0"/>
    <p:restoredTop sz="89593" autoAdjust="0"/>
  </p:normalViewPr>
  <p:slideViewPr>
    <p:cSldViewPr snapToGrid="0">
      <p:cViewPr varScale="1">
        <p:scale>
          <a:sx n="79" d="100"/>
          <a:sy n="79" d="100"/>
        </p:scale>
        <p:origin x="116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3188"/>
    </p:cViewPr>
  </p:sorterViewPr>
  <p:notesViewPr>
    <p:cSldViewPr snapToGrid="0">
      <p:cViewPr varScale="1">
        <p:scale>
          <a:sx n="87" d="100"/>
          <a:sy n="87" d="100"/>
        </p:scale>
        <p:origin x="3798" y="90"/>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CCS Writing and Research</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chemeClr val="bg1">
            <a:alpha val="89804"/>
          </a:schemeClr>
        </a:solidFill>
      </dgm:spPr>
      <dgm:t>
        <a:bodyPr/>
        <a:lstStyle/>
        <a:p>
          <a:pPr algn="ctr"/>
          <a:r>
            <a:rPr lang="en-US" sz="2400" b="0" dirty="0" smtClean="0">
              <a:effectLst/>
            </a:rPr>
            <a:t>Successes and Challenges</a:t>
          </a:r>
          <a:endParaRPr lang="en-US" sz="2400" b="0"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a:solidFill>
          <a:srgbClr val="FFFF85">
            <a:alpha val="90000"/>
          </a:srgbClr>
        </a:solidFill>
      </dgm:spPr>
      <dgm:t>
        <a:bodyPr/>
        <a:lstStyle/>
        <a:p>
          <a:pPr algn="ctr"/>
          <a:r>
            <a:rPr lang="en-US" sz="2400" b="1" dirty="0" smtClean="0"/>
            <a:t>Close Look at the Writing Standards</a:t>
          </a:r>
          <a:endParaRPr lang="en-US" sz="2400" b="1" dirty="0"/>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dgm:t>
        <a:bodyPr/>
        <a:lstStyle/>
        <a:p>
          <a:pPr algn="ctr"/>
          <a:r>
            <a:rPr lang="en-US" sz="2400" b="0" dirty="0" smtClean="0"/>
            <a:t>Research in CCS ELA &amp; Literacy</a:t>
          </a:r>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dgm:t>
        <a:bodyPr/>
        <a:lstStyle/>
        <a:p>
          <a:pPr algn="ctr">
            <a:spcAft>
              <a:spcPts val="0"/>
            </a:spcAft>
          </a:pPr>
          <a:r>
            <a:rPr lang="en-US" sz="2400" b="0" dirty="0" smtClean="0"/>
            <a:t>Writing Grounded in Evidence</a:t>
          </a:r>
        </a:p>
        <a:p>
          <a:pPr algn="ctr">
            <a:spcAft>
              <a:spcPts val="0"/>
            </a:spcAft>
          </a:pPr>
          <a:r>
            <a:rPr lang="en-US" sz="2400" b="0" dirty="0" smtClean="0"/>
            <a:t> from Text</a:t>
          </a:r>
          <a:endParaRPr lang="en-US" sz="2400" b="0" dirty="0"/>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01677119-4045-431C-B853-E26F7E884148}">
      <dgm:prSet phldrT="[Text]" custT="1"/>
      <dgm:spPr/>
      <dgm:t>
        <a:bodyPr/>
        <a:lstStyle/>
        <a:p>
          <a:pPr algn="ctr"/>
          <a:r>
            <a:rPr lang="en-US" sz="2400" b="0" dirty="0" smtClean="0"/>
            <a:t>Supporting Students in Writing</a:t>
          </a:r>
          <a:endParaRPr lang="en-US" sz="2400" b="0" dirty="0"/>
        </a:p>
      </dgm:t>
    </dgm:pt>
    <dgm:pt modelId="{BD23E557-7C98-4DE1-8314-D7BD845DAFE9}" type="parTrans" cxnId="{08B79F65-56F8-4410-979D-C152A9B95F0E}">
      <dgm:prSet/>
      <dgm:spPr/>
      <dgm:t>
        <a:bodyPr/>
        <a:lstStyle/>
        <a:p>
          <a:endParaRPr lang="en-US" dirty="0"/>
        </a:p>
      </dgm:t>
    </dgm:pt>
    <dgm:pt modelId="{D88B1D94-3681-4367-B510-C70B29A5421D}" type="sibTrans" cxnId="{08B79F65-56F8-4410-979D-C152A9B95F0E}">
      <dgm:prSet/>
      <dgm:spPr/>
      <dgm:t>
        <a:bodyPr/>
        <a:lstStyle/>
        <a:p>
          <a:endParaRPr lang="en-US"/>
        </a:p>
      </dgm:t>
    </dgm:pt>
    <dgm:pt modelId="{D8771175-9235-4964-9D27-84A6F0079BDC}">
      <dgm:prSet phldrT="[Text]" custT="1"/>
      <dgm:spPr/>
      <dgm:t>
        <a:bodyPr/>
        <a:lstStyle/>
        <a:p>
          <a:pPr algn="ctr"/>
          <a:r>
            <a:rPr lang="en-US" sz="2400" b="0" dirty="0" smtClean="0"/>
            <a:t>Routine and Daily Writing</a:t>
          </a:r>
          <a:endParaRPr lang="en-US" sz="2400" b="0" dirty="0"/>
        </a:p>
      </dgm:t>
    </dgm:pt>
    <dgm:pt modelId="{951D879D-BE7E-430E-B000-5597C8FEFDD3}" type="parTrans" cxnId="{508F2139-C2CF-4AC3-B2BC-FA450F760EC6}">
      <dgm:prSet/>
      <dgm:spPr/>
      <dgm:t>
        <a:bodyPr/>
        <a:lstStyle/>
        <a:p>
          <a:endParaRPr lang="en-US"/>
        </a:p>
      </dgm:t>
    </dgm:pt>
    <dgm:pt modelId="{7B97B778-C6CC-488B-ABE1-7DE32D92CC62}" type="sibTrans" cxnId="{508F2139-C2CF-4AC3-B2BC-FA450F760EC6}">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94845"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6"/>
      <dgm:spPr/>
      <dgm:t>
        <a:bodyPr/>
        <a:lstStyle/>
        <a:p>
          <a:endParaRPr lang="en-US"/>
        </a:p>
      </dgm:t>
    </dgm:pt>
    <dgm:pt modelId="{30415E90-D52D-48D0-83BA-D69F81D22A24}" type="pres">
      <dgm:prSet presAssocID="{875902B6-D7AA-46D0-A995-D11880EA2FD1}" presName="childText" presStyleLbl="bgAcc1" presStyleIdx="0" presStyleCnt="6" custScaleX="526319">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6"/>
      <dgm:spPr/>
      <dgm:t>
        <a:bodyPr/>
        <a:lstStyle/>
        <a:p>
          <a:endParaRPr lang="en-US"/>
        </a:p>
      </dgm:t>
    </dgm:pt>
    <dgm:pt modelId="{9825A28B-C7C5-4204-94C3-E8D7000EEC4F}" type="pres">
      <dgm:prSet presAssocID="{58DCE318-75B7-47FE-8525-3043B002245B}" presName="childText" presStyleLbl="bgAcc1" presStyleIdx="1" presStyleCnt="6" custScaleX="528291"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6"/>
      <dgm:spPr/>
      <dgm:t>
        <a:bodyPr/>
        <a:lstStyle/>
        <a:p>
          <a:endParaRPr lang="en-US"/>
        </a:p>
      </dgm:t>
    </dgm:pt>
    <dgm:pt modelId="{ABA4AD6F-2F38-4BDD-9216-4EDB340AA554}" type="pres">
      <dgm:prSet presAssocID="{8691F7BC-3BF2-4274-8C3C-961D302C3E80}" presName="childText" presStyleLbl="bgAcc1" presStyleIdx="2" presStyleCnt="6" custScaleX="531450" custScaleY="120131"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6"/>
      <dgm:spPr/>
      <dgm:t>
        <a:bodyPr/>
        <a:lstStyle/>
        <a:p>
          <a:endParaRPr lang="en-US"/>
        </a:p>
      </dgm:t>
    </dgm:pt>
    <dgm:pt modelId="{885DB2E2-94C8-4BD6-A25B-A6DF9906D3CD}" type="pres">
      <dgm:prSet presAssocID="{E2B7F8FC-10AD-4B06-B4C7-BEB6C56223E7}" presName="childText" presStyleLbl="bgAcc1" presStyleIdx="3" presStyleCnt="6" custScaleX="531451">
        <dgm:presLayoutVars>
          <dgm:bulletEnabled val="1"/>
        </dgm:presLayoutVars>
      </dgm:prSet>
      <dgm:spPr/>
      <dgm:t>
        <a:bodyPr/>
        <a:lstStyle/>
        <a:p>
          <a:endParaRPr lang="en-US"/>
        </a:p>
      </dgm:t>
    </dgm:pt>
    <dgm:pt modelId="{199D0DAA-F8E9-49A7-864C-8F57EB052505}" type="pres">
      <dgm:prSet presAssocID="{BD23E557-7C98-4DE1-8314-D7BD845DAFE9}" presName="Name13" presStyleLbl="parChTrans1D2" presStyleIdx="4" presStyleCnt="6"/>
      <dgm:spPr/>
      <dgm:t>
        <a:bodyPr/>
        <a:lstStyle/>
        <a:p>
          <a:endParaRPr lang="en-US"/>
        </a:p>
      </dgm:t>
    </dgm:pt>
    <dgm:pt modelId="{725300A4-7A1C-40A2-A020-57CA6A1A3BF0}" type="pres">
      <dgm:prSet presAssocID="{01677119-4045-431C-B853-E26F7E884148}" presName="childText" presStyleLbl="bgAcc1" presStyleIdx="4" presStyleCnt="6" custScaleX="531840">
        <dgm:presLayoutVars>
          <dgm:bulletEnabled val="1"/>
        </dgm:presLayoutVars>
      </dgm:prSet>
      <dgm:spPr/>
      <dgm:t>
        <a:bodyPr/>
        <a:lstStyle/>
        <a:p>
          <a:endParaRPr lang="en-US"/>
        </a:p>
      </dgm:t>
    </dgm:pt>
    <dgm:pt modelId="{85BB03BB-9CE9-47E8-9947-C2B05A20157F}" type="pres">
      <dgm:prSet presAssocID="{951D879D-BE7E-430E-B000-5597C8FEFDD3}" presName="Name13" presStyleLbl="parChTrans1D2" presStyleIdx="5" presStyleCnt="6"/>
      <dgm:spPr/>
      <dgm:t>
        <a:bodyPr/>
        <a:lstStyle/>
        <a:p>
          <a:endParaRPr lang="en-US"/>
        </a:p>
      </dgm:t>
    </dgm:pt>
    <dgm:pt modelId="{86EBD45B-2267-4CA8-B8C4-6B38ED4F7284}" type="pres">
      <dgm:prSet presAssocID="{D8771175-9235-4964-9D27-84A6F0079BDC}" presName="childText" presStyleLbl="bgAcc1" presStyleIdx="5" presStyleCnt="6" custScaleX="517612">
        <dgm:presLayoutVars>
          <dgm:bulletEnabled val="1"/>
        </dgm:presLayoutVars>
      </dgm:prSet>
      <dgm:spPr/>
      <dgm:t>
        <a:bodyPr/>
        <a:lstStyle/>
        <a:p>
          <a:endParaRPr lang="en-US"/>
        </a:p>
      </dgm:t>
    </dgm:pt>
  </dgm:ptLst>
  <dgm:cxnLst>
    <dgm:cxn modelId="{E2DC704D-04E5-4CFB-8A37-BBC5758532E2}" srcId="{C49DE7C9-3CCD-4A68-9AF1-4959318AB8CE}" destId="{875902B6-D7AA-46D0-A995-D11880EA2FD1}" srcOrd="0" destOrd="0" parTransId="{EF8DE587-9847-40DC-9A6D-C684684E3EAA}" sibTransId="{1E88BEBF-0214-4206-B9B8-1BE17BCBCCD9}"/>
    <dgm:cxn modelId="{9E232DE2-473E-41F5-9D6D-4526BFF242C6}" type="presOf" srcId="{E2B7F8FC-10AD-4B06-B4C7-BEB6C56223E7}" destId="{885DB2E2-94C8-4BD6-A25B-A6DF9906D3CD}" srcOrd="0" destOrd="0" presId="urn:microsoft.com/office/officeart/2005/8/layout/hierarchy3"/>
    <dgm:cxn modelId="{F0DC49C8-E27D-4B44-A7BA-571CC37D4F98}" type="presOf" srcId="{B217A518-BEE6-4DD9-9286-89D1EA55A1ED}" destId="{96FF3DE8-3675-4CB8-B07C-3DCAFF305E01}" srcOrd="0" destOrd="0" presId="urn:microsoft.com/office/officeart/2005/8/layout/hierarchy3"/>
    <dgm:cxn modelId="{0A4D758D-E71A-4461-A7C6-AAEB621DBFD2}" srcId="{C49DE7C9-3CCD-4A68-9AF1-4959318AB8CE}" destId="{58DCE318-75B7-47FE-8525-3043B002245B}" srcOrd="1" destOrd="0" parTransId="{BC6540E0-3144-49F0-80D0-9F9B86DC9743}" sibTransId="{BF559BCD-F96A-4782-96F3-9CA01DC5FE36}"/>
    <dgm:cxn modelId="{B9F42979-55D2-4E9C-9BF5-5D0085573466}" type="presOf" srcId="{EF8DE587-9847-40DC-9A6D-C684684E3EAA}" destId="{0912B255-822D-42AD-8D51-EAD24CC90B92}" srcOrd="0" destOrd="0" presId="urn:microsoft.com/office/officeart/2005/8/layout/hierarchy3"/>
    <dgm:cxn modelId="{508F2139-C2CF-4AC3-B2BC-FA450F760EC6}" srcId="{C49DE7C9-3CCD-4A68-9AF1-4959318AB8CE}" destId="{D8771175-9235-4964-9D27-84A6F0079BDC}" srcOrd="5" destOrd="0" parTransId="{951D879D-BE7E-430E-B000-5597C8FEFDD3}" sibTransId="{7B97B778-C6CC-488B-ABE1-7DE32D92CC62}"/>
    <dgm:cxn modelId="{81C1BAD9-1699-4A62-BD86-579ECF3B180F}" srcId="{C49DE7C9-3CCD-4A68-9AF1-4959318AB8CE}" destId="{8691F7BC-3BF2-4274-8C3C-961D302C3E80}" srcOrd="2" destOrd="0" parTransId="{40CAD029-3C99-4E8D-98B4-2953D52807B2}" sibTransId="{D629FD8A-4EA6-48BE-92AB-3785C7AE23E0}"/>
    <dgm:cxn modelId="{A39FD4FA-D082-4313-B107-D150039ED76C}" type="presOf" srcId="{BC6540E0-3144-49F0-80D0-9F9B86DC9743}" destId="{19D262A1-4F11-47A2-91BC-C1BB23103FA7}" srcOrd="0" destOrd="0" presId="urn:microsoft.com/office/officeart/2005/8/layout/hierarchy3"/>
    <dgm:cxn modelId="{25D91C3D-0D00-4A2D-BC30-24B780130411}" type="presOf" srcId="{EF4E6064-2222-4025-843B-774CAA10FB18}" destId="{0406E04E-E93F-457E-87F7-A76954C0A595}" srcOrd="0" destOrd="0" presId="urn:microsoft.com/office/officeart/2005/8/layout/hierarchy3"/>
    <dgm:cxn modelId="{08B79F65-56F8-4410-979D-C152A9B95F0E}" srcId="{C49DE7C9-3CCD-4A68-9AF1-4959318AB8CE}" destId="{01677119-4045-431C-B853-E26F7E884148}" srcOrd="4" destOrd="0" parTransId="{BD23E557-7C98-4DE1-8314-D7BD845DAFE9}" sibTransId="{D88B1D94-3681-4367-B510-C70B29A5421D}"/>
    <dgm:cxn modelId="{AEF5CCF0-D13C-4BD9-A857-E73C20394E65}" type="presOf" srcId="{C49DE7C9-3CCD-4A68-9AF1-4959318AB8CE}" destId="{18B331A4-2A99-4364-B5B4-8854F2CECE91}" srcOrd="0" destOrd="0" presId="urn:microsoft.com/office/officeart/2005/8/layout/hierarchy3"/>
    <dgm:cxn modelId="{CE949022-0C50-4E9D-A521-1C1D7430A4FD}" type="presOf" srcId="{875902B6-D7AA-46D0-A995-D11880EA2FD1}" destId="{30415E90-D52D-48D0-83BA-D69F81D22A24}" srcOrd="0" destOrd="0" presId="urn:microsoft.com/office/officeart/2005/8/layout/hierarchy3"/>
    <dgm:cxn modelId="{B63FA83C-905D-4290-B4BE-479D644C2290}" type="presOf" srcId="{951D879D-BE7E-430E-B000-5597C8FEFDD3}" destId="{85BB03BB-9CE9-47E8-9947-C2B05A20157F}" srcOrd="0" destOrd="0" presId="urn:microsoft.com/office/officeart/2005/8/layout/hierarchy3"/>
    <dgm:cxn modelId="{D1F9AEBE-BDA0-41A7-915B-811969B89901}" type="presOf" srcId="{C49DE7C9-3CCD-4A68-9AF1-4959318AB8CE}" destId="{01013C70-3796-4887-98D0-B93D667D085C}" srcOrd="1" destOrd="0" presId="urn:microsoft.com/office/officeart/2005/8/layout/hierarchy3"/>
    <dgm:cxn modelId="{1F14077A-DA69-4118-8DCB-C18235300405}" srcId="{B217A518-BEE6-4DD9-9286-89D1EA55A1ED}" destId="{C49DE7C9-3CCD-4A68-9AF1-4959318AB8CE}" srcOrd="0" destOrd="0" parTransId="{56D9DDAE-EE37-44E5-B4BB-BEF2BDF040B6}" sibTransId="{ED450566-2D8F-4675-ABE7-01F032F94DCF}"/>
    <dgm:cxn modelId="{E49CBF13-F8B0-4927-A735-22C6711A7CFB}" type="presOf" srcId="{D8771175-9235-4964-9D27-84A6F0079BDC}" destId="{86EBD45B-2267-4CA8-B8C4-6B38ED4F7284}"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6276E095-D530-4B80-ACCF-E7AACE1C9868}" type="presOf" srcId="{01677119-4045-431C-B853-E26F7E884148}" destId="{725300A4-7A1C-40A2-A020-57CA6A1A3BF0}" srcOrd="0" destOrd="0" presId="urn:microsoft.com/office/officeart/2005/8/layout/hierarchy3"/>
    <dgm:cxn modelId="{404FCE2B-B7E7-4D93-9E66-CA66C26A7689}" type="presOf" srcId="{40CAD029-3C99-4E8D-98B4-2953D52807B2}" destId="{0ECFACD2-E546-4248-9C0E-3A50A1F0895C}" srcOrd="0" destOrd="0" presId="urn:microsoft.com/office/officeart/2005/8/layout/hierarchy3"/>
    <dgm:cxn modelId="{41C213FB-6C3D-4EB8-BA74-9073A5C05476}" type="presOf" srcId="{58DCE318-75B7-47FE-8525-3043B002245B}" destId="{9825A28B-C7C5-4204-94C3-E8D7000EEC4F}" srcOrd="0" destOrd="0" presId="urn:microsoft.com/office/officeart/2005/8/layout/hierarchy3"/>
    <dgm:cxn modelId="{787BDD59-7892-4F86-96D6-383C58EE5197}" type="presOf" srcId="{BD23E557-7C98-4DE1-8314-D7BD845DAFE9}" destId="{199D0DAA-F8E9-49A7-864C-8F57EB052505}" srcOrd="0" destOrd="0" presId="urn:microsoft.com/office/officeart/2005/8/layout/hierarchy3"/>
    <dgm:cxn modelId="{2B1ED686-BD24-4F22-B556-FF8FE1A77F68}" type="presOf" srcId="{8691F7BC-3BF2-4274-8C3C-961D302C3E80}" destId="{ABA4AD6F-2F38-4BDD-9216-4EDB340AA554}" srcOrd="0" destOrd="0" presId="urn:microsoft.com/office/officeart/2005/8/layout/hierarchy3"/>
    <dgm:cxn modelId="{BE9829C8-B2EA-4A04-8AD4-D2BBA0B8F5A5}" type="presParOf" srcId="{96FF3DE8-3675-4CB8-B07C-3DCAFF305E01}" destId="{9DD75A0C-E450-4BE0-810F-123BF65818C1}" srcOrd="0" destOrd="0" presId="urn:microsoft.com/office/officeart/2005/8/layout/hierarchy3"/>
    <dgm:cxn modelId="{CFAEADA2-8C32-4E35-808E-917E55FF7D18}" type="presParOf" srcId="{9DD75A0C-E450-4BE0-810F-123BF65818C1}" destId="{0A884521-68A1-4C12-8831-974241E448AA}" srcOrd="0" destOrd="0" presId="urn:microsoft.com/office/officeart/2005/8/layout/hierarchy3"/>
    <dgm:cxn modelId="{CD9328B9-61B2-4E84-90F5-54CA871F983E}" type="presParOf" srcId="{0A884521-68A1-4C12-8831-974241E448AA}" destId="{18B331A4-2A99-4364-B5B4-8854F2CECE91}" srcOrd="0" destOrd="0" presId="urn:microsoft.com/office/officeart/2005/8/layout/hierarchy3"/>
    <dgm:cxn modelId="{01E8DC9A-976D-45CD-B9B0-1020CC5A37DD}" type="presParOf" srcId="{0A884521-68A1-4C12-8831-974241E448AA}" destId="{01013C70-3796-4887-98D0-B93D667D085C}" srcOrd="1" destOrd="0" presId="urn:microsoft.com/office/officeart/2005/8/layout/hierarchy3"/>
    <dgm:cxn modelId="{DD7947F0-8768-488F-B714-49244D60CCB2}" type="presParOf" srcId="{9DD75A0C-E450-4BE0-810F-123BF65818C1}" destId="{7530FBDF-F41C-4729-BAE1-3909AC81C7F2}" srcOrd="1" destOrd="0" presId="urn:microsoft.com/office/officeart/2005/8/layout/hierarchy3"/>
    <dgm:cxn modelId="{EF2DFD08-CD43-4F7A-814C-C75F1037DD87}" type="presParOf" srcId="{7530FBDF-F41C-4729-BAE1-3909AC81C7F2}" destId="{0912B255-822D-42AD-8D51-EAD24CC90B92}" srcOrd="0" destOrd="0" presId="urn:microsoft.com/office/officeart/2005/8/layout/hierarchy3"/>
    <dgm:cxn modelId="{ABBF659F-69EE-4F0A-8914-93D3CA38B3B3}" type="presParOf" srcId="{7530FBDF-F41C-4729-BAE1-3909AC81C7F2}" destId="{30415E90-D52D-48D0-83BA-D69F81D22A24}" srcOrd="1" destOrd="0" presId="urn:microsoft.com/office/officeart/2005/8/layout/hierarchy3"/>
    <dgm:cxn modelId="{F3A3201D-47D5-4BF1-B4E8-E7EB5A9F8534}" type="presParOf" srcId="{7530FBDF-F41C-4729-BAE1-3909AC81C7F2}" destId="{19D262A1-4F11-47A2-91BC-C1BB23103FA7}" srcOrd="2" destOrd="0" presId="urn:microsoft.com/office/officeart/2005/8/layout/hierarchy3"/>
    <dgm:cxn modelId="{18B94793-6B2A-4959-A62D-B23C3A95AAA1}" type="presParOf" srcId="{7530FBDF-F41C-4729-BAE1-3909AC81C7F2}" destId="{9825A28B-C7C5-4204-94C3-E8D7000EEC4F}" srcOrd="3" destOrd="0" presId="urn:microsoft.com/office/officeart/2005/8/layout/hierarchy3"/>
    <dgm:cxn modelId="{E3B0446A-41D9-42D0-881B-40EE51773997}" type="presParOf" srcId="{7530FBDF-F41C-4729-BAE1-3909AC81C7F2}" destId="{0ECFACD2-E546-4248-9C0E-3A50A1F0895C}" srcOrd="4" destOrd="0" presId="urn:microsoft.com/office/officeart/2005/8/layout/hierarchy3"/>
    <dgm:cxn modelId="{0199D54D-72C4-4BA6-A362-F686F8A627FD}" type="presParOf" srcId="{7530FBDF-F41C-4729-BAE1-3909AC81C7F2}" destId="{ABA4AD6F-2F38-4BDD-9216-4EDB340AA554}" srcOrd="5" destOrd="0" presId="urn:microsoft.com/office/officeart/2005/8/layout/hierarchy3"/>
    <dgm:cxn modelId="{3EEE6DFE-F07F-4C52-8F85-9EABF8BCB20B}" type="presParOf" srcId="{7530FBDF-F41C-4729-BAE1-3909AC81C7F2}" destId="{0406E04E-E93F-457E-87F7-A76954C0A595}" srcOrd="6" destOrd="0" presId="urn:microsoft.com/office/officeart/2005/8/layout/hierarchy3"/>
    <dgm:cxn modelId="{F67D6B4F-D57B-47A7-82C2-030B10DFA805}" type="presParOf" srcId="{7530FBDF-F41C-4729-BAE1-3909AC81C7F2}" destId="{885DB2E2-94C8-4BD6-A25B-A6DF9906D3CD}" srcOrd="7" destOrd="0" presId="urn:microsoft.com/office/officeart/2005/8/layout/hierarchy3"/>
    <dgm:cxn modelId="{A88B40A7-7CE2-474C-ABC5-22FFEC04C221}" type="presParOf" srcId="{7530FBDF-F41C-4729-BAE1-3909AC81C7F2}" destId="{199D0DAA-F8E9-49A7-864C-8F57EB052505}" srcOrd="8" destOrd="0" presId="urn:microsoft.com/office/officeart/2005/8/layout/hierarchy3"/>
    <dgm:cxn modelId="{48B5B55B-DAFE-4605-86C9-4CD5C8F56F13}" type="presParOf" srcId="{7530FBDF-F41C-4729-BAE1-3909AC81C7F2}" destId="{725300A4-7A1C-40A2-A020-57CA6A1A3BF0}" srcOrd="9" destOrd="0" presId="urn:microsoft.com/office/officeart/2005/8/layout/hierarchy3"/>
    <dgm:cxn modelId="{62921BC4-52E6-4486-89CC-B090AFDD342A}" type="presParOf" srcId="{7530FBDF-F41C-4729-BAE1-3909AC81C7F2}" destId="{85BB03BB-9CE9-47E8-9947-C2B05A20157F}" srcOrd="10" destOrd="0" presId="urn:microsoft.com/office/officeart/2005/8/layout/hierarchy3"/>
    <dgm:cxn modelId="{43D2A63B-02B7-4EC9-AC32-C6BA2C81E1CF}" type="presParOf" srcId="{7530FBDF-F41C-4729-BAE1-3909AC81C7F2}" destId="{86EBD45B-2267-4CA8-B8C4-6B38ED4F7284}"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31A4-2A99-4364-B5B4-8854F2CECE91}">
      <dsp:nvSpPr>
        <dsp:cNvPr id="0" name=""/>
        <dsp:cNvSpPr/>
      </dsp:nvSpPr>
      <dsp:spPr>
        <a:xfrm>
          <a:off x="1283686" y="32482"/>
          <a:ext cx="5413976" cy="546362"/>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kern="1200" dirty="0" smtClean="0"/>
            <a:t>CCS Writing and Research</a:t>
          </a:r>
          <a:endParaRPr lang="en-US" sz="3200" kern="1200" dirty="0"/>
        </a:p>
      </dsp:txBody>
      <dsp:txXfrm>
        <a:off x="1299688" y="48484"/>
        <a:ext cx="5381972" cy="514358"/>
      </dsp:txXfrm>
    </dsp:sp>
    <dsp:sp modelId="{0912B255-822D-42AD-8D51-EAD24CC90B92}">
      <dsp:nvSpPr>
        <dsp:cNvPr id="0" name=""/>
        <dsp:cNvSpPr/>
      </dsp:nvSpPr>
      <dsp:spPr>
        <a:xfrm>
          <a:off x="1825084" y="578844"/>
          <a:ext cx="456348" cy="403730"/>
        </a:xfrm>
        <a:custGeom>
          <a:avLst/>
          <a:gdLst/>
          <a:ahLst/>
          <a:cxnLst/>
          <a:rect l="0" t="0" r="0" b="0"/>
          <a:pathLst>
            <a:path>
              <a:moveTo>
                <a:pt x="0" y="0"/>
              </a:moveTo>
              <a:lnTo>
                <a:pt x="0" y="403730"/>
              </a:lnTo>
              <a:lnTo>
                <a:pt x="456348" y="40373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15E90-D52D-48D0-83BA-D69F81D22A24}">
      <dsp:nvSpPr>
        <dsp:cNvPr id="0" name=""/>
        <dsp:cNvSpPr/>
      </dsp:nvSpPr>
      <dsp:spPr>
        <a:xfrm>
          <a:off x="2281432" y="694545"/>
          <a:ext cx="4851043" cy="576057"/>
        </a:xfrm>
        <a:prstGeom prst="roundRect">
          <a:avLst>
            <a:gd name="adj" fmla="val 10000"/>
          </a:avLst>
        </a:prstGeom>
        <a:solidFill>
          <a:schemeClr val="bg1">
            <a:alpha val="89804"/>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effectLst/>
            </a:rPr>
            <a:t>Successes and Challenges</a:t>
          </a:r>
          <a:endParaRPr lang="en-US" sz="2400" b="0" kern="1200" dirty="0">
            <a:effectLst/>
          </a:endParaRPr>
        </a:p>
      </dsp:txBody>
      <dsp:txXfrm>
        <a:off x="2298304" y="711417"/>
        <a:ext cx="4817299" cy="542313"/>
      </dsp:txXfrm>
    </dsp:sp>
    <dsp:sp modelId="{19D262A1-4F11-47A2-91BC-C1BB23103FA7}">
      <dsp:nvSpPr>
        <dsp:cNvPr id="0" name=""/>
        <dsp:cNvSpPr/>
      </dsp:nvSpPr>
      <dsp:spPr>
        <a:xfrm>
          <a:off x="1825084" y="578844"/>
          <a:ext cx="465436" cy="1102753"/>
        </a:xfrm>
        <a:custGeom>
          <a:avLst/>
          <a:gdLst/>
          <a:ahLst/>
          <a:cxnLst/>
          <a:rect l="0" t="0" r="0" b="0"/>
          <a:pathLst>
            <a:path>
              <a:moveTo>
                <a:pt x="0" y="0"/>
              </a:moveTo>
              <a:lnTo>
                <a:pt x="0" y="1102753"/>
              </a:lnTo>
              <a:lnTo>
                <a:pt x="465436" y="110275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25A28B-C7C5-4204-94C3-E8D7000EEC4F}">
      <dsp:nvSpPr>
        <dsp:cNvPr id="0" name=""/>
        <dsp:cNvSpPr/>
      </dsp:nvSpPr>
      <dsp:spPr>
        <a:xfrm>
          <a:off x="2290520" y="1393568"/>
          <a:ext cx="4869218" cy="576057"/>
        </a:xfrm>
        <a:prstGeom prst="roundRect">
          <a:avLst>
            <a:gd name="adj" fmla="val 10000"/>
          </a:avLst>
        </a:prstGeom>
        <a:solidFill>
          <a:srgbClr val="FFFF85">
            <a:alpha val="90000"/>
          </a:srgbClr>
        </a:solidFill>
        <a:ln w="25400" cap="flat" cmpd="sng" algn="ctr">
          <a:solidFill>
            <a:schemeClr val="accent5">
              <a:hueOff val="995144"/>
              <a:satOff val="8"/>
              <a:lumOff val="47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1" kern="1200" dirty="0" smtClean="0"/>
            <a:t>Close Look at the Writing Standards</a:t>
          </a:r>
          <a:endParaRPr lang="en-US" sz="2400" b="1" kern="1200" dirty="0"/>
        </a:p>
      </dsp:txBody>
      <dsp:txXfrm>
        <a:off x="2307392" y="1410440"/>
        <a:ext cx="4835474" cy="542313"/>
      </dsp:txXfrm>
    </dsp:sp>
    <dsp:sp modelId="{0ECFACD2-E546-4248-9C0E-3A50A1F0895C}">
      <dsp:nvSpPr>
        <dsp:cNvPr id="0" name=""/>
        <dsp:cNvSpPr/>
      </dsp:nvSpPr>
      <dsp:spPr>
        <a:xfrm>
          <a:off x="1825084" y="578844"/>
          <a:ext cx="438172" cy="1901857"/>
        </a:xfrm>
        <a:custGeom>
          <a:avLst/>
          <a:gdLst/>
          <a:ahLst/>
          <a:cxnLst/>
          <a:rect l="0" t="0" r="0" b="0"/>
          <a:pathLst>
            <a:path>
              <a:moveTo>
                <a:pt x="0" y="0"/>
              </a:moveTo>
              <a:lnTo>
                <a:pt x="0" y="1901857"/>
              </a:lnTo>
              <a:lnTo>
                <a:pt x="438172" y="1901857"/>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A4AD6F-2F38-4BDD-9216-4EDB340AA554}">
      <dsp:nvSpPr>
        <dsp:cNvPr id="0" name=""/>
        <dsp:cNvSpPr/>
      </dsp:nvSpPr>
      <dsp:spPr>
        <a:xfrm>
          <a:off x="2263256" y="2134690"/>
          <a:ext cx="4898335" cy="692024"/>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990288"/>
              <a:satOff val="16"/>
              <a:lumOff val="94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ts val="0"/>
            </a:spcAft>
          </a:pPr>
          <a:r>
            <a:rPr lang="en-US" sz="2400" b="0" kern="1200" dirty="0" smtClean="0"/>
            <a:t>Writing Grounded in Evidence</a:t>
          </a:r>
        </a:p>
        <a:p>
          <a:pPr lvl="0" algn="ctr" defTabSz="1066800">
            <a:lnSpc>
              <a:spcPct val="90000"/>
            </a:lnSpc>
            <a:spcBef>
              <a:spcPct val="0"/>
            </a:spcBef>
            <a:spcAft>
              <a:spcPts val="0"/>
            </a:spcAft>
          </a:pPr>
          <a:r>
            <a:rPr lang="en-US" sz="2400" b="0" kern="1200" dirty="0" smtClean="0"/>
            <a:t> from Text</a:t>
          </a:r>
          <a:endParaRPr lang="en-US" sz="2400" b="0" kern="1200" dirty="0"/>
        </a:p>
      </dsp:txBody>
      <dsp:txXfrm>
        <a:off x="2283525" y="2154959"/>
        <a:ext cx="4857797" cy="651486"/>
      </dsp:txXfrm>
    </dsp:sp>
    <dsp:sp modelId="{0406E04E-E93F-457E-87F7-A76954C0A595}">
      <dsp:nvSpPr>
        <dsp:cNvPr id="0" name=""/>
        <dsp:cNvSpPr/>
      </dsp:nvSpPr>
      <dsp:spPr>
        <a:xfrm>
          <a:off x="1825084" y="578844"/>
          <a:ext cx="456348" cy="2679913"/>
        </a:xfrm>
        <a:custGeom>
          <a:avLst/>
          <a:gdLst/>
          <a:ahLst/>
          <a:cxnLst/>
          <a:rect l="0" t="0" r="0" b="0"/>
          <a:pathLst>
            <a:path>
              <a:moveTo>
                <a:pt x="0" y="0"/>
              </a:moveTo>
              <a:lnTo>
                <a:pt x="0" y="2679913"/>
              </a:lnTo>
              <a:lnTo>
                <a:pt x="456348" y="267991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DB2E2-94C8-4BD6-A25B-A6DF9906D3CD}">
      <dsp:nvSpPr>
        <dsp:cNvPr id="0" name=""/>
        <dsp:cNvSpPr/>
      </dsp:nvSpPr>
      <dsp:spPr>
        <a:xfrm>
          <a:off x="2281432" y="2970728"/>
          <a:ext cx="4898344" cy="576057"/>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985433"/>
              <a:satOff val="25"/>
              <a:lumOff val="141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Research in CCS ELA &amp; Literacy</a:t>
          </a:r>
        </a:p>
      </dsp:txBody>
      <dsp:txXfrm>
        <a:off x="2298304" y="2987600"/>
        <a:ext cx="4864600" cy="542313"/>
      </dsp:txXfrm>
    </dsp:sp>
    <dsp:sp modelId="{199D0DAA-F8E9-49A7-864C-8F57EB052505}">
      <dsp:nvSpPr>
        <dsp:cNvPr id="0" name=""/>
        <dsp:cNvSpPr/>
      </dsp:nvSpPr>
      <dsp:spPr>
        <a:xfrm>
          <a:off x="1825084" y="578844"/>
          <a:ext cx="456348" cy="3399985"/>
        </a:xfrm>
        <a:custGeom>
          <a:avLst/>
          <a:gdLst/>
          <a:ahLst/>
          <a:cxnLst/>
          <a:rect l="0" t="0" r="0" b="0"/>
          <a:pathLst>
            <a:path>
              <a:moveTo>
                <a:pt x="0" y="0"/>
              </a:moveTo>
              <a:lnTo>
                <a:pt x="0" y="3399985"/>
              </a:lnTo>
              <a:lnTo>
                <a:pt x="456348" y="339998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5300A4-7A1C-40A2-A020-57CA6A1A3BF0}">
      <dsp:nvSpPr>
        <dsp:cNvPr id="0" name=""/>
        <dsp:cNvSpPr/>
      </dsp:nvSpPr>
      <dsp:spPr>
        <a:xfrm>
          <a:off x="2281432" y="3690800"/>
          <a:ext cx="4901929" cy="576057"/>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3980577"/>
              <a:satOff val="33"/>
              <a:lumOff val="188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Supporting Students in Writing</a:t>
          </a:r>
          <a:endParaRPr lang="en-US" sz="2400" b="0" kern="1200" dirty="0"/>
        </a:p>
      </dsp:txBody>
      <dsp:txXfrm>
        <a:off x="2298304" y="3707672"/>
        <a:ext cx="4868185" cy="542313"/>
      </dsp:txXfrm>
    </dsp:sp>
    <dsp:sp modelId="{85BB03BB-9CE9-47E8-9947-C2B05A20157F}">
      <dsp:nvSpPr>
        <dsp:cNvPr id="0" name=""/>
        <dsp:cNvSpPr/>
      </dsp:nvSpPr>
      <dsp:spPr>
        <a:xfrm>
          <a:off x="1825084" y="578844"/>
          <a:ext cx="456348" cy="4120057"/>
        </a:xfrm>
        <a:custGeom>
          <a:avLst/>
          <a:gdLst/>
          <a:ahLst/>
          <a:cxnLst/>
          <a:rect l="0" t="0" r="0" b="0"/>
          <a:pathLst>
            <a:path>
              <a:moveTo>
                <a:pt x="0" y="0"/>
              </a:moveTo>
              <a:lnTo>
                <a:pt x="0" y="4120057"/>
              </a:lnTo>
              <a:lnTo>
                <a:pt x="456348" y="4120057"/>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EBD45B-2267-4CA8-B8C4-6B38ED4F7284}">
      <dsp:nvSpPr>
        <dsp:cNvPr id="0" name=""/>
        <dsp:cNvSpPr/>
      </dsp:nvSpPr>
      <dsp:spPr>
        <a:xfrm>
          <a:off x="2281432" y="4410873"/>
          <a:ext cx="4770791" cy="576057"/>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4975721"/>
              <a:satOff val="41"/>
              <a:lumOff val="23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Routine and Daily Writing</a:t>
          </a:r>
          <a:endParaRPr lang="en-US" sz="2400" b="0" kern="1200" dirty="0"/>
        </a:p>
      </dsp:txBody>
      <dsp:txXfrm>
        <a:off x="2298304" y="4427745"/>
        <a:ext cx="4737047" cy="54231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9DAA4107-EF30-49A8-8290-C118E51199DE}" type="datetimeFigureOut">
              <a:rPr lang="en-US" smtClean="0"/>
              <a:pPr/>
              <a:t>8/7/2014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EBFCDA87-F9E5-4062-9015-B6855F9D2074}" type="datetimeFigureOut">
              <a:rPr lang="en-US" smtClean="0"/>
              <a:pPr/>
              <a:t>8/7/2014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10</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Remind participants that full directions, including</a:t>
            </a:r>
            <a:r>
              <a:rPr lang="en-US" baseline="0" dirty="0" smtClean="0"/>
              <a:t> the questions to answer, are in the Participant Guide.</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19</a:t>
            </a:fld>
            <a:endParaRPr lang="en-US" dirty="0"/>
          </a:p>
        </p:txBody>
      </p:sp>
    </p:spTree>
    <p:extLst>
      <p:ext uri="{BB962C8B-B14F-4D97-AF65-F5344CB8AC3E}">
        <p14:creationId xmlns:p14="http://schemas.microsoft.com/office/powerpoint/2010/main" val="22090205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38F621-8F2C-4F90-852A-E36809B397B3}" type="slidenum">
              <a:rPr lang="en-US" smtClean="0"/>
              <a:pPr/>
              <a:t>20</a:t>
            </a:fld>
            <a:endParaRPr lang="en-US" dirty="0"/>
          </a:p>
        </p:txBody>
      </p:sp>
    </p:spTree>
    <p:extLst>
      <p:ext uri="{BB962C8B-B14F-4D97-AF65-F5344CB8AC3E}">
        <p14:creationId xmlns:p14="http://schemas.microsoft.com/office/powerpoint/2010/main" val="19483536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In Part 2 of Module</a:t>
            </a:r>
            <a:r>
              <a:rPr lang="en-US" baseline="0" dirty="0" smtClean="0"/>
              <a:t> 3, we’ll look at the organization of the writing standards and review the first three standards</a:t>
            </a:r>
            <a:r>
              <a:rPr lang="en-US" dirty="0" smtClean="0"/>
              <a:t> - </a:t>
            </a:r>
            <a:r>
              <a:rPr lang="en-US" baseline="0" dirty="0" smtClean="0"/>
              <a:t>text types - as they are explained in </a:t>
            </a:r>
            <a:r>
              <a:rPr lang="en-US" i="1" baseline="0" dirty="0" smtClean="0"/>
              <a:t>Appendix A </a:t>
            </a:r>
            <a:r>
              <a:rPr lang="en-US" baseline="0" dirty="0" smtClean="0"/>
              <a:t>of the CCSS</a:t>
            </a:r>
            <a:r>
              <a:rPr lang="en-US" dirty="0" smtClean="0"/>
              <a:t>. We’ll then examine the three types of writing </a:t>
            </a:r>
            <a:r>
              <a:rPr lang="en-US" baseline="0" dirty="0" smtClean="0"/>
              <a:t>by</a:t>
            </a:r>
            <a:r>
              <a:rPr lang="en-US" dirty="0" smtClean="0"/>
              <a:t> annotating</a:t>
            </a:r>
            <a:r>
              <a:rPr lang="en-US" baseline="0" dirty="0" smtClean="0"/>
              <a:t> student writing samples.</a:t>
            </a:r>
            <a:endParaRPr lang="en-US" dirty="0"/>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11</a:t>
            </a:fld>
            <a:endParaRPr lang="en-US" dirty="0"/>
          </a:p>
        </p:txBody>
      </p:sp>
    </p:spTree>
    <p:extLst>
      <p:ext uri="{BB962C8B-B14F-4D97-AF65-F5344CB8AC3E}">
        <p14:creationId xmlns:p14="http://schemas.microsoft.com/office/powerpoint/2010/main" val="1553618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Graham, S. &amp; Harris, K. “Designing</a:t>
            </a:r>
            <a:r>
              <a:rPr lang="en-US" baseline="0" dirty="0" smtClean="0"/>
              <a:t> an Effective Writing Program,” in Graham, S., MacArthur, C. &amp; Fitzgerald, J. </a:t>
            </a:r>
            <a:r>
              <a:rPr lang="en-US" i="1" baseline="0" dirty="0" smtClean="0"/>
              <a:t>Best Practices in Writing Instruction </a:t>
            </a:r>
            <a:r>
              <a:rPr lang="en-US" i="0" baseline="0" dirty="0" smtClean="0"/>
              <a:t>2013. New York. Guilford Press.</a:t>
            </a:r>
          </a:p>
          <a:p>
            <a:endParaRPr lang="en-US" i="0" baseline="0" dirty="0" smtClean="0"/>
          </a:p>
          <a:p>
            <a:r>
              <a:rPr lang="en-US" i="0" baseline="0" dirty="0" smtClean="0"/>
              <a:t>The purpose of this slide is to bring provide context for this module. </a:t>
            </a:r>
          </a:p>
          <a:p>
            <a:endParaRPr lang="en-US" i="0" baseline="0" dirty="0" smtClean="0"/>
          </a:p>
          <a:p>
            <a:r>
              <a:rPr lang="en-US" i="0" u="sng" baseline="0" dirty="0" smtClean="0"/>
              <a:t>Explain</a:t>
            </a:r>
            <a:r>
              <a:rPr lang="en-US" i="0" baseline="0" dirty="0" smtClean="0"/>
              <a:t> that the text, </a:t>
            </a:r>
            <a:r>
              <a:rPr lang="en-US" i="1" baseline="0" dirty="0" smtClean="0"/>
              <a:t>Best Practices in Writing</a:t>
            </a:r>
            <a:r>
              <a:rPr lang="en-US" i="1" dirty="0" smtClean="0"/>
              <a:t> Instruction</a:t>
            </a:r>
            <a:r>
              <a:rPr lang="en-US" i="0" baseline="0" dirty="0" smtClean="0"/>
              <a:t>, which provides evidence-based practices in writing instruction, was originally written in 2007, and has been revised</a:t>
            </a:r>
            <a:r>
              <a:rPr lang="en-US" i="0" dirty="0" smtClean="0"/>
              <a:t> and updated in 2013</a:t>
            </a:r>
            <a:r>
              <a:rPr lang="en-US" i="0" baseline="0" dirty="0" smtClean="0"/>
              <a:t> to align with the CC standards. The authors and contributors are widely respected experts in the field of writing instruction.</a:t>
            </a:r>
          </a:p>
          <a:p>
            <a:endParaRPr lang="en-US" i="0" baseline="0" dirty="0" smtClean="0"/>
          </a:p>
          <a:p>
            <a:r>
              <a:rPr lang="en-US" i="0" u="sng" baseline="0" dirty="0" smtClean="0"/>
              <a:t>Ask</a:t>
            </a:r>
            <a:r>
              <a:rPr lang="en-US" i="0" baseline="0" dirty="0" smtClean="0"/>
              <a:t> a participant to read the slide, then direct participants to turn and talk with a neighbor. “Do you agree with the authors’ statement? </a:t>
            </a:r>
            <a:r>
              <a:rPr lang="en-US" b="1" i="0" baseline="0" dirty="0" smtClean="0"/>
              <a:t>Why do you think less time is devoted to teaching writing than to teaching reading and math</a:t>
            </a:r>
            <a:r>
              <a:rPr lang="en-US" i="0" baseline="0" dirty="0" smtClean="0"/>
              <a:t>?</a:t>
            </a:r>
          </a:p>
          <a:p>
            <a:endParaRPr lang="en-US" i="0" baseline="0" dirty="0" smtClean="0"/>
          </a:p>
          <a:p>
            <a:r>
              <a:rPr lang="en-US" i="0" baseline="0" dirty="0" smtClean="0"/>
              <a:t>After several </a:t>
            </a:r>
            <a:r>
              <a:rPr lang="en-US" dirty="0" smtClean="0"/>
              <a:t>possible reasons have been offered, share the following information:</a:t>
            </a:r>
          </a:p>
          <a:p>
            <a:r>
              <a:rPr lang="en-US" i="0" baseline="0" dirty="0" smtClean="0"/>
              <a:t>The authors make a point that the research behind writing instruction hasn’t changed. We know a lot about designing and teaching effective writing programs, and teachers and schools who regularly devote time to teaching writing, do a “phenomenal” job.  Current research shows that beyond grade three, teachers devote little time to teaching writing and students do little writing in or out of school for academic purposes. With a new and rigorous set of standards that make writing a central element, learning to write is strongly emphasized. Students are expected to write for multiple purposes, and use writing to recall, organize, analyze, interpret, and build knowledge about content. With this strong emphasis on writing, it is important for all teachers to teach writing.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12</a:t>
            </a:fld>
            <a:endParaRPr lang="en-US" dirty="0"/>
          </a:p>
        </p:txBody>
      </p:sp>
    </p:spTree>
    <p:extLst>
      <p:ext uri="{BB962C8B-B14F-4D97-AF65-F5344CB8AC3E}">
        <p14:creationId xmlns:p14="http://schemas.microsoft.com/office/powerpoint/2010/main" val="3310835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a:r>
              <a:rPr lang="en-US" dirty="0" smtClean="0"/>
              <a:t>The purpose of</a:t>
            </a:r>
            <a:r>
              <a:rPr lang="en-US" baseline="0" dirty="0" smtClean="0"/>
              <a:t> this is to answer the question: Why is writing important? </a:t>
            </a:r>
            <a:r>
              <a:rPr lang="en-US" dirty="0" smtClean="0"/>
              <a:t>Versatile: </a:t>
            </a:r>
          </a:p>
          <a:p>
            <a:pPr marL="0" lvl="1" indent="-171450">
              <a:buFont typeface="Arial" panose="020B0604020202020204" pitchFamily="34" charset="0"/>
              <a:buChar char="•"/>
            </a:pPr>
            <a:r>
              <a:rPr lang="en-US" dirty="0" smtClean="0"/>
              <a:t>Maintain personal links with family and friends</a:t>
            </a:r>
          </a:p>
          <a:p>
            <a:pPr marL="0" lvl="1" indent="-171450">
              <a:buFont typeface="Arial" panose="020B0604020202020204" pitchFamily="34" charset="0"/>
              <a:buChar char="•"/>
            </a:pPr>
            <a:r>
              <a:rPr lang="en-US" dirty="0" smtClean="0"/>
              <a:t>Share information</a:t>
            </a:r>
          </a:p>
          <a:p>
            <a:pPr marL="0" lvl="1" indent="-171450">
              <a:buFont typeface="Arial" panose="020B0604020202020204" pitchFamily="34" charset="0"/>
              <a:buChar char="•"/>
            </a:pPr>
            <a:r>
              <a:rPr lang="en-US" dirty="0" smtClean="0"/>
              <a:t>Tell stories</a:t>
            </a:r>
          </a:p>
          <a:p>
            <a:pPr marL="0" lvl="1" indent="-171450">
              <a:buFont typeface="Arial" panose="020B0604020202020204" pitchFamily="34" charset="0"/>
              <a:buChar char="•"/>
            </a:pPr>
            <a:r>
              <a:rPr lang="en-US" dirty="0" smtClean="0"/>
              <a:t>Create imagined worlds</a:t>
            </a:r>
          </a:p>
          <a:p>
            <a:pPr marL="0" lvl="1" indent="-171450">
              <a:buFont typeface="Arial" panose="020B0604020202020204" pitchFamily="34" charset="0"/>
              <a:buChar char="•"/>
            </a:pPr>
            <a:r>
              <a:rPr lang="en-US" dirty="0" smtClean="0"/>
              <a:t>Chronicle experiences</a:t>
            </a:r>
          </a:p>
          <a:p>
            <a:pPr marL="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Explore who we are</a:t>
            </a: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smtClean="0"/>
          </a:p>
          <a:p>
            <a:pPr marL="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smtClean="0"/>
              <a:t>Powerful: </a:t>
            </a:r>
            <a:r>
              <a:rPr lang="en-US" dirty="0" err="1" smtClean="0"/>
              <a:t>Influences</a:t>
            </a:r>
            <a:r>
              <a:rPr lang="en-US" baseline="0" dirty="0" err="1" smtClean="0"/>
              <a:t>others</a:t>
            </a:r>
            <a:r>
              <a:rPr lang="en-US" baseline="0" dirty="0" smtClean="0"/>
              <a:t>, e.g. </a:t>
            </a:r>
            <a:r>
              <a:rPr lang="en-US" i="1" baseline="0" dirty="0" smtClean="0"/>
              <a:t>Uncle Tom’s Cabin, The Feminine Mystique</a:t>
            </a:r>
          </a:p>
          <a:p>
            <a:pPr marL="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i="1" dirty="0" smtClean="0"/>
          </a:p>
          <a:p>
            <a:pPr marL="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smtClean="0"/>
              <a:t>Indispensable for learning and communicating</a:t>
            </a:r>
          </a:p>
          <a:p>
            <a:pPr marL="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Gather, preserve, and transmit information</a:t>
            </a:r>
          </a:p>
          <a:p>
            <a:pPr marL="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Helps us understand what we read better by processing and organizing</a:t>
            </a:r>
          </a:p>
          <a:p>
            <a:pPr marL="0" marR="0" lvl="1" algn="l" defTabSz="914400" rtl="0" eaLnBrk="1" fontAlgn="auto" latinLnBrk="0" hangingPunct="1">
              <a:lnSpc>
                <a:spcPct val="100000"/>
              </a:lnSpc>
              <a:spcBef>
                <a:spcPts val="0"/>
              </a:spcBef>
              <a:spcAft>
                <a:spcPts val="0"/>
              </a:spcAft>
              <a:buClrTx/>
              <a:buSzTx/>
              <a:tabLst/>
              <a:defRPr/>
            </a:pPr>
            <a:endParaRPr lang="en-US" dirty="0" smtClean="0"/>
          </a:p>
          <a:p>
            <a:pPr marL="0" marR="0" lvl="1" algn="l" defTabSz="914400" rtl="0" eaLnBrk="1" fontAlgn="auto" latinLnBrk="0" hangingPunct="1">
              <a:lnSpc>
                <a:spcPct val="100000"/>
              </a:lnSpc>
              <a:spcBef>
                <a:spcPts val="0"/>
              </a:spcBef>
              <a:spcAft>
                <a:spcPts val="0"/>
              </a:spcAft>
              <a:buClrTx/>
              <a:buSzTx/>
              <a:tabLst/>
              <a:defRPr/>
            </a:pPr>
            <a:r>
              <a:rPr lang="en-US" dirty="0" smtClean="0"/>
              <a:t>Improves reading skills</a:t>
            </a:r>
          </a:p>
          <a:p>
            <a:pPr marL="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Not identical processes, but research shows that instruction that improves writing skills and process also improves reading skills and processes</a:t>
            </a:r>
          </a:p>
          <a:p>
            <a:pPr marL="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Writers gain insight about reading by writing for audiences</a:t>
            </a:r>
          </a:p>
          <a:p>
            <a:pPr marL="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Quantity of writing improves reading comprehension</a:t>
            </a:r>
            <a:endParaRPr lang="en-US" dirty="0"/>
          </a:p>
          <a:p>
            <a:pPr marL="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smtClean="0"/>
          </a:p>
          <a:p>
            <a:pPr marL="0" lvl="1"/>
            <a:r>
              <a:rPr lang="en-US" dirty="0" smtClean="0"/>
              <a:t>Graham (2013) pp. 4-6</a:t>
            </a:r>
            <a:endParaRPr lang="en-US" dirty="0"/>
          </a:p>
        </p:txBody>
      </p:sp>
      <p:sp>
        <p:nvSpPr>
          <p:cNvPr id="4" name="Slide Number Placeholder 3"/>
          <p:cNvSpPr>
            <a:spLocks noGrp="1"/>
          </p:cNvSpPr>
          <p:nvPr>
            <p:ph type="sldNum" sz="quarter" idx="10"/>
          </p:nvPr>
        </p:nvSpPr>
        <p:spPr/>
        <p:txBody>
          <a:bodyPr/>
          <a:lstStyle/>
          <a:p>
            <a:fld id="{C885D6C3-FDDC-416D-8260-269E675D8A05}" type="slidenum">
              <a:rPr lang="en-US" smtClean="0"/>
              <a:pPr/>
              <a:t>13</a:t>
            </a:fld>
            <a:endParaRPr lang="en-US"/>
          </a:p>
        </p:txBody>
      </p:sp>
    </p:spTree>
    <p:extLst>
      <p:ext uri="{BB962C8B-B14F-4D97-AF65-F5344CB8AC3E}">
        <p14:creationId xmlns:p14="http://schemas.microsoft.com/office/powerpoint/2010/main" val="15300010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7638" y="1135063"/>
            <a:ext cx="4187825" cy="3141662"/>
          </a:xfrm>
        </p:spPr>
      </p:sp>
      <p:sp>
        <p:nvSpPr>
          <p:cNvPr id="3" name="Notes Placeholder 2"/>
          <p:cNvSpPr>
            <a:spLocks noGrp="1"/>
          </p:cNvSpPr>
          <p:nvPr>
            <p:ph type="body" idx="1"/>
          </p:nvPr>
        </p:nvSpPr>
        <p:spPr/>
        <p:txBody>
          <a:bodyPr/>
          <a:lstStyle/>
          <a:p>
            <a:r>
              <a:rPr lang="en-US" dirty="0" smtClean="0"/>
              <a:t>Note that throughout</a:t>
            </a:r>
            <a:r>
              <a:rPr lang="en-US" baseline="0" dirty="0" smtClean="0"/>
              <a:t> this module we will look at both best practices and models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14</a:t>
            </a:fld>
            <a:endParaRPr lang="en-US" dirty="0"/>
          </a:p>
        </p:txBody>
      </p:sp>
    </p:spTree>
    <p:extLst>
      <p:ext uri="{BB962C8B-B14F-4D97-AF65-F5344CB8AC3E}">
        <p14:creationId xmlns:p14="http://schemas.microsoft.com/office/powerpoint/2010/main" val="882398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 Standard</a:t>
            </a:r>
            <a:r>
              <a:rPr lang="en-US" baseline="0" dirty="0" smtClean="0"/>
              <a:t> 10, Range of Writing: </a:t>
            </a:r>
            <a:r>
              <a:rPr lang="en-US" dirty="0" smtClean="0"/>
              <a:t>To build a foundation for college and career readiness, students need to learn to use writing as a way of offering and supporting opinions, demonstrating understanding of the subjects they are studying, and conveying real and imagined experiences and events. They learn to appreciate that a key purpose of writing is to communicate clearly to an external, sometimes unfamiliar audience, and they begin to adapt the form and content of their writing to accomplish a particular task and purpose. They develop the capacity to build knowledge on a subject through research projects and to respond analytically to literary and informational sources. To meet these goals, students must devote significant time and effort to writing, producing numerous pieces over short and extended time frames throughout the year.</a:t>
            </a:r>
          </a:p>
        </p:txBody>
      </p:sp>
      <p:sp>
        <p:nvSpPr>
          <p:cNvPr id="4" name="Slide Number Placeholder 3"/>
          <p:cNvSpPr>
            <a:spLocks noGrp="1"/>
          </p:cNvSpPr>
          <p:nvPr>
            <p:ph type="sldNum" sz="quarter" idx="10"/>
          </p:nvPr>
        </p:nvSpPr>
        <p:spPr/>
        <p:txBody>
          <a:bodyPr/>
          <a:lstStyle/>
          <a:p>
            <a:fld id="{E538F621-8F2C-4F90-852A-E36809B397B3}" type="slidenum">
              <a:rPr lang="en-US" smtClean="0"/>
              <a:pPr/>
              <a:t>15</a:t>
            </a:fld>
            <a:endParaRPr lang="en-US" dirty="0"/>
          </a:p>
        </p:txBody>
      </p:sp>
    </p:spTree>
    <p:extLst>
      <p:ext uri="{BB962C8B-B14F-4D97-AF65-F5344CB8AC3E}">
        <p14:creationId xmlns:p14="http://schemas.microsoft.com/office/powerpoint/2010/main" val="6274315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Authors of</a:t>
            </a:r>
            <a:r>
              <a:rPr lang="en-US" baseline="0" dirty="0" smtClean="0"/>
              <a:t> Common Core Standards recognized the nature of writing for young children and were realistic in their expectations for assessing writing of young students on challenging or developmentally inappropriate tasks. Nonetheless, teachers of primary grades students can look to grades 3 and 4 for the missing standards and begin to build stamina and good writing habits for when these standards do begin. </a:t>
            </a:r>
            <a:endParaRPr lang="en-US" dirty="0" smtClean="0"/>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16</a:t>
            </a:fld>
            <a:endParaRPr lang="en-US" dirty="0"/>
          </a:p>
        </p:txBody>
      </p:sp>
    </p:spTree>
    <p:extLst>
      <p:ext uri="{BB962C8B-B14F-4D97-AF65-F5344CB8AC3E}">
        <p14:creationId xmlns:p14="http://schemas.microsoft.com/office/powerpoint/2010/main" val="1603478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65 minutes for all of Part 2, including Activities</a:t>
            </a:r>
            <a:r>
              <a:rPr lang="en-US" baseline="0" dirty="0" smtClean="0"/>
              <a:t> 2 and 3. Introductory slides, 13-14,  should take no more than 5 minutes, leaving 1 hour for the remaining activities.</a:t>
            </a: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063CA366-B158-4C27-AC76-2AEF1A0F2D60}" type="datetimeFigureOut">
              <a:rPr lang="en-US" smtClean="0">
                <a:latin typeface="Arial" pitchFamily="34" charset="0"/>
              </a:rPr>
              <a:pPr/>
              <a:t>8/7/2014</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17</a:t>
            </a:fld>
            <a:endParaRPr lang="en-US" dirty="0"/>
          </a:p>
        </p:txBody>
      </p:sp>
    </p:spTree>
    <p:extLst>
      <p:ext uri="{BB962C8B-B14F-4D97-AF65-F5344CB8AC3E}">
        <p14:creationId xmlns:p14="http://schemas.microsoft.com/office/powerpoint/2010/main" val="34412084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indent="0">
              <a:spcBef>
                <a:spcPct val="0"/>
              </a:spcBef>
              <a:buFont typeface="Arial" panose="020B0604020202020204" pitchFamily="34" charset="0"/>
              <a:buNone/>
            </a:pPr>
            <a:r>
              <a:rPr lang="en-US" dirty="0" smtClean="0"/>
              <a:t>Activity 2 will take 30 minutes. </a:t>
            </a:r>
          </a:p>
          <a:p>
            <a:pPr marL="0" indent="0">
              <a:spcBef>
                <a:spcPct val="0"/>
              </a:spcBef>
              <a:buFont typeface="Arial" panose="020B0604020202020204" pitchFamily="34" charset="0"/>
              <a:buNone/>
            </a:pPr>
            <a:r>
              <a:rPr lang="en-US" dirty="0" smtClean="0"/>
              <a:t>For</a:t>
            </a:r>
            <a:r>
              <a:rPr lang="en-US" baseline="0" dirty="0" smtClean="0"/>
              <a:t> this activity, group participants in 4’s in any way that works for the groups you have. It’s OK for them to stay with their district if that works out. If there are an odd number, it is better to have a group of 3 than of 5. Direct them to the page in their Participant Guide, then briefly explain on the </a:t>
            </a:r>
            <a:r>
              <a:rPr lang="en-US" b="1" baseline="0" dirty="0" smtClean="0"/>
              <a:t>next slide</a:t>
            </a:r>
            <a:r>
              <a:rPr lang="en-US" baseline="0" dirty="0" smtClean="0"/>
              <a:t>. They will definitely need their Participant Guide for this.</a:t>
            </a: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2FF9CC51-B96E-4DF4-B44A-D30F9DE047F0}" type="datetimeFigureOut">
              <a:rPr lang="en-US" smtClean="0">
                <a:latin typeface="Arial" pitchFamily="34" charset="0"/>
              </a:rPr>
              <a:pPr/>
              <a:t>8/7/2014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18</a:t>
            </a:fld>
            <a:endParaRPr lang="en-US" dirty="0"/>
          </a:p>
        </p:txBody>
      </p:sp>
    </p:spTree>
    <p:extLst>
      <p:ext uri="{BB962C8B-B14F-4D97-AF65-F5344CB8AC3E}">
        <p14:creationId xmlns:p14="http://schemas.microsoft.com/office/powerpoint/2010/main" val="26063155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75349673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r>
              <a:rPr lang="en-US" dirty="0" smtClean="0"/>
              <a:t> </a:t>
            </a: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6.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jpe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18006" y="6071616"/>
            <a:ext cx="3185975" cy="461665"/>
          </a:xfrm>
          <a:prstGeom prst="rect">
            <a:avLst/>
          </a:prstGeom>
          <a:noFill/>
        </p:spPr>
        <p:txBody>
          <a:bodyPr wrap="square" rtlCol="0">
            <a:spAutoFit/>
          </a:bodyPr>
          <a:lstStyle/>
          <a:p>
            <a:pPr algn="ctr"/>
            <a:r>
              <a:rPr lang="en-US" sz="2400" smtClean="0">
                <a:solidFill>
                  <a:schemeClr val="bg1"/>
                </a:solidFill>
              </a:rPr>
              <a:t>Activity 2</a:t>
            </a:r>
            <a:endParaRPr lang="en-US" sz="24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6" r:id="rId8"/>
    <p:sldLayoutId id="2147483737" r:id="rId9"/>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630622" y="4299507"/>
            <a:ext cx="8146240"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K–5: </a:t>
            </a:r>
          </a:p>
          <a:p>
            <a:r>
              <a:rPr lang="en-US" i="0" dirty="0" smtClean="0">
                <a:solidFill>
                  <a:schemeClr val="tx2"/>
                </a:solidFill>
              </a:rPr>
              <a:t>Supporting All Students in Writing and Research</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925592"/>
            <a:ext cx="8378952" cy="5524589"/>
          </a:xfrm>
        </p:spPr>
        <p:txBody>
          <a:bodyPr/>
          <a:lstStyle/>
          <a:p>
            <a:r>
              <a:rPr lang="en-US" sz="2800" dirty="0" smtClean="0"/>
              <a:t>Read one section:</a:t>
            </a:r>
          </a:p>
          <a:p>
            <a:pPr lvl="1"/>
            <a:r>
              <a:rPr lang="en-US" dirty="0" smtClean="0"/>
              <a:t>Argument (p. 23)</a:t>
            </a:r>
          </a:p>
          <a:p>
            <a:pPr lvl="1"/>
            <a:r>
              <a:rPr lang="en-US" dirty="0" smtClean="0"/>
              <a:t>Informational/Explanatory (p. 23)</a:t>
            </a:r>
          </a:p>
          <a:p>
            <a:pPr lvl="1"/>
            <a:r>
              <a:rPr lang="en-US" dirty="0" smtClean="0"/>
              <a:t>Narrative [and Creative] (pp. 23‒24)</a:t>
            </a:r>
          </a:p>
          <a:p>
            <a:pPr lvl="1"/>
            <a:r>
              <a:rPr lang="en-US" dirty="0" smtClean="0"/>
              <a:t>Special Place of Argument (pp. 24‒25)</a:t>
            </a:r>
          </a:p>
          <a:p>
            <a:r>
              <a:rPr lang="en-US" sz="2800" dirty="0" smtClean="0"/>
              <a:t>In your </a:t>
            </a:r>
            <a:r>
              <a:rPr lang="en-US" sz="2800" i="1" dirty="0" smtClean="0"/>
              <a:t>Notepad</a:t>
            </a:r>
            <a:r>
              <a:rPr lang="en-US" sz="2800" dirty="0" smtClean="0"/>
              <a:t>, record a significant </a:t>
            </a:r>
            <a:r>
              <a:rPr lang="en-US" sz="2800" b="1" dirty="0" smtClean="0"/>
              <a:t>sentence</a:t>
            </a:r>
            <a:r>
              <a:rPr lang="en-US" sz="2800" dirty="0" smtClean="0"/>
              <a:t>, a </a:t>
            </a:r>
            <a:r>
              <a:rPr lang="en-US" sz="2800" b="1" dirty="0" smtClean="0"/>
              <a:t>phrase</a:t>
            </a:r>
            <a:r>
              <a:rPr lang="en-US" sz="2800" dirty="0" smtClean="0"/>
              <a:t>, and a </a:t>
            </a:r>
            <a:r>
              <a:rPr lang="en-US" sz="2800" b="1" dirty="0" smtClean="0"/>
              <a:t>word </a:t>
            </a:r>
            <a:r>
              <a:rPr lang="en-US" sz="2800" dirty="0" smtClean="0"/>
              <a:t>related to: </a:t>
            </a:r>
          </a:p>
          <a:p>
            <a:pPr lvl="1"/>
            <a:r>
              <a:rPr lang="en-US" dirty="0" smtClean="0"/>
              <a:t>The purpose of this type of writing</a:t>
            </a:r>
          </a:p>
          <a:p>
            <a:pPr lvl="1"/>
            <a:r>
              <a:rPr lang="en-US" dirty="0" smtClean="0"/>
              <a:t>Important ideas from your section</a:t>
            </a:r>
          </a:p>
          <a:p>
            <a:r>
              <a:rPr lang="en-US" sz="2800" dirty="0" smtClean="0"/>
              <a:t>Take turns sharing with your group, then together, answer the questions in the Participant Guide.</a:t>
            </a:r>
          </a:p>
          <a:p>
            <a:pPr marL="0" indent="0">
              <a:buNone/>
            </a:pPr>
            <a:endParaRPr lang="en-US" dirty="0" smtClean="0"/>
          </a:p>
        </p:txBody>
      </p:sp>
      <p:sp>
        <p:nvSpPr>
          <p:cNvPr id="3" name="Title 2"/>
          <p:cNvSpPr>
            <a:spLocks noGrp="1"/>
          </p:cNvSpPr>
          <p:nvPr>
            <p:ph type="title"/>
          </p:nvPr>
        </p:nvSpPr>
        <p:spPr>
          <a:xfrm>
            <a:off x="384048" y="228600"/>
            <a:ext cx="8153400" cy="685800"/>
          </a:xfrm>
        </p:spPr>
        <p:txBody>
          <a:bodyPr/>
          <a:lstStyle/>
          <a:p>
            <a:r>
              <a:rPr lang="en-US" dirty="0" smtClean="0"/>
              <a:t>Text Rendering Protocol</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19</a:t>
            </a:fld>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93835" y="816859"/>
            <a:ext cx="1828800" cy="1828800"/>
          </a:xfrm>
          <a:prstGeom prst="rect">
            <a:avLst/>
          </a:prstGeom>
        </p:spPr>
      </p:pic>
      <p:sp>
        <p:nvSpPr>
          <p:cNvPr id="4" name="Footer Placeholder 3"/>
          <p:cNvSpPr>
            <a:spLocks noGrp="1"/>
          </p:cNvSpPr>
          <p:nvPr>
            <p:ph type="ftr" sz="quarter" idx="10"/>
          </p:nvPr>
        </p:nvSpPr>
        <p:spPr/>
        <p:txBody>
          <a:bodyPr/>
          <a:lstStyle/>
          <a:p>
            <a:r>
              <a:rPr lang="en-US" smtClean="0"/>
              <a:t> </a:t>
            </a:r>
            <a:endParaRPr lang="en-US" dirty="0"/>
          </a:p>
        </p:txBody>
      </p:sp>
      <p:sp>
        <p:nvSpPr>
          <p:cNvPr id="7" name="TextBox 6"/>
          <p:cNvSpPr txBox="1"/>
          <p:nvPr/>
        </p:nvSpPr>
        <p:spPr>
          <a:xfrm>
            <a:off x="7162800" y="1295400"/>
            <a:ext cx="1447800" cy="369332"/>
          </a:xfrm>
          <a:prstGeom prst="rect">
            <a:avLst/>
          </a:prstGeom>
          <a:noFill/>
        </p:spPr>
        <p:txBody>
          <a:bodyPr wrap="square" rtlCol="0">
            <a:spAutoFit/>
          </a:bodyPr>
          <a:lstStyle/>
          <a:p>
            <a:r>
              <a:rPr lang="en-US" dirty="0" smtClean="0"/>
              <a:t>Page 61</a:t>
            </a:r>
            <a:endParaRPr lang="en-US" dirty="0"/>
          </a:p>
        </p:txBody>
      </p:sp>
    </p:spTree>
    <p:extLst>
      <p:ext uri="{BB962C8B-B14F-4D97-AF65-F5344CB8AC3E}">
        <p14:creationId xmlns:p14="http://schemas.microsoft.com/office/powerpoint/2010/main" val="3944348224"/>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417320"/>
            <a:ext cx="8153400" cy="886397"/>
          </a:xfrm>
        </p:spPr>
        <p:txBody>
          <a:bodyPr/>
          <a:lstStyle/>
          <a:p>
            <a:r>
              <a:rPr lang="en-US" dirty="0" smtClean="0"/>
              <a:t>What is one significant or interesting point your group discussed?</a:t>
            </a:r>
          </a:p>
        </p:txBody>
      </p:sp>
      <p:sp>
        <p:nvSpPr>
          <p:cNvPr id="3" name="Title 2"/>
          <p:cNvSpPr>
            <a:spLocks noGrp="1"/>
          </p:cNvSpPr>
          <p:nvPr>
            <p:ph type="title"/>
          </p:nvPr>
        </p:nvSpPr>
        <p:spPr/>
        <p:txBody>
          <a:bodyPr/>
          <a:lstStyle/>
          <a:p>
            <a:r>
              <a:rPr lang="en-US" dirty="0" smtClean="0"/>
              <a:t>Share Out</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20</a:t>
            </a:fld>
            <a:endParaRPr lang="en-US" dirty="0"/>
          </a:p>
        </p:txBody>
      </p:sp>
      <p:sp>
        <p:nvSpPr>
          <p:cNvPr id="5" name="Oval 4"/>
          <p:cNvSpPr/>
          <p:nvPr/>
        </p:nvSpPr>
        <p:spPr bwMode="auto">
          <a:xfrm>
            <a:off x="1020152" y="2956714"/>
            <a:ext cx="6394439" cy="2445027"/>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800" dirty="0" smtClean="0">
                <a:solidFill>
                  <a:schemeClr val="bg1"/>
                </a:solidFill>
                <a:latin typeface="Segoe" pitchFamily="34" charset="0"/>
              </a:rPr>
              <a:t>How might you use the Text Rendering Protocol with colleagues or in the classroom</a:t>
            </a:r>
            <a:r>
              <a:rPr lang="en-US" sz="2300" dirty="0" smtClean="0">
                <a:solidFill>
                  <a:schemeClr val="bg1"/>
                </a:solidFill>
                <a:latin typeface="Segoe" pitchFamily="34" charset="0"/>
              </a:rPr>
              <a:t>?</a:t>
            </a:r>
          </a:p>
        </p:txBody>
      </p:sp>
      <p:pic>
        <p:nvPicPr>
          <p:cNvPr id="6" name="Picture 6" descr="discussion 2.png"/>
          <p:cNvPicPr>
            <a:picLocks noChangeAspect="1"/>
          </p:cNvPicPr>
          <p:nvPr/>
        </p:nvPicPr>
        <p:blipFill>
          <a:blip r:embed="rId3" cstate="print"/>
          <a:srcRect/>
          <a:stretch>
            <a:fillRect/>
          </a:stretch>
        </p:blipFill>
        <p:spPr bwMode="auto">
          <a:xfrm>
            <a:off x="6654546" y="2478204"/>
            <a:ext cx="1454150" cy="1477963"/>
          </a:xfrm>
          <a:prstGeom prst="rect">
            <a:avLst/>
          </a:prstGeom>
          <a:noFill/>
          <a:ln w="9525">
            <a:noFill/>
            <a:miter lim="800000"/>
            <a:headEnd/>
            <a:tailEnd/>
          </a:ln>
          <a:effectLst/>
        </p:spPr>
      </p:pic>
      <p:sp>
        <p:nvSpPr>
          <p:cNvPr id="7" name="Footer Placeholder 6"/>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1034512022"/>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r>
              <a:rPr lang="en-US" dirty="0" smtClean="0"/>
              <a:t>Today’s Session</a:t>
            </a:r>
          </a:p>
        </p:txBody>
      </p:sp>
      <p:sp>
        <p:nvSpPr>
          <p:cNvPr id="3" name="Slide Number Placeholder 2"/>
          <p:cNvSpPr>
            <a:spLocks noGrp="1"/>
          </p:cNvSpPr>
          <p:nvPr>
            <p:ph type="sldNum" sz="quarter" idx="12"/>
          </p:nvPr>
        </p:nvSpPr>
        <p:spPr/>
        <p:txBody>
          <a:bodyPr/>
          <a:lstStyle/>
          <a:p>
            <a:fld id="{EE3D4692-A625-460F-A072-DE10EEAA5719}" type="slidenum">
              <a:rPr lang="en-US" smtClean="0"/>
              <a:pPr/>
              <a:t>11</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2668278171"/>
              </p:ext>
            </p:extLst>
          </p:nvPr>
        </p:nvGraphicFramePr>
        <p:xfrm>
          <a:off x="381000" y="838200"/>
          <a:ext cx="8382000" cy="49911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1"/>
          </p:nvPr>
        </p:nvSpPr>
        <p:spPr/>
        <p:txBody>
          <a:bodyPr/>
          <a:lstStyle/>
          <a:p>
            <a:r>
              <a:rPr lang="en-US" smtClean="0"/>
              <a:t> </a:t>
            </a:r>
            <a:endParaRPr lang="en-US" dirty="0"/>
          </a:p>
        </p:txBody>
      </p:sp>
    </p:spTree>
    <p:extLst>
      <p:ext uri="{BB962C8B-B14F-4D97-AF65-F5344CB8AC3E}">
        <p14:creationId xmlns:p14="http://schemas.microsoft.com/office/powerpoint/2010/main" val="2295805391"/>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idx="1"/>
          </p:nvPr>
        </p:nvSpPr>
        <p:spPr>
          <a:xfrm>
            <a:off x="384048" y="1417320"/>
            <a:ext cx="8153400" cy="3102388"/>
          </a:xfrm>
        </p:spPr>
        <p:txBody>
          <a:bodyPr/>
          <a:lstStyle/>
          <a:p>
            <a:pPr>
              <a:buNone/>
            </a:pPr>
            <a:r>
              <a:rPr lang="en-US" dirty="0" smtClean="0"/>
              <a:t>“[…Since 2007] little has changed in how writing is taught in the majority of classrooms in the United States… This stands in stark contrast to the other members of the three R’s, reading and mathematics, subjects in which schools and teachers have devoted considerable effort to improving students’ performance.”</a:t>
            </a:r>
            <a:endParaRPr lang="en-US" dirty="0"/>
          </a:p>
        </p:txBody>
      </p:sp>
      <p:sp>
        <p:nvSpPr>
          <p:cNvPr id="5" name="Title 4"/>
          <p:cNvSpPr>
            <a:spLocks noGrp="1"/>
          </p:cNvSpPr>
          <p:nvPr>
            <p:ph type="title"/>
          </p:nvPr>
        </p:nvSpPr>
        <p:spPr/>
        <p:txBody>
          <a:bodyPr/>
          <a:lstStyle/>
          <a:p>
            <a:r>
              <a:rPr lang="en-US" smtClean="0"/>
              <a:t>Writing Instruction in the US</a:t>
            </a:r>
            <a:endParaRPr lang="en-US" dirty="0"/>
          </a:p>
        </p:txBody>
      </p:sp>
      <p:sp>
        <p:nvSpPr>
          <p:cNvPr id="2" name="Footer Placeholder 1"/>
          <p:cNvSpPr>
            <a:spLocks noGrp="1"/>
          </p:cNvSpPr>
          <p:nvPr>
            <p:ph type="ftr" sz="quarter" idx="10"/>
          </p:nvPr>
        </p:nvSpPr>
        <p:spPr/>
        <p:txBody>
          <a:bodyPr/>
          <a:lstStyle/>
          <a:p>
            <a:r>
              <a:rPr lang="en-US" smtClean="0"/>
              <a:t> </a:t>
            </a:r>
            <a:endParaRPr lang="en-US" dirty="0"/>
          </a:p>
        </p:txBody>
      </p:sp>
      <p:sp>
        <p:nvSpPr>
          <p:cNvPr id="4" name="Slide Number Placeholder 3"/>
          <p:cNvSpPr>
            <a:spLocks noGrp="1"/>
          </p:cNvSpPr>
          <p:nvPr>
            <p:ph type="sldNum" sz="quarter" idx="11"/>
          </p:nvPr>
        </p:nvSpPr>
        <p:spPr/>
        <p:txBody>
          <a:bodyPr/>
          <a:lstStyle/>
          <a:p>
            <a:fld id="{7D5C1135-EF3A-441C-9DC2-8C709DF76F72}" type="slidenum">
              <a:rPr lang="en-US" smtClean="0"/>
              <a:pPr/>
              <a:t>12</a:t>
            </a:fld>
            <a:endParaRPr lang="en-US" dirty="0"/>
          </a:p>
        </p:txBody>
      </p:sp>
      <p:pic>
        <p:nvPicPr>
          <p:cNvPr id="7" name="Picture 6" descr="discussion 2.png"/>
          <p:cNvPicPr>
            <a:picLocks noChangeAspect="1"/>
          </p:cNvPicPr>
          <p:nvPr/>
        </p:nvPicPr>
        <p:blipFill>
          <a:blip r:embed="rId3" cstate="print"/>
          <a:srcRect/>
          <a:stretch>
            <a:fillRect/>
          </a:stretch>
        </p:blipFill>
        <p:spPr bwMode="auto">
          <a:xfrm>
            <a:off x="6635496" y="5084097"/>
            <a:ext cx="1454150" cy="1477963"/>
          </a:xfrm>
          <a:prstGeom prst="rect">
            <a:avLst/>
          </a:prstGeom>
          <a:noFill/>
          <a:ln w="9525">
            <a:noFill/>
            <a:miter lim="800000"/>
            <a:headEnd/>
            <a:tailEnd/>
          </a:ln>
          <a:effectLst/>
        </p:spPr>
      </p:pic>
      <p:sp>
        <p:nvSpPr>
          <p:cNvPr id="8" name="TextBox 7"/>
          <p:cNvSpPr txBox="1"/>
          <p:nvPr/>
        </p:nvSpPr>
        <p:spPr>
          <a:xfrm>
            <a:off x="4717790" y="4711619"/>
            <a:ext cx="4045210" cy="369332"/>
          </a:xfrm>
          <a:prstGeom prst="rect">
            <a:avLst/>
          </a:prstGeom>
          <a:noFill/>
        </p:spPr>
        <p:txBody>
          <a:bodyPr wrap="none" rtlCol="0">
            <a:spAutoFit/>
          </a:bodyPr>
          <a:lstStyle/>
          <a:p>
            <a:r>
              <a:rPr lang="en-US" dirty="0" smtClean="0"/>
              <a:t>Graham, MacArthur,  &amp; Fitzgerald (2009)</a:t>
            </a:r>
            <a:endParaRPr lang="en-US" dirty="0"/>
          </a:p>
        </p:txBody>
      </p:sp>
    </p:spTree>
    <p:extLst>
      <p:ext uri="{BB962C8B-B14F-4D97-AF65-F5344CB8AC3E}">
        <p14:creationId xmlns:p14="http://schemas.microsoft.com/office/powerpoint/2010/main" val="1920623462"/>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prstGeom prst="rect">
            <a:avLst/>
          </a:prstGeom>
        </p:spPr>
        <p:txBody>
          <a:bodyPr/>
          <a:lstStyle/>
          <a:p>
            <a:r>
              <a:rPr lang="en-US" smtClean="0"/>
              <a:t>Versatile for accomplishing a variety of goals</a:t>
            </a:r>
          </a:p>
          <a:p>
            <a:r>
              <a:rPr lang="en-US" smtClean="0"/>
              <a:t>Powerful for influencing others</a:t>
            </a:r>
          </a:p>
          <a:p>
            <a:r>
              <a:rPr lang="en-US" smtClean="0"/>
              <a:t>Indispensable for learning and communicating</a:t>
            </a:r>
          </a:p>
          <a:p>
            <a:r>
              <a:rPr lang="en-US" smtClean="0"/>
              <a:t>Improves reading skills</a:t>
            </a:r>
          </a:p>
          <a:p>
            <a:pPr marL="0" indent="0">
              <a:buNone/>
            </a:pPr>
            <a:endParaRPr lang="en-US" dirty="0"/>
          </a:p>
        </p:txBody>
      </p:sp>
      <p:sp>
        <p:nvSpPr>
          <p:cNvPr id="2" name="Title 1"/>
          <p:cNvSpPr>
            <a:spLocks noGrp="1"/>
          </p:cNvSpPr>
          <p:nvPr>
            <p:ph type="title"/>
          </p:nvPr>
        </p:nvSpPr>
        <p:spPr/>
        <p:txBody>
          <a:bodyPr/>
          <a:lstStyle/>
          <a:p>
            <a:r>
              <a:rPr lang="en-US" dirty="0" smtClean="0"/>
              <a:t>Why is Writing Important?</a:t>
            </a:r>
            <a:endParaRPr lang="en-US" dirty="0"/>
          </a:p>
        </p:txBody>
      </p:sp>
      <p:sp>
        <p:nvSpPr>
          <p:cNvPr id="5" name="Rectangle 4"/>
          <p:cNvSpPr/>
          <p:nvPr/>
        </p:nvSpPr>
        <p:spPr>
          <a:xfrm>
            <a:off x="4775498" y="3957786"/>
            <a:ext cx="3987502" cy="369332"/>
          </a:xfrm>
          <a:prstGeom prst="rect">
            <a:avLst/>
          </a:prstGeom>
        </p:spPr>
        <p:txBody>
          <a:bodyPr wrap="none">
            <a:spAutoFit/>
          </a:bodyPr>
          <a:lstStyle/>
          <a:p>
            <a:r>
              <a:rPr lang="en-US" dirty="0"/>
              <a:t>Graham, MacArthur,  &amp; Fitzgerald (2009)</a:t>
            </a:r>
          </a:p>
        </p:txBody>
      </p:sp>
      <p:sp>
        <p:nvSpPr>
          <p:cNvPr id="4" name="Footer Placeholder 3"/>
          <p:cNvSpPr>
            <a:spLocks noGrp="1"/>
          </p:cNvSpPr>
          <p:nvPr>
            <p:ph type="ftr" sz="quarter" idx="10"/>
          </p:nvPr>
        </p:nvSpPr>
        <p:spPr/>
        <p:txBody>
          <a:bodyPr/>
          <a:lstStyle/>
          <a:p>
            <a:r>
              <a:rPr lang="en-US"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13</a:t>
            </a:fld>
            <a:endParaRPr lang="en-US" dirty="0"/>
          </a:p>
        </p:txBody>
      </p:sp>
    </p:spTree>
    <p:extLst>
      <p:ext uri="{BB962C8B-B14F-4D97-AF65-F5344CB8AC3E}">
        <p14:creationId xmlns:p14="http://schemas.microsoft.com/office/powerpoint/2010/main" val="384076302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828800"/>
            <a:ext cx="8153400" cy="2314480"/>
          </a:xfrm>
        </p:spPr>
        <p:txBody>
          <a:bodyPr/>
          <a:lstStyle/>
          <a:p>
            <a:r>
              <a:rPr lang="en-US" dirty="0" smtClean="0"/>
              <a:t>Examine successful methods that exceptional teachers of literacy commonly apply when teaching writing</a:t>
            </a:r>
          </a:p>
          <a:p>
            <a:r>
              <a:rPr lang="en-US" dirty="0" smtClean="0"/>
              <a:t>Draw from scientific studies testing the effectiveness of specific writing practices</a:t>
            </a:r>
            <a:endParaRPr lang="en-US" dirty="0"/>
          </a:p>
        </p:txBody>
      </p:sp>
      <p:sp>
        <p:nvSpPr>
          <p:cNvPr id="3" name="Title 2"/>
          <p:cNvSpPr>
            <a:spLocks noGrp="1"/>
          </p:cNvSpPr>
          <p:nvPr>
            <p:ph type="title"/>
          </p:nvPr>
        </p:nvSpPr>
        <p:spPr/>
        <p:txBody>
          <a:bodyPr>
            <a:normAutofit fontScale="90000"/>
          </a:bodyPr>
          <a:lstStyle/>
          <a:p>
            <a:r>
              <a:rPr lang="en-US" dirty="0" smtClean="0"/>
              <a:t>What Determines “Best Practices” </a:t>
            </a:r>
            <a:r>
              <a:rPr lang="en-US" smtClean="0"/>
              <a:t>in Writing?</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14</a:t>
            </a:fld>
            <a:endParaRPr lang="en-US" dirty="0"/>
          </a:p>
        </p:txBody>
      </p:sp>
      <p:sp>
        <p:nvSpPr>
          <p:cNvPr id="6" name="Footer Placeholder 5"/>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959746872"/>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84048" y="1125272"/>
            <a:ext cx="8378952" cy="4819781"/>
          </a:xfrm>
        </p:spPr>
        <p:txBody>
          <a:bodyPr/>
          <a:lstStyle/>
          <a:p>
            <a:r>
              <a:rPr lang="en-US" sz="2800" dirty="0" smtClean="0"/>
              <a:t>3 Standards for Text Types and Purposes</a:t>
            </a:r>
          </a:p>
          <a:p>
            <a:pPr lvl="1"/>
            <a:r>
              <a:rPr lang="en-US" sz="2400" dirty="0" smtClean="0"/>
              <a:t>Argument/Opinion</a:t>
            </a:r>
          </a:p>
          <a:p>
            <a:pPr lvl="1"/>
            <a:r>
              <a:rPr lang="en-US" sz="2400" dirty="0" smtClean="0"/>
              <a:t>Explanation</a:t>
            </a:r>
          </a:p>
          <a:p>
            <a:pPr lvl="1"/>
            <a:r>
              <a:rPr lang="en-US" sz="2400" dirty="0" smtClean="0"/>
              <a:t>Narrative</a:t>
            </a:r>
          </a:p>
          <a:p>
            <a:r>
              <a:rPr lang="en-US" sz="2800" dirty="0" smtClean="0"/>
              <a:t>3 Standards for Production and Distribution of Writing (writing process)</a:t>
            </a:r>
          </a:p>
          <a:p>
            <a:r>
              <a:rPr lang="en-US" sz="2800" dirty="0" smtClean="0"/>
              <a:t>3 Standards for Research to Build and Present Knowledge</a:t>
            </a:r>
          </a:p>
          <a:p>
            <a:r>
              <a:rPr lang="en-US" sz="2800" dirty="0" smtClean="0"/>
              <a:t>1 Standard for Evidence from Text</a:t>
            </a:r>
          </a:p>
          <a:p>
            <a:r>
              <a:rPr lang="en-US" sz="2800" dirty="0" smtClean="0"/>
              <a:t>1 Standard for Range of Writing</a:t>
            </a:r>
          </a:p>
          <a:p>
            <a:endParaRPr lang="en-US" dirty="0" smtClean="0"/>
          </a:p>
        </p:txBody>
      </p:sp>
      <p:sp>
        <p:nvSpPr>
          <p:cNvPr id="5" name="Title 4"/>
          <p:cNvSpPr>
            <a:spLocks noGrp="1"/>
          </p:cNvSpPr>
          <p:nvPr>
            <p:ph type="title"/>
          </p:nvPr>
        </p:nvSpPr>
        <p:spPr>
          <a:xfrm>
            <a:off x="384048" y="228600"/>
            <a:ext cx="8153400" cy="820044"/>
          </a:xfrm>
        </p:spPr>
        <p:txBody>
          <a:bodyPr>
            <a:normAutofit fontScale="90000"/>
          </a:bodyPr>
          <a:lstStyle/>
          <a:p>
            <a:r>
              <a:rPr lang="en-US" dirty="0" smtClean="0"/>
              <a:t>CCS-ELA &amp; Literacy Writing Standards</a:t>
            </a:r>
            <a:endParaRPr lang="en-US" dirty="0"/>
          </a:p>
        </p:txBody>
      </p:sp>
      <p:sp>
        <p:nvSpPr>
          <p:cNvPr id="4" name="Slide Number Placeholder 3"/>
          <p:cNvSpPr>
            <a:spLocks noGrp="1"/>
          </p:cNvSpPr>
          <p:nvPr>
            <p:ph type="sldNum" sz="quarter" idx="11"/>
          </p:nvPr>
        </p:nvSpPr>
        <p:spPr/>
        <p:txBody>
          <a:bodyPr/>
          <a:lstStyle/>
          <a:p>
            <a:fld id="{7D5C1135-EF3A-441C-9DC2-8C709DF76F72}" type="slidenum">
              <a:rPr lang="en-US" smtClean="0"/>
              <a:pPr/>
              <a:t>15</a:t>
            </a:fld>
            <a:endParaRPr lang="en-US" dirty="0"/>
          </a:p>
        </p:txBody>
      </p:sp>
      <p:sp>
        <p:nvSpPr>
          <p:cNvPr id="8" name="Footer Placeholder 7"/>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4037406153"/>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84048" y="1043558"/>
            <a:ext cx="8378952" cy="4936736"/>
          </a:xfrm>
        </p:spPr>
        <p:txBody>
          <a:bodyPr/>
          <a:lstStyle/>
          <a:p>
            <a:r>
              <a:rPr lang="en-US" sz="2800" dirty="0" smtClean="0"/>
              <a:t>CCS.W.4 Produce clear and coherent writing in which the development, organization, and style are appropriate to task, purpose, and audience. </a:t>
            </a:r>
            <a:r>
              <a:rPr lang="en-US" sz="2800" dirty="0" smtClean="0">
                <a:solidFill>
                  <a:srgbClr val="FF0000"/>
                </a:solidFill>
              </a:rPr>
              <a:t>(Begins in Grade 3)</a:t>
            </a:r>
          </a:p>
          <a:p>
            <a:r>
              <a:rPr lang="en-US" sz="2800" dirty="0" smtClean="0"/>
              <a:t>CCS.W.9. Draw evidence from literary or informational texts to support analysis, reflection, and research. </a:t>
            </a:r>
            <a:r>
              <a:rPr lang="en-US" sz="2800" dirty="0" smtClean="0">
                <a:solidFill>
                  <a:srgbClr val="FF0000"/>
                </a:solidFill>
              </a:rPr>
              <a:t>(Begins in Grade 4)</a:t>
            </a:r>
          </a:p>
          <a:p>
            <a:r>
              <a:rPr lang="en-US" sz="2800" dirty="0" smtClean="0"/>
              <a:t>CCS.W.10. Write routinely over extended time frames (time for research, reflection, and revision) and shorter time frames (a single sitting or a day or two) for a range of tasks, purposes, and audiences</a:t>
            </a:r>
            <a:r>
              <a:rPr lang="en-US" dirty="0" smtClean="0"/>
              <a:t>. </a:t>
            </a:r>
            <a:r>
              <a:rPr lang="en-US" sz="2800" dirty="0" smtClean="0">
                <a:solidFill>
                  <a:srgbClr val="FF0000"/>
                </a:solidFill>
              </a:rPr>
              <a:t>(Begins in Grade 3)</a:t>
            </a:r>
          </a:p>
        </p:txBody>
      </p:sp>
      <p:sp>
        <p:nvSpPr>
          <p:cNvPr id="5" name="Title 4"/>
          <p:cNvSpPr>
            <a:spLocks noGrp="1"/>
          </p:cNvSpPr>
          <p:nvPr>
            <p:ph type="title"/>
          </p:nvPr>
        </p:nvSpPr>
        <p:spPr>
          <a:xfrm>
            <a:off x="384048" y="228600"/>
            <a:ext cx="8153400" cy="820044"/>
          </a:xfrm>
        </p:spPr>
        <p:txBody>
          <a:bodyPr>
            <a:normAutofit fontScale="90000"/>
          </a:bodyPr>
          <a:lstStyle/>
          <a:p>
            <a:r>
              <a:rPr lang="en-US" dirty="0" smtClean="0"/>
              <a:t>CCS-ELA &amp; Literacy Writing Standards</a:t>
            </a:r>
            <a:endParaRPr lang="en-US" dirty="0"/>
          </a:p>
        </p:txBody>
      </p:sp>
      <p:sp>
        <p:nvSpPr>
          <p:cNvPr id="4" name="Slide Number Placeholder 3"/>
          <p:cNvSpPr>
            <a:spLocks noGrp="1"/>
          </p:cNvSpPr>
          <p:nvPr>
            <p:ph type="sldNum" sz="quarter" idx="11"/>
          </p:nvPr>
        </p:nvSpPr>
        <p:spPr/>
        <p:txBody>
          <a:bodyPr/>
          <a:lstStyle/>
          <a:p>
            <a:fld id="{7D5C1135-EF3A-441C-9DC2-8C709DF76F72}" type="slidenum">
              <a:rPr lang="en-US" smtClean="0"/>
              <a:pPr/>
              <a:t>16</a:t>
            </a:fld>
            <a:endParaRPr lang="en-US" dirty="0"/>
          </a:p>
        </p:txBody>
      </p:sp>
      <p:sp>
        <p:nvSpPr>
          <p:cNvPr id="2" name="Footer Placeholder 1"/>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1799999515"/>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11912"/>
            <a:ext cx="7886700" cy="609398"/>
          </a:xfrm>
        </p:spPr>
        <p:txBody>
          <a:bodyPr/>
          <a:lstStyle/>
          <a:p>
            <a:r>
              <a:rPr lang="en-US" dirty="0" smtClean="0"/>
              <a:t>Part 2</a:t>
            </a:r>
          </a:p>
        </p:txBody>
      </p:sp>
      <p:sp>
        <p:nvSpPr>
          <p:cNvPr id="4" name="Text Placeholder 3"/>
          <p:cNvSpPr>
            <a:spLocks noGrp="1"/>
          </p:cNvSpPr>
          <p:nvPr>
            <p:ph type="body" idx="1"/>
          </p:nvPr>
        </p:nvSpPr>
        <p:spPr>
          <a:xfrm>
            <a:off x="623888" y="4257858"/>
            <a:ext cx="7886700" cy="443198"/>
          </a:xfrm>
        </p:spPr>
        <p:txBody>
          <a:bodyPr/>
          <a:lstStyle/>
          <a:p>
            <a:pPr marL="396875" indent="-396875">
              <a:spcBef>
                <a:spcPct val="20000"/>
              </a:spcBef>
            </a:pPr>
            <a:r>
              <a:rPr lang="en-US" sz="3200" dirty="0" smtClean="0">
                <a:solidFill>
                  <a:schemeClr val="tx1"/>
                </a:solidFill>
              </a:rPr>
              <a:t>A Close Look at the Writing Standards</a:t>
            </a:r>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17</a:t>
            </a:fld>
            <a:endParaRPr lang="en-US" dirty="0"/>
          </a:p>
        </p:txBody>
      </p:sp>
      <p:pic>
        <p:nvPicPr>
          <p:cNvPr id="5" name="Picture 5" descr="Picture10.png"/>
          <p:cNvPicPr>
            <a:picLocks noChangeAspect="1"/>
          </p:cNvPicPr>
          <p:nvPr/>
        </p:nvPicPr>
        <p:blipFill>
          <a:blip r:embed="rId3" cstate="print"/>
          <a:srcRect/>
          <a:stretch>
            <a:fillRect/>
          </a:stretch>
        </p:blipFill>
        <p:spPr bwMode="auto">
          <a:xfrm>
            <a:off x="743521" y="4923349"/>
            <a:ext cx="947738" cy="1033463"/>
          </a:xfrm>
          <a:prstGeom prst="rect">
            <a:avLst/>
          </a:prstGeom>
          <a:noFill/>
          <a:ln w="9525">
            <a:noFill/>
            <a:miter lim="800000"/>
            <a:headEnd/>
            <a:tailEnd/>
          </a:ln>
        </p:spPr>
      </p:pic>
      <p:sp>
        <p:nvSpPr>
          <p:cNvPr id="7" name="TextBox 6"/>
          <p:cNvSpPr txBox="1"/>
          <p:nvPr/>
        </p:nvSpPr>
        <p:spPr>
          <a:xfrm>
            <a:off x="765547" y="4976028"/>
            <a:ext cx="1031358" cy="369332"/>
          </a:xfrm>
          <a:prstGeom prst="rect">
            <a:avLst/>
          </a:prstGeom>
          <a:noFill/>
        </p:spPr>
        <p:txBody>
          <a:bodyPr wrap="square" rtlCol="0">
            <a:spAutoFit/>
          </a:bodyPr>
          <a:lstStyle/>
          <a:p>
            <a:r>
              <a:rPr lang="en-US" dirty="0" smtClean="0"/>
              <a:t>Page 9</a:t>
            </a:r>
            <a:endParaRPr lang="en-US" dirty="0"/>
          </a:p>
        </p:txBody>
      </p:sp>
    </p:spTree>
    <p:extLst>
      <p:ext uri="{BB962C8B-B14F-4D97-AF65-F5344CB8AC3E}">
        <p14:creationId xmlns:p14="http://schemas.microsoft.com/office/powerpoint/2010/main" val="1492881496"/>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2: Types of Writing in CCS-ELA &amp; Literacy</a:t>
            </a:r>
          </a:p>
        </p:txBody>
      </p:sp>
      <p:sp>
        <p:nvSpPr>
          <p:cNvPr id="3" name="Slide Number Placeholder 2"/>
          <p:cNvSpPr>
            <a:spLocks noGrp="1"/>
          </p:cNvSpPr>
          <p:nvPr>
            <p:ph type="sldNum" sz="quarter" idx="11"/>
          </p:nvPr>
        </p:nvSpPr>
        <p:spPr/>
        <p:txBody>
          <a:bodyPr/>
          <a:lstStyle/>
          <a:p>
            <a:fld id="{EE3D4692-A625-460F-A072-DE10EEAA5719}" type="slidenum">
              <a:rPr lang="en-US" smtClean="0"/>
              <a:pPr/>
              <a:t>18</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474033071"/>
              </p:ext>
            </p:extLst>
          </p:nvPr>
        </p:nvGraphicFramePr>
        <p:xfrm>
          <a:off x="799883" y="1642043"/>
          <a:ext cx="7791223" cy="3887193"/>
        </p:xfrm>
        <a:graphic>
          <a:graphicData uri="http://schemas.openxmlformats.org/drawingml/2006/table">
            <a:tbl>
              <a:tblPr firstRow="1">
                <a:effectLst/>
                <a:tableStyleId>{F5AB1C69-6EDB-4FF4-983F-18BD219EF322}</a:tableStyleId>
              </a:tblPr>
              <a:tblGrid>
                <a:gridCol w="7791223"/>
              </a:tblGrid>
              <a:tr h="48868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2: </a:t>
                      </a:r>
                      <a:r>
                        <a:rPr lang="en-US" sz="2400" dirty="0" smtClean="0"/>
                        <a:t>Types of Writing in CCS-ELA &amp; Literacy</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2890267">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Select a facilitator, timekeeper, recorder, and reporter.</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Read about one type of writing from the CCSS </a:t>
                      </a:r>
                      <a:r>
                        <a:rPr kumimoji="0" lang="en-US" sz="2400" i="1" u="none" strike="noStrike" cap="none" normalizeH="0" baseline="0" dirty="0" smtClean="0">
                          <a:ln>
                            <a:noFill/>
                          </a:ln>
                          <a:effectLst/>
                        </a:rPr>
                        <a:t>Appendix A </a:t>
                      </a:r>
                      <a:r>
                        <a:rPr kumimoji="0" lang="en-US" sz="2400" u="none" strike="noStrike" cap="none" normalizeH="0" baseline="0" dirty="0" smtClean="0">
                          <a:ln>
                            <a:noFill/>
                          </a:ln>
                          <a:effectLst/>
                        </a:rPr>
                        <a:t>(located in the Appendix of your Participant Guide).</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Read once to get the gist.</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Read a second time to focus on guiding questions and “render” the text.</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Share and explain.</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kern="1200" cap="none" normalizeH="0" baseline="0" dirty="0" smtClean="0">
                          <a:ln>
                            <a:noFill/>
                          </a:ln>
                          <a:solidFill>
                            <a:schemeClr val="dk1"/>
                          </a:solidFill>
                          <a:effectLst/>
                          <a:latin typeface="+mn-lt"/>
                          <a:ea typeface="+mn-ea"/>
                          <a:cs typeface="+mn-cs"/>
                        </a:rPr>
                        <a:t>Answer questions and report out.</a:t>
                      </a:r>
                      <a:endParaRPr kumimoji="0" lang="en-US" sz="2400" u="none" strike="noStrike" kern="1200" cap="none" normalizeH="0" baseline="0" dirty="0">
                        <a:ln>
                          <a:noFill/>
                        </a:ln>
                        <a:solidFill>
                          <a:schemeClr val="dk1"/>
                        </a:solidFill>
                        <a:effectLst/>
                        <a:latin typeface="+mn-lt"/>
                        <a:ea typeface="+mn-ea"/>
                        <a:cs typeface="+mn-cs"/>
                      </a:endParaRP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6932112" y="4791771"/>
            <a:ext cx="1145087" cy="1248663"/>
          </a:xfrm>
          <a:prstGeom prst="rect">
            <a:avLst/>
          </a:prstGeom>
          <a:noFill/>
          <a:ln w="9525">
            <a:noFill/>
            <a:miter lim="800000"/>
            <a:headEnd/>
            <a:tailEnd/>
          </a:ln>
        </p:spPr>
      </p:pic>
      <p:sp>
        <p:nvSpPr>
          <p:cNvPr id="2" name="Footer Placeholder 1"/>
          <p:cNvSpPr>
            <a:spLocks noGrp="1"/>
          </p:cNvSpPr>
          <p:nvPr>
            <p:ph type="ftr" sz="quarter" idx="10"/>
          </p:nvPr>
        </p:nvSpPr>
        <p:spPr/>
        <p:txBody>
          <a:bodyPr/>
          <a:lstStyle/>
          <a:p>
            <a:r>
              <a:rPr lang="en-US" smtClean="0"/>
              <a:t> </a:t>
            </a:r>
            <a:endParaRPr lang="en-US" dirty="0"/>
          </a:p>
        </p:txBody>
      </p:sp>
      <p:sp>
        <p:nvSpPr>
          <p:cNvPr id="9" name="TextBox 8"/>
          <p:cNvSpPr txBox="1"/>
          <p:nvPr/>
        </p:nvSpPr>
        <p:spPr>
          <a:xfrm>
            <a:off x="6896988" y="4863500"/>
            <a:ext cx="1237361" cy="369332"/>
          </a:xfrm>
          <a:prstGeom prst="rect">
            <a:avLst/>
          </a:prstGeom>
          <a:noFill/>
        </p:spPr>
        <p:txBody>
          <a:bodyPr wrap="square" rtlCol="0">
            <a:spAutoFit/>
          </a:bodyPr>
          <a:lstStyle/>
          <a:p>
            <a:r>
              <a:rPr lang="en-US" dirty="0" smtClean="0"/>
              <a:t>Pages 9-11</a:t>
            </a:r>
            <a:endParaRPr lang="en-US" dirty="0"/>
          </a:p>
        </p:txBody>
      </p:sp>
    </p:spTree>
    <p:extLst>
      <p:ext uri="{BB962C8B-B14F-4D97-AF65-F5344CB8AC3E}">
        <p14:creationId xmlns:p14="http://schemas.microsoft.com/office/powerpoint/2010/main" val="1395873085"/>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17940</TotalTime>
  <Words>1452</Words>
  <Application>Microsoft Office PowerPoint</Application>
  <PresentationFormat>On-screen Show (4:3)</PresentationFormat>
  <Paragraphs>138</Paragraphs>
  <Slides>11</Slides>
  <Notes>11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11</vt:i4>
      </vt:variant>
    </vt:vector>
  </HeadingPairs>
  <TitlesOfParts>
    <vt:vector size="19" baseType="lpstr">
      <vt:lpstr>Arial</vt:lpstr>
      <vt:lpstr>Calibri</vt:lpstr>
      <vt:lpstr>Calibri Light</vt:lpstr>
      <vt:lpstr>Segoe</vt:lpstr>
      <vt:lpstr>Times New Roman</vt:lpstr>
      <vt:lpstr>LtBkgBlueBorder</vt:lpstr>
      <vt:lpstr>LtBkgNoBorder</vt:lpstr>
      <vt:lpstr>Custom Design</vt:lpstr>
      <vt:lpstr>Connecticut Core Standards  for English Language Arts &amp; Literacy</vt:lpstr>
      <vt:lpstr>Today’s Session</vt:lpstr>
      <vt:lpstr>Writing Instruction in the US</vt:lpstr>
      <vt:lpstr>Why is Writing Important?</vt:lpstr>
      <vt:lpstr>What Determines “Best Practices” in Writing?</vt:lpstr>
      <vt:lpstr>CCS-ELA &amp; Literacy Writing Standards</vt:lpstr>
      <vt:lpstr>CCS-ELA &amp; Literacy Writing Standards</vt:lpstr>
      <vt:lpstr>Part 2</vt:lpstr>
      <vt:lpstr>Activity 2: Types of Writing in CCS-ELA &amp; Literacy</vt:lpstr>
      <vt:lpstr>Text Rendering Protocol</vt:lpstr>
      <vt:lpstr>Share Out</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1171</cp:revision>
  <cp:lastPrinted>2014-03-02T01:07:44Z</cp:lastPrinted>
  <dcterms:created xsi:type="dcterms:W3CDTF">2014-01-18T18:47:42Z</dcterms:created>
  <dcterms:modified xsi:type="dcterms:W3CDTF">2014-08-07T20:16:46Z</dcterms:modified>
</cp:coreProperties>
</file>