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346" r:id="rId5"/>
    <p:sldId id="340" r:id="rId6"/>
    <p:sldId id="389" r:id="rId7"/>
    <p:sldId id="263" r:id="rId8"/>
    <p:sldId id="391" r:id="rId9"/>
    <p:sldId id="387"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88989" autoAdjust="0"/>
  </p:normalViewPr>
  <p:slideViewPr>
    <p:cSldViewPr snapToGrid="0">
      <p:cViewPr varScale="1">
        <p:scale>
          <a:sx n="79" d="100"/>
          <a:sy n="79" d="100"/>
        </p:scale>
        <p:origin x="1200" y="84"/>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4372B7-8941-469F-940B-7D5BA0871939}" type="doc">
      <dgm:prSet loTypeId="urn:microsoft.com/office/officeart/2005/8/layout/vProcess5" loCatId="process" qsTypeId="urn:microsoft.com/office/officeart/2005/8/quickstyle/simple1" qsCatId="simple" csTypeId="urn:microsoft.com/office/officeart/2005/8/colors/colorful1#1" csCatId="colorful" phldr="1"/>
      <dgm:spPr/>
      <dgm:t>
        <a:bodyPr/>
        <a:lstStyle/>
        <a:p>
          <a:endParaRPr lang="en-US"/>
        </a:p>
      </dgm:t>
    </dgm:pt>
    <dgm:pt modelId="{05DFDFE1-30F2-457C-8C83-4B2B7684C90A}">
      <dgm:prSet phldrT="[Text]" custT="1"/>
      <dgm:spPr>
        <a:ln w="28575">
          <a:solidFill>
            <a:schemeClr val="bg1"/>
          </a:solidFill>
        </a:ln>
      </dgm:spPr>
      <dgm:t>
        <a:bodyPr/>
        <a:lstStyle/>
        <a:p>
          <a:r>
            <a:rPr lang="en-US" sz="2000" b="1" dirty="0" smtClean="0"/>
            <a:t>Module 1: Focus on Instructional Shifts</a:t>
          </a:r>
          <a:endParaRPr lang="en-US" sz="2000" dirty="0"/>
        </a:p>
      </dgm:t>
    </dgm:pt>
    <dgm:pt modelId="{5765B92C-3747-413F-94B8-AEDDE13970E1}" type="parTrans" cxnId="{B97A9896-DD8D-46E8-A005-81FBF4B9E09C}">
      <dgm:prSet/>
      <dgm:spPr/>
      <dgm:t>
        <a:bodyPr/>
        <a:lstStyle/>
        <a:p>
          <a:endParaRPr lang="en-US"/>
        </a:p>
      </dgm:t>
    </dgm:pt>
    <dgm:pt modelId="{942E99E8-A792-4552-B022-DBAE2E887950}" type="sibTrans" cxnId="{B97A9896-DD8D-46E8-A005-81FBF4B9E09C}">
      <dgm:prSet/>
      <dgm:spPr/>
      <dgm:t>
        <a:bodyPr/>
        <a:lstStyle/>
        <a:p>
          <a:endParaRPr lang="en-US" dirty="0"/>
        </a:p>
      </dgm:t>
    </dgm:pt>
    <dgm:pt modelId="{4E4E886B-CD5B-40AB-A48E-28B15BDC45D0}">
      <dgm:prSet phldrT="[Text]" custT="1"/>
      <dgm:spPr/>
      <dgm:t>
        <a:bodyPr/>
        <a:lstStyle/>
        <a:p>
          <a:r>
            <a:rPr lang="en-US" sz="2000" b="1" dirty="0" smtClean="0"/>
            <a:t>Module 2: Supporting all Students in Close Reading, Academic Language, and Text-based Discussion</a:t>
          </a:r>
          <a:endParaRPr lang="en-US" sz="2000" b="1" dirty="0"/>
        </a:p>
      </dgm:t>
    </dgm:pt>
    <dgm:pt modelId="{2F4B8799-7F05-4F2D-BD5A-E32235A9E0BF}" type="parTrans" cxnId="{D603CDC6-8929-43B7-86E2-A18B403F2311}">
      <dgm:prSet/>
      <dgm:spPr/>
      <dgm:t>
        <a:bodyPr/>
        <a:lstStyle/>
        <a:p>
          <a:endParaRPr lang="en-US"/>
        </a:p>
      </dgm:t>
    </dgm:pt>
    <dgm:pt modelId="{C6816B5F-64FF-4E06-92FF-651CAA10BC07}" type="sibTrans" cxnId="{D603CDC6-8929-43B7-86E2-A18B403F2311}">
      <dgm:prSet/>
      <dgm:spPr/>
      <dgm:t>
        <a:bodyPr/>
        <a:lstStyle/>
        <a:p>
          <a:endParaRPr lang="en-US" dirty="0"/>
        </a:p>
      </dgm:t>
    </dgm:pt>
    <dgm:pt modelId="{2FBCE4F0-B418-40D0-A572-335BDC797AF7}">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sz="2000" b="1" dirty="0" smtClean="0"/>
        </a:p>
        <a:p>
          <a:pPr marL="0" marR="0" indent="0" defTabSz="914400" eaLnBrk="1" fontAlgn="auto" latinLnBrk="0" hangingPunct="1">
            <a:lnSpc>
              <a:spcPct val="100000"/>
            </a:lnSpc>
            <a:spcBef>
              <a:spcPts val="0"/>
            </a:spcBef>
            <a:spcAft>
              <a:spcPts val="0"/>
            </a:spcAft>
            <a:buClrTx/>
            <a:buSzTx/>
            <a:buFontTx/>
            <a:buNone/>
            <a:tabLst/>
            <a:defRPr/>
          </a:pPr>
          <a:r>
            <a:rPr lang="en-US" sz="2000" b="1" dirty="0" smtClean="0"/>
            <a:t>Module 3: Supporting all Students in Writing and Research</a:t>
          </a:r>
        </a:p>
        <a:p>
          <a:pPr marL="0" marR="0" indent="0" defTabSz="914400" eaLnBrk="1" fontAlgn="auto" latinLnBrk="0" hangingPunct="1">
            <a:lnSpc>
              <a:spcPct val="100000"/>
            </a:lnSpc>
            <a:spcBef>
              <a:spcPts val="0"/>
            </a:spcBef>
            <a:spcAft>
              <a:spcPts val="0"/>
            </a:spcAft>
            <a:buClrTx/>
            <a:buSzTx/>
            <a:buFontTx/>
            <a:buNone/>
            <a:tabLst/>
            <a:defRPr/>
          </a:pPr>
          <a:endParaRPr lang="en-US" sz="2000" b="1" dirty="0"/>
        </a:p>
      </dgm:t>
    </dgm:pt>
    <dgm:pt modelId="{7A4428A1-02DF-40A9-8003-2C9A47CF589E}" type="parTrans" cxnId="{F40B8316-79BC-4C60-90A6-E699803ADE2E}">
      <dgm:prSet/>
      <dgm:spPr/>
      <dgm:t>
        <a:bodyPr/>
        <a:lstStyle/>
        <a:p>
          <a:endParaRPr lang="en-US"/>
        </a:p>
      </dgm:t>
    </dgm:pt>
    <dgm:pt modelId="{407C6022-0642-4896-B58A-2F544152DB53}" type="sibTrans" cxnId="{F40B8316-79BC-4C60-90A6-E699803ADE2E}">
      <dgm:prSet/>
      <dgm:spPr/>
      <dgm:t>
        <a:bodyPr/>
        <a:lstStyle/>
        <a:p>
          <a:endParaRPr lang="en-US" dirty="0"/>
        </a:p>
      </dgm:t>
    </dgm:pt>
    <dgm:pt modelId="{6DD4AD52-12AC-4E82-A1AE-9C5737A0D999}">
      <dgm:prSet phldrT="[Text]" custT="1"/>
      <dgm:spPr/>
      <dgm:t>
        <a:bodyPr/>
        <a:lstStyle/>
        <a:p>
          <a:r>
            <a:rPr lang="en-US" sz="2000" b="1" dirty="0" smtClean="0"/>
            <a:t>Module 4: Designing CCS ELA &amp; Literacy-aligned Instruction and Assessment</a:t>
          </a:r>
          <a:endParaRPr lang="en-US" sz="1400" dirty="0"/>
        </a:p>
      </dgm:t>
    </dgm:pt>
    <dgm:pt modelId="{CF4CC82F-E411-405C-A914-ABB459E5F0F3}" type="parTrans" cxnId="{25176231-223A-45D2-A038-4CD36E8AB91D}">
      <dgm:prSet/>
      <dgm:spPr/>
      <dgm:t>
        <a:bodyPr/>
        <a:lstStyle/>
        <a:p>
          <a:endParaRPr lang="en-US"/>
        </a:p>
      </dgm:t>
    </dgm:pt>
    <dgm:pt modelId="{453C59C1-EEA1-4FBC-B5C1-7528C8D00C36}" type="sibTrans" cxnId="{25176231-223A-45D2-A038-4CD36E8AB91D}">
      <dgm:prSet/>
      <dgm:spPr/>
      <dgm:t>
        <a:bodyPr/>
        <a:lstStyle/>
        <a:p>
          <a:endParaRPr lang="en-US" dirty="0"/>
        </a:p>
      </dgm:t>
    </dgm:pt>
    <dgm:pt modelId="{C8EEAEDD-18F3-4C84-BF91-1BCCF4ECE3FE}">
      <dgm:prSet phldrT="[Text]" custT="1"/>
      <dgm:spPr/>
      <dgm:t>
        <a:bodyPr/>
        <a:lstStyle/>
        <a:p>
          <a:r>
            <a:rPr lang="en-US" sz="2000" b="1" dirty="0" smtClean="0"/>
            <a:t>Module 5: :</a:t>
          </a:r>
          <a:r>
            <a:rPr lang="en-US" sz="2000" dirty="0" smtClean="0"/>
            <a:t> </a:t>
          </a:r>
          <a:r>
            <a:rPr lang="en-US" sz="2000" b="1" dirty="0" smtClean="0"/>
            <a:t>Looking at Student Work and Engaging Students in Learning</a:t>
          </a:r>
          <a:endParaRPr lang="en-US" sz="2000" b="1" dirty="0"/>
        </a:p>
      </dgm:t>
    </dgm:pt>
    <dgm:pt modelId="{34995127-82FB-4F2E-ACC3-5F44DF903134}" type="parTrans" cxnId="{B620E75A-3EB6-47D2-9AF6-30CCFB296751}">
      <dgm:prSet/>
      <dgm:spPr/>
      <dgm:t>
        <a:bodyPr/>
        <a:lstStyle/>
        <a:p>
          <a:endParaRPr lang="en-US"/>
        </a:p>
      </dgm:t>
    </dgm:pt>
    <dgm:pt modelId="{6A0D9C53-EFD9-47E3-B56F-FBAE80158FD9}" type="sibTrans" cxnId="{B620E75A-3EB6-47D2-9AF6-30CCFB296751}">
      <dgm:prSet/>
      <dgm:spPr/>
      <dgm:t>
        <a:bodyPr/>
        <a:lstStyle/>
        <a:p>
          <a:endParaRPr lang="en-US"/>
        </a:p>
      </dgm:t>
    </dgm:pt>
    <dgm:pt modelId="{B5656B55-CAED-42B0-9C87-A997D4436FC1}" type="pres">
      <dgm:prSet presAssocID="{2A4372B7-8941-469F-940B-7D5BA0871939}" presName="outerComposite" presStyleCnt="0">
        <dgm:presLayoutVars>
          <dgm:chMax val="5"/>
          <dgm:dir/>
          <dgm:resizeHandles val="exact"/>
        </dgm:presLayoutVars>
      </dgm:prSet>
      <dgm:spPr/>
      <dgm:t>
        <a:bodyPr/>
        <a:lstStyle/>
        <a:p>
          <a:endParaRPr lang="en-US"/>
        </a:p>
      </dgm:t>
    </dgm:pt>
    <dgm:pt modelId="{91DBB2B5-3FBD-4AEE-B91B-0C9954B9FF2F}" type="pres">
      <dgm:prSet presAssocID="{2A4372B7-8941-469F-940B-7D5BA0871939}" presName="dummyMaxCanvas" presStyleCnt="0">
        <dgm:presLayoutVars/>
      </dgm:prSet>
      <dgm:spPr/>
    </dgm:pt>
    <dgm:pt modelId="{5633CF91-693E-4C78-A1BB-6E17F24CA1B9}" type="pres">
      <dgm:prSet presAssocID="{2A4372B7-8941-469F-940B-7D5BA0871939}" presName="FiveNodes_1" presStyleLbl="node1" presStyleIdx="0" presStyleCnt="5" custLinFactNeighborX="2026" custLinFactNeighborY="9571">
        <dgm:presLayoutVars>
          <dgm:bulletEnabled val="1"/>
        </dgm:presLayoutVars>
      </dgm:prSet>
      <dgm:spPr/>
      <dgm:t>
        <a:bodyPr/>
        <a:lstStyle/>
        <a:p>
          <a:endParaRPr lang="en-US"/>
        </a:p>
      </dgm:t>
    </dgm:pt>
    <dgm:pt modelId="{07305FC6-0FEC-4400-B4A9-60E0B84556D2}" type="pres">
      <dgm:prSet presAssocID="{2A4372B7-8941-469F-940B-7D5BA0871939}" presName="FiveNodes_2" presStyleLbl="node1" presStyleIdx="1" presStyleCnt="5" custLinFactNeighborX="403" custLinFactNeighborY="9188">
        <dgm:presLayoutVars>
          <dgm:bulletEnabled val="1"/>
        </dgm:presLayoutVars>
      </dgm:prSet>
      <dgm:spPr/>
      <dgm:t>
        <a:bodyPr/>
        <a:lstStyle/>
        <a:p>
          <a:endParaRPr lang="en-US"/>
        </a:p>
      </dgm:t>
    </dgm:pt>
    <dgm:pt modelId="{BE39A8A1-A5D7-44F7-B68A-10070CCF9086}" type="pres">
      <dgm:prSet presAssocID="{2A4372B7-8941-469F-940B-7D5BA0871939}" presName="FiveNodes_3" presStyleLbl="node1" presStyleIdx="2" presStyleCnt="5" custLinFactNeighborX="-1247" custLinFactNeighborY="1961">
        <dgm:presLayoutVars>
          <dgm:bulletEnabled val="1"/>
        </dgm:presLayoutVars>
      </dgm:prSet>
      <dgm:spPr/>
      <dgm:t>
        <a:bodyPr/>
        <a:lstStyle/>
        <a:p>
          <a:endParaRPr lang="en-US"/>
        </a:p>
      </dgm:t>
    </dgm:pt>
    <dgm:pt modelId="{BA94DD3F-AE7A-4939-BAFC-D76918A30477}" type="pres">
      <dgm:prSet presAssocID="{2A4372B7-8941-469F-940B-7D5BA0871939}" presName="FiveNodes_4" presStyleLbl="node1" presStyleIdx="3" presStyleCnt="5">
        <dgm:presLayoutVars>
          <dgm:bulletEnabled val="1"/>
        </dgm:presLayoutVars>
      </dgm:prSet>
      <dgm:spPr/>
      <dgm:t>
        <a:bodyPr/>
        <a:lstStyle/>
        <a:p>
          <a:endParaRPr lang="en-US"/>
        </a:p>
      </dgm:t>
    </dgm:pt>
    <dgm:pt modelId="{EE6C4265-86AA-4F4F-AD52-8990334D1BB0}" type="pres">
      <dgm:prSet presAssocID="{2A4372B7-8941-469F-940B-7D5BA0871939}" presName="FiveNodes_5" presStyleLbl="node1" presStyleIdx="4" presStyleCnt="5" custLinFactNeighborY="-7353">
        <dgm:presLayoutVars>
          <dgm:bulletEnabled val="1"/>
        </dgm:presLayoutVars>
      </dgm:prSet>
      <dgm:spPr/>
      <dgm:t>
        <a:bodyPr/>
        <a:lstStyle/>
        <a:p>
          <a:endParaRPr lang="en-US"/>
        </a:p>
      </dgm:t>
    </dgm:pt>
    <dgm:pt modelId="{ED7C910B-10BD-4B5A-AAC4-ECC8FCF9D256}" type="pres">
      <dgm:prSet presAssocID="{2A4372B7-8941-469F-940B-7D5BA0871939}" presName="FiveConn_1-2" presStyleLbl="fgAccFollowNode1" presStyleIdx="0" presStyleCnt="4">
        <dgm:presLayoutVars>
          <dgm:bulletEnabled val="1"/>
        </dgm:presLayoutVars>
      </dgm:prSet>
      <dgm:spPr/>
      <dgm:t>
        <a:bodyPr/>
        <a:lstStyle/>
        <a:p>
          <a:endParaRPr lang="en-US"/>
        </a:p>
      </dgm:t>
    </dgm:pt>
    <dgm:pt modelId="{1F87D17F-8399-4642-9527-1C536D686748}" type="pres">
      <dgm:prSet presAssocID="{2A4372B7-8941-469F-940B-7D5BA0871939}" presName="FiveConn_2-3" presStyleLbl="fgAccFollowNode1" presStyleIdx="1" presStyleCnt="4">
        <dgm:presLayoutVars>
          <dgm:bulletEnabled val="1"/>
        </dgm:presLayoutVars>
      </dgm:prSet>
      <dgm:spPr/>
      <dgm:t>
        <a:bodyPr/>
        <a:lstStyle/>
        <a:p>
          <a:endParaRPr lang="en-US"/>
        </a:p>
      </dgm:t>
    </dgm:pt>
    <dgm:pt modelId="{5C3A6E57-7055-41F7-9D20-1CF57F5C916A}" type="pres">
      <dgm:prSet presAssocID="{2A4372B7-8941-469F-940B-7D5BA0871939}" presName="FiveConn_3-4" presStyleLbl="fgAccFollowNode1" presStyleIdx="2" presStyleCnt="4">
        <dgm:presLayoutVars>
          <dgm:bulletEnabled val="1"/>
        </dgm:presLayoutVars>
      </dgm:prSet>
      <dgm:spPr/>
      <dgm:t>
        <a:bodyPr/>
        <a:lstStyle/>
        <a:p>
          <a:endParaRPr lang="en-US"/>
        </a:p>
      </dgm:t>
    </dgm:pt>
    <dgm:pt modelId="{FA051F21-3401-4AB5-B965-25DF1A8BF6F7}" type="pres">
      <dgm:prSet presAssocID="{2A4372B7-8941-469F-940B-7D5BA0871939}" presName="FiveConn_4-5" presStyleLbl="fgAccFollowNode1" presStyleIdx="3" presStyleCnt="4">
        <dgm:presLayoutVars>
          <dgm:bulletEnabled val="1"/>
        </dgm:presLayoutVars>
      </dgm:prSet>
      <dgm:spPr/>
      <dgm:t>
        <a:bodyPr/>
        <a:lstStyle/>
        <a:p>
          <a:endParaRPr lang="en-US"/>
        </a:p>
      </dgm:t>
    </dgm:pt>
    <dgm:pt modelId="{A91CEAEB-CB1C-45A0-B48D-6477737AA53D}" type="pres">
      <dgm:prSet presAssocID="{2A4372B7-8941-469F-940B-7D5BA0871939}" presName="FiveNodes_1_text" presStyleLbl="node1" presStyleIdx="4" presStyleCnt="5">
        <dgm:presLayoutVars>
          <dgm:bulletEnabled val="1"/>
        </dgm:presLayoutVars>
      </dgm:prSet>
      <dgm:spPr/>
      <dgm:t>
        <a:bodyPr/>
        <a:lstStyle/>
        <a:p>
          <a:endParaRPr lang="en-US"/>
        </a:p>
      </dgm:t>
    </dgm:pt>
    <dgm:pt modelId="{B9BEE52F-34CC-4576-856A-600A7139C9B0}" type="pres">
      <dgm:prSet presAssocID="{2A4372B7-8941-469F-940B-7D5BA0871939}" presName="FiveNodes_2_text" presStyleLbl="node1" presStyleIdx="4" presStyleCnt="5">
        <dgm:presLayoutVars>
          <dgm:bulletEnabled val="1"/>
        </dgm:presLayoutVars>
      </dgm:prSet>
      <dgm:spPr/>
      <dgm:t>
        <a:bodyPr/>
        <a:lstStyle/>
        <a:p>
          <a:endParaRPr lang="en-US"/>
        </a:p>
      </dgm:t>
    </dgm:pt>
    <dgm:pt modelId="{B327BB6D-6EB0-4A06-953E-A91947F4CC0A}" type="pres">
      <dgm:prSet presAssocID="{2A4372B7-8941-469F-940B-7D5BA0871939}" presName="FiveNodes_3_text" presStyleLbl="node1" presStyleIdx="4" presStyleCnt="5">
        <dgm:presLayoutVars>
          <dgm:bulletEnabled val="1"/>
        </dgm:presLayoutVars>
      </dgm:prSet>
      <dgm:spPr/>
      <dgm:t>
        <a:bodyPr/>
        <a:lstStyle/>
        <a:p>
          <a:endParaRPr lang="en-US"/>
        </a:p>
      </dgm:t>
    </dgm:pt>
    <dgm:pt modelId="{22BF229B-1262-4105-89C6-9748C1EBF7E2}" type="pres">
      <dgm:prSet presAssocID="{2A4372B7-8941-469F-940B-7D5BA0871939}" presName="FiveNodes_4_text" presStyleLbl="node1" presStyleIdx="4" presStyleCnt="5">
        <dgm:presLayoutVars>
          <dgm:bulletEnabled val="1"/>
        </dgm:presLayoutVars>
      </dgm:prSet>
      <dgm:spPr/>
      <dgm:t>
        <a:bodyPr/>
        <a:lstStyle/>
        <a:p>
          <a:endParaRPr lang="en-US"/>
        </a:p>
      </dgm:t>
    </dgm:pt>
    <dgm:pt modelId="{34FC679E-EA74-4781-8150-A128391560ED}" type="pres">
      <dgm:prSet presAssocID="{2A4372B7-8941-469F-940B-7D5BA0871939}" presName="FiveNodes_5_text" presStyleLbl="node1" presStyleIdx="4" presStyleCnt="5">
        <dgm:presLayoutVars>
          <dgm:bulletEnabled val="1"/>
        </dgm:presLayoutVars>
      </dgm:prSet>
      <dgm:spPr/>
      <dgm:t>
        <a:bodyPr/>
        <a:lstStyle/>
        <a:p>
          <a:endParaRPr lang="en-US"/>
        </a:p>
      </dgm:t>
    </dgm:pt>
  </dgm:ptLst>
  <dgm:cxnLst>
    <dgm:cxn modelId="{F40B8316-79BC-4C60-90A6-E699803ADE2E}" srcId="{2A4372B7-8941-469F-940B-7D5BA0871939}" destId="{2FBCE4F0-B418-40D0-A572-335BDC797AF7}" srcOrd="2" destOrd="0" parTransId="{7A4428A1-02DF-40A9-8003-2C9A47CF589E}" sibTransId="{407C6022-0642-4896-B58A-2F544152DB53}"/>
    <dgm:cxn modelId="{3AA46334-753A-41A9-A121-93DE4543A82F}" type="presOf" srcId="{6DD4AD52-12AC-4E82-A1AE-9C5737A0D999}" destId="{22BF229B-1262-4105-89C6-9748C1EBF7E2}" srcOrd="1" destOrd="0" presId="urn:microsoft.com/office/officeart/2005/8/layout/vProcess5"/>
    <dgm:cxn modelId="{48A85579-9F25-4B0E-8CE3-49B0DA130941}" type="presOf" srcId="{4E4E886B-CD5B-40AB-A48E-28B15BDC45D0}" destId="{07305FC6-0FEC-4400-B4A9-60E0B84556D2}" srcOrd="0" destOrd="0" presId="urn:microsoft.com/office/officeart/2005/8/layout/vProcess5"/>
    <dgm:cxn modelId="{CDB0B1DE-C156-4C31-8AC8-49EE75C1450B}" type="presOf" srcId="{C6816B5F-64FF-4E06-92FF-651CAA10BC07}" destId="{1F87D17F-8399-4642-9527-1C536D686748}" srcOrd="0" destOrd="0" presId="urn:microsoft.com/office/officeart/2005/8/layout/vProcess5"/>
    <dgm:cxn modelId="{D55C83C1-2323-4022-867D-D8BB0AB33DC5}" type="presOf" srcId="{942E99E8-A792-4552-B022-DBAE2E887950}" destId="{ED7C910B-10BD-4B5A-AAC4-ECC8FCF9D256}" srcOrd="0" destOrd="0" presId="urn:microsoft.com/office/officeart/2005/8/layout/vProcess5"/>
    <dgm:cxn modelId="{B97A9896-DD8D-46E8-A005-81FBF4B9E09C}" srcId="{2A4372B7-8941-469F-940B-7D5BA0871939}" destId="{05DFDFE1-30F2-457C-8C83-4B2B7684C90A}" srcOrd="0" destOrd="0" parTransId="{5765B92C-3747-413F-94B8-AEDDE13970E1}" sibTransId="{942E99E8-A792-4552-B022-DBAE2E887950}"/>
    <dgm:cxn modelId="{423E1072-297C-40E2-BA1B-F479E6DD1B6D}" type="presOf" srcId="{2FBCE4F0-B418-40D0-A572-335BDC797AF7}" destId="{BE39A8A1-A5D7-44F7-B68A-10070CCF9086}" srcOrd="0" destOrd="0" presId="urn:microsoft.com/office/officeart/2005/8/layout/vProcess5"/>
    <dgm:cxn modelId="{5F4DD019-8F02-4117-9078-3383A4353076}" type="presOf" srcId="{407C6022-0642-4896-B58A-2F544152DB53}" destId="{5C3A6E57-7055-41F7-9D20-1CF57F5C916A}" srcOrd="0" destOrd="0" presId="urn:microsoft.com/office/officeart/2005/8/layout/vProcess5"/>
    <dgm:cxn modelId="{F8FE7FD1-7BC7-4AB7-B0C7-AF69D2B3FDDA}" type="presOf" srcId="{453C59C1-EEA1-4FBC-B5C1-7528C8D00C36}" destId="{FA051F21-3401-4AB5-B965-25DF1A8BF6F7}" srcOrd="0" destOrd="0" presId="urn:microsoft.com/office/officeart/2005/8/layout/vProcess5"/>
    <dgm:cxn modelId="{B620E75A-3EB6-47D2-9AF6-30CCFB296751}" srcId="{2A4372B7-8941-469F-940B-7D5BA0871939}" destId="{C8EEAEDD-18F3-4C84-BF91-1BCCF4ECE3FE}" srcOrd="4" destOrd="0" parTransId="{34995127-82FB-4F2E-ACC3-5F44DF903134}" sibTransId="{6A0D9C53-EFD9-47E3-B56F-FBAE80158FD9}"/>
    <dgm:cxn modelId="{38457CB7-B8BB-47B8-86EC-0444A885F479}" type="presOf" srcId="{C8EEAEDD-18F3-4C84-BF91-1BCCF4ECE3FE}" destId="{34FC679E-EA74-4781-8150-A128391560ED}" srcOrd="1" destOrd="0" presId="urn:microsoft.com/office/officeart/2005/8/layout/vProcess5"/>
    <dgm:cxn modelId="{D603CDC6-8929-43B7-86E2-A18B403F2311}" srcId="{2A4372B7-8941-469F-940B-7D5BA0871939}" destId="{4E4E886B-CD5B-40AB-A48E-28B15BDC45D0}" srcOrd="1" destOrd="0" parTransId="{2F4B8799-7F05-4F2D-BD5A-E32235A9E0BF}" sibTransId="{C6816B5F-64FF-4E06-92FF-651CAA10BC07}"/>
    <dgm:cxn modelId="{6B5B13FD-3A96-440E-98F4-E41744F91B6C}" type="presOf" srcId="{4E4E886B-CD5B-40AB-A48E-28B15BDC45D0}" destId="{B9BEE52F-34CC-4576-856A-600A7139C9B0}" srcOrd="1" destOrd="0" presId="urn:microsoft.com/office/officeart/2005/8/layout/vProcess5"/>
    <dgm:cxn modelId="{300F1A90-DC9F-4324-BECA-5D2E9A34506E}" type="presOf" srcId="{05DFDFE1-30F2-457C-8C83-4B2B7684C90A}" destId="{A91CEAEB-CB1C-45A0-B48D-6477737AA53D}" srcOrd="1" destOrd="0" presId="urn:microsoft.com/office/officeart/2005/8/layout/vProcess5"/>
    <dgm:cxn modelId="{2524D8B6-DE57-4A90-B780-07CC2CE5F8B4}" type="presOf" srcId="{2A4372B7-8941-469F-940B-7D5BA0871939}" destId="{B5656B55-CAED-42B0-9C87-A997D4436FC1}" srcOrd="0" destOrd="0" presId="urn:microsoft.com/office/officeart/2005/8/layout/vProcess5"/>
    <dgm:cxn modelId="{3102F9E4-B303-4789-9149-3DEE356FAF11}" type="presOf" srcId="{2FBCE4F0-B418-40D0-A572-335BDC797AF7}" destId="{B327BB6D-6EB0-4A06-953E-A91947F4CC0A}" srcOrd="1" destOrd="0" presId="urn:microsoft.com/office/officeart/2005/8/layout/vProcess5"/>
    <dgm:cxn modelId="{9BDC4C1F-9C11-4719-9704-B84E47E5A806}" type="presOf" srcId="{05DFDFE1-30F2-457C-8C83-4B2B7684C90A}" destId="{5633CF91-693E-4C78-A1BB-6E17F24CA1B9}" srcOrd="0" destOrd="0" presId="urn:microsoft.com/office/officeart/2005/8/layout/vProcess5"/>
    <dgm:cxn modelId="{25176231-223A-45D2-A038-4CD36E8AB91D}" srcId="{2A4372B7-8941-469F-940B-7D5BA0871939}" destId="{6DD4AD52-12AC-4E82-A1AE-9C5737A0D999}" srcOrd="3" destOrd="0" parTransId="{CF4CC82F-E411-405C-A914-ABB459E5F0F3}" sibTransId="{453C59C1-EEA1-4FBC-B5C1-7528C8D00C36}"/>
    <dgm:cxn modelId="{EE950541-1D92-498B-BF31-B40852D00890}" type="presOf" srcId="{6DD4AD52-12AC-4E82-A1AE-9C5737A0D999}" destId="{BA94DD3F-AE7A-4939-BAFC-D76918A30477}" srcOrd="0" destOrd="0" presId="urn:microsoft.com/office/officeart/2005/8/layout/vProcess5"/>
    <dgm:cxn modelId="{C2CB73C3-F440-4574-B3C2-5672288194C6}" type="presOf" srcId="{C8EEAEDD-18F3-4C84-BF91-1BCCF4ECE3FE}" destId="{EE6C4265-86AA-4F4F-AD52-8990334D1BB0}" srcOrd="0" destOrd="0" presId="urn:microsoft.com/office/officeart/2005/8/layout/vProcess5"/>
    <dgm:cxn modelId="{B2F46B48-48A3-4A62-8383-68FBF7B46BCF}" type="presParOf" srcId="{B5656B55-CAED-42B0-9C87-A997D4436FC1}" destId="{91DBB2B5-3FBD-4AEE-B91B-0C9954B9FF2F}" srcOrd="0" destOrd="0" presId="urn:microsoft.com/office/officeart/2005/8/layout/vProcess5"/>
    <dgm:cxn modelId="{AF5A8055-045A-48F6-80D0-91F630818225}" type="presParOf" srcId="{B5656B55-CAED-42B0-9C87-A997D4436FC1}" destId="{5633CF91-693E-4C78-A1BB-6E17F24CA1B9}" srcOrd="1" destOrd="0" presId="urn:microsoft.com/office/officeart/2005/8/layout/vProcess5"/>
    <dgm:cxn modelId="{64DD79FD-FAEB-4B39-A00C-E16340751046}" type="presParOf" srcId="{B5656B55-CAED-42B0-9C87-A997D4436FC1}" destId="{07305FC6-0FEC-4400-B4A9-60E0B84556D2}" srcOrd="2" destOrd="0" presId="urn:microsoft.com/office/officeart/2005/8/layout/vProcess5"/>
    <dgm:cxn modelId="{568F4598-CF6D-41C7-9D31-3BA30D7E9D23}" type="presParOf" srcId="{B5656B55-CAED-42B0-9C87-A997D4436FC1}" destId="{BE39A8A1-A5D7-44F7-B68A-10070CCF9086}" srcOrd="3" destOrd="0" presId="urn:microsoft.com/office/officeart/2005/8/layout/vProcess5"/>
    <dgm:cxn modelId="{42038170-0E8C-4BAA-A8FC-8AAD19715D02}" type="presParOf" srcId="{B5656B55-CAED-42B0-9C87-A997D4436FC1}" destId="{BA94DD3F-AE7A-4939-BAFC-D76918A30477}" srcOrd="4" destOrd="0" presId="urn:microsoft.com/office/officeart/2005/8/layout/vProcess5"/>
    <dgm:cxn modelId="{1DBF9089-65CF-458D-9FB7-95AFD25A2F31}" type="presParOf" srcId="{B5656B55-CAED-42B0-9C87-A997D4436FC1}" destId="{EE6C4265-86AA-4F4F-AD52-8990334D1BB0}" srcOrd="5" destOrd="0" presId="urn:microsoft.com/office/officeart/2005/8/layout/vProcess5"/>
    <dgm:cxn modelId="{E0BCB542-3205-477B-A19C-6DC867F13941}" type="presParOf" srcId="{B5656B55-CAED-42B0-9C87-A997D4436FC1}" destId="{ED7C910B-10BD-4B5A-AAC4-ECC8FCF9D256}" srcOrd="6" destOrd="0" presId="urn:microsoft.com/office/officeart/2005/8/layout/vProcess5"/>
    <dgm:cxn modelId="{9E9DF7F4-B925-4C3F-B5A2-6A253B7A5521}" type="presParOf" srcId="{B5656B55-CAED-42B0-9C87-A997D4436FC1}" destId="{1F87D17F-8399-4642-9527-1C536D686748}" srcOrd="7" destOrd="0" presId="urn:microsoft.com/office/officeart/2005/8/layout/vProcess5"/>
    <dgm:cxn modelId="{271E6888-D7FF-4547-B66C-E361CD1022F9}" type="presParOf" srcId="{B5656B55-CAED-42B0-9C87-A997D4436FC1}" destId="{5C3A6E57-7055-41F7-9D20-1CF57F5C916A}" srcOrd="8" destOrd="0" presId="urn:microsoft.com/office/officeart/2005/8/layout/vProcess5"/>
    <dgm:cxn modelId="{835E29C6-FD0B-4D26-8DAB-061025C47661}" type="presParOf" srcId="{B5656B55-CAED-42B0-9C87-A997D4436FC1}" destId="{FA051F21-3401-4AB5-B965-25DF1A8BF6F7}" srcOrd="9" destOrd="0" presId="urn:microsoft.com/office/officeart/2005/8/layout/vProcess5"/>
    <dgm:cxn modelId="{506F006C-8E82-4B53-95B8-C9EBB116BF48}" type="presParOf" srcId="{B5656B55-CAED-42B0-9C87-A997D4436FC1}" destId="{A91CEAEB-CB1C-45A0-B48D-6477737AA53D}" srcOrd="10" destOrd="0" presId="urn:microsoft.com/office/officeart/2005/8/layout/vProcess5"/>
    <dgm:cxn modelId="{294544FD-2B4D-4A0B-857C-0C939E9A7F9C}" type="presParOf" srcId="{B5656B55-CAED-42B0-9C87-A997D4436FC1}" destId="{B9BEE52F-34CC-4576-856A-600A7139C9B0}" srcOrd="11" destOrd="0" presId="urn:microsoft.com/office/officeart/2005/8/layout/vProcess5"/>
    <dgm:cxn modelId="{8B919418-49E0-4602-9334-CE67489BFE33}" type="presParOf" srcId="{B5656B55-CAED-42B0-9C87-A997D4436FC1}" destId="{B327BB6D-6EB0-4A06-953E-A91947F4CC0A}" srcOrd="12" destOrd="0" presId="urn:microsoft.com/office/officeart/2005/8/layout/vProcess5"/>
    <dgm:cxn modelId="{116BFA5C-9517-494D-B67A-8006C6744816}" type="presParOf" srcId="{B5656B55-CAED-42B0-9C87-A997D4436FC1}" destId="{22BF229B-1262-4105-89C6-9748C1EBF7E2}" srcOrd="13" destOrd="0" presId="urn:microsoft.com/office/officeart/2005/8/layout/vProcess5"/>
    <dgm:cxn modelId="{8ABEBE50-D430-4B4E-9B39-D6D465416D21}" type="presParOf" srcId="{B5656B55-CAED-42B0-9C87-A997D4436FC1}" destId="{34FC679E-EA74-4781-8150-A128391560ED}" srcOrd="14" destOrd="0" presId="urn:microsoft.com/office/officeart/2005/8/layout/vProcess5"/>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Slides</a:t>
            </a:r>
            <a:r>
              <a:rPr lang="en-US" baseline="0" dirty="0" smtClean="0"/>
              <a:t> 1–7 will take about 15 minutes.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Facilitator: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Introduce yourself. Welcome</a:t>
            </a:r>
            <a:r>
              <a:rPr lang="en-US" baseline="0" dirty="0" smtClean="0"/>
              <a:t> participants to Module 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Remind participants that regardless of which session they attended for Modules 1 and 2, they learned the same information, and had similar conversations. They are all part of the same community of coaches with a goal of deepening understanding of the CT Core Standards and instructional shifts across the entire state.   </a:t>
            </a:r>
          </a:p>
          <a:p>
            <a:endParaRPr lang="en-US" baseline="0" dirty="0" smtClean="0"/>
          </a:p>
          <a:p>
            <a:r>
              <a:rPr lang="en-US" dirty="0" smtClean="0"/>
              <a:t>(Be sure that everyone is wearing</a:t>
            </a:r>
            <a:r>
              <a:rPr lang="en-US" baseline="0" dirty="0" smtClean="0"/>
              <a:t> a name tag. </a:t>
            </a:r>
            <a:r>
              <a:rPr lang="en-US" dirty="0" smtClean="0"/>
              <a:t>Since participants are now in their third module</a:t>
            </a:r>
            <a:r>
              <a:rPr lang="en-US" baseline="0" dirty="0" smtClean="0"/>
              <a:t>, it is likely that many of them will have met each other in earlier modules. There will be no full group introductions this time. They will have the opportunity to introduce themselves during various activities. However, as facilitator, you may want to read the room with regard to who is here from the same district so that you can plan to mix up groups; you may also want to ask if there is anyone who did not attend M1 and M2.)</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slide provides a visual showing how the topics for the professional development modules fit together.</a:t>
            </a:r>
            <a:r>
              <a:rPr lang="en-US" baseline="0" dirty="0" smtClean="0"/>
              <a:t> </a:t>
            </a:r>
            <a:r>
              <a:rPr lang="en-US" dirty="0" smtClean="0"/>
              <a:t>Briefly explain to participants.</a:t>
            </a:r>
          </a:p>
        </p:txBody>
      </p:sp>
      <p:sp>
        <p:nvSpPr>
          <p:cNvPr id="22532" name="Slide Number Placeholder 3"/>
          <p:cNvSpPr>
            <a:spLocks noGrp="1"/>
          </p:cNvSpPr>
          <p:nvPr>
            <p:ph type="sldNum" sz="quarter" idx="5"/>
          </p:nvPr>
        </p:nvSpPr>
        <p:spPr bwMode="auto">
          <a:noFill/>
          <a:ln>
            <a:miter lim="800000"/>
            <a:headEnd/>
            <a:tailEnd/>
          </a:ln>
        </p:spPr>
        <p:txBody>
          <a:bodyPr/>
          <a:lstStyle/>
          <a:p>
            <a:fld id="{59DCD8BA-F171-4D89-AC7E-ECF6A3269120}" type="slidenum">
              <a:rPr lang="en-US"/>
              <a:pPr/>
              <a:t>2</a:t>
            </a:fld>
            <a:endParaRPr lang="en-US" dirty="0"/>
          </a:p>
        </p:txBody>
      </p:sp>
    </p:spTree>
    <p:extLst>
      <p:ext uri="{BB962C8B-B14F-4D97-AF65-F5344CB8AC3E}">
        <p14:creationId xmlns:p14="http://schemas.microsoft.com/office/powerpoint/2010/main" val="276773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noting there will be a</a:t>
            </a:r>
            <a:r>
              <a:rPr lang="en-US" dirty="0" smtClean="0">
                <a:solidFill>
                  <a:srgbClr val="FF0000"/>
                </a:solidFill>
              </a:rPr>
              <a:t> break </a:t>
            </a:r>
            <a:r>
              <a:rPr lang="en-US" dirty="0" smtClean="0"/>
              <a:t>for lunch as well as a short morning and afternoon break. You may want to add the importance of coming back from breaks on time to ensure enough time to complete all the work of the day.</a:t>
            </a:r>
          </a:p>
        </p:txBody>
      </p:sp>
      <p:sp>
        <p:nvSpPr>
          <p:cNvPr id="81924"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dirty="0" smtClean="0"/>
              <a:t>Public Consulting Group</a:t>
            </a:r>
          </a:p>
        </p:txBody>
      </p:sp>
      <p:sp>
        <p:nvSpPr>
          <p:cNvPr id="26629" name="Date Placeholder 4"/>
          <p:cNvSpPr>
            <a:spLocks noGrp="1"/>
          </p:cNvSpPr>
          <p:nvPr>
            <p:ph type="dt" sz="quarter" idx="1"/>
          </p:nvPr>
        </p:nvSpPr>
        <p:spPr bwMode="auto">
          <a:noFill/>
          <a:ln>
            <a:miter lim="800000"/>
            <a:headEnd/>
            <a:tailEnd/>
          </a:ln>
        </p:spPr>
        <p:txBody>
          <a:bodyPr anchor="t"/>
          <a:lstStyle/>
          <a:p>
            <a:fld id="{F1355096-E25B-469F-AC59-102C1ABDA6C6}" type="datetime1">
              <a:rPr lang="en-US" smtClean="0">
                <a:latin typeface="Arial" pitchFamily="34" charset="0"/>
              </a:rPr>
              <a:pPr/>
              <a:t>8/13/2014</a:t>
            </a:fld>
            <a:endParaRPr lang="en-US" dirty="0" smtClean="0">
              <a:latin typeface="Arial" pitchFamily="34" charset="0"/>
            </a:endParaRPr>
          </a:p>
        </p:txBody>
      </p:sp>
      <p:sp>
        <p:nvSpPr>
          <p:cNvPr id="81926"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t>www.publicconsultinggroup.com</a:t>
            </a:r>
          </a:p>
        </p:txBody>
      </p:sp>
      <p:sp>
        <p:nvSpPr>
          <p:cNvPr id="26631" name="Slide Number Placeholder 6"/>
          <p:cNvSpPr>
            <a:spLocks noGrp="1"/>
          </p:cNvSpPr>
          <p:nvPr>
            <p:ph type="sldNum" sz="quarter" idx="5"/>
          </p:nvPr>
        </p:nvSpPr>
        <p:spPr bwMode="auto">
          <a:noFill/>
          <a:ln>
            <a:miter lim="800000"/>
            <a:headEnd/>
            <a:tailEnd/>
          </a:ln>
        </p:spPr>
        <p:txBody>
          <a:bodyPr/>
          <a:lstStyle/>
          <a:p>
            <a:fld id="{D115B20F-5266-4D9C-9293-ED325C5B0D33}" type="slidenum">
              <a:rPr lang="en-US"/>
              <a:pPr/>
              <a:t>3</a:t>
            </a:fld>
            <a:endParaRPr lang="en-US" dirty="0"/>
          </a:p>
        </p:txBody>
      </p:sp>
    </p:spTree>
    <p:extLst>
      <p:ext uri="{BB962C8B-B14F-4D97-AF65-F5344CB8AC3E}">
        <p14:creationId xmlns:p14="http://schemas.microsoft.com/office/powerpoint/2010/main" val="1978343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Ask participants to</a:t>
            </a:r>
            <a:r>
              <a:rPr lang="en-US" baseline="0" dirty="0" smtClean="0"/>
              <a:t> complete the Pre-Assessment.</a:t>
            </a:r>
            <a:endParaRPr lang="en-US" dirty="0" smtClean="0"/>
          </a:p>
          <a:p>
            <a:endParaRPr lang="en-US" dirty="0" smtClean="0"/>
          </a:p>
        </p:txBody>
      </p:sp>
      <p:sp>
        <p:nvSpPr>
          <p:cNvPr id="1146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8677" name="Date Placeholder 4"/>
          <p:cNvSpPr>
            <a:spLocks noGrp="1"/>
          </p:cNvSpPr>
          <p:nvPr>
            <p:ph type="dt" sz="quarter" idx="1"/>
          </p:nvPr>
        </p:nvSpPr>
        <p:spPr bwMode="auto">
          <a:noFill/>
          <a:ln>
            <a:miter lim="800000"/>
            <a:headEnd/>
            <a:tailEnd/>
          </a:ln>
        </p:spPr>
        <p:txBody>
          <a:bodyPr anchor="t"/>
          <a:lstStyle/>
          <a:p>
            <a:fld id="{F0F47313-53C7-45BA-8A0F-78467BAFD1E4}" type="datetime1">
              <a:rPr lang="en-US" smtClean="0">
                <a:latin typeface="Arial" pitchFamily="34" charset="0"/>
              </a:rPr>
              <a:pPr/>
              <a:t>8/13/2014</a:t>
            </a:fld>
            <a:endParaRPr lang="en-US" dirty="0" smtClean="0">
              <a:latin typeface="Arial" pitchFamily="34" charset="0"/>
            </a:endParaRPr>
          </a:p>
        </p:txBody>
      </p:sp>
      <p:sp>
        <p:nvSpPr>
          <p:cNvPr id="11469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8679" name="Slide Number Placeholder 6"/>
          <p:cNvSpPr>
            <a:spLocks noGrp="1"/>
          </p:cNvSpPr>
          <p:nvPr>
            <p:ph type="sldNum" sz="quarter" idx="5"/>
          </p:nvPr>
        </p:nvSpPr>
        <p:spPr bwMode="auto">
          <a:noFill/>
          <a:ln>
            <a:miter lim="800000"/>
            <a:headEnd/>
            <a:tailEnd/>
          </a:ln>
        </p:spPr>
        <p:txBody>
          <a:bodyPr/>
          <a:lstStyle/>
          <a:p>
            <a:fld id="{C806D3E4-B9D8-424E-AFD6-FADAB7328CC1}" type="slidenum">
              <a:rPr lang="en-US"/>
              <a:pPr/>
              <a:t>4</a:t>
            </a:fld>
            <a:endParaRPr lang="en-US" dirty="0"/>
          </a:p>
        </p:txBody>
      </p:sp>
    </p:spTree>
    <p:extLst>
      <p:ext uri="{BB962C8B-B14F-4D97-AF65-F5344CB8AC3E}">
        <p14:creationId xmlns:p14="http://schemas.microsoft.com/office/powerpoint/2010/main" val="3961210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defTabSz="933149">
              <a:spcBef>
                <a:spcPct val="0"/>
              </a:spcBef>
              <a:defRPr/>
            </a:pPr>
            <a:r>
              <a:rPr lang="en-US" dirty="0" smtClean="0"/>
              <a:t>The purpose of this slide is just to remind participants of the topics in Module 2. Be very brief with this slide, just naming the topics:</a:t>
            </a:r>
          </a:p>
          <a:p>
            <a:pPr defTabSz="933149">
              <a:spcBef>
                <a:spcPct val="0"/>
              </a:spcBef>
              <a:defRPr/>
            </a:pPr>
            <a:r>
              <a:rPr lang="en-US" dirty="0" smtClean="0"/>
              <a:t>Unit and lesson design overview, close reading, text-dependent questions, academic language, discussion,</a:t>
            </a:r>
            <a:r>
              <a:rPr lang="en-US" baseline="0" dirty="0" smtClean="0"/>
              <a:t> </a:t>
            </a:r>
            <a:r>
              <a:rPr lang="en-US" dirty="0" smtClean="0"/>
              <a:t>and Universal Design for Learning.</a:t>
            </a:r>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8/13/2014</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5</a:t>
            </a:fld>
            <a:endParaRPr lang="en-US" dirty="0"/>
          </a:p>
        </p:txBody>
      </p:sp>
    </p:spTree>
    <p:extLst>
      <p:ext uri="{BB962C8B-B14F-4D97-AF65-F5344CB8AC3E}">
        <p14:creationId xmlns:p14="http://schemas.microsoft.com/office/powerpoint/2010/main" val="2606028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activity should take no more than 15 minutes. Facilitator: You will distribute cards from the deck in your supply box. Count</a:t>
            </a:r>
            <a:r>
              <a:rPr lang="en-US" baseline="0" dirty="0" smtClean="0"/>
              <a:t> the number of participants. Remove as many cards as needed to distribute evenly‒or somewhat evenly–in matched fours among participants. For example, if you have 28 participants, you will remove all 8’s‒Kings from your deck and keep all Aces–7’s to make 28 cards. If you have 32 participants, you would distribute Aces–8’s to make 32 cards and so on. If you have an uneven number that would leave one or two participants alone, add a few more cards from the next number up. Shuffle well. </a:t>
            </a:r>
            <a:r>
              <a:rPr lang="en-US" dirty="0" smtClean="0"/>
              <a:t>As participants are writing in their</a:t>
            </a:r>
            <a:r>
              <a:rPr lang="en-US" baseline="0" dirty="0" smtClean="0"/>
              <a:t> </a:t>
            </a:r>
            <a:r>
              <a:rPr lang="en-US" i="1" baseline="0" dirty="0" smtClean="0"/>
              <a:t>Notepads</a:t>
            </a:r>
            <a:r>
              <a:rPr lang="en-US" dirty="0" smtClean="0"/>
              <a:t>,</a:t>
            </a:r>
            <a:r>
              <a:rPr lang="en-US" baseline="0" dirty="0" smtClean="0"/>
              <a:t> circulate among them, distributing cards.  If you have a large district group, break them up for the first activity, by being deliberate in how you distribute the cards.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a:t>
            </a:fld>
            <a:endParaRPr lang="en-US" dirty="0"/>
          </a:p>
        </p:txBody>
      </p:sp>
    </p:spTree>
    <p:extLst>
      <p:ext uri="{BB962C8B-B14F-4D97-AF65-F5344CB8AC3E}">
        <p14:creationId xmlns:p14="http://schemas.microsoft.com/office/powerpoint/2010/main" val="1907308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393825" y="1198563"/>
            <a:ext cx="4187825" cy="3141662"/>
          </a:xfrm>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defTabSz="933149">
              <a:spcBef>
                <a:spcPct val="0"/>
              </a:spcBef>
              <a:defRPr/>
            </a:pPr>
            <a:r>
              <a:rPr lang="en-US" dirty="0" smtClean="0"/>
              <a:t>Review the expected outcomes.</a:t>
            </a:r>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8/13/2014</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7</a:t>
            </a:fld>
            <a:endParaRPr lang="en-US" dirty="0"/>
          </a:p>
        </p:txBody>
      </p:sp>
    </p:spTree>
    <p:extLst>
      <p:ext uri="{BB962C8B-B14F-4D97-AF65-F5344CB8AC3E}">
        <p14:creationId xmlns:p14="http://schemas.microsoft.com/office/powerpoint/2010/main" val="1338643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dirty="0" smtClean="0">
                <a:solidFill>
                  <a:schemeClr val="bg1"/>
                </a:solidFill>
              </a:rPr>
              <a:t>Introductory Activities</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smtClean="0"/>
              <a:t>  You Are Here</a:t>
            </a:r>
            <a:endParaRPr lang="en-US" dirty="0"/>
          </a:p>
        </p:txBody>
      </p:sp>
      <p:sp>
        <p:nvSpPr>
          <p:cNvPr id="7" name="Slide Number Placeholder 6"/>
          <p:cNvSpPr>
            <a:spLocks noGrp="1"/>
          </p:cNvSpPr>
          <p:nvPr>
            <p:ph type="sldNum" sz="quarter" idx="11"/>
          </p:nvPr>
        </p:nvSpPr>
        <p:spPr/>
        <p:txBody>
          <a:bodyPr/>
          <a:lstStyle/>
          <a:p>
            <a:pPr algn="r"/>
            <a:fld id="{8D79BE21-F712-4A53-802B-F850200F0AA7}" type="slidenum">
              <a:rPr lang="en-US" smtClean="0"/>
              <a:pPr algn="r"/>
              <a:t>2</a:t>
            </a:fld>
            <a:endParaRPr lang="en-US" dirty="0"/>
          </a:p>
        </p:txBody>
      </p:sp>
      <p:graphicFrame>
        <p:nvGraphicFramePr>
          <p:cNvPr id="2" name="Diagram 1"/>
          <p:cNvGraphicFramePr/>
          <p:nvPr>
            <p:extLst>
              <p:ext uri="{D42A27DB-BD31-4B8C-83A1-F6EECF244321}">
                <p14:modId xmlns:p14="http://schemas.microsoft.com/office/powerpoint/2010/main" val="1687471734"/>
              </p:ext>
            </p:extLst>
          </p:nvPr>
        </p:nvGraphicFramePr>
        <p:xfrm>
          <a:off x="276317" y="925423"/>
          <a:ext cx="8261131" cy="5017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Left Arrow 9"/>
          <p:cNvSpPr/>
          <p:nvPr/>
        </p:nvSpPr>
        <p:spPr bwMode="auto">
          <a:xfrm>
            <a:off x="7740396" y="3015665"/>
            <a:ext cx="1323473" cy="818148"/>
          </a:xfrm>
          <a:prstGeom prst="leftArrow">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71009780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7"/>
          <p:cNvSpPr>
            <a:spLocks noGrp="1"/>
          </p:cNvSpPr>
          <p:nvPr>
            <p:ph idx="1"/>
          </p:nvPr>
        </p:nvSpPr>
        <p:spPr>
          <a:xfrm>
            <a:off x="384048" y="1037560"/>
            <a:ext cx="8153400" cy="4972050"/>
          </a:xfrm>
        </p:spPr>
        <p:txBody>
          <a:bodyPr>
            <a:normAutofit fontScale="92500"/>
          </a:bodyPr>
          <a:lstStyle/>
          <a:p>
            <a:r>
              <a:rPr lang="en-US" dirty="0" smtClean="0"/>
              <a:t>Morning Session: CCS-ELA &amp; Literacy</a:t>
            </a:r>
          </a:p>
          <a:p>
            <a:pPr lvl="1"/>
            <a:r>
              <a:rPr lang="en-US" dirty="0" smtClean="0"/>
              <a:t>Opening and Pre-Assessment</a:t>
            </a:r>
          </a:p>
          <a:p>
            <a:pPr lvl="1"/>
            <a:r>
              <a:rPr lang="en-US" dirty="0" smtClean="0"/>
              <a:t>Sharing our Successes and Challenges</a:t>
            </a:r>
          </a:p>
          <a:p>
            <a:pPr lvl="1"/>
            <a:r>
              <a:rPr lang="en-US" dirty="0" smtClean="0"/>
              <a:t>A Close Look at the Writing Standards</a:t>
            </a:r>
          </a:p>
          <a:p>
            <a:pPr lvl="1"/>
            <a:r>
              <a:rPr lang="en-US" dirty="0" smtClean="0"/>
              <a:t>Writing Grounded in Evidence from Text</a:t>
            </a:r>
          </a:p>
          <a:p>
            <a:r>
              <a:rPr lang="en-US" dirty="0" smtClean="0"/>
              <a:t>Afternoon Session</a:t>
            </a:r>
          </a:p>
          <a:p>
            <a:pPr lvl="1"/>
            <a:r>
              <a:rPr lang="en-US" dirty="0" smtClean="0"/>
              <a:t>Inquiry and Research </a:t>
            </a:r>
            <a:r>
              <a:rPr lang="en-US" dirty="0"/>
              <a:t>in CCS-aligned Units</a:t>
            </a:r>
          </a:p>
          <a:p>
            <a:pPr lvl="1"/>
            <a:r>
              <a:rPr lang="en-US" dirty="0" smtClean="0"/>
              <a:t>Routine and Daily Writing</a:t>
            </a:r>
          </a:p>
          <a:p>
            <a:pPr lvl="1"/>
            <a:r>
              <a:rPr lang="en-US" dirty="0"/>
              <a:t>Supporting </a:t>
            </a:r>
            <a:r>
              <a:rPr lang="en-US" dirty="0" smtClean="0"/>
              <a:t>All </a:t>
            </a:r>
            <a:r>
              <a:rPr lang="en-US" dirty="0"/>
              <a:t>Students in </a:t>
            </a:r>
            <a:r>
              <a:rPr lang="en-US" dirty="0" smtClean="0"/>
              <a:t>Writing</a:t>
            </a:r>
            <a:endParaRPr lang="en-US" dirty="0"/>
          </a:p>
          <a:p>
            <a:pPr lvl="1"/>
            <a:r>
              <a:rPr lang="en-US" dirty="0" smtClean="0"/>
              <a:t>Reflection and Planning</a:t>
            </a:r>
          </a:p>
          <a:p>
            <a:r>
              <a:rPr lang="en-US" dirty="0" smtClean="0"/>
              <a:t>Post-Assessment, Session Evaluation, &amp; Wrap Up</a:t>
            </a:r>
          </a:p>
        </p:txBody>
      </p:sp>
      <p:sp>
        <p:nvSpPr>
          <p:cNvPr id="25604" name="Title 2"/>
          <p:cNvSpPr>
            <a:spLocks noGrp="1"/>
          </p:cNvSpPr>
          <p:nvPr>
            <p:ph type="title"/>
          </p:nvPr>
        </p:nvSpPr>
        <p:spPr/>
        <p:txBody>
          <a:bodyPr/>
          <a:lstStyle/>
          <a:p>
            <a:r>
              <a:rPr lang="en-US" dirty="0" smtClean="0"/>
              <a:t>Today’s Agenda</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3</a:t>
            </a:fld>
            <a:endParaRPr lang="en-US" dirty="0"/>
          </a:p>
        </p:txBody>
      </p:sp>
      <p:sp>
        <p:nvSpPr>
          <p:cNvPr id="25605"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eaLnBrk="1" hangingPunct="1"/>
            <a:endParaRPr lang="en-US" dirty="0"/>
          </a:p>
        </p:txBody>
      </p:sp>
      <p:sp>
        <p:nvSpPr>
          <p:cNvPr id="6" name="Footer Placeholder 5"/>
          <p:cNvSpPr>
            <a:spLocks noGrp="1"/>
          </p:cNvSpPr>
          <p:nvPr>
            <p:ph type="ftr" sz="quarter" idx="10"/>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23888" y="3022712"/>
            <a:ext cx="7886700" cy="498598"/>
          </a:xfrm>
        </p:spPr>
        <p:txBody>
          <a:bodyPr/>
          <a:lstStyle/>
          <a:p>
            <a:r>
              <a:rPr lang="en-US" sz="3600" dirty="0" smtClean="0"/>
              <a:t>Introductory Activities</a:t>
            </a:r>
          </a:p>
        </p:txBody>
      </p:sp>
      <p:sp>
        <p:nvSpPr>
          <p:cNvPr id="4" name="Text Placeholder 3"/>
          <p:cNvSpPr>
            <a:spLocks noGrp="1"/>
          </p:cNvSpPr>
          <p:nvPr>
            <p:ph type="body" idx="1"/>
          </p:nvPr>
        </p:nvSpPr>
        <p:spPr>
          <a:xfrm>
            <a:off x="583248" y="3973378"/>
            <a:ext cx="7886700" cy="2068259"/>
          </a:xfrm>
        </p:spPr>
        <p:txBody>
          <a:bodyPr/>
          <a:lstStyle/>
          <a:p>
            <a:pPr marL="396875" indent="-396875"/>
            <a:r>
              <a:rPr lang="en-US" sz="2800" dirty="0" smtClean="0"/>
              <a:t>Pre-Assessment</a:t>
            </a:r>
          </a:p>
          <a:p>
            <a:pPr marL="396875" indent="-396875"/>
            <a:r>
              <a:rPr lang="en-US" sz="2800" dirty="0" smtClean="0"/>
              <a:t>Module 2 Review</a:t>
            </a:r>
          </a:p>
          <a:p>
            <a:pPr marL="396875" indent="-396875"/>
            <a:r>
              <a:rPr lang="en-US" sz="2800" dirty="0" smtClean="0"/>
              <a:t>Quick </a:t>
            </a:r>
            <a:r>
              <a:rPr lang="en-US" sz="2800" dirty="0"/>
              <a:t>Write</a:t>
            </a:r>
          </a:p>
          <a:p>
            <a:pPr marL="0" indent="0">
              <a:buNone/>
            </a:pPr>
            <a:endParaRPr lang="en-US" sz="3200" dirty="0" smtClean="0"/>
          </a:p>
        </p:txBody>
      </p:sp>
      <p:sp>
        <p:nvSpPr>
          <p:cNvPr id="7" name="Slide Number Placeholder 6"/>
          <p:cNvSpPr>
            <a:spLocks noGrp="1"/>
          </p:cNvSpPr>
          <p:nvPr>
            <p:ph type="sldNum" sz="quarter" idx="12"/>
          </p:nvPr>
        </p:nvSpPr>
        <p:spPr/>
        <p:txBody>
          <a:bodyPr/>
          <a:lstStyle/>
          <a:p>
            <a:fld id="{7D5C1135-EF3A-441C-9DC2-8C709DF76F72}" type="slidenum">
              <a:rPr lang="en-US" smtClean="0"/>
              <a:pPr/>
              <a:t>4</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914084" y="5520283"/>
            <a:ext cx="947738" cy="1033463"/>
          </a:xfrm>
          <a:prstGeom prst="rect">
            <a:avLst/>
          </a:prstGeom>
          <a:noFill/>
          <a:ln w="9525">
            <a:noFill/>
            <a:miter lim="800000"/>
            <a:headEnd/>
            <a:tailEnd/>
          </a:ln>
        </p:spPr>
      </p:pic>
      <p:sp>
        <p:nvSpPr>
          <p:cNvPr id="6" name="TextBox 5"/>
          <p:cNvSpPr txBox="1"/>
          <p:nvPr/>
        </p:nvSpPr>
        <p:spPr>
          <a:xfrm>
            <a:off x="962212" y="5539591"/>
            <a:ext cx="874059" cy="369332"/>
          </a:xfrm>
          <a:prstGeom prst="rect">
            <a:avLst/>
          </a:prstGeom>
          <a:noFill/>
        </p:spPr>
        <p:txBody>
          <a:bodyPr wrap="square" rtlCol="0">
            <a:spAutoFit/>
          </a:bodyPr>
          <a:lstStyle/>
          <a:p>
            <a:r>
              <a:rPr lang="en-US" dirty="0" smtClean="0"/>
              <a:t>Page 5</a:t>
            </a:r>
            <a:endParaRPr lang="en-US" dirty="0"/>
          </a:p>
        </p:txBody>
      </p:sp>
    </p:spTree>
    <p:extLst>
      <p:ext uri="{BB962C8B-B14F-4D97-AF65-F5344CB8AC3E}">
        <p14:creationId xmlns:p14="http://schemas.microsoft.com/office/powerpoint/2010/main" val="204547347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381000" y="230188"/>
            <a:ext cx="8382000" cy="553998"/>
          </a:xfrm>
        </p:spPr>
        <p:txBody>
          <a:bodyPr/>
          <a:lstStyle/>
          <a:p>
            <a:r>
              <a:rPr lang="en-US" sz="4000" dirty="0" smtClean="0"/>
              <a:t>CCS-ELA &amp; Literacy: Module 2 Review</a:t>
            </a:r>
          </a:p>
        </p:txBody>
      </p:sp>
      <p:sp>
        <p:nvSpPr>
          <p:cNvPr id="23556" name="Content Placeholder 1"/>
          <p:cNvSpPr>
            <a:spLocks noGrp="1"/>
          </p:cNvSpPr>
          <p:nvPr>
            <p:ph type="body" sz="quarter" idx="10"/>
          </p:nvPr>
        </p:nvSpPr>
        <p:spPr>
          <a:xfrm>
            <a:off x="407895" y="981636"/>
            <a:ext cx="8382000" cy="4664383"/>
          </a:xfrm>
        </p:spPr>
        <p:txBody>
          <a:bodyPr>
            <a:normAutofit fontScale="92500"/>
          </a:bodyPr>
          <a:lstStyle/>
          <a:p>
            <a:r>
              <a:rPr lang="en-US" dirty="0" smtClean="0"/>
              <a:t>Backward design process and </a:t>
            </a:r>
            <a:r>
              <a:rPr lang="en-US" dirty="0"/>
              <a:t>CCS-ELA &amp; Literacy </a:t>
            </a:r>
            <a:r>
              <a:rPr lang="en-US" dirty="0" smtClean="0"/>
              <a:t>unit and </a:t>
            </a:r>
            <a:r>
              <a:rPr lang="en-US" dirty="0"/>
              <a:t>lesson design </a:t>
            </a:r>
            <a:endParaRPr lang="en-US" dirty="0" smtClean="0"/>
          </a:p>
          <a:p>
            <a:pPr lvl="0"/>
            <a:r>
              <a:rPr lang="en-US" dirty="0" smtClean="0"/>
              <a:t>Deeper understanding of close </a:t>
            </a:r>
            <a:r>
              <a:rPr lang="en-US" dirty="0"/>
              <a:t>reading, academic language, and text-based </a:t>
            </a:r>
            <a:r>
              <a:rPr lang="en-US" dirty="0" smtClean="0"/>
              <a:t>discussion </a:t>
            </a:r>
            <a:endParaRPr lang="en-US" dirty="0"/>
          </a:p>
          <a:p>
            <a:pPr lvl="0"/>
            <a:r>
              <a:rPr lang="en-US" dirty="0" smtClean="0"/>
              <a:t>Practice with designing a sequence of text-dependent questions</a:t>
            </a:r>
            <a:endParaRPr lang="en-US" dirty="0"/>
          </a:p>
          <a:p>
            <a:pPr lvl="0"/>
            <a:r>
              <a:rPr lang="en-US" dirty="0" smtClean="0"/>
              <a:t>Integration of close </a:t>
            </a:r>
            <a:r>
              <a:rPr lang="en-US" dirty="0"/>
              <a:t>reading, academic language, </a:t>
            </a:r>
            <a:r>
              <a:rPr lang="en-US" dirty="0" smtClean="0"/>
              <a:t>discussion</a:t>
            </a:r>
            <a:r>
              <a:rPr lang="en-US" dirty="0"/>
              <a:t>, and supports </a:t>
            </a:r>
            <a:r>
              <a:rPr lang="en-US" dirty="0" smtClean="0"/>
              <a:t>in unit </a:t>
            </a:r>
            <a:r>
              <a:rPr lang="en-US" dirty="0"/>
              <a:t>and lesson </a:t>
            </a:r>
            <a:r>
              <a:rPr lang="en-US" dirty="0" smtClean="0"/>
              <a:t>design</a:t>
            </a:r>
            <a:endParaRPr lang="en-US" dirty="0"/>
          </a:p>
          <a:p>
            <a:pPr lvl="0"/>
            <a:r>
              <a:rPr lang="en-US" dirty="0" smtClean="0"/>
              <a:t>Universal </a:t>
            </a:r>
            <a:r>
              <a:rPr lang="en-US" dirty="0"/>
              <a:t>Design for Learning (UDL) </a:t>
            </a:r>
            <a:r>
              <a:rPr lang="en-US" dirty="0" smtClean="0"/>
              <a:t>and practices to </a:t>
            </a:r>
            <a:r>
              <a:rPr lang="en-US" dirty="0"/>
              <a:t>support students </a:t>
            </a:r>
            <a:r>
              <a:rPr lang="en-US" dirty="0" smtClean="0"/>
              <a:t>in CCS ELA &amp; Literacy</a:t>
            </a:r>
          </a:p>
        </p:txBody>
      </p:sp>
      <p:sp>
        <p:nvSpPr>
          <p:cNvPr id="3" name="Slide Number Placeholder 2"/>
          <p:cNvSpPr>
            <a:spLocks noGrp="1"/>
          </p:cNvSpPr>
          <p:nvPr>
            <p:ph type="sldNum" sz="quarter" idx="12"/>
          </p:nvPr>
        </p:nvSpPr>
        <p:spPr/>
        <p:txBody>
          <a:bodyPr/>
          <a:lstStyle/>
          <a:p>
            <a:fld id="{EE3D4692-A625-460F-A072-DE10EEAA5719}" type="slidenum">
              <a:rPr lang="en-US" smtClean="0"/>
              <a:pPr/>
              <a:t>5</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54106" y="1215614"/>
            <a:ext cx="8382000" cy="4185761"/>
          </a:xfrm>
        </p:spPr>
        <p:txBody>
          <a:bodyPr/>
          <a:lstStyle/>
          <a:p>
            <a:r>
              <a:rPr lang="en-US" dirty="0" smtClean="0"/>
              <a:t>Jot down ideas to share with fellow Core Standards Coaches about activities or conversations you facilitated in your school or district relative to Module 2. If you encountered challenges, feel free to share those as well!</a:t>
            </a:r>
          </a:p>
          <a:p>
            <a:r>
              <a:rPr lang="en-US" dirty="0" smtClean="0"/>
              <a:t>Use the </a:t>
            </a:r>
            <a:r>
              <a:rPr lang="en-US" i="1" dirty="0" smtClean="0"/>
              <a:t>Notepad </a:t>
            </a:r>
            <a:r>
              <a:rPr lang="en-US" dirty="0" smtClean="0"/>
              <a:t>section in your Participant Guide to jot down your thoughts.</a:t>
            </a:r>
          </a:p>
          <a:p>
            <a:r>
              <a:rPr lang="en-US" dirty="0" smtClean="0"/>
              <a:t>Later, you will share your experiences in a small group. </a:t>
            </a:r>
            <a:endParaRPr lang="en-US" i="1"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6</a:t>
            </a:fld>
            <a:endParaRPr lang="en-US" dirty="0"/>
          </a:p>
        </p:txBody>
      </p:sp>
      <p:pic>
        <p:nvPicPr>
          <p:cNvPr id="7" name="Picture 6"/>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6284204" y="4749584"/>
            <a:ext cx="1828800" cy="1828800"/>
          </a:xfrm>
          <a:prstGeom prst="rect">
            <a:avLst/>
          </a:prstGeom>
        </p:spPr>
      </p:pic>
      <p:sp>
        <p:nvSpPr>
          <p:cNvPr id="8" name="TextBox 5"/>
          <p:cNvSpPr txBox="1">
            <a:spLocks noChangeArrowheads="1"/>
          </p:cNvSpPr>
          <p:nvPr/>
        </p:nvSpPr>
        <p:spPr bwMode="auto">
          <a:xfrm>
            <a:off x="6442371" y="5216432"/>
            <a:ext cx="1063081" cy="369332"/>
          </a:xfrm>
          <a:prstGeom prst="rect">
            <a:avLst/>
          </a:prstGeom>
          <a:noFill/>
          <a:ln w="9525">
            <a:noFill/>
            <a:miter lim="800000"/>
            <a:headEnd/>
            <a:tailEnd/>
          </a:ln>
        </p:spPr>
        <p:txBody>
          <a:bodyPr wrap="square">
            <a:spAutoFit/>
          </a:bodyPr>
          <a:lstStyle/>
          <a:p>
            <a:pPr algn="ctr" eaLnBrk="1" hangingPunct="1"/>
            <a:r>
              <a:rPr lang="en-US" dirty="0" smtClean="0"/>
              <a:t>Page 49</a:t>
            </a:r>
            <a:endParaRPr lang="en-US" dirty="0"/>
          </a:p>
        </p:txBody>
      </p:sp>
      <p:sp>
        <p:nvSpPr>
          <p:cNvPr id="9" name="Footer Placeholder 8"/>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7655494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381000" y="230188"/>
            <a:ext cx="8382000" cy="553998"/>
          </a:xfrm>
        </p:spPr>
        <p:txBody>
          <a:bodyPr/>
          <a:lstStyle/>
          <a:p>
            <a:r>
              <a:rPr lang="en-US" sz="4000" dirty="0" smtClean="0"/>
              <a:t>CCS-ELA &amp; Literacy: Module 3 Outcomes</a:t>
            </a:r>
          </a:p>
        </p:txBody>
      </p:sp>
      <p:sp>
        <p:nvSpPr>
          <p:cNvPr id="23556" name="Content Placeholder 1"/>
          <p:cNvSpPr>
            <a:spLocks noGrp="1"/>
          </p:cNvSpPr>
          <p:nvPr>
            <p:ph type="body" sz="quarter" idx="10"/>
          </p:nvPr>
        </p:nvSpPr>
        <p:spPr>
          <a:xfrm>
            <a:off x="381000" y="939452"/>
            <a:ext cx="8382000" cy="4985359"/>
          </a:xfrm>
        </p:spPr>
        <p:txBody>
          <a:bodyPr>
            <a:normAutofit lnSpcReduction="10000"/>
          </a:bodyPr>
          <a:lstStyle/>
          <a:p>
            <a:r>
              <a:rPr lang="en-US" dirty="0" smtClean="0"/>
              <a:t>Review research base and rationale for CCS-ELA &amp; Literacy Writing standards</a:t>
            </a:r>
          </a:p>
          <a:p>
            <a:r>
              <a:rPr lang="en-US" dirty="0" smtClean="0"/>
              <a:t>Examine vertical progression of writing through student work samples</a:t>
            </a:r>
          </a:p>
          <a:p>
            <a:r>
              <a:rPr lang="en-US" dirty="0"/>
              <a:t>Learn how CCS model units teach research skills</a:t>
            </a:r>
          </a:p>
          <a:p>
            <a:r>
              <a:rPr lang="en-US" dirty="0"/>
              <a:t>Know how to support all students in writing</a:t>
            </a:r>
          </a:p>
          <a:p>
            <a:r>
              <a:rPr lang="en-US" dirty="0" smtClean="0"/>
              <a:t>Trace writing instruction in CCS exemplar units and lessons</a:t>
            </a:r>
          </a:p>
          <a:p>
            <a:r>
              <a:rPr lang="en-US" dirty="0" smtClean="0"/>
              <a:t>Plan support for educators in continuing the transition to the Core Standards and instructional shifts</a:t>
            </a:r>
          </a:p>
        </p:txBody>
      </p:sp>
      <p:sp>
        <p:nvSpPr>
          <p:cNvPr id="3" name="Slide Number Placeholder 2"/>
          <p:cNvSpPr>
            <a:spLocks noGrp="1"/>
          </p:cNvSpPr>
          <p:nvPr>
            <p:ph type="sldNum" sz="quarter" idx="12"/>
          </p:nvPr>
        </p:nvSpPr>
        <p:spPr/>
        <p:txBody>
          <a:bodyPr/>
          <a:lstStyle/>
          <a:p>
            <a:fld id="{EE3D4692-A625-460F-A072-DE10EEAA5719}" type="slidenum">
              <a:rPr lang="en-US" smtClean="0"/>
              <a:pPr/>
              <a:t>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6009720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19532</TotalTime>
  <Words>865</Words>
  <Application>Microsoft Office PowerPoint</Application>
  <PresentationFormat>On-screen Show (4:3)</PresentationFormat>
  <Paragraphs>85</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  You Are Here</vt:lpstr>
      <vt:lpstr>Today’s Agenda</vt:lpstr>
      <vt:lpstr>Introductory Activities</vt:lpstr>
      <vt:lpstr>CCS-ELA &amp; Literacy: Module 2 Review</vt:lpstr>
      <vt:lpstr>Quick Write</vt:lpstr>
      <vt:lpstr>CCS-ELA &amp; Literacy: Module 3 Outcomes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1252</cp:revision>
  <cp:lastPrinted>2014-03-02T01:07:44Z</cp:lastPrinted>
  <dcterms:created xsi:type="dcterms:W3CDTF">2014-01-18T18:47:42Z</dcterms:created>
  <dcterms:modified xsi:type="dcterms:W3CDTF">2014-08-13T14:27:51Z</dcterms:modified>
</cp:coreProperties>
</file>