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79" showSpecialPlsOnTitleSld="0" saveSubsetFonts="1" bookmarkIdSeed="2">
  <p:sldMasterIdLst>
    <p:sldMasterId id="2147483687" r:id="rId1"/>
    <p:sldMasterId id="2147483711" r:id="rId2"/>
    <p:sldMasterId id="2147483723" r:id="rId3"/>
  </p:sldMasterIdLst>
  <p:notesMasterIdLst>
    <p:notesMasterId r:id="rId14"/>
  </p:notesMasterIdLst>
  <p:handoutMasterIdLst>
    <p:handoutMasterId r:id="rId15"/>
  </p:handoutMasterIdLst>
  <p:sldIdLst>
    <p:sldId id="370" r:id="rId4"/>
    <p:sldId id="671" r:id="rId5"/>
    <p:sldId id="669" r:id="rId6"/>
    <p:sldId id="652" r:id="rId7"/>
    <p:sldId id="554" r:id="rId8"/>
    <p:sldId id="560" r:id="rId9"/>
    <p:sldId id="726" r:id="rId10"/>
    <p:sldId id="561" r:id="rId11"/>
    <p:sldId id="731" r:id="rId12"/>
    <p:sldId id="713" r:id="rId1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2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97D"/>
    <a:srgbClr val="FFFF85"/>
    <a:srgbClr val="FFC000"/>
    <a:srgbClr val="DF8045"/>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61" autoAdjust="0"/>
    <p:restoredTop sz="89291" autoAdjust="0"/>
  </p:normalViewPr>
  <p:slideViewPr>
    <p:cSldViewPr snapToGrid="0">
      <p:cViewPr varScale="1">
        <p:scale>
          <a:sx n="79" d="100"/>
          <a:sy n="79" d="100"/>
        </p:scale>
        <p:origin x="1200" y="90"/>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varScale="1">
      <p:scale>
        <a:sx n="1" d="1"/>
        <a:sy n="1" d="1"/>
      </p:scale>
      <p:origin x="0" y="-16746"/>
    </p:cViewPr>
  </p:sorterViewPr>
  <p:notesViewPr>
    <p:cSldViewPr snapToGrid="0">
      <p:cViewPr varScale="1">
        <p:scale>
          <a:sx n="49" d="100"/>
          <a:sy n="49" d="100"/>
        </p:scale>
        <p:origin x="-1860" y="-102"/>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 Writing and Research</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dgm:t>
        <a:bodyPr/>
        <a:lstStyle/>
        <a:p>
          <a:pPr algn="ctr"/>
          <a:r>
            <a:rPr lang="en-US" sz="2400" b="0" dirty="0" smtClean="0"/>
            <a:t>Close Look at the Writing Standards</a:t>
          </a:r>
          <a:endParaRPr lang="en-US" sz="2400" b="0"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Inquiry and Research in CCS ELA &amp; Literacy</a:t>
          </a:r>
          <a:endParaRPr lang="en-US" sz="2400" b="0"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Creating Claims and Writing Grounded in Evidence from Text</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a:solidFill>
          <a:schemeClr val="bg1">
            <a:alpha val="90000"/>
          </a:schemeClr>
        </a:solidFill>
      </dgm:spPr>
      <dgm:t>
        <a:bodyPr/>
        <a:lstStyle/>
        <a:p>
          <a:pPr algn="ctr"/>
          <a:r>
            <a:rPr lang="en-US" sz="2400" b="0" dirty="0" smtClean="0"/>
            <a:t>Routine and Daily Writing</a:t>
          </a:r>
          <a:endParaRPr lang="en-US" sz="2400" b="0"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D8771175-9235-4964-9D27-84A6F0079BDC}">
      <dgm:prSet phldrT="[Text]" custT="1"/>
      <dgm:spPr>
        <a:solidFill>
          <a:srgbClr val="FFFF85">
            <a:alpha val="90000"/>
          </a:srgbClr>
        </a:solidFill>
      </dgm:spPr>
      <dgm:t>
        <a:bodyPr/>
        <a:lstStyle/>
        <a:p>
          <a:pPr algn="ctr"/>
          <a:r>
            <a:rPr lang="en-US" sz="2400" b="0" dirty="0" smtClean="0"/>
            <a:t>Supporting Students in Writing</a:t>
          </a:r>
          <a:endParaRPr lang="en-US" sz="2400" b="0" dirty="0"/>
        </a:p>
      </dgm:t>
    </dgm:pt>
    <dgm:pt modelId="{951D879D-BE7E-430E-B000-5597C8FEFDD3}" type="parTrans" cxnId="{508F2139-C2CF-4AC3-B2BC-FA450F760EC6}">
      <dgm:prSet/>
      <dgm:spPr/>
      <dgm:t>
        <a:bodyPr/>
        <a:lstStyle/>
        <a:p>
          <a:endParaRPr lang="en-US"/>
        </a:p>
      </dgm:t>
    </dgm:pt>
    <dgm:pt modelId="{7B97B778-C6CC-488B-ABE1-7DE32D92CC62}" type="sibTrans" cxnId="{508F2139-C2CF-4AC3-B2BC-FA450F760EC6}">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31450" custScaleY="119654"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31451" custScaleY="126562">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6"/>
      <dgm:spPr/>
      <dgm:t>
        <a:bodyPr/>
        <a:lstStyle/>
        <a:p>
          <a:endParaRPr lang="en-US"/>
        </a:p>
      </dgm:t>
    </dgm:pt>
    <dgm:pt modelId="{725300A4-7A1C-40A2-A020-57CA6A1A3BF0}" type="pres">
      <dgm:prSet presAssocID="{01677119-4045-431C-B853-E26F7E884148}" presName="childText" presStyleLbl="bgAcc1" presStyleIdx="4" presStyleCnt="6" custScaleX="531840">
        <dgm:presLayoutVars>
          <dgm:bulletEnabled val="1"/>
        </dgm:presLayoutVars>
      </dgm:prSet>
      <dgm:spPr/>
      <dgm:t>
        <a:bodyPr/>
        <a:lstStyle/>
        <a:p>
          <a:endParaRPr lang="en-US"/>
        </a:p>
      </dgm:t>
    </dgm:pt>
    <dgm:pt modelId="{85BB03BB-9CE9-47E8-9947-C2B05A20157F}" type="pres">
      <dgm:prSet presAssocID="{951D879D-BE7E-430E-B000-5597C8FEFDD3}" presName="Name13" presStyleLbl="parChTrans1D2" presStyleIdx="5" presStyleCnt="6"/>
      <dgm:spPr/>
      <dgm:t>
        <a:bodyPr/>
        <a:lstStyle/>
        <a:p>
          <a:endParaRPr lang="en-US"/>
        </a:p>
      </dgm:t>
    </dgm:pt>
    <dgm:pt modelId="{86EBD45B-2267-4CA8-B8C4-6B38ED4F7284}" type="pres">
      <dgm:prSet presAssocID="{D8771175-9235-4964-9D27-84A6F0079BDC}" presName="childText" presStyleLbl="bgAcc1" presStyleIdx="5" presStyleCnt="6" custScaleX="526061">
        <dgm:presLayoutVars>
          <dgm:bulletEnabled val="1"/>
        </dgm:presLayoutVars>
      </dgm:prSet>
      <dgm:spPr/>
      <dgm:t>
        <a:bodyPr/>
        <a:lstStyle/>
        <a:p>
          <a:endParaRPr lang="en-US"/>
        </a:p>
      </dgm:t>
    </dgm:pt>
  </dgm:ptLst>
  <dgm:cxnLst>
    <dgm:cxn modelId="{9AA691AA-3D72-474F-8EB7-AD7F3B208F71}" type="presOf" srcId="{B217A518-BEE6-4DD9-9286-89D1EA55A1ED}" destId="{96FF3DE8-3675-4CB8-B07C-3DCAFF305E01}" srcOrd="0" destOrd="0" presId="urn:microsoft.com/office/officeart/2005/8/layout/hierarchy3"/>
    <dgm:cxn modelId="{E2DC704D-04E5-4CFB-8A37-BBC5758532E2}" srcId="{C49DE7C9-3CCD-4A68-9AF1-4959318AB8CE}" destId="{875902B6-D7AA-46D0-A995-D11880EA2FD1}" srcOrd="0" destOrd="0" parTransId="{EF8DE587-9847-40DC-9A6D-C684684E3EAA}" sibTransId="{1E88BEBF-0214-4206-B9B8-1BE17BCBCCD9}"/>
    <dgm:cxn modelId="{500A0487-BA6F-4602-8523-67A4C97FF4E6}" type="presOf" srcId="{58DCE318-75B7-47FE-8525-3043B002245B}" destId="{9825A28B-C7C5-4204-94C3-E8D7000EEC4F}" srcOrd="0" destOrd="0" presId="urn:microsoft.com/office/officeart/2005/8/layout/hierarchy3"/>
    <dgm:cxn modelId="{A8EBDBF2-8E01-418A-BC99-A61FBB103432}" type="presOf" srcId="{EF4E6064-2222-4025-843B-774CAA10FB18}" destId="{0406E04E-E93F-457E-87F7-A76954C0A595}"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15BBF6DD-E1B5-44FF-8F83-8FD332C461E0}" type="presOf" srcId="{BC6540E0-3144-49F0-80D0-9F9B86DC9743}" destId="{19D262A1-4F11-47A2-91BC-C1BB23103FA7}" srcOrd="0" destOrd="0" presId="urn:microsoft.com/office/officeart/2005/8/layout/hierarchy3"/>
    <dgm:cxn modelId="{508F2139-C2CF-4AC3-B2BC-FA450F760EC6}" srcId="{C49DE7C9-3CCD-4A68-9AF1-4959318AB8CE}" destId="{D8771175-9235-4964-9D27-84A6F0079BDC}" srcOrd="5" destOrd="0" parTransId="{951D879D-BE7E-430E-B000-5597C8FEFDD3}" sibTransId="{7B97B778-C6CC-488B-ABE1-7DE32D92CC62}"/>
    <dgm:cxn modelId="{4610A770-1B9A-40D3-9016-6FAE9515553A}" type="presOf" srcId="{951D879D-BE7E-430E-B000-5597C8FEFDD3}" destId="{85BB03BB-9CE9-47E8-9947-C2B05A20157F}" srcOrd="0" destOrd="0" presId="urn:microsoft.com/office/officeart/2005/8/layout/hierarchy3"/>
    <dgm:cxn modelId="{793CCC4A-DBB9-450F-A23B-EC5045C1A7FB}" type="presOf" srcId="{BD23E557-7C98-4DE1-8314-D7BD845DAFE9}" destId="{199D0DAA-F8E9-49A7-864C-8F57EB052505}"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344BA520-4B21-443C-844A-4A20C1458C09}" type="presOf" srcId="{875902B6-D7AA-46D0-A995-D11880EA2FD1}" destId="{30415E90-D52D-48D0-83BA-D69F81D22A24}" srcOrd="0" destOrd="0" presId="urn:microsoft.com/office/officeart/2005/8/layout/hierarchy3"/>
    <dgm:cxn modelId="{BE6CC249-E967-4243-9391-7EFB9B8E78EA}" type="presOf" srcId="{01677119-4045-431C-B853-E26F7E884148}" destId="{725300A4-7A1C-40A2-A020-57CA6A1A3BF0}" srcOrd="0" destOrd="0" presId="urn:microsoft.com/office/officeart/2005/8/layout/hierarchy3"/>
    <dgm:cxn modelId="{7B0DC70E-FB26-466B-A92F-BE5E849C10F5}" type="presOf" srcId="{D8771175-9235-4964-9D27-84A6F0079BDC}" destId="{86EBD45B-2267-4CA8-B8C4-6B38ED4F7284}" srcOrd="0" destOrd="0" presId="urn:microsoft.com/office/officeart/2005/8/layout/hierarchy3"/>
    <dgm:cxn modelId="{F685AFD4-9DCA-49AB-B1B0-80C308EA76A8}" type="presOf" srcId="{8691F7BC-3BF2-4274-8C3C-961D302C3E80}" destId="{ABA4AD6F-2F38-4BDD-9216-4EDB340AA554}" srcOrd="0" destOrd="0" presId="urn:microsoft.com/office/officeart/2005/8/layout/hierarchy3"/>
    <dgm:cxn modelId="{51CBB7DE-6F0C-4AEE-B6DE-1C07E93D4660}" type="presOf" srcId="{40CAD029-3C99-4E8D-98B4-2953D52807B2}" destId="{0ECFACD2-E546-4248-9C0E-3A50A1F0895C}" srcOrd="0" destOrd="0" presId="urn:microsoft.com/office/officeart/2005/8/layout/hierarchy3"/>
    <dgm:cxn modelId="{352D6321-A9D2-41D8-8F49-EAA13ED80A4B}" type="presOf" srcId="{C49DE7C9-3CCD-4A68-9AF1-4959318AB8CE}" destId="{01013C70-3796-4887-98D0-B93D667D085C}" srcOrd="1" destOrd="0" presId="urn:microsoft.com/office/officeart/2005/8/layout/hierarchy3"/>
    <dgm:cxn modelId="{08B79F65-56F8-4410-979D-C152A9B95F0E}" srcId="{C49DE7C9-3CCD-4A68-9AF1-4959318AB8CE}" destId="{01677119-4045-431C-B853-E26F7E884148}" srcOrd="4" destOrd="0" parTransId="{BD23E557-7C98-4DE1-8314-D7BD845DAFE9}" sibTransId="{D88B1D94-3681-4367-B510-C70B29A5421D}"/>
    <dgm:cxn modelId="{692EDD30-62C8-4B6C-8228-1B62D4B0D8E1}" type="presOf" srcId="{C49DE7C9-3CCD-4A68-9AF1-4959318AB8CE}" destId="{18B331A4-2A99-4364-B5B4-8854F2CECE91}"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163F4E70-3934-45C8-B07A-B74CD5A4B5BA}" type="presOf" srcId="{E2B7F8FC-10AD-4B06-B4C7-BEB6C56223E7}" destId="{885DB2E2-94C8-4BD6-A25B-A6DF9906D3CD}" srcOrd="0" destOrd="0" presId="urn:microsoft.com/office/officeart/2005/8/layout/hierarchy3"/>
    <dgm:cxn modelId="{F4D03E75-D706-4A6A-8B2C-783CBCDD0969}" type="presOf" srcId="{EF8DE587-9847-40DC-9A6D-C684684E3EAA}" destId="{0912B255-822D-42AD-8D51-EAD24CC90B92}"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6D7014BF-35C7-4A8F-B08B-187712CB38BC}" type="presParOf" srcId="{96FF3DE8-3675-4CB8-B07C-3DCAFF305E01}" destId="{9DD75A0C-E450-4BE0-810F-123BF65818C1}" srcOrd="0" destOrd="0" presId="urn:microsoft.com/office/officeart/2005/8/layout/hierarchy3"/>
    <dgm:cxn modelId="{81BCF696-F87F-486E-946E-FFD9EC132C16}" type="presParOf" srcId="{9DD75A0C-E450-4BE0-810F-123BF65818C1}" destId="{0A884521-68A1-4C12-8831-974241E448AA}" srcOrd="0" destOrd="0" presId="urn:microsoft.com/office/officeart/2005/8/layout/hierarchy3"/>
    <dgm:cxn modelId="{3E26384E-686E-4B82-929C-8700CAE79D7E}" type="presParOf" srcId="{0A884521-68A1-4C12-8831-974241E448AA}" destId="{18B331A4-2A99-4364-B5B4-8854F2CECE91}" srcOrd="0" destOrd="0" presId="urn:microsoft.com/office/officeart/2005/8/layout/hierarchy3"/>
    <dgm:cxn modelId="{72451F46-DC4B-4DB5-A67B-3EE9656BA41D}" type="presParOf" srcId="{0A884521-68A1-4C12-8831-974241E448AA}" destId="{01013C70-3796-4887-98D0-B93D667D085C}" srcOrd="1" destOrd="0" presId="urn:microsoft.com/office/officeart/2005/8/layout/hierarchy3"/>
    <dgm:cxn modelId="{AF53F94F-9330-4265-B8DE-E872C2433CCD}" type="presParOf" srcId="{9DD75A0C-E450-4BE0-810F-123BF65818C1}" destId="{7530FBDF-F41C-4729-BAE1-3909AC81C7F2}" srcOrd="1" destOrd="0" presId="urn:microsoft.com/office/officeart/2005/8/layout/hierarchy3"/>
    <dgm:cxn modelId="{25F53923-270C-420D-9495-78437D661C8A}" type="presParOf" srcId="{7530FBDF-F41C-4729-BAE1-3909AC81C7F2}" destId="{0912B255-822D-42AD-8D51-EAD24CC90B92}" srcOrd="0" destOrd="0" presId="urn:microsoft.com/office/officeart/2005/8/layout/hierarchy3"/>
    <dgm:cxn modelId="{F2C0AA4C-A01A-487D-94C6-7607413C0DA0}" type="presParOf" srcId="{7530FBDF-F41C-4729-BAE1-3909AC81C7F2}" destId="{30415E90-D52D-48D0-83BA-D69F81D22A24}" srcOrd="1" destOrd="0" presId="urn:microsoft.com/office/officeart/2005/8/layout/hierarchy3"/>
    <dgm:cxn modelId="{1EAABEC6-9ECC-425A-A07F-C0094A1D7110}" type="presParOf" srcId="{7530FBDF-F41C-4729-BAE1-3909AC81C7F2}" destId="{19D262A1-4F11-47A2-91BC-C1BB23103FA7}" srcOrd="2" destOrd="0" presId="urn:microsoft.com/office/officeart/2005/8/layout/hierarchy3"/>
    <dgm:cxn modelId="{C8244560-8460-4E25-97F5-957CE0E659C1}" type="presParOf" srcId="{7530FBDF-F41C-4729-BAE1-3909AC81C7F2}" destId="{9825A28B-C7C5-4204-94C3-E8D7000EEC4F}" srcOrd="3" destOrd="0" presId="urn:microsoft.com/office/officeart/2005/8/layout/hierarchy3"/>
    <dgm:cxn modelId="{5088AB3D-3FEB-4409-8763-7573388575B5}" type="presParOf" srcId="{7530FBDF-F41C-4729-BAE1-3909AC81C7F2}" destId="{0ECFACD2-E546-4248-9C0E-3A50A1F0895C}" srcOrd="4" destOrd="0" presId="urn:microsoft.com/office/officeart/2005/8/layout/hierarchy3"/>
    <dgm:cxn modelId="{49959321-458D-4FB5-BACD-74CC9B8D325C}" type="presParOf" srcId="{7530FBDF-F41C-4729-BAE1-3909AC81C7F2}" destId="{ABA4AD6F-2F38-4BDD-9216-4EDB340AA554}" srcOrd="5" destOrd="0" presId="urn:microsoft.com/office/officeart/2005/8/layout/hierarchy3"/>
    <dgm:cxn modelId="{160392DC-4C72-4CCF-BC9C-02582D0A331C}" type="presParOf" srcId="{7530FBDF-F41C-4729-BAE1-3909AC81C7F2}" destId="{0406E04E-E93F-457E-87F7-A76954C0A595}" srcOrd="6" destOrd="0" presId="urn:microsoft.com/office/officeart/2005/8/layout/hierarchy3"/>
    <dgm:cxn modelId="{C3545FDA-321E-4973-8D9D-BA613766E184}" type="presParOf" srcId="{7530FBDF-F41C-4729-BAE1-3909AC81C7F2}" destId="{885DB2E2-94C8-4BD6-A25B-A6DF9906D3CD}" srcOrd="7" destOrd="0" presId="urn:microsoft.com/office/officeart/2005/8/layout/hierarchy3"/>
    <dgm:cxn modelId="{6123CB6F-5AF9-401B-BF93-3CC1D6FC14EF}" type="presParOf" srcId="{7530FBDF-F41C-4729-BAE1-3909AC81C7F2}" destId="{199D0DAA-F8E9-49A7-864C-8F57EB052505}" srcOrd="8" destOrd="0" presId="urn:microsoft.com/office/officeart/2005/8/layout/hierarchy3"/>
    <dgm:cxn modelId="{205D2A42-BDAB-4E10-B2A3-6B5BEF08481F}" type="presParOf" srcId="{7530FBDF-F41C-4729-BAE1-3909AC81C7F2}" destId="{725300A4-7A1C-40A2-A020-57CA6A1A3BF0}" srcOrd="9" destOrd="0" presId="urn:microsoft.com/office/officeart/2005/8/layout/hierarchy3"/>
    <dgm:cxn modelId="{3F7B29FD-B34E-4161-890E-A0C819CBBD88}" type="presParOf" srcId="{7530FBDF-F41C-4729-BAE1-3909AC81C7F2}" destId="{85BB03BB-9CE9-47E8-9947-C2B05A20157F}" srcOrd="10" destOrd="0" presId="urn:microsoft.com/office/officeart/2005/8/layout/hierarchy3"/>
    <dgm:cxn modelId="{AEF48B80-482D-4FD9-913A-5EEB78ED7E90}" type="presParOf" srcId="{7530FBDF-F41C-4729-BAE1-3909AC81C7F2}" destId="{86EBD45B-2267-4CA8-B8C4-6B38ED4F7284}"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1366310" y="29483"/>
          <a:ext cx="5260115" cy="530834"/>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 Writing and Research</a:t>
          </a:r>
          <a:endParaRPr lang="en-US" sz="3200" kern="1200" dirty="0"/>
        </a:p>
      </dsp:txBody>
      <dsp:txXfrm>
        <a:off x="1381858" y="45031"/>
        <a:ext cx="5229019" cy="499738"/>
      </dsp:txXfrm>
    </dsp:sp>
    <dsp:sp modelId="{0912B255-822D-42AD-8D51-EAD24CC90B92}">
      <dsp:nvSpPr>
        <dsp:cNvPr id="0" name=""/>
        <dsp:cNvSpPr/>
      </dsp:nvSpPr>
      <dsp:spPr>
        <a:xfrm>
          <a:off x="1892321" y="560318"/>
          <a:ext cx="443379" cy="392256"/>
        </a:xfrm>
        <a:custGeom>
          <a:avLst/>
          <a:gdLst/>
          <a:ahLst/>
          <a:cxnLst/>
          <a:rect l="0" t="0" r="0" b="0"/>
          <a:pathLst>
            <a:path>
              <a:moveTo>
                <a:pt x="0" y="0"/>
              </a:moveTo>
              <a:lnTo>
                <a:pt x="0" y="392256"/>
              </a:lnTo>
              <a:lnTo>
                <a:pt x="443379" y="39225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2335701" y="672731"/>
          <a:ext cx="4713180" cy="559686"/>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2352094" y="689124"/>
        <a:ext cx="4680394" cy="526900"/>
      </dsp:txXfrm>
    </dsp:sp>
    <dsp:sp modelId="{19D262A1-4F11-47A2-91BC-C1BB23103FA7}">
      <dsp:nvSpPr>
        <dsp:cNvPr id="0" name=""/>
        <dsp:cNvSpPr/>
      </dsp:nvSpPr>
      <dsp:spPr>
        <a:xfrm>
          <a:off x="1892321" y="560318"/>
          <a:ext cx="452208" cy="1071413"/>
        </a:xfrm>
        <a:custGeom>
          <a:avLst/>
          <a:gdLst/>
          <a:ahLst/>
          <a:cxnLst/>
          <a:rect l="0" t="0" r="0" b="0"/>
          <a:pathLst>
            <a:path>
              <a:moveTo>
                <a:pt x="0" y="0"/>
              </a:moveTo>
              <a:lnTo>
                <a:pt x="0" y="1071413"/>
              </a:lnTo>
              <a:lnTo>
                <a:pt x="452208" y="107141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2344530" y="1351888"/>
          <a:ext cx="4730839" cy="559686"/>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995144"/>
              <a:satOff val="8"/>
              <a:lumOff val="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Close Look at the Writing Standards</a:t>
          </a:r>
          <a:endParaRPr lang="en-US" sz="2400" b="0" kern="1200" dirty="0"/>
        </a:p>
      </dsp:txBody>
      <dsp:txXfrm>
        <a:off x="2360923" y="1368281"/>
        <a:ext cx="4698053" cy="526900"/>
      </dsp:txXfrm>
    </dsp:sp>
    <dsp:sp modelId="{0ECFACD2-E546-4248-9C0E-3A50A1F0895C}">
      <dsp:nvSpPr>
        <dsp:cNvPr id="0" name=""/>
        <dsp:cNvSpPr/>
      </dsp:nvSpPr>
      <dsp:spPr>
        <a:xfrm>
          <a:off x="1892321" y="560318"/>
          <a:ext cx="425720" cy="1846473"/>
        </a:xfrm>
        <a:custGeom>
          <a:avLst/>
          <a:gdLst/>
          <a:ahLst/>
          <a:cxnLst/>
          <a:rect l="0" t="0" r="0" b="0"/>
          <a:pathLst>
            <a:path>
              <a:moveTo>
                <a:pt x="0" y="0"/>
              </a:moveTo>
              <a:lnTo>
                <a:pt x="0" y="1846473"/>
              </a:lnTo>
              <a:lnTo>
                <a:pt x="425720" y="184647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2318041" y="2071948"/>
          <a:ext cx="4759128" cy="66968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990288"/>
              <a:satOff val="16"/>
              <a:lumOff val="94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Creating Claims and Writing Grounded in Evidence from Text</a:t>
          </a:r>
          <a:endParaRPr lang="en-US" sz="2400" b="0" kern="1200" dirty="0"/>
        </a:p>
      </dsp:txBody>
      <dsp:txXfrm>
        <a:off x="2337655" y="2091562"/>
        <a:ext cx="4719900" cy="630459"/>
      </dsp:txXfrm>
    </dsp:sp>
    <dsp:sp modelId="{0406E04E-E93F-457E-87F7-A76954C0A595}">
      <dsp:nvSpPr>
        <dsp:cNvPr id="0" name=""/>
        <dsp:cNvSpPr/>
      </dsp:nvSpPr>
      <dsp:spPr>
        <a:xfrm>
          <a:off x="1892321" y="560318"/>
          <a:ext cx="443379" cy="2675414"/>
        </a:xfrm>
        <a:custGeom>
          <a:avLst/>
          <a:gdLst/>
          <a:ahLst/>
          <a:cxnLst/>
          <a:rect l="0" t="0" r="0" b="0"/>
          <a:pathLst>
            <a:path>
              <a:moveTo>
                <a:pt x="0" y="0"/>
              </a:moveTo>
              <a:lnTo>
                <a:pt x="0" y="2675414"/>
              </a:lnTo>
              <a:lnTo>
                <a:pt x="443379" y="26754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2335701" y="2881557"/>
          <a:ext cx="4759137" cy="708350"/>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985433"/>
              <a:satOff val="25"/>
              <a:lumOff val="1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Inquiry and Research in CCS ELA &amp; Literacy</a:t>
          </a:r>
          <a:endParaRPr lang="en-US" sz="2400" b="0" kern="1200" dirty="0"/>
        </a:p>
      </dsp:txBody>
      <dsp:txXfrm>
        <a:off x="2356448" y="2902304"/>
        <a:ext cx="4717643" cy="666856"/>
      </dsp:txXfrm>
    </dsp:sp>
    <dsp:sp modelId="{199D0DAA-F8E9-49A7-864C-8F57EB052505}">
      <dsp:nvSpPr>
        <dsp:cNvPr id="0" name=""/>
        <dsp:cNvSpPr/>
      </dsp:nvSpPr>
      <dsp:spPr>
        <a:xfrm>
          <a:off x="1892321" y="560318"/>
          <a:ext cx="443379" cy="3449355"/>
        </a:xfrm>
        <a:custGeom>
          <a:avLst/>
          <a:gdLst/>
          <a:ahLst/>
          <a:cxnLst/>
          <a:rect l="0" t="0" r="0" b="0"/>
          <a:pathLst>
            <a:path>
              <a:moveTo>
                <a:pt x="0" y="0"/>
              </a:moveTo>
              <a:lnTo>
                <a:pt x="0" y="3449355"/>
              </a:lnTo>
              <a:lnTo>
                <a:pt x="443379" y="344935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5300A4-7A1C-40A2-A020-57CA6A1A3BF0}">
      <dsp:nvSpPr>
        <dsp:cNvPr id="0" name=""/>
        <dsp:cNvSpPr/>
      </dsp:nvSpPr>
      <dsp:spPr>
        <a:xfrm>
          <a:off x="2335701" y="3729830"/>
          <a:ext cx="4762620" cy="559686"/>
        </a:xfrm>
        <a:prstGeom prst="roundRect">
          <a:avLst>
            <a:gd name="adj" fmla="val 10000"/>
          </a:avLst>
        </a:prstGeom>
        <a:solidFill>
          <a:schemeClr val="bg1">
            <a:alpha val="90000"/>
          </a:schemeClr>
        </a:solidFill>
        <a:ln w="25400" cap="flat" cmpd="sng" algn="ctr">
          <a:solidFill>
            <a:schemeClr val="accent5">
              <a:hueOff val="3980577"/>
              <a:satOff val="33"/>
              <a:lumOff val="188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Routine and Daily Writing</a:t>
          </a:r>
          <a:endParaRPr lang="en-US" sz="2400" b="0" kern="1200" dirty="0"/>
        </a:p>
      </dsp:txBody>
      <dsp:txXfrm>
        <a:off x="2352094" y="3746223"/>
        <a:ext cx="4729834" cy="526900"/>
      </dsp:txXfrm>
    </dsp:sp>
    <dsp:sp modelId="{85BB03BB-9CE9-47E8-9947-C2B05A20157F}">
      <dsp:nvSpPr>
        <dsp:cNvPr id="0" name=""/>
        <dsp:cNvSpPr/>
      </dsp:nvSpPr>
      <dsp:spPr>
        <a:xfrm>
          <a:off x="1892321" y="560318"/>
          <a:ext cx="443379" cy="4148963"/>
        </a:xfrm>
        <a:custGeom>
          <a:avLst/>
          <a:gdLst/>
          <a:ahLst/>
          <a:cxnLst/>
          <a:rect l="0" t="0" r="0" b="0"/>
          <a:pathLst>
            <a:path>
              <a:moveTo>
                <a:pt x="0" y="0"/>
              </a:moveTo>
              <a:lnTo>
                <a:pt x="0" y="4148963"/>
              </a:lnTo>
              <a:lnTo>
                <a:pt x="443379" y="414896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EBD45B-2267-4CA8-B8C4-6B38ED4F7284}">
      <dsp:nvSpPr>
        <dsp:cNvPr id="0" name=""/>
        <dsp:cNvSpPr/>
      </dsp:nvSpPr>
      <dsp:spPr>
        <a:xfrm>
          <a:off x="2335701" y="4429438"/>
          <a:ext cx="4710870" cy="559686"/>
        </a:xfrm>
        <a:prstGeom prst="roundRect">
          <a:avLst>
            <a:gd name="adj" fmla="val 10000"/>
          </a:avLst>
        </a:prstGeom>
        <a:solidFill>
          <a:srgbClr val="FFFF85">
            <a:alpha val="90000"/>
          </a:srgb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Supporting Students in Writing</a:t>
          </a:r>
          <a:endParaRPr lang="en-US" sz="2400" b="0" kern="1200" dirty="0"/>
        </a:p>
      </dsp:txBody>
      <dsp:txXfrm>
        <a:off x="2352094" y="4445831"/>
        <a:ext cx="4678084" cy="5269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8/13/2014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8/13/2014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owl.english.purdue.edu/owl/resource/545/01/"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79</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Encourage participants to explore this website if they have not done so. There are examples of full units of study leading to these types of performance tasks. </a:t>
            </a:r>
            <a:r>
              <a:rPr lang="en-US" sz="1200" kern="1200" dirty="0" smtClean="0">
                <a:solidFill>
                  <a:schemeClr val="tx1"/>
                </a:solidFill>
                <a:effectLst/>
                <a:latin typeface="+mn-lt"/>
                <a:ea typeface="+mn-ea"/>
                <a:cs typeface="+mn-cs"/>
              </a:rPr>
              <a:t>The Literacy Design Collaborative is committed to equipping middle and high school students with the literacy skills they need to succeed in their later education, their careers, and their communities, working through many different partnerships to meet that literacy challenge. Teachers should choose from these collections the templates that work best for them for any given task. </a:t>
            </a:r>
          </a:p>
          <a:p>
            <a:r>
              <a:rPr lang="en-US" sz="1200" kern="1200" dirty="0" smtClean="0">
                <a:solidFill>
                  <a:schemeClr val="tx1"/>
                </a:solidFill>
                <a:effectLst/>
                <a:latin typeface="+mn-lt"/>
                <a:ea typeface="+mn-ea"/>
                <a:cs typeface="+mn-cs"/>
              </a:rPr>
              <a:t> </a:t>
            </a:r>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This collection aims to help teachers craft tasks that engage students in writing in response to reading. </a:t>
            </a:r>
            <a:r>
              <a:rPr lang="en-US" sz="1200" kern="1200" dirty="0" smtClean="0">
                <a:solidFill>
                  <a:schemeClr val="tx1"/>
                </a:solidFill>
                <a:effectLst/>
                <a:latin typeface="+mn-lt"/>
                <a:ea typeface="+mn-ea"/>
                <a:cs typeface="+mn-cs"/>
              </a:rPr>
              <a:t>It provides template tasks for implementing the Literacy Design Collaborative (LDC) strategy by drawing directly from the language and skills articulated in each Common Core Anchor Standards. When filled in, a </a:t>
            </a:r>
            <a:r>
              <a:rPr lang="en-US" sz="1200" i="1" kern="1200" dirty="0" smtClean="0">
                <a:solidFill>
                  <a:schemeClr val="tx1"/>
                </a:solidFill>
                <a:effectLst/>
                <a:latin typeface="+mn-lt"/>
                <a:ea typeface="+mn-ea"/>
                <a:cs typeface="+mn-cs"/>
              </a:rPr>
              <a:t>template task</a:t>
            </a:r>
            <a:r>
              <a:rPr lang="en-US" sz="1200" kern="1200" dirty="0" smtClean="0">
                <a:solidFill>
                  <a:schemeClr val="tx1"/>
                </a:solidFill>
                <a:effectLst/>
                <a:latin typeface="+mn-lt"/>
                <a:ea typeface="+mn-ea"/>
                <a:cs typeface="+mn-cs"/>
              </a:rPr>
              <a:t> becomes a </a:t>
            </a:r>
            <a:r>
              <a:rPr lang="en-US" sz="1200" i="1" kern="1200" dirty="0" smtClean="0">
                <a:solidFill>
                  <a:schemeClr val="tx1"/>
                </a:solidFill>
                <a:effectLst/>
                <a:latin typeface="+mn-lt"/>
                <a:ea typeface="+mn-ea"/>
                <a:cs typeface="+mn-cs"/>
              </a:rPr>
              <a:t>teaching task</a:t>
            </a:r>
            <a:r>
              <a:rPr lang="en-US" sz="1200" kern="1200" dirty="0" smtClean="0">
                <a:solidFill>
                  <a:schemeClr val="tx1"/>
                </a:solidFill>
                <a:effectLst/>
                <a:latin typeface="+mn-lt"/>
                <a:ea typeface="+mn-ea"/>
                <a:cs typeface="+mn-cs"/>
              </a:rPr>
              <a:t> that sets up a context for teaching the specific skills and demands embedded in the standard. </a:t>
            </a:r>
          </a:p>
          <a:p>
            <a:r>
              <a:rPr lang="en-US" sz="1200" kern="1200" dirty="0" smtClean="0">
                <a:solidFill>
                  <a:schemeClr val="tx1"/>
                </a:solidFill>
                <a:effectLst/>
                <a:latin typeface="+mn-lt"/>
                <a:ea typeface="+mn-ea"/>
                <a:cs typeface="+mn-cs"/>
              </a:rPr>
              <a:t>All LDC template tasks are designed for tasks that involve students in writing in response to reading or research. They are clustered by the writing modes described in the CCSS: argumentative, informative/explanatory, and narrative. Teachers should choose the mode and template that best suits their instructional purpose.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88</a:t>
            </a:fld>
            <a:endParaRPr lang="en-US" dirty="0"/>
          </a:p>
        </p:txBody>
      </p:sp>
    </p:spTree>
    <p:extLst>
      <p:ext uri="{BB962C8B-B14F-4D97-AF65-F5344CB8AC3E}">
        <p14:creationId xmlns:p14="http://schemas.microsoft.com/office/powerpoint/2010/main" val="2335226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In Module 2, we considered ways to support students in reading closely and drawing evidence from text. Because of the integrated nature of the CCS, many of those supports address writing as well as reading</a:t>
            </a:r>
            <a:r>
              <a:rPr lang="en-US" dirty="0" smtClean="0"/>
              <a:t>.</a:t>
            </a:r>
            <a:endParaRPr lang="en-US" dirty="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80</a:t>
            </a:fld>
            <a:endParaRPr lang="en-US" dirty="0"/>
          </a:p>
        </p:txBody>
      </p:sp>
    </p:spTree>
    <p:extLst>
      <p:ext uri="{BB962C8B-B14F-4D97-AF65-F5344CB8AC3E}">
        <p14:creationId xmlns:p14="http://schemas.microsoft.com/office/powerpoint/2010/main" val="2046399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defTabSz="905530">
              <a:spcBef>
                <a:spcPct val="0"/>
              </a:spcBef>
              <a:defRPr/>
            </a:pPr>
            <a:r>
              <a:rPr lang="en-US" dirty="0" smtClean="0"/>
              <a:t>Part 6 will take about 10 minutes.</a:t>
            </a:r>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8/13/2014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81</a:t>
            </a:fld>
            <a:endParaRPr lang="en-US" dirty="0"/>
          </a:p>
        </p:txBody>
      </p:sp>
    </p:spTree>
    <p:extLst>
      <p:ext uri="{BB962C8B-B14F-4D97-AF65-F5344CB8AC3E}">
        <p14:creationId xmlns:p14="http://schemas.microsoft.com/office/powerpoint/2010/main" val="581138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82</a:t>
            </a:fld>
            <a:endParaRPr lang="en-US" dirty="0"/>
          </a:p>
        </p:txBody>
      </p:sp>
    </p:spTree>
    <p:extLst>
      <p:ext uri="{BB962C8B-B14F-4D97-AF65-F5344CB8AC3E}">
        <p14:creationId xmlns:p14="http://schemas.microsoft.com/office/powerpoint/2010/main" val="3002685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r>
              <a:rPr lang="en-US" dirty="0" smtClean="0"/>
              <a:t>Tell participants that they will be viewing a class writing and delivering persuasive speeches. Ask them to look for supports in reading, speaking, writing, and even listening.</a:t>
            </a:r>
            <a:endParaRPr kumimoji="0" lang="en-US" sz="1200" u="none" strike="noStrike" cap="none" normalizeH="0" baseline="0" dirty="0" smtClean="0">
              <a:ln>
                <a:noFill/>
              </a:ln>
              <a:effectLst/>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83</a:t>
            </a:fld>
            <a:endParaRPr lang="en-US" dirty="0"/>
          </a:p>
        </p:txBody>
      </p:sp>
    </p:spTree>
    <p:extLst>
      <p:ext uri="{BB962C8B-B14F-4D97-AF65-F5344CB8AC3E}">
        <p14:creationId xmlns:p14="http://schemas.microsoft.com/office/powerpoint/2010/main" val="3528126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discussion, be sure to elicit responses from volunteers. Or, let tables know that you will be calling on someone to answer each question</a:t>
            </a:r>
            <a:r>
              <a:rPr lang="en-US" dirty="0" smtClean="0"/>
              <a:t>. </a:t>
            </a:r>
            <a:r>
              <a:rPr lang="en-US" dirty="0"/>
              <a:t>The last question is particularly important for coaches.</a:t>
            </a: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84</a:t>
            </a:fld>
            <a:endParaRPr lang="en-US" dirty="0"/>
          </a:p>
        </p:txBody>
      </p:sp>
    </p:spTree>
    <p:extLst>
      <p:ext uri="{BB962C8B-B14F-4D97-AF65-F5344CB8AC3E}">
        <p14:creationId xmlns:p14="http://schemas.microsoft.com/office/powerpoint/2010/main" val="2149094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Online Writing Lab (OWL) at Purdue University houses writing resources and instructional material, provides a free service </a:t>
            </a:r>
          </a:p>
          <a:p>
            <a:r>
              <a:rPr lang="en-US" dirty="0" smtClean="0"/>
              <a:t>e-learning from the Writing Lab at Purdue (</a:t>
            </a:r>
            <a:r>
              <a:rPr lang="en-US" sz="1200" dirty="0" smtClean="0">
                <a:hlinkClick r:id="rId3"/>
              </a:rPr>
              <a:t>https://owl.english.purdue.edu/owl/resource/545/01/</a:t>
            </a:r>
            <a:r>
              <a:rPr lang="en-US" sz="1200" dirty="0" smtClean="0"/>
              <a:t>).</a:t>
            </a:r>
            <a:r>
              <a:rPr lang="en-US" dirty="0" smtClean="0"/>
              <a:t> Students, members of the community, and users worldwide can find information to assist with many writing projects. Teachers and trainers can use this material for in-class and out-of-class instruction.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85</a:t>
            </a:fld>
            <a:endParaRPr lang="en-US" dirty="0"/>
          </a:p>
        </p:txBody>
      </p:sp>
    </p:spTree>
    <p:extLst>
      <p:ext uri="{BB962C8B-B14F-4D97-AF65-F5344CB8AC3E}">
        <p14:creationId xmlns:p14="http://schemas.microsoft.com/office/powerpoint/2010/main" val="1569400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86</a:t>
            </a:fld>
            <a:endParaRPr lang="en-US" dirty="0"/>
          </a:p>
        </p:txBody>
      </p:sp>
    </p:spTree>
    <p:extLst>
      <p:ext uri="{BB962C8B-B14F-4D97-AF65-F5344CB8AC3E}">
        <p14:creationId xmlns:p14="http://schemas.microsoft.com/office/powerpoint/2010/main" val="21262830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 slide is to briefly introduce a powerful resource.</a:t>
            </a:r>
            <a:endParaRPr lang="en-US" sz="1200" kern="1200" dirty="0" smtClean="0">
              <a:solidFill>
                <a:schemeClr val="tx1"/>
              </a:solidFill>
              <a:effectLst/>
              <a:latin typeface="+mn-lt"/>
              <a:ea typeface="+mn-ea"/>
              <a:cs typeface="+mn-cs"/>
            </a:endParaRPr>
          </a:p>
          <a:p>
            <a:r>
              <a:rPr lang="en-US" dirty="0" smtClean="0">
                <a:effectLst/>
              </a:rPr>
              <a:t>LDC is a national community of educators providing a teacher-designed and research-proven framework, online tools, and resources for creating literacy-rich assignments and courses across content areas. They have developed an entire system of templates to create instruction leading to literacy performance tasks in every discipline. Thes</a:t>
            </a:r>
            <a:r>
              <a:rPr lang="en-US" dirty="0" smtClean="0"/>
              <a:t>e templates and tasks have recently been extended to lower grades.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87</a:t>
            </a:fld>
            <a:endParaRPr lang="en-US" dirty="0"/>
          </a:p>
        </p:txBody>
      </p:sp>
    </p:spTree>
    <p:extLst>
      <p:ext uri="{BB962C8B-B14F-4D97-AF65-F5344CB8AC3E}">
        <p14:creationId xmlns:p14="http://schemas.microsoft.com/office/powerpoint/2010/main" val="1757329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30474" y="6099583"/>
            <a:ext cx="3031947" cy="461665"/>
          </a:xfrm>
          <a:prstGeom prst="rect">
            <a:avLst/>
          </a:prstGeom>
          <a:noFill/>
        </p:spPr>
        <p:txBody>
          <a:bodyPr wrap="square" rtlCol="0">
            <a:spAutoFit/>
          </a:bodyPr>
          <a:lstStyle/>
          <a:p>
            <a:pPr algn="ctr"/>
            <a:r>
              <a:rPr lang="en-US" sz="2400" b="1" smtClean="0">
                <a:solidFill>
                  <a:schemeClr val="bg1"/>
                </a:solidFill>
              </a:rPr>
              <a:t>Activity 8</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teachingchannel.org/videos/teaching-persuasive-speeche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owl.english.purdue.edu/owl/resource/545/01/"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edmodo.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62391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585671" y="42449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1000" y="230188"/>
            <a:ext cx="8382000" cy="656503"/>
          </a:xfrm>
        </p:spPr>
        <p:txBody>
          <a:bodyPr/>
          <a:lstStyle/>
          <a:p>
            <a:r>
              <a:rPr lang="en-US" sz="3600" dirty="0" smtClean="0">
                <a:solidFill>
                  <a:srgbClr val="002060"/>
                </a:solidFill>
                <a:effectLst>
                  <a:outerShdw blurRad="38100" dist="38100" dir="2700000" algn="tl">
                    <a:srgbClr val="000000">
                      <a:alpha val="43137"/>
                    </a:srgbClr>
                  </a:outerShdw>
                </a:effectLst>
              </a:rPr>
              <a:t>LDC </a:t>
            </a:r>
            <a:r>
              <a:rPr lang="en-US" sz="3600" dirty="0">
                <a:solidFill>
                  <a:srgbClr val="002060"/>
                </a:solidFill>
                <a:effectLst>
                  <a:outerShdw blurRad="38100" dist="38100" dir="2700000" algn="tl">
                    <a:srgbClr val="000000">
                      <a:alpha val="43137"/>
                    </a:srgbClr>
                  </a:outerShdw>
                </a:effectLst>
              </a:rPr>
              <a:t>Template Task Collection </a:t>
            </a:r>
            <a:r>
              <a:rPr lang="en-US" sz="3600" dirty="0" smtClean="0">
                <a:solidFill>
                  <a:srgbClr val="002060"/>
                </a:solidFill>
                <a:effectLst>
                  <a:outerShdw blurRad="38100" dist="38100" dir="2700000" algn="tl">
                    <a:srgbClr val="000000">
                      <a:alpha val="43137"/>
                    </a:srgbClr>
                  </a:outerShdw>
                </a:effectLst>
              </a:rPr>
              <a:t>2.0</a:t>
            </a:r>
            <a:r>
              <a:rPr lang="en-US" sz="3600" b="1" dirty="0" smtClean="0">
                <a:effectLst/>
              </a:rPr>
              <a:t/>
            </a:r>
            <a:br>
              <a:rPr lang="en-US" sz="3600" b="1" dirty="0" smtClean="0">
                <a:effectLst/>
              </a:rPr>
            </a:br>
            <a:r>
              <a:rPr lang="en-US" sz="2800" dirty="0">
                <a:effectLst/>
              </a:rPr>
              <a:t/>
            </a:r>
            <a:br>
              <a:rPr lang="en-US" sz="2800" dirty="0">
                <a:effectLst/>
              </a:rPr>
            </a:br>
            <a:r>
              <a:rPr lang="en-US" sz="2800" dirty="0">
                <a:effectLst/>
              </a:rPr>
              <a:t/>
            </a:r>
            <a:br>
              <a:rPr lang="en-US" sz="2800" dirty="0">
                <a:effectLst/>
              </a:rPr>
            </a:br>
            <a:endParaRPr lang="en-US" sz="2800"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88</a:t>
            </a:fld>
            <a:endParaRPr lang="en-US" dirty="0"/>
          </a:p>
        </p:txBody>
      </p:sp>
      <p:sp>
        <p:nvSpPr>
          <p:cNvPr id="7" name="Rectangle 6"/>
          <p:cNvSpPr/>
          <p:nvPr/>
        </p:nvSpPr>
        <p:spPr>
          <a:xfrm>
            <a:off x="4273296" y="4920382"/>
            <a:ext cx="4572000" cy="369332"/>
          </a:xfrm>
          <a:prstGeom prst="rect">
            <a:avLst/>
          </a:prstGeom>
        </p:spPr>
        <p:txBody>
          <a:bodyPr>
            <a:spAutoFit/>
          </a:bodyPr>
          <a:lstStyle/>
          <a:p>
            <a:r>
              <a:rPr lang="en-US" dirty="0"/>
              <a:t>http://ldc.org/how-ldc-works/modules</a:t>
            </a:r>
          </a:p>
        </p:txBody>
      </p:sp>
      <p:pic>
        <p:nvPicPr>
          <p:cNvPr id="3" name="Picture 2"/>
          <p:cNvPicPr>
            <a:picLocks noChangeAspect="1"/>
          </p:cNvPicPr>
          <p:nvPr/>
        </p:nvPicPr>
        <p:blipFill rotWithShape="1">
          <a:blip r:embed="rId3" cstate="print"/>
          <a:srcRect l="13287" t="22902" r="13812" b="9506"/>
          <a:stretch/>
        </p:blipFill>
        <p:spPr>
          <a:xfrm>
            <a:off x="399042" y="1338102"/>
            <a:ext cx="8218485" cy="4508519"/>
          </a:xfrm>
          <a:prstGeom prst="rect">
            <a:avLst/>
          </a:prstGeom>
        </p:spPr>
      </p:pic>
      <p:sp>
        <p:nvSpPr>
          <p:cNvPr id="6" name="Footer Placeholder 5"/>
          <p:cNvSpPr>
            <a:spLocks noGrp="1"/>
          </p:cNvSpPr>
          <p:nvPr>
            <p:ph type="ftr" sz="quarter" idx="10"/>
          </p:nvPr>
        </p:nvSpPr>
        <p:spPr/>
        <p:txBody>
          <a:bodyPr/>
          <a:lstStyle/>
          <a:p>
            <a:endParaRPr lang="en-US" dirty="0"/>
          </a:p>
        </p:txBody>
      </p:sp>
      <p:sp>
        <p:nvSpPr>
          <p:cNvPr id="8" name="Rectangle 7"/>
          <p:cNvSpPr/>
          <p:nvPr/>
        </p:nvSpPr>
        <p:spPr>
          <a:xfrm>
            <a:off x="374069" y="833688"/>
            <a:ext cx="8312728" cy="523220"/>
          </a:xfrm>
          <a:prstGeom prst="rect">
            <a:avLst/>
          </a:prstGeom>
        </p:spPr>
        <p:txBody>
          <a:bodyPr wrap="square">
            <a:spAutoFit/>
          </a:bodyPr>
          <a:lstStyle/>
          <a:p>
            <a:r>
              <a:rPr lang="en-US" sz="2800" dirty="0" smtClean="0"/>
              <a:t>Assisting teachers to create aligned performance tasks</a:t>
            </a:r>
            <a:endParaRPr lang="en-US" sz="2800" dirty="0"/>
          </a:p>
        </p:txBody>
      </p:sp>
    </p:spTree>
    <p:extLst>
      <p:ext uri="{BB962C8B-B14F-4D97-AF65-F5344CB8AC3E}">
        <p14:creationId xmlns:p14="http://schemas.microsoft.com/office/powerpoint/2010/main" val="20267859"/>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sp>
        <p:nvSpPr>
          <p:cNvPr id="3" name="Slide Number Placeholder 2"/>
          <p:cNvSpPr>
            <a:spLocks noGrp="1"/>
          </p:cNvSpPr>
          <p:nvPr>
            <p:ph type="sldNum" sz="quarter" idx="12"/>
          </p:nvPr>
        </p:nvSpPr>
        <p:spPr/>
        <p:txBody>
          <a:bodyPr/>
          <a:lstStyle/>
          <a:p>
            <a:fld id="{EE3D4692-A625-460F-A072-DE10EEAA5719}" type="slidenum">
              <a:rPr lang="en-US" smtClean="0"/>
              <a:pPr/>
              <a:t>80</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667615866"/>
              </p:ext>
            </p:extLst>
          </p:nvPr>
        </p:nvGraphicFramePr>
        <p:xfrm>
          <a:off x="381000" y="838200"/>
          <a:ext cx="8382000" cy="4991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682629264"/>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z="4200" dirty="0" smtClean="0"/>
              <a:t>Part 6</a:t>
            </a:r>
          </a:p>
        </p:txBody>
      </p:sp>
      <p:sp>
        <p:nvSpPr>
          <p:cNvPr id="4" name="Text Placeholder 3"/>
          <p:cNvSpPr>
            <a:spLocks noGrp="1"/>
          </p:cNvSpPr>
          <p:nvPr>
            <p:ph type="body" idx="1"/>
          </p:nvPr>
        </p:nvSpPr>
        <p:spPr/>
        <p:txBody>
          <a:bodyPr/>
          <a:lstStyle/>
          <a:p>
            <a:pPr marL="396875" indent="-396875">
              <a:spcBef>
                <a:spcPct val="20000"/>
              </a:spcBef>
            </a:pPr>
            <a:r>
              <a:rPr lang="en-US" sz="3200" dirty="0" smtClean="0">
                <a:solidFill>
                  <a:schemeClr val="tx1"/>
                </a:solidFill>
              </a:rPr>
              <a:t>Supporting Students in Writing</a:t>
            </a:r>
            <a:endParaRPr lang="en-US" sz="3200" dirty="0">
              <a:solidFill>
                <a:schemeClr val="tx1"/>
              </a:solidFill>
            </a:endParaRPr>
          </a:p>
        </p:txBody>
      </p:sp>
      <p:sp>
        <p:nvSpPr>
          <p:cNvPr id="6" name="Slide Number Placeholder 5"/>
          <p:cNvSpPr>
            <a:spLocks noGrp="1"/>
          </p:cNvSpPr>
          <p:nvPr>
            <p:ph type="sldNum" sz="quarter" idx="12"/>
          </p:nvPr>
        </p:nvSpPr>
        <p:spPr>
          <a:prstGeom prst="rect">
            <a:avLst/>
          </a:prstGeom>
        </p:spPr>
        <p:txBody>
          <a:bodyPr/>
          <a:lstStyle/>
          <a:p>
            <a:fld id="{EE3D4692-A625-460F-A072-DE10EEAA5719}" type="slidenum">
              <a:rPr lang="en-US" smtClean="0"/>
              <a:pPr/>
              <a:t>81</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750429" y="4820428"/>
            <a:ext cx="947738" cy="1033463"/>
          </a:xfrm>
          <a:prstGeom prst="rect">
            <a:avLst/>
          </a:prstGeom>
          <a:noFill/>
          <a:ln w="9525">
            <a:noFill/>
            <a:miter lim="800000"/>
            <a:headEnd/>
            <a:tailEnd/>
          </a:ln>
        </p:spPr>
      </p:pic>
      <p:sp>
        <p:nvSpPr>
          <p:cNvPr id="7" name="TextBox 6"/>
          <p:cNvSpPr txBox="1"/>
          <p:nvPr/>
        </p:nvSpPr>
        <p:spPr>
          <a:xfrm>
            <a:off x="767730" y="4811343"/>
            <a:ext cx="993228" cy="369332"/>
          </a:xfrm>
          <a:prstGeom prst="rect">
            <a:avLst/>
          </a:prstGeom>
          <a:noFill/>
        </p:spPr>
        <p:txBody>
          <a:bodyPr wrap="square" rtlCol="0">
            <a:spAutoFit/>
          </a:bodyPr>
          <a:lstStyle/>
          <a:p>
            <a:r>
              <a:rPr lang="en-US" dirty="0" smtClean="0"/>
              <a:t>Page 44 </a:t>
            </a:r>
            <a:endParaRPr lang="en-US" dirty="0"/>
          </a:p>
        </p:txBody>
      </p:sp>
    </p:spTree>
    <p:extLst>
      <p:ext uri="{BB962C8B-B14F-4D97-AF65-F5344CB8AC3E}">
        <p14:creationId xmlns:p14="http://schemas.microsoft.com/office/powerpoint/2010/main" val="66562399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Supporting Students</a:t>
            </a:r>
            <a:endParaRPr lang="en-US" dirty="0"/>
          </a:p>
        </p:txBody>
      </p:sp>
      <p:sp>
        <p:nvSpPr>
          <p:cNvPr id="3" name="Content Placeholder 2"/>
          <p:cNvSpPr>
            <a:spLocks noGrp="1"/>
          </p:cNvSpPr>
          <p:nvPr>
            <p:ph sz="quarter" idx="1"/>
          </p:nvPr>
        </p:nvSpPr>
        <p:spPr>
          <a:xfrm>
            <a:off x="218364" y="1059592"/>
            <a:ext cx="8816454" cy="4708981"/>
          </a:xfrm>
        </p:spPr>
        <p:txBody>
          <a:bodyPr/>
          <a:lstStyle/>
          <a:p>
            <a:r>
              <a:rPr lang="en-US" sz="3000" dirty="0" smtClean="0"/>
              <a:t>Determine what students need to know and be able to do</a:t>
            </a:r>
          </a:p>
          <a:p>
            <a:r>
              <a:rPr lang="en-US" sz="3000" dirty="0" smtClean="0"/>
              <a:t>Find examples and models to show the skill</a:t>
            </a:r>
          </a:p>
          <a:p>
            <a:r>
              <a:rPr lang="en-US" sz="3000" dirty="0" smtClean="0"/>
              <a:t>Talk through the findings</a:t>
            </a:r>
          </a:p>
          <a:p>
            <a:r>
              <a:rPr lang="en-US" sz="3000" dirty="0" smtClean="0"/>
              <a:t>Give students chances to practice in low-risk situations</a:t>
            </a:r>
          </a:p>
          <a:p>
            <a:r>
              <a:rPr lang="en-US" sz="3000" dirty="0" smtClean="0"/>
              <a:t>Have discussion before writing </a:t>
            </a:r>
          </a:p>
          <a:p>
            <a:r>
              <a:rPr lang="en-US" sz="3000" dirty="0" smtClean="0"/>
              <a:t>Have students organize or draw before writing</a:t>
            </a:r>
          </a:p>
          <a:p>
            <a:r>
              <a:rPr lang="en-US" sz="3000" dirty="0" smtClean="0"/>
              <a:t>Apply the new skill to writing currently being completed</a:t>
            </a:r>
          </a:p>
        </p:txBody>
      </p:sp>
      <p:sp>
        <p:nvSpPr>
          <p:cNvPr id="4" name="Slide Number Placeholder 3"/>
          <p:cNvSpPr>
            <a:spLocks noGrp="1"/>
          </p:cNvSpPr>
          <p:nvPr>
            <p:ph type="sldNum" sz="quarter" idx="11"/>
          </p:nvPr>
        </p:nvSpPr>
        <p:spPr/>
        <p:txBody>
          <a:bodyPr/>
          <a:lstStyle/>
          <a:p>
            <a:fld id="{EE3D4692-A625-460F-A072-DE10EEAA5719}" type="slidenum">
              <a:rPr lang="en-US" smtClean="0"/>
              <a:pPr/>
              <a:t>82</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41304638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8: Viewing a Video</a:t>
            </a:r>
          </a:p>
        </p:txBody>
      </p:sp>
      <p:sp>
        <p:nvSpPr>
          <p:cNvPr id="3" name="Slide Number Placeholder 2"/>
          <p:cNvSpPr>
            <a:spLocks noGrp="1"/>
          </p:cNvSpPr>
          <p:nvPr>
            <p:ph type="sldNum" sz="quarter" idx="11"/>
          </p:nvPr>
        </p:nvSpPr>
        <p:spPr/>
        <p:txBody>
          <a:bodyPr/>
          <a:lstStyle/>
          <a:p>
            <a:fld id="{EE3D4692-A625-460F-A072-DE10EEAA5719}" type="slidenum">
              <a:rPr lang="en-US" smtClean="0"/>
              <a:pPr/>
              <a:t>83</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072782411"/>
              </p:ext>
            </p:extLst>
          </p:nvPr>
        </p:nvGraphicFramePr>
        <p:xfrm>
          <a:off x="614854" y="1164459"/>
          <a:ext cx="7788166" cy="4382387"/>
        </p:xfrm>
        <a:graphic>
          <a:graphicData uri="http://schemas.openxmlformats.org/drawingml/2006/table">
            <a:tbl>
              <a:tblPr firstRow="1">
                <a:effectLst/>
                <a:tableStyleId>{F5AB1C69-6EDB-4FF4-983F-18BD219EF322}</a:tableStyleId>
              </a:tblPr>
              <a:tblGrid>
                <a:gridCol w="7788166"/>
              </a:tblGrid>
              <a:tr h="435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lt1"/>
                          </a:solidFill>
                          <a:effectLst/>
                          <a:latin typeface="+mn-lt"/>
                        </a:rPr>
                        <a:t>Activity 8: Viewing a Video</a:t>
                      </a:r>
                      <a:endParaRPr kumimoji="0" lang="en-US" sz="2200" b="1" i="0" u="none" strike="noStrike" cap="none" normalizeH="0" baseline="0" dirty="0">
                        <a:ln>
                          <a:noFill/>
                        </a:ln>
                        <a:solidFill>
                          <a:srgbClr val="FFFFFF"/>
                        </a:solidFill>
                        <a:effectLst/>
                        <a:latin typeface="Calibri" charset="0"/>
                      </a:endParaRPr>
                    </a:p>
                  </a:txBody>
                  <a:tcPr marT="45712" marB="45712" horzOverflow="overflow"/>
                </a:tc>
              </a:tr>
              <a:tr h="3753738">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b="0" i="0" u="none" strike="noStrike" cap="none" normalizeH="0" baseline="0" dirty="0" smtClean="0">
                          <a:ln>
                            <a:noFill/>
                          </a:ln>
                          <a:solidFill>
                            <a:schemeClr val="tx1"/>
                          </a:solidFill>
                          <a:effectLst/>
                          <a:latin typeface="+mn-lt"/>
                        </a:rPr>
                        <a:t>View this segment of a video lesson where a secondary classroom writes and presents persuasive speeches.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b="0" i="0" u="none" strike="noStrike" cap="none" normalizeH="0" baseline="0" dirty="0" smtClean="0">
                          <a:ln>
                            <a:noFill/>
                          </a:ln>
                          <a:solidFill>
                            <a:schemeClr val="tx1"/>
                          </a:solidFill>
                          <a:effectLst/>
                          <a:latin typeface="+mn-lt"/>
                        </a:rPr>
                        <a:t>As you view, jot notes in your </a:t>
                      </a:r>
                      <a:r>
                        <a:rPr kumimoji="0" lang="en-US" sz="2200" b="0" i="1" u="none" strike="noStrike" cap="none" normalizeH="0" baseline="0" dirty="0" smtClean="0">
                          <a:ln>
                            <a:noFill/>
                          </a:ln>
                          <a:solidFill>
                            <a:schemeClr val="tx1"/>
                          </a:solidFill>
                          <a:effectLst/>
                          <a:latin typeface="+mn-lt"/>
                        </a:rPr>
                        <a:t>Notepad: </a:t>
                      </a:r>
                      <a:r>
                        <a:rPr kumimoji="0" lang="en-US" sz="2200" b="0" i="0" u="none" strike="noStrike" cap="none" normalizeH="0" baseline="0" dirty="0" smtClean="0">
                          <a:ln>
                            <a:noFill/>
                          </a:ln>
                          <a:solidFill>
                            <a:schemeClr val="tx1"/>
                          </a:solidFill>
                          <a:effectLst/>
                          <a:latin typeface="+mn-lt"/>
                        </a:rPr>
                        <a:t>What do you see and hear in this class? How are students being supported in writing, speaking, and listening? Be sure to be looking around the classroom as well as listening to and looking at the immediate activity on camera.</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b="0" i="0" u="none" strike="noStrike" cap="none" normalizeH="0" baseline="0" dirty="0" smtClean="0">
                          <a:ln>
                            <a:noFill/>
                          </a:ln>
                          <a:solidFill>
                            <a:schemeClr val="tx1"/>
                          </a:solidFill>
                          <a:effectLst/>
                          <a:latin typeface="+mn-lt"/>
                        </a:rPr>
                        <a:t>Discuss with your table, using the prompts in your Participant Guide and on the next slide.</a:t>
                      </a:r>
                    </a:p>
                    <a:p>
                      <a:pPr marL="0" marR="0" lvl="0" indent="0" algn="l" defTabSz="914400" rtl="0" eaLnBrk="1" fontAlgn="base" latinLnBrk="0" hangingPunct="1">
                        <a:lnSpc>
                          <a:spcPct val="100000"/>
                        </a:lnSpc>
                        <a:spcBef>
                          <a:spcPct val="0"/>
                        </a:spcBef>
                        <a:spcAft>
                          <a:spcPts val="600"/>
                        </a:spcAft>
                        <a:buClrTx/>
                        <a:buSzTx/>
                        <a:buFontTx/>
                        <a:buNone/>
                        <a:tabLst/>
                        <a:defRPr/>
                      </a:pPr>
                      <a:r>
                        <a:rPr kumimoji="0" lang="en-US" sz="2000" b="0" i="0" u="none" strike="noStrike" cap="none" normalizeH="0" baseline="0" dirty="0" smtClean="0">
                          <a:ln>
                            <a:noFill/>
                          </a:ln>
                          <a:solidFill>
                            <a:schemeClr val="tx1"/>
                          </a:solidFill>
                          <a:effectLst/>
                          <a:latin typeface="+mn-lt"/>
                        </a:rPr>
                        <a:t>Video: </a:t>
                      </a:r>
                      <a:r>
                        <a:rPr lang="en-US" sz="2000" kern="1200" dirty="0" smtClean="0">
                          <a:solidFill>
                            <a:schemeClr val="dk1"/>
                          </a:solidFill>
                          <a:effectLst/>
                          <a:latin typeface="+mn-lt"/>
                          <a:ea typeface="+mn-ea"/>
                          <a:cs typeface="+mn-cs"/>
                        </a:rPr>
                        <a:t>Teaching Channel Writing and Delivering Persuasive Speeches. </a:t>
                      </a:r>
                      <a:r>
                        <a:rPr lang="en-US" sz="2000" u="none" strike="noStrike" kern="1200" dirty="0" smtClean="0">
                          <a:solidFill>
                            <a:schemeClr val="dk1"/>
                          </a:solidFill>
                          <a:effectLst/>
                          <a:latin typeface="+mn-lt"/>
                          <a:ea typeface="+mn-ea"/>
                          <a:cs typeface="+mn-cs"/>
                          <a:hlinkClick r:id="rId3"/>
                        </a:rPr>
                        <a:t>https://www.teachingchannel.org/videos/teaching-persuasive-speeches</a:t>
                      </a:r>
                      <a:endParaRPr kumimoji="0" lang="en-US" sz="2000" u="none" strike="noStrike" cap="none" normalizeH="0" baseline="0" dirty="0" smtClean="0">
                        <a:ln>
                          <a:noFill/>
                        </a:ln>
                        <a:effectLst/>
                      </a:endParaRPr>
                    </a:p>
                  </a:txBody>
                  <a:tcPr marT="45712" marB="45712" horzOverflow="overflow"/>
                </a:tc>
              </a:tr>
            </a:tbl>
          </a:graphicData>
        </a:graphic>
      </p:graphicFrame>
      <p:pic>
        <p:nvPicPr>
          <p:cNvPr id="25" name="Picture 24"/>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38755" y="0"/>
            <a:ext cx="858190" cy="1457325"/>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14744" y="5029200"/>
            <a:ext cx="1828800" cy="1828800"/>
          </a:xfrm>
          <a:prstGeom prst="rect">
            <a:avLst/>
          </a:prstGeom>
        </p:spPr>
      </p:pic>
      <p:sp>
        <p:nvSpPr>
          <p:cNvPr id="7" name="Footer Placeholder 6"/>
          <p:cNvSpPr>
            <a:spLocks noGrp="1"/>
          </p:cNvSpPr>
          <p:nvPr>
            <p:ph type="ftr" sz="quarter" idx="10"/>
          </p:nvPr>
        </p:nvSpPr>
        <p:spPr/>
        <p:txBody>
          <a:bodyPr/>
          <a:lstStyle/>
          <a:p>
            <a:endParaRPr lang="en-US" dirty="0"/>
          </a:p>
        </p:txBody>
      </p:sp>
      <p:sp>
        <p:nvSpPr>
          <p:cNvPr id="10" name="TextBox 9"/>
          <p:cNvSpPr txBox="1"/>
          <p:nvPr/>
        </p:nvSpPr>
        <p:spPr>
          <a:xfrm>
            <a:off x="7888966" y="5475138"/>
            <a:ext cx="993228" cy="369332"/>
          </a:xfrm>
          <a:prstGeom prst="rect">
            <a:avLst/>
          </a:prstGeom>
          <a:noFill/>
        </p:spPr>
        <p:txBody>
          <a:bodyPr wrap="square" rtlCol="0">
            <a:spAutoFit/>
          </a:bodyPr>
          <a:lstStyle/>
          <a:p>
            <a:r>
              <a:rPr lang="en-US" dirty="0" smtClean="0"/>
              <a:t>Page 51 </a:t>
            </a:r>
            <a:endParaRPr lang="en-US" dirty="0"/>
          </a:p>
        </p:txBody>
      </p:sp>
    </p:spTree>
    <p:extLst>
      <p:ext uri="{BB962C8B-B14F-4D97-AF65-F5344CB8AC3E}">
        <p14:creationId xmlns:p14="http://schemas.microsoft.com/office/powerpoint/2010/main" val="2398690144"/>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112520"/>
            <a:ext cx="8485632" cy="4136517"/>
          </a:xfrm>
        </p:spPr>
        <p:txBody>
          <a:bodyPr/>
          <a:lstStyle/>
          <a:p>
            <a:r>
              <a:rPr lang="en-US" sz="2800" dirty="0" smtClean="0"/>
              <a:t>What were some of the strategies and supports you saw and heard the teacher use?</a:t>
            </a:r>
          </a:p>
          <a:p>
            <a:r>
              <a:rPr lang="en-US" sz="2800" dirty="0" smtClean="0"/>
              <a:t>What did you notice about student engagement and participation?</a:t>
            </a:r>
          </a:p>
          <a:p>
            <a:r>
              <a:rPr lang="en-US" sz="2800" dirty="0" smtClean="0"/>
              <a:t>To what extent did </a:t>
            </a:r>
            <a:r>
              <a:rPr lang="en-US" sz="2800" dirty="0"/>
              <a:t>this teacher and the lesson sequence </a:t>
            </a:r>
            <a:r>
              <a:rPr lang="en-US" sz="2800" dirty="0" smtClean="0"/>
              <a:t>prepare </a:t>
            </a:r>
            <a:r>
              <a:rPr lang="en-US" sz="2800" dirty="0"/>
              <a:t>students to be competent and confident in their writing</a:t>
            </a:r>
            <a:r>
              <a:rPr lang="en-US" sz="2800" dirty="0" smtClean="0"/>
              <a:t>?</a:t>
            </a:r>
          </a:p>
          <a:p>
            <a:r>
              <a:rPr lang="en-US" sz="2800" dirty="0" smtClean="0"/>
              <a:t>What do teachers need to know and be able to do in order to be able to effectively prepare students to write?</a:t>
            </a:r>
            <a:endParaRPr lang="en-US" sz="2800" dirty="0"/>
          </a:p>
        </p:txBody>
      </p:sp>
      <p:sp>
        <p:nvSpPr>
          <p:cNvPr id="3" name="Title 2"/>
          <p:cNvSpPr>
            <a:spLocks noGrp="1"/>
          </p:cNvSpPr>
          <p:nvPr>
            <p:ph type="title"/>
          </p:nvPr>
        </p:nvSpPr>
        <p:spPr/>
        <p:txBody>
          <a:bodyPr/>
          <a:lstStyle/>
          <a:p>
            <a:r>
              <a:rPr lang="en-US" dirty="0" smtClean="0"/>
              <a:t>Discussion Prompts for Activity 8</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84</a:t>
            </a:fld>
            <a:endParaRPr lang="en-US" dirty="0"/>
          </a:p>
        </p:txBody>
      </p:sp>
      <p:pic>
        <p:nvPicPr>
          <p:cNvPr id="5" name="Picture 6" descr="discussion 2.png"/>
          <p:cNvPicPr>
            <a:picLocks noChangeAspect="1"/>
          </p:cNvPicPr>
          <p:nvPr/>
        </p:nvPicPr>
        <p:blipFill>
          <a:blip r:embed="rId3" cstate="print"/>
          <a:srcRect/>
          <a:stretch>
            <a:fillRect/>
          </a:stretch>
        </p:blipFill>
        <p:spPr bwMode="auto">
          <a:xfrm>
            <a:off x="5346361" y="4846478"/>
            <a:ext cx="1454150" cy="1477963"/>
          </a:xfrm>
          <a:prstGeom prst="rect">
            <a:avLst/>
          </a:prstGeom>
          <a:noFill/>
          <a:ln w="9525">
            <a:noFill/>
            <a:miter lim="800000"/>
            <a:headEnd/>
            <a:tailEnd/>
          </a:ln>
          <a:effectLst/>
        </p:spPr>
      </p:pic>
      <p:sp>
        <p:nvSpPr>
          <p:cNvPr id="6" name="Footer Placeholder 5"/>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299970032"/>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rotWithShape="1">
          <a:blip r:embed="rId3" cstate="print"/>
          <a:srcRect l="11970" t="7946" r="11529" b="4778"/>
          <a:stretch/>
        </p:blipFill>
        <p:spPr>
          <a:xfrm>
            <a:off x="415579" y="268022"/>
            <a:ext cx="8153400" cy="4778882"/>
          </a:xfrm>
          <a:prstGeom prst="rect">
            <a:avLst/>
          </a:prstGeom>
        </p:spPr>
      </p:pic>
      <p:sp>
        <p:nvSpPr>
          <p:cNvPr id="3" name="Title 2"/>
          <p:cNvSpPr>
            <a:spLocks noGrp="1"/>
          </p:cNvSpPr>
          <p:nvPr>
            <p:ph type="title"/>
          </p:nvPr>
        </p:nvSpPr>
        <p:spPr>
          <a:xfrm>
            <a:off x="867104" y="5273576"/>
            <a:ext cx="7378261" cy="496614"/>
          </a:xfrm>
        </p:spPr>
        <p:txBody>
          <a:bodyPr>
            <a:noAutofit/>
          </a:bodyPr>
          <a:lstStyle/>
          <a:p>
            <a:pPr algn="ctr"/>
            <a:r>
              <a:rPr lang="en-US" sz="2400" dirty="0" smtClean="0">
                <a:hlinkClick r:id="rId4"/>
              </a:rPr>
              <a:t>PURDUE OWL – Guides to Writing Thesis  Statements and Research </a:t>
            </a:r>
            <a:br>
              <a:rPr lang="en-US" sz="2400" dirty="0" smtClean="0">
                <a:hlinkClick r:id="rId4"/>
              </a:rPr>
            </a:br>
            <a:r>
              <a:rPr lang="en-US" sz="2400" dirty="0">
                <a:hlinkClick r:id="rId4"/>
              </a:rPr>
              <a:t/>
            </a:r>
            <a:br>
              <a:rPr lang="en-US" sz="2400" dirty="0">
                <a:hlinkClick r:id="rId4"/>
              </a:rPr>
            </a:br>
            <a:endParaRPr lang="en-US" sz="2400"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85</a:t>
            </a:fld>
            <a:endParaRPr lang="en-US" dirty="0"/>
          </a:p>
        </p:txBody>
      </p:sp>
      <p:sp>
        <p:nvSpPr>
          <p:cNvPr id="6" name="Footer Placeholder 5"/>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860526554"/>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ontent Placeholder 15"/>
          <p:cNvGraphicFramePr>
            <a:graphicFrameLocks noGrp="1"/>
          </p:cNvGraphicFramePr>
          <p:nvPr>
            <p:ph idx="1"/>
            <p:extLst>
              <p:ext uri="{D42A27DB-BD31-4B8C-83A1-F6EECF244321}">
                <p14:modId xmlns:p14="http://schemas.microsoft.com/office/powerpoint/2010/main" val="1727853774"/>
              </p:ext>
            </p:extLst>
          </p:nvPr>
        </p:nvGraphicFramePr>
        <p:xfrm>
          <a:off x="384175" y="979025"/>
          <a:ext cx="8153400" cy="4883189"/>
        </p:xfrm>
        <a:graphic>
          <a:graphicData uri="http://schemas.openxmlformats.org/drawingml/2006/table">
            <a:tbl>
              <a:tblPr firstRow="1" bandRow="1">
                <a:tableStyleId>{BC89EF96-8CEA-46FF-86C4-4CE0E7609802}</a:tableStyleId>
              </a:tblPr>
              <a:tblGrid>
                <a:gridCol w="8153400"/>
              </a:tblGrid>
              <a:tr h="888354">
                <a:tc>
                  <a:txBody>
                    <a:bodyPr/>
                    <a:lstStyle/>
                    <a:p>
                      <a:r>
                        <a:rPr lang="en-US" sz="2400" b="0" u="none" kern="1200" dirty="0" smtClean="0">
                          <a:solidFill>
                            <a:schemeClr val="tx1"/>
                          </a:solidFill>
                          <a:effectLst/>
                          <a:latin typeface="+mn-lt"/>
                          <a:ea typeface="+mn-ea"/>
                          <a:cs typeface="+mn-cs"/>
                        </a:rPr>
                        <a:t>Sign up</a:t>
                      </a:r>
                      <a:r>
                        <a:rPr lang="en-US" sz="2400" b="0" u="none" kern="1200" baseline="0" dirty="0" smtClean="0">
                          <a:solidFill>
                            <a:schemeClr val="tx1"/>
                          </a:solidFill>
                          <a:effectLst/>
                          <a:latin typeface="+mn-lt"/>
                          <a:ea typeface="+mn-ea"/>
                          <a:cs typeface="+mn-cs"/>
                        </a:rPr>
                        <a:t> -</a:t>
                      </a:r>
                      <a:r>
                        <a:rPr lang="en-US" sz="2400" b="0" u="none" kern="1200" dirty="0" smtClean="0">
                          <a:solidFill>
                            <a:schemeClr val="tx1"/>
                          </a:solidFill>
                          <a:effectLst/>
                          <a:latin typeface="+mn-lt"/>
                          <a:ea typeface="+mn-ea"/>
                          <a:cs typeface="+mn-cs"/>
                        </a:rPr>
                        <a:t> </a:t>
                      </a:r>
                      <a:r>
                        <a:rPr lang="en-US" sz="2400" b="0" u="none" kern="1200" dirty="0" err="1" smtClean="0">
                          <a:solidFill>
                            <a:schemeClr val="tx1"/>
                          </a:solidFill>
                          <a:effectLst/>
                          <a:latin typeface="+mn-lt"/>
                          <a:ea typeface="+mn-ea"/>
                          <a:cs typeface="+mn-cs"/>
                        </a:rPr>
                        <a:t>Edmodo</a:t>
                      </a:r>
                      <a:r>
                        <a:rPr lang="en-US" sz="2400" b="0" u="none" kern="1200" dirty="0" smtClean="0">
                          <a:solidFill>
                            <a:schemeClr val="tx1"/>
                          </a:solidFill>
                          <a:effectLst/>
                          <a:latin typeface="+mn-lt"/>
                          <a:ea typeface="+mn-ea"/>
                          <a:cs typeface="+mn-cs"/>
                        </a:rPr>
                        <a:t> account at </a:t>
                      </a:r>
                      <a:r>
                        <a:rPr lang="en-US" sz="2400" b="0" u="none" kern="1200" dirty="0" smtClean="0">
                          <a:solidFill>
                            <a:schemeClr val="tx1"/>
                          </a:solidFill>
                          <a:effectLst/>
                          <a:latin typeface="+mn-lt"/>
                          <a:ea typeface="+mn-ea"/>
                          <a:cs typeface="+mn-cs"/>
                          <a:hlinkClick r:id="rId3"/>
                        </a:rPr>
                        <a:t>www.edmodo.com</a:t>
                      </a:r>
                      <a:r>
                        <a:rPr lang="en-US" sz="2400" b="0" u="none" kern="1200" dirty="0" smtClean="0">
                          <a:solidFill>
                            <a:schemeClr val="tx1"/>
                          </a:solidFill>
                          <a:effectLst/>
                          <a:latin typeface="+mn-lt"/>
                          <a:ea typeface="+mn-ea"/>
                          <a:cs typeface="+mn-cs"/>
                        </a:rPr>
                        <a:t> and log-in to your home page</a:t>
                      </a:r>
                      <a:endParaRPr lang="en-US" sz="2400" b="0" u="none" dirty="0"/>
                    </a:p>
                  </a:txBody>
                  <a:tcPr/>
                </a:tc>
              </a:tr>
              <a:tr h="1348982">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2400" b="0" kern="1200" dirty="0" smtClean="0">
                          <a:solidFill>
                            <a:schemeClr val="tx1"/>
                          </a:solidFill>
                          <a:effectLst/>
                          <a:latin typeface="+mn-lt"/>
                          <a:ea typeface="+mn-ea"/>
                          <a:cs typeface="+mn-cs"/>
                        </a:rPr>
                        <a:t>Homepage, underneath your</a:t>
                      </a:r>
                      <a:r>
                        <a:rPr lang="en-US" sz="2400" b="0" kern="1200" baseline="0" dirty="0" smtClean="0">
                          <a:solidFill>
                            <a:schemeClr val="tx1"/>
                          </a:solidFill>
                          <a:effectLst/>
                          <a:latin typeface="+mn-lt"/>
                          <a:ea typeface="+mn-ea"/>
                          <a:cs typeface="+mn-cs"/>
                        </a:rPr>
                        <a:t> </a:t>
                      </a:r>
                      <a:r>
                        <a:rPr lang="en-US" sz="2400" b="0" kern="1200" dirty="0" smtClean="0">
                          <a:solidFill>
                            <a:schemeClr val="tx1"/>
                          </a:solidFill>
                          <a:effectLst/>
                          <a:latin typeface="+mn-lt"/>
                          <a:ea typeface="+mn-ea"/>
                          <a:cs typeface="+mn-cs"/>
                        </a:rPr>
                        <a:t>name, click</a:t>
                      </a:r>
                      <a:r>
                        <a:rPr lang="en-US" sz="2400" b="0" kern="1200" baseline="0" dirty="0" smtClean="0">
                          <a:solidFill>
                            <a:schemeClr val="tx1"/>
                          </a:solidFill>
                          <a:effectLst/>
                          <a:latin typeface="+mn-lt"/>
                          <a:ea typeface="+mn-ea"/>
                          <a:cs typeface="+mn-cs"/>
                        </a:rPr>
                        <a:t> the</a:t>
                      </a:r>
                      <a:r>
                        <a:rPr lang="en-US" sz="2400" b="0" kern="1200" dirty="0" smtClean="0">
                          <a:solidFill>
                            <a:schemeClr val="tx1"/>
                          </a:solidFill>
                          <a:effectLst/>
                          <a:latin typeface="+mn-lt"/>
                          <a:ea typeface="+mn-ea"/>
                          <a:cs typeface="+mn-cs"/>
                        </a:rPr>
                        <a:t> link that says Groups Join or Create</a:t>
                      </a:r>
                    </a:p>
                    <a:p>
                      <a:pPr marL="0" marR="0" indent="0" algn="l" defTabSz="914363" rtl="0" eaLnBrk="1" fontAlgn="auto" latinLnBrk="0" hangingPunct="1">
                        <a:lnSpc>
                          <a:spcPct val="100000"/>
                        </a:lnSpc>
                        <a:spcBef>
                          <a:spcPts val="0"/>
                        </a:spcBef>
                        <a:spcAft>
                          <a:spcPts val="0"/>
                        </a:spcAft>
                        <a:buClrTx/>
                        <a:buSzTx/>
                        <a:buFontTx/>
                        <a:buNone/>
                        <a:tabLst/>
                        <a:defRPr/>
                      </a:pPr>
                      <a:r>
                        <a:rPr lang="en-US" sz="2400" b="0" kern="1200" dirty="0" smtClean="0">
                          <a:solidFill>
                            <a:schemeClr val="tx1"/>
                          </a:solidFill>
                          <a:effectLst/>
                          <a:latin typeface="+mn-lt"/>
                          <a:ea typeface="+mn-ea"/>
                          <a:cs typeface="+mn-cs"/>
                        </a:rPr>
                        <a:t>Click </a:t>
                      </a:r>
                      <a:r>
                        <a:rPr lang="en-US" sz="2400" b="1" kern="1200" dirty="0" smtClean="0">
                          <a:solidFill>
                            <a:schemeClr val="tx1"/>
                          </a:solidFill>
                          <a:effectLst/>
                          <a:latin typeface="+mn-lt"/>
                          <a:ea typeface="+mn-ea"/>
                          <a:cs typeface="+mn-cs"/>
                        </a:rPr>
                        <a:t>Join</a:t>
                      </a:r>
                      <a:r>
                        <a:rPr lang="en-US" sz="2400" b="1" kern="1200" baseline="0" dirty="0" smtClean="0">
                          <a:solidFill>
                            <a:schemeClr val="tx1"/>
                          </a:solidFill>
                          <a:effectLst/>
                          <a:latin typeface="+mn-lt"/>
                          <a:ea typeface="+mn-ea"/>
                          <a:cs typeface="+mn-cs"/>
                        </a:rPr>
                        <a:t> </a:t>
                      </a:r>
                      <a:r>
                        <a:rPr lang="en-US" sz="2400" b="0" kern="1200" baseline="0" dirty="0" smtClean="0">
                          <a:solidFill>
                            <a:schemeClr val="tx1"/>
                          </a:solidFill>
                          <a:effectLst/>
                          <a:latin typeface="+mn-lt"/>
                          <a:ea typeface="+mn-ea"/>
                          <a:cs typeface="+mn-cs"/>
                        </a:rPr>
                        <a:t>and e</a:t>
                      </a:r>
                      <a:r>
                        <a:rPr lang="en-US" sz="2400" b="0" kern="1200" dirty="0" smtClean="0">
                          <a:solidFill>
                            <a:schemeClr val="tx1"/>
                          </a:solidFill>
                          <a:effectLst/>
                          <a:latin typeface="+mn-lt"/>
                          <a:ea typeface="+mn-ea"/>
                          <a:cs typeface="+mn-cs"/>
                        </a:rPr>
                        <a:t>nter the  group code: </a:t>
                      </a:r>
                      <a:r>
                        <a:rPr lang="en-US" sz="2800" b="1" u="sng" kern="1200" dirty="0" smtClean="0">
                          <a:solidFill>
                            <a:schemeClr val="tx1"/>
                          </a:solidFill>
                          <a:effectLst/>
                          <a:latin typeface="+mn-lt"/>
                          <a:ea typeface="+mn-ea"/>
                          <a:cs typeface="+mn-cs"/>
                        </a:rPr>
                        <a:t>pkx4sp</a:t>
                      </a:r>
                      <a:endParaRPr lang="en-US" sz="2800" u="sng" kern="1200" dirty="0" smtClean="0">
                        <a:solidFill>
                          <a:schemeClr val="tx1"/>
                        </a:solidFill>
                        <a:effectLst/>
                        <a:latin typeface="+mn-lt"/>
                        <a:ea typeface="+mn-ea"/>
                        <a:cs typeface="+mn-cs"/>
                      </a:endParaRPr>
                    </a:p>
                  </a:txBody>
                  <a:tcPr/>
                </a:tc>
              </a:tr>
              <a:tr h="888354">
                <a:tc>
                  <a:txBody>
                    <a:bodyPr/>
                    <a:lstStyle/>
                    <a:p>
                      <a:r>
                        <a:rPr lang="en-US" sz="2400" kern="1200" dirty="0" smtClean="0">
                          <a:solidFill>
                            <a:schemeClr val="tx1"/>
                          </a:solidFill>
                          <a:effectLst/>
                          <a:latin typeface="+mn-lt"/>
                          <a:ea typeface="+mn-ea"/>
                          <a:cs typeface="+mn-cs"/>
                        </a:rPr>
                        <a:t> “You have successfully joined the group Anthology Alignment Project.”</a:t>
                      </a:r>
                      <a:endParaRPr lang="en-US" sz="2400" dirty="0"/>
                    </a:p>
                  </a:txBody>
                  <a:tcPr/>
                </a:tc>
              </a:tr>
              <a:tr h="904488">
                <a:tc>
                  <a:txBody>
                    <a:bodyPr/>
                    <a:lstStyle/>
                    <a:p>
                      <a:r>
                        <a:rPr lang="en-US" sz="2400" kern="1200" dirty="0" smtClean="0">
                          <a:solidFill>
                            <a:schemeClr val="tx1"/>
                          </a:solidFill>
                          <a:effectLst/>
                          <a:latin typeface="+mn-lt"/>
                          <a:ea typeface="+mn-ea"/>
                          <a:cs typeface="+mn-cs"/>
                        </a:rPr>
                        <a:t>Click on </a:t>
                      </a:r>
                      <a:r>
                        <a:rPr lang="en-US" sz="2400" b="1" kern="1200" dirty="0" smtClean="0">
                          <a:solidFill>
                            <a:schemeClr val="tx1"/>
                          </a:solidFill>
                          <a:effectLst/>
                          <a:latin typeface="+mn-lt"/>
                          <a:ea typeface="+mn-ea"/>
                          <a:cs typeface="+mn-cs"/>
                        </a:rPr>
                        <a:t>Anthology Alignment Project</a:t>
                      </a:r>
                      <a:r>
                        <a:rPr lang="en-US" sz="2400" kern="1200" dirty="0" smtClean="0">
                          <a:solidFill>
                            <a:schemeClr val="tx1"/>
                          </a:solidFill>
                          <a:effectLst/>
                          <a:latin typeface="+mn-lt"/>
                          <a:ea typeface="+mn-ea"/>
                          <a:cs typeface="+mn-cs"/>
                        </a:rPr>
                        <a:t> on your left-hand side under Groups to enter the group.</a:t>
                      </a:r>
                    </a:p>
                  </a:txBody>
                  <a:tcPr/>
                </a:tc>
              </a:tr>
              <a:tr h="853011">
                <a:tc>
                  <a:txBody>
                    <a:bodyPr/>
                    <a:lstStyle/>
                    <a:p>
                      <a:r>
                        <a:rPr lang="en-US" sz="2400" b="0" kern="1200" dirty="0" smtClean="0">
                          <a:solidFill>
                            <a:schemeClr val="tx1"/>
                          </a:solidFill>
                          <a:effectLst/>
                          <a:latin typeface="+mn-lt"/>
                          <a:ea typeface="+mn-ea"/>
                          <a:cs typeface="+mn-cs"/>
                        </a:rPr>
                        <a:t>Click</a:t>
                      </a:r>
                      <a:r>
                        <a:rPr lang="en-US" sz="2400" b="0" kern="1200" baseline="0" dirty="0" smtClean="0">
                          <a:solidFill>
                            <a:schemeClr val="tx1"/>
                          </a:solidFill>
                          <a:effectLst/>
                          <a:latin typeface="+mn-lt"/>
                          <a:ea typeface="+mn-ea"/>
                          <a:cs typeface="+mn-cs"/>
                        </a:rPr>
                        <a:t> on </a:t>
                      </a:r>
                      <a:r>
                        <a:rPr lang="en-US" sz="2400" b="1" u="sng" kern="1200" dirty="0" smtClean="0">
                          <a:solidFill>
                            <a:schemeClr val="tx1"/>
                          </a:solidFill>
                          <a:effectLst/>
                          <a:latin typeface="+mn-lt"/>
                          <a:ea typeface="+mn-ea"/>
                          <a:cs typeface="+mn-cs"/>
                        </a:rPr>
                        <a:t>The Folders.</a:t>
                      </a:r>
                      <a:r>
                        <a:rPr lang="en-US" sz="2400" b="1" u="none" kern="1200" baseline="0" dirty="0" smtClean="0">
                          <a:solidFill>
                            <a:schemeClr val="tx1"/>
                          </a:solidFill>
                          <a:effectLst/>
                          <a:latin typeface="+mn-lt"/>
                          <a:ea typeface="+mn-ea"/>
                          <a:cs typeface="+mn-cs"/>
                        </a:rPr>
                        <a:t> </a:t>
                      </a:r>
                      <a:r>
                        <a:rPr lang="en-US" sz="2400" b="0" u="none" kern="1200" baseline="0" dirty="0" smtClean="0">
                          <a:solidFill>
                            <a:schemeClr val="tx1"/>
                          </a:solidFill>
                          <a:effectLst/>
                          <a:latin typeface="+mn-lt"/>
                          <a:ea typeface="+mn-ea"/>
                          <a:cs typeface="+mn-cs"/>
                        </a:rPr>
                        <a:t>H</a:t>
                      </a:r>
                      <a:r>
                        <a:rPr lang="en-US" sz="2400" b="0" kern="1200" dirty="0" smtClean="0">
                          <a:solidFill>
                            <a:schemeClr val="tx1"/>
                          </a:solidFill>
                          <a:effectLst/>
                          <a:latin typeface="+mn-lt"/>
                          <a:ea typeface="+mn-ea"/>
                          <a:cs typeface="+mn-cs"/>
                        </a:rPr>
                        <a:t>ere</a:t>
                      </a:r>
                      <a:r>
                        <a:rPr lang="en-US" sz="2400" b="0" kern="1200" baseline="0" dirty="0" smtClean="0">
                          <a:solidFill>
                            <a:schemeClr val="tx1"/>
                          </a:solidFill>
                          <a:effectLst/>
                          <a:latin typeface="+mn-lt"/>
                          <a:ea typeface="+mn-ea"/>
                          <a:cs typeface="+mn-cs"/>
                        </a:rPr>
                        <a:t> are</a:t>
                      </a:r>
                      <a:r>
                        <a:rPr lang="en-US" sz="2400" b="0" kern="1200" dirty="0" smtClean="0">
                          <a:solidFill>
                            <a:schemeClr val="tx1"/>
                          </a:solidFill>
                          <a:effectLst/>
                          <a:latin typeface="+mn-lt"/>
                          <a:ea typeface="+mn-ea"/>
                          <a:cs typeface="+mn-cs"/>
                        </a:rPr>
                        <a:t> the completed lessons to date.</a:t>
                      </a:r>
                      <a:r>
                        <a:rPr lang="en-US" sz="2400" b="0" kern="1200" baseline="0" dirty="0" smtClean="0">
                          <a:solidFill>
                            <a:schemeClr val="tx1"/>
                          </a:solidFill>
                          <a:effectLst/>
                          <a:latin typeface="+mn-lt"/>
                          <a:ea typeface="+mn-ea"/>
                          <a:cs typeface="+mn-cs"/>
                        </a:rPr>
                        <a:t> They </a:t>
                      </a:r>
                      <a:r>
                        <a:rPr lang="en-US" sz="2400" b="0" kern="1200" dirty="0" smtClean="0">
                          <a:solidFill>
                            <a:schemeClr val="tx1"/>
                          </a:solidFill>
                          <a:effectLst/>
                          <a:latin typeface="+mn-lt"/>
                          <a:ea typeface="+mn-ea"/>
                          <a:cs typeface="+mn-cs"/>
                        </a:rPr>
                        <a:t>are listed on your left-hand side of the page. </a:t>
                      </a:r>
                      <a:endParaRPr lang="en-US" sz="2400" b="0" dirty="0"/>
                    </a:p>
                  </a:txBody>
                  <a:tcPr/>
                </a:tc>
              </a:tr>
            </a:tbl>
          </a:graphicData>
        </a:graphic>
      </p:graphicFrame>
      <p:sp>
        <p:nvSpPr>
          <p:cNvPr id="15" name="Title 14"/>
          <p:cNvSpPr>
            <a:spLocks noGrp="1"/>
          </p:cNvSpPr>
          <p:nvPr>
            <p:ph type="title"/>
          </p:nvPr>
        </p:nvSpPr>
        <p:spPr/>
        <p:txBody>
          <a:bodyPr/>
          <a:lstStyle/>
          <a:p>
            <a:r>
              <a:rPr lang="en-US" dirty="0" smtClean="0"/>
              <a:t>Anthology Alignment Project</a:t>
            </a:r>
            <a:endParaRPr lang="en-US" dirty="0"/>
          </a:p>
        </p:txBody>
      </p:sp>
      <p:sp>
        <p:nvSpPr>
          <p:cNvPr id="2" name="Slide Number Placeholder 1"/>
          <p:cNvSpPr>
            <a:spLocks noGrp="1"/>
          </p:cNvSpPr>
          <p:nvPr>
            <p:ph type="sldNum" sz="quarter" idx="11"/>
          </p:nvPr>
        </p:nvSpPr>
        <p:spPr/>
        <p:txBody>
          <a:bodyPr/>
          <a:lstStyle/>
          <a:p>
            <a:fld id="{EE3D4692-A625-460F-A072-DE10EEAA5719}" type="slidenum">
              <a:rPr lang="en-US" smtClean="0"/>
              <a:pPr/>
              <a:t>86</a:t>
            </a:fld>
            <a:endParaRPr lang="en-US" dirty="0"/>
          </a:p>
        </p:txBody>
      </p:sp>
      <p:sp>
        <p:nvSpPr>
          <p:cNvPr id="6" name="Footer Placeholder 5"/>
          <p:cNvSpPr>
            <a:spLocks noGrp="1"/>
          </p:cNvSpPr>
          <p:nvPr>
            <p:ph type="ftr" sz="quarter" idx="10"/>
          </p:nvPr>
        </p:nvSpPr>
        <p:spPr/>
        <p:txBody>
          <a:bodyPr/>
          <a:lstStyle/>
          <a:p>
            <a:endParaRPr lang="en-US" dirty="0"/>
          </a:p>
        </p:txBody>
      </p:sp>
      <p:sp>
        <p:nvSpPr>
          <p:cNvPr id="7" name="TextBox 6"/>
          <p:cNvSpPr txBox="1"/>
          <p:nvPr/>
        </p:nvSpPr>
        <p:spPr>
          <a:xfrm>
            <a:off x="6873763" y="5580988"/>
            <a:ext cx="977462" cy="369332"/>
          </a:xfrm>
          <a:prstGeom prst="rect">
            <a:avLst/>
          </a:prstGeom>
          <a:noFill/>
        </p:spPr>
        <p:txBody>
          <a:bodyPr wrap="square" rtlCol="0">
            <a:spAutoFit/>
          </a:bodyPr>
          <a:lstStyle/>
          <a:p>
            <a:r>
              <a:rPr lang="en-US" dirty="0" smtClean="0"/>
              <a:t>Page</a:t>
            </a:r>
            <a:endParaRPr lang="en-US" dirty="0"/>
          </a:p>
        </p:txBody>
      </p:sp>
    </p:spTree>
    <p:extLst>
      <p:ext uri="{BB962C8B-B14F-4D97-AF65-F5344CB8AC3E}">
        <p14:creationId xmlns:p14="http://schemas.microsoft.com/office/powerpoint/2010/main" val="2547355192"/>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8291" y="1670295"/>
            <a:ext cx="8472873" cy="3988784"/>
          </a:xfrm>
        </p:spPr>
        <p:txBody>
          <a:bodyPr/>
          <a:lstStyle/>
          <a:p>
            <a:r>
              <a:rPr lang="en-US" sz="2700" dirty="0"/>
              <a:t>I</a:t>
            </a:r>
            <a:r>
              <a:rPr lang="en-US" sz="2700" dirty="0" smtClean="0"/>
              <a:t>nstructional </a:t>
            </a:r>
            <a:r>
              <a:rPr lang="en-US" sz="2700" dirty="0"/>
              <a:t>system for developing </a:t>
            </a:r>
            <a:r>
              <a:rPr lang="en-US" sz="2700" dirty="0" smtClean="0"/>
              <a:t>literacy </a:t>
            </a:r>
            <a:r>
              <a:rPr lang="en-US" sz="2700" dirty="0"/>
              <a:t>skills </a:t>
            </a:r>
            <a:endParaRPr lang="en-US" sz="2700" dirty="0" smtClean="0"/>
          </a:p>
          <a:p>
            <a:r>
              <a:rPr lang="en-US" sz="2700" dirty="0" smtClean="0"/>
              <a:t>Builds students</a:t>
            </a:r>
            <a:r>
              <a:rPr lang="en-US" sz="2700" dirty="0"/>
              <a:t>’ literacy skills and understanding of </a:t>
            </a:r>
            <a:r>
              <a:rPr lang="en-US" sz="2700" dirty="0" smtClean="0"/>
              <a:t>content </a:t>
            </a:r>
            <a:r>
              <a:rPr lang="en-US" sz="2700" dirty="0"/>
              <a:t>through </a:t>
            </a:r>
            <a:r>
              <a:rPr lang="en-US" sz="2700" dirty="0" smtClean="0"/>
              <a:t>reading </a:t>
            </a:r>
            <a:r>
              <a:rPr lang="en-US" sz="2700" dirty="0"/>
              <a:t>and writing assignments </a:t>
            </a:r>
            <a:r>
              <a:rPr lang="en-US" sz="2700" dirty="0" smtClean="0"/>
              <a:t>aligned </a:t>
            </a:r>
            <a:r>
              <a:rPr lang="en-US" sz="2700" dirty="0"/>
              <a:t>to the </a:t>
            </a:r>
            <a:r>
              <a:rPr lang="en-US" sz="2700" dirty="0" smtClean="0"/>
              <a:t>CCS</a:t>
            </a:r>
            <a:r>
              <a:rPr lang="en-US" sz="2700" dirty="0"/>
              <a:t>. </a:t>
            </a:r>
          </a:p>
          <a:p>
            <a:r>
              <a:rPr lang="en-US" sz="2700" dirty="0" smtClean="0"/>
              <a:t>Basic building </a:t>
            </a:r>
            <a:r>
              <a:rPr lang="en-US" sz="2700" dirty="0"/>
              <a:t>block is a module, two to four weeks of instruction comprising a “</a:t>
            </a:r>
            <a:r>
              <a:rPr lang="en-US" sz="2700" b="1" dirty="0"/>
              <a:t>teaching task</a:t>
            </a:r>
            <a:r>
              <a:rPr lang="en-US" sz="2700" dirty="0"/>
              <a:t>,” standards, “</a:t>
            </a:r>
            <a:r>
              <a:rPr lang="en-US" sz="2700" b="1" dirty="0"/>
              <a:t>mini-tasks</a:t>
            </a:r>
            <a:r>
              <a:rPr lang="en-US" sz="2700" dirty="0"/>
              <a:t>,” and other instructional </a:t>
            </a:r>
            <a:r>
              <a:rPr lang="en-US" sz="2700" dirty="0" smtClean="0"/>
              <a:t>elements. </a:t>
            </a:r>
          </a:p>
          <a:p>
            <a:r>
              <a:rPr lang="en-US" sz="2700" dirty="0" smtClean="0"/>
              <a:t>Working </a:t>
            </a:r>
            <a:r>
              <a:rPr lang="en-US" sz="2700" dirty="0"/>
              <a:t>with LDC’s framework and tools, teachers develop a literacy-rich task and design instruction to help students complete that task.</a:t>
            </a:r>
            <a:endParaRPr lang="en-US" sz="2700" dirty="0">
              <a:effectLst/>
            </a:endParaRPr>
          </a:p>
        </p:txBody>
      </p:sp>
      <p:sp>
        <p:nvSpPr>
          <p:cNvPr id="3" name="Title 2"/>
          <p:cNvSpPr>
            <a:spLocks noGrp="1"/>
          </p:cNvSpPr>
          <p:nvPr>
            <p:ph type="title"/>
          </p:nvPr>
        </p:nvSpPr>
        <p:spPr>
          <a:xfrm>
            <a:off x="384048" y="350520"/>
            <a:ext cx="8153400" cy="1066800"/>
          </a:xfrm>
        </p:spPr>
        <p:txBody>
          <a:bodyPr>
            <a:normAutofit fontScale="90000"/>
          </a:bodyPr>
          <a:lstStyle/>
          <a:p>
            <a:r>
              <a:rPr lang="en-US" dirty="0" smtClean="0"/>
              <a:t>Resource: Literacy Design Collaborative (LDC)</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87</a:t>
            </a:fld>
            <a:endParaRPr lang="en-US" dirty="0"/>
          </a:p>
        </p:txBody>
      </p:sp>
      <p:sp>
        <p:nvSpPr>
          <p:cNvPr id="5" name="Rectangle 4"/>
          <p:cNvSpPr/>
          <p:nvPr/>
        </p:nvSpPr>
        <p:spPr>
          <a:xfrm>
            <a:off x="6388887" y="5558200"/>
            <a:ext cx="1554913" cy="369332"/>
          </a:xfrm>
          <a:prstGeom prst="rect">
            <a:avLst/>
          </a:prstGeom>
        </p:spPr>
        <p:txBody>
          <a:bodyPr wrap="none">
            <a:spAutoFit/>
          </a:bodyPr>
          <a:lstStyle/>
          <a:p>
            <a:r>
              <a:rPr lang="en-US" dirty="0">
                <a:solidFill>
                  <a:srgbClr val="0000FF"/>
                </a:solidFill>
              </a:rPr>
              <a:t>http://ldc.org/</a:t>
            </a:r>
          </a:p>
        </p:txBody>
      </p:sp>
      <p:sp>
        <p:nvSpPr>
          <p:cNvPr id="6" name="Footer Placeholder 5"/>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3667587736"/>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19535</TotalTime>
  <Words>895</Words>
  <Application>Microsoft Office PowerPoint</Application>
  <PresentationFormat>On-screen Show (4:3)</PresentationFormat>
  <Paragraphs>91</Paragraphs>
  <Slides>10</Slides>
  <Notes>10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10</vt:i4>
      </vt:variant>
    </vt:vector>
  </HeadingPairs>
  <TitlesOfParts>
    <vt:vector size="17"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6</vt:lpstr>
      <vt:lpstr>Supporting Students</vt:lpstr>
      <vt:lpstr>Activity 8: Viewing a Video</vt:lpstr>
      <vt:lpstr>Discussion Prompts for Activity 8</vt:lpstr>
      <vt:lpstr>PURDUE OWL – Guides to Writing Thesis  Statements and Research   </vt:lpstr>
      <vt:lpstr>Anthology Alignment Project</vt:lpstr>
      <vt:lpstr>Resource: Literacy Design Collaborative (LDC)</vt:lpstr>
      <vt:lpstr>LDC Template Task Collection 2.0   </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1265</cp:revision>
  <cp:lastPrinted>2014-03-02T01:07:44Z</cp:lastPrinted>
  <dcterms:created xsi:type="dcterms:W3CDTF">2014-01-18T18:47:42Z</dcterms:created>
  <dcterms:modified xsi:type="dcterms:W3CDTF">2014-08-13T17:26:41Z</dcterms:modified>
</cp:coreProperties>
</file>