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66" showSpecialPlsOnTitleSld="0" saveSubsetFonts="1" bookmarkIdSeed="2">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730" r:id="rId5"/>
    <p:sldId id="655" r:id="rId6"/>
    <p:sldId id="724"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61" autoAdjust="0"/>
    <p:restoredTop sz="93514" autoAdjust="0"/>
  </p:normalViewPr>
  <p:slideViewPr>
    <p:cSldViewPr snapToGrid="0">
      <p:cViewPr varScale="1">
        <p:scale>
          <a:sx n="83" d="100"/>
          <a:sy n="83" d="100"/>
        </p:scale>
        <p:origin x="1080" y="84"/>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odelleducation.com/literacy-curriculum/research"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66</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The review of the units and the whole group activity are allotted 45 minutes. Allow 20 minutes to review the units, another 10 to create the poster, and 15 for the group sharing. </a:t>
            </a:r>
            <a:r>
              <a:rPr lang="en-US" dirty="0" smtClean="0"/>
              <a:t>Exemplar Units:</a:t>
            </a:r>
          </a:p>
          <a:p>
            <a:r>
              <a:rPr lang="en-US" b="1" dirty="0" smtClean="0"/>
              <a:t>Grade 10</a:t>
            </a:r>
            <a:r>
              <a:rPr lang="en-US" b="1" baseline="0" dirty="0" smtClean="0"/>
              <a:t> ELA Module 3  </a:t>
            </a:r>
            <a:r>
              <a:rPr lang="en-US" baseline="0" dirty="0" smtClean="0">
                <a:solidFill>
                  <a:srgbClr val="0000FF"/>
                </a:solidFill>
              </a:rPr>
              <a:t>http://www.engageny.org </a:t>
            </a:r>
            <a:r>
              <a:rPr lang="en-US" sz="1200" b="0" i="1" u="none" strike="noStrike" kern="1200" baseline="0" dirty="0" smtClean="0">
                <a:solidFill>
                  <a:schemeClr val="tx1"/>
                </a:solidFill>
                <a:latin typeface="+mn-lt"/>
                <a:ea typeface="+mn-ea"/>
                <a:cs typeface="+mn-cs"/>
              </a:rPr>
              <a:t>Researching Multiple Perspectives to Develop a Position 	</a:t>
            </a:r>
            <a:endParaRPr lang="en-US" b="0" i="1" baseline="0" dirty="0" smtClean="0"/>
          </a:p>
          <a:p>
            <a:pPr lvl="0"/>
            <a:r>
              <a:rPr lang="en-US" i="1" dirty="0" smtClean="0"/>
              <a:t>Student Research Plan </a:t>
            </a:r>
            <a:r>
              <a:rPr lang="en-US" dirty="0" smtClean="0"/>
              <a:t>Protocol, Odell Education </a:t>
            </a:r>
            <a:r>
              <a:rPr lang="en-US" dirty="0" smtClean="0">
                <a:hlinkClick r:id="rId3"/>
              </a:rPr>
              <a:t>http://odelleducation.com/literacy-curriculum/research</a:t>
            </a:r>
            <a:endParaRPr lang="en-US" dirty="0" smtClean="0"/>
          </a:p>
          <a:p>
            <a:pPr lvl="0"/>
            <a:r>
              <a:rPr lang="en-US" i="1" dirty="0" smtClean="0"/>
              <a:t>Researching to Deepen Understanding: Developing Core Proficiencies,</a:t>
            </a:r>
            <a:r>
              <a:rPr lang="en-US" dirty="0" smtClean="0"/>
              <a:t> Research Framework Odell Education </a:t>
            </a:r>
            <a:r>
              <a:rPr lang="en-US" dirty="0" smtClean="0">
                <a:hlinkClick r:id="rId3"/>
              </a:rPr>
              <a:t>http://odelleducation.com/literacy-curriculum/research</a:t>
            </a:r>
            <a:r>
              <a:rPr lang="en-US" dirty="0" smtClean="0"/>
              <a:t> </a:t>
            </a:r>
            <a:endParaRPr kumimoji="0" lang="en-US" sz="12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67</a:t>
            </a:fld>
            <a:endParaRPr lang="en-US" dirty="0"/>
          </a:p>
        </p:txBody>
      </p:sp>
    </p:spTree>
    <p:extLst>
      <p:ext uri="{BB962C8B-B14F-4D97-AF65-F5344CB8AC3E}">
        <p14:creationId xmlns:p14="http://schemas.microsoft.com/office/powerpoint/2010/main" val="1951418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Facilitate each group presenting their finding and discussing these questions: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Report out on these reflections:</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400" u="none" strike="noStrike" cap="none" normalizeH="0" baseline="0" dirty="0" smtClean="0">
                <a:ln>
                  <a:noFill/>
                </a:ln>
                <a:effectLst/>
              </a:rPr>
              <a:t>How is research taught in this unit?</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400" u="none" strike="noStrike" cap="none" normalizeH="0" baseline="0" dirty="0" smtClean="0">
                <a:ln>
                  <a:noFill/>
                </a:ln>
                <a:effectLst/>
              </a:rPr>
              <a:t>What supports are provided to students?</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400" u="none" strike="noStrike" cap="none" normalizeH="0" baseline="0" dirty="0" smtClean="0">
                <a:ln>
                  <a:noFill/>
                </a:ln>
                <a:effectLst/>
              </a:rPr>
              <a:t>What would you add or change about this unit?</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pPr>
            <a:r>
              <a:rPr kumimoji="0" lang="en-US" sz="2400" u="none" strike="noStrike" cap="none" normalizeH="0" baseline="0" dirty="0" smtClean="0">
                <a:ln>
                  <a:noFill/>
                </a:ln>
                <a:effectLst/>
              </a:rPr>
              <a:t>Think about the different disciplines in your school.</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400" u="none" strike="noStrike" cap="none" normalizeH="0" baseline="0" dirty="0" smtClean="0">
                <a:ln>
                  <a:noFill/>
                </a:ln>
                <a:effectLst/>
              </a:rPr>
              <a:t>How might research be different in the humanities?</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defRPr/>
            </a:pPr>
            <a:r>
              <a:rPr kumimoji="0" lang="en-US" sz="2400" u="none" strike="noStrike" cap="none" normalizeH="0" baseline="0" dirty="0" smtClean="0">
                <a:ln>
                  <a:noFill/>
                </a:ln>
                <a:effectLst/>
              </a:rPr>
              <a:t>How might research be different in the sciences?</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kumimoji="0" lang="en-US" sz="2400" u="none" strike="noStrike" cap="none" normalizeH="0" baseline="0" dirty="0" smtClean="0">
                <a:ln>
                  <a:noFill/>
                </a:ln>
                <a:effectLst/>
              </a:rPr>
              <a:t>What can schools do to help establish a school-wide plan for writing and research?</a:t>
            </a:r>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68</a:t>
            </a:fld>
            <a:endParaRPr lang="en-US" dirty="0"/>
          </a:p>
        </p:txBody>
      </p:sp>
    </p:spTree>
    <p:extLst>
      <p:ext uri="{BB962C8B-B14F-4D97-AF65-F5344CB8AC3E}">
        <p14:creationId xmlns:p14="http://schemas.microsoft.com/office/powerpoint/2010/main" val="41832655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Have participants debrief what they learned from this activity as well as discuss the questions above.</a:t>
            </a:r>
          </a:p>
        </p:txBody>
      </p:sp>
      <p:sp>
        <p:nvSpPr>
          <p:cNvPr id="4" name="Slide Number Placeholder 3"/>
          <p:cNvSpPr>
            <a:spLocks noGrp="1"/>
          </p:cNvSpPr>
          <p:nvPr>
            <p:ph type="sldNum" sz="quarter" idx="10"/>
          </p:nvPr>
        </p:nvSpPr>
        <p:spPr/>
        <p:txBody>
          <a:bodyPr/>
          <a:lstStyle/>
          <a:p>
            <a:fld id="{C49714F8-B264-4F33-AC43-1042C4315482}" type="slidenum">
              <a:rPr lang="en-US" smtClean="0"/>
              <a:pPr/>
              <a:t>69</a:t>
            </a:fld>
            <a:endParaRPr lang="en-US" dirty="0"/>
          </a:p>
        </p:txBody>
      </p:sp>
    </p:spTree>
    <p:extLst>
      <p:ext uri="{BB962C8B-B14F-4D97-AF65-F5344CB8AC3E}">
        <p14:creationId xmlns:p14="http://schemas.microsoft.com/office/powerpoint/2010/main" val="4266929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6b</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121875" y="228600"/>
            <a:ext cx="7905750" cy="1066800"/>
          </a:xfrm>
        </p:spPr>
        <p:txBody>
          <a:bodyPr>
            <a:noAutofit/>
          </a:bodyPr>
          <a:lstStyle/>
          <a:p>
            <a:r>
              <a:rPr lang="en-US" sz="4000" dirty="0" smtClean="0"/>
              <a:t>Activity 6b: Research in CCS-aligned Units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67</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2435754970"/>
              </p:ext>
            </p:extLst>
          </p:nvPr>
        </p:nvGraphicFramePr>
        <p:xfrm>
          <a:off x="594747" y="1377387"/>
          <a:ext cx="7935796" cy="4442912"/>
        </p:xfrm>
        <a:graphic>
          <a:graphicData uri="http://schemas.openxmlformats.org/drawingml/2006/table">
            <a:tbl>
              <a:tblPr firstRow="1">
                <a:effectLst/>
                <a:tableStyleId>{F5AB1C69-6EDB-4FF4-983F-18BD219EF322}</a:tableStyleId>
              </a:tblPr>
              <a:tblGrid>
                <a:gridCol w="7935796"/>
              </a:tblGrid>
              <a:tr h="42280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6b: Reviewing a Unit</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985728">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Your group will develop expertise on one part of a 10</a:t>
                      </a:r>
                      <a:r>
                        <a:rPr kumimoji="0" lang="en-US" sz="2200" u="none" strike="noStrike" cap="none" normalizeH="0" baseline="30000" dirty="0" smtClean="0">
                          <a:ln>
                            <a:noFill/>
                          </a:ln>
                          <a:effectLst/>
                        </a:rPr>
                        <a:t>th</a:t>
                      </a:r>
                      <a:r>
                        <a:rPr kumimoji="0" lang="en-US" sz="2200" u="none" strike="noStrike" cap="none" normalizeH="0" baseline="0" dirty="0" smtClean="0">
                          <a:ln>
                            <a:noFill/>
                          </a:ln>
                          <a:effectLst/>
                        </a:rPr>
                        <a:t> grade ELA research module. </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Together, skim your unit to see how it is organized.</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b="0" u="none" strike="noStrike" cap="none" normalizeH="0" baseline="0" dirty="0" smtClean="0">
                          <a:ln>
                            <a:noFill/>
                          </a:ln>
                          <a:effectLst/>
                        </a:rPr>
                        <a:t>Read and use the “Developing Research” Organizer for notes.</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b="0" u="none" strike="noStrike" cap="none" normalizeH="0" baseline="0" dirty="0" smtClean="0">
                          <a:ln>
                            <a:noFill/>
                          </a:ln>
                          <a:effectLst/>
                        </a:rPr>
                        <a:t>Be sure to </a:t>
                      </a:r>
                      <a:r>
                        <a:rPr kumimoji="0" lang="en-US" sz="2200" b="1" u="none" strike="noStrike" cap="none" normalizeH="0" baseline="0" dirty="0" smtClean="0">
                          <a:ln>
                            <a:noFill/>
                          </a:ln>
                          <a:effectLst/>
                        </a:rPr>
                        <a:t>notice and note how research skills are </a:t>
                      </a:r>
                      <a:r>
                        <a:rPr kumimoji="0" lang="en-US" sz="2200" b="1" u="sng" strike="noStrike" cap="none" normalizeH="0" baseline="0" dirty="0" smtClean="0">
                          <a:ln>
                            <a:noFill/>
                          </a:ln>
                          <a:effectLst/>
                        </a:rPr>
                        <a:t>taught</a:t>
                      </a:r>
                      <a:r>
                        <a:rPr kumimoji="0" lang="en-US" sz="2200" u="none" strike="noStrike" cap="none" normalizeH="0" baseline="0" dirty="0" smtClean="0">
                          <a:ln>
                            <a:noFill/>
                          </a:ln>
                          <a:effectLst/>
                        </a:rPr>
                        <a:t>!</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Create a poster with words and symbols to represent the </a:t>
                      </a:r>
                      <a:r>
                        <a:rPr kumimoji="0" lang="en-US" sz="2200" b="1" u="none" strike="noStrike" cap="none" normalizeH="0" baseline="0" dirty="0" smtClean="0">
                          <a:ln>
                            <a:noFill/>
                          </a:ln>
                          <a:effectLst/>
                        </a:rPr>
                        <a:t>way research skills are taught and developed </a:t>
                      </a:r>
                      <a:r>
                        <a:rPr kumimoji="0" lang="en-US" sz="2200" u="none" strike="noStrike" cap="none" normalizeH="0" baseline="0" dirty="0" smtClean="0">
                          <a:ln>
                            <a:noFill/>
                          </a:ln>
                          <a:effectLst/>
                        </a:rPr>
                        <a:t>in your unit. </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Think about what student supports may need to be added.</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Ask one person from you group to be the reporter.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Prepare to review your poster with the group. </a:t>
                      </a:r>
                      <a:endParaRPr kumimoji="0" lang="en-US" sz="2400" u="none" strike="noStrike" cap="none" normalizeH="0" baseline="0" dirty="0" smtClean="0">
                        <a:ln>
                          <a:noFill/>
                        </a:ln>
                        <a:effectLst/>
                      </a:endParaRP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21778" y="-34709"/>
            <a:ext cx="858190" cy="1457325"/>
          </a:xfrm>
          <a:prstGeom prst="rect">
            <a:avLst/>
          </a:prstGeom>
        </p:spPr>
      </p:pic>
      <p:pic>
        <p:nvPicPr>
          <p:cNvPr id="9" name="Picture 5" descr="Picture10.png"/>
          <p:cNvPicPr>
            <a:picLocks noChangeAspect="1"/>
          </p:cNvPicPr>
          <p:nvPr/>
        </p:nvPicPr>
        <p:blipFill>
          <a:blip r:embed="rId4" cstate="print"/>
          <a:srcRect/>
          <a:stretch>
            <a:fillRect/>
          </a:stretch>
        </p:blipFill>
        <p:spPr bwMode="auto">
          <a:xfrm>
            <a:off x="7053766" y="5249856"/>
            <a:ext cx="947563" cy="1033272"/>
          </a:xfrm>
          <a:prstGeom prst="rect">
            <a:avLst/>
          </a:prstGeom>
          <a:noFill/>
          <a:ln w="9525">
            <a:noFill/>
            <a:miter lim="800000"/>
            <a:headEnd/>
            <a:tailEnd/>
          </a:ln>
        </p:spPr>
      </p:pic>
      <p:sp>
        <p:nvSpPr>
          <p:cNvPr id="10" name="TextBox 9"/>
          <p:cNvSpPr txBox="1"/>
          <p:nvPr/>
        </p:nvSpPr>
        <p:spPr>
          <a:xfrm>
            <a:off x="7038573" y="5277055"/>
            <a:ext cx="993228" cy="369332"/>
          </a:xfrm>
          <a:prstGeom prst="rect">
            <a:avLst/>
          </a:prstGeom>
          <a:noFill/>
        </p:spPr>
        <p:txBody>
          <a:bodyPr wrap="square" rtlCol="0">
            <a:spAutoFit/>
          </a:bodyPr>
          <a:lstStyle/>
          <a:p>
            <a:r>
              <a:rPr lang="en-US" dirty="0" smtClean="0"/>
              <a:t>Page 36</a:t>
            </a:r>
            <a:endParaRPr lang="en-US" dirty="0"/>
          </a:p>
        </p:txBody>
      </p:sp>
    </p:spTree>
    <p:extLst>
      <p:ext uri="{BB962C8B-B14F-4D97-AF65-F5344CB8AC3E}">
        <p14:creationId xmlns:p14="http://schemas.microsoft.com/office/powerpoint/2010/main" val="223230154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6915150" cy="685800"/>
          </a:xfrm>
        </p:spPr>
        <p:txBody>
          <a:bodyPr>
            <a:noAutofit/>
          </a:bodyPr>
          <a:lstStyle/>
          <a:p>
            <a:r>
              <a:rPr lang="en-US" sz="4000" dirty="0" smtClean="0"/>
              <a:t>Activity 6b: Reviewing a Unit</a:t>
            </a:r>
          </a:p>
        </p:txBody>
      </p:sp>
      <p:sp>
        <p:nvSpPr>
          <p:cNvPr id="3" name="Slide Number Placeholder 2"/>
          <p:cNvSpPr>
            <a:spLocks noGrp="1"/>
          </p:cNvSpPr>
          <p:nvPr>
            <p:ph type="sldNum" sz="quarter" idx="11"/>
          </p:nvPr>
        </p:nvSpPr>
        <p:spPr/>
        <p:txBody>
          <a:bodyPr/>
          <a:lstStyle/>
          <a:p>
            <a:fld id="{EE3D4692-A625-460F-A072-DE10EEAA5719}" type="slidenum">
              <a:rPr lang="en-US" smtClean="0"/>
              <a:pPr/>
              <a:t>68</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907106522"/>
              </p:ext>
            </p:extLst>
          </p:nvPr>
        </p:nvGraphicFramePr>
        <p:xfrm>
          <a:off x="800103" y="1312014"/>
          <a:ext cx="7753348" cy="4480528"/>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753348"/>
              </a:tblGrid>
              <a:tr h="38723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200" b="1" i="0" u="none" strike="noStrike" cap="none" normalizeH="0" baseline="0" dirty="0" smtClean="0">
                          <a:ln>
                            <a:noFill/>
                          </a:ln>
                          <a:solidFill>
                            <a:schemeClr val="lt1"/>
                          </a:solidFill>
                          <a:effectLst/>
                          <a:latin typeface="+mn-lt"/>
                        </a:rPr>
                        <a:t>Activity 6b: </a:t>
                      </a:r>
                      <a:r>
                        <a:rPr lang="en-US" sz="2200" dirty="0" smtClean="0"/>
                        <a:t>Reviewing a Unit – </a:t>
                      </a:r>
                      <a:r>
                        <a:rPr kumimoji="0" lang="en-US" sz="2200" b="1" i="0" u="none" strike="noStrike" cap="none" normalizeH="0" baseline="0" dirty="0" smtClean="0">
                          <a:ln>
                            <a:noFill/>
                          </a:ln>
                          <a:solidFill>
                            <a:schemeClr val="lt1"/>
                          </a:solidFill>
                          <a:effectLst/>
                          <a:latin typeface="+mn-lt"/>
                        </a:rPr>
                        <a:t>Reflection</a:t>
                      </a:r>
                      <a:endParaRPr kumimoji="0" lang="en-US" sz="2200" b="1" i="0" u="none" strike="noStrike" cap="none" normalizeH="0" baseline="0" dirty="0">
                        <a:ln>
                          <a:noFill/>
                        </a:ln>
                        <a:solidFill>
                          <a:srgbClr val="FFFFFF"/>
                        </a:solidFill>
                        <a:effectLst/>
                        <a:latin typeface="Calibri" charset="0"/>
                      </a:endParaRPr>
                    </a:p>
                  </a:txBody>
                  <a:tcPr marT="45712" marB="45712" horzOverflow="overflow"/>
                </a:tc>
              </a:tr>
              <a:tr h="3691766">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Have one person stand by the group’s poster.</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200" u="none" strike="noStrike" cap="none" normalizeH="0" baseline="0" dirty="0" smtClean="0">
                          <a:ln>
                            <a:noFill/>
                          </a:ln>
                          <a:effectLst/>
                        </a:rPr>
                        <a:t>Report out on these reflections:</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200" u="none" strike="noStrike" cap="none" normalizeH="0" baseline="0" dirty="0" smtClean="0">
                          <a:ln>
                            <a:noFill/>
                          </a:ln>
                          <a:effectLst/>
                        </a:rPr>
                        <a:t>How is research taught in this unit?</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200" u="none" strike="noStrike" cap="none" normalizeH="0" baseline="0" dirty="0" smtClean="0">
                          <a:ln>
                            <a:noFill/>
                          </a:ln>
                          <a:effectLst/>
                        </a:rPr>
                        <a:t>What supports are provided to students?</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200" u="none" strike="noStrike" cap="none" normalizeH="0" baseline="0" dirty="0" smtClean="0">
                          <a:ln>
                            <a:noFill/>
                          </a:ln>
                          <a:effectLst/>
                        </a:rPr>
                        <a:t>What would you add or change about this unit?</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pPr>
                      <a:r>
                        <a:rPr kumimoji="0" lang="en-US" sz="2200" u="none" strike="noStrike" cap="none" normalizeH="0" baseline="0" dirty="0" smtClean="0">
                          <a:ln>
                            <a:noFill/>
                          </a:ln>
                          <a:effectLst/>
                        </a:rPr>
                        <a:t>Think about the different disciplines in your school.</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pPr>
                      <a:r>
                        <a:rPr kumimoji="0" lang="en-US" sz="2200" u="none" strike="noStrike" cap="none" normalizeH="0" baseline="0" dirty="0" smtClean="0">
                          <a:ln>
                            <a:noFill/>
                          </a:ln>
                          <a:effectLst/>
                        </a:rPr>
                        <a:t>How might research be different in the humanities?</a:t>
                      </a:r>
                    </a:p>
                    <a:p>
                      <a:pPr marL="914382" marR="0" lvl="1" indent="-457200" algn="l" defTabSz="914400" rtl="0" eaLnBrk="1" fontAlgn="base" latinLnBrk="0" hangingPunct="1">
                        <a:lnSpc>
                          <a:spcPct val="100000"/>
                        </a:lnSpc>
                        <a:spcBef>
                          <a:spcPct val="0"/>
                        </a:spcBef>
                        <a:spcAft>
                          <a:spcPts val="600"/>
                        </a:spcAft>
                        <a:buClrTx/>
                        <a:buSzTx/>
                        <a:buFont typeface="+mj-lt"/>
                        <a:buAutoNum type="alphaLcPeriod"/>
                        <a:tabLst/>
                        <a:defRPr/>
                      </a:pPr>
                      <a:r>
                        <a:rPr kumimoji="0" lang="en-US" sz="2200" u="none" strike="noStrike" cap="none" normalizeH="0" baseline="0" dirty="0" smtClean="0">
                          <a:ln>
                            <a:noFill/>
                          </a:ln>
                          <a:effectLst/>
                        </a:rPr>
                        <a:t>How might research be different in the sciences?</a:t>
                      </a:r>
                    </a:p>
                    <a:p>
                      <a:pPr marL="457200" marR="0" lvl="0" indent="-457200" algn="l" defTabSz="914400" rtl="0" eaLnBrk="1" fontAlgn="base" latinLnBrk="0" hangingPunct="1">
                        <a:lnSpc>
                          <a:spcPct val="100000"/>
                        </a:lnSpc>
                        <a:spcBef>
                          <a:spcPct val="0"/>
                        </a:spcBef>
                        <a:spcAft>
                          <a:spcPts val="600"/>
                        </a:spcAft>
                        <a:buClrTx/>
                        <a:buSzTx/>
                        <a:buFont typeface="+mj-lt"/>
                        <a:buAutoNum type="arabicPeriod"/>
                        <a:tabLst/>
                        <a:defRPr/>
                      </a:pPr>
                      <a:r>
                        <a:rPr kumimoji="0" lang="en-US" sz="2200" u="none" strike="noStrike" cap="none" normalizeH="0" baseline="0" dirty="0" smtClean="0">
                          <a:ln>
                            <a:noFill/>
                          </a:ln>
                          <a:effectLst/>
                        </a:rPr>
                        <a:t>What can schools do to help establish a school-wide plan for writing and research?</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66659"/>
            <a:ext cx="858190" cy="1457325"/>
          </a:xfrm>
          <a:prstGeom prst="rect">
            <a:avLst/>
          </a:prstGeom>
        </p:spPr>
      </p:pic>
      <p:pic>
        <p:nvPicPr>
          <p:cNvPr id="7" name="Picture 5" descr="Picture10.png"/>
          <p:cNvPicPr preferRelativeResize="0">
            <a:picLocks/>
          </p:cNvPicPr>
          <p:nvPr/>
        </p:nvPicPr>
        <p:blipFill>
          <a:blip r:embed="rId4" cstate="print"/>
          <a:srcRect/>
          <a:stretch>
            <a:fillRect/>
          </a:stretch>
        </p:blipFill>
        <p:spPr bwMode="auto">
          <a:xfrm>
            <a:off x="6196109" y="5474122"/>
            <a:ext cx="1210614" cy="1146220"/>
          </a:xfrm>
          <a:prstGeom prst="rect">
            <a:avLst/>
          </a:prstGeom>
          <a:noFill/>
          <a:ln w="9525">
            <a:noFill/>
            <a:miter lim="800000"/>
            <a:headEnd/>
            <a:tailEnd/>
          </a:ln>
        </p:spPr>
      </p:pic>
      <p:sp>
        <p:nvSpPr>
          <p:cNvPr id="10" name="TextBox 9"/>
          <p:cNvSpPr txBox="1"/>
          <p:nvPr/>
        </p:nvSpPr>
        <p:spPr>
          <a:xfrm>
            <a:off x="6167534" y="5502697"/>
            <a:ext cx="1352282" cy="353943"/>
          </a:xfrm>
          <a:prstGeom prst="rect">
            <a:avLst/>
          </a:prstGeom>
          <a:noFill/>
        </p:spPr>
        <p:txBody>
          <a:bodyPr wrap="square" rtlCol="0">
            <a:spAutoFit/>
          </a:bodyPr>
          <a:lstStyle/>
          <a:p>
            <a:r>
              <a:rPr lang="en-US" sz="1700" dirty="0" smtClean="0"/>
              <a:t>Pages 36-37</a:t>
            </a:r>
            <a:endParaRPr lang="en-US" sz="1700" dirty="0"/>
          </a:p>
        </p:txBody>
      </p:sp>
      <p:sp>
        <p:nvSpPr>
          <p:cNvPr id="11" name="Footer Placeholder 10"/>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292686537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1792" y="1598295"/>
            <a:ext cx="7985655" cy="3804118"/>
          </a:xfrm>
        </p:spPr>
        <p:txBody>
          <a:bodyPr/>
          <a:lstStyle/>
          <a:p>
            <a:pPr>
              <a:buNone/>
            </a:pPr>
            <a:r>
              <a:rPr lang="en-US" dirty="0" smtClean="0"/>
              <a:t>Discuss at your tables: </a:t>
            </a:r>
          </a:p>
          <a:p>
            <a:r>
              <a:rPr lang="en-US" sz="2800" dirty="0" smtClean="0"/>
              <a:t>What observations did you make about how this approach to research supports the CCS instructional shifts and standards? </a:t>
            </a:r>
          </a:p>
          <a:p>
            <a:r>
              <a:rPr lang="en-US" sz="2800" dirty="0" smtClean="0"/>
              <a:t>How might you envision adapting this to your classroom/school? </a:t>
            </a:r>
          </a:p>
          <a:p>
            <a:r>
              <a:rPr lang="en-US" sz="2800" dirty="0" smtClean="0"/>
              <a:t>Which pieces will be most challenging to implement and what solutions can you think of to meet those challenges?</a:t>
            </a:r>
          </a:p>
        </p:txBody>
      </p:sp>
      <p:sp>
        <p:nvSpPr>
          <p:cNvPr id="2" name="Title 1"/>
          <p:cNvSpPr>
            <a:spLocks noGrp="1"/>
          </p:cNvSpPr>
          <p:nvPr>
            <p:ph type="title"/>
          </p:nvPr>
        </p:nvSpPr>
        <p:spPr/>
        <p:txBody>
          <a:bodyPr>
            <a:normAutofit fontScale="90000"/>
          </a:bodyPr>
          <a:lstStyle/>
          <a:p>
            <a:pPr lvl="0"/>
            <a:r>
              <a:rPr lang="en-US" dirty="0" smtClean="0"/>
              <a:t>Reflecting on Curriculum Approach to Research</a:t>
            </a:r>
            <a:endParaRPr lang="en-US" dirty="0"/>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69</a:t>
            </a:fld>
            <a:endParaRPr lang="en-US" dirty="0"/>
          </a:p>
        </p:txBody>
      </p:sp>
    </p:spTree>
    <p:extLst>
      <p:ext uri="{BB962C8B-B14F-4D97-AF65-F5344CB8AC3E}">
        <p14:creationId xmlns:p14="http://schemas.microsoft.com/office/powerpoint/2010/main" val="1782459792"/>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19534</TotalTime>
  <Words>469</Words>
  <Application>Microsoft Office PowerPoint</Application>
  <PresentationFormat>On-screen Show (4:3)</PresentationFormat>
  <Paragraphs>59</Paragraphs>
  <Slides>4</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Activity 6b: Research in CCS-aligned Units</vt:lpstr>
      <vt:lpstr>Activity 6b: Reviewing a Unit</vt:lpstr>
      <vt:lpstr>Reflecting on Curriculum Approach to Research</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1264</cp:revision>
  <cp:lastPrinted>2014-03-02T01:07:44Z</cp:lastPrinted>
  <dcterms:created xsi:type="dcterms:W3CDTF">2014-01-18T18:47:42Z</dcterms:created>
  <dcterms:modified xsi:type="dcterms:W3CDTF">2014-08-13T16:11:33Z</dcterms:modified>
</cp:coreProperties>
</file>