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50" showSpecialPlsOnTitleSld="0" saveSubsetFonts="1" bookmarkIdSeed="2">
  <p:sldMasterIdLst>
    <p:sldMasterId id="2147483687" r:id="rId1"/>
    <p:sldMasterId id="2147483711" r:id="rId2"/>
    <p:sldMasterId id="2147483723" r:id="rId3"/>
  </p:sldMasterIdLst>
  <p:notesMasterIdLst>
    <p:notesMasterId r:id="rId11"/>
  </p:notesMasterIdLst>
  <p:handoutMasterIdLst>
    <p:handoutMasterId r:id="rId12"/>
  </p:handoutMasterIdLst>
  <p:sldIdLst>
    <p:sldId id="370" r:id="rId4"/>
    <p:sldId id="719" r:id="rId5"/>
    <p:sldId id="683" r:id="rId6"/>
    <p:sldId id="721" r:id="rId7"/>
    <p:sldId id="723" r:id="rId8"/>
    <p:sldId id="588" r:id="rId9"/>
    <p:sldId id="651" r:id="rId10"/>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2" clrIdx="3">
    <p:extLst/>
  </p:cmAuthor>
  <p:cmAuthor id="4" name="W2K" initials="W" lastIdx="28" clrIdx="4"/>
  <p:cmAuthor id="5" name="Michelle Wade" initials="MW" lastIdx="14" clrIdx="5"/>
  <p:cmAuthor id="6" name="Berlin, Debra" initials="BD" lastIdx="2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F497D"/>
    <a:srgbClr val="FFFF85"/>
    <a:srgbClr val="FFC000"/>
    <a:srgbClr val="DF8045"/>
    <a:srgbClr val="32C658"/>
    <a:srgbClr val="D4ECBA"/>
    <a:srgbClr val="92D050"/>
    <a:srgbClr val="9BBB5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61" autoAdjust="0"/>
    <p:restoredTop sz="95324" autoAdjust="0"/>
  </p:normalViewPr>
  <p:slideViewPr>
    <p:cSldViewPr snapToGrid="0">
      <p:cViewPr varScale="1">
        <p:scale>
          <a:sx n="84" d="100"/>
          <a:sy n="84" d="100"/>
        </p:scale>
        <p:origin x="1050" y="96"/>
      </p:cViewPr>
      <p:guideLst>
        <p:guide orient="horz" pos="2160"/>
        <p:guide pos="2880"/>
      </p:guideLst>
    </p:cSldViewPr>
  </p:slideViewPr>
  <p:outlineViewPr>
    <p:cViewPr>
      <p:scale>
        <a:sx n="33" d="100"/>
        <a:sy n="33" d="100"/>
      </p:scale>
      <p:origin x="0" y="-17886"/>
    </p:cViewPr>
  </p:outlineViewPr>
  <p:notesTextViewPr>
    <p:cViewPr>
      <p:scale>
        <a:sx n="125" d="100"/>
        <a:sy n="125" d="100"/>
      </p:scale>
      <p:origin x="0" y="-18"/>
    </p:cViewPr>
  </p:notesTextViewPr>
  <p:sorterViewPr>
    <p:cViewPr varScale="1">
      <p:scale>
        <a:sx n="1" d="1"/>
        <a:sy n="1" d="1"/>
      </p:scale>
      <p:origin x="0" y="-16746"/>
    </p:cViewPr>
  </p:sorterViewPr>
  <p:notesViewPr>
    <p:cSldViewPr snapToGrid="0">
      <p:cViewPr varScale="1">
        <p:scale>
          <a:sx n="49" d="100"/>
          <a:sy n="49" d="100"/>
        </p:scale>
        <p:origin x="-1860" y="-102"/>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A2A89C-D02B-4358-B5DB-259643346D2C}"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7E101044-6A34-4AD7-BAE4-88C6FBD18474}">
      <dgm:prSet phldrT="[Text]"/>
      <dgm:spPr/>
      <dgm:t>
        <a:bodyPr/>
        <a:lstStyle/>
        <a:p>
          <a:r>
            <a:rPr lang="en-US" dirty="0" smtClean="0"/>
            <a:t>Persuasion</a:t>
          </a:r>
        </a:p>
        <a:p>
          <a:r>
            <a:rPr lang="en-US" dirty="0" smtClean="0"/>
            <a:t>Use of Persuasive Strategies</a:t>
          </a:r>
          <a:endParaRPr lang="en-US" dirty="0"/>
        </a:p>
      </dgm:t>
    </dgm:pt>
    <dgm:pt modelId="{7BF635B3-2B0B-4DC8-A7E9-58A34DADAE82}" type="parTrans" cxnId="{E5D34597-F474-4E55-A624-5958BBA66C46}">
      <dgm:prSet/>
      <dgm:spPr/>
      <dgm:t>
        <a:bodyPr/>
        <a:lstStyle/>
        <a:p>
          <a:endParaRPr lang="en-US"/>
        </a:p>
      </dgm:t>
    </dgm:pt>
    <dgm:pt modelId="{A3A71AB7-C89D-442B-8939-AA7B779BE8A6}" type="sibTrans" cxnId="{E5D34597-F474-4E55-A624-5958BBA66C46}">
      <dgm:prSet/>
      <dgm:spPr/>
      <dgm:t>
        <a:bodyPr/>
        <a:lstStyle/>
        <a:p>
          <a:endParaRPr lang="en-US"/>
        </a:p>
      </dgm:t>
    </dgm:pt>
    <dgm:pt modelId="{22523F9F-68FE-41A1-97B8-755A61032716}">
      <dgm:prSet phldrT="[Text]"/>
      <dgm:spPr/>
      <dgm:t>
        <a:bodyPr/>
        <a:lstStyle/>
        <a:p>
          <a:pPr marL="274320"/>
          <a:r>
            <a:rPr lang="en-US" dirty="0" smtClean="0"/>
            <a:t>Ethos (author credibility)</a:t>
          </a:r>
          <a:endParaRPr lang="en-US" dirty="0"/>
        </a:p>
      </dgm:t>
    </dgm:pt>
    <dgm:pt modelId="{04AE611C-70DF-4CE4-AF1A-C4BB7B022189}" type="parTrans" cxnId="{B35B28CD-CEE1-4D1D-9E74-A6F08207FD09}">
      <dgm:prSet/>
      <dgm:spPr/>
      <dgm:t>
        <a:bodyPr/>
        <a:lstStyle/>
        <a:p>
          <a:endParaRPr lang="en-US"/>
        </a:p>
      </dgm:t>
    </dgm:pt>
    <dgm:pt modelId="{DADE591A-C06C-41C1-B368-6D1536BF883E}" type="sibTrans" cxnId="{B35B28CD-CEE1-4D1D-9E74-A6F08207FD09}">
      <dgm:prSet/>
      <dgm:spPr/>
      <dgm:t>
        <a:bodyPr/>
        <a:lstStyle/>
        <a:p>
          <a:endParaRPr lang="en-US"/>
        </a:p>
      </dgm:t>
    </dgm:pt>
    <dgm:pt modelId="{6E1CC29E-B88F-43F4-BC52-B997152ECF6C}">
      <dgm:prSet phldrT="[Text]"/>
      <dgm:spPr/>
      <dgm:t>
        <a:bodyPr/>
        <a:lstStyle/>
        <a:p>
          <a:pPr marL="274320"/>
          <a:r>
            <a:rPr lang="en-US" dirty="0" smtClean="0"/>
            <a:t>Pathos (emotional appeals)</a:t>
          </a:r>
          <a:endParaRPr lang="en-US" dirty="0"/>
        </a:p>
      </dgm:t>
    </dgm:pt>
    <dgm:pt modelId="{29210234-EDE1-479F-9EE6-D8AF8B9DF772}" type="parTrans" cxnId="{C474B4EA-0BA3-4F9A-B547-2E6C758A3497}">
      <dgm:prSet/>
      <dgm:spPr/>
      <dgm:t>
        <a:bodyPr/>
        <a:lstStyle/>
        <a:p>
          <a:endParaRPr lang="en-US"/>
        </a:p>
      </dgm:t>
    </dgm:pt>
    <dgm:pt modelId="{AAA7A33D-7984-4C19-BC24-524195CD4B1E}" type="sibTrans" cxnId="{C474B4EA-0BA3-4F9A-B547-2E6C758A3497}">
      <dgm:prSet/>
      <dgm:spPr/>
      <dgm:t>
        <a:bodyPr/>
        <a:lstStyle/>
        <a:p>
          <a:endParaRPr lang="en-US"/>
        </a:p>
      </dgm:t>
    </dgm:pt>
    <dgm:pt modelId="{D51C6302-A9FF-48A0-A36E-8DDF877526FC}">
      <dgm:prSet phldrT="[Text]"/>
      <dgm:spPr/>
      <dgm:t>
        <a:bodyPr/>
        <a:lstStyle/>
        <a:p>
          <a:r>
            <a:rPr lang="en-US" dirty="0" smtClean="0"/>
            <a:t>Argument</a:t>
          </a:r>
        </a:p>
        <a:p>
          <a:r>
            <a:rPr lang="en-US" dirty="0" smtClean="0"/>
            <a:t>Use of Logic</a:t>
          </a:r>
          <a:endParaRPr lang="en-US" dirty="0"/>
        </a:p>
      </dgm:t>
    </dgm:pt>
    <dgm:pt modelId="{F4F79FE8-C8D9-47E1-B3ED-3882235AEF02}" type="parTrans" cxnId="{5BE05FC4-DDF5-4CA9-BF5D-DB977E0C55ED}">
      <dgm:prSet/>
      <dgm:spPr/>
      <dgm:t>
        <a:bodyPr/>
        <a:lstStyle/>
        <a:p>
          <a:endParaRPr lang="en-US"/>
        </a:p>
      </dgm:t>
    </dgm:pt>
    <dgm:pt modelId="{44C85266-39E7-4575-BBC4-9EBD08942C5A}" type="sibTrans" cxnId="{5BE05FC4-DDF5-4CA9-BF5D-DB977E0C55ED}">
      <dgm:prSet/>
      <dgm:spPr/>
      <dgm:t>
        <a:bodyPr/>
        <a:lstStyle/>
        <a:p>
          <a:endParaRPr lang="en-US"/>
        </a:p>
      </dgm:t>
    </dgm:pt>
    <dgm:pt modelId="{DA5265DB-BD04-4C8D-88A7-453CDBBE81E4}">
      <dgm:prSet phldrT="[Text]"/>
      <dgm:spPr/>
      <dgm:t>
        <a:bodyPr/>
        <a:lstStyle/>
        <a:p>
          <a:pPr marL="274320"/>
          <a:r>
            <a:rPr lang="en-US" dirty="0" smtClean="0"/>
            <a:t>Logos (logical appeals)</a:t>
          </a:r>
          <a:endParaRPr lang="en-US" dirty="0"/>
        </a:p>
      </dgm:t>
    </dgm:pt>
    <dgm:pt modelId="{3CB3BC8D-5241-4A36-9C5A-C9BA49DD46B4}" type="parTrans" cxnId="{2BF21893-3E40-4700-8530-792B388FF9D0}">
      <dgm:prSet/>
      <dgm:spPr/>
      <dgm:t>
        <a:bodyPr/>
        <a:lstStyle/>
        <a:p>
          <a:endParaRPr lang="en-US"/>
        </a:p>
      </dgm:t>
    </dgm:pt>
    <dgm:pt modelId="{1110A55C-F3B0-42B2-9AFA-A5B3B229C309}" type="sibTrans" cxnId="{2BF21893-3E40-4700-8530-792B388FF9D0}">
      <dgm:prSet/>
      <dgm:spPr/>
      <dgm:t>
        <a:bodyPr/>
        <a:lstStyle/>
        <a:p>
          <a:endParaRPr lang="en-US"/>
        </a:p>
      </dgm:t>
    </dgm:pt>
    <dgm:pt modelId="{A434CDD1-B03F-4D1D-8C0E-218C30BBC768}">
      <dgm:prSet phldrT="[Text]"/>
      <dgm:spPr/>
      <dgm:t>
        <a:bodyPr/>
        <a:lstStyle/>
        <a:p>
          <a:pPr marL="274320"/>
          <a:r>
            <a:rPr lang="en-US" dirty="0" smtClean="0"/>
            <a:t>Reason</a:t>
          </a:r>
          <a:endParaRPr lang="en-US" dirty="0"/>
        </a:p>
      </dgm:t>
    </dgm:pt>
    <dgm:pt modelId="{15F254B8-26BB-4FA6-8194-A976DA6F0129}" type="parTrans" cxnId="{CFC049A2-5EEA-4198-9765-56A372BB7016}">
      <dgm:prSet/>
      <dgm:spPr/>
      <dgm:t>
        <a:bodyPr/>
        <a:lstStyle/>
        <a:p>
          <a:endParaRPr lang="en-US"/>
        </a:p>
      </dgm:t>
    </dgm:pt>
    <dgm:pt modelId="{B2B4C08E-E9FC-45EF-B76F-5F32EC87198E}" type="sibTrans" cxnId="{CFC049A2-5EEA-4198-9765-56A372BB7016}">
      <dgm:prSet/>
      <dgm:spPr/>
      <dgm:t>
        <a:bodyPr/>
        <a:lstStyle/>
        <a:p>
          <a:endParaRPr lang="en-US"/>
        </a:p>
      </dgm:t>
    </dgm:pt>
    <dgm:pt modelId="{BC8ED7A4-7230-4682-892A-E71838B187A9}">
      <dgm:prSet phldrT="[Text]"/>
      <dgm:spPr/>
      <dgm:t>
        <a:bodyPr/>
        <a:lstStyle/>
        <a:p>
          <a:pPr marL="274320"/>
          <a:r>
            <a:rPr lang="en-US" dirty="0" smtClean="0"/>
            <a:t>Claims</a:t>
          </a:r>
          <a:endParaRPr lang="en-US" dirty="0"/>
        </a:p>
      </dgm:t>
    </dgm:pt>
    <dgm:pt modelId="{C49AB271-F5A5-400F-B964-4CC552227825}" type="parTrans" cxnId="{27AA0629-3348-49B1-AEA4-4E4BB2D6ECEB}">
      <dgm:prSet/>
      <dgm:spPr/>
      <dgm:t>
        <a:bodyPr/>
        <a:lstStyle/>
        <a:p>
          <a:endParaRPr lang="en-US"/>
        </a:p>
      </dgm:t>
    </dgm:pt>
    <dgm:pt modelId="{6CAE9A0E-DE9F-4DE2-842D-890090BE2B2C}" type="sibTrans" cxnId="{27AA0629-3348-49B1-AEA4-4E4BB2D6ECEB}">
      <dgm:prSet/>
      <dgm:spPr/>
      <dgm:t>
        <a:bodyPr/>
        <a:lstStyle/>
        <a:p>
          <a:endParaRPr lang="en-US"/>
        </a:p>
      </dgm:t>
    </dgm:pt>
    <dgm:pt modelId="{6E4C08AD-5FD4-423B-B675-D2CB83BEE05D}">
      <dgm:prSet phldrT="[Text]"/>
      <dgm:spPr/>
      <dgm:t>
        <a:bodyPr/>
        <a:lstStyle/>
        <a:p>
          <a:pPr marL="274320"/>
          <a:r>
            <a:rPr lang="en-US" dirty="0" smtClean="0"/>
            <a:t>Proof</a:t>
          </a:r>
          <a:endParaRPr lang="en-US" dirty="0"/>
        </a:p>
      </dgm:t>
    </dgm:pt>
    <dgm:pt modelId="{2DB3D878-F968-4329-9AFA-9D55034D9E75}" type="parTrans" cxnId="{F6567531-E817-492D-A2B8-CAF581B0D4FB}">
      <dgm:prSet/>
      <dgm:spPr/>
      <dgm:t>
        <a:bodyPr/>
        <a:lstStyle/>
        <a:p>
          <a:endParaRPr lang="en-US"/>
        </a:p>
      </dgm:t>
    </dgm:pt>
    <dgm:pt modelId="{F993ABA0-BCF3-42EE-9CAA-953B756693F3}" type="sibTrans" cxnId="{F6567531-E817-492D-A2B8-CAF581B0D4FB}">
      <dgm:prSet/>
      <dgm:spPr/>
      <dgm:t>
        <a:bodyPr/>
        <a:lstStyle/>
        <a:p>
          <a:endParaRPr lang="en-US"/>
        </a:p>
      </dgm:t>
    </dgm:pt>
    <dgm:pt modelId="{86AB9FAE-23B6-4CEC-8AE7-534B7577E7C6}">
      <dgm:prSet phldrT="[Text]"/>
      <dgm:spPr/>
      <dgm:t>
        <a:bodyPr/>
        <a:lstStyle/>
        <a:p>
          <a:pPr marL="274320"/>
          <a:r>
            <a:rPr lang="en-US" dirty="0" smtClean="0"/>
            <a:t>Audience self-interest</a:t>
          </a:r>
          <a:endParaRPr lang="en-US" dirty="0"/>
        </a:p>
      </dgm:t>
    </dgm:pt>
    <dgm:pt modelId="{40C0DE15-C9E4-48F6-A7AB-26AECF9B9223}" type="parTrans" cxnId="{921928C2-790D-48DA-AD5E-8167F77AD607}">
      <dgm:prSet/>
      <dgm:spPr/>
      <dgm:t>
        <a:bodyPr/>
        <a:lstStyle/>
        <a:p>
          <a:endParaRPr lang="en-US"/>
        </a:p>
      </dgm:t>
    </dgm:pt>
    <dgm:pt modelId="{AFB0472D-05DC-4CB6-A250-202EDC0C2324}" type="sibTrans" cxnId="{921928C2-790D-48DA-AD5E-8167F77AD607}">
      <dgm:prSet/>
      <dgm:spPr/>
      <dgm:t>
        <a:bodyPr/>
        <a:lstStyle/>
        <a:p>
          <a:endParaRPr lang="en-US"/>
        </a:p>
      </dgm:t>
    </dgm:pt>
    <dgm:pt modelId="{6345A3E8-14DB-42FC-9510-A03F4956B91A}" type="pres">
      <dgm:prSet presAssocID="{A7A2A89C-D02B-4358-B5DB-259643346D2C}" presName="Name0" presStyleCnt="0">
        <dgm:presLayoutVars>
          <dgm:dir/>
          <dgm:animLvl val="lvl"/>
          <dgm:resizeHandles/>
        </dgm:presLayoutVars>
      </dgm:prSet>
      <dgm:spPr/>
      <dgm:t>
        <a:bodyPr/>
        <a:lstStyle/>
        <a:p>
          <a:endParaRPr lang="en-US"/>
        </a:p>
      </dgm:t>
    </dgm:pt>
    <dgm:pt modelId="{D61A7E34-9539-432A-8D09-E0BE22781EF9}" type="pres">
      <dgm:prSet presAssocID="{7E101044-6A34-4AD7-BAE4-88C6FBD18474}" presName="linNode" presStyleCnt="0"/>
      <dgm:spPr/>
    </dgm:pt>
    <dgm:pt modelId="{12C9F59C-1F15-4F4D-9B3F-BCB7F985FDC8}" type="pres">
      <dgm:prSet presAssocID="{7E101044-6A34-4AD7-BAE4-88C6FBD18474}" presName="parentShp" presStyleLbl="node1" presStyleIdx="0" presStyleCnt="2" custScaleX="87503" custScaleY="76363" custLinFactNeighborX="-268" custLinFactNeighborY="-1331">
        <dgm:presLayoutVars>
          <dgm:bulletEnabled val="1"/>
        </dgm:presLayoutVars>
      </dgm:prSet>
      <dgm:spPr/>
      <dgm:t>
        <a:bodyPr/>
        <a:lstStyle/>
        <a:p>
          <a:endParaRPr lang="en-US"/>
        </a:p>
      </dgm:t>
    </dgm:pt>
    <dgm:pt modelId="{B75D5BF1-092E-4B26-92E9-12B66062E1C6}" type="pres">
      <dgm:prSet presAssocID="{7E101044-6A34-4AD7-BAE4-88C6FBD18474}" presName="childShp" presStyleLbl="bgAccFollowNode1" presStyleIdx="0" presStyleCnt="2" custScaleX="105205" custScaleY="86232">
        <dgm:presLayoutVars>
          <dgm:bulletEnabled val="1"/>
        </dgm:presLayoutVars>
      </dgm:prSet>
      <dgm:spPr/>
      <dgm:t>
        <a:bodyPr/>
        <a:lstStyle/>
        <a:p>
          <a:endParaRPr lang="en-US"/>
        </a:p>
      </dgm:t>
    </dgm:pt>
    <dgm:pt modelId="{1557064B-C39B-4D62-8F23-A2916C2B73E8}" type="pres">
      <dgm:prSet presAssocID="{A3A71AB7-C89D-442B-8939-AA7B779BE8A6}" presName="spacing" presStyleCnt="0"/>
      <dgm:spPr/>
    </dgm:pt>
    <dgm:pt modelId="{21F16698-1921-4783-8951-8002AD2A2E62}" type="pres">
      <dgm:prSet presAssocID="{D51C6302-A9FF-48A0-A36E-8DDF877526FC}" presName="linNode" presStyleCnt="0"/>
      <dgm:spPr/>
    </dgm:pt>
    <dgm:pt modelId="{42BEA4D4-C7BF-4E68-914D-7A3C8CB81D2B}" type="pres">
      <dgm:prSet presAssocID="{D51C6302-A9FF-48A0-A36E-8DDF877526FC}" presName="parentShp" presStyleLbl="node1" presStyleIdx="1" presStyleCnt="2" custScaleX="88406" custScaleY="76983">
        <dgm:presLayoutVars>
          <dgm:bulletEnabled val="1"/>
        </dgm:presLayoutVars>
      </dgm:prSet>
      <dgm:spPr/>
      <dgm:t>
        <a:bodyPr/>
        <a:lstStyle/>
        <a:p>
          <a:endParaRPr lang="en-US"/>
        </a:p>
      </dgm:t>
    </dgm:pt>
    <dgm:pt modelId="{81333AB1-35E7-4C4A-87BB-3865FA1119C5}" type="pres">
      <dgm:prSet presAssocID="{D51C6302-A9FF-48A0-A36E-8DDF877526FC}" presName="childShp" presStyleLbl="bgAccFollowNode1" presStyleIdx="1" presStyleCnt="2" custScaleX="106877">
        <dgm:presLayoutVars>
          <dgm:bulletEnabled val="1"/>
        </dgm:presLayoutVars>
      </dgm:prSet>
      <dgm:spPr/>
      <dgm:t>
        <a:bodyPr/>
        <a:lstStyle/>
        <a:p>
          <a:endParaRPr lang="en-US"/>
        </a:p>
      </dgm:t>
    </dgm:pt>
  </dgm:ptLst>
  <dgm:cxnLst>
    <dgm:cxn modelId="{58BB399C-2E08-4E38-872F-F164DF926462}" type="presOf" srcId="{D51C6302-A9FF-48A0-A36E-8DDF877526FC}" destId="{42BEA4D4-C7BF-4E68-914D-7A3C8CB81D2B}" srcOrd="0" destOrd="0" presId="urn:microsoft.com/office/officeart/2005/8/layout/vList6"/>
    <dgm:cxn modelId="{5BE05FC4-DDF5-4CA9-BF5D-DB977E0C55ED}" srcId="{A7A2A89C-D02B-4358-B5DB-259643346D2C}" destId="{D51C6302-A9FF-48A0-A36E-8DDF877526FC}" srcOrd="1" destOrd="0" parTransId="{F4F79FE8-C8D9-47E1-B3ED-3882235AEF02}" sibTransId="{44C85266-39E7-4575-BBC4-9EBD08942C5A}"/>
    <dgm:cxn modelId="{B35B28CD-CEE1-4D1D-9E74-A6F08207FD09}" srcId="{7E101044-6A34-4AD7-BAE4-88C6FBD18474}" destId="{22523F9F-68FE-41A1-97B8-755A61032716}" srcOrd="0" destOrd="0" parTransId="{04AE611C-70DF-4CE4-AF1A-C4BB7B022189}" sibTransId="{DADE591A-C06C-41C1-B368-6D1536BF883E}"/>
    <dgm:cxn modelId="{27AA0629-3348-49B1-AEA4-4E4BB2D6ECEB}" srcId="{D51C6302-A9FF-48A0-A36E-8DDF877526FC}" destId="{BC8ED7A4-7230-4682-892A-E71838B187A9}" srcOrd="2" destOrd="0" parTransId="{C49AB271-F5A5-400F-B964-4CC552227825}" sibTransId="{6CAE9A0E-DE9F-4DE2-842D-890090BE2B2C}"/>
    <dgm:cxn modelId="{24B93159-D550-43A4-9509-2873D8C0D72E}" type="presOf" srcId="{7E101044-6A34-4AD7-BAE4-88C6FBD18474}" destId="{12C9F59C-1F15-4F4D-9B3F-BCB7F985FDC8}" srcOrd="0" destOrd="0" presId="urn:microsoft.com/office/officeart/2005/8/layout/vList6"/>
    <dgm:cxn modelId="{E5D34597-F474-4E55-A624-5958BBA66C46}" srcId="{A7A2A89C-D02B-4358-B5DB-259643346D2C}" destId="{7E101044-6A34-4AD7-BAE4-88C6FBD18474}" srcOrd="0" destOrd="0" parTransId="{7BF635B3-2B0B-4DC8-A7E9-58A34DADAE82}" sibTransId="{A3A71AB7-C89D-442B-8939-AA7B779BE8A6}"/>
    <dgm:cxn modelId="{5A29E655-0F17-4ABB-9EF9-C1BB26BA646C}" type="presOf" srcId="{DA5265DB-BD04-4C8D-88A7-453CDBBE81E4}" destId="{81333AB1-35E7-4C4A-87BB-3865FA1119C5}" srcOrd="0" destOrd="0" presId="urn:microsoft.com/office/officeart/2005/8/layout/vList6"/>
    <dgm:cxn modelId="{C474B4EA-0BA3-4F9A-B547-2E6C758A3497}" srcId="{7E101044-6A34-4AD7-BAE4-88C6FBD18474}" destId="{6E1CC29E-B88F-43F4-BC52-B997152ECF6C}" srcOrd="1" destOrd="0" parTransId="{29210234-EDE1-479F-9EE6-D8AF8B9DF772}" sibTransId="{AAA7A33D-7984-4C19-BC24-524195CD4B1E}"/>
    <dgm:cxn modelId="{677F1BAD-F1C4-48EC-BF84-D5939392ED04}" type="presOf" srcId="{6E1CC29E-B88F-43F4-BC52-B997152ECF6C}" destId="{B75D5BF1-092E-4B26-92E9-12B66062E1C6}" srcOrd="0" destOrd="1" presId="urn:microsoft.com/office/officeart/2005/8/layout/vList6"/>
    <dgm:cxn modelId="{A36872BE-D6D8-4AF8-9CC0-432A1D92D9F6}" type="presOf" srcId="{A7A2A89C-D02B-4358-B5DB-259643346D2C}" destId="{6345A3E8-14DB-42FC-9510-A03F4956B91A}" srcOrd="0" destOrd="0" presId="urn:microsoft.com/office/officeart/2005/8/layout/vList6"/>
    <dgm:cxn modelId="{77D5129D-06E4-408B-844A-07B1F1DBB654}" type="presOf" srcId="{BC8ED7A4-7230-4682-892A-E71838B187A9}" destId="{81333AB1-35E7-4C4A-87BB-3865FA1119C5}" srcOrd="0" destOrd="2" presId="urn:microsoft.com/office/officeart/2005/8/layout/vList6"/>
    <dgm:cxn modelId="{81656074-1DF1-433B-B625-C198B333BA3F}" type="presOf" srcId="{86AB9FAE-23B6-4CEC-8AE7-534B7577E7C6}" destId="{B75D5BF1-092E-4B26-92E9-12B66062E1C6}" srcOrd="0" destOrd="2" presId="urn:microsoft.com/office/officeart/2005/8/layout/vList6"/>
    <dgm:cxn modelId="{CFC049A2-5EEA-4198-9765-56A372BB7016}" srcId="{D51C6302-A9FF-48A0-A36E-8DDF877526FC}" destId="{A434CDD1-B03F-4D1D-8C0E-218C30BBC768}" srcOrd="1" destOrd="0" parTransId="{15F254B8-26BB-4FA6-8194-A976DA6F0129}" sibTransId="{B2B4C08E-E9FC-45EF-B76F-5F32EC87198E}"/>
    <dgm:cxn modelId="{B42EFF4D-7EBC-454D-AE5A-BDBB996A8DE3}" type="presOf" srcId="{6E4C08AD-5FD4-423B-B675-D2CB83BEE05D}" destId="{81333AB1-35E7-4C4A-87BB-3865FA1119C5}" srcOrd="0" destOrd="3" presId="urn:microsoft.com/office/officeart/2005/8/layout/vList6"/>
    <dgm:cxn modelId="{744581D2-B869-40DD-82AF-8A1320D92622}" type="presOf" srcId="{22523F9F-68FE-41A1-97B8-755A61032716}" destId="{B75D5BF1-092E-4B26-92E9-12B66062E1C6}" srcOrd="0" destOrd="0" presId="urn:microsoft.com/office/officeart/2005/8/layout/vList6"/>
    <dgm:cxn modelId="{921928C2-790D-48DA-AD5E-8167F77AD607}" srcId="{7E101044-6A34-4AD7-BAE4-88C6FBD18474}" destId="{86AB9FAE-23B6-4CEC-8AE7-534B7577E7C6}" srcOrd="2" destOrd="0" parTransId="{40C0DE15-C9E4-48F6-A7AB-26AECF9B9223}" sibTransId="{AFB0472D-05DC-4CB6-A250-202EDC0C2324}"/>
    <dgm:cxn modelId="{2BF21893-3E40-4700-8530-792B388FF9D0}" srcId="{D51C6302-A9FF-48A0-A36E-8DDF877526FC}" destId="{DA5265DB-BD04-4C8D-88A7-453CDBBE81E4}" srcOrd="0" destOrd="0" parTransId="{3CB3BC8D-5241-4A36-9C5A-C9BA49DD46B4}" sibTransId="{1110A55C-F3B0-42B2-9AFA-A5B3B229C309}"/>
    <dgm:cxn modelId="{7A0FF66E-48EA-4414-9338-FA3B1C87DA04}" type="presOf" srcId="{A434CDD1-B03F-4D1D-8C0E-218C30BBC768}" destId="{81333AB1-35E7-4C4A-87BB-3865FA1119C5}" srcOrd="0" destOrd="1" presId="urn:microsoft.com/office/officeart/2005/8/layout/vList6"/>
    <dgm:cxn modelId="{F6567531-E817-492D-A2B8-CAF581B0D4FB}" srcId="{D51C6302-A9FF-48A0-A36E-8DDF877526FC}" destId="{6E4C08AD-5FD4-423B-B675-D2CB83BEE05D}" srcOrd="3" destOrd="0" parTransId="{2DB3D878-F968-4329-9AFA-9D55034D9E75}" sibTransId="{F993ABA0-BCF3-42EE-9CAA-953B756693F3}"/>
    <dgm:cxn modelId="{F1096437-471F-4F83-A57D-9D2C729B1CE3}" type="presParOf" srcId="{6345A3E8-14DB-42FC-9510-A03F4956B91A}" destId="{D61A7E34-9539-432A-8D09-E0BE22781EF9}" srcOrd="0" destOrd="0" presId="urn:microsoft.com/office/officeart/2005/8/layout/vList6"/>
    <dgm:cxn modelId="{F8BEF8F7-781D-4101-A7BB-E15D25475A21}" type="presParOf" srcId="{D61A7E34-9539-432A-8D09-E0BE22781EF9}" destId="{12C9F59C-1F15-4F4D-9B3F-BCB7F985FDC8}" srcOrd="0" destOrd="0" presId="urn:microsoft.com/office/officeart/2005/8/layout/vList6"/>
    <dgm:cxn modelId="{8BE3E487-C867-45AD-BE9E-B9F9F48B12B7}" type="presParOf" srcId="{D61A7E34-9539-432A-8D09-E0BE22781EF9}" destId="{B75D5BF1-092E-4B26-92E9-12B66062E1C6}" srcOrd="1" destOrd="0" presId="urn:microsoft.com/office/officeart/2005/8/layout/vList6"/>
    <dgm:cxn modelId="{8F729D4D-C964-490C-9478-8D346FCC294B}" type="presParOf" srcId="{6345A3E8-14DB-42FC-9510-A03F4956B91A}" destId="{1557064B-C39B-4D62-8F23-A2916C2B73E8}" srcOrd="1" destOrd="0" presId="urn:microsoft.com/office/officeart/2005/8/layout/vList6"/>
    <dgm:cxn modelId="{7BAED8CD-CB85-430B-8547-37932B687E49}" type="presParOf" srcId="{6345A3E8-14DB-42FC-9510-A03F4956B91A}" destId="{21F16698-1921-4783-8951-8002AD2A2E62}" srcOrd="2" destOrd="0" presId="urn:microsoft.com/office/officeart/2005/8/layout/vList6"/>
    <dgm:cxn modelId="{5F965F90-008F-420A-9E22-DE605AC2E2F4}" type="presParOf" srcId="{21F16698-1921-4783-8951-8002AD2A2E62}" destId="{42BEA4D4-C7BF-4E68-914D-7A3C8CB81D2B}" srcOrd="0" destOrd="0" presId="urn:microsoft.com/office/officeart/2005/8/layout/vList6"/>
    <dgm:cxn modelId="{710E7000-1F86-4D04-A7FE-BFA7D57C1B65}" type="presParOf" srcId="{21F16698-1921-4783-8951-8002AD2A2E62}" destId="{81333AB1-35E7-4C4A-87BB-3865FA1119C5}"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8/13/2014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8/13/2014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50</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a claim has been made and the evidence has been gathered, the next step is to teach students how to provide this information in a structured, cohesive, and compelling essay. Have participants discuss the qualities of an effective written argument and the skills students need.</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51</a:t>
            </a:fld>
            <a:endParaRPr lang="en-US" dirty="0"/>
          </a:p>
        </p:txBody>
      </p:sp>
    </p:spTree>
    <p:extLst>
      <p:ext uri="{BB962C8B-B14F-4D97-AF65-F5344CB8AC3E}">
        <p14:creationId xmlns:p14="http://schemas.microsoft.com/office/powerpoint/2010/main" val="1246138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just some of the qualities needed for effective argument writing. Have participants compare this list to what they considered in their discussions.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52</a:t>
            </a:fld>
            <a:endParaRPr lang="en-US" dirty="0"/>
          </a:p>
        </p:txBody>
      </p:sp>
    </p:spTree>
    <p:extLst>
      <p:ext uri="{BB962C8B-B14F-4D97-AF65-F5344CB8AC3E}">
        <p14:creationId xmlns:p14="http://schemas.microsoft.com/office/powerpoint/2010/main" val="25655593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4Cs (counterclaim may be optional in younger grades) is one way for teacher’s to gain evidence of learning. It is a simply formula to use initially as students unwrap the pieces of making claims and creating arguments. This can be used as an initial introduction to this process or as a ”ticket out the door” activity wherein teachers can assess if students are able to produce a rudimentary beginning of argumentative writing. </a:t>
            </a:r>
            <a:r>
              <a:rPr lang="en-US" sz="1200" kern="1200" dirty="0" smtClean="0">
                <a:solidFill>
                  <a:schemeClr val="tx1"/>
                </a:solidFill>
                <a:latin typeface="+mn-lt"/>
                <a:ea typeface="+mn-ea"/>
                <a:cs typeface="+mn-cs"/>
              </a:rPr>
              <a:t>This can be used for explanation as well as argument. The difference is, in explanation, we start with the premise that the claim is true, not arguable, and that we are just going to explain it. Teachers could use the terminology Explain/Cite/Clarify.</a:t>
            </a:r>
          </a:p>
          <a:p>
            <a:endParaRPr lang="en-US" dirty="0"/>
          </a:p>
          <a:p>
            <a:r>
              <a:rPr lang="en-US" dirty="0" smtClean="0"/>
              <a:t>Note: The information in these next 2 pieces are fictional so no citing  from sources for its content was necessary.</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53</a:t>
            </a:fld>
            <a:endParaRPr lang="en-US" dirty="0"/>
          </a:p>
        </p:txBody>
      </p:sp>
    </p:spTree>
    <p:extLst>
      <p:ext uri="{BB962C8B-B14F-4D97-AF65-F5344CB8AC3E}">
        <p14:creationId xmlns:p14="http://schemas.microsoft.com/office/powerpoint/2010/main" val="17885873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Have participant’s open to the Odell Education’s Evidence-based Argument Criteria Checklist in the</a:t>
            </a:r>
            <a:r>
              <a:rPr lang="en-US" baseline="0" dirty="0" smtClean="0"/>
              <a:t> Appendix of </a:t>
            </a:r>
            <a:r>
              <a:rPr lang="en-US" dirty="0" smtClean="0"/>
              <a:t>their Participant Guide.</a:t>
            </a:r>
          </a:p>
          <a:p>
            <a:endParaRPr lang="en-US" dirty="0"/>
          </a:p>
          <a:p>
            <a:r>
              <a:rPr lang="en-US" dirty="0" smtClean="0"/>
              <a:t>Have participants review each section with a partner. Partners discuss how this tool can help support argument writing.</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54</a:t>
            </a:fld>
            <a:endParaRPr lang="en-US" dirty="0"/>
          </a:p>
        </p:txBody>
      </p:sp>
    </p:spTree>
    <p:extLst>
      <p:ext uri="{BB962C8B-B14F-4D97-AF65-F5344CB8AC3E}">
        <p14:creationId xmlns:p14="http://schemas.microsoft.com/office/powerpoint/2010/main" val="34916469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This is an important distinction for students to understand. Students will conduct both types of writing and there is a fine but important distinction between logical argument and persuasive writing, even though persuasion is the goal of each. The distinction lies in the appeal each makes: Persuasion may rely on persuasive techniques such as appealing to self interest or emotion. Argument, on the other hand, always relies on a logical case that persuades by convincing the reader of the merits of the claims and proofs. </a:t>
            </a:r>
          </a:p>
          <a:p>
            <a:r>
              <a:rPr lang="en-US" dirty="0" smtClean="0"/>
              <a:t>For instance, when asked to write a short paper “persuading a parent” to do something, we have all seen instances when one or more students will resort to flattery, bargaining, even pleading–which may in fact be very persuasive at home, but certainly does not represent progress toward‒or understanding of‒the ability to write a reasoned, logical argument that is required to be college and career ready.</a:t>
            </a:r>
          </a:p>
        </p:txBody>
      </p:sp>
      <p:sp>
        <p:nvSpPr>
          <p:cNvPr id="26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D2BDB87-73EA-4E87-86D2-B5DFF4BF8E1B}" type="slidenum">
              <a:rPr lang="en-US"/>
              <a:pPr fontAlgn="base">
                <a:spcBef>
                  <a:spcPct val="0"/>
                </a:spcBef>
                <a:spcAft>
                  <a:spcPct val="0"/>
                </a:spcAft>
              </a:pPr>
              <a:t>55</a:t>
            </a:fld>
            <a:endParaRPr lang="en-US"/>
          </a:p>
        </p:txBody>
      </p:sp>
    </p:spTree>
    <p:extLst>
      <p:ext uri="{BB962C8B-B14F-4D97-AF65-F5344CB8AC3E}">
        <p14:creationId xmlns:p14="http://schemas.microsoft.com/office/powerpoint/2010/main" val="1693177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xfrm>
            <a:off x="1327150" y="1087438"/>
            <a:ext cx="4187825" cy="3141662"/>
          </a:xfrm>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600"/>
              </a:spcAft>
              <a:buClrTx/>
              <a:buSzTx/>
              <a:buFontTx/>
              <a:buNone/>
              <a:tabLst/>
            </a:pPr>
            <a:endParaRPr kumimoji="0" lang="en-US" sz="1200" u="none" strike="noStrike" cap="none" normalizeH="0" baseline="0" dirty="0" smtClean="0">
              <a:ln>
                <a:noFill/>
              </a:ln>
              <a:effectLst/>
            </a:endParaRP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8/13/2014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56</a:t>
            </a:fld>
            <a:endParaRPr lang="en-US" dirty="0"/>
          </a:p>
        </p:txBody>
      </p:sp>
    </p:spTree>
    <p:extLst>
      <p:ext uri="{BB962C8B-B14F-4D97-AF65-F5344CB8AC3E}">
        <p14:creationId xmlns:p14="http://schemas.microsoft.com/office/powerpoint/2010/main" val="68910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75349673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6.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jpe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30474" y="6099583"/>
            <a:ext cx="3031947" cy="461665"/>
          </a:xfrm>
          <a:prstGeom prst="rect">
            <a:avLst/>
          </a:prstGeom>
          <a:noFill/>
        </p:spPr>
        <p:txBody>
          <a:bodyPr wrap="square" rtlCol="0">
            <a:spAutoFit/>
          </a:bodyPr>
          <a:lstStyle/>
          <a:p>
            <a:pPr algn="ctr"/>
            <a:r>
              <a:rPr lang="en-US" sz="2400" b="1" dirty="0" smtClean="0">
                <a:solidFill>
                  <a:schemeClr val="bg1"/>
                </a:solidFill>
              </a:rPr>
              <a:t>Activity 5b</a:t>
            </a:r>
            <a:endParaRPr lang="en-US" sz="24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6" r:id="rId8"/>
    <p:sldLayoutId id="2147483737" r:id="rId9"/>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commoncore.americaachieves.org/module/1"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0.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62391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585671" y="42449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6–12: </a:t>
            </a:r>
          </a:p>
          <a:p>
            <a:r>
              <a:rPr lang="en-US" i="0" dirty="0" smtClean="0">
                <a:solidFill>
                  <a:schemeClr val="tx2"/>
                </a:solidFill>
              </a:rPr>
              <a:t>Supporting all Students in Writing and Research</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After Learning How to Write Claims, Students Write an Argument, Supporting  that Claim</a:t>
            </a:r>
            <a:endParaRPr lang="en-US" sz="3600" dirty="0"/>
          </a:p>
        </p:txBody>
      </p:sp>
      <p:sp>
        <p:nvSpPr>
          <p:cNvPr id="3" name="Content Placeholder 2"/>
          <p:cNvSpPr>
            <a:spLocks noGrp="1"/>
          </p:cNvSpPr>
          <p:nvPr>
            <p:ph sz="quarter" idx="1"/>
          </p:nvPr>
        </p:nvSpPr>
        <p:spPr>
          <a:xfrm>
            <a:off x="402336" y="1255093"/>
            <a:ext cx="7548968" cy="3262432"/>
          </a:xfrm>
        </p:spPr>
        <p:txBody>
          <a:bodyPr/>
          <a:lstStyle/>
          <a:p>
            <a:endParaRPr lang="en-US" dirty="0" smtClean="0"/>
          </a:p>
          <a:p>
            <a:pPr marL="0" indent="0">
              <a:spcAft>
                <a:spcPts val="1200"/>
              </a:spcAft>
              <a:buNone/>
            </a:pPr>
            <a:r>
              <a:rPr lang="en-US" dirty="0" smtClean="0"/>
              <a:t>At your table discuss:</a:t>
            </a:r>
          </a:p>
          <a:p>
            <a:pPr>
              <a:spcAft>
                <a:spcPts val="1200"/>
              </a:spcAft>
            </a:pPr>
            <a:r>
              <a:rPr lang="en-US" dirty="0" smtClean="0">
                <a:ea typeface="ＭＳ Ｐゴシック" panose="020B0600070205080204" pitchFamily="34" charset="-128"/>
              </a:rPr>
              <a:t>What </a:t>
            </a:r>
            <a:r>
              <a:rPr lang="en-US" dirty="0">
                <a:ea typeface="ＭＳ Ｐゴシック" panose="020B0600070205080204" pitchFamily="34" charset="-128"/>
              </a:rPr>
              <a:t>are the </a:t>
            </a:r>
            <a:r>
              <a:rPr lang="en-US" dirty="0" smtClean="0">
                <a:ea typeface="ＭＳ Ｐゴシック" panose="020B0600070205080204" pitchFamily="34" charset="-128"/>
              </a:rPr>
              <a:t>qualities of effective argument writing?</a:t>
            </a:r>
            <a:endParaRPr lang="en-US" dirty="0">
              <a:ea typeface="ＭＳ Ｐゴシック" panose="020B0600070205080204" pitchFamily="34" charset="-128"/>
            </a:endParaRPr>
          </a:p>
          <a:p>
            <a:pPr>
              <a:spcAft>
                <a:spcPts val="1200"/>
              </a:spcAft>
            </a:pPr>
            <a:r>
              <a:rPr lang="en-US" dirty="0" smtClean="0">
                <a:ea typeface="ＭＳ Ｐゴシック" panose="020B0600070205080204" pitchFamily="34" charset="-128"/>
              </a:rPr>
              <a:t>Consider what students must know and be able to do to write effective arguments.</a:t>
            </a:r>
            <a:endParaRPr lang="en-US" dirty="0">
              <a:ea typeface="ＭＳ Ｐゴシック" panose="020B0600070205080204" pitchFamily="34" charset="-128"/>
            </a:endParaRPr>
          </a:p>
        </p:txBody>
      </p:sp>
      <p:sp>
        <p:nvSpPr>
          <p:cNvPr id="4" name="Slide Number Placeholder 3"/>
          <p:cNvSpPr>
            <a:spLocks noGrp="1"/>
          </p:cNvSpPr>
          <p:nvPr>
            <p:ph type="sldNum" sz="quarter" idx="11"/>
          </p:nvPr>
        </p:nvSpPr>
        <p:spPr/>
        <p:txBody>
          <a:bodyPr/>
          <a:lstStyle/>
          <a:p>
            <a:fld id="{EE3D4692-A625-460F-A072-DE10EEAA5719}" type="slidenum">
              <a:rPr lang="en-US" smtClean="0"/>
              <a:pPr/>
              <a:t>51</a:t>
            </a:fld>
            <a:endParaRPr lang="en-US" dirty="0"/>
          </a:p>
        </p:txBody>
      </p:sp>
      <p:pic>
        <p:nvPicPr>
          <p:cNvPr id="5" name="Picture 6" descr="discussion 2.png"/>
          <p:cNvPicPr>
            <a:picLocks noChangeAspect="1"/>
          </p:cNvPicPr>
          <p:nvPr/>
        </p:nvPicPr>
        <p:blipFill>
          <a:blip r:embed="rId3" cstate="print"/>
          <a:srcRect/>
          <a:stretch>
            <a:fillRect/>
          </a:stretch>
        </p:blipFill>
        <p:spPr bwMode="auto">
          <a:xfrm>
            <a:off x="5530999" y="4578007"/>
            <a:ext cx="1454150" cy="1477963"/>
          </a:xfrm>
          <a:prstGeom prst="rect">
            <a:avLst/>
          </a:prstGeom>
          <a:noFill/>
          <a:ln w="9525">
            <a:noFill/>
            <a:miter lim="800000"/>
            <a:headEnd/>
            <a:tailEnd/>
          </a:ln>
          <a:effectLst/>
        </p:spPr>
      </p:pic>
      <p:sp>
        <p:nvSpPr>
          <p:cNvPr id="6" name="Footer Placeholder 5"/>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85991542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What are the Qualities of Effective Argument Writing?</a:t>
            </a:r>
            <a:endParaRPr lang="en-US" sz="3600" dirty="0"/>
          </a:p>
        </p:txBody>
      </p:sp>
      <p:sp>
        <p:nvSpPr>
          <p:cNvPr id="3" name="Content Placeholder 2"/>
          <p:cNvSpPr>
            <a:spLocks noGrp="1"/>
          </p:cNvSpPr>
          <p:nvPr>
            <p:ph sz="quarter" idx="1"/>
          </p:nvPr>
        </p:nvSpPr>
        <p:spPr>
          <a:xfrm>
            <a:off x="402336" y="1361111"/>
            <a:ext cx="8568883" cy="5022914"/>
          </a:xfrm>
        </p:spPr>
        <p:txBody>
          <a:bodyPr/>
          <a:lstStyle/>
          <a:p>
            <a:r>
              <a:rPr lang="en-US" sz="2800" dirty="0" smtClean="0"/>
              <a:t>An effective claim</a:t>
            </a:r>
            <a:r>
              <a:rPr lang="en-US" sz="2800" dirty="0"/>
              <a:t> </a:t>
            </a:r>
            <a:r>
              <a:rPr lang="en-US" sz="2800" dirty="0" smtClean="0"/>
              <a:t>with a </a:t>
            </a:r>
            <a:r>
              <a:rPr lang="en-US" sz="2800" dirty="0"/>
              <a:t>c</a:t>
            </a:r>
            <a:r>
              <a:rPr lang="en-US" sz="2800" dirty="0" smtClean="0"/>
              <a:t>lear introduction of idea(s) </a:t>
            </a:r>
          </a:p>
          <a:p>
            <a:r>
              <a:rPr lang="en-US" sz="2800" dirty="0" smtClean="0"/>
              <a:t>Collection of strong textual evidence</a:t>
            </a:r>
          </a:p>
          <a:p>
            <a:r>
              <a:rPr lang="en-US" sz="2800" dirty="0" smtClean="0"/>
              <a:t>Well-constructed grouping and connecting ideas with mature transitions</a:t>
            </a:r>
          </a:p>
          <a:p>
            <a:r>
              <a:rPr lang="en-US" sz="2800" dirty="0" smtClean="0"/>
              <a:t>Effective explanations of the evidence that supports the claim</a:t>
            </a:r>
          </a:p>
          <a:p>
            <a:r>
              <a:rPr lang="en-US" sz="2800" dirty="0" smtClean="0"/>
              <a:t>Counterclaims appropriately addressed</a:t>
            </a:r>
            <a:endParaRPr lang="en-US" sz="2800" dirty="0"/>
          </a:p>
          <a:p>
            <a:r>
              <a:rPr lang="en-US" sz="2800" dirty="0" smtClean="0"/>
              <a:t>Use of correct English conventions </a:t>
            </a:r>
          </a:p>
          <a:p>
            <a:r>
              <a:rPr lang="en-US" sz="2800" dirty="0" smtClean="0"/>
              <a:t>Strong and meaningful conclusion</a:t>
            </a:r>
          </a:p>
          <a:p>
            <a:r>
              <a:rPr lang="en-US" sz="2800" dirty="0" smtClean="0"/>
              <a:t>Use a variety of words eloquently</a:t>
            </a:r>
          </a:p>
          <a:p>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52</a:t>
            </a:fld>
            <a:endParaRPr lang="en-US" dirty="0"/>
          </a:p>
        </p:txBody>
      </p:sp>
      <p:pic>
        <p:nvPicPr>
          <p:cNvPr id="5" name="Picture 6" descr="discussion 2.png"/>
          <p:cNvPicPr>
            <a:picLocks noChangeAspect="1"/>
          </p:cNvPicPr>
          <p:nvPr/>
        </p:nvPicPr>
        <p:blipFill>
          <a:blip r:embed="rId3" cstate="print"/>
          <a:srcRect/>
          <a:stretch>
            <a:fillRect/>
          </a:stretch>
        </p:blipFill>
        <p:spPr bwMode="auto">
          <a:xfrm>
            <a:off x="6962233" y="4339468"/>
            <a:ext cx="1454150" cy="1477963"/>
          </a:xfrm>
          <a:prstGeom prst="rect">
            <a:avLst/>
          </a:prstGeom>
          <a:noFill/>
          <a:ln w="9525">
            <a:noFill/>
            <a:miter lim="800000"/>
            <a:headEnd/>
            <a:tailEnd/>
          </a:ln>
          <a:effectLst/>
        </p:spPr>
      </p:pic>
      <p:sp>
        <p:nvSpPr>
          <p:cNvPr id="6" name="Footer Placeholder 5"/>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115286265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790" y="198783"/>
            <a:ext cx="8482775" cy="715617"/>
          </a:xfrm>
        </p:spPr>
        <p:txBody>
          <a:bodyPr>
            <a:normAutofit/>
          </a:bodyPr>
          <a:lstStyle/>
          <a:p>
            <a:r>
              <a:rPr lang="en-US" sz="3600" dirty="0" smtClean="0"/>
              <a:t>The 4 Cs  of Evidence-based Writing</a:t>
            </a:r>
            <a:endParaRPr lang="en-US" sz="3600" dirty="0"/>
          </a:p>
        </p:txBody>
      </p:sp>
      <p:sp>
        <p:nvSpPr>
          <p:cNvPr id="3" name="Content Placeholder 2"/>
          <p:cNvSpPr>
            <a:spLocks noGrp="1"/>
          </p:cNvSpPr>
          <p:nvPr>
            <p:ph sz="quarter" idx="1"/>
          </p:nvPr>
        </p:nvSpPr>
        <p:spPr>
          <a:xfrm>
            <a:off x="265042" y="1048900"/>
            <a:ext cx="8407219" cy="4552015"/>
          </a:xfrm>
        </p:spPr>
        <p:txBody>
          <a:bodyPr/>
          <a:lstStyle/>
          <a:p>
            <a:pPr>
              <a:spcBef>
                <a:spcPts val="300"/>
              </a:spcBef>
            </a:pPr>
            <a:r>
              <a:rPr lang="en-US" sz="2400" b="1" dirty="0" smtClean="0"/>
              <a:t>Claim it</a:t>
            </a:r>
            <a:r>
              <a:rPr lang="en-US" sz="2400" dirty="0" smtClean="0"/>
              <a:t>: Violence on television affects children in negative ways.</a:t>
            </a:r>
          </a:p>
          <a:p>
            <a:pPr>
              <a:spcBef>
                <a:spcPts val="300"/>
              </a:spcBef>
            </a:pPr>
            <a:endParaRPr lang="en-US" sz="2400" dirty="0" smtClean="0"/>
          </a:p>
          <a:p>
            <a:pPr>
              <a:spcBef>
                <a:spcPts val="300"/>
              </a:spcBef>
            </a:pPr>
            <a:r>
              <a:rPr lang="en-US" sz="2400" b="1" dirty="0" smtClean="0"/>
              <a:t>Cite it</a:t>
            </a:r>
            <a:r>
              <a:rPr lang="en-US" sz="2400" dirty="0" smtClean="0"/>
              <a:t>: According to Palmer, children under the age of 10 who watch more than 15 hours a week of television were more likely to play pretend games where others were killed or harmed.</a:t>
            </a:r>
          </a:p>
          <a:p>
            <a:pPr marL="0" indent="0">
              <a:spcBef>
                <a:spcPts val="300"/>
              </a:spcBef>
              <a:buNone/>
            </a:pPr>
            <a:endParaRPr lang="en-US" sz="2400" dirty="0" smtClean="0"/>
          </a:p>
          <a:p>
            <a:pPr>
              <a:spcBef>
                <a:spcPts val="300"/>
              </a:spcBef>
            </a:pPr>
            <a:r>
              <a:rPr lang="en-US" sz="2400" b="1" dirty="0" smtClean="0"/>
              <a:t>Clarify it</a:t>
            </a:r>
            <a:r>
              <a:rPr lang="en-US" sz="2400" dirty="0" smtClean="0"/>
              <a:t>: In reviewing the research, the overwhelming number of studies suggest that violence on television does have a negative effect on children.</a:t>
            </a:r>
          </a:p>
          <a:p>
            <a:pPr marL="0" indent="0">
              <a:spcBef>
                <a:spcPts val="300"/>
              </a:spcBef>
              <a:buNone/>
            </a:pPr>
            <a:endParaRPr lang="en-US" sz="2400" dirty="0" smtClean="0"/>
          </a:p>
          <a:p>
            <a:pPr>
              <a:spcBef>
                <a:spcPts val="300"/>
              </a:spcBef>
            </a:pPr>
            <a:r>
              <a:rPr lang="en-US" sz="2400" b="1" dirty="0" smtClean="0"/>
              <a:t>Counterclaim it: </a:t>
            </a:r>
            <a:r>
              <a:rPr lang="en-US" sz="2400" dirty="0" smtClean="0"/>
              <a:t>On the other hand, the Television Association of America, in a 2004 study, found that watching television had no effect on young children. In their study…</a:t>
            </a:r>
            <a:endParaRPr lang="en-US" sz="2400"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53</a:t>
            </a:fld>
            <a:endParaRPr lang="en-US" dirty="0"/>
          </a:p>
        </p:txBody>
      </p:sp>
      <p:sp>
        <p:nvSpPr>
          <p:cNvPr id="5" name="Footer Placeholder 4"/>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2164462723"/>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32013" y="228600"/>
            <a:ext cx="8652680" cy="1066800"/>
          </a:xfrm>
        </p:spPr>
        <p:txBody>
          <a:bodyPr>
            <a:noAutofit/>
          </a:bodyPr>
          <a:lstStyle/>
          <a:p>
            <a:pPr algn="ctr"/>
            <a:r>
              <a:rPr lang="en-US" sz="3600" dirty="0" smtClean="0">
                <a:solidFill>
                  <a:srgbClr val="002060"/>
                </a:solidFill>
              </a:rPr>
              <a:t>ODELL EVIDENCE-BASED </a:t>
            </a:r>
            <a:r>
              <a:rPr lang="en-US" sz="3600" dirty="0">
                <a:solidFill>
                  <a:srgbClr val="002060"/>
                </a:solidFill>
              </a:rPr>
              <a:t>ARGUMENTS CRITERIA </a:t>
            </a:r>
            <a:r>
              <a:rPr lang="en-US" sz="3200" dirty="0" smtClean="0">
                <a:solidFill>
                  <a:srgbClr val="002060"/>
                </a:solidFill>
              </a:rPr>
              <a:t>CHECKLIST  GRADES </a:t>
            </a:r>
            <a:r>
              <a:rPr lang="en-US" sz="3200" dirty="0">
                <a:solidFill>
                  <a:srgbClr val="002060"/>
                </a:solidFill>
              </a:rPr>
              <a:t>6-12 </a:t>
            </a:r>
            <a:r>
              <a:rPr lang="en-US" sz="3600" dirty="0"/>
              <a:t/>
            </a:r>
            <a:br>
              <a:rPr lang="en-US" sz="3600" dirty="0"/>
            </a:br>
            <a:endParaRPr lang="en-US" sz="3600"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54</a:t>
            </a:fld>
            <a:endParaRPr lang="en-US" dirty="0"/>
          </a:p>
        </p:txBody>
      </p:sp>
      <p:pic>
        <p:nvPicPr>
          <p:cNvPr id="5" name="Picture 6" descr="discussion 2.png"/>
          <p:cNvPicPr>
            <a:picLocks noChangeAspect="1"/>
          </p:cNvPicPr>
          <p:nvPr/>
        </p:nvPicPr>
        <p:blipFill>
          <a:blip r:embed="rId3" cstate="print"/>
          <a:srcRect/>
          <a:stretch>
            <a:fillRect/>
          </a:stretch>
        </p:blipFill>
        <p:spPr bwMode="auto">
          <a:xfrm>
            <a:off x="7661148" y="2366093"/>
            <a:ext cx="1454150" cy="1477963"/>
          </a:xfrm>
          <a:prstGeom prst="rect">
            <a:avLst/>
          </a:prstGeom>
          <a:noFill/>
          <a:ln w="9525">
            <a:noFill/>
            <a:miter lim="800000"/>
            <a:headEnd/>
            <a:tailEnd/>
          </a:ln>
          <a:effectLst/>
        </p:spPr>
      </p:pic>
      <p:pic>
        <p:nvPicPr>
          <p:cNvPr id="7" name="Picture 6"/>
          <p:cNvPicPr>
            <a:picLocks noChangeAspect="1"/>
          </p:cNvPicPr>
          <p:nvPr/>
        </p:nvPicPr>
        <p:blipFill rotWithShape="1">
          <a:blip r:embed="rId4" cstate="print"/>
          <a:srcRect l="13496" t="21408" r="47972" b="5831"/>
          <a:stretch/>
        </p:blipFill>
        <p:spPr>
          <a:xfrm>
            <a:off x="934379" y="1257967"/>
            <a:ext cx="6685621" cy="4626591"/>
          </a:xfrm>
          <a:prstGeom prst="rect">
            <a:avLst/>
          </a:prstGeom>
        </p:spPr>
      </p:pic>
      <p:sp>
        <p:nvSpPr>
          <p:cNvPr id="8" name="Footer Placeholder 7"/>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1972720020"/>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384048" y="228600"/>
            <a:ext cx="8541588" cy="1066800"/>
          </a:xfrm>
        </p:spPr>
        <p:txBody>
          <a:bodyPr>
            <a:normAutofit/>
          </a:bodyPr>
          <a:lstStyle/>
          <a:p>
            <a:r>
              <a:rPr lang="en-US" sz="3000" dirty="0" smtClean="0"/>
              <a:t>Persuasion vs. </a:t>
            </a:r>
            <a:r>
              <a:rPr lang="en-US" sz="3000" dirty="0"/>
              <a:t>Argument: Both have </a:t>
            </a:r>
            <a:r>
              <a:rPr lang="en-US" sz="3000" dirty="0" smtClean="0"/>
              <a:t>the </a:t>
            </a:r>
            <a:r>
              <a:rPr lang="en-US" sz="3000" dirty="0"/>
              <a:t>goal </a:t>
            </a:r>
            <a:r>
              <a:rPr lang="en-US" sz="3000" dirty="0" smtClean="0"/>
              <a:t>of persuading </a:t>
            </a:r>
            <a:r>
              <a:rPr lang="en-US" sz="3000" dirty="0"/>
              <a:t>people to believe something is true or change their beliefs</a:t>
            </a:r>
            <a:endParaRPr lang="en-US" sz="3000" dirty="0" smtClean="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352962586"/>
              </p:ext>
            </p:extLst>
          </p:nvPr>
        </p:nvGraphicFramePr>
        <p:xfrm>
          <a:off x="689113" y="1291791"/>
          <a:ext cx="7772400" cy="48870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p:cNvSpPr>
            <a:spLocks noGrp="1"/>
          </p:cNvSpPr>
          <p:nvPr>
            <p:ph type="sldNum" sz="quarter" idx="11"/>
          </p:nvPr>
        </p:nvSpPr>
        <p:spPr/>
        <p:txBody>
          <a:bodyPr/>
          <a:lstStyle/>
          <a:p>
            <a:fld id="{EE3D4692-A625-460F-A072-DE10EEAA5719}" type="slidenum">
              <a:rPr lang="en-US" smtClean="0"/>
              <a:pPr/>
              <a:t>55</a:t>
            </a:fld>
            <a:endParaRPr lang="en-US" dirty="0"/>
          </a:p>
        </p:txBody>
      </p:sp>
      <p:sp>
        <p:nvSpPr>
          <p:cNvPr id="5" name="Footer Placeholder 4"/>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2382283566"/>
      </p:ext>
    </p:extLst>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5b: Finding Evidence to Support an Argument</a:t>
            </a:r>
          </a:p>
        </p:txBody>
      </p:sp>
      <p:sp>
        <p:nvSpPr>
          <p:cNvPr id="3" name="Slide Number Placeholder 2"/>
          <p:cNvSpPr>
            <a:spLocks noGrp="1"/>
          </p:cNvSpPr>
          <p:nvPr>
            <p:ph type="sldNum" sz="quarter" idx="11"/>
          </p:nvPr>
        </p:nvSpPr>
        <p:spPr/>
        <p:txBody>
          <a:bodyPr/>
          <a:lstStyle/>
          <a:p>
            <a:fld id="{EE3D4692-A625-460F-A072-DE10EEAA5719}" type="slidenum">
              <a:rPr lang="en-US" smtClean="0"/>
              <a:pPr/>
              <a:t>56</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431108146"/>
              </p:ext>
            </p:extLst>
          </p:nvPr>
        </p:nvGraphicFramePr>
        <p:xfrm>
          <a:off x="521647" y="1550309"/>
          <a:ext cx="8138259" cy="4109109"/>
        </p:xfrm>
        <a:graphic>
          <a:graphicData uri="http://schemas.openxmlformats.org/drawingml/2006/table">
            <a:tbl>
              <a:tblPr firstRow="1">
                <a:effectLst/>
                <a:tableStyleId>{F5AB1C69-6EDB-4FF4-983F-18BD219EF322}</a:tableStyleId>
              </a:tblPr>
              <a:tblGrid>
                <a:gridCol w="8138259"/>
              </a:tblGrid>
              <a:tr h="39432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5b: </a:t>
                      </a:r>
                      <a:r>
                        <a:rPr lang="en-US" sz="2400" dirty="0" smtClean="0"/>
                        <a:t>Finding Evidence to Support an Argument – Viewing a Video</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3286165">
                <a:tc>
                  <a:txBody>
                    <a:bodyPr/>
                    <a:lstStyle/>
                    <a:p>
                      <a:pPr marL="342900" lvl="0" indent="-342900">
                        <a:buAutoNum type="arabicPeriod"/>
                      </a:pPr>
                      <a:r>
                        <a:rPr lang="en-US" sz="2200" dirty="0" smtClean="0"/>
                        <a:t>View the Video </a:t>
                      </a:r>
                      <a:r>
                        <a:rPr lang="en-US" sz="2200" i="1" kern="1200" dirty="0" smtClean="0">
                          <a:solidFill>
                            <a:schemeClr val="dk1"/>
                          </a:solidFill>
                          <a:latin typeface="+mn-lt"/>
                          <a:ea typeface="+mn-ea"/>
                          <a:cs typeface="+mn-cs"/>
                        </a:rPr>
                        <a:t>Developing Evidence-based Arguments: </a:t>
                      </a:r>
                      <a:r>
                        <a:rPr lang="en-US" sz="2200" kern="1200" dirty="0" smtClean="0">
                          <a:solidFill>
                            <a:schemeClr val="dk1"/>
                          </a:solidFill>
                          <a:effectLst/>
                          <a:latin typeface="+mn-lt"/>
                          <a:ea typeface="+mn-ea"/>
                          <a:cs typeface="+mn-cs"/>
                        </a:rPr>
                        <a:t> </a:t>
                      </a:r>
                      <a:r>
                        <a:rPr lang="en-US" sz="2200" u="none" strike="noStrike" kern="1200" dirty="0" smtClean="0">
                          <a:solidFill>
                            <a:schemeClr val="dk1"/>
                          </a:solidFill>
                          <a:effectLst/>
                          <a:latin typeface="+mn-lt"/>
                          <a:ea typeface="+mn-ea"/>
                          <a:cs typeface="+mn-cs"/>
                          <a:hlinkClick r:id="rId3"/>
                        </a:rPr>
                        <a:t>http://commoncore.americaachieves.org/module/1</a:t>
                      </a:r>
                      <a:r>
                        <a:rPr lang="en-US" sz="2200" u="none" strike="noStrike" kern="1200" dirty="0" smtClean="0">
                          <a:solidFill>
                            <a:schemeClr val="dk1"/>
                          </a:solidFill>
                          <a:effectLst/>
                          <a:latin typeface="+mn-lt"/>
                          <a:ea typeface="+mn-ea"/>
                          <a:cs typeface="+mn-cs"/>
                        </a:rPr>
                        <a:t> </a:t>
                      </a:r>
                      <a:endParaRPr lang="en-US" sz="2200" dirty="0" smtClean="0"/>
                    </a:p>
                    <a:p>
                      <a:pPr marL="342900" lvl="0" indent="-342900">
                        <a:buAutoNum type="arabicPeriod"/>
                      </a:pPr>
                      <a:r>
                        <a:rPr lang="en-US" sz="2200" dirty="0" smtClean="0"/>
                        <a:t>Consider</a:t>
                      </a:r>
                      <a:r>
                        <a:rPr lang="en-US" sz="2200" baseline="0" dirty="0" smtClean="0"/>
                        <a:t> the following:</a:t>
                      </a:r>
                    </a:p>
                    <a:p>
                      <a:pPr marL="800082" lvl="1" indent="-342900">
                        <a:buFont typeface="Calibri" panose="020F0502020204030204" pitchFamily="34" charset="0"/>
                        <a:buChar char="•"/>
                      </a:pPr>
                      <a:r>
                        <a:rPr lang="en-US" sz="2200" baseline="0" dirty="0" smtClean="0"/>
                        <a:t>How were students supported in developing their arguments?</a:t>
                      </a:r>
                    </a:p>
                    <a:p>
                      <a:pPr marL="800082" lvl="1" indent="-342900">
                        <a:buFont typeface="Calibri" panose="020F0502020204030204" pitchFamily="34" charset="0"/>
                        <a:buChar char="•"/>
                      </a:pPr>
                      <a:r>
                        <a:rPr lang="en-US" sz="2200" baseline="0" dirty="0" smtClean="0"/>
                        <a:t>How were students supported in finding evidence for their arguments?</a:t>
                      </a:r>
                    </a:p>
                    <a:p>
                      <a:pPr marL="800082" lvl="1" indent="-342900">
                        <a:buFont typeface="Calibri" panose="020F0502020204030204" pitchFamily="34" charset="0"/>
                        <a:buChar char="•"/>
                      </a:pPr>
                      <a:r>
                        <a:rPr lang="en-US" sz="2200" baseline="0" dirty="0" smtClean="0"/>
                        <a:t>What role does discussion play in crafting arguments and gathering evidence?</a:t>
                      </a:r>
                      <a:endParaRPr lang="en-US" sz="2200" kern="1200" dirty="0" smtClean="0">
                        <a:solidFill>
                          <a:schemeClr val="dk1"/>
                        </a:solidFill>
                        <a:effectLst/>
                        <a:latin typeface="+mn-lt"/>
                        <a:ea typeface="+mn-ea"/>
                        <a:cs typeface="+mn-cs"/>
                      </a:endParaRPr>
                    </a:p>
                  </a:txBody>
                  <a:tcPr marT="45712" marB="45712" horzOverflow="overflow"/>
                </a:tc>
              </a:tr>
            </a:tbl>
          </a:graphicData>
        </a:graphic>
      </p:graphicFrame>
      <p:pic>
        <p:nvPicPr>
          <p:cNvPr id="25" name="Picture 24"/>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9" name="Picture 6" descr="discussion 2.png"/>
          <p:cNvPicPr>
            <a:picLocks noChangeAspect="1"/>
          </p:cNvPicPr>
          <p:nvPr/>
        </p:nvPicPr>
        <p:blipFill>
          <a:blip r:embed="rId5" cstate="print"/>
          <a:srcRect/>
          <a:stretch>
            <a:fillRect/>
          </a:stretch>
        </p:blipFill>
        <p:spPr bwMode="auto">
          <a:xfrm>
            <a:off x="5344913" y="4959023"/>
            <a:ext cx="1454150" cy="1477963"/>
          </a:xfrm>
          <a:prstGeom prst="rect">
            <a:avLst/>
          </a:prstGeom>
          <a:noFill/>
          <a:ln w="9525">
            <a:noFill/>
            <a:miter lim="800000"/>
            <a:headEnd/>
            <a:tailEnd/>
          </a:ln>
          <a:effectLst/>
        </p:spPr>
      </p:pic>
      <p:sp>
        <p:nvSpPr>
          <p:cNvPr id="10" name="Footer Placeholder 9"/>
          <p:cNvSpPr>
            <a:spLocks noGrp="1"/>
          </p:cNvSpPr>
          <p:nvPr>
            <p:ph type="ftr" sz="quarter" idx="10"/>
          </p:nvPr>
        </p:nvSpPr>
        <p:spPr/>
        <p:txBody>
          <a:bodyPr/>
          <a:lstStyle/>
          <a:p>
            <a:endParaRPr lang="en-US" dirty="0"/>
          </a:p>
        </p:txBody>
      </p:sp>
      <p:pic>
        <p:nvPicPr>
          <p:cNvPr id="12" name="Picture 5" descr="Picture10.png"/>
          <p:cNvPicPr>
            <a:picLocks noChangeAspect="1"/>
          </p:cNvPicPr>
          <p:nvPr/>
        </p:nvPicPr>
        <p:blipFill>
          <a:blip r:embed="rId6" cstate="print"/>
          <a:srcRect/>
          <a:stretch>
            <a:fillRect/>
          </a:stretch>
        </p:blipFill>
        <p:spPr bwMode="auto">
          <a:xfrm>
            <a:off x="6782556" y="5181369"/>
            <a:ext cx="947563" cy="1033272"/>
          </a:xfrm>
          <a:prstGeom prst="rect">
            <a:avLst/>
          </a:prstGeom>
          <a:noFill/>
          <a:ln w="9525">
            <a:noFill/>
            <a:miter lim="800000"/>
            <a:headEnd/>
            <a:tailEnd/>
          </a:ln>
        </p:spPr>
      </p:pic>
      <p:sp>
        <p:nvSpPr>
          <p:cNvPr id="13" name="TextBox 12"/>
          <p:cNvSpPr txBox="1"/>
          <p:nvPr/>
        </p:nvSpPr>
        <p:spPr>
          <a:xfrm>
            <a:off x="6769315" y="5148474"/>
            <a:ext cx="1090934" cy="369332"/>
          </a:xfrm>
          <a:prstGeom prst="rect">
            <a:avLst/>
          </a:prstGeom>
          <a:noFill/>
        </p:spPr>
        <p:txBody>
          <a:bodyPr wrap="square" rtlCol="0">
            <a:spAutoFit/>
          </a:bodyPr>
          <a:lstStyle/>
          <a:p>
            <a:r>
              <a:rPr lang="en-US" dirty="0" smtClean="0"/>
              <a:t>Page 33</a:t>
            </a:r>
            <a:endParaRPr lang="en-US" dirty="0"/>
          </a:p>
        </p:txBody>
      </p:sp>
    </p:spTree>
    <p:extLst>
      <p:ext uri="{BB962C8B-B14F-4D97-AF65-F5344CB8AC3E}">
        <p14:creationId xmlns:p14="http://schemas.microsoft.com/office/powerpoint/2010/main" val="2942916963"/>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19524</TotalTime>
  <Words>784</Words>
  <Application>Microsoft Office PowerPoint</Application>
  <PresentationFormat>On-screen Show (4:3)</PresentationFormat>
  <Paragraphs>73</Paragraphs>
  <Slides>7</Slides>
  <Notes>7</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7</vt:i4>
      </vt:variant>
    </vt:vector>
  </HeadingPairs>
  <TitlesOfParts>
    <vt:vector size="15" baseType="lpstr">
      <vt:lpstr>ＭＳ Ｐゴシック</vt:lpstr>
      <vt:lpstr>Arial</vt:lpstr>
      <vt:lpstr>Calibri</vt:lpstr>
      <vt:lpstr>Calibri Light</vt:lpstr>
      <vt:lpstr>Times New Roman</vt:lpstr>
      <vt:lpstr>LtBkgBlueBorder</vt:lpstr>
      <vt:lpstr>LtBkgNoBorder</vt:lpstr>
      <vt:lpstr>Custom Design</vt:lpstr>
      <vt:lpstr>Connecticut Core Standards  for English Language Arts &amp; Literacy</vt:lpstr>
      <vt:lpstr>After Learning How to Write Claims, Students Write an Argument, Supporting  that Claim</vt:lpstr>
      <vt:lpstr>What are the Qualities of Effective Argument Writing?</vt:lpstr>
      <vt:lpstr>The 4 Cs  of Evidence-based Writing</vt:lpstr>
      <vt:lpstr>ODELL EVIDENCE-BASED ARGUMENTS CRITERIA CHECKLIST  GRADES 6-12  </vt:lpstr>
      <vt:lpstr>Persuasion vs. Argument: Both have the goal of persuading people to believe something is true or change their beliefs</vt:lpstr>
      <vt:lpstr>Activity 5b: Finding Evidence to Support an Argument</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1261</cp:revision>
  <cp:lastPrinted>2014-03-02T01:07:44Z</cp:lastPrinted>
  <dcterms:created xsi:type="dcterms:W3CDTF">2014-01-18T18:47:42Z</dcterms:created>
  <dcterms:modified xsi:type="dcterms:W3CDTF">2014-08-13T15:43:43Z</dcterms:modified>
</cp:coreProperties>
</file>