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44" showSpecialPlsOnTitleSld="0" saveSubsetFonts="1" bookmarkIdSeed="2">
  <p:sldMasterIdLst>
    <p:sldMasterId id="2147483687" r:id="rId1"/>
    <p:sldMasterId id="2147483711" r:id="rId2"/>
    <p:sldMasterId id="2147483723" r:id="rId3"/>
  </p:sldMasterIdLst>
  <p:notesMasterIdLst>
    <p:notesMasterId r:id="rId11"/>
  </p:notesMasterIdLst>
  <p:handoutMasterIdLst>
    <p:handoutMasterId r:id="rId12"/>
  </p:handoutMasterIdLst>
  <p:sldIdLst>
    <p:sldId id="370" r:id="rId4"/>
    <p:sldId id="576" r:id="rId5"/>
    <p:sldId id="692" r:id="rId6"/>
    <p:sldId id="691" r:id="rId7"/>
    <p:sldId id="583" r:id="rId8"/>
    <p:sldId id="584" r:id="rId9"/>
    <p:sldId id="639" r:id="rId10"/>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60" clrIdx="1"/>
  <p:cmAuthor id="2" name="Jackson, Dennis" initials="JD" lastIdx="12" clrIdx="2">
    <p:extLst/>
  </p:cmAuthor>
  <p:cmAuthor id="3" name="Kelley, Nora" initials="KN" lastIdx="2" clrIdx="3">
    <p:extLst/>
  </p:cmAuthor>
  <p:cmAuthor id="4" name="W2K" initials="W" lastIdx="28" clrIdx="4"/>
  <p:cmAuthor id="5" name="Michelle Wade" initials="MW" lastIdx="14" clrIdx="5"/>
  <p:cmAuthor id="6" name="Berlin, Debra" initials="BD" lastIdx="23" clrIdx="6">
    <p:extLst>
      <p:ext uri="{19B8F6BF-5375-455C-9EA6-DF929625EA0E}">
        <p15:presenceInfo xmlns:p15="http://schemas.microsoft.com/office/powerpoint/2012/main" userId="S-1-5-21-1417001333-1682526488-839522115-591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F497D"/>
    <a:srgbClr val="FFFF85"/>
    <a:srgbClr val="FFC000"/>
    <a:srgbClr val="DF8045"/>
    <a:srgbClr val="32C658"/>
    <a:srgbClr val="D4ECBA"/>
    <a:srgbClr val="92D050"/>
    <a:srgbClr val="9BBB59"/>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61" autoAdjust="0"/>
    <p:restoredTop sz="93665" autoAdjust="0"/>
  </p:normalViewPr>
  <p:slideViewPr>
    <p:cSldViewPr snapToGrid="0">
      <p:cViewPr varScale="1">
        <p:scale>
          <a:sx n="83" d="100"/>
          <a:sy n="83" d="100"/>
        </p:scale>
        <p:origin x="1080" y="84"/>
      </p:cViewPr>
      <p:guideLst>
        <p:guide orient="horz" pos="2160"/>
        <p:guide pos="2880"/>
      </p:guideLst>
    </p:cSldViewPr>
  </p:slideViewPr>
  <p:outlineViewPr>
    <p:cViewPr>
      <p:scale>
        <a:sx n="33" d="100"/>
        <a:sy n="33" d="100"/>
      </p:scale>
      <p:origin x="0" y="-17886"/>
    </p:cViewPr>
  </p:outlineViewPr>
  <p:notesTextViewPr>
    <p:cViewPr>
      <p:scale>
        <a:sx n="125" d="100"/>
        <a:sy n="125" d="100"/>
      </p:scale>
      <p:origin x="0" y="0"/>
    </p:cViewPr>
  </p:notesTextViewPr>
  <p:sorterViewPr>
    <p:cViewPr varScale="1">
      <p:scale>
        <a:sx n="1" d="1"/>
        <a:sy n="1" d="1"/>
      </p:scale>
      <p:origin x="0" y="-16746"/>
    </p:cViewPr>
  </p:sorterViewPr>
  <p:notesViewPr>
    <p:cSldViewPr snapToGrid="0">
      <p:cViewPr varScale="1">
        <p:scale>
          <a:sx n="49" d="100"/>
          <a:sy n="49" d="100"/>
        </p:scale>
        <p:origin x="-1860" y="-102"/>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F34447-0EF1-4659-A023-2AF685D01D20}" type="doc">
      <dgm:prSet loTypeId="urn:microsoft.com/office/officeart/2005/8/layout/equation2" loCatId="relationship" qsTypeId="urn:microsoft.com/office/officeart/2005/8/quickstyle/simple1" qsCatId="simple" csTypeId="urn:microsoft.com/office/officeart/2005/8/colors/accent1_2" csCatId="accent1" phldr="1"/>
      <dgm:spPr/>
      <dgm:t>
        <a:bodyPr/>
        <a:lstStyle/>
        <a:p>
          <a:endParaRPr lang="en-US"/>
        </a:p>
      </dgm:t>
    </dgm:pt>
    <dgm:pt modelId="{17F42C4D-8923-4108-AC54-897DE0E8CC6D}">
      <dgm:prSet phldrT="[Text]" custT="1"/>
      <dgm:spPr/>
      <dgm:t>
        <a:bodyPr/>
        <a:lstStyle/>
        <a:p>
          <a:r>
            <a:rPr lang="en-US" sz="2000" b="1" dirty="0" smtClean="0">
              <a:solidFill>
                <a:schemeClr val="bg1"/>
              </a:solidFill>
              <a:effectLst/>
              <a:latin typeface="+mn-lt"/>
              <a:ea typeface="+mn-ea"/>
              <a:cs typeface="+mn-cs"/>
            </a:rPr>
            <a:t>Clearly stated inference that arises from close reading of a text(s)</a:t>
          </a:r>
          <a:endParaRPr lang="en-US" sz="2000" dirty="0">
            <a:solidFill>
              <a:schemeClr val="bg1"/>
            </a:solidFill>
          </a:endParaRPr>
        </a:p>
      </dgm:t>
    </dgm:pt>
    <dgm:pt modelId="{9952F088-7D7E-49F8-A9FE-6BC0AC56E224}" type="parTrans" cxnId="{D85681D1-9525-48C2-A587-E30C87DD25B2}">
      <dgm:prSet/>
      <dgm:spPr/>
      <dgm:t>
        <a:bodyPr/>
        <a:lstStyle/>
        <a:p>
          <a:endParaRPr lang="en-US"/>
        </a:p>
      </dgm:t>
    </dgm:pt>
    <dgm:pt modelId="{798170D1-17C8-444D-8327-EED59FA5BDD8}" type="sibTrans" cxnId="{D85681D1-9525-48C2-A587-E30C87DD25B2}">
      <dgm:prSet/>
      <dgm:spPr/>
      <dgm:t>
        <a:bodyPr/>
        <a:lstStyle/>
        <a:p>
          <a:endParaRPr lang="en-US"/>
        </a:p>
      </dgm:t>
    </dgm:pt>
    <dgm:pt modelId="{7D72E790-D426-47A0-9316-D43E791CF911}">
      <dgm:prSet phldrT="[Text]" custT="1"/>
      <dgm:spPr/>
      <dgm:t>
        <a:bodyPr/>
        <a:lstStyle/>
        <a:p>
          <a:r>
            <a:rPr lang="en-US" sz="2000" b="1" dirty="0" smtClean="0">
              <a:solidFill>
                <a:schemeClr val="bg1"/>
              </a:solidFill>
              <a:effectLst/>
              <a:latin typeface="+mn-lt"/>
              <a:ea typeface="+mn-ea"/>
              <a:cs typeface="+mn-cs"/>
            </a:rPr>
            <a:t>Supported by specific textual evidence and developed through valid reasoning</a:t>
          </a:r>
          <a:endParaRPr lang="en-US" sz="2000" dirty="0">
            <a:solidFill>
              <a:schemeClr val="bg1"/>
            </a:solidFill>
          </a:endParaRPr>
        </a:p>
      </dgm:t>
    </dgm:pt>
    <dgm:pt modelId="{324FD3D3-943C-4A7E-AC3D-B446B9873833}" type="parTrans" cxnId="{7D99E364-D72A-4C8A-9900-315D86C5DDB3}">
      <dgm:prSet/>
      <dgm:spPr/>
      <dgm:t>
        <a:bodyPr/>
        <a:lstStyle/>
        <a:p>
          <a:endParaRPr lang="en-US"/>
        </a:p>
      </dgm:t>
    </dgm:pt>
    <dgm:pt modelId="{F66ECEF6-0F5D-4A71-BDBB-71175781E8D6}" type="sibTrans" cxnId="{7D99E364-D72A-4C8A-9900-315D86C5DDB3}">
      <dgm:prSet/>
      <dgm:spPr/>
      <dgm:t>
        <a:bodyPr/>
        <a:lstStyle/>
        <a:p>
          <a:endParaRPr lang="en-US"/>
        </a:p>
      </dgm:t>
    </dgm:pt>
    <dgm:pt modelId="{B38EF8DF-15A7-4DE4-BDC8-C4619CF43FA7}">
      <dgm:prSet phldrT="[Text]"/>
      <dgm:spPr/>
      <dgm:t>
        <a:bodyPr/>
        <a:lstStyle/>
        <a:p>
          <a:r>
            <a:rPr lang="en-US" dirty="0" smtClean="0"/>
            <a:t>Evidence-based Claim</a:t>
          </a:r>
          <a:endParaRPr lang="en-US" dirty="0"/>
        </a:p>
      </dgm:t>
    </dgm:pt>
    <dgm:pt modelId="{0E53BE13-00FE-4D35-A809-C698D345F12E}" type="parTrans" cxnId="{0326C28D-00F1-47A8-ACBA-9E00B6B7D356}">
      <dgm:prSet/>
      <dgm:spPr/>
      <dgm:t>
        <a:bodyPr/>
        <a:lstStyle/>
        <a:p>
          <a:endParaRPr lang="en-US"/>
        </a:p>
      </dgm:t>
    </dgm:pt>
    <dgm:pt modelId="{5BBD9F75-12FC-448F-8224-5960DDB1FB2F}" type="sibTrans" cxnId="{0326C28D-00F1-47A8-ACBA-9E00B6B7D356}">
      <dgm:prSet/>
      <dgm:spPr/>
      <dgm:t>
        <a:bodyPr/>
        <a:lstStyle/>
        <a:p>
          <a:endParaRPr lang="en-US"/>
        </a:p>
      </dgm:t>
    </dgm:pt>
    <dgm:pt modelId="{D5F58642-E18F-482C-8DE0-8C5C51FFEA69}" type="pres">
      <dgm:prSet presAssocID="{98F34447-0EF1-4659-A023-2AF685D01D20}" presName="Name0" presStyleCnt="0">
        <dgm:presLayoutVars>
          <dgm:dir/>
          <dgm:resizeHandles val="exact"/>
        </dgm:presLayoutVars>
      </dgm:prSet>
      <dgm:spPr/>
      <dgm:t>
        <a:bodyPr/>
        <a:lstStyle/>
        <a:p>
          <a:endParaRPr lang="en-US"/>
        </a:p>
      </dgm:t>
    </dgm:pt>
    <dgm:pt modelId="{04F90F34-FFBB-499B-8C1E-EF6CA8183DDB}" type="pres">
      <dgm:prSet presAssocID="{98F34447-0EF1-4659-A023-2AF685D01D20}" presName="vNodes" presStyleCnt="0"/>
      <dgm:spPr/>
    </dgm:pt>
    <dgm:pt modelId="{BF8870FE-AA31-40FA-B429-4D8564E3FA05}" type="pres">
      <dgm:prSet presAssocID="{17F42C4D-8923-4108-AC54-897DE0E8CC6D}" presName="node" presStyleLbl="node1" presStyleIdx="0" presStyleCnt="3" custScaleX="309875" custScaleY="191969" custLinFactNeighborX="-85565" custLinFactNeighborY="46242">
        <dgm:presLayoutVars>
          <dgm:bulletEnabled val="1"/>
        </dgm:presLayoutVars>
      </dgm:prSet>
      <dgm:spPr/>
      <dgm:t>
        <a:bodyPr/>
        <a:lstStyle/>
        <a:p>
          <a:endParaRPr lang="en-US"/>
        </a:p>
      </dgm:t>
    </dgm:pt>
    <dgm:pt modelId="{2228F66B-9D49-450C-8A0C-7CF4F29100A2}" type="pres">
      <dgm:prSet presAssocID="{798170D1-17C8-444D-8327-EED59FA5BDD8}" presName="spacerT" presStyleCnt="0"/>
      <dgm:spPr/>
    </dgm:pt>
    <dgm:pt modelId="{88A83F12-857F-4399-BC62-92A5B46D5724}" type="pres">
      <dgm:prSet presAssocID="{798170D1-17C8-444D-8327-EED59FA5BDD8}" presName="sibTrans" presStyleLbl="sibTrans2D1" presStyleIdx="0" presStyleCnt="2" custLinFactNeighborX="83762" custLinFactNeighborY="-22950"/>
      <dgm:spPr/>
      <dgm:t>
        <a:bodyPr/>
        <a:lstStyle/>
        <a:p>
          <a:endParaRPr lang="en-US"/>
        </a:p>
      </dgm:t>
    </dgm:pt>
    <dgm:pt modelId="{6C7671E4-A0B7-46EE-8E30-E6F8661F144E}" type="pres">
      <dgm:prSet presAssocID="{798170D1-17C8-444D-8327-EED59FA5BDD8}" presName="spacerB" presStyleCnt="0"/>
      <dgm:spPr/>
    </dgm:pt>
    <dgm:pt modelId="{224E3713-5132-4054-ADCE-1443EFC63E31}" type="pres">
      <dgm:prSet presAssocID="{7D72E790-D426-47A0-9316-D43E791CF911}" presName="node" presStyleLbl="node1" presStyleIdx="1" presStyleCnt="3" custScaleX="304484" custScaleY="222573" custLinFactY="-12709" custLinFactNeighborX="-89606" custLinFactNeighborY="-100000">
        <dgm:presLayoutVars>
          <dgm:bulletEnabled val="1"/>
        </dgm:presLayoutVars>
      </dgm:prSet>
      <dgm:spPr/>
      <dgm:t>
        <a:bodyPr/>
        <a:lstStyle/>
        <a:p>
          <a:endParaRPr lang="en-US"/>
        </a:p>
      </dgm:t>
    </dgm:pt>
    <dgm:pt modelId="{5D9B441F-00EA-42A1-AB19-D3D6785824B4}" type="pres">
      <dgm:prSet presAssocID="{98F34447-0EF1-4659-A023-2AF685D01D20}" presName="sibTransLast" presStyleLbl="sibTrans2D1" presStyleIdx="1" presStyleCnt="2" custScaleX="166733" custScaleY="174000" custLinFactNeighborX="-7744" custLinFactNeighborY="-1813"/>
      <dgm:spPr/>
      <dgm:t>
        <a:bodyPr/>
        <a:lstStyle/>
        <a:p>
          <a:endParaRPr lang="en-US"/>
        </a:p>
      </dgm:t>
    </dgm:pt>
    <dgm:pt modelId="{F5F02A85-DF3A-4FF8-AFEB-CD9E6AAD6BF8}" type="pres">
      <dgm:prSet presAssocID="{98F34447-0EF1-4659-A023-2AF685D01D20}" presName="connectorText" presStyleLbl="sibTrans2D1" presStyleIdx="1" presStyleCnt="2"/>
      <dgm:spPr/>
      <dgm:t>
        <a:bodyPr/>
        <a:lstStyle/>
        <a:p>
          <a:endParaRPr lang="en-US"/>
        </a:p>
      </dgm:t>
    </dgm:pt>
    <dgm:pt modelId="{61B538E0-EE28-42B9-9C82-260318036FE7}" type="pres">
      <dgm:prSet presAssocID="{98F34447-0EF1-4659-A023-2AF685D01D20}" presName="lastNode" presStyleLbl="node1" presStyleIdx="2" presStyleCnt="3" custScaleX="200945" custScaleY="176578" custLinFactX="6707" custLinFactNeighborX="100000" custLinFactNeighborY="546">
        <dgm:presLayoutVars>
          <dgm:bulletEnabled val="1"/>
        </dgm:presLayoutVars>
      </dgm:prSet>
      <dgm:spPr/>
      <dgm:t>
        <a:bodyPr/>
        <a:lstStyle/>
        <a:p>
          <a:endParaRPr lang="en-US"/>
        </a:p>
      </dgm:t>
    </dgm:pt>
  </dgm:ptLst>
  <dgm:cxnLst>
    <dgm:cxn modelId="{C960B413-3032-4A68-B641-C63BB4BA5E80}" type="presOf" srcId="{798170D1-17C8-444D-8327-EED59FA5BDD8}" destId="{88A83F12-857F-4399-BC62-92A5B46D5724}" srcOrd="0" destOrd="0" presId="urn:microsoft.com/office/officeart/2005/8/layout/equation2"/>
    <dgm:cxn modelId="{B753AE7C-58D4-406B-BED2-74331A497F3A}" type="presOf" srcId="{98F34447-0EF1-4659-A023-2AF685D01D20}" destId="{D5F58642-E18F-482C-8DE0-8C5C51FFEA69}" srcOrd="0" destOrd="0" presId="urn:microsoft.com/office/officeart/2005/8/layout/equation2"/>
    <dgm:cxn modelId="{D85681D1-9525-48C2-A587-E30C87DD25B2}" srcId="{98F34447-0EF1-4659-A023-2AF685D01D20}" destId="{17F42C4D-8923-4108-AC54-897DE0E8CC6D}" srcOrd="0" destOrd="0" parTransId="{9952F088-7D7E-49F8-A9FE-6BC0AC56E224}" sibTransId="{798170D1-17C8-444D-8327-EED59FA5BDD8}"/>
    <dgm:cxn modelId="{C5A75847-4936-47B9-831E-593B1802E925}" type="presOf" srcId="{17F42C4D-8923-4108-AC54-897DE0E8CC6D}" destId="{BF8870FE-AA31-40FA-B429-4D8564E3FA05}" srcOrd="0" destOrd="0" presId="urn:microsoft.com/office/officeart/2005/8/layout/equation2"/>
    <dgm:cxn modelId="{D9B26A7D-1408-4C31-8C0B-4F3855D852A5}" type="presOf" srcId="{F66ECEF6-0F5D-4A71-BDBB-71175781E8D6}" destId="{F5F02A85-DF3A-4FF8-AFEB-CD9E6AAD6BF8}" srcOrd="1" destOrd="0" presId="urn:microsoft.com/office/officeart/2005/8/layout/equation2"/>
    <dgm:cxn modelId="{0326C28D-00F1-47A8-ACBA-9E00B6B7D356}" srcId="{98F34447-0EF1-4659-A023-2AF685D01D20}" destId="{B38EF8DF-15A7-4DE4-BDC8-C4619CF43FA7}" srcOrd="2" destOrd="0" parTransId="{0E53BE13-00FE-4D35-A809-C698D345F12E}" sibTransId="{5BBD9F75-12FC-448F-8224-5960DDB1FB2F}"/>
    <dgm:cxn modelId="{F1F3EEA5-1B34-4730-9B61-6911FCDE5050}" type="presOf" srcId="{F66ECEF6-0F5D-4A71-BDBB-71175781E8D6}" destId="{5D9B441F-00EA-42A1-AB19-D3D6785824B4}" srcOrd="0" destOrd="0" presId="urn:microsoft.com/office/officeart/2005/8/layout/equation2"/>
    <dgm:cxn modelId="{7D99E364-D72A-4C8A-9900-315D86C5DDB3}" srcId="{98F34447-0EF1-4659-A023-2AF685D01D20}" destId="{7D72E790-D426-47A0-9316-D43E791CF911}" srcOrd="1" destOrd="0" parTransId="{324FD3D3-943C-4A7E-AC3D-B446B9873833}" sibTransId="{F66ECEF6-0F5D-4A71-BDBB-71175781E8D6}"/>
    <dgm:cxn modelId="{517E1D59-80D9-49E3-8AC8-CFB2BF158A1E}" type="presOf" srcId="{B38EF8DF-15A7-4DE4-BDC8-C4619CF43FA7}" destId="{61B538E0-EE28-42B9-9C82-260318036FE7}" srcOrd="0" destOrd="0" presId="urn:microsoft.com/office/officeart/2005/8/layout/equation2"/>
    <dgm:cxn modelId="{A3C91BBE-E80B-44F8-BF5D-4B8B4F9548F0}" type="presOf" srcId="{7D72E790-D426-47A0-9316-D43E791CF911}" destId="{224E3713-5132-4054-ADCE-1443EFC63E31}" srcOrd="0" destOrd="0" presId="urn:microsoft.com/office/officeart/2005/8/layout/equation2"/>
    <dgm:cxn modelId="{7FEDEA94-EE9F-4FA0-A29F-B37268C5F40E}" type="presParOf" srcId="{D5F58642-E18F-482C-8DE0-8C5C51FFEA69}" destId="{04F90F34-FFBB-499B-8C1E-EF6CA8183DDB}" srcOrd="0" destOrd="0" presId="urn:microsoft.com/office/officeart/2005/8/layout/equation2"/>
    <dgm:cxn modelId="{191772CC-DBED-4BBA-8F2C-8CE25636FEFD}" type="presParOf" srcId="{04F90F34-FFBB-499B-8C1E-EF6CA8183DDB}" destId="{BF8870FE-AA31-40FA-B429-4D8564E3FA05}" srcOrd="0" destOrd="0" presId="urn:microsoft.com/office/officeart/2005/8/layout/equation2"/>
    <dgm:cxn modelId="{6FDB8136-E96B-46E0-896A-5C976E1187A6}" type="presParOf" srcId="{04F90F34-FFBB-499B-8C1E-EF6CA8183DDB}" destId="{2228F66B-9D49-450C-8A0C-7CF4F29100A2}" srcOrd="1" destOrd="0" presId="urn:microsoft.com/office/officeart/2005/8/layout/equation2"/>
    <dgm:cxn modelId="{7D101EB0-7B68-4E5A-860A-0C41B58355CA}" type="presParOf" srcId="{04F90F34-FFBB-499B-8C1E-EF6CA8183DDB}" destId="{88A83F12-857F-4399-BC62-92A5B46D5724}" srcOrd="2" destOrd="0" presId="urn:microsoft.com/office/officeart/2005/8/layout/equation2"/>
    <dgm:cxn modelId="{FDBB2C59-28D9-4FD9-A1C2-D0FBC40D6975}" type="presParOf" srcId="{04F90F34-FFBB-499B-8C1E-EF6CA8183DDB}" destId="{6C7671E4-A0B7-46EE-8E30-E6F8661F144E}" srcOrd="3" destOrd="0" presId="urn:microsoft.com/office/officeart/2005/8/layout/equation2"/>
    <dgm:cxn modelId="{A3D60EE8-04F2-4729-9C3F-B2C29DA3ED33}" type="presParOf" srcId="{04F90F34-FFBB-499B-8C1E-EF6CA8183DDB}" destId="{224E3713-5132-4054-ADCE-1443EFC63E31}" srcOrd="4" destOrd="0" presId="urn:microsoft.com/office/officeart/2005/8/layout/equation2"/>
    <dgm:cxn modelId="{722817C3-FD7B-45A2-AFD3-874CF49BCC18}" type="presParOf" srcId="{D5F58642-E18F-482C-8DE0-8C5C51FFEA69}" destId="{5D9B441F-00EA-42A1-AB19-D3D6785824B4}" srcOrd="1" destOrd="0" presId="urn:microsoft.com/office/officeart/2005/8/layout/equation2"/>
    <dgm:cxn modelId="{2E177ACB-9F13-40F2-B041-02D6738D8489}" type="presParOf" srcId="{5D9B441F-00EA-42A1-AB19-D3D6785824B4}" destId="{F5F02A85-DF3A-4FF8-AFEB-CD9E6AAD6BF8}" srcOrd="0" destOrd="0" presId="urn:microsoft.com/office/officeart/2005/8/layout/equation2"/>
    <dgm:cxn modelId="{B8938A21-64DB-463A-8442-C1DEAAB8038F}" type="presParOf" srcId="{D5F58642-E18F-482C-8DE0-8C5C51FFEA69}" destId="{61B538E0-EE28-42B9-9C82-260318036FE7}" srcOrd="2" destOrd="0" presId="urn:microsoft.com/office/officeart/2005/8/layout/equati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430E79E-5546-4189-8478-9B814B71D8C9}" type="doc">
      <dgm:prSet loTypeId="urn:microsoft.com/office/officeart/2005/8/layout/arrow2" loCatId="process" qsTypeId="urn:microsoft.com/office/officeart/2005/8/quickstyle/simple1" qsCatId="simple" csTypeId="urn:microsoft.com/office/officeart/2005/8/colors/accent1_2" csCatId="accent1" phldr="1"/>
      <dgm:spPr/>
    </dgm:pt>
    <dgm:pt modelId="{216F5E20-C022-400D-925E-D494A19E21D3}">
      <dgm:prSet phldrT="[Text]" custT="1"/>
      <dgm:spPr/>
      <dgm:t>
        <a:bodyPr/>
        <a:lstStyle/>
        <a:p>
          <a:r>
            <a:rPr lang="en-US" sz="2800" smtClean="0"/>
            <a:t>Forming</a:t>
          </a:r>
          <a:endParaRPr lang="en-US" sz="2800" dirty="0"/>
        </a:p>
      </dgm:t>
    </dgm:pt>
    <dgm:pt modelId="{835BA77F-A6D1-466A-9046-63C6C7D246FA}" type="parTrans" cxnId="{2980DBC4-DFC1-41B4-B5DF-E62D3D968571}">
      <dgm:prSet/>
      <dgm:spPr/>
      <dgm:t>
        <a:bodyPr/>
        <a:lstStyle/>
        <a:p>
          <a:endParaRPr lang="en-US"/>
        </a:p>
      </dgm:t>
    </dgm:pt>
    <dgm:pt modelId="{900AB02C-432F-4162-B046-D06E445D47F3}" type="sibTrans" cxnId="{2980DBC4-DFC1-41B4-B5DF-E62D3D968571}">
      <dgm:prSet/>
      <dgm:spPr/>
      <dgm:t>
        <a:bodyPr/>
        <a:lstStyle/>
        <a:p>
          <a:endParaRPr lang="en-US"/>
        </a:p>
      </dgm:t>
    </dgm:pt>
    <dgm:pt modelId="{3E57D889-1B2B-4E53-BBF1-3FB74D9A2BA4}">
      <dgm:prSet phldrT="[Text]" custT="1"/>
      <dgm:spPr/>
      <dgm:t>
        <a:bodyPr/>
        <a:lstStyle/>
        <a:p>
          <a:r>
            <a:rPr lang="en-US" sz="2800" dirty="0" smtClean="0"/>
            <a:t>Making</a:t>
          </a:r>
          <a:endParaRPr lang="en-US" sz="2800" dirty="0"/>
        </a:p>
      </dgm:t>
    </dgm:pt>
    <dgm:pt modelId="{F8FC30AC-6FB5-4E41-B008-CA347C8BF0E4}" type="parTrans" cxnId="{CFFDC395-3BC5-4817-A6F4-48801424702C}">
      <dgm:prSet/>
      <dgm:spPr/>
      <dgm:t>
        <a:bodyPr/>
        <a:lstStyle/>
        <a:p>
          <a:endParaRPr lang="en-US"/>
        </a:p>
      </dgm:t>
    </dgm:pt>
    <dgm:pt modelId="{340E81BA-A0E4-452B-B16D-22C633280782}" type="sibTrans" cxnId="{CFFDC395-3BC5-4817-A6F4-48801424702C}">
      <dgm:prSet/>
      <dgm:spPr/>
      <dgm:t>
        <a:bodyPr/>
        <a:lstStyle/>
        <a:p>
          <a:endParaRPr lang="en-US"/>
        </a:p>
      </dgm:t>
    </dgm:pt>
    <dgm:pt modelId="{33C0F42A-A296-427A-A0BB-E32E17C9A50D}">
      <dgm:prSet phldrT="[Text]" custT="1"/>
      <dgm:spPr/>
      <dgm:t>
        <a:bodyPr/>
        <a:lstStyle/>
        <a:p>
          <a:r>
            <a:rPr lang="en-US" sz="2800" dirty="0" smtClean="0"/>
            <a:t>Organizing</a:t>
          </a:r>
          <a:endParaRPr lang="en-US" sz="2800" dirty="0"/>
        </a:p>
      </dgm:t>
    </dgm:pt>
    <dgm:pt modelId="{B7CE58F7-AE73-4153-9B6E-FF69343FF3E3}" type="parTrans" cxnId="{5E2ED2B3-AD50-490E-8AA4-50074FE47687}">
      <dgm:prSet/>
      <dgm:spPr/>
      <dgm:t>
        <a:bodyPr/>
        <a:lstStyle/>
        <a:p>
          <a:endParaRPr lang="en-US"/>
        </a:p>
      </dgm:t>
    </dgm:pt>
    <dgm:pt modelId="{AEF77FF1-110D-4A32-B85E-5A3B4A3F44C2}" type="sibTrans" cxnId="{5E2ED2B3-AD50-490E-8AA4-50074FE47687}">
      <dgm:prSet/>
      <dgm:spPr/>
      <dgm:t>
        <a:bodyPr/>
        <a:lstStyle/>
        <a:p>
          <a:endParaRPr lang="en-US"/>
        </a:p>
      </dgm:t>
    </dgm:pt>
    <dgm:pt modelId="{368C0C51-880A-45EA-B49F-B73D9D5F20D5}">
      <dgm:prSet phldrT="[Text]" custT="1"/>
      <dgm:spPr/>
      <dgm:t>
        <a:bodyPr/>
        <a:lstStyle/>
        <a:p>
          <a:r>
            <a:rPr lang="en-US" sz="2800" dirty="0" smtClean="0"/>
            <a:t>Writing</a:t>
          </a:r>
          <a:endParaRPr lang="en-US" sz="2800" dirty="0"/>
        </a:p>
      </dgm:t>
    </dgm:pt>
    <dgm:pt modelId="{A122B748-6E7B-4450-954C-884CF89B5D5D}" type="parTrans" cxnId="{36E3558B-DD6F-4F83-AF19-BCF843146E28}">
      <dgm:prSet/>
      <dgm:spPr/>
      <dgm:t>
        <a:bodyPr/>
        <a:lstStyle/>
        <a:p>
          <a:endParaRPr lang="en-US"/>
        </a:p>
      </dgm:t>
    </dgm:pt>
    <dgm:pt modelId="{20A6AA08-42EA-4F36-A2D2-731F52EB4022}" type="sibTrans" cxnId="{36E3558B-DD6F-4F83-AF19-BCF843146E28}">
      <dgm:prSet/>
      <dgm:spPr/>
      <dgm:t>
        <a:bodyPr/>
        <a:lstStyle/>
        <a:p>
          <a:endParaRPr lang="en-US"/>
        </a:p>
      </dgm:t>
    </dgm:pt>
    <dgm:pt modelId="{36279E79-BAC1-4940-9475-4910F00F3082}" type="pres">
      <dgm:prSet presAssocID="{5430E79E-5546-4189-8478-9B814B71D8C9}" presName="arrowDiagram" presStyleCnt="0">
        <dgm:presLayoutVars>
          <dgm:chMax val="5"/>
          <dgm:dir/>
          <dgm:resizeHandles val="exact"/>
        </dgm:presLayoutVars>
      </dgm:prSet>
      <dgm:spPr/>
    </dgm:pt>
    <dgm:pt modelId="{B852A05D-1071-4520-B7A0-C8396A6D37A7}" type="pres">
      <dgm:prSet presAssocID="{5430E79E-5546-4189-8478-9B814B71D8C9}" presName="arrow" presStyleLbl="bgShp" presStyleIdx="0" presStyleCnt="1" custLinFactNeighborX="111"/>
      <dgm:spPr/>
    </dgm:pt>
    <dgm:pt modelId="{AE7C1B52-2503-4150-AC53-B63F9365DFCB}" type="pres">
      <dgm:prSet presAssocID="{5430E79E-5546-4189-8478-9B814B71D8C9}" presName="arrowDiagram4" presStyleCnt="0"/>
      <dgm:spPr/>
    </dgm:pt>
    <dgm:pt modelId="{F06B0B35-44E7-40BD-B50D-937046022FCE}" type="pres">
      <dgm:prSet presAssocID="{216F5E20-C022-400D-925E-D494A19E21D3}" presName="bullet4a" presStyleLbl="node1" presStyleIdx="0" presStyleCnt="4"/>
      <dgm:spPr/>
    </dgm:pt>
    <dgm:pt modelId="{8547AA15-B10F-4412-87C3-01DCC3247FD0}" type="pres">
      <dgm:prSet presAssocID="{216F5E20-C022-400D-925E-D494A19E21D3}" presName="textBox4a" presStyleLbl="revTx" presStyleIdx="0" presStyleCnt="4" custScaleX="242674" custLinFactNeighborX="81694" custLinFactNeighborY="-5448">
        <dgm:presLayoutVars>
          <dgm:bulletEnabled val="1"/>
        </dgm:presLayoutVars>
      </dgm:prSet>
      <dgm:spPr/>
      <dgm:t>
        <a:bodyPr/>
        <a:lstStyle/>
        <a:p>
          <a:endParaRPr lang="en-US"/>
        </a:p>
      </dgm:t>
    </dgm:pt>
    <dgm:pt modelId="{E1BA7CB7-BA70-425D-973F-BEF2F7DD36CB}" type="pres">
      <dgm:prSet presAssocID="{3E57D889-1B2B-4E53-BBF1-3FB74D9A2BA4}" presName="bullet4b" presStyleLbl="node1" presStyleIdx="1" presStyleCnt="4"/>
      <dgm:spPr/>
    </dgm:pt>
    <dgm:pt modelId="{0CE99F51-41A3-447C-8711-DABEFC331F17}" type="pres">
      <dgm:prSet presAssocID="{3E57D889-1B2B-4E53-BBF1-3FB74D9A2BA4}" presName="textBox4b" presStyleLbl="revTx" presStyleIdx="1" presStyleCnt="4" custScaleX="200439" custScaleY="39066" custLinFactNeighborX="63096" custLinFactNeighborY="-31290">
        <dgm:presLayoutVars>
          <dgm:bulletEnabled val="1"/>
        </dgm:presLayoutVars>
      </dgm:prSet>
      <dgm:spPr/>
      <dgm:t>
        <a:bodyPr/>
        <a:lstStyle/>
        <a:p>
          <a:endParaRPr lang="en-US"/>
        </a:p>
      </dgm:t>
    </dgm:pt>
    <dgm:pt modelId="{6AC7F5AE-7170-40FD-BE6C-C3C0C9E21670}" type="pres">
      <dgm:prSet presAssocID="{33C0F42A-A296-427A-A0BB-E32E17C9A50D}" presName="bullet4c" presStyleLbl="node1" presStyleIdx="2" presStyleCnt="4" custLinFactNeighborX="28181" custLinFactNeighborY="-7011"/>
      <dgm:spPr/>
    </dgm:pt>
    <dgm:pt modelId="{A3E71F3F-2623-4AE1-ABC4-7ABFF7630F33}" type="pres">
      <dgm:prSet presAssocID="{33C0F42A-A296-427A-A0BB-E32E17C9A50D}" presName="textBox4c" presStyleLbl="revTx" presStyleIdx="2" presStyleCnt="4" custScaleX="164806" custScaleY="28547" custLinFactNeighborX="52134" custLinFactNeighborY="-35837">
        <dgm:presLayoutVars>
          <dgm:bulletEnabled val="1"/>
        </dgm:presLayoutVars>
      </dgm:prSet>
      <dgm:spPr/>
      <dgm:t>
        <a:bodyPr/>
        <a:lstStyle/>
        <a:p>
          <a:endParaRPr lang="en-US"/>
        </a:p>
      </dgm:t>
    </dgm:pt>
    <dgm:pt modelId="{B4FC90B1-E932-485B-8E5E-1A9A43CBCB9C}" type="pres">
      <dgm:prSet presAssocID="{368C0C51-880A-45EA-B49F-B73D9D5F20D5}" presName="bullet4d" presStyleLbl="node1" presStyleIdx="3" presStyleCnt="4"/>
      <dgm:spPr/>
    </dgm:pt>
    <dgm:pt modelId="{03B571EF-77BD-40DA-B95E-FCF45D8E731B}" type="pres">
      <dgm:prSet presAssocID="{368C0C51-880A-45EA-B49F-B73D9D5F20D5}" presName="textBox4d" presStyleLbl="revTx" presStyleIdx="3" presStyleCnt="4" custScaleX="123229" custScaleY="24093" custLinFactNeighborX="13872" custLinFactNeighborY="-41968">
        <dgm:presLayoutVars>
          <dgm:bulletEnabled val="1"/>
        </dgm:presLayoutVars>
      </dgm:prSet>
      <dgm:spPr/>
      <dgm:t>
        <a:bodyPr/>
        <a:lstStyle/>
        <a:p>
          <a:endParaRPr lang="en-US"/>
        </a:p>
      </dgm:t>
    </dgm:pt>
  </dgm:ptLst>
  <dgm:cxnLst>
    <dgm:cxn modelId="{BA792129-B0AB-4D1A-AF75-8466732959AC}" type="presOf" srcId="{216F5E20-C022-400D-925E-D494A19E21D3}" destId="{8547AA15-B10F-4412-87C3-01DCC3247FD0}" srcOrd="0" destOrd="0" presId="urn:microsoft.com/office/officeart/2005/8/layout/arrow2"/>
    <dgm:cxn modelId="{5E2ED2B3-AD50-490E-8AA4-50074FE47687}" srcId="{5430E79E-5546-4189-8478-9B814B71D8C9}" destId="{33C0F42A-A296-427A-A0BB-E32E17C9A50D}" srcOrd="2" destOrd="0" parTransId="{B7CE58F7-AE73-4153-9B6E-FF69343FF3E3}" sibTransId="{AEF77FF1-110D-4A32-B85E-5A3B4A3F44C2}"/>
    <dgm:cxn modelId="{B9C45ACB-F434-4191-8EE8-19F8B2D83A64}" type="presOf" srcId="{3E57D889-1B2B-4E53-BBF1-3FB74D9A2BA4}" destId="{0CE99F51-41A3-447C-8711-DABEFC331F17}" srcOrd="0" destOrd="0" presId="urn:microsoft.com/office/officeart/2005/8/layout/arrow2"/>
    <dgm:cxn modelId="{36E3558B-DD6F-4F83-AF19-BCF843146E28}" srcId="{5430E79E-5546-4189-8478-9B814B71D8C9}" destId="{368C0C51-880A-45EA-B49F-B73D9D5F20D5}" srcOrd="3" destOrd="0" parTransId="{A122B748-6E7B-4450-954C-884CF89B5D5D}" sibTransId="{20A6AA08-42EA-4F36-A2D2-731F52EB4022}"/>
    <dgm:cxn modelId="{8E88F315-B14D-4243-82CF-4EA8AAFB38E8}" type="presOf" srcId="{33C0F42A-A296-427A-A0BB-E32E17C9A50D}" destId="{A3E71F3F-2623-4AE1-ABC4-7ABFF7630F33}" srcOrd="0" destOrd="0" presId="urn:microsoft.com/office/officeart/2005/8/layout/arrow2"/>
    <dgm:cxn modelId="{CFFDC395-3BC5-4817-A6F4-48801424702C}" srcId="{5430E79E-5546-4189-8478-9B814B71D8C9}" destId="{3E57D889-1B2B-4E53-BBF1-3FB74D9A2BA4}" srcOrd="1" destOrd="0" parTransId="{F8FC30AC-6FB5-4E41-B008-CA347C8BF0E4}" sibTransId="{340E81BA-A0E4-452B-B16D-22C633280782}"/>
    <dgm:cxn modelId="{E0147047-5AE7-4978-8EB9-DECCD3579AF0}" type="presOf" srcId="{368C0C51-880A-45EA-B49F-B73D9D5F20D5}" destId="{03B571EF-77BD-40DA-B95E-FCF45D8E731B}" srcOrd="0" destOrd="0" presId="urn:microsoft.com/office/officeart/2005/8/layout/arrow2"/>
    <dgm:cxn modelId="{2980DBC4-DFC1-41B4-B5DF-E62D3D968571}" srcId="{5430E79E-5546-4189-8478-9B814B71D8C9}" destId="{216F5E20-C022-400D-925E-D494A19E21D3}" srcOrd="0" destOrd="0" parTransId="{835BA77F-A6D1-466A-9046-63C6C7D246FA}" sibTransId="{900AB02C-432F-4162-B046-D06E445D47F3}"/>
    <dgm:cxn modelId="{793E8D01-DC34-44EF-811D-0431FE34054A}" type="presOf" srcId="{5430E79E-5546-4189-8478-9B814B71D8C9}" destId="{36279E79-BAC1-4940-9475-4910F00F3082}" srcOrd="0" destOrd="0" presId="urn:microsoft.com/office/officeart/2005/8/layout/arrow2"/>
    <dgm:cxn modelId="{79DB6260-F63E-4D86-B641-9C88EFF8807F}" type="presParOf" srcId="{36279E79-BAC1-4940-9475-4910F00F3082}" destId="{B852A05D-1071-4520-B7A0-C8396A6D37A7}" srcOrd="0" destOrd="0" presId="urn:microsoft.com/office/officeart/2005/8/layout/arrow2"/>
    <dgm:cxn modelId="{C7F3932E-5C1A-4FAA-AF28-4E1BE1CFE0DB}" type="presParOf" srcId="{36279E79-BAC1-4940-9475-4910F00F3082}" destId="{AE7C1B52-2503-4150-AC53-B63F9365DFCB}" srcOrd="1" destOrd="0" presId="urn:microsoft.com/office/officeart/2005/8/layout/arrow2"/>
    <dgm:cxn modelId="{5D8705F4-E68D-43A2-B41F-D6D60889E70E}" type="presParOf" srcId="{AE7C1B52-2503-4150-AC53-B63F9365DFCB}" destId="{F06B0B35-44E7-40BD-B50D-937046022FCE}" srcOrd="0" destOrd="0" presId="urn:microsoft.com/office/officeart/2005/8/layout/arrow2"/>
    <dgm:cxn modelId="{5AFD4707-69D9-4178-8E5F-D7699AA63784}" type="presParOf" srcId="{AE7C1B52-2503-4150-AC53-B63F9365DFCB}" destId="{8547AA15-B10F-4412-87C3-01DCC3247FD0}" srcOrd="1" destOrd="0" presId="urn:microsoft.com/office/officeart/2005/8/layout/arrow2"/>
    <dgm:cxn modelId="{48E1D6FD-4AF3-4B7B-B601-6D7497BBC434}" type="presParOf" srcId="{AE7C1B52-2503-4150-AC53-B63F9365DFCB}" destId="{E1BA7CB7-BA70-425D-973F-BEF2F7DD36CB}" srcOrd="2" destOrd="0" presId="urn:microsoft.com/office/officeart/2005/8/layout/arrow2"/>
    <dgm:cxn modelId="{34CC3488-1127-4495-BCD6-E5F7B9AE2DCA}" type="presParOf" srcId="{AE7C1B52-2503-4150-AC53-B63F9365DFCB}" destId="{0CE99F51-41A3-447C-8711-DABEFC331F17}" srcOrd="3" destOrd="0" presId="urn:microsoft.com/office/officeart/2005/8/layout/arrow2"/>
    <dgm:cxn modelId="{87B782C6-B04C-411C-86DA-8794D9952A35}" type="presParOf" srcId="{AE7C1B52-2503-4150-AC53-B63F9365DFCB}" destId="{6AC7F5AE-7170-40FD-BE6C-C3C0C9E21670}" srcOrd="4" destOrd="0" presId="urn:microsoft.com/office/officeart/2005/8/layout/arrow2"/>
    <dgm:cxn modelId="{5DBEC3C1-04D6-487C-90CB-F79812DC15E6}" type="presParOf" srcId="{AE7C1B52-2503-4150-AC53-B63F9365DFCB}" destId="{A3E71F3F-2623-4AE1-ABC4-7ABFF7630F33}" srcOrd="5" destOrd="0" presId="urn:microsoft.com/office/officeart/2005/8/layout/arrow2"/>
    <dgm:cxn modelId="{3F0DB664-9E1D-4C25-8CB9-DFA5B004B0D3}" type="presParOf" srcId="{AE7C1B52-2503-4150-AC53-B63F9365DFCB}" destId="{B4FC90B1-E932-485B-8E5E-1A9A43CBCB9C}" srcOrd="6" destOrd="0" presId="urn:microsoft.com/office/officeart/2005/8/layout/arrow2"/>
    <dgm:cxn modelId="{629B88DD-EA9D-4D9C-85D6-AEB347A2C7D5}" type="presParOf" srcId="{AE7C1B52-2503-4150-AC53-B63F9365DFCB}" destId="{03B571EF-77BD-40DA-B95E-FCF45D8E731B}" srcOrd="7"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2.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8/13/2014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8/13/2014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odelleducation.com/resources/reading-closely" TargetMode="External"/><Relationship Id="rId2" Type="http://schemas.openxmlformats.org/officeDocument/2006/relationships/slide" Target="../slides/slide4.xml"/><Relationship Id="rId1" Type="http://schemas.openxmlformats.org/officeDocument/2006/relationships/notesMaster" Target="../notesMasters/notesMaster1.xml"/><Relationship Id="rId6" Type="http://schemas.openxmlformats.org/officeDocument/2006/relationships/hyperlink" Target="http://odelleducation.com/literacy-curriculum/argumentation" TargetMode="External"/><Relationship Id="rId5" Type="http://schemas.openxmlformats.org/officeDocument/2006/relationships/hyperlink" Target="http://odelleducation.com/literacy-curriculum/research" TargetMode="External"/><Relationship Id="rId4" Type="http://schemas.openxmlformats.org/officeDocument/2006/relationships/hyperlink" Target="http://odelleducation.com/resources/making-ebc-lesson"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44</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illustrates a progression of writing with evidence. In Module 2, we looked at close reading and text dependent questions. This is the springboard to being able to write from sources. After close reading, students now must learn to make claims and finally they must seek evidence for those claims and communicate effectively through writing.</a:t>
            </a:r>
            <a:endParaRPr lang="en-US" dirty="0"/>
          </a:p>
        </p:txBody>
      </p:sp>
      <p:sp>
        <p:nvSpPr>
          <p:cNvPr id="4" name="Slide Number Placeholder 3"/>
          <p:cNvSpPr>
            <a:spLocks noGrp="1"/>
          </p:cNvSpPr>
          <p:nvPr>
            <p:ph type="sldNum" sz="quarter" idx="10"/>
          </p:nvPr>
        </p:nvSpPr>
        <p:spPr/>
        <p:txBody>
          <a:bodyPr/>
          <a:lstStyle/>
          <a:p>
            <a:fld id="{C49714F8-B264-4F33-AC43-1042C4315482}" type="slidenum">
              <a:rPr lang="en-US" smtClean="0"/>
              <a:pPr/>
              <a:t>45</a:t>
            </a:fld>
            <a:endParaRPr lang="en-US" dirty="0"/>
          </a:p>
        </p:txBody>
      </p:sp>
    </p:spTree>
    <p:extLst>
      <p:ext uri="{BB962C8B-B14F-4D97-AF65-F5344CB8AC3E}">
        <p14:creationId xmlns:p14="http://schemas.microsoft.com/office/powerpoint/2010/main" val="22170000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Making evidence-based claims about texts is </a:t>
            </a:r>
            <a:r>
              <a:rPr lang="en-US" dirty="0" smtClean="0"/>
              <a:t>a core </a:t>
            </a:r>
            <a:r>
              <a:rPr lang="en-US" dirty="0"/>
              <a:t>literacy and critical thinking proficiency </a:t>
            </a:r>
            <a:r>
              <a:rPr lang="en-US" dirty="0" smtClean="0"/>
              <a:t>that lies </a:t>
            </a:r>
            <a:r>
              <a:rPr lang="en-US" dirty="0"/>
              <a:t>at the heart of the </a:t>
            </a:r>
            <a:r>
              <a:rPr lang="en-US" dirty="0" smtClean="0"/>
              <a:t>CCSS standards and shifts. </a:t>
            </a:r>
            <a:r>
              <a:rPr lang="en-US" dirty="0"/>
              <a:t>The skill consists </a:t>
            </a:r>
            <a:r>
              <a:rPr lang="en-US" dirty="0" smtClean="0"/>
              <a:t>of two parts:</a:t>
            </a:r>
          </a:p>
          <a:p>
            <a:endParaRPr lang="en-US" dirty="0"/>
          </a:p>
          <a:p>
            <a:pPr marL="228600" indent="-228600">
              <a:buFont typeface="+mj-lt"/>
              <a:buAutoNum type="arabicPeriod"/>
            </a:pPr>
            <a:r>
              <a:rPr lang="en-US" dirty="0" smtClean="0"/>
              <a:t>The </a:t>
            </a:r>
            <a:r>
              <a:rPr lang="en-US" dirty="0"/>
              <a:t>ability to </a:t>
            </a:r>
            <a:r>
              <a:rPr lang="en-US" dirty="0" smtClean="0"/>
              <a:t>extract detailed </a:t>
            </a:r>
            <a:r>
              <a:rPr lang="en-US" dirty="0"/>
              <a:t>information from texts and grasp how </a:t>
            </a:r>
            <a:r>
              <a:rPr lang="en-US" dirty="0" smtClean="0"/>
              <a:t>it is conveyed and connected across multiple texts. This</a:t>
            </a:r>
            <a:r>
              <a:rPr lang="en-US" dirty="0"/>
              <a:t> </a:t>
            </a:r>
            <a:r>
              <a:rPr lang="en-US" dirty="0" smtClean="0"/>
              <a:t>requires </a:t>
            </a:r>
            <a:r>
              <a:rPr lang="en-US" dirty="0"/>
              <a:t>real exposure to new information from </a:t>
            </a:r>
            <a:r>
              <a:rPr lang="en-US" dirty="0" smtClean="0"/>
              <a:t>a variety </a:t>
            </a:r>
            <a:r>
              <a:rPr lang="en-US" dirty="0"/>
              <a:t>of media. Instruction should push </a:t>
            </a:r>
            <a:r>
              <a:rPr lang="en-US" dirty="0" smtClean="0"/>
              <a:t>students beyond </a:t>
            </a:r>
            <a:r>
              <a:rPr lang="en-US" dirty="0"/>
              <a:t>general thematic understanding of </a:t>
            </a:r>
            <a:r>
              <a:rPr lang="en-US" dirty="0" smtClean="0"/>
              <a:t>texts into </a:t>
            </a:r>
            <a:r>
              <a:rPr lang="en-US" dirty="0"/>
              <a:t>deep engagement with textual content </a:t>
            </a:r>
            <a:r>
              <a:rPr lang="en-US" dirty="0" smtClean="0"/>
              <a:t>and authorial </a:t>
            </a:r>
            <a:r>
              <a:rPr lang="en-US" dirty="0"/>
              <a:t>craft.</a:t>
            </a:r>
          </a:p>
          <a:p>
            <a:pPr marL="228600" indent="-228600">
              <a:buFont typeface="+mj-lt"/>
              <a:buAutoNum type="arabicPeriod"/>
            </a:pPr>
            <a:endParaRPr lang="en-US" dirty="0"/>
          </a:p>
          <a:p>
            <a:pPr marL="228600" indent="-228600">
              <a:buFont typeface="+mj-lt"/>
              <a:buAutoNum type="arabicPeriod"/>
            </a:pPr>
            <a:r>
              <a:rPr lang="en-US" dirty="0" smtClean="0"/>
              <a:t>The </a:t>
            </a:r>
            <a:r>
              <a:rPr lang="en-US" dirty="0"/>
              <a:t>ability to </a:t>
            </a:r>
            <a:r>
              <a:rPr lang="en-US" dirty="0" smtClean="0"/>
              <a:t>make valid </a:t>
            </a:r>
            <a:r>
              <a:rPr lang="en-US" dirty="0"/>
              <a:t>claims about the new </a:t>
            </a:r>
            <a:r>
              <a:rPr lang="en-US" dirty="0" smtClean="0"/>
              <a:t>information. </a:t>
            </a:r>
            <a:r>
              <a:rPr lang="en-US" dirty="0"/>
              <a:t>This involves developing the capacity </a:t>
            </a:r>
            <a:r>
              <a:rPr lang="en-US" dirty="0" smtClean="0"/>
              <a:t>to</a:t>
            </a:r>
            <a:r>
              <a:rPr lang="en-US" dirty="0"/>
              <a:t> </a:t>
            </a:r>
            <a:r>
              <a:rPr lang="en-US" dirty="0" smtClean="0"/>
              <a:t>analyze </a:t>
            </a:r>
            <a:r>
              <a:rPr lang="en-US" dirty="0"/>
              <a:t>texts, connecting information in </a:t>
            </a:r>
            <a:r>
              <a:rPr lang="en-US" dirty="0" smtClean="0"/>
              <a:t>literal, inferential</a:t>
            </a:r>
            <a:r>
              <a:rPr lang="en-US" dirty="0"/>
              <a:t>, and sometimes novel ways. </a:t>
            </a:r>
            <a:r>
              <a:rPr lang="en-US" dirty="0" smtClean="0"/>
              <a:t>Instruction should </a:t>
            </a:r>
            <a:r>
              <a:rPr lang="en-US" dirty="0"/>
              <a:t>lead students to do more than </a:t>
            </a:r>
            <a:r>
              <a:rPr lang="en-US" dirty="0" smtClean="0"/>
              <a:t>simply restate </a:t>
            </a:r>
            <a:r>
              <a:rPr lang="en-US" dirty="0"/>
              <a:t>the information they take in through </a:t>
            </a:r>
            <a:r>
              <a:rPr lang="en-US" dirty="0" smtClean="0"/>
              <a:t>close reading</a:t>
            </a:r>
            <a:r>
              <a:rPr lang="en-US" dirty="0"/>
              <a:t>. Students should come to see </a:t>
            </a:r>
            <a:r>
              <a:rPr lang="en-US" dirty="0" smtClean="0"/>
              <a:t>themselves as </a:t>
            </a:r>
            <a:r>
              <a:rPr lang="en-US" dirty="0"/>
              <a:t>creators of meaning as they engage with </a:t>
            </a:r>
            <a:r>
              <a:rPr lang="en-US" dirty="0" smtClean="0"/>
              <a:t>texts. It </a:t>
            </a:r>
            <a:r>
              <a:rPr lang="en-US" dirty="0"/>
              <a:t>is essential that students understand </a:t>
            </a:r>
            <a:r>
              <a:rPr lang="en-US" dirty="0" smtClean="0"/>
              <a:t>the importance </a:t>
            </a:r>
            <a:r>
              <a:rPr lang="en-US" dirty="0"/>
              <a:t>and purpose of making </a:t>
            </a:r>
            <a:r>
              <a:rPr lang="en-US" dirty="0" smtClean="0"/>
              <a:t>evidence-based claims</a:t>
            </a:r>
            <a:r>
              <a:rPr lang="en-US" dirty="0"/>
              <a:t>, which are at the center of </a:t>
            </a:r>
            <a:r>
              <a:rPr lang="en-US" dirty="0" smtClean="0"/>
              <a:t>many fields </a:t>
            </a:r>
            <a:r>
              <a:rPr lang="en-US" dirty="0"/>
              <a:t>of study and productive </a:t>
            </a:r>
            <a:r>
              <a:rPr lang="en-US" dirty="0" smtClean="0"/>
              <a:t>college and career experience. </a:t>
            </a:r>
            <a:endParaRPr lang="en-US" dirty="0"/>
          </a:p>
        </p:txBody>
      </p:sp>
      <p:sp>
        <p:nvSpPr>
          <p:cNvPr id="4" name="Header Placeholder 3"/>
          <p:cNvSpPr>
            <a:spLocks noGrp="1"/>
          </p:cNvSpPr>
          <p:nvPr>
            <p:ph type="hdr" sz="quarter" idx="10"/>
          </p:nvPr>
        </p:nvSpPr>
        <p:spPr/>
        <p:txBody>
          <a:bodyPr/>
          <a:lstStyle/>
          <a:p>
            <a:r>
              <a:rPr lang="en-US" smtClean="0"/>
              <a:t>PCG Education</a:t>
            </a:r>
            <a:endParaRPr lang="en-US" dirty="0"/>
          </a:p>
        </p:txBody>
      </p:sp>
      <p:sp>
        <p:nvSpPr>
          <p:cNvPr id="5" name="Date Placeholder 4"/>
          <p:cNvSpPr>
            <a:spLocks noGrp="1"/>
          </p:cNvSpPr>
          <p:nvPr>
            <p:ph type="dt" idx="11"/>
          </p:nvPr>
        </p:nvSpPr>
        <p:spPr/>
        <p:txBody>
          <a:bodyPr/>
          <a:lstStyle/>
          <a:p>
            <a:fld id="{009547F4-0F68-478A-BEB5-E7E46A1366AA}" type="datetime1">
              <a:rPr lang="en-US" smtClean="0"/>
              <a:pPr/>
              <a:t>8/13/2014</a:t>
            </a:fld>
            <a:endParaRPr lang="en-US" dirty="0"/>
          </a:p>
        </p:txBody>
      </p:sp>
      <p:sp>
        <p:nvSpPr>
          <p:cNvPr id="6" name="Footer Placeholder 5"/>
          <p:cNvSpPr>
            <a:spLocks noGrp="1"/>
          </p:cNvSpPr>
          <p:nvPr>
            <p:ph type="ftr" sz="quarter" idx="12"/>
          </p:nvPr>
        </p:nvSpPr>
        <p:spPr/>
        <p:txBody>
          <a:bodyPr/>
          <a:lstStyle/>
          <a:p>
            <a:r>
              <a:rPr lang="en-US" smtClean="0"/>
              <a:t>www.pcgeducation.com</a:t>
            </a:r>
            <a:endParaRPr lang="en-US" dirty="0"/>
          </a:p>
        </p:txBody>
      </p:sp>
      <p:sp>
        <p:nvSpPr>
          <p:cNvPr id="7" name="Slide Number Placeholder 6"/>
          <p:cNvSpPr>
            <a:spLocks noGrp="1"/>
          </p:cNvSpPr>
          <p:nvPr>
            <p:ph type="sldNum" sz="quarter" idx="13"/>
          </p:nvPr>
        </p:nvSpPr>
        <p:spPr/>
        <p:txBody>
          <a:bodyPr/>
          <a:lstStyle/>
          <a:p>
            <a:fld id="{3A182935-FA01-4C89-B17B-9FDF62DC9BA0}" type="slidenum">
              <a:rPr lang="en-US" smtClean="0"/>
              <a:pPr/>
              <a:t>46</a:t>
            </a:fld>
            <a:endParaRPr lang="en-US" dirty="0"/>
          </a:p>
        </p:txBody>
      </p:sp>
    </p:spTree>
    <p:extLst>
      <p:ext uri="{BB962C8B-B14F-4D97-AF65-F5344CB8AC3E}">
        <p14:creationId xmlns:p14="http://schemas.microsoft.com/office/powerpoint/2010/main" val="9870545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illustrates Odell Education’s process from asking claims</a:t>
            </a:r>
          </a:p>
          <a:p>
            <a:endParaRPr lang="en-US" dirty="0" smtClean="0"/>
          </a:p>
          <a:p>
            <a:r>
              <a:rPr lang="en-US" dirty="0" smtClean="0"/>
              <a:t>It comes from Unit 2 of the curriculum below. This </a:t>
            </a:r>
            <a:r>
              <a:rPr lang="en-US" sz="1200" kern="1200" dirty="0" smtClean="0">
                <a:solidFill>
                  <a:schemeClr val="tx1"/>
                </a:solidFill>
                <a:effectLst/>
                <a:latin typeface="+mn-lt"/>
                <a:ea typeface="+mn-ea"/>
                <a:cs typeface="+mn-cs"/>
              </a:rPr>
              <a:t>curriculum is comprised of a series of four units at each grade level that provide direct instruction on a set of literacy proficiencies at the heart of the Common Core State Standards.</a:t>
            </a:r>
          </a:p>
          <a:p>
            <a:r>
              <a:rPr lang="en-US" sz="1200" u="sng" kern="1200" dirty="0" smtClean="0">
                <a:solidFill>
                  <a:schemeClr val="tx1"/>
                </a:solidFill>
                <a:effectLst/>
                <a:latin typeface="+mn-lt"/>
                <a:ea typeface="+mn-ea"/>
                <a:cs typeface="+mn-cs"/>
                <a:hlinkClick r:id="rId3" tooltip="Unit 1: Reading Closely for Textual Details Units"/>
              </a:rPr>
              <a:t>Unit 1: Reading Closely for Textual Details</a:t>
            </a:r>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n-US" sz="1200" u="sng" kern="1200" dirty="0" smtClean="0">
                <a:solidFill>
                  <a:schemeClr val="tx1"/>
                </a:solidFill>
                <a:effectLst/>
                <a:latin typeface="+mn-lt"/>
                <a:ea typeface="+mn-ea"/>
                <a:cs typeface="+mn-cs"/>
                <a:hlinkClick r:id="rId4" tooltip="Unit 2: Making Evidence-Based Claims"/>
              </a:rPr>
              <a:t>Unit 2: Making Evidence-Based Claims</a:t>
            </a:r>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n-US" sz="1200" u="sng" kern="1200" dirty="0" smtClean="0">
                <a:solidFill>
                  <a:schemeClr val="tx1"/>
                </a:solidFill>
                <a:effectLst/>
                <a:latin typeface="+mn-lt"/>
                <a:ea typeface="+mn-ea"/>
                <a:cs typeface="+mn-cs"/>
                <a:hlinkClick r:id="rId5" tooltip="Unit 3: Researching to Deepen Understanding"/>
              </a:rPr>
              <a:t>Unit 3: Researching to Deepen Understanding</a:t>
            </a:r>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n-US" sz="1200" u="sng" kern="1200" dirty="0" smtClean="0">
                <a:solidFill>
                  <a:schemeClr val="tx1"/>
                </a:solidFill>
                <a:effectLst/>
                <a:latin typeface="+mn-lt"/>
                <a:ea typeface="+mn-ea"/>
                <a:cs typeface="+mn-cs"/>
                <a:hlinkClick r:id="rId6" tooltip="Unit 4: Building Evidence-Based Arguments"/>
              </a:rPr>
              <a:t>Unit 4: Building Evidence-Based Arguments</a:t>
            </a:r>
            <a:endParaRPr lang="en-US" dirty="0" smtClean="0"/>
          </a:p>
        </p:txBody>
      </p:sp>
      <p:sp>
        <p:nvSpPr>
          <p:cNvPr id="4" name="Header Placeholder 3"/>
          <p:cNvSpPr>
            <a:spLocks noGrp="1"/>
          </p:cNvSpPr>
          <p:nvPr>
            <p:ph type="hdr" sz="quarter" idx="10"/>
          </p:nvPr>
        </p:nvSpPr>
        <p:spPr/>
        <p:txBody>
          <a:bodyPr/>
          <a:lstStyle/>
          <a:p>
            <a:r>
              <a:rPr lang="en-US" smtClean="0"/>
              <a:t>PCG Education</a:t>
            </a:r>
            <a:endParaRPr lang="en-US" dirty="0"/>
          </a:p>
        </p:txBody>
      </p:sp>
      <p:sp>
        <p:nvSpPr>
          <p:cNvPr id="5" name="Date Placeholder 4"/>
          <p:cNvSpPr>
            <a:spLocks noGrp="1"/>
          </p:cNvSpPr>
          <p:nvPr>
            <p:ph type="dt" idx="11"/>
          </p:nvPr>
        </p:nvSpPr>
        <p:spPr/>
        <p:txBody>
          <a:bodyPr/>
          <a:lstStyle/>
          <a:p>
            <a:fld id="{5934B0EB-7736-40A5-8052-AD191CE213C3}" type="datetime1">
              <a:rPr lang="en-US" smtClean="0"/>
              <a:pPr/>
              <a:t>8/13/2014</a:t>
            </a:fld>
            <a:endParaRPr lang="en-US" dirty="0"/>
          </a:p>
        </p:txBody>
      </p:sp>
      <p:sp>
        <p:nvSpPr>
          <p:cNvPr id="6" name="Footer Placeholder 5"/>
          <p:cNvSpPr>
            <a:spLocks noGrp="1"/>
          </p:cNvSpPr>
          <p:nvPr>
            <p:ph type="ftr" sz="quarter" idx="12"/>
          </p:nvPr>
        </p:nvSpPr>
        <p:spPr/>
        <p:txBody>
          <a:bodyPr/>
          <a:lstStyle/>
          <a:p>
            <a:r>
              <a:rPr lang="en-US" smtClean="0"/>
              <a:t>www.pcgeducation.com</a:t>
            </a:r>
            <a:endParaRPr lang="en-US" dirty="0"/>
          </a:p>
        </p:txBody>
      </p:sp>
      <p:sp>
        <p:nvSpPr>
          <p:cNvPr id="7" name="Slide Number Placeholder 6"/>
          <p:cNvSpPr>
            <a:spLocks noGrp="1"/>
          </p:cNvSpPr>
          <p:nvPr>
            <p:ph type="sldNum" sz="quarter" idx="13"/>
          </p:nvPr>
        </p:nvSpPr>
        <p:spPr/>
        <p:txBody>
          <a:bodyPr/>
          <a:lstStyle/>
          <a:p>
            <a:fld id="{3A182935-FA01-4C89-B17B-9FDF62DC9BA0}" type="slidenum">
              <a:rPr lang="en-US" smtClean="0"/>
              <a:pPr/>
              <a:t>47</a:t>
            </a:fld>
            <a:endParaRPr lang="en-US" dirty="0"/>
          </a:p>
        </p:txBody>
      </p:sp>
    </p:spTree>
    <p:extLst>
      <p:ext uri="{BB962C8B-B14F-4D97-AF65-F5344CB8AC3E}">
        <p14:creationId xmlns:p14="http://schemas.microsoft.com/office/powerpoint/2010/main" val="3346085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Have participants turn to the Appendix (p.</a:t>
            </a:r>
            <a:r>
              <a:rPr lang="en-US" baseline="0" dirty="0" smtClean="0"/>
              <a:t> 53) </a:t>
            </a:r>
            <a:r>
              <a:rPr lang="en-US" dirty="0" smtClean="0"/>
              <a:t>in the Participant Guide. Here they will find charts from Odell Education that demonstrate the 4 parts of Creating Claims: Making a Claim, Organizing a Claim, Writing a Claim, and Reviewing a Claim. Have partners discuss how these can be used and how they can support students.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48</a:t>
            </a:fld>
            <a:endParaRPr lang="en-US" dirty="0"/>
          </a:p>
        </p:txBody>
      </p:sp>
    </p:spTree>
    <p:extLst>
      <p:ext uri="{BB962C8B-B14F-4D97-AF65-F5344CB8AC3E}">
        <p14:creationId xmlns:p14="http://schemas.microsoft.com/office/powerpoint/2010/main" val="28311731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38F621-8F2C-4F90-852A-E36809B397B3}" type="slidenum">
              <a:rPr lang="en-US" smtClean="0"/>
              <a:pPr/>
              <a:t>49</a:t>
            </a:fld>
            <a:endParaRPr lang="en-US" dirty="0"/>
          </a:p>
        </p:txBody>
      </p:sp>
    </p:spTree>
    <p:extLst>
      <p:ext uri="{BB962C8B-B14F-4D97-AF65-F5344CB8AC3E}">
        <p14:creationId xmlns:p14="http://schemas.microsoft.com/office/powerpoint/2010/main" val="14515181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lvl="0"/>
            <a:r>
              <a:rPr lang="en-US" sz="1200" kern="1200" dirty="0" smtClean="0">
                <a:solidFill>
                  <a:schemeClr val="tx1"/>
                </a:solidFill>
                <a:effectLst/>
                <a:latin typeface="+mn-lt"/>
                <a:ea typeface="+mn-ea"/>
                <a:cs typeface="+mn-cs"/>
              </a:rPr>
              <a:t>This activity will take about 45 minutes.</a:t>
            </a:r>
          </a:p>
          <a:p>
            <a:pPr lvl="0"/>
            <a:endParaRPr lang="en-US" sz="1200" kern="1200" baseline="0" dirty="0" smtClean="0">
              <a:solidFill>
                <a:schemeClr val="tx1"/>
              </a:solidFill>
              <a:effectLst/>
              <a:latin typeface="+mn-lt"/>
              <a:ea typeface="+mn-ea"/>
              <a:cs typeface="+mn-cs"/>
            </a:endParaRPr>
          </a:p>
          <a:p>
            <a:pPr lvl="0"/>
            <a:r>
              <a:rPr lang="en-US" sz="1200" kern="1200" baseline="0" dirty="0" smtClean="0">
                <a:solidFill>
                  <a:schemeClr val="tx1"/>
                </a:solidFill>
                <a:effectLst/>
                <a:latin typeface="+mn-lt"/>
                <a:ea typeface="+mn-ea"/>
                <a:cs typeface="+mn-cs"/>
              </a:rPr>
              <a:t>Direct participants to the appropriate pages in their Participant Guide. Have them briefly review the directions for the activity. </a:t>
            </a:r>
            <a:r>
              <a:rPr lang="en-US" dirty="0" smtClean="0"/>
              <a:t>Lead participants to the discussion prompts on page 50 in their </a:t>
            </a:r>
            <a:r>
              <a:rPr lang="en-US" i="1" dirty="0" smtClean="0"/>
              <a:t>Notepad</a:t>
            </a:r>
            <a:r>
              <a:rPr lang="en-US" dirty="0" smtClean="0"/>
              <a:t>.</a:t>
            </a:r>
          </a:p>
          <a:p>
            <a:pPr marL="342900" lvl="0" indent="-342900">
              <a:buAutoNum type="arabicPeriod"/>
            </a:pPr>
            <a:r>
              <a:rPr lang="en-US" b="1" dirty="0" smtClean="0">
                <a:solidFill>
                  <a:schemeClr val="dk1"/>
                </a:solidFill>
              </a:rPr>
              <a:t>How </a:t>
            </a:r>
            <a:r>
              <a:rPr lang="en-US" b="1" dirty="0">
                <a:solidFill>
                  <a:schemeClr val="dk1"/>
                </a:solidFill>
              </a:rPr>
              <a:t>does the teacher prepare students to create a claim from multiple sources?</a:t>
            </a:r>
          </a:p>
          <a:p>
            <a:pPr marL="342900" lvl="0" indent="-342900">
              <a:buAutoNum type="arabicPeriod"/>
            </a:pPr>
            <a:r>
              <a:rPr lang="en-US" b="1" dirty="0">
                <a:solidFill>
                  <a:schemeClr val="dk1"/>
                </a:solidFill>
              </a:rPr>
              <a:t>How does </a:t>
            </a:r>
            <a:r>
              <a:rPr lang="en-US" b="1" dirty="0" smtClean="0">
                <a:solidFill>
                  <a:schemeClr val="dk1"/>
                </a:solidFill>
              </a:rPr>
              <a:t>the teacher </a:t>
            </a:r>
            <a:r>
              <a:rPr lang="en-US" b="1" dirty="0">
                <a:solidFill>
                  <a:schemeClr val="dk1"/>
                </a:solidFill>
              </a:rPr>
              <a:t>provide specific feedback?</a:t>
            </a:r>
          </a:p>
          <a:p>
            <a:pPr marL="342900" lvl="0" indent="-342900">
              <a:buAutoNum type="arabicPeriod"/>
            </a:pPr>
            <a:r>
              <a:rPr lang="en-US" b="1" dirty="0">
                <a:solidFill>
                  <a:schemeClr val="dk1"/>
                </a:solidFill>
              </a:rPr>
              <a:t>How is collaboration used to push students’ thinking?</a:t>
            </a:r>
          </a:p>
          <a:p>
            <a:pPr marL="342900" lvl="0" indent="-342900">
              <a:buAutoNum type="arabicPeriod"/>
            </a:pPr>
            <a:r>
              <a:rPr lang="en-US" b="1" dirty="0">
                <a:solidFill>
                  <a:schemeClr val="dk1"/>
                </a:solidFill>
              </a:rPr>
              <a:t>How does the Odell Claim Template help to support students? </a:t>
            </a:r>
            <a:endParaRPr lang="en-US" dirty="0">
              <a:solidFill>
                <a:schemeClr val="dk1"/>
              </a:solidFill>
            </a:endParaRPr>
          </a:p>
          <a:p>
            <a:pPr lvl="0"/>
            <a:endParaRPr lang="en-US" sz="1200" kern="1200" baseline="0" dirty="0" smtClean="0">
              <a:solidFill>
                <a:schemeClr val="tx1"/>
              </a:solidFill>
              <a:effectLst/>
              <a:latin typeface="+mn-lt"/>
              <a:ea typeface="+mn-ea"/>
              <a:cs typeface="+mn-cs"/>
            </a:endParaRPr>
          </a:p>
          <a:p>
            <a:pPr lvl="0"/>
            <a:r>
              <a:rPr lang="en-US" sz="1200" kern="1200" baseline="0" dirty="0" smtClean="0">
                <a:solidFill>
                  <a:schemeClr val="tx1"/>
                </a:solidFill>
                <a:effectLst/>
                <a:latin typeface="+mn-lt"/>
                <a:ea typeface="+mn-ea"/>
                <a:cs typeface="+mn-cs"/>
              </a:rPr>
              <a:t>After the video, be certain that each participant has a partner. If there are odd numbers, there can be a trio. Be sure to watch the time and signal when partners should trade. After partners have had an opportunity to speak aloud, be sure to ask them why or how Written Conversation would be an effective strategy to use as a discussion protocol with students.</a:t>
            </a:r>
            <a:endParaRPr kumimoji="0" lang="en-US" sz="1200" u="none" strike="noStrike" cap="none" normalizeH="0" baseline="0" dirty="0" smtClean="0">
              <a:ln>
                <a:noFill/>
              </a:ln>
              <a:effectLst/>
            </a:endParaRP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8/13/2014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50</a:t>
            </a:fld>
            <a:endParaRPr lang="en-US" dirty="0"/>
          </a:p>
        </p:txBody>
      </p:sp>
    </p:spTree>
    <p:extLst>
      <p:ext uri="{BB962C8B-B14F-4D97-AF65-F5344CB8AC3E}">
        <p14:creationId xmlns:p14="http://schemas.microsoft.com/office/powerpoint/2010/main" val="1699618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8.png"/></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lank with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0"/>
            <a:ext cx="6324600" cy="1082618"/>
          </a:xfrm>
        </p:spPr>
        <p:txBody>
          <a:bodyPr>
            <a:noAutofit/>
          </a:bodyPr>
          <a:lstStyle>
            <a:lvl1pPr>
              <a:defRPr>
                <a:solidFill>
                  <a:schemeClr val="bg1"/>
                </a:solidFill>
              </a:defRPr>
            </a:lvl1pPr>
          </a:lstStyle>
          <a:p>
            <a:r>
              <a:rPr lang="en-US" dirty="0" smtClean="0"/>
              <a:t>Click to edit Master title style</a:t>
            </a:r>
            <a:endParaRPr lang="en-US" dirty="0"/>
          </a:p>
        </p:txBody>
      </p:sp>
      <p:sp>
        <p:nvSpPr>
          <p:cNvPr id="5" name="Slide Number Placeholder 4"/>
          <p:cNvSpPr>
            <a:spLocks noGrp="1"/>
          </p:cNvSpPr>
          <p:nvPr>
            <p:ph type="sldNum" sz="quarter" idx="12"/>
          </p:nvPr>
        </p:nvSpPr>
        <p:spPr/>
        <p:txBody>
          <a:bodyPr/>
          <a:lstStyle/>
          <a:p>
            <a:fld id="{04F3F0ED-5301-444F-822B-A5BAEE12A09F}" type="slidenum">
              <a:rPr lang="en-US" smtClean="0"/>
              <a:pPr/>
              <a:t>‹#›</a:t>
            </a:fld>
            <a:endParaRPr lang="en-US"/>
          </a:p>
        </p:txBody>
      </p:sp>
      <p:sp>
        <p:nvSpPr>
          <p:cNvPr id="9" name="Content Placeholder 2"/>
          <p:cNvSpPr>
            <a:spLocks noGrp="1"/>
          </p:cNvSpPr>
          <p:nvPr>
            <p:ph idx="1"/>
          </p:nvPr>
        </p:nvSpPr>
        <p:spPr>
          <a:xfrm>
            <a:off x="457200" y="1371601"/>
            <a:ext cx="8229600" cy="2971799"/>
          </a:xfrm>
        </p:spPr>
        <p:txBody>
          <a:bodyPr>
            <a:noAutofit/>
          </a:bodyPr>
          <a:lstStyle>
            <a:lvl1pPr>
              <a:defRPr sz="24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8697227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753496733"/>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874982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image" Target="../media/image5.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4.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7.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image" Target="../media/image1.jpeg"/><Relationship Id="rId5" Type="http://schemas.openxmlformats.org/officeDocument/2006/relationships/slideLayout" Target="../slideLayouts/slideLayout17.xml"/><Relationship Id="rId10" Type="http://schemas.openxmlformats.org/officeDocument/2006/relationships/theme" Target="../theme/theme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theme" Target="../theme/theme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5"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6"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30474" y="6099583"/>
            <a:ext cx="3031947" cy="461665"/>
          </a:xfrm>
          <a:prstGeom prst="rect">
            <a:avLst/>
          </a:prstGeom>
          <a:noFill/>
        </p:spPr>
        <p:txBody>
          <a:bodyPr wrap="square" rtlCol="0">
            <a:spAutoFit/>
          </a:bodyPr>
          <a:lstStyle/>
          <a:p>
            <a:pPr algn="ctr"/>
            <a:r>
              <a:rPr lang="en-US" sz="2400" b="1" smtClean="0">
                <a:solidFill>
                  <a:schemeClr val="bg1"/>
                </a:solidFill>
              </a:rPr>
              <a:t>Activity 5a</a:t>
            </a:r>
            <a:endParaRPr lang="en-US" sz="24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 id="2147483740" r:id="rId12"/>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7"/>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8"/>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36" r:id="rId8"/>
    <p:sldLayoutId id="2147483737" r:id="rId9"/>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0.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8" Type="http://schemas.openxmlformats.org/officeDocument/2006/relationships/hyperlink" Target="http://odelleducation.com/literacy-curriculum" TargetMode="External"/><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engageny.org/resource/common-core-instruction-developing-a-claim-using-two-informational-text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7048" y="19018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623918" y="3441165"/>
            <a:ext cx="7681913" cy="461665"/>
          </a:xfrm>
        </p:spPr>
        <p:txBody>
          <a:bodyPr/>
          <a:lstStyle/>
          <a:p>
            <a:pPr lvl="0"/>
            <a:r>
              <a:rPr lang="en-US" sz="4000" dirty="0" smtClean="0"/>
              <a:t>Systems of Professional Learning</a:t>
            </a:r>
          </a:p>
        </p:txBody>
      </p:sp>
      <p:sp>
        <p:nvSpPr>
          <p:cNvPr id="7" name="Subtitle 5"/>
          <p:cNvSpPr txBox="1">
            <a:spLocks/>
          </p:cNvSpPr>
          <p:nvPr/>
        </p:nvSpPr>
        <p:spPr>
          <a:xfrm>
            <a:off x="585671" y="42449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6–12: </a:t>
            </a:r>
          </a:p>
          <a:p>
            <a:r>
              <a:rPr lang="en-US" i="0" dirty="0" smtClean="0">
                <a:solidFill>
                  <a:schemeClr val="tx2"/>
                </a:solidFill>
              </a:rPr>
              <a:t>Supporting all Students in Writing and Research</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Progression Towards Writing with Evidence</a:t>
            </a:r>
            <a:endParaRPr lang="en-US" dirty="0"/>
          </a:p>
        </p:txBody>
      </p:sp>
      <p:sp>
        <p:nvSpPr>
          <p:cNvPr id="10" name="Right Arrow 9"/>
          <p:cNvSpPr/>
          <p:nvPr/>
        </p:nvSpPr>
        <p:spPr>
          <a:xfrm>
            <a:off x="1074419" y="1600200"/>
            <a:ext cx="6995160" cy="4525962"/>
          </a:xfrm>
          <a:prstGeom prst="rightArrow">
            <a:avLst/>
          </a:prstGeom>
        </p:spPr>
        <p:style>
          <a:lnRef idx="0">
            <a:schemeClr val="accent1">
              <a:hueOff val="0"/>
              <a:satOff val="0"/>
              <a:lumOff val="0"/>
              <a:alphaOff val="0"/>
            </a:schemeClr>
          </a:lnRef>
          <a:fillRef idx="1">
            <a:schemeClr val="accent1">
              <a:tint val="40000"/>
              <a:hueOff val="0"/>
              <a:satOff val="0"/>
              <a:lumOff val="0"/>
              <a:alphaOff val="0"/>
            </a:schemeClr>
          </a:fillRef>
          <a:effectRef idx="2">
            <a:schemeClr val="accent1">
              <a:tint val="40000"/>
              <a:hueOff val="0"/>
              <a:satOff val="0"/>
              <a:lumOff val="0"/>
              <a:alphaOff val="0"/>
            </a:schemeClr>
          </a:effectRef>
          <a:fontRef idx="minor">
            <a:schemeClr val="dk1">
              <a:hueOff val="0"/>
              <a:satOff val="0"/>
              <a:lumOff val="0"/>
              <a:alphaOff val="0"/>
            </a:schemeClr>
          </a:fontRef>
        </p:style>
      </p:sp>
      <p:grpSp>
        <p:nvGrpSpPr>
          <p:cNvPr id="11" name="Group 10"/>
          <p:cNvGrpSpPr/>
          <p:nvPr/>
        </p:nvGrpSpPr>
        <p:grpSpPr>
          <a:xfrm>
            <a:off x="1004776" y="2135064"/>
            <a:ext cx="1934765" cy="1569981"/>
            <a:chOff x="242775" y="1563625"/>
            <a:chExt cx="1934765" cy="1569981"/>
          </a:xfrm>
          <a:scene3d>
            <a:camera prst="orthographicFront"/>
            <a:lightRig rig="threePt" dir="t">
              <a:rot lat="0" lon="0" rev="7500000"/>
            </a:lightRig>
          </a:scene3d>
        </p:grpSpPr>
        <p:sp>
          <p:nvSpPr>
            <p:cNvPr id="27" name="Rounded Rectangle 26"/>
            <p:cNvSpPr/>
            <p:nvPr/>
          </p:nvSpPr>
          <p:spPr>
            <a:xfrm>
              <a:off x="242775" y="1563625"/>
              <a:ext cx="1934765" cy="1569981"/>
            </a:xfrm>
            <a:prstGeom prst="roundRect">
              <a:avLst>
                <a:gd name="adj" fmla="val 10000"/>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28" name="Rounded Rectangle 4"/>
            <p:cNvSpPr/>
            <p:nvPr/>
          </p:nvSpPr>
          <p:spPr>
            <a:xfrm>
              <a:off x="288758" y="1609608"/>
              <a:ext cx="1842799" cy="147801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48260" tIns="36195" rIns="48260" bIns="36195" numCol="1" spcCol="1270" anchor="ctr" anchorCtr="0">
              <a:noAutofit/>
            </a:bodyPr>
            <a:lstStyle/>
            <a:p>
              <a:pPr lvl="0" algn="ctr" defTabSz="844550">
                <a:lnSpc>
                  <a:spcPct val="90000"/>
                </a:lnSpc>
                <a:spcBef>
                  <a:spcPct val="0"/>
                </a:spcBef>
                <a:spcAft>
                  <a:spcPct val="35000"/>
                </a:spcAft>
              </a:pPr>
              <a:r>
                <a:rPr lang="en-US" sz="1900" kern="1200" dirty="0" smtClean="0"/>
                <a:t> Close Reading</a:t>
              </a:r>
              <a:endParaRPr lang="en-US" sz="1900" kern="1200" dirty="0"/>
            </a:p>
          </p:txBody>
        </p:sp>
      </p:grpSp>
      <p:grpSp>
        <p:nvGrpSpPr>
          <p:cNvPr id="12" name="Group 11"/>
          <p:cNvGrpSpPr/>
          <p:nvPr/>
        </p:nvGrpSpPr>
        <p:grpSpPr>
          <a:xfrm>
            <a:off x="1004776" y="3946581"/>
            <a:ext cx="1934765" cy="1569981"/>
            <a:chOff x="242775" y="3375142"/>
            <a:chExt cx="1934765" cy="1569981"/>
          </a:xfrm>
          <a:scene3d>
            <a:camera prst="orthographicFront"/>
            <a:lightRig rig="threePt" dir="t">
              <a:rot lat="0" lon="0" rev="7500000"/>
            </a:lightRig>
          </a:scene3d>
        </p:grpSpPr>
        <p:sp>
          <p:nvSpPr>
            <p:cNvPr id="25" name="Rounded Rectangle 24"/>
            <p:cNvSpPr/>
            <p:nvPr/>
          </p:nvSpPr>
          <p:spPr>
            <a:xfrm>
              <a:off x="242775" y="3375142"/>
              <a:ext cx="1934765" cy="1569981"/>
            </a:xfrm>
            <a:prstGeom prst="roundRect">
              <a:avLst>
                <a:gd name="adj" fmla="val 10000"/>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26" name="Rounded Rectangle 6"/>
            <p:cNvSpPr/>
            <p:nvPr/>
          </p:nvSpPr>
          <p:spPr>
            <a:xfrm>
              <a:off x="288758" y="3421125"/>
              <a:ext cx="1842799" cy="147801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48260" tIns="36195" rIns="48260" bIns="36195" numCol="1" spcCol="1270" anchor="ctr" anchorCtr="0">
              <a:noAutofit/>
            </a:bodyPr>
            <a:lstStyle/>
            <a:p>
              <a:pPr lvl="0" algn="ctr" defTabSz="844550">
                <a:lnSpc>
                  <a:spcPct val="90000"/>
                </a:lnSpc>
                <a:spcBef>
                  <a:spcPct val="0"/>
                </a:spcBef>
                <a:spcAft>
                  <a:spcPct val="35000"/>
                </a:spcAft>
              </a:pPr>
              <a:r>
                <a:rPr lang="en-US" sz="1900" kern="1200" dirty="0" smtClean="0"/>
                <a:t>Using seed texts and TDQs as springboards for exploring topics</a:t>
              </a:r>
              <a:endParaRPr lang="en-US" sz="1900" kern="1200" dirty="0"/>
            </a:p>
          </p:txBody>
        </p:sp>
      </p:grpSp>
      <p:grpSp>
        <p:nvGrpSpPr>
          <p:cNvPr id="13" name="Group 12"/>
          <p:cNvGrpSpPr/>
          <p:nvPr/>
        </p:nvGrpSpPr>
        <p:grpSpPr>
          <a:xfrm>
            <a:off x="3604618" y="2135064"/>
            <a:ext cx="1934765" cy="1569981"/>
            <a:chOff x="2842617" y="1563625"/>
            <a:chExt cx="1934765" cy="1569981"/>
          </a:xfrm>
          <a:scene3d>
            <a:camera prst="orthographicFront"/>
            <a:lightRig rig="threePt" dir="t">
              <a:rot lat="0" lon="0" rev="7500000"/>
            </a:lightRig>
          </a:scene3d>
        </p:grpSpPr>
        <p:sp>
          <p:nvSpPr>
            <p:cNvPr id="23" name="Rounded Rectangle 22"/>
            <p:cNvSpPr/>
            <p:nvPr/>
          </p:nvSpPr>
          <p:spPr>
            <a:xfrm>
              <a:off x="2842617" y="1563625"/>
              <a:ext cx="1934765" cy="1569981"/>
            </a:xfrm>
            <a:prstGeom prst="roundRect">
              <a:avLst>
                <a:gd name="adj" fmla="val 10000"/>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24" name="Rounded Rectangle 8"/>
            <p:cNvSpPr/>
            <p:nvPr/>
          </p:nvSpPr>
          <p:spPr>
            <a:xfrm>
              <a:off x="2888600" y="1609608"/>
              <a:ext cx="1842799" cy="147801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48260" tIns="36195" rIns="48260" bIns="36195" numCol="1" spcCol="1270" anchor="ctr" anchorCtr="0">
              <a:noAutofit/>
            </a:bodyPr>
            <a:lstStyle/>
            <a:p>
              <a:pPr lvl="0" algn="ctr" defTabSz="844550">
                <a:lnSpc>
                  <a:spcPct val="90000"/>
                </a:lnSpc>
                <a:spcBef>
                  <a:spcPct val="0"/>
                </a:spcBef>
                <a:spcAft>
                  <a:spcPct val="35000"/>
                </a:spcAft>
              </a:pPr>
              <a:r>
                <a:rPr lang="en-US" sz="1900" dirty="0" smtClean="0"/>
                <a:t>Creating Claims</a:t>
              </a:r>
              <a:endParaRPr lang="en-US" sz="1900" kern="1200" dirty="0" smtClean="0"/>
            </a:p>
          </p:txBody>
        </p:sp>
      </p:grpSp>
      <p:grpSp>
        <p:nvGrpSpPr>
          <p:cNvPr id="14" name="Group 13"/>
          <p:cNvGrpSpPr/>
          <p:nvPr/>
        </p:nvGrpSpPr>
        <p:grpSpPr>
          <a:xfrm>
            <a:off x="3604618" y="3946581"/>
            <a:ext cx="1934765" cy="1569981"/>
            <a:chOff x="2842617" y="3375142"/>
            <a:chExt cx="1934765" cy="1569981"/>
          </a:xfrm>
          <a:scene3d>
            <a:camera prst="orthographicFront"/>
            <a:lightRig rig="threePt" dir="t">
              <a:rot lat="0" lon="0" rev="7500000"/>
            </a:lightRig>
          </a:scene3d>
        </p:grpSpPr>
        <p:sp>
          <p:nvSpPr>
            <p:cNvPr id="21" name="Rounded Rectangle 20"/>
            <p:cNvSpPr/>
            <p:nvPr/>
          </p:nvSpPr>
          <p:spPr>
            <a:xfrm>
              <a:off x="2842617" y="3375142"/>
              <a:ext cx="1934765" cy="1569981"/>
            </a:xfrm>
            <a:prstGeom prst="roundRect">
              <a:avLst>
                <a:gd name="adj" fmla="val 10000"/>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22" name="Rounded Rectangle 10"/>
            <p:cNvSpPr/>
            <p:nvPr/>
          </p:nvSpPr>
          <p:spPr>
            <a:xfrm>
              <a:off x="2888600" y="3421125"/>
              <a:ext cx="1842799" cy="147801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48260" tIns="36195" rIns="48260" bIns="36195" numCol="1" spcCol="1270" anchor="ctr" anchorCtr="0">
              <a:noAutofit/>
            </a:bodyPr>
            <a:lstStyle/>
            <a:p>
              <a:pPr lvl="0" algn="ctr" defTabSz="844550">
                <a:lnSpc>
                  <a:spcPct val="90000"/>
                </a:lnSpc>
                <a:spcBef>
                  <a:spcPct val="0"/>
                </a:spcBef>
                <a:spcAft>
                  <a:spcPct val="35000"/>
                </a:spcAft>
              </a:pPr>
              <a:r>
                <a:rPr lang="en-US" sz="1900" kern="1200" dirty="0" smtClean="0"/>
                <a:t>Using inquiry to make a claim and refine and deepen understanding around a topic</a:t>
              </a:r>
              <a:endParaRPr lang="en-US" sz="1900" kern="1200" dirty="0"/>
            </a:p>
          </p:txBody>
        </p:sp>
      </p:grpSp>
      <p:grpSp>
        <p:nvGrpSpPr>
          <p:cNvPr id="15" name="Group 14"/>
          <p:cNvGrpSpPr/>
          <p:nvPr/>
        </p:nvGrpSpPr>
        <p:grpSpPr>
          <a:xfrm>
            <a:off x="6204459" y="2135064"/>
            <a:ext cx="1934765" cy="1569981"/>
            <a:chOff x="5442458" y="1563625"/>
            <a:chExt cx="1934765" cy="1569981"/>
          </a:xfrm>
          <a:scene3d>
            <a:camera prst="orthographicFront"/>
            <a:lightRig rig="threePt" dir="t">
              <a:rot lat="0" lon="0" rev="7500000"/>
            </a:lightRig>
          </a:scene3d>
        </p:grpSpPr>
        <p:sp>
          <p:nvSpPr>
            <p:cNvPr id="19" name="Rounded Rectangle 18"/>
            <p:cNvSpPr/>
            <p:nvPr/>
          </p:nvSpPr>
          <p:spPr>
            <a:xfrm>
              <a:off x="5442458" y="1563625"/>
              <a:ext cx="1934765" cy="1569981"/>
            </a:xfrm>
            <a:prstGeom prst="roundRect">
              <a:avLst>
                <a:gd name="adj" fmla="val 10000"/>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20" name="Rounded Rectangle 12"/>
            <p:cNvSpPr/>
            <p:nvPr/>
          </p:nvSpPr>
          <p:spPr>
            <a:xfrm>
              <a:off x="5488441" y="1609608"/>
              <a:ext cx="1842799" cy="147801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48260" tIns="36195" rIns="48260" bIns="36195" numCol="1" spcCol="1270" anchor="ctr" anchorCtr="0">
              <a:noAutofit/>
            </a:bodyPr>
            <a:lstStyle/>
            <a:p>
              <a:pPr lvl="0" algn="ctr" defTabSz="844550">
                <a:lnSpc>
                  <a:spcPct val="90000"/>
                </a:lnSpc>
                <a:spcBef>
                  <a:spcPct val="0"/>
                </a:spcBef>
                <a:spcAft>
                  <a:spcPct val="35000"/>
                </a:spcAft>
              </a:pPr>
              <a:r>
                <a:rPr lang="en-US" sz="1900" kern="1200" dirty="0" smtClean="0"/>
                <a:t> The Writing Process</a:t>
              </a:r>
              <a:endParaRPr lang="en-US" sz="1900" kern="1200" dirty="0"/>
            </a:p>
          </p:txBody>
        </p:sp>
      </p:grpSp>
      <p:grpSp>
        <p:nvGrpSpPr>
          <p:cNvPr id="16" name="Group 15"/>
          <p:cNvGrpSpPr/>
          <p:nvPr/>
        </p:nvGrpSpPr>
        <p:grpSpPr>
          <a:xfrm>
            <a:off x="6204459" y="3946581"/>
            <a:ext cx="1934765" cy="1569981"/>
            <a:chOff x="5442458" y="3375142"/>
            <a:chExt cx="1934765" cy="1569981"/>
          </a:xfrm>
          <a:scene3d>
            <a:camera prst="orthographicFront"/>
            <a:lightRig rig="threePt" dir="t">
              <a:rot lat="0" lon="0" rev="7500000"/>
            </a:lightRig>
          </a:scene3d>
        </p:grpSpPr>
        <p:sp>
          <p:nvSpPr>
            <p:cNvPr id="17" name="Rounded Rectangle 16"/>
            <p:cNvSpPr/>
            <p:nvPr/>
          </p:nvSpPr>
          <p:spPr>
            <a:xfrm>
              <a:off x="5442458" y="3375142"/>
              <a:ext cx="1934765" cy="1569981"/>
            </a:xfrm>
            <a:prstGeom prst="roundRect">
              <a:avLst>
                <a:gd name="adj" fmla="val 10000"/>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8" name="Rounded Rectangle 14"/>
            <p:cNvSpPr/>
            <p:nvPr/>
          </p:nvSpPr>
          <p:spPr>
            <a:xfrm>
              <a:off x="5488441" y="3421125"/>
              <a:ext cx="1842799" cy="147801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48260" tIns="36195" rIns="48260" bIns="36195" numCol="1" spcCol="1270" anchor="ctr" anchorCtr="0">
              <a:noAutofit/>
            </a:bodyPr>
            <a:lstStyle/>
            <a:p>
              <a:pPr lvl="0" algn="ctr" defTabSz="844550">
                <a:lnSpc>
                  <a:spcPct val="90000"/>
                </a:lnSpc>
                <a:spcBef>
                  <a:spcPct val="0"/>
                </a:spcBef>
                <a:spcAft>
                  <a:spcPct val="35000"/>
                </a:spcAft>
              </a:pPr>
              <a:r>
                <a:rPr lang="en-US" sz="1900" kern="1200" dirty="0" smtClean="0"/>
                <a:t>Finding, analyzing, and communicating evidence  effectively through writing</a:t>
              </a:r>
              <a:endParaRPr lang="en-US" sz="1900" kern="1200" dirty="0"/>
            </a:p>
          </p:txBody>
        </p:sp>
      </p:grpSp>
      <p:sp>
        <p:nvSpPr>
          <p:cNvPr id="3" name="Slide Number Placeholder 2"/>
          <p:cNvSpPr>
            <a:spLocks noGrp="1"/>
          </p:cNvSpPr>
          <p:nvPr>
            <p:ph type="sldNum" sz="quarter" idx="11"/>
          </p:nvPr>
        </p:nvSpPr>
        <p:spPr/>
        <p:txBody>
          <a:bodyPr/>
          <a:lstStyle/>
          <a:p>
            <a:fld id="{EE3D4692-A625-460F-A072-DE10EEAA5719}" type="slidenum">
              <a:rPr lang="en-US" smtClean="0"/>
              <a:pPr/>
              <a:t>45</a:t>
            </a:fld>
            <a:endParaRPr lang="en-US" dirty="0"/>
          </a:p>
        </p:txBody>
      </p:sp>
      <p:sp>
        <p:nvSpPr>
          <p:cNvPr id="4" name="Up-Down Arrow 3"/>
          <p:cNvSpPr/>
          <p:nvPr/>
        </p:nvSpPr>
        <p:spPr bwMode="auto">
          <a:xfrm>
            <a:off x="1670782" y="3300727"/>
            <a:ext cx="337100" cy="716670"/>
          </a:xfrm>
          <a:prstGeom prst="upDownArrow">
            <a:avLst/>
          </a:prstGeom>
          <a:solidFill>
            <a:schemeClr val="bg1"/>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29" name="Up-Down Arrow 28"/>
          <p:cNvSpPr/>
          <p:nvPr/>
        </p:nvSpPr>
        <p:spPr bwMode="auto">
          <a:xfrm>
            <a:off x="4359857" y="3270184"/>
            <a:ext cx="386980" cy="722380"/>
          </a:xfrm>
          <a:prstGeom prst="upDownArrow">
            <a:avLst/>
          </a:prstGeom>
          <a:solidFill>
            <a:schemeClr val="bg1"/>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30" name="Up-Down Arrow 29"/>
          <p:cNvSpPr/>
          <p:nvPr/>
        </p:nvSpPr>
        <p:spPr bwMode="auto">
          <a:xfrm>
            <a:off x="7012764" y="3216396"/>
            <a:ext cx="376963" cy="776168"/>
          </a:xfrm>
          <a:prstGeom prst="upDownArrow">
            <a:avLst/>
          </a:prstGeom>
          <a:solidFill>
            <a:schemeClr val="bg1"/>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31" name="Footer Placeholder 30"/>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431007643"/>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01478"/>
            <a:ext cx="8002292" cy="1082618"/>
          </a:xfrm>
        </p:spPr>
        <p:txBody>
          <a:bodyPr/>
          <a:lstStyle/>
          <a:p>
            <a:r>
              <a:rPr lang="en-US" dirty="0" smtClean="0">
                <a:solidFill>
                  <a:srgbClr val="002060"/>
                </a:solidFill>
              </a:rPr>
              <a:t>What is an Evidence-based Claim?</a:t>
            </a:r>
            <a:endParaRPr lang="en-US" dirty="0">
              <a:solidFill>
                <a:srgbClr val="002060"/>
              </a:solidFill>
            </a:endParaRPr>
          </a:p>
        </p:txBody>
      </p:sp>
      <p:sp>
        <p:nvSpPr>
          <p:cNvPr id="4" name="Slide Number Placeholder 3"/>
          <p:cNvSpPr>
            <a:spLocks noGrp="1"/>
          </p:cNvSpPr>
          <p:nvPr>
            <p:ph type="sldNum" sz="quarter" idx="12"/>
          </p:nvPr>
        </p:nvSpPr>
        <p:spPr/>
        <p:txBody>
          <a:bodyPr/>
          <a:lstStyle/>
          <a:p>
            <a:fld id="{04F3F0ED-5301-444F-822B-A5BAEE12A09F}" type="slidenum">
              <a:rPr lang="en-US" smtClean="0"/>
              <a:pPr/>
              <a:t>46</a:t>
            </a:fld>
            <a:endParaRPr lang="en-US"/>
          </a:p>
        </p:txBody>
      </p:sp>
      <p:sp>
        <p:nvSpPr>
          <p:cNvPr id="10" name="Rounded Rectangular Callout 9"/>
          <p:cNvSpPr/>
          <p:nvPr/>
        </p:nvSpPr>
        <p:spPr>
          <a:xfrm>
            <a:off x="2087881" y="2621281"/>
            <a:ext cx="45719" cy="45719"/>
          </a:xfrm>
          <a:prstGeom prst="wedgeRoundRectCallout">
            <a:avLst/>
          </a:prstGeom>
          <a:solidFill>
            <a:srgbClr val="C7BB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graphicFrame>
        <p:nvGraphicFramePr>
          <p:cNvPr id="12" name="Diagram 11"/>
          <p:cNvGraphicFramePr/>
          <p:nvPr>
            <p:extLst>
              <p:ext uri="{D42A27DB-BD31-4B8C-83A1-F6EECF244321}">
                <p14:modId xmlns:p14="http://schemas.microsoft.com/office/powerpoint/2010/main" val="3197128780"/>
              </p:ext>
            </p:extLst>
          </p:nvPr>
        </p:nvGraphicFramePr>
        <p:xfrm>
          <a:off x="457200" y="1481109"/>
          <a:ext cx="8229600" cy="4622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040325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itle 6"/>
          <p:cNvSpPr>
            <a:spLocks noGrp="1"/>
          </p:cNvSpPr>
          <p:nvPr>
            <p:ph type="title"/>
          </p:nvPr>
        </p:nvSpPr>
        <p:spPr>
          <a:xfrm>
            <a:off x="240227" y="216972"/>
            <a:ext cx="7493431" cy="1082618"/>
          </a:xfrm>
        </p:spPr>
        <p:txBody>
          <a:bodyPr/>
          <a:lstStyle/>
          <a:p>
            <a:r>
              <a:rPr lang="en-US" dirty="0" smtClean="0">
                <a:solidFill>
                  <a:srgbClr val="002060"/>
                </a:solidFill>
              </a:rPr>
              <a:t>Making Evidence-based Claims</a:t>
            </a:r>
            <a:endParaRPr lang="en-US" dirty="0">
              <a:solidFill>
                <a:srgbClr val="002060"/>
              </a:solidFill>
            </a:endParaRPr>
          </a:p>
        </p:txBody>
      </p:sp>
      <p:sp>
        <p:nvSpPr>
          <p:cNvPr id="5" name="Slide Number Placeholder 4"/>
          <p:cNvSpPr>
            <a:spLocks noGrp="1"/>
          </p:cNvSpPr>
          <p:nvPr>
            <p:ph type="sldNum" sz="quarter" idx="12"/>
          </p:nvPr>
        </p:nvSpPr>
        <p:spPr/>
        <p:txBody>
          <a:bodyPr/>
          <a:lstStyle/>
          <a:p>
            <a:fld id="{04F3F0ED-5301-444F-822B-A5BAEE12A09F}" type="slidenum">
              <a:rPr lang="en-US" smtClean="0"/>
              <a:pPr/>
              <a:t>47</a:t>
            </a:fld>
            <a:endParaRPr lang="en-US"/>
          </a:p>
        </p:txBody>
      </p:sp>
      <p:graphicFrame>
        <p:nvGraphicFramePr>
          <p:cNvPr id="2" name="Diagram 1"/>
          <p:cNvGraphicFramePr/>
          <p:nvPr>
            <p:extLst>
              <p:ext uri="{D42A27DB-BD31-4B8C-83A1-F6EECF244321}">
                <p14:modId xmlns:p14="http://schemas.microsoft.com/office/powerpoint/2010/main" val="2133066748"/>
              </p:ext>
            </p:extLst>
          </p:nvPr>
        </p:nvGraphicFramePr>
        <p:xfrm>
          <a:off x="228600" y="1295400"/>
          <a:ext cx="8035636" cy="47959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4000902" y="5525869"/>
            <a:ext cx="4685898" cy="646331"/>
          </a:xfrm>
          <a:prstGeom prst="rect">
            <a:avLst/>
          </a:prstGeom>
          <a:noFill/>
        </p:spPr>
        <p:txBody>
          <a:bodyPr wrap="none" rtlCol="0">
            <a:spAutoFit/>
          </a:bodyPr>
          <a:lstStyle/>
          <a:p>
            <a:r>
              <a:rPr lang="en-US" dirty="0">
                <a:hlinkClick r:id="rId8"/>
              </a:rPr>
              <a:t>http://</a:t>
            </a:r>
            <a:r>
              <a:rPr lang="en-US" dirty="0" smtClean="0">
                <a:hlinkClick r:id="rId8"/>
              </a:rPr>
              <a:t>odelleducation.com/literacy-curriculum</a:t>
            </a:r>
            <a:endParaRPr lang="en-US" dirty="0" smtClean="0"/>
          </a:p>
          <a:p>
            <a:endParaRPr lang="en-US" dirty="0"/>
          </a:p>
        </p:txBody>
      </p:sp>
    </p:spTree>
    <p:extLst>
      <p:ext uri="{BB962C8B-B14F-4D97-AF65-F5344CB8AC3E}">
        <p14:creationId xmlns:p14="http://schemas.microsoft.com/office/powerpoint/2010/main" val="11879735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normAutofit/>
          </a:bodyPr>
          <a:lstStyle/>
          <a:p>
            <a:pPr eaLnBrk="1" hangingPunct="1"/>
            <a:r>
              <a:rPr lang="en-US" sz="4400" dirty="0" smtClean="0">
                <a:ea typeface="ＭＳ Ｐゴシック" panose="020B0600070205080204" pitchFamily="34" charset="-128"/>
              </a:rPr>
              <a:t>Helping Students Make Claims</a:t>
            </a:r>
          </a:p>
        </p:txBody>
      </p:sp>
      <p:sp>
        <p:nvSpPr>
          <p:cNvPr id="27651" name="Content Placeholder 2"/>
          <p:cNvSpPr>
            <a:spLocks noGrp="1"/>
          </p:cNvSpPr>
          <p:nvPr>
            <p:ph idx="1"/>
          </p:nvPr>
        </p:nvSpPr>
        <p:spPr>
          <a:xfrm>
            <a:off x="384048" y="996288"/>
            <a:ext cx="8514292" cy="4941353"/>
          </a:xfrm>
        </p:spPr>
        <p:txBody>
          <a:bodyPr/>
          <a:lstStyle/>
          <a:p>
            <a:pPr eaLnBrk="1" hangingPunct="1"/>
            <a:r>
              <a:rPr lang="en-US" sz="3000" dirty="0" smtClean="0">
                <a:ea typeface="ＭＳ Ｐゴシック" panose="020B0600070205080204" pitchFamily="34" charset="-128"/>
              </a:rPr>
              <a:t>Comes from student inquiry and reading multiple sources</a:t>
            </a:r>
          </a:p>
          <a:p>
            <a:pPr eaLnBrk="1" hangingPunct="1"/>
            <a:r>
              <a:rPr lang="en-US" sz="3000" dirty="0" smtClean="0">
                <a:ea typeface="ＭＳ Ｐゴシック" panose="020B0600070205080204" pitchFamily="34" charset="-128"/>
              </a:rPr>
              <a:t>Teach Students how to:</a:t>
            </a:r>
            <a:endParaRPr lang="en-US" sz="3000" dirty="0">
              <a:ea typeface="ＭＳ Ｐゴシック" panose="020B0600070205080204" pitchFamily="34" charset="-128"/>
            </a:endParaRPr>
          </a:p>
          <a:p>
            <a:pPr lvl="1"/>
            <a:r>
              <a:rPr lang="en-US" sz="2700" dirty="0" smtClean="0">
                <a:ea typeface="ＭＳ Ｐゴシック" panose="020B0600070205080204" pitchFamily="34" charset="-128"/>
              </a:rPr>
              <a:t>Prepare to read with purpose</a:t>
            </a:r>
          </a:p>
          <a:p>
            <a:pPr lvl="1"/>
            <a:r>
              <a:rPr lang="en-US" sz="2700" dirty="0" smtClean="0">
                <a:ea typeface="ＭＳ Ｐゴシック" panose="020B0600070205080204" pitchFamily="34" charset="-128"/>
              </a:rPr>
              <a:t>Collect evidence</a:t>
            </a:r>
          </a:p>
          <a:p>
            <a:pPr lvl="1"/>
            <a:r>
              <a:rPr lang="en-US" sz="2700" dirty="0" smtClean="0">
                <a:ea typeface="ＭＳ Ｐゴシック" panose="020B0600070205080204" pitchFamily="34" charset="-128"/>
              </a:rPr>
              <a:t>Make a claim</a:t>
            </a:r>
          </a:p>
          <a:p>
            <a:pPr lvl="1"/>
            <a:r>
              <a:rPr lang="en-US" sz="2700" dirty="0" smtClean="0">
                <a:ea typeface="ＭＳ Ｐゴシック" panose="020B0600070205080204" pitchFamily="34" charset="-128"/>
              </a:rPr>
              <a:t>Consider counterclaims and address</a:t>
            </a:r>
          </a:p>
          <a:p>
            <a:pPr marL="517525" lvl="1" indent="0">
              <a:buNone/>
            </a:pPr>
            <a:endParaRPr lang="en-US" sz="400" dirty="0">
              <a:ea typeface="ＭＳ Ｐゴシック" panose="020B0600070205080204" pitchFamily="34" charset="-128"/>
            </a:endParaRPr>
          </a:p>
          <a:p>
            <a:pPr marL="0" indent="0">
              <a:spcBef>
                <a:spcPts val="0"/>
              </a:spcBef>
              <a:buNone/>
            </a:pPr>
            <a:endParaRPr lang="en-US" sz="800" dirty="0" smtClean="0">
              <a:ea typeface="ＭＳ Ｐゴシック" panose="020B0600070205080204" pitchFamily="34" charset="-128"/>
            </a:endParaRPr>
          </a:p>
          <a:p>
            <a:pPr marL="0" indent="0">
              <a:spcBef>
                <a:spcPts val="0"/>
              </a:spcBef>
              <a:buNone/>
            </a:pPr>
            <a:r>
              <a:rPr lang="en-US" sz="2700" dirty="0" smtClean="0">
                <a:ea typeface="ＭＳ Ｐゴシック" panose="020B0600070205080204" pitchFamily="34" charset="-128"/>
              </a:rPr>
              <a:t>Now, review the Odell Education materials (in the Appendix of your Participant Guide) with a partner. Discuss how these charts can support students in making claims. </a:t>
            </a:r>
            <a:endParaRPr lang="en-US" sz="2700" dirty="0">
              <a:ea typeface="ＭＳ Ｐゴシック" panose="020B0600070205080204" pitchFamily="34" charset="-128"/>
            </a:endParaRPr>
          </a:p>
          <a:p>
            <a:pPr lvl="1">
              <a:buFont typeface="Calibri" panose="020F0502020204030204" pitchFamily="34" charset="0"/>
              <a:buChar char="•"/>
            </a:pPr>
            <a:endParaRPr lang="en-US" dirty="0" smtClean="0">
              <a:ea typeface="ＭＳ Ｐゴシック" panose="020B0600070205080204" pitchFamily="34" charset="-128"/>
            </a:endParaRPr>
          </a:p>
        </p:txBody>
      </p:sp>
      <p:pic>
        <p:nvPicPr>
          <p:cNvPr id="5" name="Picture 6" descr="discussion 2.png"/>
          <p:cNvPicPr>
            <a:picLocks noChangeAspect="1"/>
          </p:cNvPicPr>
          <p:nvPr/>
        </p:nvPicPr>
        <p:blipFill>
          <a:blip r:embed="rId3" cstate="print"/>
          <a:srcRect/>
          <a:stretch>
            <a:fillRect/>
          </a:stretch>
        </p:blipFill>
        <p:spPr bwMode="auto">
          <a:xfrm>
            <a:off x="6731523" y="5019428"/>
            <a:ext cx="1454150" cy="1477963"/>
          </a:xfrm>
          <a:prstGeom prst="rect">
            <a:avLst/>
          </a:prstGeom>
          <a:noFill/>
          <a:ln w="9525">
            <a:noFill/>
            <a:miter lim="800000"/>
            <a:headEnd/>
            <a:tailEnd/>
          </a:ln>
          <a:effectLst/>
        </p:spPr>
      </p:pic>
      <p:sp>
        <p:nvSpPr>
          <p:cNvPr id="2" name="Slide Number Placeholder 1"/>
          <p:cNvSpPr>
            <a:spLocks noGrp="1"/>
          </p:cNvSpPr>
          <p:nvPr>
            <p:ph type="sldNum" sz="quarter" idx="11"/>
          </p:nvPr>
        </p:nvSpPr>
        <p:spPr/>
        <p:txBody>
          <a:bodyPr/>
          <a:lstStyle/>
          <a:p>
            <a:fld id="{EE3D4692-A625-460F-A072-DE10EEAA5719}" type="slidenum">
              <a:rPr lang="en-US" smtClean="0"/>
              <a:pPr/>
              <a:t>48</a:t>
            </a:fld>
            <a:endParaRPr lang="en-US" dirty="0"/>
          </a:p>
        </p:txBody>
      </p:sp>
      <p:sp>
        <p:nvSpPr>
          <p:cNvPr id="7" name="Footer Placeholder 6"/>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3500595673"/>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US" smtClean="0">
                <a:ea typeface="ＭＳ Ｐゴシック" panose="020B0600070205080204" pitchFamily="34" charset="-128"/>
              </a:rPr>
              <a:t>Addressing the counterclaim…</a:t>
            </a:r>
          </a:p>
        </p:txBody>
      </p:sp>
      <p:sp>
        <p:nvSpPr>
          <p:cNvPr id="27651" name="Content Placeholder 2"/>
          <p:cNvSpPr>
            <a:spLocks noGrp="1"/>
          </p:cNvSpPr>
          <p:nvPr>
            <p:ph idx="1"/>
          </p:nvPr>
        </p:nvSpPr>
        <p:spPr>
          <a:xfrm>
            <a:off x="712922" y="1417320"/>
            <a:ext cx="6540285" cy="3139182"/>
          </a:xfrm>
        </p:spPr>
        <p:txBody>
          <a:bodyPr/>
          <a:lstStyle/>
          <a:p>
            <a:pPr eaLnBrk="1" hangingPunct="1">
              <a:spcAft>
                <a:spcPts val="1200"/>
              </a:spcAft>
            </a:pPr>
            <a:r>
              <a:rPr lang="en-US" dirty="0" smtClean="0">
                <a:solidFill>
                  <a:srgbClr val="000000"/>
                </a:solidFill>
                <a:ea typeface="ＭＳ Ｐゴシック" panose="020B0600070205080204" pitchFamily="34" charset="-128"/>
              </a:rPr>
              <a:t>Re</a:t>
            </a:r>
            <a:r>
              <a:rPr lang="en-US" dirty="0" smtClean="0">
                <a:ea typeface="ＭＳ Ｐゴシック" panose="020B0600070205080204" pitchFamily="34" charset="-128"/>
              </a:rPr>
              <a:t>futes or proves wrong, another point</a:t>
            </a:r>
          </a:p>
          <a:p>
            <a:pPr eaLnBrk="1" hangingPunct="1">
              <a:spcAft>
                <a:spcPts val="1200"/>
              </a:spcAft>
            </a:pPr>
            <a:r>
              <a:rPr lang="en-US" dirty="0" smtClean="0">
                <a:ea typeface="ＭＳ Ｐゴシック" panose="020B0600070205080204" pitchFamily="34" charset="-128"/>
              </a:rPr>
              <a:t>Recognizes other possible points of view or claims</a:t>
            </a:r>
          </a:p>
          <a:p>
            <a:pPr eaLnBrk="1" hangingPunct="1">
              <a:spcAft>
                <a:spcPts val="1200"/>
              </a:spcAft>
            </a:pPr>
            <a:r>
              <a:rPr lang="en-US" dirty="0" smtClean="0">
                <a:ea typeface="ＭＳ Ｐゴシック" panose="020B0600070205080204" pitchFamily="34" charset="-128"/>
              </a:rPr>
              <a:t>Lends credence to the writer’s claims</a:t>
            </a:r>
          </a:p>
        </p:txBody>
      </p:sp>
      <p:sp>
        <p:nvSpPr>
          <p:cNvPr id="2" name="Slide Number Placeholder 1"/>
          <p:cNvSpPr>
            <a:spLocks noGrp="1"/>
          </p:cNvSpPr>
          <p:nvPr>
            <p:ph type="sldNum" sz="quarter" idx="11"/>
          </p:nvPr>
        </p:nvSpPr>
        <p:spPr/>
        <p:txBody>
          <a:bodyPr/>
          <a:lstStyle/>
          <a:p>
            <a:fld id="{EE3D4692-A625-460F-A072-DE10EEAA5719}" type="slidenum">
              <a:rPr lang="en-US" smtClean="0"/>
              <a:pPr/>
              <a:t>49</a:t>
            </a:fld>
            <a:endParaRPr lang="en-US" dirty="0"/>
          </a:p>
        </p:txBody>
      </p:sp>
      <p:sp>
        <p:nvSpPr>
          <p:cNvPr id="5" name="Footer Placeholder 4"/>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1411844182"/>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822278"/>
          </a:xfrm>
        </p:spPr>
        <p:txBody>
          <a:bodyPr>
            <a:noAutofit/>
          </a:bodyPr>
          <a:lstStyle/>
          <a:p>
            <a:r>
              <a:rPr lang="en-US" sz="4000" dirty="0" smtClean="0"/>
              <a:t>Activity 5a: Writing Claims</a:t>
            </a:r>
          </a:p>
        </p:txBody>
      </p:sp>
      <p:sp>
        <p:nvSpPr>
          <p:cNvPr id="3" name="Slide Number Placeholder 2"/>
          <p:cNvSpPr>
            <a:spLocks noGrp="1"/>
          </p:cNvSpPr>
          <p:nvPr>
            <p:ph type="sldNum" sz="quarter" idx="11"/>
          </p:nvPr>
        </p:nvSpPr>
        <p:spPr/>
        <p:txBody>
          <a:bodyPr/>
          <a:lstStyle/>
          <a:p>
            <a:fld id="{EE3D4692-A625-460F-A072-DE10EEAA5719}" type="slidenum">
              <a:rPr lang="en-US" smtClean="0"/>
              <a:pPr/>
              <a:t>50</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2067869721"/>
              </p:ext>
            </p:extLst>
          </p:nvPr>
        </p:nvGraphicFramePr>
        <p:xfrm>
          <a:off x="356461" y="1159366"/>
          <a:ext cx="8491537" cy="4629021"/>
        </p:xfrm>
        <a:graphic>
          <a:graphicData uri="http://schemas.openxmlformats.org/drawingml/2006/table">
            <a:tbl>
              <a:tblPr firstRow="1">
                <a:effectLst/>
                <a:tableStyleId>{F5AB1C69-6EDB-4FF4-983F-18BD219EF322}</a:tableStyleId>
              </a:tblPr>
              <a:tblGrid>
                <a:gridCol w="8491537"/>
              </a:tblGrid>
              <a:tr h="514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lt1"/>
                          </a:solidFill>
                          <a:effectLst/>
                          <a:latin typeface="+mn-lt"/>
                        </a:rPr>
                        <a:t>Activity 5a: Viewing a Video and Having a “Written Conversation”</a:t>
                      </a:r>
                      <a:endParaRPr kumimoji="0" lang="en-US" sz="2000" b="1" i="0" u="none" strike="noStrike" cap="none" normalizeH="0" baseline="0" dirty="0">
                        <a:ln>
                          <a:noFill/>
                        </a:ln>
                        <a:solidFill>
                          <a:srgbClr val="FFFFFF"/>
                        </a:solidFill>
                        <a:effectLst/>
                        <a:latin typeface="Calibri" charset="0"/>
                      </a:endParaRPr>
                    </a:p>
                  </a:txBody>
                  <a:tcPr marT="45712" marB="45712" horzOverflow="overflow"/>
                </a:tc>
              </a:tr>
              <a:tr h="4114571">
                <a:tc>
                  <a:txBody>
                    <a:bodyPr/>
                    <a:lstStyle/>
                    <a:p>
                      <a:pPr marL="342900" lvl="0" indent="-342900">
                        <a:buAutoNum type="arabicPeriod"/>
                      </a:pPr>
                      <a:r>
                        <a:rPr lang="en-US" sz="2000" kern="1200" dirty="0" smtClean="0">
                          <a:solidFill>
                            <a:schemeClr val="dk1"/>
                          </a:solidFill>
                          <a:effectLst/>
                          <a:latin typeface="+mn-lt"/>
                          <a:ea typeface="+mn-ea"/>
                          <a:cs typeface="+mn-cs"/>
                        </a:rPr>
                        <a:t>View the video and take notes in your </a:t>
                      </a:r>
                      <a:r>
                        <a:rPr lang="en-US" sz="2000" i="1" kern="1200" dirty="0" smtClean="0">
                          <a:solidFill>
                            <a:schemeClr val="dk1"/>
                          </a:solidFill>
                          <a:effectLst/>
                          <a:latin typeface="+mn-lt"/>
                          <a:ea typeface="+mn-ea"/>
                          <a:cs typeface="+mn-cs"/>
                        </a:rPr>
                        <a:t>Notepad</a:t>
                      </a:r>
                      <a:r>
                        <a:rPr lang="en-US" sz="2000" kern="1200" dirty="0" smtClean="0">
                          <a:solidFill>
                            <a:schemeClr val="dk1"/>
                          </a:solidFill>
                          <a:effectLst/>
                          <a:latin typeface="+mn-lt"/>
                          <a:ea typeface="+mn-ea"/>
                          <a:cs typeface="+mn-cs"/>
                        </a:rPr>
                        <a:t> for these questions: </a:t>
                      </a:r>
                      <a:r>
                        <a:rPr lang="en-US" sz="2000" b="1" kern="1200" dirty="0" smtClean="0">
                          <a:solidFill>
                            <a:schemeClr val="dk1"/>
                          </a:solidFill>
                          <a:effectLst/>
                          <a:latin typeface="+mn-lt"/>
                          <a:ea typeface="+mn-ea"/>
                          <a:cs typeface="+mn-cs"/>
                        </a:rPr>
                        <a:t>How does the teacher</a:t>
                      </a:r>
                      <a:r>
                        <a:rPr lang="en-US" sz="2000" b="1" kern="1200" baseline="0" dirty="0" smtClean="0">
                          <a:solidFill>
                            <a:schemeClr val="dk1"/>
                          </a:solidFill>
                          <a:effectLst/>
                          <a:latin typeface="+mn-lt"/>
                          <a:ea typeface="+mn-ea"/>
                          <a:cs typeface="+mn-cs"/>
                        </a:rPr>
                        <a:t> prepare students to create a claim from multiple sources? How does she provide specific feedback? How is collaboration used to push students’ thinking? How does the Odell Claim Template help to support students? </a:t>
                      </a:r>
                      <a:endParaRPr lang="en-US" sz="2000" kern="1200" dirty="0" smtClean="0">
                        <a:solidFill>
                          <a:schemeClr val="dk1"/>
                        </a:solidFill>
                        <a:effectLst/>
                        <a:latin typeface="+mn-lt"/>
                        <a:ea typeface="+mn-ea"/>
                        <a:cs typeface="+mn-cs"/>
                      </a:endParaRPr>
                    </a:p>
                    <a:p>
                      <a:pPr marL="342900" lvl="0" indent="-342900">
                        <a:buAutoNum type="arabicPeriod"/>
                      </a:pPr>
                      <a:r>
                        <a:rPr lang="en-US" sz="2000" kern="1200" dirty="0" smtClean="0">
                          <a:solidFill>
                            <a:schemeClr val="dk1"/>
                          </a:solidFill>
                          <a:effectLst/>
                          <a:latin typeface="+mn-lt"/>
                          <a:ea typeface="+mn-ea"/>
                          <a:cs typeface="+mn-cs"/>
                        </a:rPr>
                        <a:t>Identify a partner for a “Written Conversation.”</a:t>
                      </a:r>
                    </a:p>
                    <a:p>
                      <a:pPr marL="342900" lvl="0" indent="-342900">
                        <a:buAutoNum type="arabicPeriod"/>
                      </a:pPr>
                      <a:r>
                        <a:rPr lang="en-US" sz="2000" kern="1200" dirty="0" smtClean="0">
                          <a:solidFill>
                            <a:schemeClr val="dk1"/>
                          </a:solidFill>
                          <a:effectLst/>
                          <a:latin typeface="+mn-lt"/>
                          <a:ea typeface="+mn-ea"/>
                          <a:cs typeface="+mn-cs"/>
                        </a:rPr>
                        <a:t>Write</a:t>
                      </a:r>
                      <a:r>
                        <a:rPr lang="en-US" sz="2000" kern="1200" baseline="0" dirty="0" smtClean="0">
                          <a:solidFill>
                            <a:schemeClr val="dk1"/>
                          </a:solidFill>
                          <a:effectLst/>
                          <a:latin typeface="+mn-lt"/>
                          <a:ea typeface="+mn-ea"/>
                          <a:cs typeface="+mn-cs"/>
                        </a:rPr>
                        <a:t> </a:t>
                      </a:r>
                      <a:r>
                        <a:rPr lang="en-US" sz="2000" kern="1200" dirty="0" smtClean="0">
                          <a:solidFill>
                            <a:schemeClr val="dk1"/>
                          </a:solidFill>
                          <a:effectLst/>
                          <a:latin typeface="+mn-lt"/>
                          <a:ea typeface="+mn-ea"/>
                          <a:cs typeface="+mn-cs"/>
                        </a:rPr>
                        <a:t>simultaneous communications to one another about the video. </a:t>
                      </a:r>
                    </a:p>
                    <a:p>
                      <a:pPr marL="342900" lvl="0" indent="-342900">
                        <a:buAutoNum type="arabicPeriod"/>
                      </a:pPr>
                      <a:r>
                        <a:rPr lang="en-US" sz="2000" kern="1200" dirty="0" smtClean="0">
                          <a:solidFill>
                            <a:schemeClr val="dk1"/>
                          </a:solidFill>
                          <a:effectLst/>
                          <a:latin typeface="+mn-lt"/>
                          <a:ea typeface="+mn-ea"/>
                          <a:cs typeface="+mn-cs"/>
                        </a:rPr>
                        <a:t>At</a:t>
                      </a:r>
                      <a:r>
                        <a:rPr lang="en-US" sz="2000" kern="1200" baseline="0" dirty="0" smtClean="0">
                          <a:solidFill>
                            <a:schemeClr val="dk1"/>
                          </a:solidFill>
                          <a:effectLst/>
                          <a:latin typeface="+mn-lt"/>
                          <a:ea typeface="+mn-ea"/>
                          <a:cs typeface="+mn-cs"/>
                        </a:rPr>
                        <a:t> </a:t>
                      </a:r>
                      <a:r>
                        <a:rPr lang="en-US" sz="2000" kern="1200" dirty="0" smtClean="0">
                          <a:solidFill>
                            <a:schemeClr val="dk1"/>
                          </a:solidFill>
                          <a:effectLst/>
                          <a:latin typeface="+mn-lt"/>
                          <a:ea typeface="+mn-ea"/>
                          <a:cs typeface="+mn-cs"/>
                        </a:rPr>
                        <a:t>the facilitator’s signal, trade notes. This is done in silence. </a:t>
                      </a:r>
                    </a:p>
                    <a:p>
                      <a:pPr marL="342900" lvl="0" indent="-342900">
                        <a:buAutoNum type="arabicPeriod"/>
                      </a:pPr>
                      <a:r>
                        <a:rPr lang="en-US" sz="2000" kern="1200" dirty="0" smtClean="0">
                          <a:solidFill>
                            <a:schemeClr val="dk1"/>
                          </a:solidFill>
                          <a:effectLst/>
                          <a:latin typeface="+mn-lt"/>
                          <a:ea typeface="+mn-ea"/>
                          <a:cs typeface="+mn-cs"/>
                        </a:rPr>
                        <a:t>When the facilitator gives the signal, you can talk out loud with your partner. </a:t>
                      </a:r>
                    </a:p>
                    <a:p>
                      <a:pPr marL="342900" lvl="0" indent="-342900">
                        <a:spcAft>
                          <a:spcPts val="600"/>
                        </a:spcAft>
                        <a:buAutoNum type="arabicPeriod"/>
                      </a:pPr>
                      <a:r>
                        <a:rPr lang="en-US" sz="2000" kern="1200" dirty="0" smtClean="0">
                          <a:solidFill>
                            <a:schemeClr val="dk1"/>
                          </a:solidFill>
                          <a:effectLst/>
                          <a:latin typeface="+mn-lt"/>
                          <a:ea typeface="+mn-ea"/>
                          <a:cs typeface="+mn-cs"/>
                        </a:rPr>
                        <a:t>Be prepared to volunteer a thread of your conversation.</a:t>
                      </a:r>
                    </a:p>
                    <a:p>
                      <a:pPr marL="0" marR="0" lvl="0" indent="0" algn="l" defTabSz="914363"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effectLst/>
                          <a:latin typeface="+mn-lt"/>
                          <a:ea typeface="+mn-ea"/>
                          <a:cs typeface="+mn-cs"/>
                        </a:rPr>
                        <a:t>Video: </a:t>
                      </a:r>
                      <a:r>
                        <a:rPr lang="en-US" sz="1800" i="1" kern="1200" dirty="0" smtClean="0">
                          <a:solidFill>
                            <a:schemeClr val="dk1"/>
                          </a:solidFill>
                          <a:latin typeface="+mn-lt"/>
                          <a:ea typeface="+mn-ea"/>
                          <a:cs typeface="+mn-cs"/>
                        </a:rPr>
                        <a:t>Developing a Claim Using Two Informational Texts.</a:t>
                      </a:r>
                      <a:r>
                        <a:rPr lang="en-US" sz="1800" i="1" kern="1200" baseline="0" dirty="0" smtClean="0">
                          <a:solidFill>
                            <a:schemeClr val="dk1"/>
                          </a:solidFill>
                          <a:latin typeface="+mn-lt"/>
                          <a:ea typeface="+mn-ea"/>
                          <a:cs typeface="+mn-cs"/>
                        </a:rPr>
                        <a:t> </a:t>
                      </a:r>
                      <a:r>
                        <a:rPr lang="en-US" sz="1800" i="1" u="none" strike="noStrike" kern="1200" dirty="0" smtClean="0">
                          <a:solidFill>
                            <a:schemeClr val="dk1"/>
                          </a:solidFill>
                          <a:effectLst/>
                          <a:latin typeface="+mn-lt"/>
                          <a:ea typeface="+mn-ea"/>
                          <a:cs typeface="+mn-cs"/>
                          <a:hlinkClick r:id="rId3"/>
                        </a:rPr>
                        <a:t>http://www.engageny.org/resource/common-core-instruction-developing-a-claim-using-two-informational-texts</a:t>
                      </a:r>
                      <a:endParaRPr lang="en-US" sz="1800" kern="1200" dirty="0">
                        <a:solidFill>
                          <a:schemeClr val="dk1"/>
                        </a:solidFill>
                        <a:effectLst/>
                        <a:latin typeface="+mn-lt"/>
                        <a:ea typeface="+mn-ea"/>
                        <a:cs typeface="+mn-cs"/>
                      </a:endParaRPr>
                    </a:p>
                  </a:txBody>
                  <a:tcPr marT="45712" marB="45712" horzOverflow="overflow"/>
                </a:tc>
              </a:tr>
            </a:tbl>
          </a:graphicData>
        </a:graphic>
      </p:graphicFrame>
      <p:pic>
        <p:nvPicPr>
          <p:cNvPr id="25" name="Picture 24"/>
          <p:cNvPicPr>
            <a:picLocks noChangeAspect="1"/>
          </p:cNvPicPr>
          <p:nvPr/>
        </p:nvPicPr>
        <p:blipFill rotWithShape="1">
          <a:blip r:embed="rId4" cstate="print">
            <a:extLst>
              <a:ext uri="{28A0092B-C50C-407E-A947-70E740481C1C}">
                <a14:useLocalDpi xmlns:a14="http://schemas.microsoft.com/office/drawing/2010/main" val="0"/>
              </a:ext>
            </a:extLst>
          </a:blip>
          <a:srcRect l="19747" r="21365"/>
          <a:stretch/>
        </p:blipFill>
        <p:spPr>
          <a:xfrm>
            <a:off x="195345" y="0"/>
            <a:ext cx="858190" cy="1139802"/>
          </a:xfrm>
          <a:prstGeom prst="rect">
            <a:avLst/>
          </a:prstGeom>
        </p:spPr>
      </p:pic>
      <p:sp>
        <p:nvSpPr>
          <p:cNvPr id="9" name="Footer Placeholder 8"/>
          <p:cNvSpPr>
            <a:spLocks noGrp="1"/>
          </p:cNvSpPr>
          <p:nvPr>
            <p:ph type="ftr" sz="quarter" idx="10"/>
          </p:nvPr>
        </p:nvSpPr>
        <p:spPr/>
        <p:txBody>
          <a:bodyPr/>
          <a:lstStyle/>
          <a:p>
            <a:endParaRPr lang="en-US" dirty="0"/>
          </a:p>
        </p:txBody>
      </p:sp>
      <p:pic>
        <p:nvPicPr>
          <p:cNvPr id="7" name="Picture 5" descr="Picture10.png"/>
          <p:cNvPicPr>
            <a:picLocks noChangeAspect="1"/>
          </p:cNvPicPr>
          <p:nvPr/>
        </p:nvPicPr>
        <p:blipFill>
          <a:blip r:embed="rId5" cstate="print"/>
          <a:srcRect/>
          <a:stretch>
            <a:fillRect/>
          </a:stretch>
        </p:blipFill>
        <p:spPr bwMode="auto">
          <a:xfrm>
            <a:off x="6993229" y="5485547"/>
            <a:ext cx="837127" cy="912847"/>
          </a:xfrm>
          <a:prstGeom prst="rect">
            <a:avLst/>
          </a:prstGeom>
          <a:noFill/>
          <a:ln w="9525">
            <a:noFill/>
            <a:miter lim="800000"/>
            <a:headEnd/>
            <a:tailEnd/>
          </a:ln>
        </p:spPr>
      </p:pic>
      <p:sp>
        <p:nvSpPr>
          <p:cNvPr id="10" name="TextBox 9"/>
          <p:cNvSpPr txBox="1"/>
          <p:nvPr/>
        </p:nvSpPr>
        <p:spPr>
          <a:xfrm>
            <a:off x="6952898" y="5450034"/>
            <a:ext cx="1090934" cy="353943"/>
          </a:xfrm>
          <a:prstGeom prst="rect">
            <a:avLst/>
          </a:prstGeom>
          <a:noFill/>
        </p:spPr>
        <p:txBody>
          <a:bodyPr wrap="square" rtlCol="0">
            <a:spAutoFit/>
          </a:bodyPr>
          <a:lstStyle/>
          <a:p>
            <a:r>
              <a:rPr lang="en-US" sz="1700" dirty="0" smtClean="0"/>
              <a:t>Page 30</a:t>
            </a:r>
            <a:endParaRPr lang="en-US" sz="1700" dirty="0"/>
          </a:p>
        </p:txBody>
      </p:sp>
    </p:spTree>
    <p:extLst>
      <p:ext uri="{BB962C8B-B14F-4D97-AF65-F5344CB8AC3E}">
        <p14:creationId xmlns:p14="http://schemas.microsoft.com/office/powerpoint/2010/main" val="2995189661"/>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19529</TotalTime>
  <Words>894</Words>
  <Application>Microsoft Office PowerPoint</Application>
  <PresentationFormat>On-screen Show (4:3)</PresentationFormat>
  <Paragraphs>87</Paragraphs>
  <Slides>7</Slides>
  <Notes>7</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7</vt:i4>
      </vt:variant>
    </vt:vector>
  </HeadingPairs>
  <TitlesOfParts>
    <vt:vector size="16" baseType="lpstr">
      <vt:lpstr>ＭＳ Ｐゴシック</vt:lpstr>
      <vt:lpstr>Arial</vt:lpstr>
      <vt:lpstr>Calibri</vt:lpstr>
      <vt:lpstr>Calibri Light</vt:lpstr>
      <vt:lpstr>Segoe</vt:lpstr>
      <vt:lpstr>Times New Roman</vt:lpstr>
      <vt:lpstr>LtBkgBlueBorder</vt:lpstr>
      <vt:lpstr>LtBkgNoBorder</vt:lpstr>
      <vt:lpstr>Custom Design</vt:lpstr>
      <vt:lpstr>Connecticut Core Standards  for English Language Arts &amp; Literacy</vt:lpstr>
      <vt:lpstr>Progression Towards Writing with Evidence</vt:lpstr>
      <vt:lpstr>What is an Evidence-based Claim?</vt:lpstr>
      <vt:lpstr>Making Evidence-based Claims</vt:lpstr>
      <vt:lpstr>Helping Students Make Claims</vt:lpstr>
      <vt:lpstr>Addressing the counterclaim…</vt:lpstr>
      <vt:lpstr>Activity 5a: Writing Claims</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1260</cp:revision>
  <cp:lastPrinted>2014-03-02T01:07:44Z</cp:lastPrinted>
  <dcterms:created xsi:type="dcterms:W3CDTF">2014-01-18T18:47:42Z</dcterms:created>
  <dcterms:modified xsi:type="dcterms:W3CDTF">2014-08-13T15:37:33Z</dcterms:modified>
</cp:coreProperties>
</file>