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40" showSpecialPlsOnTitleSld="0" saveSubsetFonts="1" bookmarkIdSeed="2">
  <p:sldMasterIdLst>
    <p:sldMasterId id="2147483687" r:id="rId1"/>
    <p:sldMasterId id="2147483711" r:id="rId2"/>
    <p:sldMasterId id="2147483723" r:id="rId3"/>
  </p:sldMasterIdLst>
  <p:notesMasterIdLst>
    <p:notesMasterId r:id="rId8"/>
  </p:notesMasterIdLst>
  <p:handoutMasterIdLst>
    <p:handoutMasterId r:id="rId9"/>
  </p:handoutMasterIdLst>
  <p:sldIdLst>
    <p:sldId id="370" r:id="rId4"/>
    <p:sldId id="681" r:id="rId5"/>
    <p:sldId id="732" r:id="rId6"/>
    <p:sldId id="704" r:id="rId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2" clrIdx="3">
    <p:extLst/>
  </p:cmAuthor>
  <p:cmAuthor id="4" name="W2K" initials="W" lastIdx="28" clrIdx="4"/>
  <p:cmAuthor id="5" name="Michelle Wade" initials="MW" lastIdx="14" clrIdx="5"/>
  <p:cmAuthor id="6" name="Berlin, Debra" initials="BD" lastIdx="2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F497D"/>
    <a:srgbClr val="FFFF85"/>
    <a:srgbClr val="FFC000"/>
    <a:srgbClr val="DF8045"/>
    <a:srgbClr val="32C658"/>
    <a:srgbClr val="D4ECBA"/>
    <a:srgbClr val="92D050"/>
    <a:srgbClr val="9BBB5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61" autoAdjust="0"/>
    <p:restoredTop sz="92006" autoAdjust="0"/>
  </p:normalViewPr>
  <p:slideViewPr>
    <p:cSldViewPr snapToGrid="0">
      <p:cViewPr varScale="1">
        <p:scale>
          <a:sx n="81" d="100"/>
          <a:sy n="81" d="100"/>
        </p:scale>
        <p:origin x="1140" y="96"/>
      </p:cViewPr>
      <p:guideLst>
        <p:guide orient="horz" pos="2160"/>
        <p:guide pos="2880"/>
      </p:guideLst>
    </p:cSldViewPr>
  </p:slideViewPr>
  <p:outlineViewPr>
    <p:cViewPr>
      <p:scale>
        <a:sx n="33" d="100"/>
        <a:sy n="33" d="100"/>
      </p:scale>
      <p:origin x="0" y="-17886"/>
    </p:cViewPr>
  </p:outlineViewPr>
  <p:notesTextViewPr>
    <p:cViewPr>
      <p:scale>
        <a:sx n="125" d="100"/>
        <a:sy n="125" d="100"/>
      </p:scale>
      <p:origin x="0" y="0"/>
    </p:cViewPr>
  </p:notesTextViewPr>
  <p:sorterViewPr>
    <p:cViewPr varScale="1">
      <p:scale>
        <a:sx n="1" d="1"/>
        <a:sy n="1" d="1"/>
      </p:scale>
      <p:origin x="0" y="-16746"/>
    </p:cViewPr>
  </p:sorterViewPr>
  <p:notesViewPr>
    <p:cSldViewPr snapToGrid="0">
      <p:cViewPr varScale="1">
        <p:scale>
          <a:sx n="49" d="100"/>
          <a:sy n="49" d="100"/>
        </p:scale>
        <p:origin x="-1860" y="-102"/>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8/13/2014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8/13/2014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40</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dirty="0" smtClean="0"/>
              <a:t>Explain</a:t>
            </a:r>
            <a:r>
              <a:rPr lang="en-US" dirty="0" smtClean="0"/>
              <a:t> that “writing from sources” includes writing tasks such as literary analysis and research projects.</a:t>
            </a:r>
            <a:endParaRPr lang="en-US" b="1" dirty="0" smtClean="0"/>
          </a:p>
          <a:p>
            <a:r>
              <a:rPr lang="en-US" dirty="0" smtClean="0"/>
              <a:t>Writing from sources is, in general, analytical writing in response to literary and informational texts. Students are expected to use evidence from texts to present careful analyses, well-defended claims, and clear information.</a:t>
            </a:r>
          </a:p>
          <a:p>
            <a:r>
              <a:rPr lang="en-US" dirty="0" smtClean="0"/>
              <a:t>Inevitably, it is integrated closely with Reading in ELA, history/social studies, science, and technical subjects.</a:t>
            </a:r>
          </a:p>
          <a:p>
            <a:endParaRPr lang="en-US" dirty="0"/>
          </a:p>
          <a:p>
            <a:r>
              <a:rPr lang="en-US" dirty="0" smtClean="0"/>
              <a:t>Make this important distinction:</a:t>
            </a:r>
          </a:p>
          <a:p>
            <a:r>
              <a:rPr lang="en-US" dirty="0" smtClean="0"/>
              <a:t>Rather than asking students questions they can answer from their prior knowledge or experience, the standards expect students to answer questions that depend on their having closely read and understood the text and multiple resources.</a:t>
            </a:r>
            <a:endParaRPr lang="en-US" dirty="0" smtClean="0">
              <a:latin typeface="Arial" panose="020B0604020202020204" pitchFamily="34" charset="0"/>
            </a:endParaRPr>
          </a:p>
        </p:txBody>
      </p:sp>
      <p:sp>
        <p:nvSpPr>
          <p:cNvPr id="225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CFCA8FD-DD20-4E59-A17D-B8A88CD3B32F}" type="slidenum">
              <a:rPr lang="en-US"/>
              <a:pPr>
                <a:spcBef>
                  <a:spcPct val="0"/>
                </a:spcBef>
              </a:pPr>
              <a:t>41</a:t>
            </a:fld>
            <a:endParaRPr lang="en-US"/>
          </a:p>
        </p:txBody>
      </p:sp>
    </p:spTree>
    <p:extLst>
      <p:ext uri="{BB962C8B-B14F-4D97-AF65-F5344CB8AC3E}">
        <p14:creationId xmlns:p14="http://schemas.microsoft.com/office/powerpoint/2010/main" val="1982784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 for a different volunteer to read each bullet. Ask participants to comment on each bulleted point directly after it is read.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42</a:t>
            </a:fld>
            <a:endParaRPr lang="en-US" dirty="0"/>
          </a:p>
        </p:txBody>
      </p:sp>
    </p:spTree>
    <p:extLst>
      <p:ext uri="{BB962C8B-B14F-4D97-AF65-F5344CB8AC3E}">
        <p14:creationId xmlns:p14="http://schemas.microsoft.com/office/powerpoint/2010/main" val="1851394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228600" marR="0" lvl="0" indent="-228600" algn="l" defTabSz="914400" rtl="0" eaLnBrk="1" fontAlgn="base" latinLnBrk="0" hangingPunct="1">
              <a:lnSpc>
                <a:spcPct val="100000"/>
              </a:lnSpc>
              <a:spcBef>
                <a:spcPct val="0"/>
              </a:spcBef>
              <a:spcAft>
                <a:spcPts val="600"/>
              </a:spcAft>
              <a:buClrTx/>
              <a:buSzTx/>
              <a:buFontTx/>
              <a:buNone/>
              <a:tabLst/>
            </a:pPr>
            <a:endParaRPr kumimoji="0" lang="en-US" sz="1200" u="none" strike="noStrike" cap="none" normalizeH="0" baseline="0" dirty="0" smtClean="0">
              <a:ln>
                <a:noFill/>
              </a:ln>
              <a:effectLst/>
            </a:endParaRP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8/13/2014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43</a:t>
            </a:fld>
            <a:endParaRPr lang="en-US" dirty="0"/>
          </a:p>
        </p:txBody>
      </p:sp>
    </p:spTree>
    <p:extLst>
      <p:ext uri="{BB962C8B-B14F-4D97-AF65-F5344CB8AC3E}">
        <p14:creationId xmlns:p14="http://schemas.microsoft.com/office/powerpoint/2010/main" val="17923319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75349673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6.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jpe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30474" y="6099583"/>
            <a:ext cx="3031947" cy="461665"/>
          </a:xfrm>
          <a:prstGeom prst="rect">
            <a:avLst/>
          </a:prstGeom>
          <a:noFill/>
        </p:spPr>
        <p:txBody>
          <a:bodyPr wrap="square" rtlCol="0">
            <a:spAutoFit/>
          </a:bodyPr>
          <a:lstStyle/>
          <a:p>
            <a:pPr algn="ctr"/>
            <a:r>
              <a:rPr lang="en-US" sz="2400" b="1" smtClean="0">
                <a:solidFill>
                  <a:schemeClr val="bg1"/>
                </a:solidFill>
              </a:rPr>
              <a:t>Activity 4b</a:t>
            </a:r>
            <a:endParaRPr lang="en-US" sz="24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6" r:id="rId8"/>
    <p:sldLayoutId id="2147483737" r:id="rId9"/>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62391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585671" y="42449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6–12: </a:t>
            </a:r>
          </a:p>
          <a:p>
            <a:r>
              <a:rPr lang="en-US" i="0" dirty="0" smtClean="0">
                <a:solidFill>
                  <a:schemeClr val="tx2"/>
                </a:solidFill>
              </a:rPr>
              <a:t>Supporting all Students in Writing and Research</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1"/>
          <p:cNvSpPr>
            <a:spLocks noGrp="1"/>
          </p:cNvSpPr>
          <p:nvPr>
            <p:ph idx="1"/>
          </p:nvPr>
        </p:nvSpPr>
        <p:spPr>
          <a:xfrm>
            <a:off x="457200" y="1153517"/>
            <a:ext cx="8153400" cy="5232202"/>
          </a:xfrm>
        </p:spPr>
        <p:txBody>
          <a:bodyPr/>
          <a:lstStyle/>
          <a:p>
            <a:pPr marL="457200" indent="-457200" eaLnBrk="1" hangingPunct="1">
              <a:spcAft>
                <a:spcPts val="1200"/>
              </a:spcAft>
            </a:pPr>
            <a:r>
              <a:rPr lang="en-US" sz="2600" dirty="0"/>
              <a:t>W</a:t>
            </a:r>
            <a:r>
              <a:rPr lang="en-US" sz="2600" dirty="0" smtClean="0"/>
              <a:t>riting </a:t>
            </a:r>
            <a:r>
              <a:rPr lang="en-US" sz="2600" i="1" dirty="0" smtClean="0"/>
              <a:t>in response to </a:t>
            </a:r>
            <a:r>
              <a:rPr lang="en-US" sz="2600" dirty="0" smtClean="0"/>
              <a:t>texts; writing </a:t>
            </a:r>
            <a:r>
              <a:rPr lang="en-US" sz="2600" i="1" dirty="0" smtClean="0"/>
              <a:t>about</a:t>
            </a:r>
            <a:r>
              <a:rPr lang="en-US" sz="2600" dirty="0" smtClean="0"/>
              <a:t> texts.</a:t>
            </a:r>
          </a:p>
          <a:p>
            <a:pPr marL="457200" indent="-457200" eaLnBrk="1" hangingPunct="1">
              <a:spcAft>
                <a:spcPts val="1200"/>
              </a:spcAft>
            </a:pPr>
            <a:r>
              <a:rPr lang="en-US" sz="2600" dirty="0" smtClean="0"/>
              <a:t>Students analyze the text, make valid claims about the text, and support those claims with evidence from the text.</a:t>
            </a:r>
          </a:p>
          <a:p>
            <a:pPr marL="457200" indent="-457200" eaLnBrk="1" hangingPunct="1">
              <a:spcAft>
                <a:spcPts val="1200"/>
              </a:spcAft>
            </a:pPr>
            <a:r>
              <a:rPr lang="en-US" sz="2600" dirty="0" smtClean="0"/>
              <a:t>Writing arguments and informational reports from sources.</a:t>
            </a:r>
          </a:p>
          <a:p>
            <a:pPr marL="457200" indent="-457200" eaLnBrk="1" hangingPunct="1">
              <a:spcAft>
                <a:spcPts val="1200"/>
              </a:spcAft>
            </a:pPr>
            <a:r>
              <a:rPr lang="en-US" sz="2600" dirty="0" smtClean="0"/>
              <a:t>Using evidence from texts to present careful analyses, well-defended claims, and clear information. </a:t>
            </a:r>
          </a:p>
          <a:p>
            <a:pPr marL="457200" indent="-457200" eaLnBrk="1" hangingPunct="1">
              <a:spcAft>
                <a:spcPts val="1200"/>
              </a:spcAft>
            </a:pPr>
            <a:r>
              <a:rPr lang="en-US" sz="2600" dirty="0" smtClean="0"/>
              <a:t>Generating reports from research; writing from multiple sources.</a:t>
            </a:r>
          </a:p>
          <a:p>
            <a:pPr eaLnBrk="1" hangingPunct="1"/>
            <a:endParaRPr lang="en-US" dirty="0" smtClean="0"/>
          </a:p>
        </p:txBody>
      </p:sp>
      <p:sp>
        <p:nvSpPr>
          <p:cNvPr id="21507" name="Slide Number Placeholder 2"/>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DF56DCF-51FF-4CA1-8F76-1A0E0B3E0B8D}" type="slidenum">
              <a:rPr lang="en-US"/>
              <a:pPr/>
              <a:t>41</a:t>
            </a:fld>
            <a:endParaRPr lang="en-US"/>
          </a:p>
        </p:txBody>
      </p:sp>
      <p:sp>
        <p:nvSpPr>
          <p:cNvPr id="4" name="Title 3"/>
          <p:cNvSpPr>
            <a:spLocks noGrp="1"/>
          </p:cNvSpPr>
          <p:nvPr>
            <p:ph type="title"/>
          </p:nvPr>
        </p:nvSpPr>
        <p:spPr>
          <a:xfrm>
            <a:off x="457200" y="109182"/>
            <a:ext cx="8229600" cy="791570"/>
          </a:xfrm>
        </p:spPr>
        <p:txBody>
          <a:bodyPr>
            <a:normAutofit/>
          </a:bodyPr>
          <a:lstStyle/>
          <a:p>
            <a:pPr eaLnBrk="1" fontAlgn="auto" hangingPunct="1">
              <a:spcAft>
                <a:spcPts val="0"/>
              </a:spcAft>
              <a:defRPr/>
            </a:pPr>
            <a:r>
              <a:rPr sz="4400" dirty="0" smtClean="0">
                <a:effectLst>
                  <a:outerShdw blurRad="38100" dist="38100" dir="2700000" algn="tl">
                    <a:srgbClr val="000000">
                      <a:alpha val="43137"/>
                    </a:srgbClr>
                  </a:outerShdw>
                </a:effectLst>
              </a:rPr>
              <a:t>What is “</a:t>
            </a:r>
            <a:r>
              <a:rPr sz="4400" dirty="0">
                <a:effectLst>
                  <a:outerShdw blurRad="38100" dist="38100" dir="2700000" algn="tl">
                    <a:srgbClr val="000000">
                      <a:alpha val="43137"/>
                    </a:srgbClr>
                  </a:outerShdw>
                </a:effectLst>
              </a:rPr>
              <a:t>w</a:t>
            </a:r>
            <a:r>
              <a:rPr sz="4400" dirty="0" smtClean="0">
                <a:effectLst>
                  <a:outerShdw blurRad="38100" dist="38100" dir="2700000" algn="tl">
                    <a:srgbClr val="000000">
                      <a:alpha val="43137"/>
                    </a:srgbClr>
                  </a:outerShdw>
                </a:effectLst>
              </a:rPr>
              <a:t>riting to sources”?</a:t>
            </a:r>
            <a:endParaRPr sz="4400" dirty="0">
              <a:effectLst>
                <a:outerShdw blurRad="38100" dist="38100" dir="2700000" algn="tl">
                  <a:srgbClr val="000000">
                    <a:alpha val="43137"/>
                  </a:srgbClr>
                </a:outerShdw>
              </a:effectLst>
            </a:endParaRPr>
          </a:p>
        </p:txBody>
      </p:sp>
      <p:sp>
        <p:nvSpPr>
          <p:cNvPr id="5" name="Footer Placeholder 4"/>
          <p:cNvSpPr>
            <a:spLocks noGrp="1"/>
          </p:cNvSpPr>
          <p:nvPr>
            <p:ph type="ftr" sz="quarter" idx="10"/>
          </p:nvPr>
        </p:nvSpPr>
        <p:spPr/>
        <p:txBody>
          <a:bodyPr/>
          <a:lstStyle/>
          <a:p>
            <a:endParaRPr lang="en-US" dirty="0"/>
          </a:p>
        </p:txBody>
      </p:sp>
      <p:sp>
        <p:nvSpPr>
          <p:cNvPr id="6" name="Slide Number Placeholder 3"/>
          <p:cNvSpPr>
            <a:spLocks noGrp="1"/>
          </p:cNvSpPr>
          <p:nvPr>
            <p:ph type="sldNum" sz="quarter" idx="11"/>
          </p:nvPr>
        </p:nvSpPr>
        <p:spPr>
          <a:xfrm>
            <a:off x="6456522" y="6071616"/>
            <a:ext cx="2203704" cy="484632"/>
          </a:xfrm>
        </p:spPr>
        <p:txBody>
          <a:bodyPr/>
          <a:lstStyle/>
          <a:p>
            <a:r>
              <a:rPr lang="en-US" dirty="0" smtClean="0"/>
              <a:t>41</a:t>
            </a:r>
            <a:endParaRPr lang="en-US" dirty="0"/>
          </a:p>
        </p:txBody>
      </p:sp>
    </p:spTree>
    <p:extLst>
      <p:ext uri="{BB962C8B-B14F-4D97-AF65-F5344CB8AC3E}">
        <p14:creationId xmlns:p14="http://schemas.microsoft.com/office/powerpoint/2010/main" val="1001180912"/>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09862" y="824460"/>
            <a:ext cx="8244590" cy="5539978"/>
          </a:xfrm>
        </p:spPr>
        <p:txBody>
          <a:bodyPr/>
          <a:lstStyle/>
          <a:p>
            <a:r>
              <a:rPr lang="en-US" sz="2800" dirty="0"/>
              <a:t>W</a:t>
            </a:r>
            <a:r>
              <a:rPr lang="en-US" sz="2800" dirty="0" smtClean="0"/>
              <a:t>e </a:t>
            </a:r>
            <a:r>
              <a:rPr lang="en-US" sz="2800" dirty="0"/>
              <a:t>both expect and instruct students to access the best sources.</a:t>
            </a:r>
          </a:p>
          <a:p>
            <a:r>
              <a:rPr lang="en-US" sz="2800" dirty="0"/>
              <a:t>Information on the </a:t>
            </a:r>
            <a:r>
              <a:rPr lang="en-US" sz="2800" dirty="0" smtClean="0"/>
              <a:t>“web</a:t>
            </a:r>
            <a:r>
              <a:rPr lang="en-US" sz="2800" dirty="0"/>
              <a:t>” is easy to </a:t>
            </a:r>
            <a:r>
              <a:rPr lang="en-US" sz="2800" dirty="0" smtClean="0"/>
              <a:t>get, </a:t>
            </a:r>
            <a:r>
              <a:rPr lang="en-US" sz="2800" dirty="0"/>
              <a:t>but </a:t>
            </a:r>
            <a:r>
              <a:rPr lang="en-US" sz="2800" dirty="0" smtClean="0"/>
              <a:t>tricky </a:t>
            </a:r>
            <a:r>
              <a:rPr lang="en-US" sz="2800" dirty="0"/>
              <a:t>in terms of its authenticity, </a:t>
            </a:r>
            <a:r>
              <a:rPr lang="en-US" sz="2800" dirty="0" smtClean="0"/>
              <a:t>reliability, </a:t>
            </a:r>
            <a:r>
              <a:rPr lang="en-US" sz="2800" dirty="0"/>
              <a:t>and value. </a:t>
            </a:r>
            <a:endParaRPr lang="en-US" sz="2800" dirty="0" smtClean="0"/>
          </a:p>
          <a:p>
            <a:r>
              <a:rPr lang="en-US" sz="2800" dirty="0" smtClean="0"/>
              <a:t>Students </a:t>
            </a:r>
            <a:r>
              <a:rPr lang="en-US" sz="2800" dirty="0"/>
              <a:t>may find that once they enter college, simple Google searches are not allowed.</a:t>
            </a:r>
          </a:p>
          <a:p>
            <a:r>
              <a:rPr lang="en-US" sz="2800" dirty="0" smtClean="0"/>
              <a:t>Students </a:t>
            </a:r>
            <a:r>
              <a:rPr lang="en-US" sz="2800" dirty="0"/>
              <a:t>must be able to detect bias, know when a source is not current enough, and be convinced that the author is credible</a:t>
            </a:r>
            <a:r>
              <a:rPr lang="en-US" sz="2800" dirty="0" smtClean="0"/>
              <a:t>.</a:t>
            </a:r>
          </a:p>
          <a:p>
            <a:pPr algn="just"/>
            <a:r>
              <a:rPr lang="en-US" sz="2800" dirty="0" smtClean="0"/>
              <a:t>This </a:t>
            </a:r>
            <a:r>
              <a:rPr lang="en-US" sz="2800" dirty="0"/>
              <a:t>kind of critical evaluation is an expectation in college, and it must be taught so that students do it independently</a:t>
            </a:r>
            <a:r>
              <a:rPr lang="en-US" sz="2800" dirty="0" smtClean="0"/>
              <a:t>.                             </a:t>
            </a:r>
            <a:endParaRPr lang="en-US" sz="1600" dirty="0" smtClean="0"/>
          </a:p>
          <a:p>
            <a:endParaRPr lang="en-US" dirty="0"/>
          </a:p>
        </p:txBody>
      </p:sp>
      <p:sp>
        <p:nvSpPr>
          <p:cNvPr id="3" name="Title 2"/>
          <p:cNvSpPr>
            <a:spLocks noGrp="1"/>
          </p:cNvSpPr>
          <p:nvPr>
            <p:ph type="title"/>
          </p:nvPr>
        </p:nvSpPr>
        <p:spPr>
          <a:xfrm>
            <a:off x="381000" y="1"/>
            <a:ext cx="7165086" cy="704538"/>
          </a:xfrm>
        </p:spPr>
        <p:txBody>
          <a:bodyPr>
            <a:normAutofit/>
          </a:bodyPr>
          <a:lstStyle/>
          <a:p>
            <a:r>
              <a:rPr lang="en-US" dirty="0"/>
              <a:t>Writing to Sources</a:t>
            </a:r>
          </a:p>
        </p:txBody>
      </p:sp>
      <p:sp>
        <p:nvSpPr>
          <p:cNvPr id="4" name="Slide Number Placeholder 3"/>
          <p:cNvSpPr>
            <a:spLocks noGrp="1"/>
          </p:cNvSpPr>
          <p:nvPr>
            <p:ph type="sldNum" sz="quarter" idx="11"/>
          </p:nvPr>
        </p:nvSpPr>
        <p:spPr>
          <a:xfrm>
            <a:off x="6456522" y="6071616"/>
            <a:ext cx="2203704" cy="484632"/>
          </a:xfrm>
        </p:spPr>
        <p:txBody>
          <a:bodyPr/>
          <a:lstStyle/>
          <a:p>
            <a:fld id="{EE3D4692-A625-460F-A072-DE10EEAA5719}" type="slidenum">
              <a:rPr lang="en-US" smtClean="0"/>
              <a:pPr/>
              <a:t>42</a:t>
            </a:fld>
            <a:endParaRPr lang="en-US" dirty="0"/>
          </a:p>
        </p:txBody>
      </p:sp>
      <p:sp>
        <p:nvSpPr>
          <p:cNvPr id="5" name="Footer Placeholder 4"/>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135667338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4b: Writing to Sources</a:t>
            </a:r>
          </a:p>
        </p:txBody>
      </p:sp>
      <p:sp>
        <p:nvSpPr>
          <p:cNvPr id="3" name="Slide Number Placeholder 2"/>
          <p:cNvSpPr>
            <a:spLocks noGrp="1"/>
          </p:cNvSpPr>
          <p:nvPr>
            <p:ph type="sldNum" sz="quarter" idx="11"/>
          </p:nvPr>
        </p:nvSpPr>
        <p:spPr/>
        <p:txBody>
          <a:bodyPr/>
          <a:lstStyle/>
          <a:p>
            <a:fld id="{EE3D4692-A625-460F-A072-DE10EEAA5719}" type="slidenum">
              <a:rPr lang="en-US" smtClean="0"/>
              <a:pPr/>
              <a:t>43</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934967477"/>
              </p:ext>
            </p:extLst>
          </p:nvPr>
        </p:nvGraphicFramePr>
        <p:xfrm>
          <a:off x="317958" y="1549830"/>
          <a:ext cx="8491537" cy="3918098"/>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491537"/>
              </a:tblGrid>
              <a:tr h="41392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300" b="1" i="0" u="none" strike="noStrike" cap="none" normalizeH="0" baseline="0" dirty="0" smtClean="0">
                          <a:ln>
                            <a:noFill/>
                          </a:ln>
                          <a:solidFill>
                            <a:schemeClr val="lt1"/>
                          </a:solidFill>
                          <a:effectLst/>
                          <a:latin typeface="+mn-lt"/>
                        </a:rPr>
                        <a:t>Activity 4b: </a:t>
                      </a:r>
                      <a:r>
                        <a:rPr lang="en-US" sz="2300" b="1" kern="1200" dirty="0" smtClean="0">
                          <a:solidFill>
                            <a:schemeClr val="lt1"/>
                          </a:solidFill>
                          <a:latin typeface="+mn-lt"/>
                          <a:ea typeface="+mn-ea"/>
                          <a:cs typeface="+mn-cs"/>
                        </a:rPr>
                        <a:t>“Writing to Sources”</a:t>
                      </a:r>
                      <a:r>
                        <a:rPr lang="en-US" sz="2300" b="1" i="1" kern="1200" dirty="0" smtClean="0">
                          <a:solidFill>
                            <a:schemeClr val="lt1"/>
                          </a:solidFill>
                          <a:latin typeface="+mn-lt"/>
                          <a:ea typeface="+mn-ea"/>
                          <a:cs typeface="+mn-cs"/>
                        </a:rPr>
                        <a:t> </a:t>
                      </a:r>
                      <a:r>
                        <a:rPr lang="en-US" sz="2300" b="1" kern="1200" dirty="0" smtClean="0">
                          <a:solidFill>
                            <a:schemeClr val="lt1"/>
                          </a:solidFill>
                          <a:latin typeface="+mn-lt"/>
                          <a:ea typeface="+mn-ea"/>
                          <a:cs typeface="+mn-cs"/>
                        </a:rPr>
                        <a:t>Teachers’ Guide 6‒12</a:t>
                      </a:r>
                      <a:endParaRPr kumimoji="0" lang="en-US" sz="2300" b="1" i="0" u="none" strike="noStrike" cap="none" normalizeH="0" baseline="0" dirty="0">
                        <a:ln>
                          <a:noFill/>
                        </a:ln>
                        <a:solidFill>
                          <a:srgbClr val="FFFFFF"/>
                        </a:solidFill>
                        <a:effectLst/>
                        <a:latin typeface="Calibri" charset="0"/>
                      </a:endParaRPr>
                    </a:p>
                  </a:txBody>
                  <a:tcPr marT="45712" marB="45712" horzOverflow="overflow"/>
                </a:tc>
              </a:tr>
              <a:tr h="3476154">
                <a:tc>
                  <a:txBody>
                    <a:bodyPr/>
                    <a:lstStyle/>
                    <a:p>
                      <a:pPr>
                        <a:spcAft>
                          <a:spcPts val="600"/>
                        </a:spcAft>
                      </a:pPr>
                      <a:r>
                        <a:rPr lang="en-US" sz="2300" dirty="0" smtClean="0"/>
                        <a:t>Writing to sources may be a newer process to students. Like all effective instruction, teaching students to write to sources takes instruction, modeling, guiding, and peer collaboration towards independent writing.</a:t>
                      </a:r>
                    </a:p>
                    <a:p>
                      <a:pPr marL="457200" indent="-457200">
                        <a:buAutoNum type="arabicPeriod"/>
                      </a:pPr>
                      <a:r>
                        <a:rPr lang="en-US" sz="2300" dirty="0" smtClean="0"/>
                        <a:t>Read the resource “Writing to Sources”</a:t>
                      </a:r>
                      <a:r>
                        <a:rPr lang="en-US" sz="2300" baseline="0" dirty="0" smtClean="0"/>
                        <a:t> a</a:t>
                      </a:r>
                      <a:r>
                        <a:rPr lang="en-US" sz="2300" dirty="0" smtClean="0"/>
                        <a:t>nd consider the instructional design. </a:t>
                      </a:r>
                    </a:p>
                    <a:p>
                      <a:pPr marL="457200" indent="-457200">
                        <a:buAutoNum type="arabicPeriod"/>
                      </a:pPr>
                      <a:r>
                        <a:rPr lang="en-US" sz="2300" dirty="0" smtClean="0"/>
                        <a:t>Underline key concepts that will serve as supports for teachers and students.</a:t>
                      </a:r>
                    </a:p>
                    <a:p>
                      <a:pPr marL="457200" indent="-457200">
                        <a:buAutoNum type="arabicPeriod"/>
                      </a:pPr>
                      <a:r>
                        <a:rPr lang="en-US" sz="2300" dirty="0" smtClean="0"/>
                        <a:t>Discuss your annotations with a partner.</a:t>
                      </a:r>
                      <a:endParaRPr kumimoji="0" lang="en-US" sz="2300" u="none" strike="noStrike" cap="none" normalizeH="0" baseline="0" dirty="0" smtClean="0">
                        <a:ln>
                          <a:noFill/>
                        </a:ln>
                        <a:effectLst/>
                      </a:endParaRP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7405849" y="4928421"/>
            <a:ext cx="947738" cy="1033463"/>
          </a:xfrm>
          <a:prstGeom prst="rect">
            <a:avLst/>
          </a:prstGeom>
          <a:noFill/>
          <a:ln w="9525">
            <a:noFill/>
            <a:miter lim="800000"/>
            <a:headEnd/>
            <a:tailEnd/>
          </a:ln>
        </p:spPr>
      </p:pic>
      <p:sp>
        <p:nvSpPr>
          <p:cNvPr id="9" name="TextBox 8"/>
          <p:cNvSpPr txBox="1"/>
          <p:nvPr/>
        </p:nvSpPr>
        <p:spPr>
          <a:xfrm>
            <a:off x="7377172" y="4893984"/>
            <a:ext cx="1051560" cy="369332"/>
          </a:xfrm>
          <a:prstGeom prst="rect">
            <a:avLst/>
          </a:prstGeom>
          <a:noFill/>
        </p:spPr>
        <p:txBody>
          <a:bodyPr wrap="square" rtlCol="0">
            <a:spAutoFit/>
          </a:bodyPr>
          <a:lstStyle/>
          <a:p>
            <a:r>
              <a:rPr lang="en-US" dirty="0" smtClean="0"/>
              <a:t>Page 24</a:t>
            </a:r>
            <a:endParaRPr lang="en-US" dirty="0"/>
          </a:p>
        </p:txBody>
      </p:sp>
      <p:sp>
        <p:nvSpPr>
          <p:cNvPr id="11" name="Footer Placeholder 10"/>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179720797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19520</TotalTime>
  <Words>441</Words>
  <Application>Microsoft Office PowerPoint</Application>
  <PresentationFormat>On-screen Show (4:3)</PresentationFormat>
  <Paragraphs>41</Paragraphs>
  <Slides>4</Slides>
  <Notes>4</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4</vt:i4>
      </vt:variant>
    </vt:vector>
  </HeadingPairs>
  <TitlesOfParts>
    <vt:vector size="11"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What is “writing to sources”?</vt:lpstr>
      <vt:lpstr>Writing to Sources</vt:lpstr>
      <vt:lpstr>Activity 4b: Writing to Sources</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1257</cp:revision>
  <cp:lastPrinted>2014-03-02T01:07:44Z</cp:lastPrinted>
  <dcterms:created xsi:type="dcterms:W3CDTF">2014-01-18T18:47:42Z</dcterms:created>
  <dcterms:modified xsi:type="dcterms:W3CDTF">2014-08-13T15:21:07Z</dcterms:modified>
</cp:coreProperties>
</file>