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26" showSpecialPlsOnTitleSld="0" saveSubsetFonts="1" bookmarkIdSeed="2">
  <p:sldMasterIdLst>
    <p:sldMasterId id="2147483687" r:id="rId1"/>
    <p:sldMasterId id="2147483711" r:id="rId2"/>
    <p:sldMasterId id="2147483723" r:id="rId3"/>
  </p:sldMasterIdLst>
  <p:notesMasterIdLst>
    <p:notesMasterId r:id="rId19"/>
  </p:notesMasterIdLst>
  <p:handoutMasterIdLst>
    <p:handoutMasterId r:id="rId20"/>
  </p:handoutMasterIdLst>
  <p:sldIdLst>
    <p:sldId id="370" r:id="rId4"/>
    <p:sldId id="646" r:id="rId5"/>
    <p:sldId id="649" r:id="rId6"/>
    <p:sldId id="633" r:id="rId7"/>
    <p:sldId id="634" r:id="rId8"/>
    <p:sldId id="699" r:id="rId9"/>
    <p:sldId id="700" r:id="rId10"/>
    <p:sldId id="701" r:id="rId11"/>
    <p:sldId id="702" r:id="rId12"/>
    <p:sldId id="703" r:id="rId13"/>
    <p:sldId id="698" r:id="rId14"/>
    <p:sldId id="718" r:id="rId15"/>
    <p:sldId id="693" r:id="rId16"/>
    <p:sldId id="635" r:id="rId17"/>
    <p:sldId id="733" r:id="rId18"/>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5" userDrawn="1">
          <p15:clr>
            <a:srgbClr val="A4A3A4"/>
          </p15:clr>
        </p15:guide>
        <p15:guide id="2" pos="2184" userDrawn="1">
          <p15:clr>
            <a:srgbClr val="A4A3A4"/>
          </p15:clr>
        </p15:guide>
        <p15:guide id="3" orient="horz" pos="2957" userDrawn="1">
          <p15:clr>
            <a:srgbClr val="A4A3A4"/>
          </p15:clr>
        </p15:guide>
        <p15:guide id="4" pos="2237" userDrawn="1">
          <p15:clr>
            <a:srgbClr val="A4A3A4"/>
          </p15:clr>
        </p15:guide>
        <p15:guide id="5" orient="horz" pos="2880">
          <p15:clr>
            <a:srgbClr val="A4A3A4"/>
          </p15:clr>
        </p15:guide>
        <p15:guide id="6" orient="horz" pos="2932">
          <p15:clr>
            <a:srgbClr val="A4A3A4"/>
          </p15:clr>
        </p15:guide>
        <p15:guide id="7" pos="2160">
          <p15:clr>
            <a:srgbClr val="A4A3A4"/>
          </p15:clr>
        </p15:guide>
        <p15:guide id="8"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60" clrIdx="1"/>
  <p:cmAuthor id="2" name="Jackson, Dennis" initials="JD" lastIdx="12" clrIdx="2">
    <p:extLst/>
  </p:cmAuthor>
  <p:cmAuthor id="3" name="Kelley, Nora" initials="KN" lastIdx="2" clrIdx="3">
    <p:extLst/>
  </p:cmAuthor>
  <p:cmAuthor id="4" name="W2K" initials="W" lastIdx="28" clrIdx="4"/>
  <p:cmAuthor id="5" name="Michelle Wade" initials="MW" lastIdx="14" clrIdx="5"/>
  <p:cmAuthor id="6" name="Berlin, Debra" initials="BD" lastIdx="23" clrIdx="6">
    <p:extLst>
      <p:ext uri="{19B8F6BF-5375-455C-9EA6-DF929625EA0E}">
        <p15:presenceInfo xmlns:p15="http://schemas.microsoft.com/office/powerpoint/2012/main" userId="S-1-5-21-1417001333-1682526488-839522115-5912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1F497D"/>
    <a:srgbClr val="FFFF85"/>
    <a:srgbClr val="FFC000"/>
    <a:srgbClr val="DF8045"/>
    <a:srgbClr val="32C658"/>
    <a:srgbClr val="D4ECBA"/>
    <a:srgbClr val="92D050"/>
    <a:srgbClr val="9BBB59"/>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661" autoAdjust="0"/>
    <p:restoredTop sz="94570" autoAdjust="0"/>
  </p:normalViewPr>
  <p:slideViewPr>
    <p:cSldViewPr snapToGrid="0">
      <p:cViewPr varScale="1">
        <p:scale>
          <a:sx n="84" d="100"/>
          <a:sy n="84" d="100"/>
        </p:scale>
        <p:origin x="1050" y="84"/>
      </p:cViewPr>
      <p:guideLst>
        <p:guide orient="horz" pos="2160"/>
        <p:guide pos="2880"/>
      </p:guideLst>
    </p:cSldViewPr>
  </p:slideViewPr>
  <p:outlineViewPr>
    <p:cViewPr>
      <p:scale>
        <a:sx n="33" d="100"/>
        <a:sy n="33" d="100"/>
      </p:scale>
      <p:origin x="0" y="-17886"/>
    </p:cViewPr>
  </p:outlineViewPr>
  <p:notesTextViewPr>
    <p:cViewPr>
      <p:scale>
        <a:sx n="125" d="100"/>
        <a:sy n="125" d="100"/>
      </p:scale>
      <p:origin x="0" y="0"/>
    </p:cViewPr>
  </p:notesTextViewPr>
  <p:sorterViewPr>
    <p:cViewPr varScale="1">
      <p:scale>
        <a:sx n="1" d="1"/>
        <a:sy n="1" d="1"/>
      </p:scale>
      <p:origin x="0" y="-16746"/>
    </p:cViewPr>
  </p:sorterViewPr>
  <p:notesViewPr>
    <p:cSldViewPr snapToGrid="0">
      <p:cViewPr varScale="1">
        <p:scale>
          <a:sx n="49" d="100"/>
          <a:sy n="49" d="100"/>
        </p:scale>
        <p:origin x="-1860" y="-102"/>
      </p:cViewPr>
      <p:guideLst>
        <p:guide orient="horz" pos="2905"/>
        <p:guide pos="2184"/>
        <p:guide orient="horz" pos="2957"/>
        <p:guide pos="2237"/>
        <p:guide orient="horz" pos="2880"/>
        <p:guide orient="horz" pos="2932"/>
        <p:guide pos="2160"/>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commentAuthors" Target="commentAuthor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4">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17A518-BEE6-4DD9-9286-89D1EA55A1ED}" type="doc">
      <dgm:prSet loTypeId="urn:microsoft.com/office/officeart/2005/8/layout/hierarchy3" loCatId="hierarchy" qsTypeId="urn:microsoft.com/office/officeart/2005/8/quickstyle/simple1" qsCatId="simple" csTypeId="urn:microsoft.com/office/officeart/2005/8/colors/colorful5" csCatId="colorful" phldr="1"/>
      <dgm:spPr/>
      <dgm:t>
        <a:bodyPr/>
        <a:lstStyle/>
        <a:p>
          <a:endParaRPr lang="en-US"/>
        </a:p>
      </dgm:t>
    </dgm:pt>
    <dgm:pt modelId="{C49DE7C9-3CCD-4A68-9AF1-4959318AB8CE}">
      <dgm:prSet phldrT="[Text]" custT="1"/>
      <dgm:spPr/>
      <dgm:t>
        <a:bodyPr/>
        <a:lstStyle/>
        <a:p>
          <a:r>
            <a:rPr lang="en-US" sz="3200" dirty="0" smtClean="0"/>
            <a:t>CCS Writing and Research</a:t>
          </a:r>
          <a:endParaRPr lang="en-US" sz="3200" dirty="0"/>
        </a:p>
      </dgm:t>
    </dgm:pt>
    <dgm:pt modelId="{56D9DDAE-EE37-44E5-B4BB-BEF2BDF040B6}" type="parTrans" cxnId="{1F14077A-DA69-4118-8DCB-C18235300405}">
      <dgm:prSet/>
      <dgm:spPr/>
      <dgm:t>
        <a:bodyPr/>
        <a:lstStyle/>
        <a:p>
          <a:endParaRPr lang="en-US"/>
        </a:p>
      </dgm:t>
    </dgm:pt>
    <dgm:pt modelId="{ED450566-2D8F-4675-ABE7-01F032F94DCF}" type="sibTrans" cxnId="{1F14077A-DA69-4118-8DCB-C18235300405}">
      <dgm:prSet/>
      <dgm:spPr/>
      <dgm:t>
        <a:bodyPr/>
        <a:lstStyle/>
        <a:p>
          <a:endParaRPr lang="en-US"/>
        </a:p>
      </dgm:t>
    </dgm:pt>
    <dgm:pt modelId="{875902B6-D7AA-46D0-A995-D11880EA2FD1}">
      <dgm:prSet phldrT="[Text]" custT="1"/>
      <dgm:spPr>
        <a:solidFill>
          <a:schemeClr val="bg1">
            <a:alpha val="89804"/>
          </a:schemeClr>
        </a:solidFill>
      </dgm:spPr>
      <dgm:t>
        <a:bodyPr/>
        <a:lstStyle/>
        <a:p>
          <a:pPr algn="ctr"/>
          <a:r>
            <a:rPr lang="en-US" sz="2400" b="0" dirty="0" smtClean="0">
              <a:effectLst/>
            </a:rPr>
            <a:t>Successes and Challenges</a:t>
          </a:r>
          <a:endParaRPr lang="en-US" sz="2400" b="0" dirty="0">
            <a:effectLst/>
          </a:endParaRPr>
        </a:p>
      </dgm:t>
    </dgm:pt>
    <dgm:pt modelId="{EF8DE587-9847-40DC-9A6D-C684684E3EAA}" type="parTrans" cxnId="{E2DC704D-04E5-4CFB-8A37-BBC5758532E2}">
      <dgm:prSet/>
      <dgm:spPr/>
      <dgm:t>
        <a:bodyPr/>
        <a:lstStyle/>
        <a:p>
          <a:endParaRPr lang="en-US" dirty="0"/>
        </a:p>
      </dgm:t>
    </dgm:pt>
    <dgm:pt modelId="{1E88BEBF-0214-4206-B9B8-1BE17BCBCCD9}" type="sibTrans" cxnId="{E2DC704D-04E5-4CFB-8A37-BBC5758532E2}">
      <dgm:prSet/>
      <dgm:spPr/>
      <dgm:t>
        <a:bodyPr/>
        <a:lstStyle/>
        <a:p>
          <a:endParaRPr lang="en-US"/>
        </a:p>
      </dgm:t>
    </dgm:pt>
    <dgm:pt modelId="{58DCE318-75B7-47FE-8525-3043B002245B}">
      <dgm:prSet phldrT="[Text]" custT="1"/>
      <dgm:spPr/>
      <dgm:t>
        <a:bodyPr/>
        <a:lstStyle/>
        <a:p>
          <a:pPr algn="ctr"/>
          <a:r>
            <a:rPr lang="en-US" sz="2400" b="0" dirty="0" smtClean="0"/>
            <a:t>Close Look at the Writing Standards</a:t>
          </a:r>
          <a:endParaRPr lang="en-US" sz="2400" b="0" dirty="0"/>
        </a:p>
      </dgm:t>
    </dgm:pt>
    <dgm:pt modelId="{BC6540E0-3144-49F0-80D0-9F9B86DC9743}" type="parTrans" cxnId="{0A4D758D-E71A-4461-A7C6-AAEB621DBFD2}">
      <dgm:prSet/>
      <dgm:spPr/>
      <dgm:t>
        <a:bodyPr/>
        <a:lstStyle/>
        <a:p>
          <a:endParaRPr lang="en-US" dirty="0"/>
        </a:p>
      </dgm:t>
    </dgm:pt>
    <dgm:pt modelId="{BF559BCD-F96A-4782-96F3-9CA01DC5FE36}" type="sibTrans" cxnId="{0A4D758D-E71A-4461-A7C6-AAEB621DBFD2}">
      <dgm:prSet/>
      <dgm:spPr/>
      <dgm:t>
        <a:bodyPr/>
        <a:lstStyle/>
        <a:p>
          <a:endParaRPr lang="en-US"/>
        </a:p>
      </dgm:t>
    </dgm:pt>
    <dgm:pt modelId="{E2B7F8FC-10AD-4B06-B4C7-BEB6C56223E7}">
      <dgm:prSet phldrT="[Text]" custT="1"/>
      <dgm:spPr/>
      <dgm:t>
        <a:bodyPr/>
        <a:lstStyle/>
        <a:p>
          <a:pPr algn="ctr"/>
          <a:r>
            <a:rPr lang="en-US" sz="2400" b="0" dirty="0" smtClean="0"/>
            <a:t>Inquiry and Research in CCS ELA &amp; Literacy</a:t>
          </a:r>
          <a:endParaRPr lang="en-US" sz="2400" b="0" dirty="0"/>
        </a:p>
      </dgm:t>
    </dgm:pt>
    <dgm:pt modelId="{EF4E6064-2222-4025-843B-774CAA10FB18}" type="parTrans" cxnId="{C1C10D65-1289-4BEA-997F-BD93DEBD38FF}">
      <dgm:prSet/>
      <dgm:spPr/>
      <dgm:t>
        <a:bodyPr/>
        <a:lstStyle/>
        <a:p>
          <a:endParaRPr lang="en-US" dirty="0"/>
        </a:p>
      </dgm:t>
    </dgm:pt>
    <dgm:pt modelId="{9BB11CBE-9A47-48DD-82A9-CC34A552E213}" type="sibTrans" cxnId="{C1C10D65-1289-4BEA-997F-BD93DEBD38FF}">
      <dgm:prSet/>
      <dgm:spPr/>
      <dgm:t>
        <a:bodyPr/>
        <a:lstStyle/>
        <a:p>
          <a:endParaRPr lang="en-US"/>
        </a:p>
      </dgm:t>
    </dgm:pt>
    <dgm:pt modelId="{8691F7BC-3BF2-4274-8C3C-961D302C3E80}">
      <dgm:prSet phldrT="[Text]" custT="1"/>
      <dgm:spPr>
        <a:solidFill>
          <a:srgbClr val="FFFF85">
            <a:alpha val="90000"/>
          </a:srgbClr>
        </a:solidFill>
      </dgm:spPr>
      <dgm:t>
        <a:bodyPr/>
        <a:lstStyle/>
        <a:p>
          <a:pPr algn="ctr"/>
          <a:r>
            <a:rPr lang="en-US" sz="2400" b="1" dirty="0" smtClean="0"/>
            <a:t>Creating Claims and Writing Grounded in Evidence from Text</a:t>
          </a:r>
          <a:endParaRPr lang="en-US" sz="2400" b="1" dirty="0"/>
        </a:p>
      </dgm:t>
    </dgm:pt>
    <dgm:pt modelId="{40CAD029-3C99-4E8D-98B4-2953D52807B2}" type="parTrans" cxnId="{81C1BAD9-1699-4A62-BD86-579ECF3B180F}">
      <dgm:prSet/>
      <dgm:spPr/>
      <dgm:t>
        <a:bodyPr/>
        <a:lstStyle/>
        <a:p>
          <a:endParaRPr lang="en-US" dirty="0"/>
        </a:p>
      </dgm:t>
    </dgm:pt>
    <dgm:pt modelId="{D629FD8A-4EA6-48BE-92AB-3785C7AE23E0}" type="sibTrans" cxnId="{81C1BAD9-1699-4A62-BD86-579ECF3B180F}">
      <dgm:prSet/>
      <dgm:spPr/>
      <dgm:t>
        <a:bodyPr/>
        <a:lstStyle/>
        <a:p>
          <a:endParaRPr lang="en-US"/>
        </a:p>
      </dgm:t>
    </dgm:pt>
    <dgm:pt modelId="{01677119-4045-431C-B853-E26F7E884148}">
      <dgm:prSet phldrT="[Text]" custT="1"/>
      <dgm:spPr/>
      <dgm:t>
        <a:bodyPr/>
        <a:lstStyle/>
        <a:p>
          <a:pPr algn="ctr"/>
          <a:r>
            <a:rPr lang="en-US" sz="2400" b="0" dirty="0" smtClean="0"/>
            <a:t>Routine and Daily Writing</a:t>
          </a:r>
          <a:endParaRPr lang="en-US" sz="2400" b="0" dirty="0"/>
        </a:p>
      </dgm:t>
    </dgm:pt>
    <dgm:pt modelId="{BD23E557-7C98-4DE1-8314-D7BD845DAFE9}" type="parTrans" cxnId="{08B79F65-56F8-4410-979D-C152A9B95F0E}">
      <dgm:prSet/>
      <dgm:spPr/>
      <dgm:t>
        <a:bodyPr/>
        <a:lstStyle/>
        <a:p>
          <a:endParaRPr lang="en-US" dirty="0"/>
        </a:p>
      </dgm:t>
    </dgm:pt>
    <dgm:pt modelId="{D88B1D94-3681-4367-B510-C70B29A5421D}" type="sibTrans" cxnId="{08B79F65-56F8-4410-979D-C152A9B95F0E}">
      <dgm:prSet/>
      <dgm:spPr/>
      <dgm:t>
        <a:bodyPr/>
        <a:lstStyle/>
        <a:p>
          <a:endParaRPr lang="en-US"/>
        </a:p>
      </dgm:t>
    </dgm:pt>
    <dgm:pt modelId="{D8771175-9235-4964-9D27-84A6F0079BDC}">
      <dgm:prSet phldrT="[Text]" custT="1"/>
      <dgm:spPr/>
      <dgm:t>
        <a:bodyPr/>
        <a:lstStyle/>
        <a:p>
          <a:pPr algn="ctr"/>
          <a:r>
            <a:rPr lang="en-US" sz="2400" b="0" dirty="0" smtClean="0"/>
            <a:t>Supporting Students in Writing</a:t>
          </a:r>
          <a:endParaRPr lang="en-US" sz="2400" b="0" dirty="0"/>
        </a:p>
      </dgm:t>
    </dgm:pt>
    <dgm:pt modelId="{951D879D-BE7E-430E-B000-5597C8FEFDD3}" type="parTrans" cxnId="{508F2139-C2CF-4AC3-B2BC-FA450F760EC6}">
      <dgm:prSet/>
      <dgm:spPr/>
      <dgm:t>
        <a:bodyPr/>
        <a:lstStyle/>
        <a:p>
          <a:endParaRPr lang="en-US"/>
        </a:p>
      </dgm:t>
    </dgm:pt>
    <dgm:pt modelId="{7B97B778-C6CC-488B-ABE1-7DE32D92CC62}" type="sibTrans" cxnId="{508F2139-C2CF-4AC3-B2BC-FA450F760EC6}">
      <dgm:prSet/>
      <dgm:spPr/>
      <dgm:t>
        <a:bodyPr/>
        <a:lstStyle/>
        <a:p>
          <a:endParaRPr lang="en-US"/>
        </a:p>
      </dgm:t>
    </dgm:pt>
    <dgm:pt modelId="{96FF3DE8-3675-4CB8-B07C-3DCAFF305E01}" type="pres">
      <dgm:prSet presAssocID="{B217A518-BEE6-4DD9-9286-89D1EA55A1ED}" presName="diagram" presStyleCnt="0">
        <dgm:presLayoutVars>
          <dgm:chPref val="1"/>
          <dgm:dir/>
          <dgm:animOne val="branch"/>
          <dgm:animLvl val="lvl"/>
          <dgm:resizeHandles/>
        </dgm:presLayoutVars>
      </dgm:prSet>
      <dgm:spPr/>
      <dgm:t>
        <a:bodyPr/>
        <a:lstStyle/>
        <a:p>
          <a:endParaRPr lang="en-US"/>
        </a:p>
      </dgm:t>
    </dgm:pt>
    <dgm:pt modelId="{9DD75A0C-E450-4BE0-810F-123BF65818C1}" type="pres">
      <dgm:prSet presAssocID="{C49DE7C9-3CCD-4A68-9AF1-4959318AB8CE}" presName="root" presStyleCnt="0"/>
      <dgm:spPr/>
      <dgm:t>
        <a:bodyPr/>
        <a:lstStyle/>
        <a:p>
          <a:endParaRPr lang="en-US"/>
        </a:p>
      </dgm:t>
    </dgm:pt>
    <dgm:pt modelId="{0A884521-68A1-4C12-8831-974241E448AA}" type="pres">
      <dgm:prSet presAssocID="{C49DE7C9-3CCD-4A68-9AF1-4959318AB8CE}" presName="rootComposite" presStyleCnt="0"/>
      <dgm:spPr/>
      <dgm:t>
        <a:bodyPr/>
        <a:lstStyle/>
        <a:p>
          <a:endParaRPr lang="en-US"/>
        </a:p>
      </dgm:t>
    </dgm:pt>
    <dgm:pt modelId="{18B331A4-2A99-4364-B5B4-8854F2CECE91}" type="pres">
      <dgm:prSet presAssocID="{C49DE7C9-3CCD-4A68-9AF1-4959318AB8CE}" presName="rootText" presStyleLbl="node1" presStyleIdx="0" presStyleCnt="1" custScaleX="469916" custScaleY="94845" custLinFactNeighborX="7382" custLinFactNeighborY="4915"/>
      <dgm:spPr/>
      <dgm:t>
        <a:bodyPr/>
        <a:lstStyle/>
        <a:p>
          <a:endParaRPr lang="en-US"/>
        </a:p>
      </dgm:t>
    </dgm:pt>
    <dgm:pt modelId="{01013C70-3796-4887-98D0-B93D667D085C}" type="pres">
      <dgm:prSet presAssocID="{C49DE7C9-3CCD-4A68-9AF1-4959318AB8CE}" presName="rootConnector" presStyleLbl="node1" presStyleIdx="0" presStyleCnt="1"/>
      <dgm:spPr/>
      <dgm:t>
        <a:bodyPr/>
        <a:lstStyle/>
        <a:p>
          <a:endParaRPr lang="en-US"/>
        </a:p>
      </dgm:t>
    </dgm:pt>
    <dgm:pt modelId="{7530FBDF-F41C-4729-BAE1-3909AC81C7F2}" type="pres">
      <dgm:prSet presAssocID="{C49DE7C9-3CCD-4A68-9AF1-4959318AB8CE}" presName="childShape" presStyleCnt="0"/>
      <dgm:spPr/>
      <dgm:t>
        <a:bodyPr/>
        <a:lstStyle/>
        <a:p>
          <a:endParaRPr lang="en-US"/>
        </a:p>
      </dgm:t>
    </dgm:pt>
    <dgm:pt modelId="{0912B255-822D-42AD-8D51-EAD24CC90B92}" type="pres">
      <dgm:prSet presAssocID="{EF8DE587-9847-40DC-9A6D-C684684E3EAA}" presName="Name13" presStyleLbl="parChTrans1D2" presStyleIdx="0" presStyleCnt="6"/>
      <dgm:spPr/>
      <dgm:t>
        <a:bodyPr/>
        <a:lstStyle/>
        <a:p>
          <a:endParaRPr lang="en-US"/>
        </a:p>
      </dgm:t>
    </dgm:pt>
    <dgm:pt modelId="{30415E90-D52D-48D0-83BA-D69F81D22A24}" type="pres">
      <dgm:prSet presAssocID="{875902B6-D7AA-46D0-A995-D11880EA2FD1}" presName="childText" presStyleLbl="bgAcc1" presStyleIdx="0" presStyleCnt="6" custScaleX="526319">
        <dgm:presLayoutVars>
          <dgm:bulletEnabled val="1"/>
        </dgm:presLayoutVars>
      </dgm:prSet>
      <dgm:spPr/>
      <dgm:t>
        <a:bodyPr/>
        <a:lstStyle/>
        <a:p>
          <a:endParaRPr lang="en-US"/>
        </a:p>
      </dgm:t>
    </dgm:pt>
    <dgm:pt modelId="{19D262A1-4F11-47A2-91BC-C1BB23103FA7}" type="pres">
      <dgm:prSet presAssocID="{BC6540E0-3144-49F0-80D0-9F9B86DC9743}" presName="Name13" presStyleLbl="parChTrans1D2" presStyleIdx="1" presStyleCnt="6"/>
      <dgm:spPr/>
      <dgm:t>
        <a:bodyPr/>
        <a:lstStyle/>
        <a:p>
          <a:endParaRPr lang="en-US"/>
        </a:p>
      </dgm:t>
    </dgm:pt>
    <dgm:pt modelId="{9825A28B-C7C5-4204-94C3-E8D7000EEC4F}" type="pres">
      <dgm:prSet presAssocID="{58DCE318-75B7-47FE-8525-3043B002245B}" presName="childText" presStyleLbl="bgAcc1" presStyleIdx="1" presStyleCnt="6" custScaleX="528291" custLinFactNeighborX="986" custLinFactNeighborY="-3654">
        <dgm:presLayoutVars>
          <dgm:bulletEnabled val="1"/>
        </dgm:presLayoutVars>
      </dgm:prSet>
      <dgm:spPr/>
      <dgm:t>
        <a:bodyPr/>
        <a:lstStyle/>
        <a:p>
          <a:endParaRPr lang="en-US"/>
        </a:p>
      </dgm:t>
    </dgm:pt>
    <dgm:pt modelId="{0ECFACD2-E546-4248-9C0E-3A50A1F0895C}" type="pres">
      <dgm:prSet presAssocID="{40CAD029-3C99-4E8D-98B4-2953D52807B2}" presName="Name13" presStyleLbl="parChTrans1D2" presStyleIdx="2" presStyleCnt="6"/>
      <dgm:spPr/>
      <dgm:t>
        <a:bodyPr/>
        <a:lstStyle/>
        <a:p>
          <a:endParaRPr lang="en-US"/>
        </a:p>
      </dgm:t>
    </dgm:pt>
    <dgm:pt modelId="{ABA4AD6F-2F38-4BDD-9216-4EDB340AA554}" type="pres">
      <dgm:prSet presAssocID="{8691F7BC-3BF2-4274-8C3C-961D302C3E80}" presName="childText" presStyleLbl="bgAcc1" presStyleIdx="2" presStyleCnt="6" custScaleX="531450" custScaleY="123975" custLinFactNeighborX="-1972">
        <dgm:presLayoutVars>
          <dgm:bulletEnabled val="1"/>
        </dgm:presLayoutVars>
      </dgm:prSet>
      <dgm:spPr/>
      <dgm:t>
        <a:bodyPr/>
        <a:lstStyle/>
        <a:p>
          <a:endParaRPr lang="en-US"/>
        </a:p>
      </dgm:t>
    </dgm:pt>
    <dgm:pt modelId="{0406E04E-E93F-457E-87F7-A76954C0A595}" type="pres">
      <dgm:prSet presAssocID="{EF4E6064-2222-4025-843B-774CAA10FB18}" presName="Name13" presStyleLbl="parChTrans1D2" presStyleIdx="3" presStyleCnt="6"/>
      <dgm:spPr/>
      <dgm:t>
        <a:bodyPr/>
        <a:lstStyle/>
        <a:p>
          <a:endParaRPr lang="en-US"/>
        </a:p>
      </dgm:t>
    </dgm:pt>
    <dgm:pt modelId="{885DB2E2-94C8-4BD6-A25B-A6DF9906D3CD}" type="pres">
      <dgm:prSet presAssocID="{E2B7F8FC-10AD-4B06-B4C7-BEB6C56223E7}" presName="childText" presStyleLbl="bgAcc1" presStyleIdx="3" presStyleCnt="6" custScaleX="531451" custScaleY="115765">
        <dgm:presLayoutVars>
          <dgm:bulletEnabled val="1"/>
        </dgm:presLayoutVars>
      </dgm:prSet>
      <dgm:spPr/>
      <dgm:t>
        <a:bodyPr/>
        <a:lstStyle/>
        <a:p>
          <a:endParaRPr lang="en-US"/>
        </a:p>
      </dgm:t>
    </dgm:pt>
    <dgm:pt modelId="{199D0DAA-F8E9-49A7-864C-8F57EB052505}" type="pres">
      <dgm:prSet presAssocID="{BD23E557-7C98-4DE1-8314-D7BD845DAFE9}" presName="Name13" presStyleLbl="parChTrans1D2" presStyleIdx="4" presStyleCnt="6"/>
      <dgm:spPr/>
      <dgm:t>
        <a:bodyPr/>
        <a:lstStyle/>
        <a:p>
          <a:endParaRPr lang="en-US"/>
        </a:p>
      </dgm:t>
    </dgm:pt>
    <dgm:pt modelId="{725300A4-7A1C-40A2-A020-57CA6A1A3BF0}" type="pres">
      <dgm:prSet presAssocID="{01677119-4045-431C-B853-E26F7E884148}" presName="childText" presStyleLbl="bgAcc1" presStyleIdx="4" presStyleCnt="6" custScaleX="531840">
        <dgm:presLayoutVars>
          <dgm:bulletEnabled val="1"/>
        </dgm:presLayoutVars>
      </dgm:prSet>
      <dgm:spPr/>
      <dgm:t>
        <a:bodyPr/>
        <a:lstStyle/>
        <a:p>
          <a:endParaRPr lang="en-US"/>
        </a:p>
      </dgm:t>
    </dgm:pt>
    <dgm:pt modelId="{85BB03BB-9CE9-47E8-9947-C2B05A20157F}" type="pres">
      <dgm:prSet presAssocID="{951D879D-BE7E-430E-B000-5597C8FEFDD3}" presName="Name13" presStyleLbl="parChTrans1D2" presStyleIdx="5" presStyleCnt="6"/>
      <dgm:spPr/>
      <dgm:t>
        <a:bodyPr/>
        <a:lstStyle/>
        <a:p>
          <a:endParaRPr lang="en-US"/>
        </a:p>
      </dgm:t>
    </dgm:pt>
    <dgm:pt modelId="{86EBD45B-2267-4CA8-B8C4-6B38ED4F7284}" type="pres">
      <dgm:prSet presAssocID="{D8771175-9235-4964-9D27-84A6F0079BDC}" presName="childText" presStyleLbl="bgAcc1" presStyleIdx="5" presStyleCnt="6" custScaleX="537697">
        <dgm:presLayoutVars>
          <dgm:bulletEnabled val="1"/>
        </dgm:presLayoutVars>
      </dgm:prSet>
      <dgm:spPr/>
      <dgm:t>
        <a:bodyPr/>
        <a:lstStyle/>
        <a:p>
          <a:endParaRPr lang="en-US"/>
        </a:p>
      </dgm:t>
    </dgm:pt>
  </dgm:ptLst>
  <dgm:cxnLst>
    <dgm:cxn modelId="{E2DC704D-04E5-4CFB-8A37-BBC5758532E2}" srcId="{C49DE7C9-3CCD-4A68-9AF1-4959318AB8CE}" destId="{875902B6-D7AA-46D0-A995-D11880EA2FD1}" srcOrd="0" destOrd="0" parTransId="{EF8DE587-9847-40DC-9A6D-C684684E3EAA}" sibTransId="{1E88BEBF-0214-4206-B9B8-1BE17BCBCCD9}"/>
    <dgm:cxn modelId="{A4DE29A3-6791-4B12-B62B-10EFDC0D38B7}" type="presOf" srcId="{E2B7F8FC-10AD-4B06-B4C7-BEB6C56223E7}" destId="{885DB2E2-94C8-4BD6-A25B-A6DF9906D3CD}" srcOrd="0" destOrd="0" presId="urn:microsoft.com/office/officeart/2005/8/layout/hierarchy3"/>
    <dgm:cxn modelId="{27F1CF40-6AE2-4F0F-BDE9-884C92F741FA}" type="presOf" srcId="{C49DE7C9-3CCD-4A68-9AF1-4959318AB8CE}" destId="{18B331A4-2A99-4364-B5B4-8854F2CECE91}" srcOrd="0" destOrd="0" presId="urn:microsoft.com/office/officeart/2005/8/layout/hierarchy3"/>
    <dgm:cxn modelId="{0A4D758D-E71A-4461-A7C6-AAEB621DBFD2}" srcId="{C49DE7C9-3CCD-4A68-9AF1-4959318AB8CE}" destId="{58DCE318-75B7-47FE-8525-3043B002245B}" srcOrd="1" destOrd="0" parTransId="{BC6540E0-3144-49F0-80D0-9F9B86DC9743}" sibTransId="{BF559BCD-F96A-4782-96F3-9CA01DC5FE36}"/>
    <dgm:cxn modelId="{EF0AC321-FC7F-4C5D-BA90-049673638221}" type="presOf" srcId="{58DCE318-75B7-47FE-8525-3043B002245B}" destId="{9825A28B-C7C5-4204-94C3-E8D7000EEC4F}" srcOrd="0" destOrd="0" presId="urn:microsoft.com/office/officeart/2005/8/layout/hierarchy3"/>
    <dgm:cxn modelId="{508F2139-C2CF-4AC3-B2BC-FA450F760EC6}" srcId="{C49DE7C9-3CCD-4A68-9AF1-4959318AB8CE}" destId="{D8771175-9235-4964-9D27-84A6F0079BDC}" srcOrd="5" destOrd="0" parTransId="{951D879D-BE7E-430E-B000-5597C8FEFDD3}" sibTransId="{7B97B778-C6CC-488B-ABE1-7DE32D92CC62}"/>
    <dgm:cxn modelId="{4158D8B7-745D-4090-9483-421A3EF68607}" type="presOf" srcId="{EF8DE587-9847-40DC-9A6D-C684684E3EAA}" destId="{0912B255-822D-42AD-8D51-EAD24CC90B92}" srcOrd="0" destOrd="0" presId="urn:microsoft.com/office/officeart/2005/8/layout/hierarchy3"/>
    <dgm:cxn modelId="{81C1BAD9-1699-4A62-BD86-579ECF3B180F}" srcId="{C49DE7C9-3CCD-4A68-9AF1-4959318AB8CE}" destId="{8691F7BC-3BF2-4274-8C3C-961D302C3E80}" srcOrd="2" destOrd="0" parTransId="{40CAD029-3C99-4E8D-98B4-2953D52807B2}" sibTransId="{D629FD8A-4EA6-48BE-92AB-3785C7AE23E0}"/>
    <dgm:cxn modelId="{404CBF59-1B9D-42CA-88D1-6101C8578308}" type="presOf" srcId="{BC6540E0-3144-49F0-80D0-9F9B86DC9743}" destId="{19D262A1-4F11-47A2-91BC-C1BB23103FA7}" srcOrd="0" destOrd="0" presId="urn:microsoft.com/office/officeart/2005/8/layout/hierarchy3"/>
    <dgm:cxn modelId="{2FB0223B-BCDA-49A4-B554-6753845E6DAE}" type="presOf" srcId="{40CAD029-3C99-4E8D-98B4-2953D52807B2}" destId="{0ECFACD2-E546-4248-9C0E-3A50A1F0895C}" srcOrd="0" destOrd="0" presId="urn:microsoft.com/office/officeart/2005/8/layout/hierarchy3"/>
    <dgm:cxn modelId="{5A45BE1A-0B8F-4133-9806-0ED109FB1D9A}" type="presOf" srcId="{951D879D-BE7E-430E-B000-5597C8FEFDD3}" destId="{85BB03BB-9CE9-47E8-9947-C2B05A20157F}" srcOrd="0" destOrd="0" presId="urn:microsoft.com/office/officeart/2005/8/layout/hierarchy3"/>
    <dgm:cxn modelId="{08B79F65-56F8-4410-979D-C152A9B95F0E}" srcId="{C49DE7C9-3CCD-4A68-9AF1-4959318AB8CE}" destId="{01677119-4045-431C-B853-E26F7E884148}" srcOrd="4" destOrd="0" parTransId="{BD23E557-7C98-4DE1-8314-D7BD845DAFE9}" sibTransId="{D88B1D94-3681-4367-B510-C70B29A5421D}"/>
    <dgm:cxn modelId="{E66F718B-5045-4A69-B06A-B853077D738E}" type="presOf" srcId="{D8771175-9235-4964-9D27-84A6F0079BDC}" destId="{86EBD45B-2267-4CA8-B8C4-6B38ED4F7284}" srcOrd="0" destOrd="0" presId="urn:microsoft.com/office/officeart/2005/8/layout/hierarchy3"/>
    <dgm:cxn modelId="{381970FC-D77D-4880-A8BB-E73EE75EE94E}" type="presOf" srcId="{875902B6-D7AA-46D0-A995-D11880EA2FD1}" destId="{30415E90-D52D-48D0-83BA-D69F81D22A24}" srcOrd="0" destOrd="0" presId="urn:microsoft.com/office/officeart/2005/8/layout/hierarchy3"/>
    <dgm:cxn modelId="{1F14077A-DA69-4118-8DCB-C18235300405}" srcId="{B217A518-BEE6-4DD9-9286-89D1EA55A1ED}" destId="{C49DE7C9-3CCD-4A68-9AF1-4959318AB8CE}" srcOrd="0" destOrd="0" parTransId="{56D9DDAE-EE37-44E5-B4BB-BEF2BDF040B6}" sibTransId="{ED450566-2D8F-4675-ABE7-01F032F94DCF}"/>
    <dgm:cxn modelId="{F4EA90D5-8D17-4964-B2AB-2729BAEE6CDE}" type="presOf" srcId="{8691F7BC-3BF2-4274-8C3C-961D302C3E80}" destId="{ABA4AD6F-2F38-4BDD-9216-4EDB340AA554}" srcOrd="0" destOrd="0" presId="urn:microsoft.com/office/officeart/2005/8/layout/hierarchy3"/>
    <dgm:cxn modelId="{745A3A42-ABF1-4235-889F-CC216FE9C100}" type="presOf" srcId="{EF4E6064-2222-4025-843B-774CAA10FB18}" destId="{0406E04E-E93F-457E-87F7-A76954C0A595}" srcOrd="0" destOrd="0" presId="urn:microsoft.com/office/officeart/2005/8/layout/hierarchy3"/>
    <dgm:cxn modelId="{13C82668-5564-4009-A707-17E8971BEBCF}" type="presOf" srcId="{01677119-4045-431C-B853-E26F7E884148}" destId="{725300A4-7A1C-40A2-A020-57CA6A1A3BF0}" srcOrd="0" destOrd="0" presId="urn:microsoft.com/office/officeart/2005/8/layout/hierarchy3"/>
    <dgm:cxn modelId="{2E33CF60-82CD-4115-812C-DEC207A1204C}" type="presOf" srcId="{BD23E557-7C98-4DE1-8314-D7BD845DAFE9}" destId="{199D0DAA-F8E9-49A7-864C-8F57EB052505}" srcOrd="0" destOrd="0" presId="urn:microsoft.com/office/officeart/2005/8/layout/hierarchy3"/>
    <dgm:cxn modelId="{C1C10D65-1289-4BEA-997F-BD93DEBD38FF}" srcId="{C49DE7C9-3CCD-4A68-9AF1-4959318AB8CE}" destId="{E2B7F8FC-10AD-4B06-B4C7-BEB6C56223E7}" srcOrd="3" destOrd="0" parTransId="{EF4E6064-2222-4025-843B-774CAA10FB18}" sibTransId="{9BB11CBE-9A47-48DD-82A9-CC34A552E213}"/>
    <dgm:cxn modelId="{9F62810E-686F-4F65-ADA7-3EED6D14DC21}" type="presOf" srcId="{C49DE7C9-3CCD-4A68-9AF1-4959318AB8CE}" destId="{01013C70-3796-4887-98D0-B93D667D085C}" srcOrd="1" destOrd="0" presId="urn:microsoft.com/office/officeart/2005/8/layout/hierarchy3"/>
    <dgm:cxn modelId="{BFBD63EA-CA1B-4C2D-89BC-2D12094DA9AF}" type="presOf" srcId="{B217A518-BEE6-4DD9-9286-89D1EA55A1ED}" destId="{96FF3DE8-3675-4CB8-B07C-3DCAFF305E01}" srcOrd="0" destOrd="0" presId="urn:microsoft.com/office/officeart/2005/8/layout/hierarchy3"/>
    <dgm:cxn modelId="{C00E1D61-5277-43F0-9657-3CB9C51CF2C5}" type="presParOf" srcId="{96FF3DE8-3675-4CB8-B07C-3DCAFF305E01}" destId="{9DD75A0C-E450-4BE0-810F-123BF65818C1}" srcOrd="0" destOrd="0" presId="urn:microsoft.com/office/officeart/2005/8/layout/hierarchy3"/>
    <dgm:cxn modelId="{DB8E8473-3394-4584-BAF7-854B701791EE}" type="presParOf" srcId="{9DD75A0C-E450-4BE0-810F-123BF65818C1}" destId="{0A884521-68A1-4C12-8831-974241E448AA}" srcOrd="0" destOrd="0" presId="urn:microsoft.com/office/officeart/2005/8/layout/hierarchy3"/>
    <dgm:cxn modelId="{0DC4DB75-F8D4-4D10-938F-A92263CF929E}" type="presParOf" srcId="{0A884521-68A1-4C12-8831-974241E448AA}" destId="{18B331A4-2A99-4364-B5B4-8854F2CECE91}" srcOrd="0" destOrd="0" presId="urn:microsoft.com/office/officeart/2005/8/layout/hierarchy3"/>
    <dgm:cxn modelId="{988D6F0E-809A-494A-B59A-BC3DE619275E}" type="presParOf" srcId="{0A884521-68A1-4C12-8831-974241E448AA}" destId="{01013C70-3796-4887-98D0-B93D667D085C}" srcOrd="1" destOrd="0" presId="urn:microsoft.com/office/officeart/2005/8/layout/hierarchy3"/>
    <dgm:cxn modelId="{C6070AF2-34D9-4184-AAF1-6ECB6912CDFB}" type="presParOf" srcId="{9DD75A0C-E450-4BE0-810F-123BF65818C1}" destId="{7530FBDF-F41C-4729-BAE1-3909AC81C7F2}" srcOrd="1" destOrd="0" presId="urn:microsoft.com/office/officeart/2005/8/layout/hierarchy3"/>
    <dgm:cxn modelId="{F06AD320-4342-4750-B140-986000437458}" type="presParOf" srcId="{7530FBDF-F41C-4729-BAE1-3909AC81C7F2}" destId="{0912B255-822D-42AD-8D51-EAD24CC90B92}" srcOrd="0" destOrd="0" presId="urn:microsoft.com/office/officeart/2005/8/layout/hierarchy3"/>
    <dgm:cxn modelId="{F944EB58-2CE1-4353-A258-70E15E0D7D64}" type="presParOf" srcId="{7530FBDF-F41C-4729-BAE1-3909AC81C7F2}" destId="{30415E90-D52D-48D0-83BA-D69F81D22A24}" srcOrd="1" destOrd="0" presId="urn:microsoft.com/office/officeart/2005/8/layout/hierarchy3"/>
    <dgm:cxn modelId="{2C6590A3-6A4F-4795-81D2-190DD4787B76}" type="presParOf" srcId="{7530FBDF-F41C-4729-BAE1-3909AC81C7F2}" destId="{19D262A1-4F11-47A2-91BC-C1BB23103FA7}" srcOrd="2" destOrd="0" presId="urn:microsoft.com/office/officeart/2005/8/layout/hierarchy3"/>
    <dgm:cxn modelId="{4DE10925-1A94-47A2-A9B0-EC6549AF5EA9}" type="presParOf" srcId="{7530FBDF-F41C-4729-BAE1-3909AC81C7F2}" destId="{9825A28B-C7C5-4204-94C3-E8D7000EEC4F}" srcOrd="3" destOrd="0" presId="urn:microsoft.com/office/officeart/2005/8/layout/hierarchy3"/>
    <dgm:cxn modelId="{4E5D3FBF-4C05-4DF4-A46E-7760F4554FDC}" type="presParOf" srcId="{7530FBDF-F41C-4729-BAE1-3909AC81C7F2}" destId="{0ECFACD2-E546-4248-9C0E-3A50A1F0895C}" srcOrd="4" destOrd="0" presId="urn:microsoft.com/office/officeart/2005/8/layout/hierarchy3"/>
    <dgm:cxn modelId="{09AC556E-EB0C-48F7-92A6-5EE94A374C18}" type="presParOf" srcId="{7530FBDF-F41C-4729-BAE1-3909AC81C7F2}" destId="{ABA4AD6F-2F38-4BDD-9216-4EDB340AA554}" srcOrd="5" destOrd="0" presId="urn:microsoft.com/office/officeart/2005/8/layout/hierarchy3"/>
    <dgm:cxn modelId="{D63566A8-E414-4911-A26F-AC5E9FE0E1F3}" type="presParOf" srcId="{7530FBDF-F41C-4729-BAE1-3909AC81C7F2}" destId="{0406E04E-E93F-457E-87F7-A76954C0A595}" srcOrd="6" destOrd="0" presId="urn:microsoft.com/office/officeart/2005/8/layout/hierarchy3"/>
    <dgm:cxn modelId="{195FABED-7FF0-43F0-B144-10AFE762184A}" type="presParOf" srcId="{7530FBDF-F41C-4729-BAE1-3909AC81C7F2}" destId="{885DB2E2-94C8-4BD6-A25B-A6DF9906D3CD}" srcOrd="7" destOrd="0" presId="urn:microsoft.com/office/officeart/2005/8/layout/hierarchy3"/>
    <dgm:cxn modelId="{997F6268-804C-4117-B7C8-0128ABFFBE0E}" type="presParOf" srcId="{7530FBDF-F41C-4729-BAE1-3909AC81C7F2}" destId="{199D0DAA-F8E9-49A7-864C-8F57EB052505}" srcOrd="8" destOrd="0" presId="urn:microsoft.com/office/officeart/2005/8/layout/hierarchy3"/>
    <dgm:cxn modelId="{18EAFE00-F643-4029-9255-F00164ED9B14}" type="presParOf" srcId="{7530FBDF-F41C-4729-BAE1-3909AC81C7F2}" destId="{725300A4-7A1C-40A2-A020-57CA6A1A3BF0}" srcOrd="9" destOrd="0" presId="urn:microsoft.com/office/officeart/2005/8/layout/hierarchy3"/>
    <dgm:cxn modelId="{B296AF64-154A-4EC1-8C20-BC8EDC8CB89E}" type="presParOf" srcId="{7530FBDF-F41C-4729-BAE1-3909AC81C7F2}" destId="{85BB03BB-9CE9-47E8-9947-C2B05A20157F}" srcOrd="10" destOrd="0" presId="urn:microsoft.com/office/officeart/2005/8/layout/hierarchy3"/>
    <dgm:cxn modelId="{C35270C6-E99E-4826-8C44-C0A2DC5BDDBF}" type="presParOf" srcId="{7530FBDF-F41C-4729-BAE1-3909AC81C7F2}" destId="{86EBD45B-2267-4CA8-B8C4-6B38ED4F7284}" srcOrd="11"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5286160-1573-4980-82EE-6B9202B33E13}" type="doc">
      <dgm:prSet loTypeId="urn:microsoft.com/office/officeart/2005/8/layout/equation2" loCatId="relationship" qsTypeId="urn:microsoft.com/office/officeart/2005/8/quickstyle/simple1" qsCatId="simple" csTypeId="urn:microsoft.com/office/officeart/2005/8/colors/colorful1#4" csCatId="colorful" phldr="1"/>
      <dgm:spPr/>
    </dgm:pt>
    <dgm:pt modelId="{F0D75A9B-6550-47F9-9D56-535E1E996F53}">
      <dgm:prSet phldrT="[Text]"/>
      <dgm:spPr/>
      <dgm:t>
        <a:bodyPr/>
        <a:lstStyle/>
        <a:p>
          <a:r>
            <a:rPr lang="en-US" dirty="0" smtClean="0"/>
            <a:t>Text-dependent answers</a:t>
          </a:r>
          <a:endParaRPr lang="en-US" dirty="0"/>
        </a:p>
      </dgm:t>
    </dgm:pt>
    <dgm:pt modelId="{9611DEF1-DD31-428E-8D13-42476028E76E}" type="parTrans" cxnId="{89D3DC42-32FF-42F1-9E6E-B1F89C33E9DB}">
      <dgm:prSet/>
      <dgm:spPr/>
      <dgm:t>
        <a:bodyPr/>
        <a:lstStyle/>
        <a:p>
          <a:endParaRPr lang="en-US"/>
        </a:p>
      </dgm:t>
    </dgm:pt>
    <dgm:pt modelId="{8C6DC53F-0832-4B42-9BFB-AE582B6E7731}" type="sibTrans" cxnId="{89D3DC42-32FF-42F1-9E6E-B1F89C33E9DB}">
      <dgm:prSet/>
      <dgm:spPr/>
      <dgm:t>
        <a:bodyPr/>
        <a:lstStyle/>
        <a:p>
          <a:endParaRPr lang="en-US"/>
        </a:p>
      </dgm:t>
    </dgm:pt>
    <dgm:pt modelId="{7C6259CB-2838-4339-A9EF-B68C7C038BAB}">
      <dgm:prSet phldrT="[Text]"/>
      <dgm:spPr/>
      <dgm:t>
        <a:bodyPr/>
        <a:lstStyle/>
        <a:p>
          <a:r>
            <a:rPr lang="en-US" dirty="0" smtClean="0"/>
            <a:t>Writing from sources</a:t>
          </a:r>
          <a:endParaRPr lang="en-US" dirty="0"/>
        </a:p>
      </dgm:t>
    </dgm:pt>
    <dgm:pt modelId="{3B860C5E-D03A-4141-83C1-77395221B60B}" type="parTrans" cxnId="{B2EB2493-CD2B-42D1-A76E-F97B3574B872}">
      <dgm:prSet/>
      <dgm:spPr/>
      <dgm:t>
        <a:bodyPr/>
        <a:lstStyle/>
        <a:p>
          <a:endParaRPr lang="en-US"/>
        </a:p>
      </dgm:t>
    </dgm:pt>
    <dgm:pt modelId="{4AC2C8B4-DAF4-4155-9C18-8256526391D1}" type="sibTrans" cxnId="{B2EB2493-CD2B-42D1-A76E-F97B3574B872}">
      <dgm:prSet/>
      <dgm:spPr/>
      <dgm:t>
        <a:bodyPr/>
        <a:lstStyle/>
        <a:p>
          <a:endParaRPr lang="en-US"/>
        </a:p>
      </dgm:t>
    </dgm:pt>
    <dgm:pt modelId="{32D70F56-5D38-4A0D-BB92-6317D7F382D0}">
      <dgm:prSet phldrT="[Text]"/>
      <dgm:spPr/>
      <dgm:t>
        <a:bodyPr/>
        <a:lstStyle/>
        <a:p>
          <a:r>
            <a:rPr lang="en-US" dirty="0" smtClean="0"/>
            <a:t>Reading, writing, and speaking grounded in evidence from text</a:t>
          </a:r>
          <a:endParaRPr lang="en-US" dirty="0"/>
        </a:p>
      </dgm:t>
    </dgm:pt>
    <dgm:pt modelId="{55C3C729-C9F9-440B-BCBC-52504E6756D8}" type="parTrans" cxnId="{008E2B01-95D6-4264-97FE-D0D1730A4916}">
      <dgm:prSet/>
      <dgm:spPr/>
      <dgm:t>
        <a:bodyPr/>
        <a:lstStyle/>
        <a:p>
          <a:endParaRPr lang="en-US"/>
        </a:p>
      </dgm:t>
    </dgm:pt>
    <dgm:pt modelId="{837DFC3F-6355-4BC2-B5BA-91ACFA179B42}" type="sibTrans" cxnId="{008E2B01-95D6-4264-97FE-D0D1730A4916}">
      <dgm:prSet/>
      <dgm:spPr/>
      <dgm:t>
        <a:bodyPr/>
        <a:lstStyle/>
        <a:p>
          <a:endParaRPr lang="en-US"/>
        </a:p>
      </dgm:t>
    </dgm:pt>
    <dgm:pt modelId="{6581E0B6-32C4-44F7-8D1F-F637F3541B15}" type="pres">
      <dgm:prSet presAssocID="{85286160-1573-4980-82EE-6B9202B33E13}" presName="Name0" presStyleCnt="0">
        <dgm:presLayoutVars>
          <dgm:dir/>
          <dgm:resizeHandles val="exact"/>
        </dgm:presLayoutVars>
      </dgm:prSet>
      <dgm:spPr/>
    </dgm:pt>
    <dgm:pt modelId="{125BA744-19DA-4275-BC08-2DC2B59103A8}" type="pres">
      <dgm:prSet presAssocID="{85286160-1573-4980-82EE-6B9202B33E13}" presName="vNodes" presStyleCnt="0"/>
      <dgm:spPr/>
    </dgm:pt>
    <dgm:pt modelId="{A42D7FBA-CAD5-417D-8954-04020176FFEE}" type="pres">
      <dgm:prSet presAssocID="{F0D75A9B-6550-47F9-9D56-535E1E996F53}" presName="node" presStyleLbl="node1" presStyleIdx="0" presStyleCnt="3">
        <dgm:presLayoutVars>
          <dgm:bulletEnabled val="1"/>
        </dgm:presLayoutVars>
      </dgm:prSet>
      <dgm:spPr/>
      <dgm:t>
        <a:bodyPr/>
        <a:lstStyle/>
        <a:p>
          <a:endParaRPr lang="en-US"/>
        </a:p>
      </dgm:t>
    </dgm:pt>
    <dgm:pt modelId="{5E9DB5B0-A906-45B6-96A2-7BFA46D02D60}" type="pres">
      <dgm:prSet presAssocID="{8C6DC53F-0832-4B42-9BFB-AE582B6E7731}" presName="spacerT" presStyleCnt="0"/>
      <dgm:spPr/>
    </dgm:pt>
    <dgm:pt modelId="{8C325A26-0862-403B-827D-038E168829CB}" type="pres">
      <dgm:prSet presAssocID="{8C6DC53F-0832-4B42-9BFB-AE582B6E7731}" presName="sibTrans" presStyleLbl="sibTrans2D1" presStyleIdx="0" presStyleCnt="2"/>
      <dgm:spPr/>
      <dgm:t>
        <a:bodyPr/>
        <a:lstStyle/>
        <a:p>
          <a:endParaRPr lang="en-US"/>
        </a:p>
      </dgm:t>
    </dgm:pt>
    <dgm:pt modelId="{3E8943A8-4E86-4921-BCE3-428B9BC5AD17}" type="pres">
      <dgm:prSet presAssocID="{8C6DC53F-0832-4B42-9BFB-AE582B6E7731}" presName="spacerB" presStyleCnt="0"/>
      <dgm:spPr/>
    </dgm:pt>
    <dgm:pt modelId="{0937FB1E-1150-48F4-8E6A-4E0D3C95F2F2}" type="pres">
      <dgm:prSet presAssocID="{7C6259CB-2838-4339-A9EF-B68C7C038BAB}" presName="node" presStyleLbl="node1" presStyleIdx="1" presStyleCnt="3">
        <dgm:presLayoutVars>
          <dgm:bulletEnabled val="1"/>
        </dgm:presLayoutVars>
      </dgm:prSet>
      <dgm:spPr/>
      <dgm:t>
        <a:bodyPr/>
        <a:lstStyle/>
        <a:p>
          <a:endParaRPr lang="en-US"/>
        </a:p>
      </dgm:t>
    </dgm:pt>
    <dgm:pt modelId="{BB9C2178-F40C-475D-A891-BDFAEE9D4D77}" type="pres">
      <dgm:prSet presAssocID="{85286160-1573-4980-82EE-6B9202B33E13}" presName="sibTransLast" presStyleLbl="sibTrans2D1" presStyleIdx="1" presStyleCnt="2"/>
      <dgm:spPr/>
      <dgm:t>
        <a:bodyPr/>
        <a:lstStyle/>
        <a:p>
          <a:endParaRPr lang="en-US"/>
        </a:p>
      </dgm:t>
    </dgm:pt>
    <dgm:pt modelId="{BF403FEA-6E64-42C8-96A3-C482A705D2F6}" type="pres">
      <dgm:prSet presAssocID="{85286160-1573-4980-82EE-6B9202B33E13}" presName="connectorText" presStyleLbl="sibTrans2D1" presStyleIdx="1" presStyleCnt="2"/>
      <dgm:spPr/>
      <dgm:t>
        <a:bodyPr/>
        <a:lstStyle/>
        <a:p>
          <a:endParaRPr lang="en-US"/>
        </a:p>
      </dgm:t>
    </dgm:pt>
    <dgm:pt modelId="{E94CFDDD-45AC-4E25-9743-4FCA897DB264}" type="pres">
      <dgm:prSet presAssocID="{85286160-1573-4980-82EE-6B9202B33E13}" presName="lastNode" presStyleLbl="node1" presStyleIdx="2" presStyleCnt="3">
        <dgm:presLayoutVars>
          <dgm:bulletEnabled val="1"/>
        </dgm:presLayoutVars>
      </dgm:prSet>
      <dgm:spPr/>
      <dgm:t>
        <a:bodyPr/>
        <a:lstStyle/>
        <a:p>
          <a:endParaRPr lang="en-US"/>
        </a:p>
      </dgm:t>
    </dgm:pt>
  </dgm:ptLst>
  <dgm:cxnLst>
    <dgm:cxn modelId="{008E2B01-95D6-4264-97FE-D0D1730A4916}" srcId="{85286160-1573-4980-82EE-6B9202B33E13}" destId="{32D70F56-5D38-4A0D-BB92-6317D7F382D0}" srcOrd="2" destOrd="0" parTransId="{55C3C729-C9F9-440B-BCBC-52504E6756D8}" sibTransId="{837DFC3F-6355-4BC2-B5BA-91ACFA179B42}"/>
    <dgm:cxn modelId="{26A9D4FF-CED2-4E4A-8D8B-48A902538B6C}" type="presOf" srcId="{4AC2C8B4-DAF4-4155-9C18-8256526391D1}" destId="{BF403FEA-6E64-42C8-96A3-C482A705D2F6}" srcOrd="1" destOrd="0" presId="urn:microsoft.com/office/officeart/2005/8/layout/equation2"/>
    <dgm:cxn modelId="{3D3ECD1D-5F42-403E-B61D-CE3516123FB6}" type="presOf" srcId="{32D70F56-5D38-4A0D-BB92-6317D7F382D0}" destId="{E94CFDDD-45AC-4E25-9743-4FCA897DB264}" srcOrd="0" destOrd="0" presId="urn:microsoft.com/office/officeart/2005/8/layout/equation2"/>
    <dgm:cxn modelId="{B2EB2493-CD2B-42D1-A76E-F97B3574B872}" srcId="{85286160-1573-4980-82EE-6B9202B33E13}" destId="{7C6259CB-2838-4339-A9EF-B68C7C038BAB}" srcOrd="1" destOrd="0" parTransId="{3B860C5E-D03A-4141-83C1-77395221B60B}" sibTransId="{4AC2C8B4-DAF4-4155-9C18-8256526391D1}"/>
    <dgm:cxn modelId="{DD7281A9-7842-4E5B-B2B5-D4E0146241A1}" type="presOf" srcId="{7C6259CB-2838-4339-A9EF-B68C7C038BAB}" destId="{0937FB1E-1150-48F4-8E6A-4E0D3C95F2F2}" srcOrd="0" destOrd="0" presId="urn:microsoft.com/office/officeart/2005/8/layout/equation2"/>
    <dgm:cxn modelId="{0191EDD8-8437-4A5F-B1B2-6AE4EE29C0E7}" type="presOf" srcId="{F0D75A9B-6550-47F9-9D56-535E1E996F53}" destId="{A42D7FBA-CAD5-417D-8954-04020176FFEE}" srcOrd="0" destOrd="0" presId="urn:microsoft.com/office/officeart/2005/8/layout/equation2"/>
    <dgm:cxn modelId="{7CDDB4D7-0367-403C-AB9E-08FF4B23AF0C}" type="presOf" srcId="{4AC2C8B4-DAF4-4155-9C18-8256526391D1}" destId="{BB9C2178-F40C-475D-A891-BDFAEE9D4D77}" srcOrd="0" destOrd="0" presId="urn:microsoft.com/office/officeart/2005/8/layout/equation2"/>
    <dgm:cxn modelId="{D0648E47-8BE0-468E-9754-5A39B3AF58F9}" type="presOf" srcId="{8C6DC53F-0832-4B42-9BFB-AE582B6E7731}" destId="{8C325A26-0862-403B-827D-038E168829CB}" srcOrd="0" destOrd="0" presId="urn:microsoft.com/office/officeart/2005/8/layout/equation2"/>
    <dgm:cxn modelId="{987AB553-C65D-440C-9AB3-ECAC357D0FB8}" type="presOf" srcId="{85286160-1573-4980-82EE-6B9202B33E13}" destId="{6581E0B6-32C4-44F7-8D1F-F637F3541B15}" srcOrd="0" destOrd="0" presId="urn:microsoft.com/office/officeart/2005/8/layout/equation2"/>
    <dgm:cxn modelId="{89D3DC42-32FF-42F1-9E6E-B1F89C33E9DB}" srcId="{85286160-1573-4980-82EE-6B9202B33E13}" destId="{F0D75A9B-6550-47F9-9D56-535E1E996F53}" srcOrd="0" destOrd="0" parTransId="{9611DEF1-DD31-428E-8D13-42476028E76E}" sibTransId="{8C6DC53F-0832-4B42-9BFB-AE582B6E7731}"/>
    <dgm:cxn modelId="{55139D8C-6F09-49CF-B92F-5395BAEDEE8A}" type="presParOf" srcId="{6581E0B6-32C4-44F7-8D1F-F637F3541B15}" destId="{125BA744-19DA-4275-BC08-2DC2B59103A8}" srcOrd="0" destOrd="0" presId="urn:microsoft.com/office/officeart/2005/8/layout/equation2"/>
    <dgm:cxn modelId="{A0C5F655-5095-4D44-A3E1-11CCE817F5CF}" type="presParOf" srcId="{125BA744-19DA-4275-BC08-2DC2B59103A8}" destId="{A42D7FBA-CAD5-417D-8954-04020176FFEE}" srcOrd="0" destOrd="0" presId="urn:microsoft.com/office/officeart/2005/8/layout/equation2"/>
    <dgm:cxn modelId="{F9FB68F1-3254-4202-9A8C-FB6AC75E0A93}" type="presParOf" srcId="{125BA744-19DA-4275-BC08-2DC2B59103A8}" destId="{5E9DB5B0-A906-45B6-96A2-7BFA46D02D60}" srcOrd="1" destOrd="0" presId="urn:microsoft.com/office/officeart/2005/8/layout/equation2"/>
    <dgm:cxn modelId="{0702B7F0-3456-42CB-B6A8-C3FA1B030869}" type="presParOf" srcId="{125BA744-19DA-4275-BC08-2DC2B59103A8}" destId="{8C325A26-0862-403B-827D-038E168829CB}" srcOrd="2" destOrd="0" presId="urn:microsoft.com/office/officeart/2005/8/layout/equation2"/>
    <dgm:cxn modelId="{4579CFF9-50C0-460C-B31B-3ED8204B1B7E}" type="presParOf" srcId="{125BA744-19DA-4275-BC08-2DC2B59103A8}" destId="{3E8943A8-4E86-4921-BCE3-428B9BC5AD17}" srcOrd="3" destOrd="0" presId="urn:microsoft.com/office/officeart/2005/8/layout/equation2"/>
    <dgm:cxn modelId="{11AEDA64-4BFC-41F4-BDAE-295E17E8791E}" type="presParOf" srcId="{125BA744-19DA-4275-BC08-2DC2B59103A8}" destId="{0937FB1E-1150-48F4-8E6A-4E0D3C95F2F2}" srcOrd="4" destOrd="0" presId="urn:microsoft.com/office/officeart/2005/8/layout/equation2"/>
    <dgm:cxn modelId="{29CFEBED-C1AC-4091-8538-2D72AB27A5F9}" type="presParOf" srcId="{6581E0B6-32C4-44F7-8D1F-F637F3541B15}" destId="{BB9C2178-F40C-475D-A891-BDFAEE9D4D77}" srcOrd="1" destOrd="0" presId="urn:microsoft.com/office/officeart/2005/8/layout/equation2"/>
    <dgm:cxn modelId="{38BA474F-10CF-4463-B282-8DA010615564}" type="presParOf" srcId="{BB9C2178-F40C-475D-A891-BDFAEE9D4D77}" destId="{BF403FEA-6E64-42C8-96A3-C482A705D2F6}" srcOrd="0" destOrd="0" presId="urn:microsoft.com/office/officeart/2005/8/layout/equation2"/>
    <dgm:cxn modelId="{B61E03BF-898B-4681-9B08-CF4B318F9A51}" type="presParOf" srcId="{6581E0B6-32C4-44F7-8D1F-F637F3541B15}" destId="{E94CFDDD-45AC-4E25-9743-4FCA897DB264}" srcOrd="2" destOrd="0" presId="urn:microsoft.com/office/officeart/2005/8/layout/equati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B331A4-2A99-4364-B5B4-8854F2CECE91}">
      <dsp:nvSpPr>
        <dsp:cNvPr id="0" name=""/>
        <dsp:cNvSpPr/>
      </dsp:nvSpPr>
      <dsp:spPr>
        <a:xfrm>
          <a:off x="1319237" y="29705"/>
          <a:ext cx="5298580" cy="534716"/>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40640" rIns="60960" bIns="40640" numCol="1" spcCol="1270" anchor="ctr" anchorCtr="0">
          <a:noAutofit/>
        </a:bodyPr>
        <a:lstStyle/>
        <a:p>
          <a:pPr lvl="0" algn="ctr" defTabSz="1422400">
            <a:lnSpc>
              <a:spcPct val="90000"/>
            </a:lnSpc>
            <a:spcBef>
              <a:spcPct val="0"/>
            </a:spcBef>
            <a:spcAft>
              <a:spcPct val="35000"/>
            </a:spcAft>
          </a:pPr>
          <a:r>
            <a:rPr lang="en-US" sz="3200" kern="1200" dirty="0" smtClean="0"/>
            <a:t>CCS Writing and Research</a:t>
          </a:r>
          <a:endParaRPr lang="en-US" sz="3200" kern="1200" dirty="0"/>
        </a:p>
      </dsp:txBody>
      <dsp:txXfrm>
        <a:off x="1334898" y="45366"/>
        <a:ext cx="5267258" cy="503394"/>
      </dsp:txXfrm>
    </dsp:sp>
    <dsp:sp modelId="{0912B255-822D-42AD-8D51-EAD24CC90B92}">
      <dsp:nvSpPr>
        <dsp:cNvPr id="0" name=""/>
        <dsp:cNvSpPr/>
      </dsp:nvSpPr>
      <dsp:spPr>
        <a:xfrm>
          <a:off x="1849095" y="564421"/>
          <a:ext cx="446621" cy="395124"/>
        </a:xfrm>
        <a:custGeom>
          <a:avLst/>
          <a:gdLst/>
          <a:ahLst/>
          <a:cxnLst/>
          <a:rect l="0" t="0" r="0" b="0"/>
          <a:pathLst>
            <a:path>
              <a:moveTo>
                <a:pt x="0" y="0"/>
              </a:moveTo>
              <a:lnTo>
                <a:pt x="0" y="395124"/>
              </a:lnTo>
              <a:lnTo>
                <a:pt x="446621" y="395124"/>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0415E90-D52D-48D0-83BA-D69F81D22A24}">
      <dsp:nvSpPr>
        <dsp:cNvPr id="0" name=""/>
        <dsp:cNvSpPr/>
      </dsp:nvSpPr>
      <dsp:spPr>
        <a:xfrm>
          <a:off x="2295717" y="677656"/>
          <a:ext cx="4747646" cy="563779"/>
        </a:xfrm>
        <a:prstGeom prst="roundRect">
          <a:avLst>
            <a:gd name="adj" fmla="val 10000"/>
          </a:avLst>
        </a:prstGeom>
        <a:solidFill>
          <a:schemeClr val="bg1">
            <a:alpha val="89804"/>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effectLst/>
            </a:rPr>
            <a:t>Successes and Challenges</a:t>
          </a:r>
          <a:endParaRPr lang="en-US" sz="2400" b="0" kern="1200" dirty="0">
            <a:effectLst/>
          </a:endParaRPr>
        </a:p>
      </dsp:txBody>
      <dsp:txXfrm>
        <a:off x="2312230" y="694169"/>
        <a:ext cx="4714620" cy="530753"/>
      </dsp:txXfrm>
    </dsp:sp>
    <dsp:sp modelId="{19D262A1-4F11-47A2-91BC-C1BB23103FA7}">
      <dsp:nvSpPr>
        <dsp:cNvPr id="0" name=""/>
        <dsp:cNvSpPr/>
      </dsp:nvSpPr>
      <dsp:spPr>
        <a:xfrm>
          <a:off x="1849095" y="564421"/>
          <a:ext cx="455515" cy="1079248"/>
        </a:xfrm>
        <a:custGeom>
          <a:avLst/>
          <a:gdLst/>
          <a:ahLst/>
          <a:cxnLst/>
          <a:rect l="0" t="0" r="0" b="0"/>
          <a:pathLst>
            <a:path>
              <a:moveTo>
                <a:pt x="0" y="0"/>
              </a:moveTo>
              <a:lnTo>
                <a:pt x="0" y="1079248"/>
              </a:lnTo>
              <a:lnTo>
                <a:pt x="455515" y="1079248"/>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825A28B-C7C5-4204-94C3-E8D7000EEC4F}">
      <dsp:nvSpPr>
        <dsp:cNvPr id="0" name=""/>
        <dsp:cNvSpPr/>
      </dsp:nvSpPr>
      <dsp:spPr>
        <a:xfrm>
          <a:off x="2304611" y="1361780"/>
          <a:ext cx="4765434" cy="563779"/>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995144"/>
              <a:satOff val="8"/>
              <a:lumOff val="471"/>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t>Close Look at the Writing Standards</a:t>
          </a:r>
          <a:endParaRPr lang="en-US" sz="2400" b="0" kern="1200" dirty="0"/>
        </a:p>
      </dsp:txBody>
      <dsp:txXfrm>
        <a:off x="2321124" y="1378293"/>
        <a:ext cx="4732408" cy="530753"/>
      </dsp:txXfrm>
    </dsp:sp>
    <dsp:sp modelId="{0ECFACD2-E546-4248-9C0E-3A50A1F0895C}">
      <dsp:nvSpPr>
        <dsp:cNvPr id="0" name=""/>
        <dsp:cNvSpPr/>
      </dsp:nvSpPr>
      <dsp:spPr>
        <a:xfrm>
          <a:off x="1849095" y="564421"/>
          <a:ext cx="428833" cy="1872156"/>
        </a:xfrm>
        <a:custGeom>
          <a:avLst/>
          <a:gdLst/>
          <a:ahLst/>
          <a:cxnLst/>
          <a:rect l="0" t="0" r="0" b="0"/>
          <a:pathLst>
            <a:path>
              <a:moveTo>
                <a:pt x="0" y="0"/>
              </a:moveTo>
              <a:lnTo>
                <a:pt x="0" y="1872156"/>
              </a:lnTo>
              <a:lnTo>
                <a:pt x="428833" y="1872156"/>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A4AD6F-2F38-4BDD-9216-4EDB340AA554}">
      <dsp:nvSpPr>
        <dsp:cNvPr id="0" name=""/>
        <dsp:cNvSpPr/>
      </dsp:nvSpPr>
      <dsp:spPr>
        <a:xfrm>
          <a:off x="2277929" y="2087105"/>
          <a:ext cx="4793930" cy="698945"/>
        </a:xfrm>
        <a:prstGeom prst="roundRect">
          <a:avLst>
            <a:gd name="adj" fmla="val 10000"/>
          </a:avLst>
        </a:prstGeom>
        <a:solidFill>
          <a:srgbClr val="FFFF85">
            <a:alpha val="90000"/>
          </a:srgbClr>
        </a:solidFill>
        <a:ln w="25400" cap="flat" cmpd="sng" algn="ctr">
          <a:solidFill>
            <a:schemeClr val="accent5">
              <a:hueOff val="1990288"/>
              <a:satOff val="16"/>
              <a:lumOff val="941"/>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1" kern="1200" dirty="0" smtClean="0"/>
            <a:t>Creating Claims and Writing Grounded in Evidence from Text</a:t>
          </a:r>
          <a:endParaRPr lang="en-US" sz="2400" b="1" kern="1200" dirty="0"/>
        </a:p>
      </dsp:txBody>
      <dsp:txXfrm>
        <a:off x="2298400" y="2107576"/>
        <a:ext cx="4752988" cy="658003"/>
      </dsp:txXfrm>
    </dsp:sp>
    <dsp:sp modelId="{0406E04E-E93F-457E-87F7-A76954C0A595}">
      <dsp:nvSpPr>
        <dsp:cNvPr id="0" name=""/>
        <dsp:cNvSpPr/>
      </dsp:nvSpPr>
      <dsp:spPr>
        <a:xfrm>
          <a:off x="1849095" y="564421"/>
          <a:ext cx="446621" cy="2688904"/>
        </a:xfrm>
        <a:custGeom>
          <a:avLst/>
          <a:gdLst/>
          <a:ahLst/>
          <a:cxnLst/>
          <a:rect l="0" t="0" r="0" b="0"/>
          <a:pathLst>
            <a:path>
              <a:moveTo>
                <a:pt x="0" y="0"/>
              </a:moveTo>
              <a:lnTo>
                <a:pt x="0" y="2688904"/>
              </a:lnTo>
              <a:lnTo>
                <a:pt x="446621" y="2688904"/>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85DB2E2-94C8-4BD6-A25B-A6DF9906D3CD}">
      <dsp:nvSpPr>
        <dsp:cNvPr id="0" name=""/>
        <dsp:cNvSpPr/>
      </dsp:nvSpPr>
      <dsp:spPr>
        <a:xfrm>
          <a:off x="2295717" y="2926996"/>
          <a:ext cx="4793939" cy="652659"/>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2985433"/>
              <a:satOff val="25"/>
              <a:lumOff val="141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t>Inquiry and Research in CCS ELA &amp; Literacy</a:t>
          </a:r>
          <a:endParaRPr lang="en-US" sz="2400" b="0" kern="1200" dirty="0"/>
        </a:p>
      </dsp:txBody>
      <dsp:txXfrm>
        <a:off x="2314833" y="2946112"/>
        <a:ext cx="4755707" cy="614427"/>
      </dsp:txXfrm>
    </dsp:sp>
    <dsp:sp modelId="{199D0DAA-F8E9-49A7-864C-8F57EB052505}">
      <dsp:nvSpPr>
        <dsp:cNvPr id="0" name=""/>
        <dsp:cNvSpPr/>
      </dsp:nvSpPr>
      <dsp:spPr>
        <a:xfrm>
          <a:off x="1849095" y="564421"/>
          <a:ext cx="446621" cy="3438068"/>
        </a:xfrm>
        <a:custGeom>
          <a:avLst/>
          <a:gdLst/>
          <a:ahLst/>
          <a:cxnLst/>
          <a:rect l="0" t="0" r="0" b="0"/>
          <a:pathLst>
            <a:path>
              <a:moveTo>
                <a:pt x="0" y="0"/>
              </a:moveTo>
              <a:lnTo>
                <a:pt x="0" y="3438068"/>
              </a:lnTo>
              <a:lnTo>
                <a:pt x="446621" y="3438068"/>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25300A4-7A1C-40A2-A020-57CA6A1A3BF0}">
      <dsp:nvSpPr>
        <dsp:cNvPr id="0" name=""/>
        <dsp:cNvSpPr/>
      </dsp:nvSpPr>
      <dsp:spPr>
        <a:xfrm>
          <a:off x="2295717" y="3720600"/>
          <a:ext cx="4797448" cy="563779"/>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3980577"/>
              <a:satOff val="33"/>
              <a:lumOff val="188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t>Routine and Daily Writing</a:t>
          </a:r>
          <a:endParaRPr lang="en-US" sz="2400" b="0" kern="1200" dirty="0"/>
        </a:p>
      </dsp:txBody>
      <dsp:txXfrm>
        <a:off x="2312230" y="3737113"/>
        <a:ext cx="4764422" cy="530753"/>
      </dsp:txXfrm>
    </dsp:sp>
    <dsp:sp modelId="{85BB03BB-9CE9-47E8-9947-C2B05A20157F}">
      <dsp:nvSpPr>
        <dsp:cNvPr id="0" name=""/>
        <dsp:cNvSpPr/>
      </dsp:nvSpPr>
      <dsp:spPr>
        <a:xfrm>
          <a:off x="1849095" y="564421"/>
          <a:ext cx="446621" cy="4142793"/>
        </a:xfrm>
        <a:custGeom>
          <a:avLst/>
          <a:gdLst/>
          <a:ahLst/>
          <a:cxnLst/>
          <a:rect l="0" t="0" r="0" b="0"/>
          <a:pathLst>
            <a:path>
              <a:moveTo>
                <a:pt x="0" y="0"/>
              </a:moveTo>
              <a:lnTo>
                <a:pt x="0" y="4142793"/>
              </a:lnTo>
              <a:lnTo>
                <a:pt x="446621" y="4142793"/>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6EBD45B-2267-4CA8-B8C4-6B38ED4F7284}">
      <dsp:nvSpPr>
        <dsp:cNvPr id="0" name=""/>
        <dsp:cNvSpPr/>
      </dsp:nvSpPr>
      <dsp:spPr>
        <a:xfrm>
          <a:off x="2295717" y="4425325"/>
          <a:ext cx="4850281" cy="563779"/>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4975721"/>
              <a:satOff val="41"/>
              <a:lumOff val="235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t>Supporting Students in Writing</a:t>
          </a:r>
          <a:endParaRPr lang="en-US" sz="2400" b="0" kern="1200" dirty="0"/>
        </a:p>
      </dsp:txBody>
      <dsp:txXfrm>
        <a:off x="2312230" y="4441838"/>
        <a:ext cx="4817255" cy="53075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2D7FBA-CAD5-417D-8954-04020176FFEE}">
      <dsp:nvSpPr>
        <dsp:cNvPr id="0" name=""/>
        <dsp:cNvSpPr/>
      </dsp:nvSpPr>
      <dsp:spPr>
        <a:xfrm>
          <a:off x="832346" y="2594"/>
          <a:ext cx="1817376" cy="1817376"/>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a:lnSpc>
              <a:spcPct val="90000"/>
            </a:lnSpc>
            <a:spcBef>
              <a:spcPct val="0"/>
            </a:spcBef>
            <a:spcAft>
              <a:spcPct val="35000"/>
            </a:spcAft>
          </a:pPr>
          <a:r>
            <a:rPr lang="en-US" sz="2100" kern="1200" dirty="0" smtClean="0"/>
            <a:t>Text-dependent answers</a:t>
          </a:r>
          <a:endParaRPr lang="en-US" sz="2100" kern="1200" dirty="0"/>
        </a:p>
      </dsp:txBody>
      <dsp:txXfrm>
        <a:off x="1098495" y="268743"/>
        <a:ext cx="1285078" cy="1285078"/>
      </dsp:txXfrm>
    </dsp:sp>
    <dsp:sp modelId="{8C325A26-0862-403B-827D-038E168829CB}">
      <dsp:nvSpPr>
        <dsp:cNvPr id="0" name=""/>
        <dsp:cNvSpPr/>
      </dsp:nvSpPr>
      <dsp:spPr>
        <a:xfrm>
          <a:off x="1213995" y="1967542"/>
          <a:ext cx="1054078" cy="1054078"/>
        </a:xfrm>
        <a:prstGeom prst="mathPlus">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a:p>
      </dsp:txBody>
      <dsp:txXfrm>
        <a:off x="1353713" y="2370621"/>
        <a:ext cx="774642" cy="247920"/>
      </dsp:txXfrm>
    </dsp:sp>
    <dsp:sp modelId="{0937FB1E-1150-48F4-8E6A-4E0D3C95F2F2}">
      <dsp:nvSpPr>
        <dsp:cNvPr id="0" name=""/>
        <dsp:cNvSpPr/>
      </dsp:nvSpPr>
      <dsp:spPr>
        <a:xfrm>
          <a:off x="832346" y="3169191"/>
          <a:ext cx="1817376" cy="1817376"/>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a:lnSpc>
              <a:spcPct val="90000"/>
            </a:lnSpc>
            <a:spcBef>
              <a:spcPct val="0"/>
            </a:spcBef>
            <a:spcAft>
              <a:spcPct val="35000"/>
            </a:spcAft>
          </a:pPr>
          <a:r>
            <a:rPr lang="en-US" sz="2100" kern="1200" dirty="0" smtClean="0"/>
            <a:t>Writing from sources</a:t>
          </a:r>
          <a:endParaRPr lang="en-US" sz="2100" kern="1200" dirty="0"/>
        </a:p>
      </dsp:txBody>
      <dsp:txXfrm>
        <a:off x="1098495" y="3435340"/>
        <a:ext cx="1285078" cy="1285078"/>
      </dsp:txXfrm>
    </dsp:sp>
    <dsp:sp modelId="{BB9C2178-F40C-475D-A891-BDFAEE9D4D77}">
      <dsp:nvSpPr>
        <dsp:cNvPr id="0" name=""/>
        <dsp:cNvSpPr/>
      </dsp:nvSpPr>
      <dsp:spPr>
        <a:xfrm>
          <a:off x="2922329" y="2156549"/>
          <a:ext cx="577925" cy="676064"/>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a:p>
      </dsp:txBody>
      <dsp:txXfrm>
        <a:off x="2922329" y="2291762"/>
        <a:ext cx="404548" cy="405638"/>
      </dsp:txXfrm>
    </dsp:sp>
    <dsp:sp modelId="{E94CFDDD-45AC-4E25-9743-4FCA897DB264}">
      <dsp:nvSpPr>
        <dsp:cNvPr id="0" name=""/>
        <dsp:cNvSpPr/>
      </dsp:nvSpPr>
      <dsp:spPr>
        <a:xfrm>
          <a:off x="3740148" y="677205"/>
          <a:ext cx="3634752" cy="3634752"/>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r>
            <a:rPr lang="en-US" sz="2900" kern="1200" dirty="0" smtClean="0"/>
            <a:t>Reading, writing, and speaking grounded in evidence from text</a:t>
          </a:r>
          <a:endParaRPr lang="en-US" sz="2900" kern="1200" dirty="0"/>
        </a:p>
      </dsp:txBody>
      <dsp:txXfrm>
        <a:off x="4272445" y="1209502"/>
        <a:ext cx="2570158" cy="2570158"/>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343" cy="465455"/>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sz="quarter" idx="1"/>
          </p:nvPr>
        </p:nvSpPr>
        <p:spPr>
          <a:xfrm>
            <a:off x="3978133" y="0"/>
            <a:ext cx="3043343" cy="465455"/>
          </a:xfrm>
          <a:prstGeom prst="rect">
            <a:avLst/>
          </a:prstGeom>
        </p:spPr>
        <p:txBody>
          <a:bodyPr vert="horz" lIns="93315" tIns="46658" rIns="93315" bIns="46658" rtlCol="0"/>
          <a:lstStyle>
            <a:lvl1pPr algn="r">
              <a:defRPr sz="1200"/>
            </a:lvl1pPr>
          </a:lstStyle>
          <a:p>
            <a:fld id="{3B46E3D7-5A05-4181-B712-1EC3FC55BC14}" type="datetimeFigureOut">
              <a:rPr lang="en-US" smtClean="0"/>
              <a:pPr/>
              <a:t>8/13/2014</a:t>
            </a:fld>
            <a:endParaRPr lang="en-US" dirty="0"/>
          </a:p>
        </p:txBody>
      </p:sp>
      <p:sp>
        <p:nvSpPr>
          <p:cNvPr id="4" name="Footer Placeholder 3"/>
          <p:cNvSpPr>
            <a:spLocks noGrp="1"/>
          </p:cNvSpPr>
          <p:nvPr>
            <p:ph type="ftr" sz="quarter" idx="2"/>
          </p:nvPr>
        </p:nvSpPr>
        <p:spPr>
          <a:xfrm>
            <a:off x="1" y="8842030"/>
            <a:ext cx="3043343" cy="465455"/>
          </a:xfrm>
          <a:prstGeom prst="rect">
            <a:avLst/>
          </a:prstGeom>
        </p:spPr>
        <p:txBody>
          <a:bodyPr vert="horz" lIns="93315" tIns="46658" rIns="93315" bIns="4665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3" y="8842030"/>
            <a:ext cx="3043343" cy="465455"/>
          </a:xfrm>
          <a:prstGeom prst="rect">
            <a:avLst/>
          </a:prstGeom>
        </p:spPr>
        <p:txBody>
          <a:bodyPr vert="horz" lIns="93315" tIns="46658" rIns="93315" bIns="46658"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3343" cy="467072"/>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idx="1"/>
          </p:nvPr>
        </p:nvSpPr>
        <p:spPr>
          <a:xfrm>
            <a:off x="3978133" y="1"/>
            <a:ext cx="3043343" cy="467072"/>
          </a:xfrm>
          <a:prstGeom prst="rect">
            <a:avLst/>
          </a:prstGeom>
        </p:spPr>
        <p:txBody>
          <a:bodyPr vert="horz" lIns="93315" tIns="46658" rIns="93315" bIns="46658" rtlCol="0"/>
          <a:lstStyle>
            <a:lvl1pPr algn="r">
              <a:defRPr sz="1200"/>
            </a:lvl1pPr>
          </a:lstStyle>
          <a:p>
            <a:fld id="{B133EB38-C064-4C52-A35D-D40DB2B7683B}" type="datetimeFigureOut">
              <a:rPr lang="en-US" smtClean="0"/>
              <a:pPr/>
              <a:t>8/13/2014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15" tIns="46658" rIns="93315" bIns="46658"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15" tIns="46658" rIns="93315" bIns="4665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42031"/>
            <a:ext cx="3043343" cy="467071"/>
          </a:xfrm>
          <a:prstGeom prst="rect">
            <a:avLst/>
          </a:prstGeom>
        </p:spPr>
        <p:txBody>
          <a:bodyPr vert="horz" lIns="93315" tIns="46658" rIns="93315" bIns="4665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3" y="8842031"/>
            <a:ext cx="3043343" cy="467071"/>
          </a:xfrm>
          <a:prstGeom prst="rect">
            <a:avLst/>
          </a:prstGeom>
        </p:spPr>
        <p:txBody>
          <a:bodyPr vert="horz" lIns="93315" tIns="46658" rIns="93315" bIns="46658"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www.smarterbalanced.org/sample-items-and-performance-tasks/" TargetMode="External"/><Relationship Id="rId2" Type="http://schemas.openxmlformats.org/officeDocument/2006/relationships/slide" Target="../slides/slide7.xml"/><Relationship Id="rId1" Type="http://schemas.openxmlformats.org/officeDocument/2006/relationships/notesMaster" Target="../notesMasters/notesMaster1.xml"/><Relationship Id="rId5" Type="http://schemas.openxmlformats.org/officeDocument/2006/relationships/hyperlink" Target="http://www.smarterbalanced.org/smarter-balanced-assessments/computer-adaptive-testing/" TargetMode="External"/><Relationship Id="rId4" Type="http://schemas.openxmlformats.org/officeDocument/2006/relationships/hyperlink" Target="http://www.corestandards.org/" TargetMode="Externa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26</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Have a participant</a:t>
            </a:r>
            <a:r>
              <a:rPr lang="en-US" baseline="0" dirty="0" smtClean="0"/>
              <a:t> read this quote. Discuss how we t</a:t>
            </a:r>
            <a:r>
              <a:rPr lang="en-US" dirty="0" smtClean="0"/>
              <a:t>each students, not writing, not argument, not narrative. We should be teaching students how to be writers</a:t>
            </a:r>
            <a:r>
              <a:rPr lang="en-US" baseline="0" dirty="0" smtClean="0"/>
              <a:t> and thinkers. If we can do that, they should be able to perform well on tests AND in writing beyond our classroom. Taken from </a:t>
            </a:r>
            <a:r>
              <a:rPr lang="en-US" dirty="0" err="1"/>
              <a:t>Wollman</a:t>
            </a:r>
            <a:r>
              <a:rPr lang="en-US" dirty="0"/>
              <a:t>‐Bonilla, J. E. (2004). Principled teaching to(wards) the test</a:t>
            </a:r>
            <a:r>
              <a:rPr lang="en-US" dirty="0" smtClean="0"/>
              <a:t>? </a:t>
            </a:r>
            <a:r>
              <a:rPr lang="en-US" i="1" dirty="0"/>
              <a:t>Language Arts, 81, </a:t>
            </a:r>
            <a:r>
              <a:rPr lang="en-US" dirty="0"/>
              <a:t>502‐511.</a:t>
            </a:r>
            <a:endParaRPr lang="en-US" dirty="0" smtClean="0"/>
          </a:p>
        </p:txBody>
      </p:sp>
      <p:sp>
        <p:nvSpPr>
          <p:cNvPr id="368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93FCFE7-5E78-4E57-AE95-A66914058345}" type="slidenum">
              <a:rPr lang="en-US"/>
              <a:pPr fontAlgn="base">
                <a:spcBef>
                  <a:spcPct val="0"/>
                </a:spcBef>
                <a:spcAft>
                  <a:spcPct val="0"/>
                </a:spcAft>
              </a:pPr>
              <a:t>35</a:t>
            </a:fld>
            <a:endParaRPr lang="en-US"/>
          </a:p>
        </p:txBody>
      </p:sp>
    </p:spTree>
    <p:extLst>
      <p:ext uri="{BB962C8B-B14F-4D97-AF65-F5344CB8AC3E}">
        <p14:creationId xmlns:p14="http://schemas.microsoft.com/office/powerpoint/2010/main" val="28574625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“Best </a:t>
            </a:r>
            <a:r>
              <a:rPr lang="en-US" dirty="0"/>
              <a:t>practices” to teach writing from text are drawn from two sources: common practices of exemplary teachers of </a:t>
            </a:r>
            <a:r>
              <a:rPr lang="en-US" dirty="0" smtClean="0"/>
              <a:t>writing and the resulting student work, </a:t>
            </a:r>
            <a:r>
              <a:rPr lang="en-US" dirty="0"/>
              <a:t>and scientific studies. </a:t>
            </a:r>
          </a:p>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36</a:t>
            </a:fld>
            <a:endParaRPr lang="en-US" dirty="0"/>
          </a:p>
        </p:txBody>
      </p:sp>
    </p:spTree>
    <p:extLst>
      <p:ext uri="{BB962C8B-B14F-4D97-AF65-F5344CB8AC3E}">
        <p14:creationId xmlns:p14="http://schemas.microsoft.com/office/powerpoint/2010/main" val="30619896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Direct </a:t>
            </a:r>
            <a:r>
              <a:rPr lang="en-US" dirty="0"/>
              <a:t>participants to </a:t>
            </a:r>
            <a:r>
              <a:rPr lang="en-US" b="1" dirty="0"/>
              <a:t>turn and talk </a:t>
            </a:r>
            <a:r>
              <a:rPr lang="en-US" dirty="0"/>
              <a:t>with a neighbor about practices they believe to be best practices in writing instruction. </a:t>
            </a:r>
            <a:r>
              <a:rPr lang="en-US" dirty="0" smtClean="0"/>
              <a:t>Then </a:t>
            </a:r>
            <a:r>
              <a:rPr lang="en-US" dirty="0"/>
              <a:t>show the next slide and read the details in the facilitator’s </a:t>
            </a:r>
            <a:r>
              <a:rPr lang="en-US" dirty="0" smtClean="0"/>
              <a:t>notes. Ask </a:t>
            </a:r>
            <a:r>
              <a:rPr lang="en-US" dirty="0"/>
              <a:t>participants to listen for the practices they named. Ask them if they are surprised by any, or if they named any they think should have been there and are </a:t>
            </a:r>
            <a:r>
              <a:rPr lang="en-US" dirty="0" smtClean="0"/>
              <a:t>not.</a:t>
            </a:r>
          </a:p>
          <a:p>
            <a:endParaRPr lang="en-US" dirty="0" smtClean="0"/>
          </a:p>
          <a:p>
            <a:r>
              <a:rPr lang="en-US" dirty="0" smtClean="0"/>
              <a:t>Create a supportive environment where writing can flourish</a:t>
            </a:r>
          </a:p>
          <a:p>
            <a:pPr marL="228600" lvl="1"/>
            <a:r>
              <a:rPr lang="en-US" dirty="0" smtClean="0"/>
              <a:t>Clear, specific, and challenging goals</a:t>
            </a:r>
          </a:p>
          <a:p>
            <a:pPr marL="228600" lvl="1"/>
            <a:r>
              <a:rPr lang="en-US" dirty="0" smtClean="0"/>
              <a:t>Arrangements in which students work together</a:t>
            </a:r>
          </a:p>
          <a:p>
            <a:pPr marL="228600" lvl="1"/>
            <a:r>
              <a:rPr lang="en-US" dirty="0" smtClean="0"/>
              <a:t>Write often, and for a variety of purposes</a:t>
            </a:r>
          </a:p>
          <a:p>
            <a:pPr marL="228600" lvl="1"/>
            <a:r>
              <a:rPr lang="en-US" dirty="0" smtClean="0"/>
              <a:t>Real audiences</a:t>
            </a:r>
          </a:p>
          <a:p>
            <a:pPr marL="228600" lvl="1"/>
            <a:r>
              <a:rPr lang="en-US" dirty="0" smtClean="0"/>
              <a:t>Personal choices</a:t>
            </a:r>
          </a:p>
          <a:p>
            <a:pPr marL="228600" lvl="1"/>
            <a:r>
              <a:rPr lang="en-US" dirty="0" smtClean="0"/>
              <a:t>Write for extended periods</a:t>
            </a:r>
          </a:p>
          <a:p>
            <a:r>
              <a:rPr lang="en-US" dirty="0" smtClean="0"/>
              <a:t>Teach writing strategies</a:t>
            </a:r>
          </a:p>
          <a:p>
            <a:pPr marL="228600" lvl="1"/>
            <a:r>
              <a:rPr lang="en-US" dirty="0" smtClean="0"/>
              <a:t>Strategies for writing process–planning, drafting, revising, and editing</a:t>
            </a:r>
          </a:p>
          <a:p>
            <a:pPr marL="228600" lvl="1"/>
            <a:r>
              <a:rPr lang="en-US" dirty="0" smtClean="0"/>
              <a:t>Pre-writing activities</a:t>
            </a:r>
          </a:p>
          <a:p>
            <a:pPr marL="228600" lvl="1"/>
            <a:r>
              <a:rPr lang="en-US" dirty="0" smtClean="0"/>
              <a:t>Graphic Organizers</a:t>
            </a:r>
          </a:p>
          <a:p>
            <a:pPr marL="228600" lvl="1"/>
            <a:r>
              <a:rPr lang="en-US" dirty="0" smtClean="0"/>
              <a:t>Characteristics of text types and genres</a:t>
            </a:r>
          </a:p>
          <a:p>
            <a:r>
              <a:rPr lang="en-US" dirty="0" smtClean="0"/>
              <a:t>Teach foundational writing skills</a:t>
            </a:r>
          </a:p>
          <a:p>
            <a:pPr marL="228600" lvl="1"/>
            <a:r>
              <a:rPr lang="en-US" dirty="0" smtClean="0"/>
              <a:t>Handwriting, typing, spelling</a:t>
            </a:r>
          </a:p>
          <a:p>
            <a:pPr marL="228600" lvl="1"/>
            <a:r>
              <a:rPr lang="en-US" dirty="0" smtClean="0"/>
              <a:t>Syntax </a:t>
            </a:r>
          </a:p>
          <a:p>
            <a:pPr marL="228600" lvl="1"/>
            <a:r>
              <a:rPr lang="en-US" dirty="0" smtClean="0"/>
              <a:t>Conventions</a:t>
            </a:r>
          </a:p>
          <a:p>
            <a:pPr marL="228600" lvl="1"/>
            <a:r>
              <a:rPr lang="en-US" dirty="0" smtClean="0"/>
              <a:t>Graphic organizers</a:t>
            </a:r>
          </a:p>
          <a:p>
            <a:pPr marL="228600" lvl="1"/>
            <a:r>
              <a:rPr lang="en-US" dirty="0" smtClean="0"/>
              <a:t>Sentence and paragraph structure</a:t>
            </a:r>
          </a:p>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37</a:t>
            </a:fld>
            <a:endParaRPr lang="en-US" dirty="0"/>
          </a:p>
        </p:txBody>
      </p:sp>
    </p:spTree>
    <p:extLst>
      <p:ext uri="{BB962C8B-B14F-4D97-AF65-F5344CB8AC3E}">
        <p14:creationId xmlns:p14="http://schemas.microsoft.com/office/powerpoint/2010/main" val="21150627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Read the list below, ask </a:t>
            </a:r>
            <a:r>
              <a:rPr lang="en-US" dirty="0"/>
              <a:t>participants to listen for the practices they named. Ask them if they are surprised by any, or if they named any they think should have been there and are not. </a:t>
            </a:r>
          </a:p>
          <a:p>
            <a:endParaRPr lang="en-US" dirty="0" smtClean="0"/>
          </a:p>
          <a:p>
            <a:r>
              <a:rPr lang="en-US" dirty="0" smtClean="0"/>
              <a:t>Create a supportive environment where writing can flourish</a:t>
            </a:r>
          </a:p>
          <a:p>
            <a:pPr marL="228600" lvl="1"/>
            <a:r>
              <a:rPr lang="en-US" dirty="0" smtClean="0"/>
              <a:t>Clear, specific, and challenging goals</a:t>
            </a:r>
          </a:p>
          <a:p>
            <a:pPr marL="228600" lvl="1"/>
            <a:r>
              <a:rPr lang="en-US" dirty="0" smtClean="0"/>
              <a:t>Arrangements in which students work together</a:t>
            </a:r>
          </a:p>
          <a:p>
            <a:pPr marL="228600" lvl="1"/>
            <a:r>
              <a:rPr lang="en-US" dirty="0" smtClean="0"/>
              <a:t>Write often, and for a variety of purposes</a:t>
            </a:r>
          </a:p>
          <a:p>
            <a:pPr marL="228600" lvl="1"/>
            <a:r>
              <a:rPr lang="en-US" dirty="0" smtClean="0"/>
              <a:t>Real audiences</a:t>
            </a:r>
          </a:p>
          <a:p>
            <a:pPr marL="228600" lvl="1"/>
            <a:r>
              <a:rPr lang="en-US" dirty="0" smtClean="0"/>
              <a:t>Personal choices</a:t>
            </a:r>
          </a:p>
          <a:p>
            <a:pPr marL="228600" lvl="1"/>
            <a:r>
              <a:rPr lang="en-US" dirty="0" smtClean="0"/>
              <a:t>Write for extended periods</a:t>
            </a:r>
          </a:p>
          <a:p>
            <a:r>
              <a:rPr lang="en-US" dirty="0" smtClean="0"/>
              <a:t>Teach writing strategies</a:t>
            </a:r>
          </a:p>
          <a:p>
            <a:pPr marL="228600" lvl="1"/>
            <a:r>
              <a:rPr lang="en-US" dirty="0" smtClean="0"/>
              <a:t>Strategies for writing process – planning, drafting, revising, and editing</a:t>
            </a:r>
          </a:p>
          <a:p>
            <a:pPr marL="228600" lvl="1"/>
            <a:r>
              <a:rPr lang="en-US" dirty="0" smtClean="0"/>
              <a:t>Pre-writing activities</a:t>
            </a:r>
          </a:p>
          <a:p>
            <a:pPr marL="228600" lvl="1"/>
            <a:r>
              <a:rPr lang="en-US" dirty="0" smtClean="0"/>
              <a:t>Graphic organizers</a:t>
            </a:r>
          </a:p>
          <a:p>
            <a:pPr marL="228600" lvl="1"/>
            <a:r>
              <a:rPr lang="en-US" dirty="0" smtClean="0"/>
              <a:t>Characteristics of text types and genres</a:t>
            </a:r>
          </a:p>
          <a:p>
            <a:r>
              <a:rPr lang="en-US" dirty="0" smtClean="0"/>
              <a:t>Teach foundational writing skills</a:t>
            </a:r>
          </a:p>
          <a:p>
            <a:pPr marL="228600" lvl="1"/>
            <a:r>
              <a:rPr lang="en-US" dirty="0" smtClean="0"/>
              <a:t>Handwriting, typing, spelling</a:t>
            </a:r>
          </a:p>
          <a:p>
            <a:pPr marL="228600" lvl="1"/>
            <a:r>
              <a:rPr lang="en-US" dirty="0" smtClean="0"/>
              <a:t>Syntax </a:t>
            </a:r>
          </a:p>
          <a:p>
            <a:pPr marL="228600" lvl="1"/>
            <a:r>
              <a:rPr lang="en-US" dirty="0" smtClean="0"/>
              <a:t>Convention</a:t>
            </a:r>
          </a:p>
          <a:p>
            <a:pPr marL="228600" lvl="1"/>
            <a:r>
              <a:rPr lang="en-US" dirty="0" smtClean="0"/>
              <a:t>Sentence and paragraph structure</a:t>
            </a:r>
          </a:p>
          <a:p>
            <a:pPr lvl="1"/>
            <a:endParaRPr lang="en-US" dirty="0" smtClean="0"/>
          </a:p>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38</a:t>
            </a:fld>
            <a:endParaRPr lang="en-US" dirty="0"/>
          </a:p>
        </p:txBody>
      </p:sp>
    </p:spTree>
    <p:extLst>
      <p:ext uri="{BB962C8B-B14F-4D97-AF65-F5344CB8AC3E}">
        <p14:creationId xmlns:p14="http://schemas.microsoft.com/office/powerpoint/2010/main" val="36766158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fontAlgn="base">
              <a:spcBef>
                <a:spcPct val="0"/>
              </a:spcBef>
            </a:pPr>
            <a:r>
              <a:rPr lang="en-US" dirty="0"/>
              <a:t>This activity will take 50 minutes. Directions for this activity are in the Participant Guide.  </a:t>
            </a:r>
          </a:p>
          <a:p>
            <a:pPr marL="0" marR="0" lvl="0" indent="0" algn="l" defTabSz="914400" rtl="0" eaLnBrk="1" fontAlgn="base" latinLnBrk="0" hangingPunct="1">
              <a:lnSpc>
                <a:spcPct val="100000"/>
              </a:lnSpc>
              <a:spcBef>
                <a:spcPct val="0"/>
              </a:spcBef>
              <a:buClrTx/>
              <a:buSzTx/>
              <a:buFontTx/>
              <a:buNone/>
              <a:tabLst/>
            </a:pPr>
            <a:r>
              <a:rPr lang="en-US" baseline="0" dirty="0" smtClean="0"/>
              <a:t>Say: “The purpose of this activity is to become familiar with four research-supported approaches to writing about text.”</a:t>
            </a:r>
            <a:r>
              <a:rPr lang="en-US" dirty="0" smtClean="0"/>
              <a:t> </a:t>
            </a:r>
            <a:r>
              <a:rPr lang="en-US" baseline="0" dirty="0" smtClean="0"/>
              <a:t>Direct participants to turn to the correct page in their guide, then briefly review the directions. When step 6 is completed, move to the next slide.</a:t>
            </a:r>
          </a:p>
          <a:p>
            <a:pPr marL="0" marR="0" lvl="0" indent="0" algn="l" defTabSz="914400" rtl="0" eaLnBrk="1" fontAlgn="base" latinLnBrk="0" hangingPunct="1">
              <a:lnSpc>
                <a:spcPct val="100000"/>
              </a:lnSpc>
              <a:spcBef>
                <a:spcPct val="0"/>
              </a:spcBef>
              <a:buClrTx/>
              <a:buSzTx/>
              <a:buFontTx/>
              <a:buNone/>
              <a:tabLst/>
            </a:pPr>
            <a:r>
              <a:rPr kumimoji="0" lang="en-US" sz="1200" u="none" strike="noStrike" cap="none" normalizeH="0" baseline="0" dirty="0" smtClean="0">
                <a:ln>
                  <a:noFill/>
                </a:ln>
                <a:effectLst/>
              </a:rPr>
              <a:t>Assign a number to each table group, re-organizing the tables as needed to even out the size of the groups.</a:t>
            </a:r>
          </a:p>
          <a:p>
            <a:pPr marL="228600" marR="0" lvl="0" indent="-228600" algn="l" defTabSz="914400" rtl="0" eaLnBrk="1" fontAlgn="base" latinLnBrk="0" hangingPunct="1">
              <a:lnSpc>
                <a:spcPct val="100000"/>
              </a:lnSpc>
              <a:spcBef>
                <a:spcPct val="0"/>
              </a:spcBef>
              <a:buClrTx/>
              <a:buSzTx/>
              <a:buFontTx/>
              <a:buAutoNum type="arabicPeriod"/>
              <a:tabLst/>
            </a:pPr>
            <a:r>
              <a:rPr kumimoji="0" lang="en-US" sz="1200" u="none" strike="noStrike" cap="none" normalizeH="0" baseline="0" dirty="0" smtClean="0">
                <a:ln>
                  <a:noFill/>
                </a:ln>
                <a:effectLst/>
              </a:rPr>
              <a:t>Assign each table one section of “Best Practices in Writing about Text.”</a:t>
            </a:r>
          </a:p>
          <a:p>
            <a:pPr marL="457200" marR="0" lvl="1" indent="0" algn="l" defTabSz="914400" rtl="0" eaLnBrk="1" fontAlgn="base" latinLnBrk="0" hangingPunct="1">
              <a:lnSpc>
                <a:spcPct val="100000"/>
              </a:lnSpc>
              <a:spcBef>
                <a:spcPct val="0"/>
              </a:spcBef>
              <a:buClrTx/>
              <a:buSzTx/>
              <a:buFontTx/>
              <a:buNone/>
              <a:tabLst/>
            </a:pPr>
            <a:r>
              <a:rPr kumimoji="0" lang="en-US" sz="1200" u="none" strike="noStrike" cap="none" normalizeH="0" baseline="0" dirty="0" smtClean="0">
                <a:ln>
                  <a:noFill/>
                </a:ln>
                <a:effectLst/>
              </a:rPr>
              <a:t>Sections are as follows: </a:t>
            </a:r>
          </a:p>
          <a:p>
            <a:pPr marL="685800" marR="0" lvl="1" indent="-228600" algn="l" defTabSz="914400" rtl="0" eaLnBrk="1" fontAlgn="base" latinLnBrk="0" hangingPunct="1">
              <a:lnSpc>
                <a:spcPct val="100000"/>
              </a:lnSpc>
              <a:spcBef>
                <a:spcPct val="0"/>
              </a:spcBef>
              <a:buClrTx/>
              <a:buSzTx/>
              <a:buFontTx/>
              <a:buAutoNum type="arabicPeriod"/>
              <a:tabLst/>
            </a:pPr>
            <a:r>
              <a:rPr kumimoji="0" lang="en-US" sz="1200" u="none" strike="noStrike" cap="none" normalizeH="0" baseline="0" dirty="0" smtClean="0">
                <a:ln>
                  <a:noFill/>
                </a:ln>
                <a:effectLst/>
              </a:rPr>
              <a:t>Intro ‒ pp. 334–335</a:t>
            </a:r>
          </a:p>
          <a:p>
            <a:pPr marL="685800" marR="0" lvl="1" indent="-228600" algn="l" defTabSz="914400" rtl="0" eaLnBrk="1" fontAlgn="base" latinLnBrk="0" hangingPunct="1">
              <a:lnSpc>
                <a:spcPct val="100000"/>
              </a:lnSpc>
              <a:spcBef>
                <a:spcPct val="0"/>
              </a:spcBef>
              <a:buClrTx/>
              <a:buSzTx/>
              <a:buFontTx/>
              <a:buAutoNum type="arabicPeriod"/>
              <a:tabLst/>
            </a:pPr>
            <a:r>
              <a:rPr kumimoji="0" lang="en-US" sz="1200" u="none" strike="noStrike" cap="none" normalizeH="0" baseline="0" dirty="0" smtClean="0">
                <a:ln>
                  <a:noFill/>
                </a:ln>
                <a:effectLst/>
              </a:rPr>
              <a:t>Writing to Text Models – pp 336–338</a:t>
            </a:r>
          </a:p>
          <a:p>
            <a:pPr marL="685800" marR="0" lvl="1" indent="-228600" algn="l" defTabSz="914400" rtl="0" eaLnBrk="1" fontAlgn="base" latinLnBrk="0" hangingPunct="1">
              <a:lnSpc>
                <a:spcPct val="100000"/>
              </a:lnSpc>
              <a:spcBef>
                <a:spcPct val="0"/>
              </a:spcBef>
              <a:buClrTx/>
              <a:buSzTx/>
              <a:buFontTx/>
              <a:buAutoNum type="arabicPeriod"/>
              <a:tabLst/>
            </a:pPr>
            <a:r>
              <a:rPr kumimoji="0" lang="en-US" sz="1200" u="none" strike="noStrike" cap="none" normalizeH="0" baseline="0" dirty="0" smtClean="0">
                <a:ln>
                  <a:noFill/>
                </a:ln>
                <a:effectLst/>
              </a:rPr>
              <a:t>Summarizing Text – pp. 338–340</a:t>
            </a:r>
          </a:p>
          <a:p>
            <a:pPr marL="685800" marR="0" lvl="1" indent="-228600" algn="l" defTabSz="914400" rtl="0" eaLnBrk="1" fontAlgn="base" latinLnBrk="0" hangingPunct="1">
              <a:lnSpc>
                <a:spcPct val="100000"/>
              </a:lnSpc>
              <a:spcBef>
                <a:spcPct val="0"/>
              </a:spcBef>
              <a:buClrTx/>
              <a:buSzTx/>
              <a:buFontTx/>
              <a:buAutoNum type="arabicPeriod"/>
              <a:tabLst/>
            </a:pPr>
            <a:r>
              <a:rPr kumimoji="0" lang="en-US" sz="1200" u="none" strike="noStrike" cap="none" normalizeH="0" baseline="0" dirty="0" smtClean="0">
                <a:ln>
                  <a:noFill/>
                </a:ln>
                <a:effectLst/>
              </a:rPr>
              <a:t>Writing about Text – bottom p. 340–p. 343</a:t>
            </a:r>
          </a:p>
          <a:p>
            <a:pPr marL="685800" marR="0" lvl="1" indent="-228600" algn="l" defTabSz="914400" rtl="0" eaLnBrk="1" fontAlgn="base" latinLnBrk="0" hangingPunct="1">
              <a:lnSpc>
                <a:spcPct val="100000"/>
              </a:lnSpc>
              <a:spcBef>
                <a:spcPct val="0"/>
              </a:spcBef>
              <a:buClrTx/>
              <a:buSzTx/>
              <a:buFontTx/>
              <a:buAutoNum type="arabicPeriod"/>
              <a:tabLst/>
            </a:pPr>
            <a:r>
              <a:rPr kumimoji="0" lang="en-US" sz="1200" u="none" strike="noStrike" cap="none" normalizeH="0" baseline="0" dirty="0" smtClean="0">
                <a:ln>
                  <a:noFill/>
                </a:ln>
                <a:effectLst/>
              </a:rPr>
              <a:t>Text Synthesis – pp. 343–347</a:t>
            </a:r>
          </a:p>
          <a:p>
            <a:pPr marL="228600" marR="0" lvl="0" indent="-228600" algn="l" defTabSz="914400" rtl="0" eaLnBrk="1" fontAlgn="base" latinLnBrk="0" hangingPunct="1">
              <a:lnSpc>
                <a:spcPct val="100000"/>
              </a:lnSpc>
              <a:spcBef>
                <a:spcPct val="0"/>
              </a:spcBef>
              <a:buClrTx/>
              <a:buSzTx/>
              <a:buFontTx/>
              <a:buAutoNum type="arabicPeriod" startAt="3"/>
              <a:tabLst/>
            </a:pPr>
            <a:r>
              <a:rPr kumimoji="0" lang="en-US" sz="1200" u="none" strike="noStrike" cap="none" normalizeH="0" baseline="0" dirty="0" smtClean="0">
                <a:ln>
                  <a:noFill/>
                </a:ln>
                <a:effectLst/>
              </a:rPr>
              <a:t>Direct participants to read individually and use </a:t>
            </a:r>
            <a:r>
              <a:rPr kumimoji="0" lang="en-US" sz="1200" u="none" strike="noStrike" cap="none" normalizeH="0" baseline="0" dirty="0" err="1" smtClean="0">
                <a:ln>
                  <a:noFill/>
                </a:ln>
                <a:effectLst/>
              </a:rPr>
              <a:t>stikcy</a:t>
            </a:r>
            <a:r>
              <a:rPr kumimoji="0" lang="en-US" sz="1200" u="none" strike="noStrike" cap="none" normalizeH="0" baseline="0" dirty="0" smtClean="0">
                <a:ln>
                  <a:noFill/>
                </a:ln>
                <a:effectLst/>
              </a:rPr>
              <a:t> notes to highlight/annotate for key ideas. Remind participants to not write on the handout as these will collected and reused at future sessions. (10 minutes)</a:t>
            </a:r>
          </a:p>
          <a:p>
            <a:pPr marL="228600" marR="0" lvl="0" indent="-228600" algn="l" defTabSz="914400" rtl="0" eaLnBrk="1" fontAlgn="base" latinLnBrk="0" hangingPunct="1">
              <a:lnSpc>
                <a:spcPct val="100000"/>
              </a:lnSpc>
              <a:spcBef>
                <a:spcPct val="0"/>
              </a:spcBef>
              <a:buClrTx/>
              <a:buSzTx/>
              <a:buFontTx/>
              <a:buAutoNum type="arabicPeriod" startAt="3"/>
              <a:tabLst/>
            </a:pPr>
            <a:r>
              <a:rPr kumimoji="0" lang="en-US" sz="1200" u="none" strike="noStrike" cap="none" normalizeH="0" baseline="0" dirty="0" smtClean="0">
                <a:ln>
                  <a:noFill/>
                </a:ln>
                <a:effectLst/>
              </a:rPr>
              <a:t>Each table summarizes their section together, and decides how to best share the information with others in a 3 minute presentation. (10 minutes)</a:t>
            </a:r>
          </a:p>
          <a:p>
            <a:pPr marL="228600" marR="0" lvl="0" indent="-228600" algn="l" defTabSz="914400" rtl="0" eaLnBrk="1" fontAlgn="base" latinLnBrk="0" hangingPunct="1">
              <a:lnSpc>
                <a:spcPct val="100000"/>
              </a:lnSpc>
              <a:spcBef>
                <a:spcPct val="0"/>
              </a:spcBef>
              <a:buClrTx/>
              <a:buSzTx/>
              <a:buFontTx/>
              <a:buAutoNum type="arabicPeriod" startAt="3"/>
              <a:tabLst/>
            </a:pPr>
            <a:r>
              <a:rPr kumimoji="0" lang="en-US" sz="1200" u="none" strike="noStrike" cap="none" normalizeH="0" baseline="0" dirty="0" smtClean="0">
                <a:ln>
                  <a:noFill/>
                </a:ln>
                <a:effectLst/>
              </a:rPr>
              <a:t>Regroup so that each table now has at least one member who has read each section.</a:t>
            </a:r>
          </a:p>
          <a:p>
            <a:pPr marL="228600" marR="0" lvl="0" indent="-228600" algn="l" defTabSz="914400" rtl="0" eaLnBrk="1" fontAlgn="base" latinLnBrk="0" hangingPunct="1">
              <a:lnSpc>
                <a:spcPct val="100000"/>
              </a:lnSpc>
              <a:spcBef>
                <a:spcPct val="0"/>
              </a:spcBef>
              <a:buClrTx/>
              <a:buSzTx/>
              <a:buFontTx/>
              <a:buAutoNum type="arabicPeriod" startAt="3"/>
              <a:tabLst/>
            </a:pPr>
            <a:r>
              <a:rPr kumimoji="0" lang="en-US" sz="1200" u="none" strike="noStrike" cap="none" normalizeH="0" baseline="0" dirty="0" smtClean="0">
                <a:ln>
                  <a:noFill/>
                </a:ln>
                <a:effectLst/>
              </a:rPr>
              <a:t>In turn, “teach” your section of the chapter. (15 minutes – 3 minutes per group)</a:t>
            </a:r>
          </a:p>
          <a:p>
            <a:pPr marL="228600" marR="0" lvl="0" indent="-228600" algn="l" defTabSz="914400" rtl="0" eaLnBrk="1" fontAlgn="base" latinLnBrk="0" hangingPunct="1">
              <a:lnSpc>
                <a:spcPct val="100000"/>
              </a:lnSpc>
              <a:spcBef>
                <a:spcPct val="0"/>
              </a:spcBef>
              <a:buClrTx/>
              <a:buSzTx/>
              <a:buFontTx/>
              <a:buAutoNum type="arabicPeriod" startAt="3"/>
              <a:tabLst/>
            </a:pPr>
            <a:r>
              <a:rPr kumimoji="0" lang="en-US" sz="1200" u="none" strike="noStrike" cap="none" normalizeH="0" baseline="0" dirty="0" smtClean="0">
                <a:ln>
                  <a:noFill/>
                </a:ln>
                <a:effectLst/>
              </a:rPr>
              <a:t>Discuss: How can these research-based practices be adapted for secondary students? What support will students need in order to do the types of writing described in this chapter. What support will teachers need? (10 minutes)</a:t>
            </a:r>
          </a:p>
        </p:txBody>
      </p:sp>
      <p:sp>
        <p:nvSpPr>
          <p:cNvPr id="12902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55301" name="Date Placeholder 4"/>
          <p:cNvSpPr>
            <a:spLocks noGrp="1"/>
          </p:cNvSpPr>
          <p:nvPr>
            <p:ph type="dt" sz="quarter" idx="1"/>
          </p:nvPr>
        </p:nvSpPr>
        <p:spPr bwMode="auto">
          <a:noFill/>
          <a:ln>
            <a:miter lim="800000"/>
            <a:headEnd/>
            <a:tailEnd/>
          </a:ln>
        </p:spPr>
        <p:txBody>
          <a:bodyPr anchor="t"/>
          <a:lstStyle/>
          <a:p>
            <a:fld id="{83650957-5588-4AF8-B1C2-AD4A265A75AC}" type="datetime1">
              <a:rPr lang="en-US" smtClean="0">
                <a:latin typeface="Arial" pitchFamily="34" charset="0"/>
              </a:rPr>
              <a:pPr/>
              <a:t>8/13/2014</a:t>
            </a:fld>
            <a:endParaRPr lang="en-US" dirty="0" smtClean="0">
              <a:latin typeface="Arial" pitchFamily="34" charset="0"/>
            </a:endParaRPr>
          </a:p>
        </p:txBody>
      </p:sp>
      <p:sp>
        <p:nvSpPr>
          <p:cNvPr id="12903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55303" name="Slide Number Placeholder 6"/>
          <p:cNvSpPr>
            <a:spLocks noGrp="1"/>
          </p:cNvSpPr>
          <p:nvPr>
            <p:ph type="sldNum" sz="quarter" idx="5"/>
          </p:nvPr>
        </p:nvSpPr>
        <p:spPr bwMode="auto">
          <a:noFill/>
          <a:ln>
            <a:miter lim="800000"/>
            <a:headEnd/>
            <a:tailEnd/>
          </a:ln>
        </p:spPr>
        <p:txBody>
          <a:bodyPr/>
          <a:lstStyle/>
          <a:p>
            <a:fld id="{F1C7C0BE-9DD9-4E63-AD34-7189FB19A7BC}" type="slidenum">
              <a:rPr lang="en-US"/>
              <a:pPr/>
              <a:t>39</a:t>
            </a:fld>
            <a:endParaRPr lang="en-US" dirty="0"/>
          </a:p>
        </p:txBody>
      </p:sp>
    </p:spTree>
    <p:extLst>
      <p:ext uri="{BB962C8B-B14F-4D97-AF65-F5344CB8AC3E}">
        <p14:creationId xmlns:p14="http://schemas.microsoft.com/office/powerpoint/2010/main" val="355453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40</a:t>
            </a:fld>
            <a:endParaRPr lang="en-US" dirty="0"/>
          </a:p>
        </p:txBody>
      </p:sp>
    </p:spTree>
    <p:extLst>
      <p:ext uri="{BB962C8B-B14F-4D97-AF65-F5344CB8AC3E}">
        <p14:creationId xmlns:p14="http://schemas.microsoft.com/office/powerpoint/2010/main" val="1569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a:t>This part of the module will focus on Shift </a:t>
            </a:r>
            <a:r>
              <a:rPr lang="en-US" dirty="0" smtClean="0"/>
              <a:t>2, </a:t>
            </a:r>
            <a:r>
              <a:rPr lang="en-US" dirty="0"/>
              <a:t>writing, grounded in evidence from the text, </a:t>
            </a:r>
            <a:r>
              <a:rPr lang="en-US" dirty="0" smtClean="0"/>
              <a:t>and what it means for the secondary student.</a:t>
            </a:r>
            <a:endParaRPr lang="en-US" dirty="0"/>
          </a:p>
          <a:p>
            <a:endParaRPr lang="en-US" dirty="0" smtClean="0"/>
          </a:p>
        </p:txBody>
      </p:sp>
      <p:sp>
        <p:nvSpPr>
          <p:cNvPr id="32772" name="Slide Number Placeholder 3"/>
          <p:cNvSpPr>
            <a:spLocks noGrp="1"/>
          </p:cNvSpPr>
          <p:nvPr>
            <p:ph type="sldNum" sz="quarter" idx="5"/>
          </p:nvPr>
        </p:nvSpPr>
        <p:spPr bwMode="auto">
          <a:noFill/>
          <a:ln>
            <a:miter lim="800000"/>
            <a:headEnd/>
            <a:tailEnd/>
          </a:ln>
        </p:spPr>
        <p:txBody>
          <a:bodyPr/>
          <a:lstStyle/>
          <a:p>
            <a:fld id="{90E29521-7DDA-47DF-BDFE-23AF3E195B9A}" type="slidenum">
              <a:rPr lang="en-US"/>
              <a:pPr/>
              <a:t>27</a:t>
            </a:fld>
            <a:endParaRPr lang="en-US" dirty="0"/>
          </a:p>
        </p:txBody>
      </p:sp>
    </p:spTree>
    <p:extLst>
      <p:ext uri="{BB962C8B-B14F-4D97-AF65-F5344CB8AC3E}">
        <p14:creationId xmlns:p14="http://schemas.microsoft.com/office/powerpoint/2010/main" val="15334900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xfrm>
            <a:off x="1417638" y="1173163"/>
            <a:ext cx="4187825" cy="3141662"/>
          </a:xfrm>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pPr defTabSz="905530">
              <a:spcBef>
                <a:spcPct val="0"/>
              </a:spcBef>
              <a:defRPr/>
            </a:pPr>
            <a:r>
              <a:rPr lang="en-US" dirty="0"/>
              <a:t>Part 3 is allotted 105 minutes in total. </a:t>
            </a:r>
            <a:r>
              <a:rPr lang="en-US" dirty="0" smtClean="0"/>
              <a:t>This </a:t>
            </a:r>
            <a:r>
              <a:rPr lang="en-US" dirty="0"/>
              <a:t>includes introductory slides, </a:t>
            </a:r>
            <a:r>
              <a:rPr lang="en-US" dirty="0" smtClean="0"/>
              <a:t>Activities 4a,</a:t>
            </a:r>
            <a:r>
              <a:rPr lang="en-US" baseline="0" dirty="0" smtClean="0"/>
              <a:t> b, and c, </a:t>
            </a:r>
            <a:r>
              <a:rPr lang="en-US" dirty="0" smtClean="0"/>
              <a:t>and Activities</a:t>
            </a:r>
            <a:r>
              <a:rPr lang="en-US" baseline="0" dirty="0" smtClean="0"/>
              <a:t> </a:t>
            </a:r>
            <a:r>
              <a:rPr lang="en-US" dirty="0" smtClean="0"/>
              <a:t>5a, b, and c. </a:t>
            </a:r>
            <a:r>
              <a:rPr lang="en-US" dirty="0"/>
              <a:t>Activity 4 is 50 </a:t>
            </a:r>
            <a:r>
              <a:rPr lang="en-US" dirty="0" smtClean="0"/>
              <a:t>minutes total, </a:t>
            </a:r>
            <a:r>
              <a:rPr lang="en-US" dirty="0"/>
              <a:t>and Activity 5 is 45 </a:t>
            </a:r>
            <a:r>
              <a:rPr lang="en-US" dirty="0" smtClean="0"/>
              <a:t>minutes total. That </a:t>
            </a:r>
            <a:r>
              <a:rPr lang="en-US" dirty="0"/>
              <a:t>leaves about 10 minutes for introduction and conclusion of this part.</a:t>
            </a:r>
          </a:p>
          <a:p>
            <a:pPr defTabSz="905530">
              <a:spcBef>
                <a:spcPct val="0"/>
              </a:spcBef>
              <a:defRPr/>
            </a:pPr>
            <a:endParaRPr lang="en-US" dirty="0" smtClean="0"/>
          </a:p>
        </p:txBody>
      </p:sp>
      <p:sp>
        <p:nvSpPr>
          <p:cNvPr id="14438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63493" name="Date Placeholder 4"/>
          <p:cNvSpPr>
            <a:spLocks noGrp="1"/>
          </p:cNvSpPr>
          <p:nvPr>
            <p:ph type="dt" sz="quarter" idx="1"/>
          </p:nvPr>
        </p:nvSpPr>
        <p:spPr bwMode="auto">
          <a:noFill/>
          <a:ln>
            <a:miter lim="800000"/>
            <a:headEnd/>
            <a:tailEnd/>
          </a:ln>
        </p:spPr>
        <p:txBody>
          <a:bodyPr anchor="t"/>
          <a:lstStyle/>
          <a:p>
            <a:fld id="{6CB26986-BD78-4EC4-A503-44E8A663A55E}" type="datetime1">
              <a:rPr lang="en-US" smtClean="0">
                <a:latin typeface="Arial" pitchFamily="34" charset="0"/>
              </a:rPr>
              <a:pPr/>
              <a:t>8/13/2014</a:t>
            </a:fld>
            <a:endParaRPr lang="en-US" dirty="0" smtClean="0">
              <a:latin typeface="Arial" pitchFamily="34" charset="0"/>
            </a:endParaRPr>
          </a:p>
        </p:txBody>
      </p:sp>
      <p:sp>
        <p:nvSpPr>
          <p:cNvPr id="14439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63495" name="Slide Number Placeholder 6"/>
          <p:cNvSpPr>
            <a:spLocks noGrp="1"/>
          </p:cNvSpPr>
          <p:nvPr>
            <p:ph type="sldNum" sz="quarter" idx="5"/>
          </p:nvPr>
        </p:nvSpPr>
        <p:spPr bwMode="auto">
          <a:noFill/>
          <a:ln>
            <a:miter lim="800000"/>
            <a:headEnd/>
            <a:tailEnd/>
          </a:ln>
        </p:spPr>
        <p:txBody>
          <a:bodyPr/>
          <a:lstStyle/>
          <a:p>
            <a:fld id="{BE5951FD-B765-42FF-87D2-C588A0BA8096}" type="slidenum">
              <a:rPr lang="en-US"/>
              <a:pPr/>
              <a:t>28</a:t>
            </a:fld>
            <a:endParaRPr lang="en-US" dirty="0"/>
          </a:p>
        </p:txBody>
      </p:sp>
    </p:spTree>
    <p:extLst>
      <p:ext uri="{BB962C8B-B14F-4D97-AF65-F5344CB8AC3E}">
        <p14:creationId xmlns:p14="http://schemas.microsoft.com/office/powerpoint/2010/main" val="13167313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p:spPr>
      </p:sp>
      <p:sp>
        <p:nvSpPr>
          <p:cNvPr id="84995"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Remind participants</a:t>
            </a:r>
            <a:r>
              <a:rPr lang="en-US" baseline="0" dirty="0" smtClean="0"/>
              <a:t> that in Module 1, we saw that one of three significant instructional shifts required by the CCS is “Reading, writing, and speaking, grounded in evidence from text. With regard to writing, where in the standards do we find that?</a:t>
            </a:r>
            <a:endParaRPr lang="en-US" dirty="0" smtClean="0"/>
          </a:p>
        </p:txBody>
      </p:sp>
      <p:sp>
        <p:nvSpPr>
          <p:cNvPr id="84996" name="Slide Number Placeholder 3"/>
          <p:cNvSpPr>
            <a:spLocks noGrp="1"/>
          </p:cNvSpPr>
          <p:nvPr>
            <p:ph type="sldNum" sz="quarter" idx="5"/>
          </p:nvPr>
        </p:nvSpPr>
        <p:spPr bwMode="auto">
          <a:noFill/>
          <a:ln>
            <a:miter lim="800000"/>
            <a:headEnd/>
            <a:tailEnd/>
          </a:ln>
        </p:spPr>
        <p:txBody>
          <a:bodyPr/>
          <a:lstStyle/>
          <a:p>
            <a:fld id="{3BDB4ABC-EEE3-4AF2-96C3-787CA8BFEEC0}" type="slidenum">
              <a:rPr lang="en-US"/>
              <a:pPr/>
              <a:t>29</a:t>
            </a:fld>
            <a:endParaRPr lang="en-US"/>
          </a:p>
        </p:txBody>
      </p:sp>
    </p:spTree>
    <p:extLst>
      <p:ext uri="{BB962C8B-B14F-4D97-AF65-F5344CB8AC3E}">
        <p14:creationId xmlns:p14="http://schemas.microsoft.com/office/powerpoint/2010/main" val="5134470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purpose of this slide is to show that writing from sources/writing with evidence is spread throughout the writing standards. Standard 9 also refers back explicitly to the reading standards at each grade level.</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30</a:t>
            </a:fld>
            <a:endParaRPr lang="en-US" dirty="0"/>
          </a:p>
        </p:txBody>
      </p:sp>
    </p:spTree>
    <p:extLst>
      <p:ext uri="{BB962C8B-B14F-4D97-AF65-F5344CB8AC3E}">
        <p14:creationId xmlns:p14="http://schemas.microsoft.com/office/powerpoint/2010/main" val="19537923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instructional shift is reflected on the Smarter Balanced assessments as </a:t>
            </a:r>
            <a:r>
              <a:rPr lang="en-US" dirty="0" smtClean="0"/>
              <a:t>well.</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31</a:t>
            </a:fld>
            <a:endParaRPr lang="en-US" dirty="0"/>
          </a:p>
        </p:txBody>
      </p:sp>
    </p:spTree>
    <p:extLst>
      <p:ext uri="{BB962C8B-B14F-4D97-AF65-F5344CB8AC3E}">
        <p14:creationId xmlns:p14="http://schemas.microsoft.com/office/powerpoint/2010/main" val="19946402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t>These items were adapted to fit the screen and </a:t>
            </a:r>
            <a:r>
              <a:rPr lang="en-US" i="1" dirty="0"/>
              <a:t>taken from </a:t>
            </a:r>
            <a:r>
              <a:rPr lang="en-US" i="1" dirty="0">
                <a:hlinkClick r:id="rId3"/>
              </a:rPr>
              <a:t>http://www.smarterbalanced.org/sample-items-and-performance-tasks</a:t>
            </a:r>
            <a:r>
              <a:rPr lang="en-US" i="1" dirty="0" smtClean="0">
                <a:hlinkClick r:id="rId3"/>
              </a:rPr>
              <a:t>/</a:t>
            </a:r>
            <a:endParaRPr lang="en-US" i="1" dirty="0" smtClean="0"/>
          </a:p>
          <a:p>
            <a:r>
              <a:rPr lang="en-US" i="1" dirty="0" smtClean="0"/>
              <a:t>Smarter </a:t>
            </a:r>
            <a:r>
              <a:rPr lang="en-US" i="1" dirty="0"/>
              <a:t>Balanced sample items illustrate the rigor and complexity of the English language arts/literacy and mathematics items and performance tasks students will encounter on the Consortium’s next-generation assessments.</a:t>
            </a:r>
          </a:p>
          <a:p>
            <a:r>
              <a:rPr lang="en-US" dirty="0"/>
              <a:t> </a:t>
            </a:r>
          </a:p>
          <a:p>
            <a:r>
              <a:rPr lang="en-US" dirty="0"/>
              <a:t>The sample items and performance tasks are intended to help teachers, administrators, and policymakers implementing the </a:t>
            </a:r>
            <a:r>
              <a:rPr lang="en-US" dirty="0">
                <a:hlinkClick r:id="rId4"/>
              </a:rPr>
              <a:t>Common Core State Standards</a:t>
            </a:r>
            <a:r>
              <a:rPr lang="en-US" dirty="0"/>
              <a:t> (CCSS) and preparing for next-generation assessments. They provide an early look into the depth of understanding of the CCSS that will be measured by the Smarter Balanced assessment system. While the items and tasks are not intended to be used as sample tests, educators can use them to begin planning the shifts in instruction that will be required to help students meet the demands of the new assessments.</a:t>
            </a:r>
          </a:p>
          <a:p>
            <a:r>
              <a:rPr lang="en-US" dirty="0"/>
              <a:t>The sample items and tasks can be viewed by grade band (grades 3-5, 6-8, and high school) or content focus. They showcase the variety of item types—including technology-enhanced items </a:t>
            </a:r>
            <a:r>
              <a:rPr lang="en-US" dirty="0" smtClean="0"/>
              <a:t>and performance </a:t>
            </a:r>
            <a:r>
              <a:rPr lang="en-US" dirty="0"/>
              <a:t>tasks—that will be included in the Smarter Balanced assessment system. In addition, items illustrating the connections across grades within the CCSS—as well as the range of student achievement within a </a:t>
            </a:r>
            <a:r>
              <a:rPr lang="en-US" dirty="0">
                <a:hlinkClick r:id="rId5"/>
              </a:rPr>
              <a:t>computer adaptive test</a:t>
            </a:r>
            <a:r>
              <a:rPr lang="en-US" dirty="0"/>
              <a:t>—are also available. Most constructed-response and technology-enhanced items can be scored automatically, and many items include downloadable scoring rubrics</a:t>
            </a:r>
            <a:r>
              <a:rPr lang="en-US" dirty="0" smtClean="0"/>
              <a:t>.</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32</a:t>
            </a:fld>
            <a:endParaRPr lang="en-US" dirty="0"/>
          </a:p>
        </p:txBody>
      </p:sp>
    </p:spTree>
    <p:extLst>
      <p:ext uri="{BB962C8B-B14F-4D97-AF65-F5344CB8AC3E}">
        <p14:creationId xmlns:p14="http://schemas.microsoft.com/office/powerpoint/2010/main" val="27205887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sample English language arts/literacy items and performance tasks include a mixture of published and commissioned reading passages and </a:t>
            </a:r>
            <a:r>
              <a:rPr lang="en-US" dirty="0" smtClean="0"/>
              <a:t>sources. </a:t>
            </a:r>
            <a:r>
              <a:rPr lang="en-US" dirty="0"/>
              <a:t>For the operational assessment in the 2014-15 school year, Smarter Balanced intends to use primarily published passages—reflecting the emphasis in the Common Core on exposure to “high-quality, increasingly challenging literary and informational texts”—and the full text of these passages will be available to students</a:t>
            </a:r>
            <a:r>
              <a:rPr lang="en-US" dirty="0" smtClean="0"/>
              <a:t>.</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33</a:t>
            </a:fld>
            <a:endParaRPr lang="en-US" dirty="0"/>
          </a:p>
        </p:txBody>
      </p:sp>
    </p:spTree>
    <p:extLst>
      <p:ext uri="{BB962C8B-B14F-4D97-AF65-F5344CB8AC3E}">
        <p14:creationId xmlns:p14="http://schemas.microsoft.com/office/powerpoint/2010/main" val="3191803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538F621-8F2C-4F90-852A-E36809B397B3}" type="slidenum">
              <a:rPr lang="en-US" smtClean="0"/>
              <a:pPr/>
              <a:t>34</a:t>
            </a:fld>
            <a:endParaRPr lang="en-US" dirty="0"/>
          </a:p>
        </p:txBody>
      </p:sp>
    </p:spTree>
    <p:extLst>
      <p:ext uri="{BB962C8B-B14F-4D97-AF65-F5344CB8AC3E}">
        <p14:creationId xmlns:p14="http://schemas.microsoft.com/office/powerpoint/2010/main" val="3875734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753496733"/>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4"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5" name="Slide Number Placeholder 5"/>
          <p:cNvSpPr>
            <a:spLocks noGrp="1"/>
          </p:cNvSpPr>
          <p:nvPr>
            <p:ph type="sldNum" sz="quarter" idx="11"/>
          </p:nvPr>
        </p:nvSpPr>
        <p:spPr>
          <a:xfrm>
            <a:off x="7772400" y="6019800"/>
            <a:ext cx="914400" cy="365125"/>
          </a:xfrm>
        </p:spPr>
        <p:txBody>
          <a:bodyPr/>
          <a:lstStyle>
            <a:lvl1pPr>
              <a:defRPr/>
            </a:lvl1pPr>
          </a:lstStyle>
          <a:p>
            <a:pPr>
              <a:defRPr/>
            </a:pPr>
            <a:fld id="{89B261EF-24E7-4286-97C7-81257D0A83CF}" type="slidenum">
              <a:rPr lang="en-US"/>
              <a:pPr>
                <a:defRPr/>
              </a:pPr>
              <a:t>‹#›</a:t>
            </a:fld>
            <a:endParaRPr lang="en-US" dirty="0"/>
          </a:p>
        </p:txBody>
      </p:sp>
    </p:spTree>
    <p:extLst>
      <p:ext uri="{BB962C8B-B14F-4D97-AF65-F5344CB8AC3E}">
        <p14:creationId xmlns:p14="http://schemas.microsoft.com/office/powerpoint/2010/main" val="38749822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4.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6.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1.jpeg"/><Relationship Id="rId5" Type="http://schemas.openxmlformats.org/officeDocument/2006/relationships/slideLayout" Target="../slideLayouts/slideLayout16.xml"/><Relationship Id="rId10"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5.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theme" Target="../theme/theme3.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3130474" y="6099583"/>
            <a:ext cx="3031947" cy="461665"/>
          </a:xfrm>
          <a:prstGeom prst="rect">
            <a:avLst/>
          </a:prstGeom>
          <a:noFill/>
        </p:spPr>
        <p:txBody>
          <a:bodyPr wrap="square" rtlCol="0">
            <a:spAutoFit/>
          </a:bodyPr>
          <a:lstStyle/>
          <a:p>
            <a:pPr algn="ctr"/>
            <a:r>
              <a:rPr lang="en-US" sz="2400" b="1" smtClean="0">
                <a:solidFill>
                  <a:schemeClr val="bg1"/>
                </a:solidFill>
              </a:rPr>
              <a:t>Activity 4a</a:t>
            </a:r>
            <a:endParaRPr lang="en-US" sz="2400" b="1"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 id="2147483736" r:id="rId8"/>
    <p:sldLayoutId id="2147483737" r:id="rId9"/>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3"/>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4"/>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5.xml.rels><?xml version="1.0" encoding="UTF-8" standalone="yes"?>
<Relationships xmlns="http://schemas.openxmlformats.org/package/2006/relationships"><Relationship Id="rId3" Type="http://schemas.openxmlformats.org/officeDocument/2006/relationships/hyperlink" Target="http://www.guilford.com/books/Best-Practices-in-Writing-Instruction/Graham-MacArthur-Fitzgerald/9781462510085/contents"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corestandards.org/ELA-Literacy/CCRA/W/1/" TargetMode="External"/><Relationship Id="rId7" Type="http://schemas.openxmlformats.org/officeDocument/2006/relationships/hyperlink" Target="http://www.corestandards.org/ELA-Literacy/CCRA/W/9/"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hyperlink" Target="http://www.corestandards.org/ELA-Literacy/CCRA/W/8/" TargetMode="External"/><Relationship Id="rId5" Type="http://schemas.openxmlformats.org/officeDocument/2006/relationships/hyperlink" Target="http://www.corestandards.org/ELA-Literacy/CCRA/W/7/" TargetMode="External"/><Relationship Id="rId4" Type="http://schemas.openxmlformats.org/officeDocument/2006/relationships/hyperlink" Target="http://www.corestandards.org/ELA-Literacy/CCRA/W/2/"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27048" y="1901880"/>
            <a:ext cx="7681913" cy="1523495"/>
          </a:xfrm>
        </p:spPr>
        <p:txBody>
          <a:bodyPr/>
          <a:lstStyle/>
          <a:p>
            <a:r>
              <a:rPr lang="en-US" sz="4400" dirty="0" smtClean="0"/>
              <a:t>Connecticut Core Standards </a:t>
            </a:r>
            <a:br>
              <a:rPr lang="en-US" sz="4400" dirty="0" smtClean="0"/>
            </a:br>
            <a:r>
              <a:rPr lang="en-US" sz="4400" dirty="0" smtClean="0"/>
              <a:t>for English Language Arts &amp; Literacy</a:t>
            </a:r>
            <a:endParaRPr lang="en-US" sz="4400" dirty="0"/>
          </a:p>
        </p:txBody>
      </p:sp>
      <p:sp>
        <p:nvSpPr>
          <p:cNvPr id="6" name="Subtitle 5"/>
          <p:cNvSpPr>
            <a:spLocks noGrp="1"/>
          </p:cNvSpPr>
          <p:nvPr>
            <p:ph type="subTitle" idx="1"/>
          </p:nvPr>
        </p:nvSpPr>
        <p:spPr>
          <a:xfrm>
            <a:off x="623918" y="3441165"/>
            <a:ext cx="7681913" cy="461665"/>
          </a:xfrm>
        </p:spPr>
        <p:txBody>
          <a:bodyPr/>
          <a:lstStyle/>
          <a:p>
            <a:pPr lvl="0"/>
            <a:r>
              <a:rPr lang="en-US" sz="4000" dirty="0" smtClean="0"/>
              <a:t>Systems of Professional Learning</a:t>
            </a:r>
          </a:p>
        </p:txBody>
      </p:sp>
      <p:sp>
        <p:nvSpPr>
          <p:cNvPr id="7" name="Subtitle 5"/>
          <p:cNvSpPr txBox="1">
            <a:spLocks/>
          </p:cNvSpPr>
          <p:nvPr/>
        </p:nvSpPr>
        <p:spPr>
          <a:xfrm>
            <a:off x="585671" y="4244916"/>
            <a:ext cx="8046613"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3 Grades 6–12: </a:t>
            </a:r>
          </a:p>
          <a:p>
            <a:r>
              <a:rPr lang="en-US" i="0" dirty="0" smtClean="0">
                <a:solidFill>
                  <a:schemeClr val="tx2"/>
                </a:solidFill>
              </a:rPr>
              <a:t>Supporting all Students in Writing and Research</a:t>
            </a:r>
            <a:endParaRPr lang="en-US" dirty="0"/>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dirty="0" smtClean="0"/>
              <a:t>And so. . . </a:t>
            </a:r>
          </a:p>
        </p:txBody>
      </p:sp>
      <p:sp>
        <p:nvSpPr>
          <p:cNvPr id="20483" name="Content Placeholder 2"/>
          <p:cNvSpPr>
            <a:spLocks noGrp="1"/>
          </p:cNvSpPr>
          <p:nvPr>
            <p:ph sz="quarter" idx="1"/>
          </p:nvPr>
        </p:nvSpPr>
        <p:spPr>
          <a:xfrm>
            <a:off x="384048" y="1417320"/>
            <a:ext cx="8153400" cy="3841052"/>
          </a:xfrm>
        </p:spPr>
        <p:txBody>
          <a:bodyPr/>
          <a:lstStyle/>
          <a:p>
            <a:pPr>
              <a:buNone/>
            </a:pPr>
            <a:endParaRPr lang="en-US" dirty="0" smtClean="0"/>
          </a:p>
          <a:p>
            <a:pPr marL="0">
              <a:buNone/>
            </a:pPr>
            <a:r>
              <a:rPr lang="en-US" dirty="0" smtClean="0"/>
              <a:t>"Findings from this study suggest that teachers needn't teach </a:t>
            </a:r>
            <a:r>
              <a:rPr lang="en-US" i="1" dirty="0" smtClean="0"/>
              <a:t>to</a:t>
            </a:r>
            <a:r>
              <a:rPr lang="en-US" dirty="0" smtClean="0"/>
              <a:t> the test in a narrow, evaluation-focused manner; rather, they can develop tools that move students </a:t>
            </a:r>
            <a:r>
              <a:rPr lang="en-US" i="1" dirty="0" smtClean="0"/>
              <a:t>toward</a:t>
            </a:r>
            <a:r>
              <a:rPr lang="en-US" dirty="0" smtClean="0"/>
              <a:t> test-readiness while keeping writing process principles in focus.“</a:t>
            </a:r>
          </a:p>
          <a:p>
            <a:pPr>
              <a:buNone/>
            </a:pPr>
            <a:r>
              <a:rPr lang="en-US" dirty="0" smtClean="0"/>
              <a:t>						</a:t>
            </a:r>
            <a:r>
              <a:rPr lang="en-US" sz="2200" dirty="0" smtClean="0"/>
              <a:t>Julie </a:t>
            </a:r>
            <a:r>
              <a:rPr lang="en-US" sz="2200" dirty="0" err="1" smtClean="0"/>
              <a:t>Wollman</a:t>
            </a:r>
            <a:r>
              <a:rPr lang="en-US" sz="2200" dirty="0" smtClean="0"/>
              <a:t>-Bonilla  (2004)</a:t>
            </a:r>
          </a:p>
          <a:p>
            <a:endParaRPr lang="en-US" dirty="0" smtClean="0"/>
          </a:p>
        </p:txBody>
      </p:sp>
      <p:sp>
        <p:nvSpPr>
          <p:cNvPr id="2" name="Slide Number Placeholder 1"/>
          <p:cNvSpPr>
            <a:spLocks noGrp="1"/>
          </p:cNvSpPr>
          <p:nvPr>
            <p:ph type="sldNum" sz="quarter" idx="11"/>
          </p:nvPr>
        </p:nvSpPr>
        <p:spPr/>
        <p:txBody>
          <a:bodyPr/>
          <a:lstStyle/>
          <a:p>
            <a:fld id="{EE3D4692-A625-460F-A072-DE10EEAA5719}" type="slidenum">
              <a:rPr lang="en-US" smtClean="0"/>
              <a:pPr/>
              <a:t>35</a:t>
            </a:fld>
            <a:endParaRPr lang="en-US" dirty="0"/>
          </a:p>
        </p:txBody>
      </p:sp>
      <p:sp>
        <p:nvSpPr>
          <p:cNvPr id="5" name="Footer Placeholder 4"/>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3115026601"/>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1828800"/>
            <a:ext cx="8153400" cy="2468368"/>
          </a:xfrm>
        </p:spPr>
        <p:txBody>
          <a:bodyPr/>
          <a:lstStyle/>
          <a:p>
            <a:pPr marL="514350" indent="-514350">
              <a:spcAft>
                <a:spcPts val="1200"/>
              </a:spcAft>
              <a:buFont typeface="+mj-lt"/>
              <a:buAutoNum type="arabicPeriod"/>
            </a:pPr>
            <a:r>
              <a:rPr lang="en-US" dirty="0" smtClean="0"/>
              <a:t>Examine successful methods that exceptional teachers of literacy commonly apply when teaching writing</a:t>
            </a:r>
          </a:p>
          <a:p>
            <a:pPr marL="514350" indent="-514350">
              <a:spcAft>
                <a:spcPts val="1200"/>
              </a:spcAft>
              <a:buFont typeface="+mj-lt"/>
              <a:buAutoNum type="arabicPeriod"/>
            </a:pPr>
            <a:r>
              <a:rPr lang="en-US" dirty="0" smtClean="0"/>
              <a:t>Draw from scientific studies testing the effectiveness of specific writing practices</a:t>
            </a:r>
            <a:endParaRPr lang="en-US" dirty="0"/>
          </a:p>
        </p:txBody>
      </p:sp>
      <p:sp>
        <p:nvSpPr>
          <p:cNvPr id="3" name="Title 2"/>
          <p:cNvSpPr>
            <a:spLocks noGrp="1"/>
          </p:cNvSpPr>
          <p:nvPr>
            <p:ph type="title"/>
          </p:nvPr>
        </p:nvSpPr>
        <p:spPr/>
        <p:txBody>
          <a:bodyPr>
            <a:normAutofit fontScale="90000"/>
          </a:bodyPr>
          <a:lstStyle/>
          <a:p>
            <a:r>
              <a:rPr lang="en-US" dirty="0" smtClean="0"/>
              <a:t>What Determines “Best Practices” in Writing?</a:t>
            </a:r>
            <a:endParaRPr lang="en-US" dirty="0"/>
          </a:p>
        </p:txBody>
      </p:sp>
      <p:sp>
        <p:nvSpPr>
          <p:cNvPr id="4" name="Slide Number Placeholder 3"/>
          <p:cNvSpPr>
            <a:spLocks noGrp="1"/>
          </p:cNvSpPr>
          <p:nvPr>
            <p:ph type="sldNum" sz="quarter" idx="11"/>
          </p:nvPr>
        </p:nvSpPr>
        <p:spPr/>
        <p:txBody>
          <a:bodyPr/>
          <a:lstStyle/>
          <a:p>
            <a:fld id="{EE3D4692-A625-460F-A072-DE10EEAA5719}" type="slidenum">
              <a:rPr lang="en-US" smtClean="0"/>
              <a:pPr/>
              <a:t>36</a:t>
            </a:fld>
            <a:endParaRPr lang="en-US" dirty="0"/>
          </a:p>
        </p:txBody>
      </p:sp>
      <p:sp>
        <p:nvSpPr>
          <p:cNvPr id="5" name="Footer Placeholder 4"/>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3883543831"/>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are “Best Practices in Teaching Writing?”</a:t>
            </a:r>
            <a:endParaRPr lang="en-US" dirty="0"/>
          </a:p>
        </p:txBody>
      </p:sp>
      <p:sp>
        <p:nvSpPr>
          <p:cNvPr id="3" name="Text Placeholder 2"/>
          <p:cNvSpPr>
            <a:spLocks noGrp="1"/>
          </p:cNvSpPr>
          <p:nvPr>
            <p:ph type="body" sz="quarter" idx="10"/>
          </p:nvPr>
        </p:nvSpPr>
        <p:spPr>
          <a:xfrm>
            <a:off x="381000" y="1965960"/>
            <a:ext cx="8382000" cy="1329595"/>
          </a:xfrm>
        </p:spPr>
        <p:txBody>
          <a:bodyPr/>
          <a:lstStyle/>
          <a:p>
            <a:r>
              <a:rPr lang="en-US" dirty="0" smtClean="0"/>
              <a:t>Talk at your table and determine 3 or more practices all agree would be considered “best practices” in teaching writing.</a:t>
            </a:r>
          </a:p>
        </p:txBody>
      </p:sp>
      <p:sp>
        <p:nvSpPr>
          <p:cNvPr id="4" name="Slide Number Placeholder 3"/>
          <p:cNvSpPr>
            <a:spLocks noGrp="1"/>
          </p:cNvSpPr>
          <p:nvPr>
            <p:ph type="sldNum" sz="quarter" idx="12"/>
          </p:nvPr>
        </p:nvSpPr>
        <p:spPr/>
        <p:txBody>
          <a:bodyPr/>
          <a:lstStyle/>
          <a:p>
            <a:fld id="{EE3D4692-A625-460F-A072-DE10EEAA5719}" type="slidenum">
              <a:rPr lang="en-US" smtClean="0"/>
              <a:pPr/>
              <a:t>37</a:t>
            </a:fld>
            <a:endParaRPr lang="en-US" dirty="0"/>
          </a:p>
        </p:txBody>
      </p:sp>
      <p:pic>
        <p:nvPicPr>
          <p:cNvPr id="5" name="Content Placeholder 6" descr="discussion 2.png"/>
          <p:cNvPicPr>
            <a:picLocks noChangeAspect="1"/>
          </p:cNvPicPr>
          <p:nvPr/>
        </p:nvPicPr>
        <p:blipFill>
          <a:blip r:embed="rId3" cstate="print"/>
          <a:srcRect/>
          <a:stretch>
            <a:fillRect/>
          </a:stretch>
        </p:blipFill>
        <p:spPr bwMode="auto">
          <a:xfrm>
            <a:off x="6004683" y="3951169"/>
            <a:ext cx="1194988" cy="1388651"/>
          </a:xfrm>
          <a:prstGeom prst="rect">
            <a:avLst/>
          </a:prstGeom>
          <a:noFill/>
          <a:ln w="9525">
            <a:noFill/>
            <a:miter lim="800000"/>
            <a:headEnd/>
            <a:tailEnd/>
          </a:ln>
          <a:effectLst/>
        </p:spPr>
      </p:pic>
      <p:sp>
        <p:nvSpPr>
          <p:cNvPr id="6" name="Footer Placeholder 5"/>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5233761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“Best Practices?”</a:t>
            </a:r>
            <a:endParaRPr lang="en-US" dirty="0"/>
          </a:p>
        </p:txBody>
      </p:sp>
      <p:sp>
        <p:nvSpPr>
          <p:cNvPr id="3" name="Text Placeholder 2"/>
          <p:cNvSpPr>
            <a:spLocks noGrp="1"/>
          </p:cNvSpPr>
          <p:nvPr>
            <p:ph type="body" sz="quarter" idx="10"/>
          </p:nvPr>
        </p:nvSpPr>
        <p:spPr>
          <a:xfrm>
            <a:off x="594756" y="1550324"/>
            <a:ext cx="7290460" cy="2277547"/>
          </a:xfrm>
        </p:spPr>
        <p:txBody>
          <a:bodyPr/>
          <a:lstStyle/>
          <a:p>
            <a:pPr>
              <a:spcAft>
                <a:spcPts val="1200"/>
              </a:spcAft>
            </a:pPr>
            <a:r>
              <a:rPr lang="en-US" dirty="0" smtClean="0"/>
              <a:t>A supportive and collaborative environment where writing can flourish</a:t>
            </a:r>
          </a:p>
          <a:p>
            <a:pPr>
              <a:spcAft>
                <a:spcPts val="1200"/>
              </a:spcAft>
            </a:pPr>
            <a:r>
              <a:rPr lang="en-US" dirty="0" smtClean="0"/>
              <a:t>Use of </a:t>
            </a:r>
            <a:r>
              <a:rPr lang="en-US" dirty="0"/>
              <a:t>writing </a:t>
            </a:r>
            <a:r>
              <a:rPr lang="en-US" dirty="0" smtClean="0"/>
              <a:t>strategies</a:t>
            </a:r>
          </a:p>
          <a:p>
            <a:pPr>
              <a:spcAft>
                <a:spcPts val="1200"/>
              </a:spcAft>
            </a:pPr>
            <a:r>
              <a:rPr lang="en-US" dirty="0" smtClean="0"/>
              <a:t>Proficient foundational writing skills</a:t>
            </a:r>
          </a:p>
        </p:txBody>
      </p:sp>
      <p:sp>
        <p:nvSpPr>
          <p:cNvPr id="4" name="Slide Number Placeholder 3"/>
          <p:cNvSpPr>
            <a:spLocks noGrp="1"/>
          </p:cNvSpPr>
          <p:nvPr>
            <p:ph type="sldNum" sz="quarter" idx="12"/>
          </p:nvPr>
        </p:nvSpPr>
        <p:spPr/>
        <p:txBody>
          <a:bodyPr/>
          <a:lstStyle/>
          <a:p>
            <a:fld id="{EE3D4692-A625-460F-A072-DE10EEAA5719}" type="slidenum">
              <a:rPr lang="en-US" smtClean="0"/>
              <a:pPr/>
              <a:t>38</a:t>
            </a:fld>
            <a:endParaRPr lang="en-US" dirty="0"/>
          </a:p>
        </p:txBody>
      </p:sp>
      <p:pic>
        <p:nvPicPr>
          <p:cNvPr id="5" name="Content Placeholder 6" descr="discussion 2.png"/>
          <p:cNvPicPr>
            <a:picLocks noChangeAspect="1"/>
          </p:cNvPicPr>
          <p:nvPr/>
        </p:nvPicPr>
        <p:blipFill>
          <a:blip r:embed="rId3" cstate="print"/>
          <a:srcRect/>
          <a:stretch>
            <a:fillRect/>
          </a:stretch>
        </p:blipFill>
        <p:spPr bwMode="auto">
          <a:xfrm>
            <a:off x="6463607" y="4292106"/>
            <a:ext cx="1194988" cy="1388651"/>
          </a:xfrm>
          <a:prstGeom prst="rect">
            <a:avLst/>
          </a:prstGeom>
          <a:noFill/>
          <a:ln w="9525">
            <a:noFill/>
            <a:miter lim="800000"/>
            <a:headEnd/>
            <a:tailEnd/>
          </a:ln>
          <a:effectLst/>
        </p:spPr>
      </p:pic>
      <p:sp>
        <p:nvSpPr>
          <p:cNvPr id="6" name="Footer Placeholder 5"/>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2122507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2"/>
          <p:cNvSpPr>
            <a:spLocks noGrp="1"/>
          </p:cNvSpPr>
          <p:nvPr>
            <p:ph type="title"/>
          </p:nvPr>
        </p:nvSpPr>
        <p:spPr>
          <a:xfrm>
            <a:off x="1192530" y="350520"/>
            <a:ext cx="6656070" cy="822960"/>
          </a:xfrm>
        </p:spPr>
        <p:txBody>
          <a:bodyPr>
            <a:noAutofit/>
          </a:bodyPr>
          <a:lstStyle/>
          <a:p>
            <a:r>
              <a:rPr lang="en-US" sz="4000" dirty="0" smtClean="0"/>
              <a:t>Activity 4a: Writing about Text</a:t>
            </a:r>
          </a:p>
        </p:txBody>
      </p:sp>
      <p:sp>
        <p:nvSpPr>
          <p:cNvPr id="3" name="Slide Number Placeholder 2"/>
          <p:cNvSpPr>
            <a:spLocks noGrp="1"/>
          </p:cNvSpPr>
          <p:nvPr>
            <p:ph type="sldNum" sz="quarter" idx="11"/>
          </p:nvPr>
        </p:nvSpPr>
        <p:spPr/>
        <p:txBody>
          <a:bodyPr/>
          <a:lstStyle/>
          <a:p>
            <a:fld id="{EE3D4692-A625-460F-A072-DE10EEAA5719}" type="slidenum">
              <a:rPr lang="en-US" smtClean="0"/>
              <a:pPr/>
              <a:t>39</a:t>
            </a:fld>
            <a:endParaRPr lang="en-US" dirty="0"/>
          </a:p>
        </p:txBody>
      </p:sp>
      <p:graphicFrame>
        <p:nvGraphicFramePr>
          <p:cNvPr id="8" name="Table 7"/>
          <p:cNvGraphicFramePr>
            <a:graphicFrameLocks noGrp="1"/>
          </p:cNvGraphicFramePr>
          <p:nvPr>
            <p:extLst/>
          </p:nvPr>
        </p:nvGraphicFramePr>
        <p:xfrm>
          <a:off x="271463" y="1461651"/>
          <a:ext cx="8491537" cy="4297878"/>
        </p:xfrm>
        <a:graphic>
          <a:graphicData uri="http://schemas.openxmlformats.org/drawingml/2006/table">
            <a:tbl>
              <a:tblPr firstRow="1">
                <a:effectLst>
                  <a:outerShdw blurRad="50800" dist="38100" dir="2700000" algn="tl" rotWithShape="0">
                    <a:prstClr val="black">
                      <a:alpha val="40000"/>
                    </a:prstClr>
                  </a:outerShdw>
                </a:effectLst>
                <a:tableStyleId>{F5AB1C69-6EDB-4FF4-983F-18BD219EF322}</a:tableStyleId>
              </a:tblPr>
              <a:tblGrid>
                <a:gridCol w="8491537"/>
              </a:tblGrid>
              <a:tr h="44903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smtClean="0">
                          <a:ln>
                            <a:noFill/>
                          </a:ln>
                          <a:solidFill>
                            <a:schemeClr val="lt1"/>
                          </a:solidFill>
                          <a:effectLst/>
                          <a:latin typeface="+mn-lt"/>
                        </a:rPr>
                        <a:t>Activity 4a: Writing About Text</a:t>
                      </a:r>
                      <a:endParaRPr kumimoji="0" lang="en-US" sz="2200" b="1" i="0" u="none" strike="noStrike" cap="none" normalizeH="0" baseline="0" dirty="0">
                        <a:ln>
                          <a:noFill/>
                        </a:ln>
                        <a:solidFill>
                          <a:srgbClr val="FFFFFF"/>
                        </a:solidFill>
                        <a:effectLst/>
                        <a:latin typeface="Calibri" charset="0"/>
                      </a:endParaRPr>
                    </a:p>
                  </a:txBody>
                  <a:tcPr marT="45712" marB="45712" horzOverflow="overflow"/>
                </a:tc>
              </a:tr>
              <a:tr h="3848844">
                <a:tc>
                  <a:txBody>
                    <a:bodyPr/>
                    <a:lstStyle/>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200" u="none" strike="noStrike" cap="none" normalizeH="0" baseline="0" dirty="0" smtClean="0">
                          <a:ln>
                            <a:noFill/>
                          </a:ln>
                          <a:effectLst/>
                        </a:rPr>
                        <a:t>Your table group will be assigned one section of “Best Practices in Writing about Text.”</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200" u="none" strike="noStrike" cap="none" normalizeH="0" baseline="0" dirty="0" smtClean="0">
                          <a:ln>
                            <a:noFill/>
                          </a:ln>
                          <a:effectLst/>
                        </a:rPr>
                        <a:t>Read individually and use sticky notes to highlight/annotate key ideas. Please do not write on the handout. </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200" u="none" strike="noStrike" cap="none" normalizeH="0" baseline="0" dirty="0" smtClean="0">
                          <a:ln>
                            <a:noFill/>
                          </a:ln>
                          <a:effectLst/>
                        </a:rPr>
                        <a:t>Summarize together and decide how to share the information with others.</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200" u="none" strike="noStrike" cap="none" normalizeH="0" baseline="0" dirty="0" smtClean="0">
                          <a:ln>
                            <a:noFill/>
                          </a:ln>
                          <a:effectLst/>
                        </a:rPr>
                        <a:t>Regroup so that each table has at least one member who has read each section.</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200" u="none" strike="noStrike" cap="none" normalizeH="0" baseline="0" dirty="0" smtClean="0">
                          <a:ln>
                            <a:noFill/>
                          </a:ln>
                          <a:effectLst/>
                        </a:rPr>
                        <a:t>In turn, “teach” your section of the chapter.</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200" u="none" strike="noStrike" cap="none" normalizeH="0" baseline="0" dirty="0" smtClean="0">
                          <a:ln>
                            <a:noFill/>
                          </a:ln>
                          <a:effectLst/>
                        </a:rPr>
                        <a:t>Discuss the types of supports students and teachers will need.</a:t>
                      </a:r>
                    </a:p>
                  </a:txBody>
                  <a:tcPr marT="45712" marB="45712" horzOverflow="overflow"/>
                </a:tc>
              </a:tr>
            </a:tbl>
          </a:graphicData>
        </a:graphic>
      </p:graphicFrame>
      <p:pic>
        <p:nvPicPr>
          <p:cNvPr id="25" name="Picture 24"/>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133353" y="16"/>
            <a:ext cx="858190" cy="1457325"/>
          </a:xfrm>
          <a:prstGeom prst="rect">
            <a:avLst/>
          </a:prstGeom>
        </p:spPr>
      </p:pic>
      <p:pic>
        <p:nvPicPr>
          <p:cNvPr id="10" name="Picture 5" descr="Picture10.png"/>
          <p:cNvPicPr>
            <a:picLocks noChangeAspect="1"/>
          </p:cNvPicPr>
          <p:nvPr/>
        </p:nvPicPr>
        <p:blipFill>
          <a:blip r:embed="rId4" cstate="print"/>
          <a:srcRect/>
          <a:stretch>
            <a:fillRect/>
          </a:stretch>
        </p:blipFill>
        <p:spPr bwMode="auto">
          <a:xfrm>
            <a:off x="8011499" y="4619191"/>
            <a:ext cx="947738" cy="1033463"/>
          </a:xfrm>
          <a:prstGeom prst="rect">
            <a:avLst/>
          </a:prstGeom>
          <a:noFill/>
          <a:ln w="9525">
            <a:noFill/>
            <a:miter lim="800000"/>
            <a:headEnd/>
            <a:tailEnd/>
          </a:ln>
        </p:spPr>
      </p:pic>
      <p:sp>
        <p:nvSpPr>
          <p:cNvPr id="9" name="TextBox 8"/>
          <p:cNvSpPr txBox="1"/>
          <p:nvPr/>
        </p:nvSpPr>
        <p:spPr>
          <a:xfrm>
            <a:off x="8020285" y="4626466"/>
            <a:ext cx="1051560" cy="369332"/>
          </a:xfrm>
          <a:prstGeom prst="rect">
            <a:avLst/>
          </a:prstGeom>
          <a:noFill/>
        </p:spPr>
        <p:txBody>
          <a:bodyPr wrap="square" rtlCol="0">
            <a:spAutoFit/>
          </a:bodyPr>
          <a:lstStyle/>
          <a:p>
            <a:r>
              <a:rPr lang="en-US" dirty="0" smtClean="0"/>
              <a:t>Page 21</a:t>
            </a:r>
            <a:endParaRPr lang="en-US" dirty="0"/>
          </a:p>
        </p:txBody>
      </p:sp>
      <p:sp>
        <p:nvSpPr>
          <p:cNvPr id="11" name="Footer Placeholder 10"/>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232779136"/>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idx="1"/>
          </p:nvPr>
        </p:nvSpPr>
        <p:spPr>
          <a:xfrm>
            <a:off x="384048" y="1008765"/>
            <a:ext cx="8153400" cy="4462760"/>
          </a:xfrm>
        </p:spPr>
        <p:txBody>
          <a:bodyPr/>
          <a:lstStyle/>
          <a:p>
            <a:pPr marL="0" lvl="0" indent="0" defTabSz="914400" fontAlgn="base">
              <a:lnSpc>
                <a:spcPct val="100000"/>
              </a:lnSpc>
              <a:spcBef>
                <a:spcPct val="0"/>
              </a:spcBef>
              <a:buNone/>
            </a:pPr>
            <a:r>
              <a:rPr lang="en-US" sz="2800" dirty="0" smtClean="0"/>
              <a:t>Your table will be assigned to read the one </a:t>
            </a:r>
            <a:r>
              <a:rPr lang="en-US" sz="2800" dirty="0"/>
              <a:t>section </a:t>
            </a:r>
            <a:r>
              <a:rPr lang="en-US" sz="2800" dirty="0" smtClean="0"/>
              <a:t/>
            </a:r>
            <a:br>
              <a:rPr lang="en-US" sz="2800" dirty="0" smtClean="0"/>
            </a:br>
            <a:r>
              <a:rPr lang="en-US" sz="2800" dirty="0" smtClean="0"/>
              <a:t>of the chapter “Best </a:t>
            </a:r>
            <a:r>
              <a:rPr lang="en-US" sz="2800" dirty="0"/>
              <a:t>Practices in Writing about Text.”</a:t>
            </a:r>
          </a:p>
          <a:p>
            <a:pPr marL="457200" lvl="1" indent="0" defTabSz="914400" fontAlgn="base">
              <a:lnSpc>
                <a:spcPct val="100000"/>
              </a:lnSpc>
              <a:spcBef>
                <a:spcPct val="0"/>
              </a:spcBef>
              <a:buNone/>
            </a:pPr>
            <a:r>
              <a:rPr lang="en-US" dirty="0"/>
              <a:t>Sections are as follows: </a:t>
            </a:r>
          </a:p>
          <a:p>
            <a:pPr marL="685800" lvl="1" indent="-228600" defTabSz="914400" fontAlgn="base">
              <a:lnSpc>
                <a:spcPct val="100000"/>
              </a:lnSpc>
              <a:spcBef>
                <a:spcPct val="0"/>
              </a:spcBef>
              <a:buFontTx/>
              <a:buAutoNum type="arabicPeriod"/>
            </a:pPr>
            <a:r>
              <a:rPr lang="en-US" dirty="0" smtClean="0"/>
              <a:t> Intro </a:t>
            </a:r>
            <a:r>
              <a:rPr lang="en-US" dirty="0"/>
              <a:t>‒ pp. 334–335</a:t>
            </a:r>
          </a:p>
          <a:p>
            <a:pPr marL="685800" lvl="1" indent="-228600" defTabSz="914400" fontAlgn="base">
              <a:lnSpc>
                <a:spcPct val="100000"/>
              </a:lnSpc>
              <a:spcBef>
                <a:spcPct val="0"/>
              </a:spcBef>
              <a:buFontTx/>
              <a:buAutoNum type="arabicPeriod"/>
            </a:pPr>
            <a:r>
              <a:rPr lang="en-US" dirty="0" smtClean="0"/>
              <a:t> Writing </a:t>
            </a:r>
            <a:r>
              <a:rPr lang="en-US" dirty="0"/>
              <a:t>to Text Models – </a:t>
            </a:r>
            <a:r>
              <a:rPr lang="en-US" dirty="0" smtClean="0"/>
              <a:t>pp. </a:t>
            </a:r>
            <a:r>
              <a:rPr lang="en-US" dirty="0"/>
              <a:t>336–338</a:t>
            </a:r>
          </a:p>
          <a:p>
            <a:pPr marL="685800" lvl="1" indent="-228600" defTabSz="914400" fontAlgn="base">
              <a:lnSpc>
                <a:spcPct val="100000"/>
              </a:lnSpc>
              <a:spcBef>
                <a:spcPct val="0"/>
              </a:spcBef>
              <a:buFontTx/>
              <a:buAutoNum type="arabicPeriod"/>
            </a:pPr>
            <a:r>
              <a:rPr lang="en-US" dirty="0" smtClean="0"/>
              <a:t> Summarizing </a:t>
            </a:r>
            <a:r>
              <a:rPr lang="en-US" dirty="0"/>
              <a:t>Text – pp. 338–340</a:t>
            </a:r>
          </a:p>
          <a:p>
            <a:pPr marL="685800" lvl="1" indent="-228600" defTabSz="914400" fontAlgn="base">
              <a:lnSpc>
                <a:spcPct val="100000"/>
              </a:lnSpc>
              <a:spcBef>
                <a:spcPct val="0"/>
              </a:spcBef>
              <a:buFontTx/>
              <a:buAutoNum type="arabicPeriod"/>
            </a:pPr>
            <a:r>
              <a:rPr lang="en-US" dirty="0" smtClean="0"/>
              <a:t> Writing </a:t>
            </a:r>
            <a:r>
              <a:rPr lang="en-US" dirty="0"/>
              <a:t>about Text – bottom p. 340–p. 343</a:t>
            </a:r>
          </a:p>
          <a:p>
            <a:pPr marL="685800" lvl="1" indent="-228600" defTabSz="914400" fontAlgn="base">
              <a:lnSpc>
                <a:spcPct val="100000"/>
              </a:lnSpc>
              <a:spcBef>
                <a:spcPct val="0"/>
              </a:spcBef>
              <a:buFontTx/>
              <a:buAutoNum type="arabicPeriod"/>
            </a:pPr>
            <a:r>
              <a:rPr lang="en-US" dirty="0" smtClean="0"/>
              <a:t> Text </a:t>
            </a:r>
            <a:r>
              <a:rPr lang="en-US" dirty="0"/>
              <a:t>Synthesis – pp. </a:t>
            </a:r>
            <a:r>
              <a:rPr lang="en-US" dirty="0" smtClean="0"/>
              <a:t>343–347</a:t>
            </a:r>
            <a:endParaRPr lang="en-US" dirty="0"/>
          </a:p>
          <a:p>
            <a:pPr marL="0" lvl="1" indent="0" algn="ctr" defTabSz="914400" fontAlgn="base">
              <a:lnSpc>
                <a:spcPct val="100000"/>
              </a:lnSpc>
              <a:spcBef>
                <a:spcPts val="600"/>
              </a:spcBef>
              <a:buNone/>
            </a:pPr>
            <a:r>
              <a:rPr lang="en-US" i="1" dirty="0" smtClean="0">
                <a:solidFill>
                  <a:srgbClr val="0070C0"/>
                </a:solidFill>
              </a:rPr>
              <a:t>Do not write on the hard copy of article. Please return copies when this activity is completed.</a:t>
            </a:r>
            <a:endParaRPr lang="en-US" sz="2400" i="1" dirty="0">
              <a:solidFill>
                <a:srgbClr val="0070C0"/>
              </a:solidFill>
            </a:endParaRPr>
          </a:p>
        </p:txBody>
      </p:sp>
      <p:sp>
        <p:nvSpPr>
          <p:cNvPr id="6" name="Title 5"/>
          <p:cNvSpPr>
            <a:spLocks noGrp="1"/>
          </p:cNvSpPr>
          <p:nvPr>
            <p:ph type="title"/>
          </p:nvPr>
        </p:nvSpPr>
        <p:spPr/>
        <p:txBody>
          <a:bodyPr/>
          <a:lstStyle/>
          <a:p>
            <a:r>
              <a:rPr lang="en-US" dirty="0"/>
              <a:t>Activity 4a: Writing about Text</a:t>
            </a:r>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40</a:t>
            </a:fld>
            <a:endParaRPr lang="en-US" dirty="0"/>
          </a:p>
        </p:txBody>
      </p:sp>
      <p:sp>
        <p:nvSpPr>
          <p:cNvPr id="2" name="TextBox 1"/>
          <p:cNvSpPr txBox="1"/>
          <p:nvPr/>
        </p:nvSpPr>
        <p:spPr>
          <a:xfrm>
            <a:off x="381000" y="5340925"/>
            <a:ext cx="8382000" cy="861774"/>
          </a:xfrm>
          <a:prstGeom prst="rect">
            <a:avLst/>
          </a:prstGeom>
          <a:noFill/>
        </p:spPr>
        <p:txBody>
          <a:bodyPr wrap="square" rtlCol="0">
            <a:spAutoFit/>
          </a:bodyPr>
          <a:lstStyle/>
          <a:p>
            <a:pPr marL="0" lvl="1"/>
            <a:r>
              <a:rPr lang="en-US" sz="1400" dirty="0" smtClean="0"/>
              <a:t>Shanahan, T. (2013). Best </a:t>
            </a:r>
            <a:r>
              <a:rPr lang="en-US" sz="1400" dirty="0"/>
              <a:t>practices in Writing About </a:t>
            </a:r>
            <a:r>
              <a:rPr lang="en-US" sz="1400" dirty="0" smtClean="0"/>
              <a:t>Text, </a:t>
            </a:r>
            <a:r>
              <a:rPr lang="en-US" sz="1400" dirty="0"/>
              <a:t>in S. Graham, C. A. MacArthur, &amp; J. Fitzgerald (Eds.), </a:t>
            </a:r>
            <a:r>
              <a:rPr lang="en-US" sz="1400" i="1" dirty="0"/>
              <a:t>Best Practices in Writing Instruction</a:t>
            </a:r>
            <a:r>
              <a:rPr lang="en-US" sz="1400" dirty="0"/>
              <a:t> (2nd ed</a:t>
            </a:r>
            <a:r>
              <a:rPr lang="en-US" sz="1400" dirty="0" smtClean="0"/>
              <a:t>., </a:t>
            </a:r>
            <a:r>
              <a:rPr lang="en-US" sz="1400" dirty="0" err="1"/>
              <a:t>ch.</a:t>
            </a:r>
            <a:r>
              <a:rPr lang="en-US" sz="1400" dirty="0"/>
              <a:t> 14, pp. 334-350</a:t>
            </a:r>
            <a:r>
              <a:rPr lang="en-US" sz="1400" dirty="0" smtClean="0"/>
              <a:t> ), New </a:t>
            </a:r>
            <a:r>
              <a:rPr lang="en-US" sz="1400" dirty="0"/>
              <a:t>York, NY: Guilford Press</a:t>
            </a:r>
            <a:r>
              <a:rPr lang="en-US" sz="1400" dirty="0" smtClean="0"/>
              <a:t>. </a:t>
            </a:r>
            <a:r>
              <a:rPr lang="en-US" sz="1100" dirty="0">
                <a:hlinkClick r:id="rId3"/>
              </a:rPr>
              <a:t>http://www.guilford.com/books/Best-Practices-in-Writing-Instruction/Graham-MacArthur-Fitzgerald/9781462510085/contents</a:t>
            </a:r>
            <a:r>
              <a:rPr lang="en-US" sz="1100" dirty="0"/>
              <a:t> </a:t>
            </a:r>
          </a:p>
          <a:p>
            <a:pPr marL="0" lvl="1"/>
            <a:endParaRPr lang="en-US" sz="1100" dirty="0"/>
          </a:p>
        </p:txBody>
      </p:sp>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19747" r="21365"/>
          <a:stretch/>
        </p:blipFill>
        <p:spPr>
          <a:xfrm>
            <a:off x="7978742" y="33337"/>
            <a:ext cx="858190" cy="1457325"/>
          </a:xfrm>
          <a:prstGeom prst="rect">
            <a:avLst/>
          </a:prstGeom>
        </p:spPr>
      </p:pic>
    </p:spTree>
    <p:extLst>
      <p:ext uri="{BB962C8B-B14F-4D97-AF65-F5344CB8AC3E}">
        <p14:creationId xmlns:p14="http://schemas.microsoft.com/office/powerpoint/2010/main" val="1681320068"/>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2"/>
          <p:cNvSpPr>
            <a:spLocks noGrp="1"/>
          </p:cNvSpPr>
          <p:nvPr>
            <p:ph type="title"/>
          </p:nvPr>
        </p:nvSpPr>
        <p:spPr/>
        <p:txBody>
          <a:bodyPr/>
          <a:lstStyle/>
          <a:p>
            <a:r>
              <a:rPr lang="en-US" dirty="0" smtClean="0"/>
              <a:t>Today’s Session</a:t>
            </a:r>
          </a:p>
        </p:txBody>
      </p:sp>
      <p:sp>
        <p:nvSpPr>
          <p:cNvPr id="3" name="Slide Number Placeholder 2"/>
          <p:cNvSpPr>
            <a:spLocks noGrp="1"/>
          </p:cNvSpPr>
          <p:nvPr>
            <p:ph type="sldNum" sz="quarter" idx="12"/>
          </p:nvPr>
        </p:nvSpPr>
        <p:spPr/>
        <p:txBody>
          <a:bodyPr/>
          <a:lstStyle/>
          <a:p>
            <a:fld id="{EE3D4692-A625-460F-A072-DE10EEAA5719}" type="slidenum">
              <a:rPr lang="en-US" smtClean="0"/>
              <a:pPr/>
              <a:t>27</a:t>
            </a:fld>
            <a:endParaRPr lang="en-US" dirty="0"/>
          </a:p>
        </p:txBody>
      </p:sp>
      <p:graphicFrame>
        <p:nvGraphicFramePr>
          <p:cNvPr id="5" name="Content Placeholder 5"/>
          <p:cNvGraphicFramePr>
            <a:graphicFrameLocks noGrp="1"/>
          </p:cNvGraphicFramePr>
          <p:nvPr>
            <p:ph idx="4294967295"/>
            <p:extLst>
              <p:ext uri="{D42A27DB-BD31-4B8C-83A1-F6EECF244321}">
                <p14:modId xmlns:p14="http://schemas.microsoft.com/office/powerpoint/2010/main" val="2638587860"/>
              </p:ext>
            </p:extLst>
          </p:nvPr>
        </p:nvGraphicFramePr>
        <p:xfrm>
          <a:off x="381000" y="838200"/>
          <a:ext cx="8382000" cy="49911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Footer Placeholder 5"/>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158530926"/>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p:txBody>
          <a:bodyPr/>
          <a:lstStyle/>
          <a:p>
            <a:r>
              <a:rPr lang="en-US" sz="4200" dirty="0" smtClean="0"/>
              <a:t>Part 3</a:t>
            </a:r>
          </a:p>
        </p:txBody>
      </p:sp>
      <p:sp>
        <p:nvSpPr>
          <p:cNvPr id="4" name="Text Placeholder 3"/>
          <p:cNvSpPr>
            <a:spLocks noGrp="1"/>
          </p:cNvSpPr>
          <p:nvPr>
            <p:ph type="body" idx="1"/>
          </p:nvPr>
        </p:nvSpPr>
        <p:spPr/>
        <p:txBody>
          <a:bodyPr/>
          <a:lstStyle/>
          <a:p>
            <a:pPr marL="396875" indent="-396875">
              <a:spcBef>
                <a:spcPct val="20000"/>
              </a:spcBef>
            </a:pPr>
            <a:r>
              <a:rPr lang="en-US" sz="3200" dirty="0" smtClean="0">
                <a:solidFill>
                  <a:schemeClr val="tx1"/>
                </a:solidFill>
              </a:rPr>
              <a:t>Creating Claims and Writing Grounded in Evidence from Text</a:t>
            </a:r>
            <a:endParaRPr lang="en-US" sz="3200" dirty="0">
              <a:solidFill>
                <a:schemeClr val="tx1"/>
              </a:solidFill>
            </a:endParaRPr>
          </a:p>
        </p:txBody>
      </p:sp>
      <p:sp>
        <p:nvSpPr>
          <p:cNvPr id="6" name="Slide Number Placeholder 5"/>
          <p:cNvSpPr>
            <a:spLocks noGrp="1"/>
          </p:cNvSpPr>
          <p:nvPr>
            <p:ph type="sldNum" sz="quarter" idx="12"/>
          </p:nvPr>
        </p:nvSpPr>
        <p:spPr>
          <a:prstGeom prst="rect">
            <a:avLst/>
          </a:prstGeom>
        </p:spPr>
        <p:txBody>
          <a:bodyPr/>
          <a:lstStyle/>
          <a:p>
            <a:fld id="{EE3D4692-A625-460F-A072-DE10EEAA5719}" type="slidenum">
              <a:rPr lang="en-US" smtClean="0"/>
              <a:pPr/>
              <a:t>28</a:t>
            </a:fld>
            <a:endParaRPr lang="en-US" dirty="0"/>
          </a:p>
        </p:txBody>
      </p:sp>
      <p:pic>
        <p:nvPicPr>
          <p:cNvPr id="7" name="Picture 5" descr="Picture10.png"/>
          <p:cNvPicPr>
            <a:picLocks noChangeAspect="1"/>
          </p:cNvPicPr>
          <p:nvPr/>
        </p:nvPicPr>
        <p:blipFill>
          <a:blip r:embed="rId3" cstate="print"/>
          <a:srcRect/>
          <a:stretch>
            <a:fillRect/>
          </a:stretch>
        </p:blipFill>
        <p:spPr bwMode="auto">
          <a:xfrm>
            <a:off x="971633" y="5266452"/>
            <a:ext cx="947738" cy="1033463"/>
          </a:xfrm>
          <a:prstGeom prst="rect">
            <a:avLst/>
          </a:prstGeom>
          <a:noFill/>
          <a:ln w="9525">
            <a:noFill/>
            <a:miter lim="800000"/>
            <a:headEnd/>
            <a:tailEnd/>
          </a:ln>
        </p:spPr>
      </p:pic>
      <p:sp>
        <p:nvSpPr>
          <p:cNvPr id="8" name="TextBox 7"/>
          <p:cNvSpPr txBox="1"/>
          <p:nvPr/>
        </p:nvSpPr>
        <p:spPr>
          <a:xfrm>
            <a:off x="967539" y="5262802"/>
            <a:ext cx="1051560" cy="369332"/>
          </a:xfrm>
          <a:prstGeom prst="rect">
            <a:avLst/>
          </a:prstGeom>
          <a:noFill/>
        </p:spPr>
        <p:txBody>
          <a:bodyPr wrap="square" rtlCol="0">
            <a:spAutoFit/>
          </a:bodyPr>
          <a:lstStyle/>
          <a:p>
            <a:r>
              <a:rPr lang="en-US" dirty="0" smtClean="0"/>
              <a:t>Page 21</a:t>
            </a:r>
            <a:endParaRPr lang="en-US" dirty="0"/>
          </a:p>
        </p:txBody>
      </p:sp>
    </p:spTree>
    <p:extLst>
      <p:ext uri="{BB962C8B-B14F-4D97-AF65-F5344CB8AC3E}">
        <p14:creationId xmlns:p14="http://schemas.microsoft.com/office/powerpoint/2010/main" val="3282718065"/>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itle 1"/>
          <p:cNvSpPr>
            <a:spLocks noGrp="1"/>
          </p:cNvSpPr>
          <p:nvPr>
            <p:ph type="title"/>
          </p:nvPr>
        </p:nvSpPr>
        <p:spPr/>
        <p:txBody>
          <a:bodyPr/>
          <a:lstStyle/>
          <a:p>
            <a:r>
              <a:rPr lang="en-US" dirty="0" smtClean="0"/>
              <a:t>Shift 2 in the Use of Evidence</a:t>
            </a:r>
          </a:p>
        </p:txBody>
      </p:sp>
      <p:graphicFrame>
        <p:nvGraphicFramePr>
          <p:cNvPr id="3" name="Diagram 2"/>
          <p:cNvGraphicFramePr/>
          <p:nvPr>
            <p:extLst/>
          </p:nvPr>
        </p:nvGraphicFramePr>
        <p:xfrm>
          <a:off x="330200" y="915691"/>
          <a:ext cx="8207248" cy="49891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1"/>
          </p:nvPr>
        </p:nvSpPr>
        <p:spPr/>
        <p:txBody>
          <a:bodyPr/>
          <a:lstStyle/>
          <a:p>
            <a:fld id="{EE3D4692-A625-460F-A072-DE10EEAA5719}" type="slidenum">
              <a:rPr lang="en-US" smtClean="0"/>
              <a:pPr/>
              <a:t>29</a:t>
            </a:fld>
            <a:endParaRPr lang="en-US" dirty="0"/>
          </a:p>
        </p:txBody>
      </p:sp>
      <p:sp>
        <p:nvSpPr>
          <p:cNvPr id="5" name="Footer Placeholder 4"/>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3099802961"/>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Writing with Evidence from the CCS</a:t>
            </a:r>
            <a:endParaRPr lang="en-US" dirty="0"/>
          </a:p>
        </p:txBody>
      </p:sp>
      <p:sp>
        <p:nvSpPr>
          <p:cNvPr id="3" name="Text Placeholder 2"/>
          <p:cNvSpPr>
            <a:spLocks noGrp="1"/>
          </p:cNvSpPr>
          <p:nvPr>
            <p:ph type="body" sz="quarter" idx="10"/>
          </p:nvPr>
        </p:nvSpPr>
        <p:spPr>
          <a:xfrm>
            <a:off x="461682" y="1039010"/>
            <a:ext cx="8595360" cy="4727448"/>
          </a:xfrm>
        </p:spPr>
        <p:txBody>
          <a:bodyPr/>
          <a:lstStyle/>
          <a:p>
            <a:r>
              <a:rPr lang="en-US" sz="2400" dirty="0">
                <a:hlinkClick r:id="rId3"/>
              </a:rPr>
              <a:t>CCSS.ELA-Literacy.CCRA.W.1</a:t>
            </a:r>
            <a:r>
              <a:rPr lang="en-US" sz="2400" dirty="0"/>
              <a:t/>
            </a:r>
            <a:br>
              <a:rPr lang="en-US" sz="2400" dirty="0"/>
            </a:br>
            <a:r>
              <a:rPr lang="en-US" sz="2400" dirty="0"/>
              <a:t>Write arguments to support claims in an analysis of substantive topics </a:t>
            </a:r>
            <a:r>
              <a:rPr lang="en-US" sz="2400" b="1" dirty="0"/>
              <a:t>or texts </a:t>
            </a:r>
            <a:r>
              <a:rPr lang="en-US" sz="2400" dirty="0" smtClean="0"/>
              <a:t>…</a:t>
            </a:r>
          </a:p>
          <a:p>
            <a:r>
              <a:rPr lang="en-US" sz="2400" dirty="0">
                <a:hlinkClick r:id="rId4"/>
              </a:rPr>
              <a:t>CCSS.ELA-Literacy.CCRA.W.2</a:t>
            </a:r>
            <a:r>
              <a:rPr lang="en-US" sz="2400" dirty="0"/>
              <a:t/>
            </a:r>
            <a:br>
              <a:rPr lang="en-US" sz="2400" dirty="0"/>
            </a:br>
            <a:r>
              <a:rPr lang="en-US" sz="2400" dirty="0"/>
              <a:t>Write informative/explanatory texts to examine and convey </a:t>
            </a:r>
            <a:r>
              <a:rPr lang="en-US" sz="2400" dirty="0" smtClean="0"/>
              <a:t>…</a:t>
            </a:r>
            <a:r>
              <a:rPr lang="en-US" sz="2400" b="1" dirty="0" smtClean="0"/>
              <a:t>information</a:t>
            </a:r>
            <a:r>
              <a:rPr lang="en-US" sz="2400" dirty="0" smtClean="0"/>
              <a:t>… analysis </a:t>
            </a:r>
            <a:r>
              <a:rPr lang="en-US" sz="2400" dirty="0"/>
              <a:t>of </a:t>
            </a:r>
            <a:r>
              <a:rPr lang="en-US" sz="2400" b="1" dirty="0" smtClean="0"/>
              <a:t>content</a:t>
            </a:r>
          </a:p>
          <a:p>
            <a:r>
              <a:rPr lang="en-US" sz="2400" dirty="0">
                <a:hlinkClick r:id="rId5"/>
              </a:rPr>
              <a:t>CCSS.ELA-Literacy.CCRA.W.7</a:t>
            </a:r>
            <a:r>
              <a:rPr lang="en-US" sz="2400" dirty="0"/>
              <a:t/>
            </a:r>
            <a:br>
              <a:rPr lang="en-US" sz="2400" dirty="0"/>
            </a:br>
            <a:r>
              <a:rPr lang="en-US" sz="2400" dirty="0"/>
              <a:t>Conduct short as well as more sustained </a:t>
            </a:r>
            <a:r>
              <a:rPr lang="en-US" sz="2400" b="1" dirty="0" smtClean="0"/>
              <a:t>research</a:t>
            </a:r>
            <a:r>
              <a:rPr lang="en-US" sz="2400" dirty="0" smtClean="0"/>
              <a:t>…</a:t>
            </a:r>
            <a:endParaRPr lang="en-US" sz="2400" dirty="0"/>
          </a:p>
          <a:p>
            <a:r>
              <a:rPr lang="en-US" sz="2400" dirty="0">
                <a:hlinkClick r:id="rId6"/>
              </a:rPr>
              <a:t>CCSS.ELA-Literacy.CCRA.W.8</a:t>
            </a:r>
            <a:r>
              <a:rPr lang="en-US" sz="2400" dirty="0"/>
              <a:t/>
            </a:r>
            <a:br>
              <a:rPr lang="en-US" sz="2400" dirty="0"/>
            </a:br>
            <a:r>
              <a:rPr lang="en-US" sz="2400" dirty="0"/>
              <a:t>Gather </a:t>
            </a:r>
            <a:r>
              <a:rPr lang="en-US" sz="2400" dirty="0" smtClean="0"/>
              <a:t>…information </a:t>
            </a:r>
            <a:r>
              <a:rPr lang="en-US" sz="2400" dirty="0"/>
              <a:t>from </a:t>
            </a:r>
            <a:r>
              <a:rPr lang="en-US" sz="2400" dirty="0" smtClean="0"/>
              <a:t>… </a:t>
            </a:r>
            <a:r>
              <a:rPr lang="en-US" sz="2400" b="1" dirty="0"/>
              <a:t>print and digital </a:t>
            </a:r>
            <a:r>
              <a:rPr lang="en-US" sz="2400" b="1" dirty="0" smtClean="0"/>
              <a:t>sources…</a:t>
            </a:r>
            <a:endParaRPr lang="en-US" sz="2400" b="1" dirty="0"/>
          </a:p>
          <a:p>
            <a:r>
              <a:rPr lang="en-US" sz="2400" dirty="0">
                <a:hlinkClick r:id="rId7"/>
              </a:rPr>
              <a:t>CCSS.ELA-Literacy.CCRA.W.9</a:t>
            </a:r>
            <a:r>
              <a:rPr lang="en-US" sz="2400" dirty="0"/>
              <a:t/>
            </a:r>
            <a:br>
              <a:rPr lang="en-US" sz="2400" dirty="0"/>
            </a:br>
            <a:r>
              <a:rPr lang="en-US" sz="2400" b="1" dirty="0"/>
              <a:t>Draw evidence from literary or informational texts </a:t>
            </a:r>
            <a:r>
              <a:rPr lang="en-US" sz="2400" dirty="0"/>
              <a:t>to support analysis, reflection, and research</a:t>
            </a:r>
            <a:r>
              <a:rPr lang="en-US" sz="2800" dirty="0" smtClean="0"/>
              <a:t>.</a:t>
            </a:r>
            <a:endParaRPr lang="en-US" dirty="0"/>
          </a:p>
        </p:txBody>
      </p:sp>
      <p:sp>
        <p:nvSpPr>
          <p:cNvPr id="4" name="Slide Number Placeholder 3"/>
          <p:cNvSpPr>
            <a:spLocks noGrp="1"/>
          </p:cNvSpPr>
          <p:nvPr>
            <p:ph type="sldNum" sz="quarter" idx="12"/>
          </p:nvPr>
        </p:nvSpPr>
        <p:spPr/>
        <p:txBody>
          <a:bodyPr/>
          <a:lstStyle/>
          <a:p>
            <a:fld id="{EE3D4692-A625-460F-A072-DE10EEAA5719}" type="slidenum">
              <a:rPr lang="en-US" smtClean="0"/>
              <a:pPr/>
              <a:t>30</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075035461"/>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200" dirty="0" smtClean="0"/>
              <a:t>Nature of Writing Tasks</a:t>
            </a:r>
            <a:endParaRPr lang="en-US" sz="4200" dirty="0"/>
          </a:p>
        </p:txBody>
      </p:sp>
      <p:sp>
        <p:nvSpPr>
          <p:cNvPr id="3" name="Text Placeholder 2"/>
          <p:cNvSpPr>
            <a:spLocks noGrp="1"/>
          </p:cNvSpPr>
          <p:nvPr>
            <p:ph type="body" sz="quarter" idx="10"/>
          </p:nvPr>
        </p:nvSpPr>
        <p:spPr>
          <a:xfrm>
            <a:off x="381000" y="1020590"/>
            <a:ext cx="8382000" cy="4518160"/>
          </a:xfrm>
        </p:spPr>
        <p:txBody>
          <a:bodyPr/>
          <a:lstStyle/>
          <a:p>
            <a:pPr marL="0" indent="0">
              <a:spcAft>
                <a:spcPts val="1200"/>
              </a:spcAft>
              <a:buNone/>
            </a:pPr>
            <a:r>
              <a:rPr lang="en-US" sz="2800" dirty="0"/>
              <a:t>Grade </a:t>
            </a:r>
            <a:r>
              <a:rPr lang="en-US" sz="2800" dirty="0" smtClean="0"/>
              <a:t>6‒12 </a:t>
            </a:r>
            <a:r>
              <a:rPr lang="en-US" sz="2800" dirty="0"/>
              <a:t>Summative Assessment Targets, Claim #2 	</a:t>
            </a:r>
            <a:endParaRPr lang="en-US" sz="2800" dirty="0" smtClean="0"/>
          </a:p>
          <a:p>
            <a:pPr marL="0" indent="0">
              <a:buNone/>
            </a:pPr>
            <a:r>
              <a:rPr lang="en-US" sz="2800" i="1" dirty="0" smtClean="0"/>
              <a:t>Students </a:t>
            </a:r>
            <a:r>
              <a:rPr lang="en-US" sz="2800" i="1" dirty="0"/>
              <a:t>can produce effective writing for a range of purposes and </a:t>
            </a:r>
            <a:r>
              <a:rPr lang="en-US" sz="2800" i="1" dirty="0" smtClean="0"/>
              <a:t>audiences, including evidence </a:t>
            </a:r>
            <a:r>
              <a:rPr lang="en-US" sz="2800" i="1" dirty="0"/>
              <a:t>from composing, revising, and/or </a:t>
            </a:r>
            <a:r>
              <a:rPr lang="en-US" sz="2800" i="1" dirty="0" smtClean="0"/>
              <a:t>editing. </a:t>
            </a:r>
            <a:r>
              <a:rPr lang="en-US" sz="2800" dirty="0"/>
              <a:t>	</a:t>
            </a:r>
            <a:endParaRPr lang="en-US" sz="2800" dirty="0" smtClean="0"/>
          </a:p>
          <a:p>
            <a:pPr marL="0" indent="0">
              <a:buNone/>
            </a:pPr>
            <a:endParaRPr lang="sv-SE" sz="1200" dirty="0"/>
          </a:p>
          <a:p>
            <a:r>
              <a:rPr lang="en-US" sz="2800" b="1" dirty="0" smtClean="0"/>
              <a:t>20% </a:t>
            </a:r>
            <a:r>
              <a:rPr lang="en-US" sz="2800" dirty="0" smtClean="0"/>
              <a:t>narrative. </a:t>
            </a:r>
          </a:p>
          <a:p>
            <a:pPr marL="0" indent="0">
              <a:buNone/>
            </a:pPr>
            <a:endParaRPr lang="en-US" sz="800" dirty="0"/>
          </a:p>
          <a:p>
            <a:r>
              <a:rPr lang="en-US" sz="2800" b="1" dirty="0" smtClean="0"/>
              <a:t>40% </a:t>
            </a:r>
            <a:r>
              <a:rPr lang="en-US" sz="2800" dirty="0" smtClean="0"/>
              <a:t>explanatory/informational, </a:t>
            </a:r>
            <a:r>
              <a:rPr lang="en-US" sz="2800" b="1" dirty="0" smtClean="0"/>
              <a:t>based </a:t>
            </a:r>
            <a:r>
              <a:rPr lang="en-US" sz="2800" b="1" dirty="0"/>
              <a:t>on </a:t>
            </a:r>
            <a:r>
              <a:rPr lang="en-US" sz="2800" b="1" dirty="0" smtClean="0"/>
              <a:t>evidence </a:t>
            </a:r>
            <a:r>
              <a:rPr lang="en-US" sz="2800" b="1" dirty="0"/>
              <a:t>from given sources. </a:t>
            </a:r>
            <a:endParaRPr lang="en-US" sz="2800" b="1" dirty="0" smtClean="0"/>
          </a:p>
          <a:p>
            <a:pPr marL="0" indent="0">
              <a:buNone/>
            </a:pPr>
            <a:endParaRPr lang="en-US" sz="800" b="1" dirty="0"/>
          </a:p>
          <a:p>
            <a:r>
              <a:rPr lang="en-US" sz="2800" b="1" dirty="0" smtClean="0"/>
              <a:t>40% </a:t>
            </a:r>
            <a:r>
              <a:rPr lang="en-US" sz="2800" dirty="0" smtClean="0"/>
              <a:t>opinion/argument, </a:t>
            </a:r>
            <a:r>
              <a:rPr lang="en-US" sz="2800" b="1" dirty="0" smtClean="0"/>
              <a:t>based </a:t>
            </a:r>
            <a:r>
              <a:rPr lang="en-US" sz="2800" b="1" dirty="0"/>
              <a:t>on evidence from given sources. </a:t>
            </a:r>
            <a:r>
              <a:rPr lang="en-US" b="1" dirty="0"/>
              <a:t>	</a:t>
            </a:r>
          </a:p>
        </p:txBody>
      </p:sp>
      <p:sp>
        <p:nvSpPr>
          <p:cNvPr id="4" name="Slide Number Placeholder 3"/>
          <p:cNvSpPr>
            <a:spLocks noGrp="1"/>
          </p:cNvSpPr>
          <p:nvPr>
            <p:ph type="sldNum" sz="quarter" idx="12"/>
          </p:nvPr>
        </p:nvSpPr>
        <p:spPr/>
        <p:txBody>
          <a:bodyPr/>
          <a:lstStyle/>
          <a:p>
            <a:fld id="{EE3D4692-A625-460F-A072-DE10EEAA5719}" type="slidenum">
              <a:rPr lang="en-US" smtClean="0"/>
              <a:pPr/>
              <a:t>31</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33247337"/>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06939"/>
          </a:xfrm>
        </p:spPr>
        <p:txBody>
          <a:bodyPr>
            <a:noAutofit/>
          </a:bodyPr>
          <a:lstStyle/>
          <a:p>
            <a:r>
              <a:rPr lang="en-US" sz="4000" dirty="0"/>
              <a:t>Sample Writing </a:t>
            </a:r>
            <a:r>
              <a:rPr lang="en-US" sz="4000" dirty="0" smtClean="0"/>
              <a:t> Tasks  from Grade </a:t>
            </a:r>
            <a:r>
              <a:rPr lang="en-US" sz="4000" dirty="0"/>
              <a:t>6</a:t>
            </a:r>
            <a:r>
              <a:rPr lang="en-US" sz="4000" dirty="0" smtClean="0"/>
              <a:t> </a:t>
            </a:r>
            <a:br>
              <a:rPr lang="en-US" sz="4000" dirty="0" smtClean="0"/>
            </a:br>
            <a:r>
              <a:rPr lang="en-US" sz="4000" dirty="0" smtClean="0"/>
              <a:t>ELA SBAC Assessments</a:t>
            </a:r>
            <a:endParaRPr lang="en-US" sz="4000" dirty="0"/>
          </a:p>
        </p:txBody>
      </p:sp>
      <p:sp>
        <p:nvSpPr>
          <p:cNvPr id="3" name="Text Placeholder 2"/>
          <p:cNvSpPr>
            <a:spLocks noGrp="1"/>
          </p:cNvSpPr>
          <p:nvPr>
            <p:ph type="body" sz="quarter" idx="10"/>
          </p:nvPr>
        </p:nvSpPr>
        <p:spPr>
          <a:xfrm>
            <a:off x="363070" y="1493949"/>
            <a:ext cx="8243047" cy="4259628"/>
          </a:xfrm>
        </p:spPr>
        <p:txBody>
          <a:bodyPr/>
          <a:lstStyle/>
          <a:p>
            <a:r>
              <a:rPr lang="en-US" sz="2800" b="1" dirty="0"/>
              <a:t>Robots Narrative Performance </a:t>
            </a:r>
            <a:r>
              <a:rPr lang="en-US" sz="2800" b="1" dirty="0" smtClean="0"/>
              <a:t>Task</a:t>
            </a:r>
            <a:endParaRPr lang="en-US" sz="2800" b="1" dirty="0"/>
          </a:p>
          <a:p>
            <a:pPr marL="0" indent="0">
              <a:buNone/>
            </a:pPr>
            <a:r>
              <a:rPr lang="en-US" sz="2800" dirty="0" smtClean="0"/>
              <a:t>      </a:t>
            </a:r>
            <a:r>
              <a:rPr lang="en-US" sz="2400" dirty="0" smtClean="0"/>
              <a:t>You </a:t>
            </a:r>
            <a:r>
              <a:rPr lang="en-US" sz="2400" dirty="0"/>
              <a:t>have joined a creative writing </a:t>
            </a:r>
            <a:r>
              <a:rPr lang="en-US" sz="2400" dirty="0" smtClean="0"/>
              <a:t>club. </a:t>
            </a:r>
            <a:r>
              <a:rPr lang="en-US" sz="2400" dirty="0"/>
              <a:t>The </a:t>
            </a:r>
            <a:r>
              <a:rPr lang="en-US" sz="2400" dirty="0" smtClean="0"/>
              <a:t>assignment </a:t>
            </a:r>
            <a:r>
              <a:rPr lang="en-US" sz="2400" dirty="0"/>
              <a:t>is to write a science fiction story for the </a:t>
            </a:r>
            <a:r>
              <a:rPr lang="en-US" sz="2400" dirty="0" smtClean="0"/>
              <a:t>group on a topic you research. </a:t>
            </a:r>
            <a:r>
              <a:rPr lang="en-US" sz="2400" dirty="0"/>
              <a:t>Y</a:t>
            </a:r>
            <a:r>
              <a:rPr lang="en-US" sz="2400" dirty="0" smtClean="0"/>
              <a:t>ou </a:t>
            </a:r>
            <a:r>
              <a:rPr lang="en-US" sz="2400" dirty="0"/>
              <a:t>must include information from research that you have done. Y</a:t>
            </a:r>
            <a:r>
              <a:rPr lang="en-US" sz="2400" dirty="0" smtClean="0"/>
              <a:t>ou </a:t>
            </a:r>
            <a:r>
              <a:rPr lang="en-US" sz="2400" dirty="0"/>
              <a:t>have decided to research the topic of robots. Below are four sources you have uncovered in your research (two essays, an article, and an image</a:t>
            </a:r>
            <a:r>
              <a:rPr lang="en-US" sz="2400" dirty="0" smtClean="0"/>
              <a:t>)…</a:t>
            </a:r>
          </a:p>
          <a:p>
            <a:pPr marL="0" indent="0">
              <a:buNone/>
            </a:pPr>
            <a:r>
              <a:rPr lang="en-US" sz="2400" dirty="0" smtClean="0"/>
              <a:t>     Write a </a:t>
            </a:r>
            <a:r>
              <a:rPr lang="en-US" sz="2400" dirty="0"/>
              <a:t>multi-paragraph story about a robot that all of a sudden comes alive. Tell the story of what happens. Make sure you develop your characters, setting, and plot using details, dialogue, and description where appropriate. When developing your story, </a:t>
            </a:r>
            <a:r>
              <a:rPr lang="en-US" sz="2400" b="1" dirty="0"/>
              <a:t>use the source materials to inform and strengthen your writing</a:t>
            </a:r>
            <a:r>
              <a:rPr lang="en-US" sz="2400" b="1" dirty="0" smtClean="0"/>
              <a:t>.</a:t>
            </a:r>
          </a:p>
        </p:txBody>
      </p:sp>
      <p:sp>
        <p:nvSpPr>
          <p:cNvPr id="4" name="Slide Number Placeholder 3"/>
          <p:cNvSpPr>
            <a:spLocks noGrp="1"/>
          </p:cNvSpPr>
          <p:nvPr>
            <p:ph type="sldNum" sz="quarter" idx="12"/>
          </p:nvPr>
        </p:nvSpPr>
        <p:spPr/>
        <p:txBody>
          <a:bodyPr/>
          <a:lstStyle/>
          <a:p>
            <a:fld id="{EE3D4692-A625-460F-A072-DE10EEAA5719}" type="slidenum">
              <a:rPr lang="en-US" smtClean="0"/>
              <a:pPr/>
              <a:t>32</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764538200"/>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smtClean="0"/>
              <a:t>Sample Writing Tasks from Grade 8</a:t>
            </a:r>
            <a:br>
              <a:rPr lang="en-US" sz="4000" dirty="0" smtClean="0"/>
            </a:br>
            <a:r>
              <a:rPr lang="en-US" sz="4000" dirty="0" smtClean="0"/>
              <a:t>ELA SBAC Assessments</a:t>
            </a:r>
            <a:endParaRPr lang="en-US" sz="4000" dirty="0"/>
          </a:p>
        </p:txBody>
      </p:sp>
      <p:sp>
        <p:nvSpPr>
          <p:cNvPr id="3" name="Text Placeholder 2"/>
          <p:cNvSpPr>
            <a:spLocks noGrp="1"/>
          </p:cNvSpPr>
          <p:nvPr>
            <p:ph type="body" sz="quarter" idx="10"/>
          </p:nvPr>
        </p:nvSpPr>
        <p:spPr>
          <a:xfrm>
            <a:off x="381000" y="1493949"/>
            <a:ext cx="8382000" cy="4487382"/>
          </a:xfrm>
        </p:spPr>
        <p:txBody>
          <a:bodyPr/>
          <a:lstStyle/>
          <a:p>
            <a:r>
              <a:rPr lang="en-US" sz="2400" b="1" dirty="0" smtClean="0"/>
              <a:t> </a:t>
            </a:r>
            <a:r>
              <a:rPr lang="en-US" sz="2300" dirty="0"/>
              <a:t>Provide </a:t>
            </a:r>
            <a:r>
              <a:rPr lang="en-US" sz="2300" b="1" dirty="0"/>
              <a:t>three</a:t>
            </a:r>
            <a:r>
              <a:rPr lang="en-US" sz="2300" dirty="0"/>
              <a:t> arguments from the </a:t>
            </a:r>
            <a:r>
              <a:rPr lang="en-US" sz="2300" dirty="0" smtClean="0"/>
              <a:t>sources</a:t>
            </a:r>
          </a:p>
          <a:p>
            <a:pPr lvl="1"/>
            <a:r>
              <a:rPr lang="en-US" sz="2300" dirty="0" smtClean="0"/>
              <a:t>that </a:t>
            </a:r>
            <a:r>
              <a:rPr lang="en-US" sz="2300" dirty="0"/>
              <a:t>support the position that the penny should be preserved</a:t>
            </a:r>
            <a:r>
              <a:rPr lang="en-US" sz="2300" dirty="0" smtClean="0"/>
              <a:t>.</a:t>
            </a:r>
          </a:p>
          <a:p>
            <a:pPr lvl="1"/>
            <a:r>
              <a:rPr lang="en-US" sz="2300" dirty="0" smtClean="0"/>
              <a:t>that </a:t>
            </a:r>
            <a:r>
              <a:rPr lang="en-US" sz="2300" dirty="0"/>
              <a:t>support the position that the penny should be </a:t>
            </a:r>
            <a:r>
              <a:rPr lang="en-US" sz="2300" dirty="0" smtClean="0"/>
              <a:t>eliminated. </a:t>
            </a:r>
          </a:p>
          <a:p>
            <a:r>
              <a:rPr lang="en-US" sz="2300" dirty="0" smtClean="0"/>
              <a:t>Include </a:t>
            </a:r>
            <a:r>
              <a:rPr lang="en-US" sz="2300" dirty="0"/>
              <a:t>the title or the number of the source for each argument you provide</a:t>
            </a:r>
            <a:r>
              <a:rPr lang="en-US" sz="2300" dirty="0" smtClean="0"/>
              <a:t>.</a:t>
            </a:r>
          </a:p>
          <a:p>
            <a:r>
              <a:rPr lang="en-US" sz="2300" dirty="0" smtClean="0"/>
              <a:t>#1 Article from National Review “Should We Make Cents?”</a:t>
            </a:r>
          </a:p>
          <a:p>
            <a:r>
              <a:rPr lang="en-US" sz="2300" dirty="0" smtClean="0"/>
              <a:t>#2 Article coin </a:t>
            </a:r>
            <a:r>
              <a:rPr lang="en-US" sz="2300" dirty="0"/>
              <a:t>collectors' </a:t>
            </a:r>
            <a:r>
              <a:rPr lang="en-US" sz="2300" dirty="0" smtClean="0"/>
              <a:t>website. “The </a:t>
            </a:r>
            <a:r>
              <a:rPr lang="en-US" sz="2300" dirty="0"/>
              <a:t>Many Faces of the </a:t>
            </a:r>
            <a:r>
              <a:rPr lang="en-US" sz="2300" dirty="0" smtClean="0"/>
              <a:t>Penny.” </a:t>
            </a:r>
          </a:p>
          <a:p>
            <a:r>
              <a:rPr lang="en-US" sz="2300" dirty="0" smtClean="0"/>
              <a:t>#3 Letter </a:t>
            </a:r>
            <a:r>
              <a:rPr lang="en-US" sz="2300" dirty="0"/>
              <a:t>to the editor </a:t>
            </a:r>
            <a:r>
              <a:rPr lang="en-US" sz="2300" dirty="0" smtClean="0"/>
              <a:t>- the </a:t>
            </a:r>
            <a:r>
              <a:rPr lang="en-US" sz="2300" i="1" dirty="0"/>
              <a:t>Prairie News Register,</a:t>
            </a:r>
            <a:r>
              <a:rPr lang="en-US" sz="2300" dirty="0"/>
              <a:t> December 26, </a:t>
            </a:r>
            <a:r>
              <a:rPr lang="en-US" sz="2300" dirty="0" smtClean="0"/>
              <a:t>2012 “The </a:t>
            </a:r>
            <a:r>
              <a:rPr lang="en-US" sz="2300" dirty="0"/>
              <a:t>Cost of a </a:t>
            </a:r>
            <a:r>
              <a:rPr lang="en-US" sz="2300" dirty="0" smtClean="0"/>
              <a:t>Penny.” </a:t>
            </a:r>
          </a:p>
          <a:p>
            <a:r>
              <a:rPr lang="en-US" sz="2300" dirty="0" smtClean="0"/>
              <a:t>#4 Article </a:t>
            </a:r>
            <a:r>
              <a:rPr lang="en-US" sz="2300" dirty="0"/>
              <a:t>m</a:t>
            </a:r>
            <a:r>
              <a:rPr lang="en-US" sz="2300" dirty="0" smtClean="0"/>
              <a:t>iddle school student newspaper. “Save </a:t>
            </a:r>
            <a:r>
              <a:rPr lang="en-US" sz="2300" dirty="0"/>
              <a:t>the Penny—Save the Day</a:t>
            </a:r>
            <a:r>
              <a:rPr lang="en-US" sz="2300" dirty="0" smtClean="0"/>
              <a:t>!”</a:t>
            </a:r>
            <a:endParaRPr lang="en-US" sz="2300" dirty="0"/>
          </a:p>
          <a:p>
            <a:pPr marL="0" indent="0">
              <a:buNone/>
            </a:pPr>
            <a:endParaRPr lang="en-US" sz="2800" dirty="0" smtClean="0"/>
          </a:p>
        </p:txBody>
      </p:sp>
      <p:sp>
        <p:nvSpPr>
          <p:cNvPr id="4" name="Slide Number Placeholder 3"/>
          <p:cNvSpPr>
            <a:spLocks noGrp="1"/>
          </p:cNvSpPr>
          <p:nvPr>
            <p:ph type="sldNum" sz="quarter" idx="12"/>
          </p:nvPr>
        </p:nvSpPr>
        <p:spPr/>
        <p:txBody>
          <a:bodyPr/>
          <a:lstStyle/>
          <a:p>
            <a:fld id="{EE3D4692-A625-460F-A072-DE10EEAA5719}" type="slidenum">
              <a:rPr lang="en-US" smtClean="0"/>
              <a:pPr/>
              <a:t>33</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4222085429"/>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Sample Writing Tasks from Grade 11 ELA SBAC Assessments</a:t>
            </a:r>
            <a:r>
              <a:rPr lang="en-US" sz="3600" dirty="0"/>
              <a:t/>
            </a:r>
            <a:br>
              <a:rPr lang="en-US" sz="3600" dirty="0"/>
            </a:br>
            <a:r>
              <a:rPr lang="en-US" sz="3600" dirty="0" smtClean="0"/>
              <a:t/>
            </a:r>
            <a:br>
              <a:rPr lang="en-US" sz="3600" dirty="0" smtClean="0"/>
            </a:br>
            <a:endParaRPr lang="en-US" sz="3600" dirty="0"/>
          </a:p>
        </p:txBody>
      </p:sp>
      <p:sp>
        <p:nvSpPr>
          <p:cNvPr id="3" name="Text Placeholder 2"/>
          <p:cNvSpPr>
            <a:spLocks noGrp="1"/>
          </p:cNvSpPr>
          <p:nvPr>
            <p:ph type="body" sz="quarter" idx="10"/>
          </p:nvPr>
        </p:nvSpPr>
        <p:spPr>
          <a:xfrm>
            <a:off x="381000" y="1280160"/>
            <a:ext cx="8382000" cy="4616648"/>
          </a:xfrm>
        </p:spPr>
        <p:txBody>
          <a:bodyPr/>
          <a:lstStyle/>
          <a:p>
            <a:pPr marL="0" indent="0">
              <a:buNone/>
            </a:pPr>
            <a:r>
              <a:rPr lang="en-US" sz="2400" dirty="0" smtClean="0"/>
              <a:t>Your </a:t>
            </a:r>
            <a:r>
              <a:rPr lang="en-US" sz="2400" dirty="0"/>
              <a:t>city council is holding a meeting to decide if city funds should be used to finance public art in your </a:t>
            </a:r>
            <a:r>
              <a:rPr lang="en-US" sz="2400" dirty="0" smtClean="0"/>
              <a:t>town. Read the 4 sources. </a:t>
            </a:r>
          </a:p>
          <a:p>
            <a:r>
              <a:rPr lang="en-US" sz="2400" dirty="0" smtClean="0"/>
              <a:t>Source </a:t>
            </a:r>
            <a:r>
              <a:rPr lang="en-US" sz="2400" dirty="0"/>
              <a:t>#2 makes some general claims about public art. One of these claims states</a:t>
            </a:r>
            <a:r>
              <a:rPr lang="en-US" sz="2400" dirty="0" smtClean="0"/>
              <a:t>:</a:t>
            </a:r>
            <a:endParaRPr lang="en-US" sz="2400" dirty="0"/>
          </a:p>
          <a:p>
            <a:pPr marL="0" indent="0">
              <a:spcBef>
                <a:spcPts val="600"/>
              </a:spcBef>
              <a:buNone/>
            </a:pPr>
            <a:r>
              <a:rPr lang="en-US" sz="2400" b="1" dirty="0" smtClean="0"/>
              <a:t>	</a:t>
            </a:r>
            <a:r>
              <a:rPr lang="en-US" sz="2400" dirty="0" smtClean="0"/>
              <a:t>“Through government partnerships, public </a:t>
            </a:r>
            <a:r>
              <a:rPr lang="en-US" sz="2400" dirty="0"/>
              <a:t>art can also </a:t>
            </a:r>
            <a:r>
              <a:rPr lang="en-US" sz="2400" dirty="0" smtClean="0"/>
              <a:t>	transform </a:t>
            </a:r>
            <a:r>
              <a:rPr lang="en-US" sz="2400" dirty="0"/>
              <a:t>dull or run-down public spaces and inspire the </a:t>
            </a:r>
            <a:r>
              <a:rPr lang="en-US" sz="2400" dirty="0" smtClean="0"/>
              <a:t>	people </a:t>
            </a:r>
            <a:r>
              <a:rPr lang="en-US" sz="2400" dirty="0"/>
              <a:t>who live and work there</a:t>
            </a:r>
            <a:r>
              <a:rPr lang="en-US" sz="2400" dirty="0" smtClean="0"/>
              <a:t>.”</a:t>
            </a:r>
            <a:endParaRPr lang="en-US" sz="2400" dirty="0"/>
          </a:p>
          <a:p>
            <a:r>
              <a:rPr lang="en-US" sz="2400" b="1" dirty="0"/>
              <a:t>Identify another source that addresses this claim and explain two ways in which that source supports the claim</a:t>
            </a:r>
            <a:r>
              <a:rPr lang="en-US" sz="2400" b="1" dirty="0" smtClean="0"/>
              <a:t>.</a:t>
            </a:r>
          </a:p>
          <a:p>
            <a:r>
              <a:rPr lang="en-US" sz="2400" dirty="0"/>
              <a:t>According to </a:t>
            </a:r>
            <a:r>
              <a:rPr lang="en-US" sz="2400" dirty="0" smtClean="0"/>
              <a:t>these sources</a:t>
            </a:r>
            <a:r>
              <a:rPr lang="en-US" sz="2400" dirty="0"/>
              <a:t>, what are some potential challenges artists might face when creating public art pieces that are government-funded? </a:t>
            </a:r>
            <a:r>
              <a:rPr lang="en-US" sz="2400" b="1" dirty="0"/>
              <a:t>Provide three challenges from at least two </a:t>
            </a:r>
            <a:r>
              <a:rPr lang="en-US" sz="2400" b="1" dirty="0" smtClean="0"/>
              <a:t>sources.</a:t>
            </a:r>
          </a:p>
        </p:txBody>
      </p:sp>
      <p:sp>
        <p:nvSpPr>
          <p:cNvPr id="4" name="Slide Number Placeholder 3"/>
          <p:cNvSpPr>
            <a:spLocks noGrp="1"/>
          </p:cNvSpPr>
          <p:nvPr>
            <p:ph type="sldNum" sz="quarter" idx="12"/>
          </p:nvPr>
        </p:nvSpPr>
        <p:spPr/>
        <p:txBody>
          <a:bodyPr/>
          <a:lstStyle/>
          <a:p>
            <a:fld id="{EE3D4692-A625-460F-A072-DE10EEAA5719}" type="slidenum">
              <a:rPr lang="en-US" smtClean="0"/>
              <a:pPr/>
              <a:t>34</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120996012"/>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19522</TotalTime>
  <Words>1738</Words>
  <Application>Microsoft Office PowerPoint</Application>
  <PresentationFormat>On-screen Show (4:3)</PresentationFormat>
  <Paragraphs>187</Paragraphs>
  <Slides>15</Slides>
  <Notes>15</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15</vt:i4>
      </vt:variant>
    </vt:vector>
  </HeadingPairs>
  <TitlesOfParts>
    <vt:vector size="22" baseType="lpstr">
      <vt:lpstr>Arial</vt:lpstr>
      <vt:lpstr>Calibri</vt:lpstr>
      <vt:lpstr>Calibri Light</vt:lpstr>
      <vt:lpstr>Times New Roman</vt:lpstr>
      <vt:lpstr>LtBkgBlueBorder</vt:lpstr>
      <vt:lpstr>LtBkgNoBorder</vt:lpstr>
      <vt:lpstr>Custom Design</vt:lpstr>
      <vt:lpstr>Connecticut Core Standards  for English Language Arts &amp; Literacy</vt:lpstr>
      <vt:lpstr>Today’s Session</vt:lpstr>
      <vt:lpstr>Part 3</vt:lpstr>
      <vt:lpstr>Shift 2 in the Use of Evidence</vt:lpstr>
      <vt:lpstr>Writing with Evidence from the CCS</vt:lpstr>
      <vt:lpstr>Nature of Writing Tasks</vt:lpstr>
      <vt:lpstr>Sample Writing  Tasks  from Grade 6  ELA SBAC Assessments</vt:lpstr>
      <vt:lpstr>Sample Writing Tasks from Grade 8 ELA SBAC Assessments</vt:lpstr>
      <vt:lpstr>Sample Writing Tasks from Grade 11 ELA SBAC Assessments  </vt:lpstr>
      <vt:lpstr>And so. . . </vt:lpstr>
      <vt:lpstr>What Determines “Best Practices” in Writing?</vt:lpstr>
      <vt:lpstr>What are “Best Practices in Teaching Writing?”</vt:lpstr>
      <vt:lpstr>What are “Best Practices?”</vt:lpstr>
      <vt:lpstr>Activity 4a: Writing about Text</vt:lpstr>
      <vt:lpstr>Activity 4a: Writing about Text</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1257</cp:revision>
  <cp:lastPrinted>2014-03-02T01:07:44Z</cp:lastPrinted>
  <dcterms:created xsi:type="dcterms:W3CDTF">2014-01-18T18:47:42Z</dcterms:created>
  <dcterms:modified xsi:type="dcterms:W3CDTF">2014-08-13T20:08:38Z</dcterms:modified>
</cp:coreProperties>
</file>