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0" showSpecialPlsOnTitleSld="0" saveSubsetFonts="1">
  <p:sldMasterIdLst>
    <p:sldMasterId id="2147483687" r:id="rId1"/>
    <p:sldMasterId id="2147483711" r:id="rId2"/>
  </p:sldMasterIdLst>
  <p:notesMasterIdLst>
    <p:notesMasterId r:id="rId22"/>
  </p:notesMasterIdLst>
  <p:handoutMasterIdLst>
    <p:handoutMasterId r:id="rId23"/>
  </p:handoutMasterIdLst>
  <p:sldIdLst>
    <p:sldId id="370"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44"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81" clrIdx="3">
    <p:extLst>
      <p:ext uri="{19B8F6BF-5375-455C-9EA6-DF929625EA0E}">
        <p15:presenceInfo xmlns:p15="http://schemas.microsoft.com/office/powerpoint/2012/main" userId="S-1-5-21-1417001333-1682526488-839522115-26731" providerId="AD"/>
      </p:ext>
    </p:extLst>
  </p:cmAuthor>
  <p:cmAuthor id="4" name="Michelle Wade" initials="MW"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045"/>
    <a:srgbClr val="32C658"/>
    <a:srgbClr val="E1E1E1"/>
    <a:srgbClr val="FFFF85"/>
    <a:srgbClr val="E2E2E2"/>
    <a:srgbClr val="0000FF"/>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4" autoAdjust="0"/>
    <p:restoredTop sz="83409" autoAdjust="0"/>
  </p:normalViewPr>
  <p:slideViewPr>
    <p:cSldViewPr snapToGrid="0">
      <p:cViewPr varScale="1">
        <p:scale>
          <a:sx n="74" d="100"/>
          <a:sy n="74" d="100"/>
        </p:scale>
        <p:origin x="167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7/21/2014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7/21/2014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a:t>
            </a:r>
            <a:r>
              <a:rPr lang="en-US" b="0" baseline="0" dirty="0" smtClean="0"/>
              <a:t> begins the discussion of the four strategies listed on the slide. Explain that one of the key things to keep in mind when differentiating mathematics tasks is that teachers will want to be sure to make modifications or offer choices in tasks that allow students the needed point for entry into the mathematics, but at the same time keeping the level of rigor high. Often mathematics is differentiated by providing ‘easier’ tasks to students who may not yet be ready for the main task. These ‘easier’ tasks sometimes lower the level of rigor to the point that the students’ receiving that task are never given the opportunity to engage in deeper reasoning about the mathematics. Whenever possible, teachers should maintain the level of rigor, but make modifications in such a way that a solution is still within the students’ reach. The five strategies that will be discussed are those that teachers can use to do just that.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49</a:t>
            </a:fld>
            <a:endParaRPr lang="en-US" dirty="0"/>
          </a:p>
        </p:txBody>
      </p:sp>
    </p:spTree>
    <p:extLst>
      <p:ext uri="{BB962C8B-B14F-4D97-AF65-F5344CB8AC3E}">
        <p14:creationId xmlns:p14="http://schemas.microsoft.com/office/powerpoint/2010/main" val="218147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Begin by revisiting scaffolding. Explain to participants that just as we stripped the scaffolding away from the deer problem earlier to increase the level of rigor of the problem, scaffolding can be added back in, as needed, to help students reason about the mathematics. These scaffolds can be added back in through the problem itself or through the implementation (questioning, group work, representations, etc). The key here would be to start with the original or root task and then add the scaffolding as needed by the student, when the student reaches the point of not being able to go any further. Teachers should plan the scaffolds out before hand so that they are ready to provide them within the lesson.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Have participants discuss scaffolds that can be added to the problem and those that can be added during implementation. Chart participants’ responses for later reference.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Problem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a Grade 4 sample item from Smarter Balanced. Note that while this is a sample assessment item the context used here is using the problem as an instructional task. This task addresses standard 4.NF.3.2a and 2d. Notes from SBAC on this task: “By grade 4 students should understand that each sandwich in this problem represents the same whole, and therefore operations with fractions can be used in solving this problem.” </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75451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Open Questions</a:t>
            </a:r>
          </a:p>
          <a:p>
            <a:r>
              <a:rPr lang="en-US" b="0" dirty="0" smtClean="0"/>
              <a:t>Explain to participants that open questions are</a:t>
            </a:r>
            <a:r>
              <a:rPr lang="en-US" b="0" baseline="0" dirty="0" smtClean="0"/>
              <a:t> questions posed in problem form to students that allow multiple responses and approaches to correctly answer the questions. These types of questions allow all students, no matter their developmental and readiness level, to participate in in small and large group mathematical discussions. </a:t>
            </a:r>
          </a:p>
          <a:p>
            <a:r>
              <a:rPr lang="en-US" b="0" baseline="0" dirty="0" smtClean="0"/>
              <a:t>Show Example 1 and ask participants to solve this individually. Then, have participants share their answers and briefly discuss how even though they may have used different numbers and created a different problem everyone was essentially working on the same concept. Have participants determine where on the Cognitive Rigor Matrix this problem might fall.</a:t>
            </a:r>
          </a:p>
          <a:p>
            <a:endParaRPr lang="en-US" b="0" baseline="0" dirty="0" smtClean="0"/>
          </a:p>
          <a:p>
            <a:r>
              <a:rPr lang="en-US" b="0" baseline="0" dirty="0" smtClean="0"/>
              <a:t>Repeat this process for the remaining examples on this slide and on the next slide.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361286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After going over the two examples, ask participants to think for a moment about how they might introduce this strategy to teachers and what example they might use during their introduction. Participants may need to utilize the standards to create an example of an open question if one of the four examples here will not work for a particular grade level, or they may modify one of the examples shown here. After participants complete their notes, move on to the next strategy, parallel tasks.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111964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a:t>
            </a:r>
            <a:r>
              <a:rPr lang="en-US" baseline="0" dirty="0" smtClean="0"/>
              <a:t> that parallel tasks are sets of tasks that students can choose from that are close enough to address the same standard(s) but different enough to allow for the multiple entry points into the mathematics. Also, just as with open questions, students, no matter which task they have selected, are able to equally engage in mathematical discussions. </a:t>
            </a:r>
          </a:p>
          <a:p>
            <a:endParaRPr lang="en-US" dirty="0" smtClean="0"/>
          </a:p>
          <a:p>
            <a:r>
              <a:rPr lang="en-US" dirty="0" smtClean="0"/>
              <a:t>Go over Example 1 on the slide and Example 2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217898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going over the example, have</a:t>
            </a:r>
            <a:r>
              <a:rPr lang="en-US" baseline="0" dirty="0" smtClean="0"/>
              <a:t> participants discuss at their table how parallel tasks are related to open questions. Then, have them think about how they might introduce this strategy to teachers </a:t>
            </a:r>
            <a:r>
              <a:rPr lang="en-US" b="0" baseline="0" dirty="0" smtClean="0"/>
              <a:t>and what example they might use during their introduction. Participants may need to utilize the standards to create an example of an open question if one of the four examples here will not work for a particular grade level, or they may modify one of the examples shown here.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val="26667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 that C-R-A stands</a:t>
            </a:r>
            <a:r>
              <a:rPr lang="en-US" baseline="0" dirty="0" smtClean="0"/>
              <a:t> for concrete to representational to abstract and is a strategy for differentiation that does not involve changing the problem, but rather, involves changing the models students use to solve the problem. C-R-A can be thought of as a continuum where we want all students to eventually get to the point of using abstract (mathematical symbols) models to represent a problem, but some students may need to step back on the continuum to representational models (drawings) or even to concrete models (some form of manipulative). Teachers should move students along the continuum, both forward and backward, as needed. Again, however, with the end goal of getting to the abstract. Have participants again think about the </a:t>
            </a:r>
            <a:r>
              <a:rPr lang="en-US" i="1" baseline="0" dirty="0" smtClean="0"/>
              <a:t>Two Machines, One Job</a:t>
            </a:r>
            <a:r>
              <a:rPr lang="en-US" i="0" baseline="0" dirty="0" smtClean="0"/>
              <a:t> experience from Module 1. How many needed to draw a picture before solving the problem using abstractly? This is the same situation that students may encounter. </a:t>
            </a:r>
          </a:p>
          <a:p>
            <a:endParaRPr lang="en-US" i="0" baseline="0" dirty="0" smtClean="0"/>
          </a:p>
          <a:p>
            <a:r>
              <a:rPr lang="en-US" i="0" baseline="0" dirty="0" smtClean="0"/>
              <a:t>For additional information on C-R-A  see http://www.coedu.usf.edu/main/departments/sped/mathvids/strategies/cra/html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p14="http://schemas.microsoft.com/office/powerpoint/2010/main" val="219259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discuss with</a:t>
            </a:r>
            <a:r>
              <a:rPr lang="en-US" baseline="0" dirty="0" smtClean="0"/>
              <a:t> their group how they might use C-R-A to help students complete the task on the slide, and determine how they might move a student forward on the continuum based on the student’s entry point. Participants can generate their ideas on chart paper and as time permits, present their strategies to the larger group.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2305131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a:t>
            </a:r>
            <a:r>
              <a:rPr lang="en-US" baseline="0" dirty="0" smtClean="0"/>
              <a:t> that the strategies that they just examined and discussed can be used with tasks from their curricular materials or, if needed, they can find additional tasks online. If time permits and if an internet connection is available, show participants the tasks available at each of the resources on the slide. </a:t>
            </a:r>
          </a:p>
          <a:p>
            <a:endParaRPr lang="en-US" baseline="0" dirty="0" smtClean="0"/>
          </a:p>
          <a:p>
            <a:r>
              <a:rPr lang="en-US" baseline="0" dirty="0" smtClean="0"/>
              <a:t>Wrap up this section by having participants complete the reflection, either individually or in small groups,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16906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Allow participants</a:t>
            </a:r>
            <a:r>
              <a:rPr lang="en-US" baseline="0" dirty="0" smtClean="0"/>
              <a:t> to respond to the reflection questions on the slide and in their Participant Guide on </a:t>
            </a:r>
            <a:r>
              <a:rPr lang="en-US" b="1" baseline="0" dirty="0" smtClean="0"/>
              <a:t>page 23</a:t>
            </a:r>
            <a:r>
              <a:rPr lang="en-US" baseline="0" dirty="0" smtClean="0"/>
              <a:t>. As time permits have volunteers share their thinking. </a:t>
            </a:r>
          </a:p>
          <a:p>
            <a:endParaRPr lang="en-US" baseline="0" dirty="0" smtClean="0"/>
          </a:p>
          <a:p>
            <a:r>
              <a:rPr lang="en-US" baseline="0" dirty="0" smtClean="0"/>
              <a:t>Transition to the next section by telling participants that now that they have looked at strategies for creating multiple entry ways into the mathematics through the problems provided, they will now examine instructional strategies that can be used by teachers to implement tasks. Because participants will be moving from table to table in the next activity, ask participants to put their personal belongings to the side.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58</a:t>
            </a:fld>
            <a:endParaRPr lang="en-US" dirty="0"/>
          </a:p>
        </p:txBody>
      </p:sp>
    </p:spTree>
    <p:extLst>
      <p:ext uri="{BB962C8B-B14F-4D97-AF65-F5344CB8AC3E}">
        <p14:creationId xmlns:p14="http://schemas.microsoft.com/office/powerpoint/2010/main" val="142036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a:spcBef>
                <a:spcPct val="0"/>
              </a:spcBef>
            </a:pPr>
            <a:r>
              <a:rPr lang="en-US" b="1" dirty="0" smtClean="0"/>
              <a:t>Section 4: Meeting the Expectations</a:t>
            </a:r>
            <a:r>
              <a:rPr lang="en-US" b="1" baseline="0" dirty="0" smtClean="0"/>
              <a:t> of the Content Standards by Teaching with Cognitively Rigorous Tasks</a:t>
            </a:r>
          </a:p>
          <a:p>
            <a:pPr>
              <a:spcBef>
                <a:spcPct val="0"/>
              </a:spcBef>
            </a:pPr>
            <a:endParaRPr lang="en-US" b="1" dirty="0" smtClean="0"/>
          </a:p>
          <a:p>
            <a:pPr>
              <a:spcBef>
                <a:spcPct val="0"/>
              </a:spcBef>
            </a:pPr>
            <a:r>
              <a:rPr lang="en-US" baseline="0" dirty="0" smtClean="0"/>
              <a:t>Total Time on Section 4: </a:t>
            </a:r>
            <a:r>
              <a:rPr lang="en-US" b="0" baseline="0" dirty="0" smtClean="0"/>
              <a:t>85 minutes</a:t>
            </a:r>
          </a:p>
          <a:p>
            <a:pPr>
              <a:spcBef>
                <a:spcPct val="0"/>
              </a:spcBef>
            </a:pPr>
            <a:endParaRPr lang="en-US" baseline="0" dirty="0" smtClean="0"/>
          </a:p>
          <a:p>
            <a:r>
              <a:rPr lang="en-US" sz="1200" b="1" kern="1200" dirty="0" smtClean="0">
                <a:solidFill>
                  <a:schemeClr val="tx1"/>
                </a:solidFill>
                <a:latin typeface="+mn-lt"/>
                <a:ea typeface="+mn-ea"/>
                <a:cs typeface="+mn-cs"/>
              </a:rPr>
              <a:t>Section 4 Training Objectives:</a:t>
            </a:r>
          </a:p>
          <a:p>
            <a:pPr>
              <a:buFont typeface="Arial" pitchFamily="34" charset="0"/>
              <a:buChar char="•"/>
            </a:pPr>
            <a:r>
              <a:rPr lang="en-US" sz="1200" kern="1200" dirty="0" smtClean="0">
                <a:solidFill>
                  <a:schemeClr val="tx1"/>
                </a:solidFill>
                <a:latin typeface="+mn-lt"/>
                <a:ea typeface="+mn-ea"/>
                <a:cs typeface="+mn-cs"/>
              </a:rPr>
              <a:t>For participants to understand the definition of a cognitively rigorous task.</a:t>
            </a:r>
          </a:p>
          <a:p>
            <a:pPr>
              <a:buFont typeface="Arial" pitchFamily="34" charset="0"/>
              <a:buChar char="•"/>
            </a:pPr>
            <a:r>
              <a:rPr lang="en-US" sz="1200" kern="1200" dirty="0" smtClean="0">
                <a:solidFill>
                  <a:schemeClr val="tx1"/>
                </a:solidFill>
                <a:latin typeface="+mn-lt"/>
                <a:ea typeface="+mn-ea"/>
                <a:cs typeface="+mn-cs"/>
              </a:rPr>
              <a:t>To deepen participants understanding of why incorporating cognitively rigorous tasks into their mathematics instruction is important. </a:t>
            </a:r>
          </a:p>
          <a:p>
            <a:pPr>
              <a:buFont typeface="Arial" pitchFamily="34" charset="0"/>
              <a:buChar char="•"/>
            </a:pPr>
            <a:r>
              <a:rPr lang="en-US" sz="1200" kern="1200" dirty="0" smtClean="0">
                <a:solidFill>
                  <a:schemeClr val="tx1"/>
                </a:solidFill>
                <a:latin typeface="+mn-lt"/>
                <a:ea typeface="+mn-ea"/>
                <a:cs typeface="+mn-cs"/>
              </a:rPr>
              <a:t>To examine strategies that can be used to incorporate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that will benefit all students.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Section</a:t>
            </a:r>
            <a:r>
              <a:rPr lang="en-US" sz="1200" b="1" kern="1200" baseline="0" dirty="0" smtClean="0">
                <a:solidFill>
                  <a:schemeClr val="tx1"/>
                </a:solidFill>
                <a:latin typeface="+mn-lt"/>
                <a:ea typeface="+mn-ea"/>
                <a:cs typeface="+mn-cs"/>
              </a:rPr>
              <a:t> 4 Outline:</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begin by viewing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video Dan Meyer: </a:t>
            </a:r>
            <a:r>
              <a:rPr lang="en-US" sz="1200" i="1" kern="1200" dirty="0" smtClean="0">
                <a:solidFill>
                  <a:schemeClr val="tx1"/>
                </a:solidFill>
                <a:latin typeface="+mn-lt"/>
                <a:ea typeface="+mn-ea"/>
                <a:cs typeface="+mn-cs"/>
              </a:rPr>
              <a:t>Math Class Needs a Makeover</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which is about problem solving. Participants</a:t>
            </a:r>
            <a:r>
              <a:rPr lang="en-US" sz="1200" kern="1200" baseline="0" dirty="0" smtClean="0">
                <a:solidFill>
                  <a:schemeClr val="tx1"/>
                </a:solidFill>
                <a:latin typeface="+mn-lt"/>
                <a:ea typeface="+mn-ea"/>
                <a:cs typeface="+mn-cs"/>
              </a:rPr>
              <a:t> will discuss the video and compare their previous experience with solving </a:t>
            </a:r>
            <a:r>
              <a:rPr lang="en-US" sz="1200" i="1" kern="1200" baseline="0" dirty="0" smtClean="0">
                <a:solidFill>
                  <a:schemeClr val="tx1"/>
                </a:solidFill>
                <a:latin typeface="+mn-lt"/>
                <a:ea typeface="+mn-ea"/>
                <a:cs typeface="+mn-cs"/>
              </a:rPr>
              <a:t>Two Machines, One Job</a:t>
            </a:r>
            <a:r>
              <a:rPr lang="en-US" sz="1200" i="0" kern="1200" baseline="0" dirty="0" smtClean="0">
                <a:solidFill>
                  <a:schemeClr val="tx1"/>
                </a:solidFill>
                <a:latin typeface="+mn-lt"/>
                <a:ea typeface="+mn-ea"/>
                <a:cs typeface="+mn-cs"/>
              </a:rPr>
              <a:t> with Dan Meyer’s message in the video. </a:t>
            </a:r>
          </a:p>
          <a:p>
            <a:pPr marL="228600" indent="-228600">
              <a:buAutoNum type="arabicPeriod"/>
            </a:pPr>
            <a:r>
              <a:rPr lang="en-US" sz="1200" kern="1200" dirty="0" smtClean="0">
                <a:solidFill>
                  <a:schemeClr val="tx1"/>
                </a:solidFill>
                <a:latin typeface="+mn-lt"/>
                <a:ea typeface="+mn-ea"/>
                <a:cs typeface="+mn-cs"/>
              </a:rPr>
              <a:t>Participants are then shown how</a:t>
            </a:r>
            <a:r>
              <a:rPr lang="en-US" sz="1200" kern="1200" baseline="0" dirty="0" smtClean="0">
                <a:solidFill>
                  <a:schemeClr val="tx1"/>
                </a:solidFill>
                <a:latin typeface="+mn-lt"/>
                <a:ea typeface="+mn-ea"/>
                <a:cs typeface="+mn-cs"/>
              </a:rPr>
              <a:t> scaffolds can be removed slowly from a problem in order to deepen the level of cognitive rigor. Participants use Hess’s Cognitive Rigor Matrix to discuss the problem example. </a:t>
            </a:r>
          </a:p>
          <a:p>
            <a:pPr marL="228600" indent="-228600">
              <a:buAutoNum type="arabicPeriod"/>
            </a:pPr>
            <a:r>
              <a:rPr lang="en-US" sz="1200" kern="1200" dirty="0" smtClean="0">
                <a:solidFill>
                  <a:schemeClr val="tx1"/>
                </a:solidFill>
                <a:latin typeface="+mn-lt"/>
                <a:ea typeface="+mn-ea"/>
                <a:cs typeface="+mn-cs"/>
              </a:rPr>
              <a:t>Participants will brainstorm how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mathematics tasks can be used to benefit all students and will be presented with four strategies that can be used to differentiate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for all students,</a:t>
            </a:r>
            <a:r>
              <a:rPr lang="en-US" sz="1200" kern="1200" baseline="0" dirty="0" smtClean="0">
                <a:solidFill>
                  <a:schemeClr val="tx1"/>
                </a:solidFill>
                <a:latin typeface="+mn-lt"/>
                <a:ea typeface="+mn-ea"/>
                <a:cs typeface="+mn-cs"/>
              </a:rPr>
              <a:t> as needed, in order to provide multiple entry points into the mathematics while maintaining the problem’s rigor. </a:t>
            </a:r>
          </a:p>
          <a:p>
            <a:pPr marL="228600" indent="-228600">
              <a:buAutoNum type="arabicPeriod"/>
            </a:pPr>
            <a:r>
              <a:rPr lang="en-US" sz="1200" kern="1200" dirty="0" smtClean="0">
                <a:solidFill>
                  <a:schemeClr val="tx1"/>
                </a:solidFill>
                <a:latin typeface="+mn-lt"/>
                <a:ea typeface="+mn-ea"/>
                <a:cs typeface="+mn-cs"/>
              </a:rPr>
              <a:t>Participants will wrap up the activity by making connections back to “conceptual understanding,” “fluency,” and “application” and how each of these is addressed through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Supporting Documents</a:t>
            </a:r>
          </a:p>
          <a:p>
            <a:r>
              <a:rPr lang="en-US" sz="1200" i="1" kern="1200" dirty="0" smtClean="0">
                <a:solidFill>
                  <a:schemeClr val="tx1"/>
                </a:solidFill>
                <a:latin typeface="+mn-lt"/>
                <a:ea typeface="+mn-ea"/>
                <a:cs typeface="+mn-cs"/>
              </a:rPr>
              <a:t>Hess’s Cognitive</a:t>
            </a:r>
            <a:r>
              <a:rPr lang="en-US" sz="1200" i="1" kern="1200" baseline="0" dirty="0" smtClean="0">
                <a:solidFill>
                  <a:schemeClr val="tx1"/>
                </a:solidFill>
                <a:latin typeface="+mn-lt"/>
                <a:ea typeface="+mn-ea"/>
                <a:cs typeface="+mn-cs"/>
              </a:rPr>
              <a:t> Rigor Matrix </a:t>
            </a:r>
            <a:r>
              <a:rPr lang="en-US" sz="1200" i="0" kern="1200" baseline="0" dirty="0" smtClean="0">
                <a:solidFill>
                  <a:schemeClr val="tx1"/>
                </a:solidFill>
                <a:latin typeface="+mn-lt"/>
                <a:ea typeface="+mn-ea"/>
                <a:cs typeface="+mn-cs"/>
              </a:rPr>
              <a:t>for Mathematics and Science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Strategies</a:t>
            </a:r>
            <a:r>
              <a:rPr lang="en-US" sz="1200" i="1" kern="1200" baseline="0" dirty="0" smtClean="0">
                <a:solidFill>
                  <a:schemeClr val="tx1"/>
                </a:solidFill>
                <a:latin typeface="+mn-lt"/>
                <a:ea typeface="+mn-ea"/>
                <a:cs typeface="+mn-cs"/>
              </a:rPr>
              <a:t> for </a:t>
            </a:r>
            <a:r>
              <a:rPr lang="en-US" sz="1200" i="1" kern="1200" baseline="0" smtClean="0">
                <a:solidFill>
                  <a:schemeClr val="tx1"/>
                </a:solidFill>
                <a:latin typeface="+mn-lt"/>
                <a:ea typeface="+mn-ea"/>
                <a:cs typeface="+mn-cs"/>
              </a:rPr>
              <a:t>Differentiating Cognitively </a:t>
            </a:r>
            <a:r>
              <a:rPr lang="en-US" sz="1200" i="1" kern="1200" baseline="0" dirty="0" smtClean="0">
                <a:solidFill>
                  <a:schemeClr val="tx1"/>
                </a:solidFill>
                <a:latin typeface="+mn-lt"/>
                <a:ea typeface="+mn-ea"/>
                <a:cs typeface="+mn-cs"/>
              </a:rPr>
              <a:t>Rigorous Tasks </a:t>
            </a:r>
            <a:r>
              <a:rPr lang="en-US" sz="1200" i="0" kern="1200" baseline="0" dirty="0" smtClean="0">
                <a:solidFill>
                  <a:schemeClr val="tx1"/>
                </a:solidFill>
                <a:latin typeface="+mn-lt"/>
                <a:ea typeface="+mn-ea"/>
                <a:cs typeface="+mn-cs"/>
              </a:rPr>
              <a:t>notes page</a:t>
            </a:r>
          </a:p>
          <a:p>
            <a:r>
              <a:rPr lang="en-US" sz="1200" i="1" kern="1200" baseline="0" dirty="0" smtClean="0">
                <a:solidFill>
                  <a:schemeClr val="tx1"/>
                </a:solidFill>
                <a:latin typeface="+mn-lt"/>
                <a:ea typeface="+mn-ea"/>
                <a:cs typeface="+mn-cs"/>
              </a:rPr>
              <a:t>Resources for Finding Tasks</a:t>
            </a:r>
          </a:p>
          <a:p>
            <a:r>
              <a:rPr lang="en-US" sz="1200" i="1" kern="1200" baseline="0" dirty="0" smtClean="0">
                <a:solidFill>
                  <a:schemeClr val="tx1"/>
                </a:solidFill>
                <a:latin typeface="+mn-lt"/>
                <a:ea typeface="+mn-ea"/>
                <a:cs typeface="+mn-cs"/>
              </a:rPr>
              <a:t>Reflect  </a:t>
            </a:r>
            <a:r>
              <a:rPr lang="en-US" sz="1200" i="0" kern="1200" baseline="0" dirty="0" smtClean="0">
                <a:solidFill>
                  <a:schemeClr val="tx1"/>
                </a:solidFill>
                <a:latin typeface="+mn-lt"/>
                <a:ea typeface="+mn-ea"/>
                <a:cs typeface="+mn-cs"/>
              </a:rPr>
              <a:t>worksheet</a:t>
            </a:r>
            <a:endParaRPr lang="en-US" sz="1200" i="1" kern="1200" baseline="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Materials </a:t>
            </a:r>
          </a:p>
          <a:p>
            <a:r>
              <a:rPr lang="en-US" sz="1200" kern="1200" dirty="0" smtClean="0">
                <a:solidFill>
                  <a:schemeClr val="tx1"/>
                </a:solidFill>
                <a:latin typeface="+mn-lt"/>
                <a:ea typeface="+mn-ea"/>
                <a:cs typeface="+mn-cs"/>
              </a:rPr>
              <a:t>Chart paper, markers</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Video</a:t>
            </a:r>
          </a:p>
          <a:p>
            <a:r>
              <a:rPr lang="en-US" sz="1200" b="0" kern="1200" dirty="0" smtClean="0">
                <a:solidFill>
                  <a:schemeClr val="tx1"/>
                </a:solidFill>
                <a:latin typeface="+mn-lt"/>
                <a:ea typeface="+mn-ea"/>
                <a:cs typeface="+mn-cs"/>
              </a:rPr>
              <a:t>Dan Meyer: Math Class Needs a Makeover </a:t>
            </a:r>
            <a:endParaRPr lang="en-US" sz="1200" b="1" kern="1200" dirty="0" smtClean="0">
              <a:solidFill>
                <a:schemeClr val="tx1"/>
              </a:solidFill>
              <a:latin typeface="+mn-lt"/>
              <a:ea typeface="+mn-ea"/>
              <a:cs typeface="+mn-cs"/>
            </a:endParaRPr>
          </a:p>
          <a:p>
            <a:pPr marL="230491" indent="-230491">
              <a:spcBef>
                <a:spcPct val="0"/>
              </a:spcBef>
              <a:buNone/>
            </a:pPr>
            <a:endParaRPr lang="en-US" dirty="0" smtClean="0"/>
          </a:p>
          <a:p>
            <a:pPr marL="230491" indent="-230491">
              <a:spcBef>
                <a:spcPct val="0"/>
              </a:spcBef>
              <a:buNone/>
            </a:pPr>
            <a:r>
              <a:rPr lang="en-US" b="1" dirty="0" smtClean="0"/>
              <a:t>Background Resources</a:t>
            </a:r>
          </a:p>
          <a:p>
            <a:pPr marL="230491" indent="-230491">
              <a:spcBef>
                <a:spcPct val="0"/>
              </a:spcBef>
              <a:buFont typeface="Arial" pitchFamily="34" charset="0"/>
              <a:buChar char="•"/>
            </a:pPr>
            <a:r>
              <a:rPr lang="en-US" b="0" dirty="0" smtClean="0"/>
              <a:t>Use the following to gain</a:t>
            </a:r>
            <a:r>
              <a:rPr lang="en-US" b="0" baseline="0" dirty="0" smtClean="0"/>
              <a:t> a deeper understanding of Bloom’s Taxonomy, Depth of Knowledge, and Hess’ Cognitive Rigor Matrix that will be used during this section. </a:t>
            </a:r>
          </a:p>
          <a:p>
            <a:pPr marL="687691" lvl="1" indent="-230491">
              <a:spcBef>
                <a:spcPct val="0"/>
              </a:spcBef>
              <a:buFont typeface="Arial" pitchFamily="34" charset="0"/>
              <a:buChar char="•"/>
            </a:pPr>
            <a:r>
              <a:rPr lang="en-US" b="0" baseline="0" dirty="0" smtClean="0"/>
              <a:t>Bloom’s Taxonomy: http://cft.vanderbilt.edu/guides-sub-pages/blooms-taxonomy/</a:t>
            </a:r>
          </a:p>
          <a:p>
            <a:pPr marL="687691" lvl="1" indent="-230491">
              <a:spcBef>
                <a:spcPct val="0"/>
              </a:spcBef>
              <a:buFont typeface="Arial" pitchFamily="34" charset="0"/>
              <a:buChar char="•"/>
            </a:pPr>
            <a:r>
              <a:rPr lang="en-US" b="0" baseline="0" dirty="0" smtClean="0"/>
              <a:t>Depth of Knowledge: http://schools.nyc.gov/NR/rdonlyres/2711181C-2108-40C4-A7F8-76F243C9B910/0/DOKFourContentAreas.pdf</a:t>
            </a:r>
          </a:p>
          <a:p>
            <a:pPr marL="687691" lvl="1" indent="-230491">
              <a:spcBef>
                <a:spcPct val="0"/>
              </a:spcBef>
              <a:buFont typeface="Arial" pitchFamily="34" charset="0"/>
              <a:buChar char="•"/>
            </a:pPr>
            <a:r>
              <a:rPr lang="en-US" b="0" baseline="0" dirty="0" smtClean="0"/>
              <a:t>Karen Hess &amp; Cognitive Rigor Matrix: http://vimeo.com/20998609  and http://www.sde.idaho.gov/site/common/webinars/Cognitive%20Rigor%20Matrix%20Article_Hess,%20Carlock,%20Jones,%20and%20Walkup.pdf</a:t>
            </a:r>
            <a:endParaRPr lang="en-US" b="0"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7/21/2014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41</a:t>
            </a:fld>
            <a:endParaRPr lang="en-US" dirty="0">
              <a:latin typeface="Arial" pitchFamily="34" charset="0"/>
            </a:endParaRPr>
          </a:p>
        </p:txBody>
      </p:sp>
    </p:spTree>
    <p:extLst>
      <p:ext uri="{BB962C8B-B14F-4D97-AF65-F5344CB8AC3E}">
        <p14:creationId xmlns:p14="http://schemas.microsoft.com/office/powerpoint/2010/main" val="356835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Math Class</a:t>
            </a:r>
            <a:r>
              <a:rPr lang="en-US" b="1" baseline="0" dirty="0" smtClean="0"/>
              <a:t> Needs a Makeover</a:t>
            </a:r>
            <a:endParaRPr lang="en-US" b="1" dirty="0" smtClean="0"/>
          </a:p>
          <a:p>
            <a:pPr>
              <a:spcBef>
                <a:spcPct val="0"/>
              </a:spcBef>
            </a:pPr>
            <a:r>
              <a:rPr lang="en-US" dirty="0" smtClean="0"/>
              <a:t>Begin the activity by explaining</a:t>
            </a:r>
            <a:r>
              <a:rPr lang="en-US" baseline="0" dirty="0" smtClean="0"/>
              <a:t> to participants that they are going to watch a video in which math expert Dan Meyer discusses the types of problems that students should be doing in math class. Further set up the video by explaining that the examples given in the video are from a secondary classroom. Ask participants to not focus so much on the task itself but the message that is being delivered as it will be the topic of the discussion that will follow. </a:t>
            </a:r>
          </a:p>
          <a:p>
            <a:pPr>
              <a:spcBef>
                <a:spcPct val="0"/>
              </a:spcBef>
            </a:pPr>
            <a:endParaRPr lang="en-US" baseline="0" dirty="0" smtClean="0"/>
          </a:p>
          <a:p>
            <a:pPr>
              <a:spcBef>
                <a:spcPct val="0"/>
              </a:spcBef>
            </a:pPr>
            <a:r>
              <a:rPr lang="en-US" baseline="0" dirty="0" smtClean="0"/>
              <a:t>Click on “Watch Video” to play the video </a:t>
            </a:r>
            <a:r>
              <a:rPr lang="en-US" i="1" baseline="0" dirty="0" smtClean="0"/>
              <a:t>Math Class Needs a Makeover </a:t>
            </a:r>
            <a:r>
              <a:rPr lang="en-US" i="0" baseline="0" dirty="0" smtClean="0"/>
              <a:t>from here: </a:t>
            </a:r>
            <a:r>
              <a:rPr lang="en-US" i="0" dirty="0" smtClean="0"/>
              <a:t>http</a:t>
            </a:r>
            <a:r>
              <a:rPr lang="en-US" dirty="0" smtClean="0"/>
              <a:t>://www.ted.com/talks/dan_meyer_math_curriculum_makeover.html. The video is </a:t>
            </a:r>
            <a:r>
              <a:rPr lang="en-US" b="1" dirty="0" smtClean="0"/>
              <a:t>11:39</a:t>
            </a:r>
            <a:r>
              <a:rPr lang="en-US" dirty="0" smtClean="0"/>
              <a:t> long.</a:t>
            </a:r>
          </a:p>
          <a:p>
            <a:pPr>
              <a:spcBef>
                <a:spcPct val="0"/>
              </a:spcBef>
            </a:pPr>
            <a:endParaRPr lang="en-US" dirty="0" smtClean="0"/>
          </a:p>
          <a:p>
            <a:pPr>
              <a:spcBef>
                <a:spcPct val="0"/>
              </a:spcBef>
            </a:pPr>
            <a:r>
              <a:rPr lang="en-US" dirty="0" smtClean="0"/>
              <a:t>After</a:t>
            </a:r>
            <a:r>
              <a:rPr lang="en-US" baseline="0" dirty="0" smtClean="0"/>
              <a:t> viewing, debrief the video with participants by first asking for their thoughts on Dan Meyer’s message. After two or three volunteers share, explain to participants that one of the keys to using the types of problems that Dan Meyer talks about is taking a math problem and removing part, if not all, of the scaffolding that is in place within the problem itself and moving the scaffolding into the process of teaching. Transition to the next slide by having participants think back to their experience in Module 1 when they solved the </a:t>
            </a:r>
            <a:r>
              <a:rPr lang="en-US" i="1" baseline="0" dirty="0" smtClean="0"/>
              <a:t>Two Machines, One Job </a:t>
            </a:r>
            <a:r>
              <a:rPr lang="en-US" i="0" baseline="0" dirty="0" smtClean="0"/>
              <a:t>problem.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42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127904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686">
              <a:spcBef>
                <a:spcPct val="0"/>
              </a:spcBef>
            </a:pPr>
            <a:r>
              <a:rPr lang="en-US" i="0" baseline="0" dirty="0" smtClean="0"/>
              <a:t>Ask participants to look and determine what, if any, scaffolds are in place within the problem itself. When thinking about scaffolds in this context they should look for anything in the problem that is given, but that students could actually figure out for themselves. This should be a short discussion because all of the scaffolding took place within the teaching during the task through suggestions to draw pictures when someone was stuck, through asking and answering questions to help an individual participant move forward, etc. Scaffolding took place in the moment and was individualized to each persons’ needs. Allow participants to briefly discuss the differences in their experience with solving a problem with scaffolds built in to the teaching rather than having scaffolds built into the problem. </a:t>
            </a:r>
          </a:p>
          <a:p>
            <a:pPr defTabSz="931686">
              <a:spcBef>
                <a:spcPct val="0"/>
              </a:spcBef>
            </a:pPr>
            <a:r>
              <a:rPr lang="en-US" i="0" baseline="0" dirty="0" smtClean="0"/>
              <a:t>Now, have participants turn to Hess’ Cognitive Rigor Matrix  for  Math and Science on </a:t>
            </a:r>
            <a:r>
              <a:rPr lang="en-US" b="1" i="0" baseline="0" dirty="0" smtClean="0"/>
              <a:t>page 21</a:t>
            </a:r>
            <a:r>
              <a:rPr lang="en-US" i="0" baseline="0" dirty="0" smtClean="0"/>
              <a:t> in their Participant Guide. Go over how to read the matrix; revised Bloom’s Taxonomy are on left hand side going down and Webb’s Depth of Knowledge levels go across the page. In their groups have participants determine where, for them, the </a:t>
            </a:r>
            <a:r>
              <a:rPr lang="en-US" i="1" baseline="0" dirty="0" smtClean="0"/>
              <a:t>Two Machines, One Job</a:t>
            </a:r>
            <a:r>
              <a:rPr lang="en-US" i="0" baseline="0" dirty="0" smtClean="0"/>
              <a:t> problem falls on the matrix. As time permits, ask groups to share their determination and what evidence, in the problem and the implementation of the problem, they used to make this judgment. </a:t>
            </a:r>
          </a:p>
          <a:p>
            <a:pPr defTabSz="931686">
              <a:spcBef>
                <a:spcPct val="0"/>
              </a:spcBef>
            </a:pPr>
            <a:endParaRPr lang="en-US" i="0" baseline="0" dirty="0" smtClean="0"/>
          </a:p>
          <a:p>
            <a:pPr defTabSz="931686">
              <a:spcBef>
                <a:spcPct val="0"/>
              </a:spcBef>
            </a:pPr>
            <a:r>
              <a:rPr lang="en-US" i="0" baseline="0" dirty="0" smtClean="0"/>
              <a:t>Transition to the next slide by explaining to participants that they will now look at a K-5 problem. </a:t>
            </a:r>
          </a:p>
          <a:p>
            <a:pPr defTabSz="931686">
              <a:spcBef>
                <a:spcPct val="0"/>
              </a:spcBef>
            </a:pPr>
            <a:endParaRPr lang="en-US" b="1" dirty="0" smtClean="0"/>
          </a:p>
        </p:txBody>
      </p:sp>
      <p:sp>
        <p:nvSpPr>
          <p:cNvPr id="203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206619-00BC-429A-ADDD-F68B1359E1F7}" type="slidenum">
              <a:rPr lang="en-US">
                <a:latin typeface="Arial" pitchFamily="34" charset="0"/>
              </a:rPr>
              <a:pPr/>
              <a:t>43</a:t>
            </a:fld>
            <a:endParaRPr lang="en-US" dirty="0">
              <a:latin typeface="Arial" pitchFamily="34" charset="0"/>
            </a:endParaRPr>
          </a:p>
        </p:txBody>
      </p:sp>
    </p:spTree>
    <p:extLst>
      <p:ext uri="{BB962C8B-B14F-4D97-AF65-F5344CB8AC3E}">
        <p14:creationId xmlns:p14="http://schemas.microsoft.com/office/powerpoint/2010/main" val="205080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a:t>
            </a:r>
            <a:r>
              <a:rPr lang="en-US" b="0" baseline="0" dirty="0" smtClean="0"/>
              <a:t> participants look at the problem on the slide and determine its placement on the Cognitive Rigor Matrix and have groups share their response. </a:t>
            </a:r>
          </a:p>
          <a:p>
            <a:endParaRPr lang="en-US" b="0" baseline="0" dirty="0" smtClean="0"/>
          </a:p>
          <a:p>
            <a:r>
              <a:rPr lang="en-US" b="0" baseline="0" dirty="0" smtClean="0"/>
              <a:t>Note: This is a 4</a:t>
            </a:r>
            <a:r>
              <a:rPr lang="en-US" b="0" baseline="30000" dirty="0" smtClean="0"/>
              <a:t>th</a:t>
            </a:r>
            <a:r>
              <a:rPr lang="en-US" b="0" baseline="0" dirty="0" smtClean="0"/>
              <a:t> grade sample assessment task that has been modified to provide extensive scaffolding. At the end of this activity, participants will view the actual assessment task without the scaffolds in place. Due to the added scaffolding, this problem would fall somewhere around the Apply/DOK Level 1 range because students are asked to follow a given set of steps and only need to apply the formula for area and complete the multiplication to answer the problem. </a:t>
            </a:r>
          </a:p>
          <a:p>
            <a:endParaRPr lang="en-US" b="0" baseline="0" dirty="0" smtClean="0"/>
          </a:p>
          <a:p>
            <a:r>
              <a:rPr lang="en-US" b="0" baseline="0" dirty="0" smtClean="0"/>
              <a:t>After participants have shared their response and an agreement is made on the matrix placement, transition to the next slide by asking how the problem might change if some or all of the scaffolding is removed. </a:t>
            </a:r>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44</a:t>
            </a:fld>
            <a:endParaRPr lang="en-US" dirty="0"/>
          </a:p>
        </p:txBody>
      </p:sp>
    </p:spTree>
    <p:extLst>
      <p:ext uri="{BB962C8B-B14F-4D97-AF65-F5344CB8AC3E}">
        <p14:creationId xmlns:p14="http://schemas.microsoft.com/office/powerpoint/2010/main" val="172803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a:t>
            </a:r>
            <a:r>
              <a:rPr lang="en-US" b="0" baseline="0" dirty="0" smtClean="0"/>
              <a:t> participants determine if removing the scaffold (the steps to follow) changes the problems placement on the matrix. Some participants may say that the placement has not change, however an argument can be made here that the problem is still in the Apply range but has moved to DOK 2 because students need to make the determination of having to calculate the area vs. being specifically asked to find the area in the previous version. As there are elements of both DOK 1 and DOK 2 present in the problem, a definitive level may not be agreed upon, however that is okay because the two are very closely related. As long as participants are not way off on their placement determination go ahead and move to the next slide where more of the scaffolding has been removed. </a:t>
            </a:r>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45</a:t>
            </a:fld>
            <a:endParaRPr lang="en-US" dirty="0"/>
          </a:p>
        </p:txBody>
      </p:sp>
    </p:spTree>
    <p:extLst>
      <p:ext uri="{BB962C8B-B14F-4D97-AF65-F5344CB8AC3E}">
        <p14:creationId xmlns:p14="http://schemas.microsoft.com/office/powerpoint/2010/main" val="302939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 participants repeat the</a:t>
            </a:r>
            <a:r>
              <a:rPr lang="en-US" b="0" baseline="0" dirty="0" smtClean="0"/>
              <a:t> process of determining the problem’s placement on the matrix. But note, as more of the scaffolding falls away, where the problem actually falls is beginning to become more dependent on what students know and how the teacher implements the problem. For example, if students do not understand what a ‘square mile means’, they may need investigate the problem further with the teacher’s assistance which may push the problem further into the Analyze range. However, if a student understands this concept and is easily able to calculate the area and multiply to find the total number of deer, and this would then stay in the Apply range. </a:t>
            </a:r>
          </a:p>
          <a:p>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46</a:t>
            </a:fld>
            <a:endParaRPr lang="en-US" dirty="0"/>
          </a:p>
        </p:txBody>
      </p:sp>
    </p:spTree>
    <p:extLst>
      <p:ext uri="{BB962C8B-B14F-4D97-AF65-F5344CB8AC3E}">
        <p14:creationId xmlns:p14="http://schemas.microsoft.com/office/powerpoint/2010/main" val="314135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Take</a:t>
            </a:r>
            <a:r>
              <a:rPr lang="en-US" b="1" baseline="0" dirty="0" smtClean="0"/>
              <a:t> a Look</a:t>
            </a:r>
            <a:endParaRPr lang="en-US" b="1" dirty="0" smtClean="0"/>
          </a:p>
          <a:p>
            <a:r>
              <a:rPr lang="en-US" dirty="0" smtClean="0"/>
              <a:t>Have participants</a:t>
            </a:r>
            <a:r>
              <a:rPr lang="en-US" baseline="0" dirty="0" smtClean="0"/>
              <a:t> examine the original task and determine its placement on the matrix. The problem has changed significantly because students have to understand the relationship between perimeter and area and be able to work towards determining the area after they have completed calculations to construct the perimeter. Again, the placement on the matrix will be dependent somewhat on students’ understanding and teacher implementation, but if focusing on what the tasks is asking it should be placed somewhere around the Apply/Analyze and DOK 3 range. Again, make sure that participants understand that not every problem is going to fit nicely into one spot on the matrix, but that they should be able to find a general area based on the criteria given. </a:t>
            </a:r>
          </a:p>
          <a:p>
            <a:endParaRPr lang="en-US" baseline="0" dirty="0" smtClean="0"/>
          </a:p>
          <a:p>
            <a:r>
              <a:rPr lang="en-US" baseline="0" dirty="0" smtClean="0"/>
              <a:t>Provide background on the task and discuss the Content and Practice Standards addressed. </a:t>
            </a:r>
            <a:r>
              <a:rPr lang="en-US" dirty="0" smtClean="0"/>
              <a:t>Finally, ask participants w</a:t>
            </a:r>
            <a:r>
              <a:rPr lang="en-US" baseline="0" dirty="0" smtClean="0"/>
              <a:t>hat challenges they may face when asking teachers to move students towards thinking at this level of mathematics. A key point to bring out in the discussion if it is not brought out by participants is that many teachers may feel that not all students are ready to work tasks such as this. Use the answer to this question to transition to the next slide. </a:t>
            </a:r>
          </a:p>
          <a:p>
            <a:endParaRPr lang="en-US" baseline="0" dirty="0" smtClean="0"/>
          </a:p>
          <a:p>
            <a:r>
              <a:rPr lang="en-US" baseline="0" dirty="0" smtClean="0"/>
              <a:t>Note:</a:t>
            </a:r>
          </a:p>
          <a:p>
            <a:r>
              <a:rPr lang="en-US" baseline="0" dirty="0" smtClean="0"/>
              <a:t>Use the following as the task is debriefed with the participants:</a:t>
            </a:r>
          </a:p>
          <a:p>
            <a:r>
              <a:rPr lang="en-US" baseline="0" dirty="0" smtClean="0"/>
              <a:t>Task Background: The following is background information provided by the Dana Center about this specific task: “</a:t>
            </a:r>
            <a:r>
              <a:rPr lang="en-US" dirty="0" smtClean="0"/>
              <a:t>In the grade 3 CCSSM, students developed their understanding of area and perimeter by solving real-world and mathematical problems involving rectangles with a missing side length. In the grade 4 CCSSM, students now apply this securely held knowledge for the first time to solve multistep problems. This task is innovative because students go much deeper than just demonstrating their ability to solve area and perimeter problems. They reason about the model and the relationship between area and perimeter. Students must move in and out of context as they create a coherent representation of the problem, consider the units involved, and attend to the meaning of quantities.”</a:t>
            </a:r>
          </a:p>
          <a:p>
            <a:r>
              <a:rPr lang="en-US" dirty="0" smtClean="0"/>
              <a:t>Content Standards covered by the task: 4.OA.3, 4.NBT.5 and build off of 3.MD.7b and 3.MD.8.</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47</a:t>
            </a:fld>
            <a:endParaRPr lang="en-US" dirty="0"/>
          </a:p>
        </p:txBody>
      </p:sp>
    </p:spTree>
    <p:extLst>
      <p:ext uri="{BB962C8B-B14F-4D97-AF65-F5344CB8AC3E}">
        <p14:creationId xmlns:p14="http://schemas.microsoft.com/office/powerpoint/2010/main" val="294732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a:t>
            </a:r>
            <a:r>
              <a:rPr lang="en-US" b="1" baseline="0" dirty="0" smtClean="0"/>
              <a:t> Big Question</a:t>
            </a:r>
            <a:endParaRPr lang="en-US" b="1" dirty="0" smtClean="0"/>
          </a:p>
          <a:p>
            <a:r>
              <a:rPr lang="en-US" baseline="0" dirty="0" smtClean="0"/>
              <a:t>Explain to participants that if students are going to be expected to work cognitively rigorous tasks, such as those Dan Meyer discussed, as they enter middle and high school, we have to prepare them for this in K–5. The question now becomes “H</a:t>
            </a:r>
            <a:r>
              <a:rPr lang="en-US" dirty="0" smtClean="0"/>
              <a:t>ow can I h</a:t>
            </a:r>
            <a:r>
              <a:rPr lang="en-US" baseline="0" dirty="0" smtClean="0"/>
              <a:t>elp teachers incorporate cognitively rigorous tasks that will benefit all students?” This is the question participants will focus on now. </a:t>
            </a:r>
            <a:r>
              <a:rPr lang="en-US" dirty="0" smtClean="0"/>
              <a:t>Explain to participants</a:t>
            </a:r>
            <a:r>
              <a:rPr lang="en-US" baseline="0" dirty="0" smtClean="0"/>
              <a:t> that they will now examine strategies that can be used to provide multiple pathways into the mathematics of cognitively rigorous tasks so that all students can benefit from its use.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48</a:t>
            </a:fld>
            <a:endParaRPr lang="en-US" dirty="0"/>
          </a:p>
        </p:txBody>
      </p:sp>
    </p:spTree>
    <p:extLst>
      <p:ext uri="{BB962C8B-B14F-4D97-AF65-F5344CB8AC3E}">
        <p14:creationId xmlns:p14="http://schemas.microsoft.com/office/powerpoint/2010/main" val="392890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474720" y="6021544"/>
            <a:ext cx="1742739" cy="584775"/>
          </a:xfrm>
          <a:prstGeom prst="rect">
            <a:avLst/>
          </a:prstGeom>
          <a:noFill/>
        </p:spPr>
        <p:txBody>
          <a:bodyPr wrap="square" rtlCol="0">
            <a:spAutoFit/>
          </a:bodyPr>
          <a:lstStyle/>
          <a:p>
            <a:pPr algn="ctr"/>
            <a:r>
              <a:rPr lang="en-US" sz="3200" b="1" smtClean="0">
                <a:solidFill>
                  <a:schemeClr val="bg1"/>
                </a:solidFill>
              </a:rPr>
              <a:t>Section 4</a:t>
            </a:r>
            <a:endParaRPr lang="en-US" sz="32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CbO4Gx0Rq4EGOM&amp;tbnid=4ymXHa7MwvEZCM:&amp;ved=0CAUQjRw&amp;url=http://www.eaieducation.com/Product/531080/Fraction_Tiles_Set_with_Tray_Set_of_51.aspx&amp;ei=Ihc2U8D-BozKsQT-hoLgAw&amp;bvm=bv.63808443,d.dmQ&amp;psig=AFQjCNGYn6jqSPN9izElrbMwTTRJ0BSr5w&amp;ust=139614017373736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illustrativemathematics.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7" Type="http://schemas.openxmlformats.org/officeDocument/2006/relationships/hyperlink" Target="http://map.mathshell.org/materials/index.p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arterbalanced.org/" TargetMode="External"/><Relationship Id="rId5" Type="http://schemas.openxmlformats.org/officeDocument/2006/relationships/hyperlink" Target="http://achievethecore.org/"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ted.com/talks/dan_meyer_math_curriculum_makeove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K-5: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750888"/>
            <a:ext cx="8153400" cy="3656386"/>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a:p>
            <a:pPr algn="ctr">
              <a:buNone/>
            </a:pPr>
            <a:r>
              <a:rPr lang="en-US" sz="4400" dirty="0" smtClean="0">
                <a:latin typeface="+mj-lt"/>
              </a:rPr>
              <a:t>C-R-A</a:t>
            </a:r>
          </a:p>
          <a:p>
            <a:pPr algn="ctr">
              <a:buNone/>
            </a:pPr>
            <a:r>
              <a:rPr lang="en-US" sz="4800" dirty="0" smtClean="0">
                <a:latin typeface="+mj-lt"/>
              </a:rPr>
              <a:t> </a:t>
            </a:r>
          </a:p>
        </p:txBody>
      </p:sp>
      <p:sp>
        <p:nvSpPr>
          <p:cNvPr id="3" name="Title 2"/>
          <p:cNvSpPr>
            <a:spLocks noGrp="1"/>
          </p:cNvSpPr>
          <p:nvPr>
            <p:ph type="title"/>
          </p:nvPr>
        </p:nvSpPr>
        <p:spPr/>
        <p:txBody>
          <a:bodyPr>
            <a:normAutofit fontScale="90000"/>
          </a:bodyPr>
          <a:lstStyle/>
          <a:p>
            <a:r>
              <a:rPr lang="en-US" dirty="0"/>
              <a:t>Strategies for Differentiating  Cognitively 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49</a:t>
            </a:fld>
            <a:endParaRPr lang="en-US" dirty="0"/>
          </a:p>
        </p:txBody>
      </p:sp>
      <p:grpSp>
        <p:nvGrpSpPr>
          <p:cNvPr id="5" name="Group 5"/>
          <p:cNvGrpSpPr>
            <a:grpSpLocks/>
          </p:cNvGrpSpPr>
          <p:nvPr/>
        </p:nvGrpSpPr>
        <p:grpSpPr bwMode="auto">
          <a:xfrm>
            <a:off x="7092188" y="4847778"/>
            <a:ext cx="1219200" cy="990600"/>
            <a:chOff x="7432040" y="4953000"/>
            <a:chExt cx="1219200" cy="990600"/>
          </a:xfrm>
        </p:grpSpPr>
        <p:pic>
          <p:nvPicPr>
            <p:cNvPr id="9"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10" name="TextBox 7"/>
            <p:cNvSpPr txBox="1">
              <a:spLocks noChangeArrowheads="1"/>
            </p:cNvSpPr>
            <p:nvPr/>
          </p:nvSpPr>
          <p:spPr bwMode="auto">
            <a:xfrm>
              <a:off x="7432040" y="4953000"/>
              <a:ext cx="1219200" cy="369332"/>
            </a:xfrm>
            <a:prstGeom prst="rect">
              <a:avLst/>
            </a:prstGeom>
            <a:noFill/>
            <a:ln w="9525">
              <a:noFill/>
              <a:miter lim="800000"/>
              <a:headEnd/>
              <a:tailEnd/>
            </a:ln>
          </p:spPr>
          <p:txBody>
            <a:bodyPr wrap="square">
              <a:spAutoFit/>
            </a:bodyPr>
            <a:lstStyle/>
            <a:p>
              <a:pPr algn="ctr"/>
              <a:r>
                <a:rPr lang="en-US" dirty="0" smtClean="0"/>
                <a:t>Page 22</a:t>
              </a:r>
              <a:endParaRPr lang="en-US" dirty="0"/>
            </a:p>
          </p:txBody>
        </p:sp>
      </p:grpSp>
      <p:sp>
        <p:nvSpPr>
          <p:cNvPr id="6" name="Footer Placeholder 5"/>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660" y="4422363"/>
            <a:ext cx="8153400" cy="984885"/>
          </a:xfrm>
        </p:spPr>
        <p:txBody>
          <a:bodyPr/>
          <a:lstStyle/>
          <a:p>
            <a:r>
              <a:rPr lang="en-US" dirty="0" smtClean="0"/>
              <a:t>What can be added to the problem?</a:t>
            </a:r>
          </a:p>
          <a:p>
            <a:r>
              <a:rPr lang="en-US" dirty="0" smtClean="0"/>
              <a:t>What can happen during the implementation?</a:t>
            </a:r>
            <a:endParaRPr lang="en-US" dirty="0"/>
          </a:p>
        </p:txBody>
      </p:sp>
      <p:sp>
        <p:nvSpPr>
          <p:cNvPr id="3" name="Title 2"/>
          <p:cNvSpPr>
            <a:spLocks noGrp="1"/>
          </p:cNvSpPr>
          <p:nvPr>
            <p:ph type="title"/>
          </p:nvPr>
        </p:nvSpPr>
        <p:spPr>
          <a:xfrm>
            <a:off x="384048" y="228600"/>
            <a:ext cx="8153400" cy="703729"/>
          </a:xfrm>
        </p:spPr>
        <p:txBody>
          <a:bodyPr/>
          <a:lstStyle/>
          <a:p>
            <a:r>
              <a:rPr lang="en-US" dirty="0"/>
              <a:t>Scaffolding</a:t>
            </a:r>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sp>
        <p:nvSpPr>
          <p:cNvPr id="6" name="Rectangle 1"/>
          <p:cNvSpPr>
            <a:spLocks noChangeArrowheads="1"/>
          </p:cNvSpPr>
          <p:nvPr/>
        </p:nvSpPr>
        <p:spPr bwMode="auto">
          <a:xfrm>
            <a:off x="452719" y="1156910"/>
            <a:ext cx="8310281" cy="295465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cs typeface="Arial" pitchFamily="34" charset="0"/>
              </a:rPr>
              <a:t>Five friends ordered 3 large sandwiches. </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cs typeface="Arial" pitchFamily="34" charset="0"/>
              </a:rPr>
              <a:t>James ate ¾ of a sandwich.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cs typeface="Arial" pitchFamily="34" charset="0"/>
              </a:rPr>
              <a:t>Katya</a:t>
            </a:r>
            <a:r>
              <a:rPr kumimoji="0" lang="en-US" sz="3200" b="1" i="0" u="none" strike="noStrike" cap="none" normalizeH="0" dirty="0" smtClean="0">
                <a:ln>
                  <a:noFill/>
                </a:ln>
                <a:solidFill>
                  <a:schemeClr val="tx1"/>
                </a:solidFill>
                <a:effectLst/>
                <a:latin typeface="+mn-lt"/>
                <a:cs typeface="Arial" pitchFamily="34" charset="0"/>
              </a:rPr>
              <a:t> ate ¼ of a sandwich. </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baseline="0" dirty="0" smtClean="0">
                <a:cs typeface="Arial" pitchFamily="34" charset="0"/>
              </a:rPr>
              <a:t>Ramon ate ¾ of a sandwich.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dirty="0" smtClean="0">
                <a:ln>
                  <a:noFill/>
                </a:ln>
                <a:solidFill>
                  <a:schemeClr val="tx1"/>
                </a:solidFill>
                <a:effectLst/>
                <a:latin typeface="+mn-lt"/>
                <a:cs typeface="Arial" pitchFamily="34" charset="0"/>
              </a:rPr>
              <a:t>Sienna age ½  of a sandwich. </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baseline="0" dirty="0" smtClean="0">
                <a:cs typeface="Arial" pitchFamily="34" charset="0"/>
              </a:rPr>
              <a:t>How much sandwich is left for Oscar?</a:t>
            </a:r>
            <a:endParaRPr kumimoji="0" lang="en-US" sz="3200" b="1"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1772793"/>
          </a:xfrm>
        </p:spPr>
        <p:txBody>
          <a:bodyPr/>
          <a:lstStyle/>
          <a:p>
            <a:pPr indent="0">
              <a:buNone/>
            </a:pPr>
            <a:r>
              <a:rPr lang="en-US" dirty="0" smtClean="0"/>
              <a:t>Example 1: The answer to a division problem is 10. What numbers did you divide to get this answer and what word problem might you have been solving?</a:t>
            </a:r>
            <a:endParaRPr lang="en-US" dirty="0"/>
          </a:p>
        </p:txBody>
      </p:sp>
      <p:sp>
        <p:nvSpPr>
          <p:cNvPr id="3" name="Title 2"/>
          <p:cNvSpPr>
            <a:spLocks noGrp="1"/>
          </p:cNvSpPr>
          <p:nvPr>
            <p:ph type="title"/>
          </p:nvPr>
        </p:nvSpPr>
        <p:spPr/>
        <p:txBody>
          <a:bodyPr/>
          <a:lstStyle/>
          <a:p>
            <a:r>
              <a:rPr lang="en-US" dirty="0" smtClean="0"/>
              <a:t>Open Questions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51</a:t>
            </a:fld>
            <a:endParaRPr lang="en-US" dirty="0"/>
          </a:p>
        </p:txBody>
      </p:sp>
      <p:sp>
        <p:nvSpPr>
          <p:cNvPr id="6" name="Content Placeholder 1"/>
          <p:cNvSpPr txBox="1">
            <a:spLocks/>
          </p:cNvSpPr>
          <p:nvPr/>
        </p:nvSpPr>
        <p:spPr>
          <a:xfrm>
            <a:off x="362895" y="3533432"/>
            <a:ext cx="8153400" cy="1772793"/>
          </a:xfrm>
          <a:prstGeom prst="rect">
            <a:avLst/>
          </a:prstGeom>
        </p:spPr>
        <p:txBody>
          <a:bodyPr vert="horz" lIns="0" tIns="0" rIns="0" bIns="0" rtlCol="0">
            <a:spAutoFit/>
          </a:bodyPr>
          <a:lstStyle/>
          <a:p>
            <a:pPr marL="396875" marR="0" lvl="0"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 2: Andrew ate ______ of the pizza and had _____ left over. Olivia</a:t>
            </a:r>
            <a:r>
              <a:rPr kumimoji="0" lang="en-US" sz="3200" b="0" i="0" u="none" strike="noStrike" kern="1200" cap="none" spc="0" normalizeH="0" noProof="0" dirty="0" smtClean="0">
                <a:ln>
                  <a:noFill/>
                </a:ln>
                <a:solidFill>
                  <a:schemeClr val="tx1"/>
                </a:solidFill>
                <a:effectLst/>
                <a:uLnTx/>
                <a:uFillTx/>
                <a:latin typeface="+mn-lt"/>
                <a:ea typeface="+mn-ea"/>
                <a:cs typeface="+mn-cs"/>
              </a:rPr>
              <a:t> ate ½ of the leftovers and gave the rest to Michael. How much pizza did Michael get to eat?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886397"/>
          </a:xfrm>
        </p:spPr>
        <p:txBody>
          <a:bodyPr/>
          <a:lstStyle/>
          <a:p>
            <a:pPr marL="0" indent="0">
              <a:buNone/>
            </a:pPr>
            <a:r>
              <a:rPr lang="en-US" dirty="0" smtClean="0"/>
              <a:t>Example 3: Create a word problem that can solved by adding two fractions. </a:t>
            </a:r>
            <a:endParaRPr lang="en-US" dirty="0"/>
          </a:p>
        </p:txBody>
      </p:sp>
      <p:sp>
        <p:nvSpPr>
          <p:cNvPr id="3" name="Title 2"/>
          <p:cNvSpPr>
            <a:spLocks noGrp="1"/>
          </p:cNvSpPr>
          <p:nvPr>
            <p:ph type="title"/>
          </p:nvPr>
        </p:nvSpPr>
        <p:spPr/>
        <p:txBody>
          <a:bodyPr/>
          <a:lstStyle/>
          <a:p>
            <a:r>
              <a:rPr lang="en-US" dirty="0" smtClean="0"/>
              <a:t>Open Questions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52</a:t>
            </a:fld>
            <a:endParaRPr lang="en-US" dirty="0"/>
          </a:p>
        </p:txBody>
      </p:sp>
      <p:sp>
        <p:nvSpPr>
          <p:cNvPr id="6" name="Content Placeholder 1"/>
          <p:cNvSpPr txBox="1">
            <a:spLocks/>
          </p:cNvSpPr>
          <p:nvPr/>
        </p:nvSpPr>
        <p:spPr>
          <a:xfrm>
            <a:off x="359624" y="3038757"/>
            <a:ext cx="8153400" cy="2511457"/>
          </a:xfrm>
          <a:prstGeom prst="rect">
            <a:avLst/>
          </a:prstGeom>
        </p:spPr>
        <p:txBody>
          <a:bodyPr vert="horz" lIns="0" tIns="0" rIns="0" bIns="0" rtlCol="0">
            <a:spAutoFit/>
          </a:bodyPr>
          <a:lstStyle/>
          <a:p>
            <a:pPr marR="0" lvl="0"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 4: Fill in the numbers that will make the equation true. </a:t>
            </a:r>
          </a:p>
          <a:p>
            <a:pPr marL="396875" marR="0" lvl="0" indent="-396875" algn="l" defTabSz="914363" rtl="0" eaLnBrk="1" fontAlgn="auto" latinLnBrk="0" hangingPunct="1">
              <a:lnSpc>
                <a:spcPct val="90000"/>
              </a:lnSpc>
              <a:spcBef>
                <a:spcPct val="20000"/>
              </a:spcBef>
              <a:spcAft>
                <a:spcPts val="0"/>
              </a:spcAft>
              <a:buClrTx/>
              <a:buSzTx/>
              <a:buFontTx/>
              <a:buNone/>
              <a:tabLst/>
              <a:defRPr/>
            </a:pPr>
            <a:r>
              <a:rPr lang="en-US" sz="3200" noProof="0" dirty="0" smtClean="0"/>
              <a:t>    9 + ____ = _____</a:t>
            </a:r>
          </a:p>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    ____ + 5 = _____</a:t>
            </a:r>
          </a:p>
          <a:p>
            <a:pPr marL="396875" marR="0" lvl="0" indent="-396875" algn="l" defTabSz="914363" rtl="0" eaLnBrk="1" fontAlgn="auto" latinLnBrk="0" hangingPunct="1">
              <a:lnSpc>
                <a:spcPct val="90000"/>
              </a:lnSpc>
              <a:spcBef>
                <a:spcPct val="20000"/>
              </a:spcBef>
              <a:spcAft>
                <a:spcPts val="0"/>
              </a:spcAft>
              <a:buClrTx/>
              <a:buSzTx/>
              <a:buFontTx/>
              <a:buNone/>
              <a:tabLst/>
              <a:defRPr/>
            </a:pPr>
            <a:r>
              <a:rPr lang="en-US" sz="3200" noProof="0" dirty="0" smtClean="0"/>
              <a:t>    10 + ___ = _____</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908762"/>
          </a:xfrm>
        </p:spPr>
        <p:txBody>
          <a:bodyPr/>
          <a:lstStyle/>
          <a:p>
            <a:pPr>
              <a:lnSpc>
                <a:spcPct val="100000"/>
              </a:lnSpc>
              <a:spcBef>
                <a:spcPts val="1800"/>
              </a:spcBef>
            </a:pPr>
            <a:r>
              <a:rPr lang="en-US" dirty="0" smtClean="0"/>
              <a:t>Example 1</a:t>
            </a:r>
          </a:p>
          <a:p>
            <a:pPr lvl="1">
              <a:lnSpc>
                <a:spcPct val="100000"/>
              </a:lnSpc>
              <a:spcBef>
                <a:spcPts val="1800"/>
              </a:spcBef>
            </a:pPr>
            <a:r>
              <a:rPr lang="en-US" sz="3200" dirty="0" smtClean="0"/>
              <a:t>Choice 1: Create an equation that requires you to add two 3-digit numbers. How can you tell if your equation is true?</a:t>
            </a:r>
          </a:p>
          <a:p>
            <a:pPr lvl="1">
              <a:lnSpc>
                <a:spcPct val="100000"/>
              </a:lnSpc>
              <a:spcBef>
                <a:spcPts val="1800"/>
              </a:spcBef>
            </a:pPr>
            <a:r>
              <a:rPr lang="en-US" sz="3200" dirty="0" smtClean="0"/>
              <a:t>Choice 2: Create an equation that requires you to add two 2-digit numbers. How can you tell if your equation is true?</a:t>
            </a:r>
            <a:endParaRPr lang="en-US" sz="3200" dirty="0"/>
          </a:p>
        </p:txBody>
      </p:sp>
      <p:sp>
        <p:nvSpPr>
          <p:cNvPr id="3" name="Title 2"/>
          <p:cNvSpPr>
            <a:spLocks noGrp="1"/>
          </p:cNvSpPr>
          <p:nvPr>
            <p:ph type="title"/>
          </p:nvPr>
        </p:nvSpPr>
        <p:spPr/>
        <p:txBody>
          <a:bodyPr/>
          <a:lstStyle/>
          <a:p>
            <a:r>
              <a:rPr lang="en-US" dirty="0" smtClean="0"/>
              <a:t>Parallel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136517"/>
          </a:xfrm>
        </p:spPr>
        <p:txBody>
          <a:bodyPr/>
          <a:lstStyle/>
          <a:p>
            <a:r>
              <a:rPr lang="en-US" dirty="0" smtClean="0"/>
              <a:t>Example 2: Create a word problem for one of these equations. </a:t>
            </a:r>
          </a:p>
          <a:p>
            <a:endParaRPr lang="en-US" dirty="0" smtClean="0"/>
          </a:p>
          <a:p>
            <a:pPr lvl="1"/>
            <a:r>
              <a:rPr lang="en-US" sz="3200" dirty="0" smtClean="0"/>
              <a:t>Choice 1: 9 x 5 = 45</a:t>
            </a:r>
          </a:p>
          <a:p>
            <a:pPr lvl="1"/>
            <a:endParaRPr lang="en-US" sz="3200" dirty="0" smtClean="0"/>
          </a:p>
          <a:p>
            <a:pPr lvl="1"/>
            <a:r>
              <a:rPr lang="en-US" sz="3200" dirty="0" smtClean="0"/>
              <a:t>Choice 2: 18 x 3 = 54</a:t>
            </a:r>
          </a:p>
          <a:p>
            <a:pPr lvl="1"/>
            <a:endParaRPr lang="en-US" sz="3200" dirty="0" smtClean="0"/>
          </a:p>
          <a:p>
            <a:pPr lvl="1"/>
            <a:r>
              <a:rPr lang="en-US" sz="3200" dirty="0" smtClean="0"/>
              <a:t>Choice 3: 23 X 4 = 92</a:t>
            </a:r>
            <a:endParaRPr lang="en-US" sz="3200" dirty="0"/>
          </a:p>
        </p:txBody>
      </p:sp>
      <p:sp>
        <p:nvSpPr>
          <p:cNvPr id="3" name="Title 2"/>
          <p:cNvSpPr>
            <a:spLocks noGrp="1"/>
          </p:cNvSpPr>
          <p:nvPr>
            <p:ph type="title"/>
          </p:nvPr>
        </p:nvSpPr>
        <p:spPr/>
        <p:txBody>
          <a:bodyPr/>
          <a:lstStyle/>
          <a:p>
            <a:r>
              <a:rPr lang="en-US" dirty="0" smtClean="0"/>
              <a:t>Parallel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088" y="1702133"/>
            <a:ext cx="1519703" cy="443198"/>
          </a:xfrm>
        </p:spPr>
        <p:txBody>
          <a:bodyPr/>
          <a:lstStyle/>
          <a:p>
            <a:pPr>
              <a:buNone/>
            </a:pPr>
            <a:r>
              <a:rPr lang="en-US" dirty="0" smtClean="0"/>
              <a:t>Concrete</a:t>
            </a:r>
            <a:endParaRPr lang="en-US" dirty="0"/>
          </a:p>
        </p:txBody>
      </p:sp>
      <p:sp>
        <p:nvSpPr>
          <p:cNvPr id="3" name="Title 2"/>
          <p:cNvSpPr>
            <a:spLocks noGrp="1"/>
          </p:cNvSpPr>
          <p:nvPr>
            <p:ph type="title"/>
          </p:nvPr>
        </p:nvSpPr>
        <p:spPr/>
        <p:txBody>
          <a:bodyPr/>
          <a:lstStyle/>
          <a:p>
            <a:r>
              <a:rPr lang="en-US" dirty="0" smtClean="0"/>
              <a:t>C-R-A</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55</a:t>
            </a:fld>
            <a:endParaRPr lang="en-US" dirty="0"/>
          </a:p>
        </p:txBody>
      </p:sp>
      <p:sp>
        <p:nvSpPr>
          <p:cNvPr id="6" name="Content Placeholder 1"/>
          <p:cNvSpPr txBox="1">
            <a:spLocks/>
          </p:cNvSpPr>
          <p:nvPr/>
        </p:nvSpPr>
        <p:spPr>
          <a:xfrm>
            <a:off x="3129747" y="1719622"/>
            <a:ext cx="2821348" cy="4431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Representational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7267032" y="1749602"/>
            <a:ext cx="1442254" cy="4431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Abstract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Straight Arrow Connector 8"/>
          <p:cNvCxnSpPr/>
          <p:nvPr/>
        </p:nvCxnSpPr>
        <p:spPr>
          <a:xfrm flipV="1">
            <a:off x="314794" y="2398426"/>
            <a:ext cx="8274570" cy="29980"/>
          </a:xfrm>
          <a:prstGeom prst="straightConnector1">
            <a:avLst/>
          </a:prstGeom>
          <a:ln w="44450">
            <a:headEnd type="oval"/>
            <a:tailEnd type="oval"/>
          </a:ln>
        </p:spPr>
        <p:style>
          <a:lnRef idx="1">
            <a:schemeClr val="accent1"/>
          </a:lnRef>
          <a:fillRef idx="0">
            <a:schemeClr val="accent1"/>
          </a:fillRef>
          <a:effectRef idx="0">
            <a:schemeClr val="accent1"/>
          </a:effectRef>
          <a:fontRef idx="minor">
            <a:schemeClr val="tx1"/>
          </a:fontRef>
        </p:style>
      </p:cxnSp>
      <p:pic>
        <p:nvPicPr>
          <p:cNvPr id="4098" name="Picture 2" descr="https://encrypted-tbn3.gstatic.com/images?q=tbn:ANd9GcTDAkgQpOdLcJ8DtpsfBnB4KWAq6A2SnSG0sQQi-io7Cn-k5_-qVw">
            <a:hlinkClick r:id="rId3"/>
          </p:cNvPr>
          <p:cNvPicPr>
            <a:picLocks noChangeAspect="1" noChangeArrowheads="1"/>
          </p:cNvPicPr>
          <p:nvPr/>
        </p:nvPicPr>
        <p:blipFill>
          <a:blip r:embed="rId4" cstate="print"/>
          <a:srcRect/>
          <a:stretch>
            <a:fillRect/>
          </a:stretch>
        </p:blipFill>
        <p:spPr bwMode="auto">
          <a:xfrm>
            <a:off x="0" y="2715093"/>
            <a:ext cx="2619375" cy="2619375"/>
          </a:xfrm>
          <a:prstGeom prst="rect">
            <a:avLst/>
          </a:prstGeom>
          <a:noFill/>
        </p:spPr>
      </p:pic>
      <p:cxnSp>
        <p:nvCxnSpPr>
          <p:cNvPr id="12" name="Straight Arrow Connector 11"/>
          <p:cNvCxnSpPr/>
          <p:nvPr/>
        </p:nvCxnSpPr>
        <p:spPr>
          <a:xfrm flipV="1">
            <a:off x="2608288" y="3972393"/>
            <a:ext cx="524656" cy="149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13" descr="fractions.tif"/>
          <p:cNvPicPr>
            <a:picLocks noChangeAspect="1"/>
          </p:cNvPicPr>
          <p:nvPr/>
        </p:nvPicPr>
        <p:blipFill>
          <a:blip r:embed="rId5" cstate="print"/>
          <a:srcRect l="6096" t="9618" r="23976" b="60874"/>
          <a:stretch>
            <a:fillRect/>
          </a:stretch>
        </p:blipFill>
        <p:spPr>
          <a:xfrm>
            <a:off x="3177914" y="3177915"/>
            <a:ext cx="2882238" cy="1573967"/>
          </a:xfrm>
          <a:prstGeom prst="rect">
            <a:avLst/>
          </a:prstGeom>
        </p:spPr>
      </p:pic>
      <p:pic>
        <p:nvPicPr>
          <p:cNvPr id="15" name="Picture 14" descr="fractions.tif"/>
          <p:cNvPicPr>
            <a:picLocks noChangeAspect="1"/>
          </p:cNvPicPr>
          <p:nvPr/>
        </p:nvPicPr>
        <p:blipFill>
          <a:blip r:embed="rId6" cstate="print"/>
          <a:srcRect l="6156" t="49836" r="27088"/>
          <a:stretch>
            <a:fillRect/>
          </a:stretch>
        </p:blipFill>
        <p:spPr>
          <a:xfrm>
            <a:off x="6577450" y="2803161"/>
            <a:ext cx="2566550" cy="2495862"/>
          </a:xfrm>
          <a:prstGeom prst="rect">
            <a:avLst/>
          </a:prstGeom>
        </p:spPr>
      </p:pic>
      <p:cxnSp>
        <p:nvCxnSpPr>
          <p:cNvPr id="16" name="Straight Arrow Connector 15"/>
          <p:cNvCxnSpPr/>
          <p:nvPr/>
        </p:nvCxnSpPr>
        <p:spPr>
          <a:xfrm flipV="1">
            <a:off x="6043534" y="3929921"/>
            <a:ext cx="524656" cy="149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76190" y="1612192"/>
                <a:ext cx="6456939" cy="3339569"/>
              </a:xfrm>
            </p:spPr>
            <p:txBody>
              <a:bodyPr/>
              <a:lstStyle/>
              <a:p>
                <a:pPr algn="ctr">
                  <a:buNone/>
                </a:pPr>
                <a:r>
                  <a:rPr lang="en-US" dirty="0" smtClean="0"/>
                  <a:t>Order the following fractions </a:t>
                </a:r>
                <a:br>
                  <a:rPr lang="en-US" dirty="0" smtClean="0"/>
                </a:br>
                <a:r>
                  <a:rPr lang="en-US" dirty="0" smtClean="0"/>
                  <a:t>from smallest to largest: </a:t>
                </a:r>
              </a:p>
              <a:p>
                <a:pPr algn="ctr">
                  <a:buNone/>
                </a:pPr>
                <a:endParaRPr lang="en-US" sz="2400" dirty="0" smtClean="0"/>
              </a:p>
              <a:p>
                <a:pPr marL="0" indent="0" algn="ctr">
                  <a:buNone/>
                </a:pPr>
                <a14:m>
                  <m:oMath xmlns:m="http://schemas.openxmlformats.org/officeDocument/2006/math">
                    <m:f>
                      <m:fPr>
                        <m:ctrlPr>
                          <a:rPr lang="en-US" sz="4000" b="0" i="1" spc="800" smtClean="0">
                            <a:latin typeface="Cambria Math" panose="02040503050406030204" pitchFamily="18" charset="0"/>
                          </a:rPr>
                        </m:ctrlPr>
                      </m:fPr>
                      <m:num>
                        <m:r>
                          <a:rPr lang="en-US" sz="4000" b="0" i="1" spc="800" smtClean="0">
                            <a:latin typeface="Cambria Math" panose="02040503050406030204" pitchFamily="18" charset="0"/>
                          </a:rPr>
                          <m:t>3</m:t>
                        </m:r>
                      </m:num>
                      <m:den>
                        <m:r>
                          <a:rPr lang="en-US" sz="4000" b="0" i="1" spc="800" smtClean="0">
                            <a:latin typeface="Cambria Math" panose="02040503050406030204" pitchFamily="18" charset="0"/>
                          </a:rPr>
                          <m:t>8</m:t>
                        </m:r>
                      </m:den>
                    </m:f>
                  </m:oMath>
                </a14:m>
                <a:r>
                  <a:rPr lang="en-US" sz="4000" b="0" spc="800" dirty="0" smtClean="0"/>
                  <a:t>  </a:t>
                </a:r>
                <a14:m>
                  <m:oMath xmlns:m="http://schemas.openxmlformats.org/officeDocument/2006/math">
                    <m:f>
                      <m:fPr>
                        <m:ctrlPr>
                          <a:rPr lang="en-US" sz="4000" b="0" i="1" spc="800" dirty="0" smtClean="0">
                            <a:latin typeface="Cambria Math" panose="02040503050406030204" pitchFamily="18" charset="0"/>
                          </a:rPr>
                        </m:ctrlPr>
                      </m:fPr>
                      <m:num>
                        <m:r>
                          <a:rPr lang="en-US" sz="4000" b="0" i="1" spc="800" dirty="0" smtClean="0">
                            <a:latin typeface="Cambria Math" panose="02040503050406030204" pitchFamily="18" charset="0"/>
                          </a:rPr>
                          <m:t>1</m:t>
                        </m:r>
                      </m:num>
                      <m:den>
                        <m:r>
                          <a:rPr lang="en-US" sz="4000" b="0" i="1" spc="800" dirty="0" smtClean="0">
                            <a:latin typeface="Cambria Math" panose="02040503050406030204" pitchFamily="18" charset="0"/>
                          </a:rPr>
                          <m:t>3</m:t>
                        </m:r>
                      </m:den>
                    </m:f>
                    <m:r>
                      <a:rPr lang="en-US" sz="4000" b="0" i="1" spc="800" dirty="0" smtClean="0">
                        <a:latin typeface="Cambria Math" panose="02040503050406030204" pitchFamily="18" charset="0"/>
                      </a:rPr>
                      <m:t> </m:t>
                    </m:r>
                    <m:f>
                      <m:fPr>
                        <m:ctrlPr>
                          <a:rPr lang="en-US" sz="4000" b="0" i="1" spc="800" dirty="0" smtClean="0">
                            <a:latin typeface="Cambria Math" panose="02040503050406030204" pitchFamily="18" charset="0"/>
                          </a:rPr>
                        </m:ctrlPr>
                      </m:fPr>
                      <m:num>
                        <m:r>
                          <a:rPr lang="en-US" sz="4000" b="0" i="1" spc="800" dirty="0" smtClean="0">
                            <a:latin typeface="Cambria Math" panose="02040503050406030204" pitchFamily="18" charset="0"/>
                          </a:rPr>
                          <m:t>5</m:t>
                        </m:r>
                      </m:num>
                      <m:den>
                        <m:r>
                          <a:rPr lang="en-US" sz="4000" b="0" i="1" spc="800" dirty="0" smtClean="0">
                            <a:latin typeface="Cambria Math" panose="02040503050406030204" pitchFamily="18" charset="0"/>
                          </a:rPr>
                          <m:t>9</m:t>
                        </m:r>
                      </m:den>
                    </m:f>
                    <m:r>
                      <a:rPr lang="en-US" sz="4000" b="0" i="1" spc="800" dirty="0" smtClean="0">
                        <a:latin typeface="Cambria Math" panose="02040503050406030204" pitchFamily="18" charset="0"/>
                      </a:rPr>
                      <m:t> </m:t>
                    </m:r>
                    <m:f>
                      <m:fPr>
                        <m:ctrlPr>
                          <a:rPr lang="en-US" sz="4000" b="0" i="1" spc="800" dirty="0" smtClean="0">
                            <a:latin typeface="Cambria Math" panose="02040503050406030204" pitchFamily="18" charset="0"/>
                          </a:rPr>
                        </m:ctrlPr>
                      </m:fPr>
                      <m:num>
                        <m:r>
                          <a:rPr lang="en-US" sz="4000" b="0" i="1" spc="800" dirty="0" smtClean="0">
                            <a:latin typeface="Cambria Math" panose="02040503050406030204" pitchFamily="18" charset="0"/>
                          </a:rPr>
                          <m:t>2</m:t>
                        </m:r>
                      </m:num>
                      <m:den>
                        <m:r>
                          <a:rPr lang="en-US" sz="4000" b="0" i="1" spc="800" dirty="0" smtClean="0">
                            <a:latin typeface="Cambria Math" panose="02040503050406030204" pitchFamily="18" charset="0"/>
                          </a:rPr>
                          <m:t>5</m:t>
                        </m:r>
                      </m:den>
                    </m:f>
                  </m:oMath>
                </a14:m>
                <a:endParaRPr lang="en-US" sz="4000" b="0" spc="800" dirty="0" smtClean="0"/>
              </a:p>
              <a:p>
                <a:pPr marL="3546338" lvl="7" indent="-514350">
                  <a:buNone/>
                </a:pPr>
                <a:r>
                  <a:rPr lang="en-US" sz="2800" dirty="0" smtClean="0"/>
                  <a:t>		</a:t>
                </a:r>
              </a:p>
              <a:p>
                <a:pPr marL="396875" lvl="7" indent="-396875" algn="ctr">
                  <a:lnSpc>
                    <a:spcPct val="90000"/>
                  </a:lnSpc>
                  <a:buNone/>
                </a:pPr>
                <a:r>
                  <a:rPr lang="en-US" sz="3200" dirty="0"/>
                  <a:t>Explain your </a:t>
                </a:r>
                <a:r>
                  <a:rPr lang="en-US" sz="3200" dirty="0" smtClean="0"/>
                  <a:t>reasoning</a:t>
                </a:r>
                <a:endParaRPr lang="en-US" sz="32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76190" y="1612192"/>
                <a:ext cx="6456939" cy="3339569"/>
              </a:xfrm>
              <a:blipFill rotWithShape="0">
                <a:blip r:embed="rId3" cstate="print"/>
                <a:stretch>
                  <a:fillRect t="-5109" b="-656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C-R-A</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56</a:t>
            </a:fld>
            <a:endParaRPr lang="en-US" dirty="0"/>
          </a:p>
        </p:txBody>
      </p:sp>
      <p:sp>
        <p:nvSpPr>
          <p:cNvPr id="11" name="TextBox 10"/>
          <p:cNvSpPr txBox="1"/>
          <p:nvPr/>
        </p:nvSpPr>
        <p:spPr>
          <a:xfrm>
            <a:off x="634482" y="5501390"/>
            <a:ext cx="8269677" cy="646331"/>
          </a:xfrm>
          <a:prstGeom prst="rect">
            <a:avLst/>
          </a:prstGeom>
          <a:noFill/>
          <a:ln>
            <a:noFill/>
          </a:ln>
        </p:spPr>
        <p:txBody>
          <a:bodyPr wrap="square" rtlCol="0">
            <a:spAutoFit/>
          </a:bodyPr>
          <a:lstStyle/>
          <a:p>
            <a:r>
              <a:rPr lang="en-US" dirty="0" smtClean="0"/>
              <a:t>Retrieved from Illustrative Mathematics </a:t>
            </a:r>
            <a:r>
              <a:rPr lang="en-US" dirty="0" smtClean="0">
                <a:hlinkClick r:id="rId4"/>
              </a:rPr>
              <a:t>http://www.illustrativemathematics.org/</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495" y="946673"/>
            <a:ext cx="8153400" cy="1526572"/>
          </a:xfrm>
        </p:spPr>
        <p:txBody>
          <a:bodyPr/>
          <a:lstStyle/>
          <a:p>
            <a:r>
              <a:rPr lang="en-US" dirty="0" smtClean="0"/>
              <a:t>Illustrative Mathematics</a:t>
            </a:r>
          </a:p>
          <a:p>
            <a:pPr>
              <a:buNone/>
            </a:pPr>
            <a:r>
              <a:rPr lang="en-US" dirty="0" smtClean="0">
                <a:hlinkClick r:id="rId3"/>
              </a:rPr>
              <a:t>http://www.illustrativemathematics.org/</a:t>
            </a: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Resources for Finding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57</a:t>
            </a:fld>
            <a:endParaRPr lang="en-US" dirty="0"/>
          </a:p>
        </p:txBody>
      </p:sp>
      <p:sp>
        <p:nvSpPr>
          <p:cNvPr id="6" name="Content Placeholder 1"/>
          <p:cNvSpPr txBox="1">
            <a:spLocks/>
          </p:cNvSpPr>
          <p:nvPr/>
        </p:nvSpPr>
        <p:spPr>
          <a:xfrm>
            <a:off x="344661" y="2115758"/>
            <a:ext cx="8153400" cy="1526572"/>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Achieve the Core</a:t>
            </a:r>
          </a:p>
          <a:p>
            <a:pPr marL="396875" lvl="0" indent="-396875" defTabSz="914363">
              <a:lnSpc>
                <a:spcPct val="90000"/>
              </a:lnSpc>
              <a:spcBef>
                <a:spcPct val="20000"/>
              </a:spcBef>
            </a:pPr>
            <a:r>
              <a:rPr lang="en-US" sz="3200" dirty="0" smtClean="0">
                <a:hlinkClick r:id="rId5"/>
              </a:rPr>
              <a:t>http://achievethecore.org/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303733" y="3225324"/>
            <a:ext cx="8153400" cy="1526572"/>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Smarter</a:t>
            </a:r>
            <a:r>
              <a:rPr kumimoji="0" lang="en-US" sz="3200" b="0" i="0" u="none" strike="noStrike" kern="1200" cap="none" spc="0" normalizeH="0" noProof="0" dirty="0" smtClean="0">
                <a:ln>
                  <a:noFill/>
                </a:ln>
                <a:solidFill>
                  <a:schemeClr val="tx1"/>
                </a:solidFill>
                <a:effectLst/>
                <a:uLnTx/>
                <a:uFillTx/>
                <a:latin typeface="+mn-lt"/>
                <a:ea typeface="+mn-ea"/>
                <a:cs typeface="+mn-cs"/>
              </a:rPr>
              <a:t> Balanced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defTabSz="914363">
              <a:lnSpc>
                <a:spcPct val="90000"/>
              </a:lnSpc>
              <a:spcBef>
                <a:spcPct val="20000"/>
              </a:spcBef>
            </a:pPr>
            <a:r>
              <a:rPr lang="en-US" sz="3200" dirty="0" smtClean="0">
                <a:hlinkClick r:id="rId6"/>
              </a:rPr>
              <a:t>http://smarterbalanced.org/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254427" y="4453489"/>
            <a:ext cx="8153400" cy="2068259"/>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Mathematics Assessment Project</a:t>
            </a:r>
          </a:p>
          <a:p>
            <a:pPr marL="396875" lvl="0" indent="-396875" defTabSz="914363">
              <a:lnSpc>
                <a:spcPct val="90000"/>
              </a:lnSpc>
              <a:spcBef>
                <a:spcPct val="20000"/>
              </a:spcBef>
            </a:pPr>
            <a:r>
              <a:rPr lang="en-US" sz="3200" noProof="0" dirty="0" smtClean="0">
                <a:hlinkClick r:id="rId7"/>
              </a:rPr>
              <a:t>http://map.mathshell.org/materials/index.php</a:t>
            </a:r>
            <a:endParaRPr lang="en-US" sz="3200" noProof="0" dirty="0" smtClean="0"/>
          </a:p>
          <a:p>
            <a:pPr marL="396875" lvl="0" indent="-396875" defTabSz="914363">
              <a:lnSpc>
                <a:spcPct val="90000"/>
              </a:lnSpc>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67377"/>
            <a:ext cx="8378952" cy="4628960"/>
          </a:xfrm>
        </p:spPr>
        <p:txBody>
          <a:bodyPr/>
          <a:lstStyle/>
          <a:p>
            <a:pPr marL="514350" indent="-514350">
              <a:buFont typeface="+mj-lt"/>
              <a:buAutoNum type="arabicPeriod"/>
            </a:pPr>
            <a:r>
              <a:rPr lang="en-US" dirty="0" smtClean="0"/>
              <a:t>What other sites/materials do you know of that are good resources for cognitively rigorous tasks?</a:t>
            </a:r>
          </a:p>
          <a:p>
            <a:pPr marL="514350" indent="-514350">
              <a:buFont typeface="+mj-lt"/>
              <a:buAutoNum type="arabicPeriod"/>
            </a:pPr>
            <a:r>
              <a:rPr lang="en-US" dirty="0" smtClean="0"/>
              <a:t>How do cognitively rigorous tasks relate to conceptual understanding, procedural skill and fluency, and application of mathematics?</a:t>
            </a:r>
          </a:p>
          <a:p>
            <a:pPr marL="514350" indent="-514350">
              <a:buFont typeface="+mj-lt"/>
              <a:buAutoNum type="arabicPeriod"/>
            </a:pPr>
            <a:r>
              <a:rPr lang="en-US" dirty="0" smtClean="0"/>
              <a:t>How do cognitively rigorous tasks help students to develop the mathematical expertise in the Standards for Mathematical Practice?</a:t>
            </a:r>
            <a:endParaRPr lang="en-US" dirty="0"/>
          </a:p>
        </p:txBody>
      </p:sp>
      <p:sp>
        <p:nvSpPr>
          <p:cNvPr id="3" name="Title 2"/>
          <p:cNvSpPr>
            <a:spLocks noGrp="1"/>
          </p:cNvSpPr>
          <p:nvPr>
            <p:ph type="title"/>
          </p:nvPr>
        </p:nvSpPr>
        <p:spPr/>
        <p:txBody>
          <a:bodyPr/>
          <a:lstStyle/>
          <a:p>
            <a:r>
              <a:rPr lang="en-US" dirty="0" smtClean="0"/>
              <a:t>Reflect</a:t>
            </a:r>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58</a:t>
            </a:fld>
            <a:endParaRPr lang="en-US" dirty="0"/>
          </a:p>
        </p:txBody>
      </p:sp>
      <p:grpSp>
        <p:nvGrpSpPr>
          <p:cNvPr id="5" name="Group 5"/>
          <p:cNvGrpSpPr>
            <a:grpSpLocks/>
          </p:cNvGrpSpPr>
          <p:nvPr/>
        </p:nvGrpSpPr>
        <p:grpSpPr bwMode="auto">
          <a:xfrm>
            <a:off x="7132828" y="4942202"/>
            <a:ext cx="1219200" cy="990600"/>
            <a:chOff x="7472680" y="4953000"/>
            <a:chExt cx="1219200" cy="990600"/>
          </a:xfrm>
        </p:grpSpPr>
        <p:pic>
          <p:nvPicPr>
            <p:cNvPr id="6"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7" name="TextBox 7"/>
            <p:cNvSpPr txBox="1">
              <a:spLocks noChangeArrowheads="1"/>
            </p:cNvSpPr>
            <p:nvPr/>
          </p:nvSpPr>
          <p:spPr bwMode="auto">
            <a:xfrm>
              <a:off x="7472680" y="4953000"/>
              <a:ext cx="1219200" cy="369332"/>
            </a:xfrm>
            <a:prstGeom prst="rect">
              <a:avLst/>
            </a:prstGeom>
            <a:noFill/>
            <a:ln w="9525">
              <a:noFill/>
              <a:miter lim="800000"/>
              <a:headEnd/>
              <a:tailEnd/>
            </a:ln>
          </p:spPr>
          <p:txBody>
            <a:bodyPr wrap="square">
              <a:spAutoFit/>
            </a:bodyPr>
            <a:lstStyle/>
            <a:p>
              <a:pPr algn="ctr"/>
              <a:r>
                <a:rPr lang="en-US" dirty="0" smtClean="0"/>
                <a:t>Page 23</a:t>
              </a:r>
              <a:endParaRPr lang="en-US" dirty="0"/>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1083720"/>
            <a:ext cx="7886700" cy="2437590"/>
          </a:xfrm>
        </p:spPr>
        <p:txBody>
          <a:bodyPr/>
          <a:lstStyle/>
          <a:p>
            <a:r>
              <a:rPr dirty="0"/>
              <a:t/>
            </a:r>
            <a:br>
              <a:rPr dirty="0"/>
            </a:br>
            <a:r>
              <a:rPr dirty="0"/>
              <a:t>Meeting t</a:t>
            </a:r>
            <a:r>
              <a:rPr lang="en-US" dirty="0"/>
              <a:t>he</a:t>
            </a:r>
            <a:r>
              <a:rPr dirty="0"/>
              <a:t> Expectations of the Content </a:t>
            </a:r>
            <a:r>
              <a:rPr dirty="0" smtClean="0"/>
              <a:t>Standards </a:t>
            </a:r>
            <a:r>
              <a:rPr dirty="0"/>
              <a:t>by Teaching with Cognitively Rigorous Tasks</a:t>
            </a:r>
          </a:p>
        </p:txBody>
      </p:sp>
      <p:sp>
        <p:nvSpPr>
          <p:cNvPr id="4" name="Text Placeholder 3"/>
          <p:cNvSpPr>
            <a:spLocks noGrp="1"/>
          </p:cNvSpPr>
          <p:nvPr>
            <p:ph type="body" idx="1"/>
          </p:nvPr>
        </p:nvSpPr>
        <p:spPr>
          <a:xfrm>
            <a:off x="623888" y="4257858"/>
            <a:ext cx="7886700" cy="553998"/>
          </a:xfrm>
        </p:spPr>
        <p:txBody>
          <a:bodyPr/>
          <a:lstStyle/>
          <a:p>
            <a:r>
              <a:rPr lang="en-US" dirty="0"/>
              <a:t>Section 4</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normAutofit fontScale="90000"/>
          </a:bodyPr>
          <a:lstStyle/>
          <a:p>
            <a:pPr algn="ctr"/>
            <a:r>
              <a:rPr lang="en-US" dirty="0"/>
              <a:t>Math Class Needs a Makeover</a:t>
            </a:r>
            <a:br>
              <a:rPr lang="en-US" dirty="0"/>
            </a:br>
            <a:r>
              <a:rPr lang="en-US" dirty="0"/>
              <a:t>Dan Meyer</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42</a:t>
            </a:fld>
            <a:endParaRPr lang="en-US" dirty="0"/>
          </a:p>
        </p:txBody>
      </p:sp>
      <p:pic>
        <p:nvPicPr>
          <p:cNvPr id="4099" name="Picture 3"/>
          <p:cNvPicPr>
            <a:picLocks noChangeAspect="1" noChangeArrowheads="1"/>
          </p:cNvPicPr>
          <p:nvPr/>
        </p:nvPicPr>
        <p:blipFill>
          <a:blip r:embed="rId3" cstate="print"/>
          <a:srcRect l="26667" t="57143" r="47619" b="20762"/>
          <a:stretch>
            <a:fillRect/>
          </a:stretch>
        </p:blipFill>
        <p:spPr bwMode="auto">
          <a:xfrm>
            <a:off x="1379758" y="1584306"/>
            <a:ext cx="6810703" cy="3657600"/>
          </a:xfrm>
          <a:prstGeom prst="rect">
            <a:avLst/>
          </a:prstGeom>
          <a:noFill/>
          <a:ln w="9525">
            <a:noFill/>
            <a:miter lim="800000"/>
            <a:headEnd/>
            <a:tailEnd/>
          </a:ln>
        </p:spPr>
      </p:pic>
      <p:sp>
        <p:nvSpPr>
          <p:cNvPr id="5" name="Rectangle 4"/>
          <p:cNvSpPr/>
          <p:nvPr/>
        </p:nvSpPr>
        <p:spPr>
          <a:xfrm>
            <a:off x="5316007" y="5395151"/>
            <a:ext cx="2486578" cy="523220"/>
          </a:xfrm>
          <a:prstGeom prst="rect">
            <a:avLst/>
          </a:prstGeom>
        </p:spPr>
        <p:txBody>
          <a:bodyPr wrap="none">
            <a:spAutoFit/>
          </a:bodyPr>
          <a:lstStyle/>
          <a:p>
            <a:r>
              <a:rPr lang="en-US" sz="2800" dirty="0" smtClean="0">
                <a:latin typeface="+mj-lt"/>
                <a:hlinkClick r:id="rId4"/>
              </a:rPr>
              <a:t>Watch Video</a:t>
            </a:r>
            <a:endParaRPr lang="en-US" sz="2800" dirty="0">
              <a:latin typeface="+mj-lt"/>
            </a:endParaRP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lstStyle/>
          <a:p>
            <a:r>
              <a:rPr dirty="0"/>
              <a:t>Two Machines, One Job</a:t>
            </a:r>
          </a:p>
        </p:txBody>
      </p:sp>
      <p:sp>
        <p:nvSpPr>
          <p:cNvPr id="4" name="Slide Number Placeholder 3"/>
          <p:cNvSpPr>
            <a:spLocks noGrp="1"/>
          </p:cNvSpPr>
          <p:nvPr>
            <p:ph type="sldNum" sz="quarter" idx="11"/>
          </p:nvPr>
        </p:nvSpPr>
        <p:spPr/>
        <p:txBody>
          <a:bodyPr/>
          <a:lstStyle/>
          <a:p>
            <a:pPr>
              <a:defRPr/>
            </a:pPr>
            <a:fld id="{933E523B-432A-45A6-AB77-E8589D394005}" type="slidenum">
              <a:rPr lang="en-US"/>
              <a:pPr>
                <a:defRPr/>
              </a:pPr>
              <a:t>43</a:t>
            </a:fld>
            <a:endParaRPr lang="en-US" dirty="0"/>
          </a:p>
        </p:txBody>
      </p:sp>
      <p:sp>
        <p:nvSpPr>
          <p:cNvPr id="95236" name="Rectangle 1"/>
          <p:cNvSpPr>
            <a:spLocks noChangeArrowheads="1"/>
          </p:cNvSpPr>
          <p:nvPr/>
        </p:nvSpPr>
        <p:spPr bwMode="auto">
          <a:xfrm>
            <a:off x="1129553" y="1225271"/>
            <a:ext cx="6934200" cy="3970318"/>
          </a:xfrm>
          <a:prstGeom prst="rect">
            <a:avLst/>
          </a:prstGeom>
          <a:noFill/>
          <a:ln w="9525">
            <a:noFill/>
            <a:miter lim="800000"/>
            <a:headEnd/>
            <a:tailEnd/>
          </a:ln>
        </p:spPr>
        <p:txBody>
          <a:bodyPr>
            <a:spAutoFit/>
          </a:bodyPr>
          <a:lstStyle/>
          <a:p>
            <a:r>
              <a:rPr lang="en-US" sz="2800" dirty="0"/>
              <a:t>Ron’s Recycle Shop was started when Ron bought a used paper-shredding machine. Business was good, so Ron bought a new shredding </a:t>
            </a:r>
            <a:r>
              <a:rPr lang="en-US" sz="2800" dirty="0" smtClean="0"/>
              <a:t>machine. The </a:t>
            </a:r>
            <a:r>
              <a:rPr lang="en-US" sz="2800" dirty="0"/>
              <a:t>old machine could shred a truckload of paper in 4 </a:t>
            </a:r>
            <a:r>
              <a:rPr lang="en-US" sz="2800" dirty="0" smtClean="0"/>
              <a:t>hours. The </a:t>
            </a:r>
            <a:r>
              <a:rPr lang="en-US" sz="2800" dirty="0"/>
              <a:t>new machine could shred the same truckload in only 2 hours. How long will it take to shred a truckload of paper if Ron runs both shredders at the same time? </a:t>
            </a:r>
          </a:p>
        </p:txBody>
      </p:sp>
      <p:sp>
        <p:nvSpPr>
          <p:cNvPr id="5" name="TextBox 4"/>
          <p:cNvSpPr txBox="1"/>
          <p:nvPr/>
        </p:nvSpPr>
        <p:spPr>
          <a:xfrm>
            <a:off x="4370295" y="5365376"/>
            <a:ext cx="4491318" cy="369332"/>
          </a:xfrm>
          <a:prstGeom prst="rect">
            <a:avLst/>
          </a:prstGeom>
          <a:noFill/>
        </p:spPr>
        <p:txBody>
          <a:bodyPr wrap="square" rtlCol="0">
            <a:spAutoFit/>
          </a:bodyPr>
          <a:lstStyle/>
          <a:p>
            <a:r>
              <a:rPr lang="en-US" dirty="0" smtClean="0"/>
              <a:t>(Van de Walle, Karp, &amp; Bay-Williams, 2012)</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143193"/>
            <a:ext cx="8153400" cy="1066800"/>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44</a:t>
            </a:fld>
            <a:endParaRPr lang="en-US" dirty="0"/>
          </a:p>
        </p:txBody>
      </p:sp>
      <p:sp>
        <p:nvSpPr>
          <p:cNvPr id="6145" name="Rectangle 1"/>
          <p:cNvSpPr>
            <a:spLocks noChangeArrowheads="1"/>
          </p:cNvSpPr>
          <p:nvPr/>
        </p:nvSpPr>
        <p:spPr bwMode="auto">
          <a:xfrm>
            <a:off x="457199" y="1538569"/>
            <a:ext cx="8458201" cy="42934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sz="2200" b="1" dirty="0" smtClean="0">
                <a:cs typeface="Arial" pitchFamily="34" charset="0"/>
              </a:rPr>
              <a:t>What is the area of the park?</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mn-lt"/>
                <a:cs typeface="Arial" pitchFamily="34" charset="0"/>
              </a:rPr>
              <a:t>How many       are</a:t>
            </a:r>
            <a:r>
              <a:rPr kumimoji="0" lang="en-US" sz="2200" b="1" i="0" u="none" strike="noStrike" cap="none" normalizeH="0" dirty="0" smtClean="0">
                <a:ln>
                  <a:noFill/>
                </a:ln>
                <a:solidFill>
                  <a:schemeClr val="tx1"/>
                </a:solidFill>
                <a:effectLst/>
                <a:latin typeface="+mn-lt"/>
                <a:cs typeface="Arial" pitchFamily="34" charset="0"/>
              </a:rPr>
              <a:t> in the park?</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mn-lt"/>
                <a:cs typeface="Arial" pitchFamily="34" charset="0"/>
              </a:rPr>
              <a:t>How many total</a:t>
            </a:r>
            <a:r>
              <a:rPr kumimoji="0" lang="en-US" sz="2200" b="1" i="0" u="none" strike="noStrike" cap="none" normalizeH="0" dirty="0" smtClean="0">
                <a:ln>
                  <a:noFill/>
                </a:ln>
                <a:solidFill>
                  <a:schemeClr val="tx1"/>
                </a:solidFill>
                <a:effectLst/>
                <a:latin typeface="+mn-lt"/>
                <a:cs typeface="Arial" pitchFamily="34" charset="0"/>
              </a:rPr>
              <a:t> deer are in the park?</a:t>
            </a:r>
            <a:endParaRPr kumimoji="0" lang="en-US" sz="2200" b="1" i="0" u="none" strike="noStrike" cap="none" normalizeH="0" baseline="0" dirty="0" smtClean="0">
              <a:ln>
                <a:noFill/>
              </a:ln>
              <a:solidFill>
                <a:schemeClr val="tx1"/>
              </a:solidFill>
              <a:effectLst/>
              <a:latin typeface="+mn-lt"/>
              <a:cs typeface="Arial" pitchFamily="34" charset="0"/>
            </a:endParaRPr>
          </a:p>
        </p:txBody>
      </p:sp>
      <p:pic>
        <p:nvPicPr>
          <p:cNvPr id="6146" name="Picture 2" descr="State park"/>
          <p:cNvPicPr>
            <a:picLocks noChangeAspect="1" noChangeArrowheads="1"/>
          </p:cNvPicPr>
          <p:nvPr/>
        </p:nvPicPr>
        <p:blipFill>
          <a:blip r:embed="rId3" cstate="print"/>
          <a:srcRect l="20250"/>
          <a:stretch>
            <a:fillRect/>
          </a:stretch>
        </p:blipFill>
        <p:spPr bwMode="auto">
          <a:xfrm>
            <a:off x="3781425" y="1642773"/>
            <a:ext cx="3819525" cy="2276475"/>
          </a:xfrm>
          <a:prstGeom prst="rect">
            <a:avLst/>
          </a:prstGeom>
          <a:noFill/>
        </p:spPr>
      </p:pic>
      <p:cxnSp>
        <p:nvCxnSpPr>
          <p:cNvPr id="7" name="Straight Arrow Connector 6"/>
          <p:cNvCxnSpPr/>
          <p:nvPr/>
        </p:nvCxnSpPr>
        <p:spPr>
          <a:xfrm>
            <a:off x="3790950" y="1490374"/>
            <a:ext cx="3838575"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4475" y="1137949"/>
            <a:ext cx="1047750" cy="307777"/>
          </a:xfrm>
          <a:prstGeom prst="rect">
            <a:avLst/>
          </a:prstGeom>
          <a:noFill/>
        </p:spPr>
        <p:txBody>
          <a:bodyPr wrap="square" rtlCol="0">
            <a:spAutoFit/>
          </a:bodyPr>
          <a:lstStyle/>
          <a:p>
            <a:pPr algn="ctr"/>
            <a:r>
              <a:rPr lang="en-US" sz="1400" b="1" dirty="0" smtClean="0"/>
              <a:t>13 miles</a:t>
            </a:r>
            <a:endParaRPr lang="en-US" sz="1400" b="1" dirty="0"/>
          </a:p>
        </p:txBody>
      </p:sp>
      <p:cxnSp>
        <p:nvCxnSpPr>
          <p:cNvPr id="11" name="Straight Arrow Connector 10"/>
          <p:cNvCxnSpPr/>
          <p:nvPr/>
        </p:nvCxnSpPr>
        <p:spPr>
          <a:xfrm flipH="1" flipV="1">
            <a:off x="3629025" y="1690400"/>
            <a:ext cx="9525" cy="22193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4600" y="2623849"/>
            <a:ext cx="1047750" cy="307777"/>
          </a:xfrm>
          <a:prstGeom prst="rect">
            <a:avLst/>
          </a:prstGeom>
          <a:noFill/>
        </p:spPr>
        <p:txBody>
          <a:bodyPr wrap="square" rtlCol="0">
            <a:spAutoFit/>
          </a:bodyPr>
          <a:lstStyle/>
          <a:p>
            <a:pPr algn="ctr"/>
            <a:r>
              <a:rPr lang="en-US" sz="1400" b="1" dirty="0" smtClean="0"/>
              <a:t>8 miles</a:t>
            </a:r>
            <a:endParaRPr lang="en-US" sz="1400" b="1" dirty="0"/>
          </a:p>
        </p:txBody>
      </p:sp>
      <p:sp>
        <p:nvSpPr>
          <p:cNvPr id="16" name="Rectangle 15"/>
          <p:cNvSpPr/>
          <p:nvPr/>
        </p:nvSpPr>
        <p:spPr bwMode="auto">
          <a:xfrm>
            <a:off x="3781425" y="1642774"/>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7" name="Rectangle 36"/>
          <p:cNvSpPr/>
          <p:nvPr/>
        </p:nvSpPr>
        <p:spPr bwMode="auto">
          <a:xfrm>
            <a:off x="1752600" y="2319049"/>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8" name="TextBox 37"/>
          <p:cNvSpPr txBox="1"/>
          <p:nvPr/>
        </p:nvSpPr>
        <p:spPr>
          <a:xfrm>
            <a:off x="266700" y="2271424"/>
            <a:ext cx="1513556" cy="369332"/>
          </a:xfrm>
          <a:prstGeom prst="rect">
            <a:avLst/>
          </a:prstGeom>
          <a:noFill/>
        </p:spPr>
        <p:txBody>
          <a:bodyPr wrap="none" rtlCol="0">
            <a:spAutoFit/>
          </a:bodyPr>
          <a:lstStyle/>
          <a:p>
            <a:r>
              <a:rPr lang="en-US" dirty="0" smtClean="0"/>
              <a:t>9 deer in each</a:t>
            </a:r>
            <a:endParaRPr lang="en-US" dirty="0"/>
          </a:p>
        </p:txBody>
      </p:sp>
      <p:sp>
        <p:nvSpPr>
          <p:cNvPr id="39" name="Rectangle 38"/>
          <p:cNvSpPr/>
          <p:nvPr/>
        </p:nvSpPr>
        <p:spPr bwMode="auto">
          <a:xfrm>
            <a:off x="2209800" y="5186074"/>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40" name="Rectangle 39"/>
          <p:cNvSpPr/>
          <p:nvPr/>
        </p:nvSpPr>
        <p:spPr bwMode="auto">
          <a:xfrm>
            <a:off x="381000" y="1842799"/>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41" name="TextBox 40"/>
          <p:cNvSpPr txBox="1"/>
          <p:nvPr/>
        </p:nvSpPr>
        <p:spPr>
          <a:xfrm>
            <a:off x="752475" y="1804699"/>
            <a:ext cx="1617943" cy="369332"/>
          </a:xfrm>
          <a:prstGeom prst="rect">
            <a:avLst/>
          </a:prstGeom>
          <a:noFill/>
        </p:spPr>
        <p:txBody>
          <a:bodyPr wrap="none" rtlCol="0">
            <a:spAutoFit/>
          </a:bodyPr>
          <a:lstStyle/>
          <a:p>
            <a:r>
              <a:rPr lang="en-US" dirty="0" smtClean="0"/>
              <a:t>= 1 square mile</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308" y="265161"/>
            <a:ext cx="8153400" cy="1066800"/>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45</a:t>
            </a:fld>
            <a:endParaRPr lang="en-US" dirty="0"/>
          </a:p>
        </p:txBody>
      </p:sp>
      <p:sp>
        <p:nvSpPr>
          <p:cNvPr id="6145" name="Rectangle 1"/>
          <p:cNvSpPr>
            <a:spLocks noChangeArrowheads="1"/>
          </p:cNvSpPr>
          <p:nvPr/>
        </p:nvSpPr>
        <p:spPr bwMode="auto">
          <a:xfrm>
            <a:off x="409507" y="2476714"/>
            <a:ext cx="8458201" cy="327782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a:t>
            </a:r>
          </a:p>
        </p:txBody>
      </p:sp>
      <p:pic>
        <p:nvPicPr>
          <p:cNvPr id="6146" name="Picture 2" descr="State park"/>
          <p:cNvPicPr>
            <a:picLocks noChangeAspect="1" noChangeArrowheads="1"/>
          </p:cNvPicPr>
          <p:nvPr/>
        </p:nvPicPr>
        <p:blipFill>
          <a:blip r:embed="rId3" cstate="print"/>
          <a:srcRect l="20250"/>
          <a:stretch>
            <a:fillRect/>
          </a:stretch>
        </p:blipFill>
        <p:spPr bwMode="auto">
          <a:xfrm>
            <a:off x="3733733" y="2073087"/>
            <a:ext cx="3819525" cy="2276475"/>
          </a:xfrm>
          <a:prstGeom prst="rect">
            <a:avLst/>
          </a:prstGeom>
          <a:noFill/>
        </p:spPr>
      </p:pic>
      <p:cxnSp>
        <p:nvCxnSpPr>
          <p:cNvPr id="7" name="Straight Arrow Connector 6"/>
          <p:cNvCxnSpPr/>
          <p:nvPr/>
        </p:nvCxnSpPr>
        <p:spPr>
          <a:xfrm>
            <a:off x="3743258" y="1920688"/>
            <a:ext cx="3838575"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6783" y="1568263"/>
            <a:ext cx="1047750" cy="307777"/>
          </a:xfrm>
          <a:prstGeom prst="rect">
            <a:avLst/>
          </a:prstGeom>
          <a:noFill/>
        </p:spPr>
        <p:txBody>
          <a:bodyPr wrap="square" rtlCol="0">
            <a:spAutoFit/>
          </a:bodyPr>
          <a:lstStyle/>
          <a:p>
            <a:pPr algn="ctr"/>
            <a:r>
              <a:rPr lang="en-US" sz="1400" b="1" dirty="0" smtClean="0"/>
              <a:t>13 miles</a:t>
            </a:r>
            <a:endParaRPr lang="en-US" sz="1400" b="1" dirty="0"/>
          </a:p>
        </p:txBody>
      </p:sp>
      <p:cxnSp>
        <p:nvCxnSpPr>
          <p:cNvPr id="11" name="Straight Arrow Connector 10"/>
          <p:cNvCxnSpPr/>
          <p:nvPr/>
        </p:nvCxnSpPr>
        <p:spPr>
          <a:xfrm flipH="1" flipV="1">
            <a:off x="3581333" y="2120714"/>
            <a:ext cx="9525" cy="22193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66908" y="3054163"/>
            <a:ext cx="1047750" cy="307777"/>
          </a:xfrm>
          <a:prstGeom prst="rect">
            <a:avLst/>
          </a:prstGeom>
          <a:noFill/>
        </p:spPr>
        <p:txBody>
          <a:bodyPr wrap="square" rtlCol="0">
            <a:spAutoFit/>
          </a:bodyPr>
          <a:lstStyle/>
          <a:p>
            <a:pPr algn="ctr"/>
            <a:r>
              <a:rPr lang="en-US" sz="1400" b="1" dirty="0" smtClean="0"/>
              <a:t>8 miles</a:t>
            </a:r>
            <a:endParaRPr lang="en-US" sz="1400" b="1" dirty="0"/>
          </a:p>
        </p:txBody>
      </p:sp>
      <p:sp>
        <p:nvSpPr>
          <p:cNvPr id="16" name="Rectangle 15"/>
          <p:cNvSpPr/>
          <p:nvPr/>
        </p:nvSpPr>
        <p:spPr bwMode="auto">
          <a:xfrm>
            <a:off x="3733733" y="2073088"/>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7" name="Rectangle 36"/>
          <p:cNvSpPr/>
          <p:nvPr/>
        </p:nvSpPr>
        <p:spPr bwMode="auto">
          <a:xfrm>
            <a:off x="1704908" y="2749363"/>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8" name="TextBox 37"/>
          <p:cNvSpPr txBox="1"/>
          <p:nvPr/>
        </p:nvSpPr>
        <p:spPr>
          <a:xfrm>
            <a:off x="219008" y="2701738"/>
            <a:ext cx="1513556" cy="369332"/>
          </a:xfrm>
          <a:prstGeom prst="rect">
            <a:avLst/>
          </a:prstGeom>
          <a:noFill/>
        </p:spPr>
        <p:txBody>
          <a:bodyPr wrap="none" rtlCol="0">
            <a:spAutoFit/>
          </a:bodyPr>
          <a:lstStyle/>
          <a:p>
            <a:r>
              <a:rPr lang="en-US" dirty="0" smtClean="0"/>
              <a:t>9 deer in each</a:t>
            </a:r>
            <a:endParaRPr lang="en-US" dirty="0"/>
          </a:p>
        </p:txBody>
      </p:sp>
      <p:sp>
        <p:nvSpPr>
          <p:cNvPr id="40" name="Rectangle 39"/>
          <p:cNvSpPr/>
          <p:nvPr/>
        </p:nvSpPr>
        <p:spPr bwMode="auto">
          <a:xfrm>
            <a:off x="333308" y="2273113"/>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41" name="TextBox 40"/>
          <p:cNvSpPr txBox="1"/>
          <p:nvPr/>
        </p:nvSpPr>
        <p:spPr>
          <a:xfrm>
            <a:off x="704783" y="2235013"/>
            <a:ext cx="1617943" cy="369332"/>
          </a:xfrm>
          <a:prstGeom prst="rect">
            <a:avLst/>
          </a:prstGeom>
          <a:noFill/>
        </p:spPr>
        <p:txBody>
          <a:bodyPr wrap="none" rtlCol="0">
            <a:spAutoFit/>
          </a:bodyPr>
          <a:lstStyle/>
          <a:p>
            <a:r>
              <a:rPr lang="en-US" dirty="0" smtClean="0"/>
              <a:t>= 1 square mile</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11412"/>
            <a:ext cx="8153400" cy="1066800"/>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46</a:t>
            </a:fld>
            <a:endParaRPr lang="en-US" dirty="0"/>
          </a:p>
        </p:txBody>
      </p:sp>
      <p:sp>
        <p:nvSpPr>
          <p:cNvPr id="6145" name="Rectangle 1"/>
          <p:cNvSpPr>
            <a:spLocks noChangeArrowheads="1"/>
          </p:cNvSpPr>
          <p:nvPr/>
        </p:nvSpPr>
        <p:spPr bwMode="auto">
          <a:xfrm>
            <a:off x="381000" y="2315350"/>
            <a:ext cx="8458201" cy="327782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a:t>
            </a:r>
          </a:p>
        </p:txBody>
      </p:sp>
      <p:pic>
        <p:nvPicPr>
          <p:cNvPr id="6146" name="Picture 2" descr="State park"/>
          <p:cNvPicPr>
            <a:picLocks noChangeAspect="1" noChangeArrowheads="1"/>
          </p:cNvPicPr>
          <p:nvPr/>
        </p:nvPicPr>
        <p:blipFill>
          <a:blip r:embed="rId3" cstate="print"/>
          <a:srcRect l="20250"/>
          <a:stretch>
            <a:fillRect/>
          </a:stretch>
        </p:blipFill>
        <p:spPr bwMode="auto">
          <a:xfrm>
            <a:off x="3705226" y="1911723"/>
            <a:ext cx="3819525" cy="2276475"/>
          </a:xfrm>
          <a:prstGeom prst="rect">
            <a:avLst/>
          </a:prstGeom>
          <a:noFill/>
        </p:spPr>
      </p:pic>
      <p:cxnSp>
        <p:nvCxnSpPr>
          <p:cNvPr id="7" name="Straight Arrow Connector 6"/>
          <p:cNvCxnSpPr/>
          <p:nvPr/>
        </p:nvCxnSpPr>
        <p:spPr>
          <a:xfrm>
            <a:off x="3714751" y="1759324"/>
            <a:ext cx="3838575"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48276" y="1406899"/>
            <a:ext cx="1047750" cy="307777"/>
          </a:xfrm>
          <a:prstGeom prst="rect">
            <a:avLst/>
          </a:prstGeom>
          <a:noFill/>
        </p:spPr>
        <p:txBody>
          <a:bodyPr wrap="square" rtlCol="0">
            <a:spAutoFit/>
          </a:bodyPr>
          <a:lstStyle/>
          <a:p>
            <a:pPr algn="ctr"/>
            <a:r>
              <a:rPr lang="en-US" sz="1400" b="1" dirty="0" smtClean="0"/>
              <a:t>13 miles</a:t>
            </a:r>
            <a:endParaRPr lang="en-US" sz="1400" b="1" dirty="0"/>
          </a:p>
        </p:txBody>
      </p:sp>
      <p:cxnSp>
        <p:nvCxnSpPr>
          <p:cNvPr id="11" name="Straight Arrow Connector 10"/>
          <p:cNvCxnSpPr/>
          <p:nvPr/>
        </p:nvCxnSpPr>
        <p:spPr>
          <a:xfrm flipH="1" flipV="1">
            <a:off x="3552826" y="1959350"/>
            <a:ext cx="9525" cy="22193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38401" y="2892799"/>
            <a:ext cx="1047750" cy="307777"/>
          </a:xfrm>
          <a:prstGeom prst="rect">
            <a:avLst/>
          </a:prstGeom>
          <a:noFill/>
        </p:spPr>
        <p:txBody>
          <a:bodyPr wrap="square" rtlCol="0">
            <a:spAutoFit/>
          </a:bodyPr>
          <a:lstStyle/>
          <a:p>
            <a:pPr algn="ctr"/>
            <a:r>
              <a:rPr lang="en-US" sz="1400" b="1" dirty="0" smtClean="0"/>
              <a:t>8 miles</a:t>
            </a:r>
            <a:endParaRPr lang="en-US" sz="1400" b="1"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47</a:t>
            </a:fld>
            <a:endParaRPr lang="en-US" dirty="0"/>
          </a:p>
        </p:txBody>
      </p:sp>
      <p:sp>
        <p:nvSpPr>
          <p:cNvPr id="6145" name="Rectangle 1"/>
          <p:cNvSpPr>
            <a:spLocks noChangeArrowheads="1"/>
          </p:cNvSpPr>
          <p:nvPr/>
        </p:nvSpPr>
        <p:spPr bwMode="auto">
          <a:xfrm>
            <a:off x="457199" y="1444288"/>
            <a:ext cx="8458201" cy="392415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The perimeter of the rectangular state park shown is 42 miles.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Explain your answer using numbers, symbols, and words.</a:t>
            </a:r>
          </a:p>
        </p:txBody>
      </p:sp>
      <p:pic>
        <p:nvPicPr>
          <p:cNvPr id="6146" name="Picture 2" descr="State park"/>
          <p:cNvPicPr>
            <a:picLocks noChangeAspect="1" noChangeArrowheads="1"/>
          </p:cNvPicPr>
          <p:nvPr/>
        </p:nvPicPr>
        <p:blipFill>
          <a:blip r:embed="rId3" cstate="print"/>
          <a:srcRect/>
          <a:stretch>
            <a:fillRect/>
          </a:stretch>
        </p:blipFill>
        <p:spPr bwMode="auto">
          <a:xfrm>
            <a:off x="2667000" y="2079806"/>
            <a:ext cx="3810000" cy="2057400"/>
          </a:xfrm>
          <a:prstGeom prst="rect">
            <a:avLst/>
          </a:prstGeom>
          <a:noFill/>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378952" cy="1329595"/>
          </a:xfrm>
        </p:spPr>
        <p:txBody>
          <a:bodyPr/>
          <a:lstStyle/>
          <a:p>
            <a:r>
              <a:rPr lang="en-US" dirty="0" smtClean="0"/>
              <a:t>How can I help teachers incorporate cognitively rigorous mathematics tasks that will benefit ALL students?</a:t>
            </a:r>
            <a:endParaRPr lang="en-US" dirty="0"/>
          </a:p>
        </p:txBody>
      </p:sp>
      <p:sp>
        <p:nvSpPr>
          <p:cNvPr id="3" name="Title 2"/>
          <p:cNvSpPr>
            <a:spLocks noGrp="1"/>
          </p:cNvSpPr>
          <p:nvPr>
            <p:ph type="title"/>
          </p:nvPr>
        </p:nvSpPr>
        <p:spPr/>
        <p:txBody>
          <a:bodyPr/>
          <a:lstStyle/>
          <a:p>
            <a:r>
              <a:rPr lang="en-US" dirty="0" smtClean="0"/>
              <a:t>The Big Question</a:t>
            </a:r>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48</a:t>
            </a:fld>
            <a:endParaRPr lang="en-US" dirty="0"/>
          </a:p>
        </p:txBody>
      </p:sp>
      <p:pic>
        <p:nvPicPr>
          <p:cNvPr id="128003" name="Picture 3" descr="C:\Users\Heath McGregor\AppData\Local\Microsoft\Windows\Temporary Internet Files\Content.IE5\JX618JBO\MP900439327[1].jpg"/>
          <p:cNvPicPr>
            <a:picLocks noChangeAspect="1" noChangeArrowheads="1"/>
          </p:cNvPicPr>
          <p:nvPr/>
        </p:nvPicPr>
        <p:blipFill>
          <a:blip r:embed="rId3" cstate="print"/>
          <a:srcRect/>
          <a:stretch>
            <a:fillRect/>
          </a:stretch>
        </p:blipFill>
        <p:spPr bwMode="auto">
          <a:xfrm>
            <a:off x="4204447" y="2505636"/>
            <a:ext cx="4114800" cy="292346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11953</TotalTime>
  <Words>3795</Words>
  <Application>Microsoft Office PowerPoint</Application>
  <PresentationFormat>On-screen Show (4:3)</PresentationFormat>
  <Paragraphs>260</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Cambria Math</vt:lpstr>
      <vt:lpstr>Segoe</vt:lpstr>
      <vt:lpstr>Times New Roman</vt:lpstr>
      <vt:lpstr>Trebuchet MS</vt:lpstr>
      <vt:lpstr>LtBkgBlueBorder</vt:lpstr>
      <vt:lpstr>LtBkgNoBorder</vt:lpstr>
      <vt:lpstr>Connecticut Core Standards  for Mathematics</vt:lpstr>
      <vt:lpstr> Meeting the Expectations of the Content Standards by Teaching with Cognitively Rigorous Tasks</vt:lpstr>
      <vt:lpstr>Math Class Needs a Makeover Dan Meyer</vt:lpstr>
      <vt:lpstr>Two Machines, One Job</vt:lpstr>
      <vt:lpstr>Take a Look…</vt:lpstr>
      <vt:lpstr>Take a Look…</vt:lpstr>
      <vt:lpstr>Take a Look…</vt:lpstr>
      <vt:lpstr>Take a Look…</vt:lpstr>
      <vt:lpstr>The Big Question</vt:lpstr>
      <vt:lpstr>Strategies for Differentiating  Cognitively Rigorous Tasks</vt:lpstr>
      <vt:lpstr>Scaffolding</vt:lpstr>
      <vt:lpstr>Open Questions</vt:lpstr>
      <vt:lpstr>Open Questions</vt:lpstr>
      <vt:lpstr>Parallel Tasks</vt:lpstr>
      <vt:lpstr>Parallel Tasks</vt:lpstr>
      <vt:lpstr>C-R-A</vt:lpstr>
      <vt:lpstr>C-R-A</vt:lpstr>
      <vt:lpstr>Resources for Finding Tasks</vt:lpstr>
      <vt:lpstr>Reflect</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488</cp:revision>
  <dcterms:created xsi:type="dcterms:W3CDTF">2014-01-18T18:47:42Z</dcterms:created>
  <dcterms:modified xsi:type="dcterms:W3CDTF">2014-07-21T19:09:35Z</dcterms:modified>
</cp:coreProperties>
</file>