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3" showSpecialPlsOnTitleSld="0" saveSubsetFonts="1">
  <p:sldMasterIdLst>
    <p:sldMasterId id="2147483687" r:id="rId1"/>
    <p:sldMasterId id="2147483711" r:id="rId2"/>
  </p:sldMasterIdLst>
  <p:notesMasterIdLst>
    <p:notesMasterId r:id="rId19"/>
  </p:notesMasterIdLst>
  <p:handoutMasterIdLst>
    <p:handoutMasterId r:id="rId20"/>
  </p:handoutMasterIdLst>
  <p:sldIdLst>
    <p:sldId id="370" r:id="rId3"/>
    <p:sldId id="400" r:id="rId4"/>
    <p:sldId id="487" r:id="rId5"/>
    <p:sldId id="499" r:id="rId6"/>
    <p:sldId id="488" r:id="rId7"/>
    <p:sldId id="489" r:id="rId8"/>
    <p:sldId id="490" r:id="rId9"/>
    <p:sldId id="502" r:id="rId10"/>
    <p:sldId id="492" r:id="rId11"/>
    <p:sldId id="493" r:id="rId12"/>
    <p:sldId id="545" r:id="rId13"/>
    <p:sldId id="491" r:id="rId14"/>
    <p:sldId id="495" r:id="rId15"/>
    <p:sldId id="496" r:id="rId16"/>
    <p:sldId id="498" r:id="rId17"/>
    <p:sldId id="500" r:id="rId1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32">
          <p15:clr>
            <a:srgbClr val="A4A3A4"/>
          </p15:clr>
        </p15:guide>
        <p15:guide id="4"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B" initials="DB" lastIdx="8" clrIdx="0"/>
  <p:cmAuthor id="1" name="DeCarlo, Sharon" initials="DS" lastIdx="1" clrIdx="1"/>
  <p:cmAuthor id="2" name="Jackson, Dennis" initials="JD" lastIdx="12" clrIdx="2">
    <p:extLst>
      <p:ext uri="{19B8F6BF-5375-455C-9EA6-DF929625EA0E}">
        <p15:presenceInfo xmlns:p15="http://schemas.microsoft.com/office/powerpoint/2012/main" userId="S-1-5-21-1417001333-1682526488-839522115-32878" providerId="AD"/>
      </p:ext>
    </p:extLst>
  </p:cmAuthor>
  <p:cmAuthor id="3" name="Kelley, Nora" initials="KN" lastIdx="81" clrIdx="3">
    <p:extLst>
      <p:ext uri="{19B8F6BF-5375-455C-9EA6-DF929625EA0E}">
        <p15:presenceInfo xmlns:p15="http://schemas.microsoft.com/office/powerpoint/2012/main" userId="S-1-5-21-1417001333-1682526488-839522115-26731" providerId="AD"/>
      </p:ext>
    </p:extLst>
  </p:cmAuthor>
  <p:cmAuthor id="4" name="Michelle Wade" initials="MW" lastIdx="2"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8045"/>
    <a:srgbClr val="32C658"/>
    <a:srgbClr val="E1E1E1"/>
    <a:srgbClr val="FFFF85"/>
    <a:srgbClr val="E2E2E2"/>
    <a:srgbClr val="0000FF"/>
    <a:srgbClr val="FFC000"/>
    <a:srgbClr val="D4ECBA"/>
    <a:srgbClr val="92D050"/>
    <a:srgbClr val="9BB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84" autoAdjust="0"/>
    <p:restoredTop sz="83409" autoAdjust="0"/>
  </p:normalViewPr>
  <p:slideViewPr>
    <p:cSldViewPr snapToGrid="0">
      <p:cViewPr varScale="1">
        <p:scale>
          <a:sx n="74" d="100"/>
          <a:sy n="74" d="100"/>
        </p:scale>
        <p:origin x="1674"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8" d="100"/>
          <a:sy n="88" d="100"/>
        </p:scale>
        <p:origin x="3696" y="96"/>
      </p:cViewPr>
      <p:guideLst>
        <p:guide orient="horz" pos="2880"/>
        <p:guide pos="2160"/>
        <p:guide orient="horz" pos="2932"/>
        <p:guide pos="2212"/>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3B46E3D7-5A05-4181-B712-1EC3FC55BC14}" type="datetimeFigureOut">
              <a:rPr lang="en-US" smtClean="0"/>
              <a:pPr/>
              <a:t>7/21/2014</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C2A77012-468A-4389-BDBB-3E5F798584D9}" type="slidenum">
              <a:rPr lang="en-US" smtClean="0"/>
              <a:pPr/>
              <a:t>‹#›</a:t>
            </a:fld>
            <a:endParaRPr lang="en-US" dirty="0"/>
          </a:p>
        </p:txBody>
      </p:sp>
    </p:spTree>
    <p:extLst>
      <p:ext uri="{BB962C8B-B14F-4D97-AF65-F5344CB8AC3E}">
        <p14:creationId xmlns:p14="http://schemas.microsoft.com/office/powerpoint/2010/main" val="2390878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133EB38-C064-4C52-A35D-D40DB2B7683B}" type="datetimeFigureOut">
              <a:rPr lang="en-US" smtClean="0"/>
              <a:pPr/>
              <a:t>7/21/2014</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E538F621-8F2C-4F90-852A-E36809B397B3}" type="slidenum">
              <a:rPr lang="en-US" smtClean="0"/>
              <a:pPr/>
              <a:t>‹#›</a:t>
            </a:fld>
            <a:endParaRPr lang="en-US" dirty="0"/>
          </a:p>
        </p:txBody>
      </p:sp>
    </p:spTree>
    <p:extLst>
      <p:ext uri="{BB962C8B-B14F-4D97-AF65-F5344CB8AC3E}">
        <p14:creationId xmlns:p14="http://schemas.microsoft.com/office/powerpoint/2010/main" val="400792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corestandards.org/Math/Content/5/NF/B/3/"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corestandards.org/Math/Content/1/NBT/B/2/c/"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(Slides 1-5, including the pre-assessment, will take about 10 minutes total.)</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13</a:t>
            </a:fld>
            <a:endParaRPr lang="en-US" dirty="0"/>
          </a:p>
        </p:txBody>
      </p:sp>
    </p:spTree>
    <p:extLst>
      <p:ext uri="{BB962C8B-B14F-4D97-AF65-F5344CB8AC3E}">
        <p14:creationId xmlns:p14="http://schemas.microsoft.com/office/powerpoint/2010/main" val="1584867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Procedural</a:t>
            </a:r>
            <a:r>
              <a:rPr lang="en-US" b="1" baseline="0" dirty="0" smtClean="0"/>
              <a:t> Skill and Fluency</a:t>
            </a:r>
            <a:endParaRPr lang="en-US" b="1" dirty="0" smtClean="0"/>
          </a:p>
          <a:p>
            <a:pPr>
              <a:spcBef>
                <a:spcPct val="0"/>
              </a:spcBef>
            </a:pPr>
            <a:r>
              <a:rPr lang="en-US" dirty="0" smtClean="0"/>
              <a:t>Focus</a:t>
            </a:r>
            <a:r>
              <a:rPr lang="en-US" baseline="0" dirty="0" smtClean="0"/>
              <a:t> on</a:t>
            </a:r>
            <a:r>
              <a:rPr lang="en-US" dirty="0" smtClean="0"/>
              <a:t> the</a:t>
            </a:r>
            <a:r>
              <a:rPr lang="en-US" baseline="0" dirty="0" smtClean="0"/>
              <a:t> two key points on the slide. Ask participants for their thoughts on Bill McCallum’s statements in the video (shown on slide 16) in which he talks about the design of the standards being such that there is a build up to procedural skill and fluency. Ask why they think this is the case. If it does not come out in the conversation, have participants think back to the video of CCSS-Math co-author, Phil </a:t>
            </a:r>
            <a:r>
              <a:rPr lang="en-US" baseline="0" dirty="0" err="1" smtClean="0"/>
              <a:t>Daro’s</a:t>
            </a:r>
            <a:r>
              <a:rPr lang="en-US" baseline="0" dirty="0" smtClean="0"/>
              <a:t>, video that was viewed in Module 1 about teaching students to get answers. Ask participants what connections might be made between Bill McCallum’s and Phil Daro’s videos. </a:t>
            </a:r>
          </a:p>
          <a:p>
            <a:pPr>
              <a:spcBef>
                <a:spcPct val="0"/>
              </a:spcBef>
            </a:pPr>
            <a:endParaRPr lang="en-US" baseline="0" dirty="0" smtClean="0"/>
          </a:p>
          <a:p>
            <a:pPr>
              <a:spcBef>
                <a:spcPct val="0"/>
              </a:spcBef>
            </a:pPr>
            <a:r>
              <a:rPr lang="en-US" baseline="0" dirty="0" smtClean="0"/>
              <a:t>Then, transition to the next slide by explaining that teaching students procedures and how to use an algorithm or any type of short cut or trick without developing some level of conceptual understanding for why those things work mathematically is akin to teaching answer getting vs. problem solving. </a:t>
            </a:r>
          </a:p>
          <a:p>
            <a:pPr>
              <a:spcBef>
                <a:spcPct val="0"/>
              </a:spcBef>
            </a:pPr>
            <a:endParaRPr lang="en-US" baseline="0" dirty="0" smtClean="0"/>
          </a:p>
          <a:p>
            <a:pPr>
              <a:spcBef>
                <a:spcPct val="0"/>
              </a:spcBef>
            </a:pPr>
            <a:r>
              <a:rPr lang="en-US" baseline="0" dirty="0" smtClean="0"/>
              <a:t>Note: For a deeper look at Phil Daro’s discussion on answer getting, review the video of his longer discussion here: http://vimeo.com/79916037</a:t>
            </a:r>
          </a:p>
          <a:p>
            <a:pPr>
              <a:spcBef>
                <a:spcPct val="0"/>
              </a:spcBef>
            </a:pPr>
            <a:endParaRPr lang="en-US"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22</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7/21/2014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val="272863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Procedural</a:t>
            </a:r>
            <a:r>
              <a:rPr lang="en-US" b="1" baseline="0" dirty="0" smtClean="0"/>
              <a:t> Skill and Fluency</a:t>
            </a:r>
          </a:p>
          <a:p>
            <a:r>
              <a:rPr lang="en-US" b="0" baseline="0" dirty="0" smtClean="0"/>
              <a:t>Go over the examples on the slide. Each of the these is a variation on the traditional activities that teachers have used to determine if students have developed mathematical fluency. Ask if there is anything more that they would want to see to determine if students’ fluency is based in conceptual understanding. </a:t>
            </a:r>
            <a:endParaRPr lang="en-US" b="0" dirty="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23</a:t>
            </a:fld>
            <a:endParaRPr lang="en-US" dirty="0"/>
          </a:p>
        </p:txBody>
      </p:sp>
    </p:spTree>
    <p:extLst>
      <p:ext uri="{BB962C8B-B14F-4D97-AF65-F5344CB8AC3E}">
        <p14:creationId xmlns:p14="http://schemas.microsoft.com/office/powerpoint/2010/main" val="1706190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Have</a:t>
            </a:r>
            <a:r>
              <a:rPr lang="en-US" baseline="0" dirty="0" smtClean="0"/>
              <a:t> participants think about the example on the slide and ask them to explain how the student’s response relates to Standard 1.OA.6 and why, at this grade level, they may want students to provide their strategy rather than just the answer. </a:t>
            </a:r>
          </a:p>
          <a:p>
            <a:pPr>
              <a:spcBef>
                <a:spcPct val="0"/>
              </a:spcBef>
            </a:pPr>
            <a:endParaRPr lang="en-US" baseline="0" dirty="0" smtClean="0"/>
          </a:p>
          <a:p>
            <a:pPr>
              <a:spcBef>
                <a:spcPct val="0"/>
              </a:spcBef>
            </a:pPr>
            <a:r>
              <a:rPr lang="en-US" baseline="0" dirty="0" smtClean="0"/>
              <a:t>After the discussion of the standard, transition to the next slide by explaining to participants that some of the standards ask students to apply their mathematical understanding and skills within a given context. </a:t>
            </a:r>
            <a:endParaRPr lang="en-US"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24</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7/21/2014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val="61540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Application of Mathematics</a:t>
            </a:r>
          </a:p>
          <a:p>
            <a:pPr>
              <a:spcBef>
                <a:spcPct val="0"/>
              </a:spcBef>
            </a:pPr>
            <a:r>
              <a:rPr lang="en-US" dirty="0" smtClean="0"/>
              <a:t>Go through points on the slide. Ask participants how they have had</a:t>
            </a:r>
            <a:r>
              <a:rPr lang="en-US" baseline="0" dirty="0" smtClean="0"/>
              <a:t> students apply mathematics. Get two or three examples. Ask participants why this is important. </a:t>
            </a:r>
          </a:p>
          <a:p>
            <a:pPr>
              <a:spcBef>
                <a:spcPct val="0"/>
              </a:spcBef>
            </a:pPr>
            <a:endParaRPr lang="en-US" baseline="0" dirty="0" smtClean="0"/>
          </a:p>
          <a:p>
            <a:pPr>
              <a:spcBef>
                <a:spcPct val="0"/>
              </a:spcBef>
            </a:pPr>
            <a:r>
              <a:rPr lang="en-US" baseline="0" dirty="0" smtClean="0"/>
              <a:t>Application of mathematics is important because without this step or expectation students are learning math as a set of rules, procedures, etc. that have no real meaning in the world outside of the classroom. Students need to learn how math works and how it is used. Note here that when the conversation of application of mathematics typically comes up the phrase ‘real-world problems’ is usually somewhere in the conversation. As teachers think about the types of problems that students will solve in order to apply their mathematical understanding, have them think about problems that would be ‘real world’ to their students. This means that the problems should be contextually relevant and easily understood by the students at their particular grade level. Also note that, just as we saw with the fluency standard, not all standards focus on application. But, when the standard does point to solving problems through an application of mathematics, we really want to see how students can flexibly use what they know and understand. Finally, ask participants to briefly discuss how they can engage students in authentic problem-solving scenarios. </a:t>
            </a:r>
          </a:p>
          <a:p>
            <a:pPr>
              <a:spcBef>
                <a:spcPct val="0"/>
              </a:spcBef>
            </a:pPr>
            <a:endParaRPr lang="en-US" baseline="0" dirty="0" smtClean="0"/>
          </a:p>
          <a:p>
            <a:pPr>
              <a:spcBef>
                <a:spcPct val="0"/>
              </a:spcBef>
            </a:pPr>
            <a:r>
              <a:rPr lang="en-US" baseline="0" dirty="0" smtClean="0"/>
              <a:t>Before moving to the next slide that has examples of contextually relevant problems, focus participants on the third bullet on the slide and ask for one or two volunteers to give examples of how the CCS-Math standards can be supported and connected to the standards from other content areas in order for students to see and apply mathematics outside of their typical math lesson time. </a:t>
            </a:r>
            <a:endParaRPr lang="en-US"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25</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7/21/2014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val="2707799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Application of Mathematics</a:t>
            </a:r>
          </a:p>
          <a:p>
            <a:pPr>
              <a:spcBef>
                <a:spcPct val="0"/>
              </a:spcBef>
            </a:pPr>
            <a:r>
              <a:rPr lang="en-US" dirty="0" smtClean="0"/>
              <a:t>Have participants</a:t>
            </a:r>
            <a:r>
              <a:rPr lang="en-US" baseline="0" dirty="0" smtClean="0"/>
              <a:t> examine the example on the slide and discuss ways that conceptual understanding and procedural skill and fluency can be applied when solving this problem. Then, have participants look at their standards to determine which standard is being addressed in this problem. </a:t>
            </a:r>
          </a:p>
          <a:p>
            <a:pPr>
              <a:spcBef>
                <a:spcPct val="0"/>
              </a:spcBef>
            </a:pPr>
            <a:endParaRPr lang="en-US" baseline="0" dirty="0" smtClean="0"/>
          </a:p>
          <a:p>
            <a:pPr>
              <a:spcBef>
                <a:spcPct val="0"/>
              </a:spcBef>
            </a:pPr>
            <a:r>
              <a:rPr lang="en-US" baseline="0" dirty="0" smtClean="0"/>
              <a:t>Standards addressed by the problem</a:t>
            </a:r>
            <a:endParaRPr lang="en-US" dirty="0" smtClean="0"/>
          </a:p>
          <a:p>
            <a:pPr>
              <a:spcBef>
                <a:spcPct val="0"/>
              </a:spcBef>
            </a:pPr>
            <a:r>
              <a:rPr lang="en-US" dirty="0" smtClean="0">
                <a:hlinkClick r:id="rId3"/>
              </a:rPr>
              <a:t>CCSS.Math.Content.5.NF.B.3</a:t>
            </a:r>
            <a:r>
              <a:rPr lang="en-US" dirty="0" smtClean="0"/>
              <a:t/>
            </a:r>
            <a:br>
              <a:rPr lang="en-US" dirty="0" smtClean="0"/>
            </a:br>
            <a:r>
              <a:rPr lang="en-US" dirty="0" smtClean="0"/>
              <a:t>Interpret a fraction as division of the numerator by the denominator (</a:t>
            </a:r>
            <a:r>
              <a:rPr lang="en-US" i="1" dirty="0" smtClean="0"/>
              <a:t>a</a:t>
            </a:r>
            <a:r>
              <a:rPr lang="en-US" dirty="0" smtClean="0"/>
              <a:t>/</a:t>
            </a:r>
            <a:r>
              <a:rPr lang="en-US" i="1" dirty="0" smtClean="0"/>
              <a:t>b</a:t>
            </a:r>
            <a:r>
              <a:rPr lang="en-US" dirty="0" smtClean="0"/>
              <a:t> = </a:t>
            </a:r>
            <a:r>
              <a:rPr lang="en-US" i="1" dirty="0" smtClean="0"/>
              <a:t>a</a:t>
            </a:r>
            <a:r>
              <a:rPr lang="en-US" dirty="0" smtClean="0"/>
              <a:t> ÷ </a:t>
            </a:r>
            <a:r>
              <a:rPr lang="en-US" i="1" dirty="0" smtClean="0"/>
              <a:t>b</a:t>
            </a:r>
            <a:r>
              <a:rPr lang="en-US" dirty="0" smtClean="0"/>
              <a:t>). Solve word problems involving division of whole numbers leading to answers in the form of fractions or mixed numbers, e.g., by using visual fraction models or equations to represent the problem.</a:t>
            </a:r>
          </a:p>
          <a:p>
            <a:pPr>
              <a:spcBef>
                <a:spcPct val="0"/>
              </a:spcBef>
            </a:pPr>
            <a:endParaRPr lang="en-US" i="0" dirty="0" smtClean="0"/>
          </a:p>
          <a:p>
            <a:pPr>
              <a:spcBef>
                <a:spcPct val="0"/>
              </a:spcBef>
            </a:pPr>
            <a:r>
              <a:rPr lang="en-US" i="0" dirty="0" smtClean="0"/>
              <a:t>Example of Participant Response:</a:t>
            </a:r>
          </a:p>
          <a:p>
            <a:pPr>
              <a:spcBef>
                <a:spcPct val="0"/>
              </a:spcBef>
            </a:pPr>
            <a:r>
              <a:rPr lang="en-US" i="0" dirty="0" smtClean="0"/>
              <a:t>Students should see this as a division problem</a:t>
            </a:r>
            <a:r>
              <a:rPr lang="en-US" i="0" baseline="0" dirty="0" smtClean="0"/>
              <a:t> even though the word divide, nor the division symbols are present. Some students may draw ‘cookies’ and show the division by partitioning the ‘cookies’. Students then write 9÷5 = 1 4/5 Students can then be prompted to write 1 4/5 as the fraction 9/5 as this is the number of 1/5 sized pieces that each student will receive of the cookie. And then discuss how their fraction 9/5 relates to the original division problem of 9 ÷ 5. If they wrote this out they would see that 9 ÷ 5 = 9/5. Students could then be prompted to try this out with other division problems and then make a generalization about interpreting fractions as a division of the numerator by the denominator. </a:t>
            </a:r>
          </a:p>
          <a:p>
            <a:pPr>
              <a:spcBef>
                <a:spcPct val="0"/>
              </a:spcBef>
            </a:pPr>
            <a:r>
              <a:rPr lang="en-US" i="0" baseline="0" dirty="0" smtClean="0"/>
              <a:t>Other students may simply perform the calculation of 9÷5 to get the answer of 1 4/5 and be able to explain that each student gets 1 whole cookie and then the remaining four cookies can be divided into 1/5s with each student receiving four of the 1/5 sized pieces. When asked to write their answer in fraction form, not as a mixed number, and make an observation of their answer 9/5 and its meaning within the problem context, they are able to see and explain that 9÷5 = 9/5 and further make a generalization about interpreting fractions as a division of the numerator by the denominator. Depending on where students are with their personal understanding more or less prompting through questioning may be needed to get at the intended deeper understanding of the generalization. </a:t>
            </a:r>
            <a:endParaRPr lang="en-US" i="0"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26</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7/21/2014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val="2174345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nvPr>
        </p:nvSpPr>
        <p:spPr>
          <a:xfrm>
            <a:off x="702310" y="4421823"/>
            <a:ext cx="5618480" cy="4189095"/>
          </a:xfrm>
          <a:prstGeom prst="rect">
            <a:avLst/>
          </a:prstGeom>
        </p:spPr>
        <p:txBody>
          <a:bodyPr>
            <a:normAutofit fontScale="92500"/>
          </a:bodyPr>
          <a:lstStyle/>
          <a:p>
            <a:pPr>
              <a:spcBef>
                <a:spcPct val="0"/>
              </a:spcBef>
            </a:pPr>
            <a:r>
              <a:rPr lang="en-US" baseline="0" dirty="0" smtClean="0"/>
              <a:t>Have participants look back at the “Who Knows Math” student work and ask them to make assumptions about which students have shown conceptual understanding, which have shown procedural skill and fluency, which have shown both, and which pieces of work they would need to know more about in order to make the determination. Have volunteers share their thinking. </a:t>
            </a:r>
          </a:p>
          <a:p>
            <a:pPr>
              <a:spcBef>
                <a:spcPct val="0"/>
              </a:spcBef>
            </a:pPr>
            <a:endParaRPr lang="en-US" baseline="0" dirty="0" smtClean="0"/>
          </a:p>
          <a:p>
            <a:pPr>
              <a:spcBef>
                <a:spcPct val="0"/>
              </a:spcBef>
            </a:pPr>
            <a:r>
              <a:rPr lang="en-US" baseline="0" dirty="0" smtClean="0"/>
              <a:t>Things to note about each student’s piece of work:</a:t>
            </a:r>
          </a:p>
          <a:p>
            <a:pPr marL="0" marR="0" indent="0" algn="l" defTabSz="914400" rtl="0" eaLnBrk="1" fontAlgn="auto" latinLnBrk="0" hangingPunct="1">
              <a:lnSpc>
                <a:spcPct val="100000"/>
              </a:lnSpc>
              <a:spcBef>
                <a:spcPct val="0"/>
              </a:spcBef>
              <a:spcAft>
                <a:spcPts val="0"/>
              </a:spcAft>
              <a:buClrTx/>
              <a:buSzTx/>
              <a:buFontTx/>
              <a:buNone/>
              <a:tabLst/>
              <a:defRPr/>
            </a:pPr>
            <a:r>
              <a:rPr lang="en-US" u="sng" baseline="0" dirty="0" smtClean="0"/>
              <a:t>Effie</a:t>
            </a:r>
            <a:r>
              <a:rPr lang="en-US" baseline="0" dirty="0" smtClean="0"/>
              <a:t>: Is able to make the conceptual connections, but does not have a way to get an answer. </a:t>
            </a:r>
          </a:p>
          <a:p>
            <a:pPr>
              <a:spcBef>
                <a:spcPct val="0"/>
              </a:spcBef>
            </a:pPr>
            <a:r>
              <a:rPr lang="en-US" u="sng" baseline="0" dirty="0" smtClean="0"/>
              <a:t>Abie</a:t>
            </a:r>
            <a:r>
              <a:rPr lang="en-US" baseline="0" dirty="0" smtClean="0"/>
              <a:t>: Produced two correct answers, but lacks the conceptual understanding of the operations and that would allow the connection to be made between division and multiplication of fractions. </a:t>
            </a:r>
          </a:p>
          <a:p>
            <a:pPr>
              <a:spcBef>
                <a:spcPct val="0"/>
              </a:spcBef>
            </a:pPr>
            <a:r>
              <a:rPr lang="en-US" u="sng" baseline="0" dirty="0" smtClean="0"/>
              <a:t>Ceedee</a:t>
            </a:r>
            <a:r>
              <a:rPr lang="en-US" baseline="0" dirty="0" smtClean="0"/>
              <a:t>: Is able to make the conceptual connections, but did not perform the calculations in a way that produced the correct answer. Also, as she performed the calculations she was not paying attention to the precision of her answer and asking herself, ‘does my answer make sense?’</a:t>
            </a:r>
          </a:p>
          <a:p>
            <a:pPr>
              <a:spcBef>
                <a:spcPct val="0"/>
              </a:spcBef>
            </a:pPr>
            <a:r>
              <a:rPr lang="en-US" u="sng" baseline="0" dirty="0" smtClean="0"/>
              <a:t>Gigi</a:t>
            </a:r>
            <a:r>
              <a:rPr lang="en-US" baseline="0" dirty="0" smtClean="0"/>
              <a:t>: More information on Gigi’s thinking and understanding would be needed to determine if there was conceptual understanding. </a:t>
            </a:r>
          </a:p>
          <a:p>
            <a:pPr>
              <a:spcBef>
                <a:spcPct val="0"/>
              </a:spcBef>
            </a:pPr>
            <a:r>
              <a:rPr lang="en-US" u="sng" baseline="0" dirty="0" smtClean="0"/>
              <a:t>Hi</a:t>
            </a:r>
            <a:r>
              <a:rPr lang="en-US" baseline="0" dirty="0" smtClean="0"/>
              <a:t>: Seems to have an efficient way for finding the answer, but more information is needed to determine what ‘it’ is. </a:t>
            </a:r>
          </a:p>
          <a:p>
            <a:pPr>
              <a:spcBef>
                <a:spcPct val="0"/>
              </a:spcBef>
            </a:pPr>
            <a:endParaRPr lang="en-US" baseline="0" dirty="0" smtClean="0"/>
          </a:p>
          <a:p>
            <a:pPr>
              <a:spcBef>
                <a:spcPct val="0"/>
              </a:spcBef>
            </a:pPr>
            <a:r>
              <a:rPr lang="en-US" baseline="0" dirty="0" smtClean="0"/>
              <a:t>An important point to bring up here is that we are asking participants to make assumptions only because the student is not present to find out more. However, teachers should try not to make a determination of what students know and understand based on an assumption. They need to probe deeper to really determine where students are with their understanding. </a:t>
            </a:r>
          </a:p>
          <a:p>
            <a:pPr>
              <a:spcBef>
                <a:spcPct val="0"/>
              </a:spcBef>
            </a:pPr>
            <a:endParaRPr lang="en-US" baseline="0" dirty="0" smtClean="0"/>
          </a:p>
          <a:p>
            <a:pPr>
              <a:spcBef>
                <a:spcPct val="0"/>
              </a:spcBef>
            </a:pPr>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73DAC7E5-C104-4DDA-9A2F-F375BB452855}" type="slidenum">
              <a:rPr lang="en-US" smtClean="0"/>
              <a:pPr>
                <a:defRPr/>
              </a:pPr>
              <a:t>27</a:t>
            </a:fld>
            <a:endParaRPr lang="en-US" dirty="0"/>
          </a:p>
        </p:txBody>
      </p:sp>
    </p:spTree>
    <p:extLst>
      <p:ext uri="{BB962C8B-B14F-4D97-AF65-F5344CB8AC3E}">
        <p14:creationId xmlns:p14="http://schemas.microsoft.com/office/powerpoint/2010/main" val="3972875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Think</a:t>
            </a:r>
            <a:r>
              <a:rPr lang="en-US" b="1" baseline="0" dirty="0" smtClean="0"/>
              <a:t> About It</a:t>
            </a:r>
            <a:endParaRPr lang="en-US" b="1" dirty="0" smtClean="0"/>
          </a:p>
          <a:p>
            <a:r>
              <a:rPr lang="en-US" dirty="0" smtClean="0"/>
              <a:t>Finally, wrap up this section</a:t>
            </a:r>
            <a:r>
              <a:rPr lang="en-US" baseline="0" dirty="0" smtClean="0"/>
              <a:t> </a:t>
            </a:r>
            <a:r>
              <a:rPr lang="en-US" dirty="0" smtClean="0"/>
              <a:t>by asking participants</a:t>
            </a:r>
            <a:r>
              <a:rPr lang="en-US" baseline="0" dirty="0" smtClean="0"/>
              <a:t> to reflect on the questions on the slide. </a:t>
            </a:r>
            <a:r>
              <a:rPr lang="en-US" b="1" i="0" baseline="0" dirty="0" smtClean="0"/>
              <a:t>Allow 5 minutes for discussion</a:t>
            </a:r>
            <a:r>
              <a:rPr lang="en-US" baseline="0" dirty="0" smtClean="0"/>
              <a:t>. You can also u</a:t>
            </a:r>
            <a:r>
              <a:rPr lang="en-US" dirty="0" smtClean="0"/>
              <a:t>se this</a:t>
            </a:r>
            <a:r>
              <a:rPr lang="en-US" baseline="0" dirty="0" smtClean="0"/>
              <a:t> question to transition to the next activity after the break by linking the discussion on the CCS-Math approach to rigor and now looking specifically at the standards to see how conceptual understanding, procedural skill and fluency, and application of mathematics is developed over and within grade levels. </a:t>
            </a:r>
          </a:p>
          <a:p>
            <a:endParaRPr lang="en-US" baseline="0" dirty="0" smtClean="0"/>
          </a:p>
          <a:p>
            <a:r>
              <a:rPr lang="en-US" baseline="0" dirty="0" smtClean="0"/>
              <a:t>As time permits, ask for volunteers to share their responses to the question.</a:t>
            </a:r>
            <a:endParaRPr lang="en-US" dirty="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28</a:t>
            </a:fld>
            <a:endParaRPr lang="en-US" dirty="0"/>
          </a:p>
        </p:txBody>
      </p:sp>
    </p:spTree>
    <p:extLst>
      <p:ext uri="{BB962C8B-B14F-4D97-AF65-F5344CB8AC3E}">
        <p14:creationId xmlns:p14="http://schemas.microsoft.com/office/powerpoint/2010/main" val="4078096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r>
              <a:rPr lang="en-US" b="1" dirty="0" smtClean="0"/>
              <a:t>Section 2: The Language of the Content Standards</a:t>
            </a:r>
          </a:p>
          <a:p>
            <a:r>
              <a:rPr lang="en-US" b="0" dirty="0" smtClean="0"/>
              <a:t>Section 2 Time:</a:t>
            </a:r>
            <a:r>
              <a:rPr lang="en-US" b="0" baseline="0" dirty="0" smtClean="0"/>
              <a:t> 45 minutes</a:t>
            </a:r>
            <a:endParaRPr lang="en-US" b="0" dirty="0" smtClean="0"/>
          </a:p>
          <a:p>
            <a:r>
              <a:rPr lang="en-US" dirty="0" smtClean="0"/>
              <a:t> </a:t>
            </a:r>
          </a:p>
          <a:p>
            <a:r>
              <a:rPr lang="en-US" dirty="0" smtClean="0"/>
              <a:t>Section 2</a:t>
            </a:r>
            <a:r>
              <a:rPr lang="en-US" baseline="0" dirty="0" smtClean="0"/>
              <a:t> </a:t>
            </a:r>
            <a:r>
              <a:rPr lang="en-US" dirty="0" smtClean="0"/>
              <a:t>Training Objectives:</a:t>
            </a:r>
          </a:p>
          <a:p>
            <a:pPr>
              <a:buFont typeface="Arial" pitchFamily="34" charset="0"/>
              <a:buChar char="•"/>
            </a:pPr>
            <a:r>
              <a:rPr lang="en-US" sz="1200" kern="1200" dirty="0" smtClean="0">
                <a:solidFill>
                  <a:schemeClr val="tx1"/>
                </a:solidFill>
                <a:latin typeface="+mn-lt"/>
                <a:ea typeface="+mn-ea"/>
                <a:cs typeface="+mn-cs"/>
              </a:rPr>
              <a:t>To define conceptual understanding, procedural skill and fluency, and application of mathematics. </a:t>
            </a:r>
          </a:p>
          <a:p>
            <a:pPr>
              <a:buFont typeface="Arial" pitchFamily="34" charset="0"/>
              <a:buChar char="•"/>
            </a:pPr>
            <a:r>
              <a:rPr lang="en-US" sz="1200" kern="1200" dirty="0" smtClean="0">
                <a:solidFill>
                  <a:schemeClr val="tx1"/>
                </a:solidFill>
                <a:latin typeface="+mn-lt"/>
                <a:ea typeface="+mn-ea"/>
                <a:cs typeface="+mn-cs"/>
              </a:rPr>
              <a:t>To understand the differences between conceptual understanding, procedural skill and fluency, and application of mathematics. </a:t>
            </a:r>
          </a:p>
          <a:p>
            <a:pPr>
              <a:buFont typeface="Arial" pitchFamily="34" charset="0"/>
              <a:buChar char="•"/>
            </a:pPr>
            <a:r>
              <a:rPr lang="en-US" sz="1200" kern="1200" dirty="0" smtClean="0">
                <a:solidFill>
                  <a:schemeClr val="tx1"/>
                </a:solidFill>
                <a:latin typeface="+mn-lt"/>
                <a:ea typeface="+mn-ea"/>
                <a:cs typeface="+mn-cs"/>
              </a:rPr>
              <a:t>To begin to understand how developing conceptual understanding can lead to the development of procedural skill and fluency. </a:t>
            </a:r>
          </a:p>
          <a:p>
            <a:pPr>
              <a:buFont typeface="Arial" pitchFamily="34" charset="0"/>
              <a:buChar char="•"/>
            </a:pPr>
            <a:r>
              <a:rPr lang="en-US" sz="1200" kern="1200" dirty="0" smtClean="0">
                <a:solidFill>
                  <a:schemeClr val="tx1"/>
                </a:solidFill>
                <a:latin typeface="+mn-lt"/>
                <a:ea typeface="+mn-ea"/>
                <a:cs typeface="+mn-cs"/>
              </a:rPr>
              <a:t>To demonstrate how application of mathematics can support students’ development of conceptual understanding. </a:t>
            </a:r>
          </a:p>
          <a:p>
            <a:endParaRPr lang="en-US" dirty="0" smtClean="0"/>
          </a:p>
          <a:p>
            <a:r>
              <a:rPr lang="en-US" dirty="0" smtClean="0"/>
              <a:t>Section 2 Outline:</a:t>
            </a:r>
          </a:p>
          <a:p>
            <a:pPr marL="230520" indent="-230520">
              <a:buAutoNum type="arabicPeriod"/>
            </a:pPr>
            <a:r>
              <a:rPr lang="en-US" sz="1200" kern="1200" dirty="0" smtClean="0">
                <a:solidFill>
                  <a:schemeClr val="tx1"/>
                </a:solidFill>
                <a:latin typeface="+mn-lt"/>
                <a:ea typeface="+mn-ea"/>
                <a:cs typeface="+mn-cs"/>
              </a:rPr>
              <a:t>In groups, participants will complete the first part of the </a:t>
            </a:r>
            <a:r>
              <a:rPr lang="en-US" sz="1200" i="1" kern="1200" dirty="0" smtClean="0">
                <a:solidFill>
                  <a:schemeClr val="tx1"/>
                </a:solidFill>
                <a:latin typeface="+mn-lt"/>
                <a:ea typeface="+mn-ea"/>
                <a:cs typeface="+mn-cs"/>
              </a:rPr>
              <a:t>Who Knows Math</a:t>
            </a:r>
            <a:r>
              <a:rPr lang="en-US" sz="1200" kern="1200" dirty="0" smtClean="0">
                <a:solidFill>
                  <a:schemeClr val="tx1"/>
                </a:solidFill>
                <a:latin typeface="+mn-lt"/>
                <a:ea typeface="+mn-ea"/>
                <a:cs typeface="+mn-cs"/>
              </a:rPr>
              <a:t> exercise during which they will examine short examples of student work and make observations about what the student knows based on the answers given. </a:t>
            </a:r>
          </a:p>
          <a:p>
            <a:pPr marL="230520" indent="-230520">
              <a:buAutoNum type="arabicPeriod"/>
            </a:pPr>
            <a:r>
              <a:rPr lang="en-US" sz="1200" kern="1200" dirty="0" smtClean="0">
                <a:solidFill>
                  <a:schemeClr val="tx1"/>
                </a:solidFill>
                <a:latin typeface="+mn-lt"/>
                <a:ea typeface="+mn-ea"/>
                <a:cs typeface="+mn-cs"/>
              </a:rPr>
              <a:t>After a brief large group discussion, small groups will watch the video </a:t>
            </a:r>
            <a:r>
              <a:rPr lang="en-US" sz="1200" i="1" kern="1200" dirty="0" smtClean="0">
                <a:solidFill>
                  <a:schemeClr val="tx1"/>
                </a:solidFill>
                <a:latin typeface="+mn-lt"/>
                <a:ea typeface="+mn-ea"/>
                <a:cs typeface="+mn-cs"/>
              </a:rPr>
              <a:t>Mathematics Fluency: A Balanced Approach</a:t>
            </a:r>
            <a:r>
              <a:rPr lang="en-US" sz="1200" kern="1200" dirty="0" smtClean="0">
                <a:solidFill>
                  <a:schemeClr val="tx1"/>
                </a:solidFill>
                <a:latin typeface="+mn-lt"/>
                <a:ea typeface="+mn-ea"/>
                <a:cs typeface="+mn-cs"/>
              </a:rPr>
              <a:t> and develop working definitions of “conceptual understanding,”  “fluency,” and “application” as addressed in the content standards. </a:t>
            </a:r>
          </a:p>
          <a:p>
            <a:pPr marL="230520" indent="-230520">
              <a:buAutoNum type="arabicPeriod"/>
            </a:pPr>
            <a:r>
              <a:rPr lang="en-US" sz="1200" kern="1200" dirty="0" smtClean="0">
                <a:solidFill>
                  <a:schemeClr val="tx1"/>
                </a:solidFill>
                <a:latin typeface="+mn-lt"/>
                <a:ea typeface="+mn-ea"/>
                <a:cs typeface="+mn-cs"/>
              </a:rPr>
              <a:t>Groups will then work through short, basic examples on how students can demonstrate conceptual understanding, and then discuss current strategies used now to develop procedural skill and fluency. The discussions will continue with how those strategies will benefit from students first developing a conceptual understanding of the mathematics. </a:t>
            </a:r>
          </a:p>
          <a:p>
            <a:pPr marL="230520" indent="-230520">
              <a:buAutoNum type="arabicPeriod"/>
            </a:pPr>
            <a:r>
              <a:rPr lang="en-US" sz="1200" kern="1200" dirty="0" smtClean="0">
                <a:solidFill>
                  <a:schemeClr val="tx1"/>
                </a:solidFill>
                <a:latin typeface="+mn-lt"/>
                <a:ea typeface="+mn-ea"/>
                <a:cs typeface="+mn-cs"/>
              </a:rPr>
              <a:t>The wrap-up of the session takes place as participants complete the second part of the </a:t>
            </a:r>
            <a:r>
              <a:rPr lang="en-US" sz="1200" i="1" kern="1200" dirty="0" smtClean="0">
                <a:solidFill>
                  <a:schemeClr val="tx1"/>
                </a:solidFill>
                <a:latin typeface="+mn-lt"/>
                <a:ea typeface="+mn-ea"/>
                <a:cs typeface="+mn-cs"/>
              </a:rPr>
              <a:t>Who Knows Math </a:t>
            </a:r>
            <a:r>
              <a:rPr lang="en-US" sz="1200" kern="1200" dirty="0" smtClean="0">
                <a:solidFill>
                  <a:schemeClr val="tx1"/>
                </a:solidFill>
                <a:latin typeface="+mn-lt"/>
                <a:ea typeface="+mn-ea"/>
                <a:cs typeface="+mn-cs"/>
              </a:rPr>
              <a:t>exercise in which they revise their first round of answers given their new understandings. </a:t>
            </a:r>
            <a:endParaRPr lang="en-US" dirty="0" smtClean="0"/>
          </a:p>
          <a:p>
            <a:endParaRPr lang="en-US" b="1" dirty="0" smtClean="0"/>
          </a:p>
          <a:p>
            <a:r>
              <a:rPr lang="en-US" b="1" dirty="0" smtClean="0"/>
              <a:t>Supporting Documents</a:t>
            </a:r>
            <a:endParaRPr lang="en-US" dirty="0" smtClean="0"/>
          </a:p>
          <a:p>
            <a:pPr lvl="0"/>
            <a:r>
              <a:rPr lang="en-US" i="1" dirty="0" smtClean="0"/>
              <a:t>Who Knows Math</a:t>
            </a:r>
            <a:endParaRPr lang="en-US" i="0" baseline="0" dirty="0" smtClean="0"/>
          </a:p>
          <a:p>
            <a:r>
              <a:rPr lang="en-US" dirty="0" smtClean="0"/>
              <a:t> </a:t>
            </a:r>
          </a:p>
          <a:p>
            <a:r>
              <a:rPr lang="en-US" b="1" dirty="0" smtClean="0"/>
              <a:t>Materials</a:t>
            </a:r>
            <a:endParaRPr lang="en-US" dirty="0" smtClean="0"/>
          </a:p>
          <a:p>
            <a:pPr lvl="0"/>
            <a:r>
              <a:rPr lang="en-US" dirty="0" smtClean="0"/>
              <a:t>Chart paper, markers</a:t>
            </a:r>
          </a:p>
          <a:p>
            <a:pPr lvl="0"/>
            <a:r>
              <a:rPr lang="en-US" dirty="0" smtClean="0"/>
              <a:t>Individual</a:t>
            </a:r>
            <a:r>
              <a:rPr lang="en-US" baseline="0" dirty="0" smtClean="0"/>
              <a:t> copy of the mathematics standards that participants bring or access online</a:t>
            </a:r>
          </a:p>
          <a:p>
            <a:pPr lvl="0"/>
            <a:endParaRPr lang="en-US" dirty="0" smtClean="0"/>
          </a:p>
          <a:p>
            <a:pPr lvl="0"/>
            <a:r>
              <a:rPr lang="en-US" b="1" dirty="0" smtClean="0"/>
              <a:t>Video</a:t>
            </a:r>
          </a:p>
          <a:p>
            <a:pPr lvl="0"/>
            <a:r>
              <a:rPr lang="en-US" b="0" i="1" dirty="0" smtClean="0"/>
              <a:t>Mathematics Fluency:</a:t>
            </a:r>
            <a:r>
              <a:rPr lang="en-US" b="0" i="1" baseline="0" dirty="0" smtClean="0"/>
              <a:t> A Balanced Approach</a:t>
            </a:r>
            <a:endParaRPr lang="en-US" b="0" i="1" dirty="0" smtClean="0"/>
          </a:p>
          <a:p>
            <a:pPr marL="230520" indent="-230520"/>
            <a:endParaRPr lang="en-US" dirty="0" smtClean="0"/>
          </a:p>
        </p:txBody>
      </p:sp>
      <p:sp>
        <p:nvSpPr>
          <p:cNvPr id="13824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824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E550F5EF-EA7A-4F7E-B452-463359D24A4E}" type="datetime1">
              <a:rPr lang="en-US">
                <a:solidFill>
                  <a:prstClr val="black"/>
                </a:solidFill>
                <a:latin typeface="Arial" pitchFamily="34" charset="0"/>
              </a:rPr>
              <a:pPr/>
              <a:t>7/21/2014</a:t>
            </a:fld>
            <a:endParaRPr lang="en-US" dirty="0">
              <a:solidFill>
                <a:prstClr val="black"/>
              </a:solidFill>
              <a:latin typeface="Arial" pitchFamily="34" charset="0"/>
            </a:endParaRPr>
          </a:p>
        </p:txBody>
      </p:sp>
      <p:sp>
        <p:nvSpPr>
          <p:cNvPr id="13824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824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05CC7A-BD72-4614-86BB-531A03EB3EEC}" type="slidenum">
              <a:rPr lang="en-US">
                <a:solidFill>
                  <a:prstClr val="black"/>
                </a:solidFill>
                <a:latin typeface="Arial" pitchFamily="34" charset="0"/>
              </a:rPr>
              <a:pPr/>
              <a:t>14</a:t>
            </a:fld>
            <a:endParaRPr lang="en-US" dirty="0">
              <a:solidFill>
                <a:prstClr val="black"/>
              </a:solidFill>
              <a:latin typeface="Arial" pitchFamily="34" charset="0"/>
            </a:endParaRPr>
          </a:p>
        </p:txBody>
      </p:sp>
    </p:spTree>
    <p:extLst>
      <p:ext uri="{BB962C8B-B14F-4D97-AF65-F5344CB8AC3E}">
        <p14:creationId xmlns:p14="http://schemas.microsoft.com/office/powerpoint/2010/main" val="2142217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nvPr>
        </p:nvSpPr>
        <p:spPr>
          <a:xfrm>
            <a:off x="702310" y="4421823"/>
            <a:ext cx="5618480" cy="4189095"/>
          </a:xfrm>
          <a:prstGeom prst="rect">
            <a:avLst/>
          </a:prstGeom>
        </p:spPr>
        <p:txBody>
          <a:bodyPr>
            <a:normAutofit/>
          </a:bodyPr>
          <a:lstStyle/>
          <a:p>
            <a:pPr>
              <a:spcBef>
                <a:spcPct val="0"/>
              </a:spcBef>
            </a:pPr>
            <a:r>
              <a:rPr lang="en-US" b="1" baseline="0" dirty="0" smtClean="0"/>
              <a:t>What do these students understand?</a:t>
            </a:r>
          </a:p>
          <a:p>
            <a:pPr marL="172868" indent="-172868">
              <a:spcBef>
                <a:spcPct val="0"/>
              </a:spcBef>
              <a:buFont typeface="Arial"/>
              <a:buChar char="•"/>
            </a:pPr>
            <a:r>
              <a:rPr lang="en-US" baseline="0" dirty="0" smtClean="0"/>
              <a:t>Ask table groups to read and analyze the “Who Knows Math” handout on </a:t>
            </a:r>
            <a:r>
              <a:rPr lang="en-US" b="1" baseline="0" dirty="0" smtClean="0"/>
              <a:t>pages 9-11 </a:t>
            </a:r>
            <a:r>
              <a:rPr lang="en-US" b="0" i="0" baseline="0" dirty="0" smtClean="0"/>
              <a:t>in the Participant Guide</a:t>
            </a:r>
            <a:r>
              <a:rPr lang="en-US" baseline="0" dirty="0" smtClean="0"/>
              <a:t>. Ask them to think about what each student on the sheet knows and doesn’t know. Also have them think about what is unknown about what the students know. Participants can record their observations on the handout. Briefly discuss participants’ observations and explain that th</a:t>
            </a:r>
            <a:r>
              <a:rPr lang="en-US" dirty="0" smtClean="0"/>
              <a:t>ey will return to the this after exploring the language of the content standards in more detail.</a:t>
            </a:r>
            <a:r>
              <a:rPr lang="en-US" baseline="0" dirty="0" smtClean="0"/>
              <a:t> </a:t>
            </a:r>
          </a:p>
          <a:p>
            <a:pPr marL="172868" indent="-172868">
              <a:spcBef>
                <a:spcPct val="0"/>
              </a:spcBef>
              <a:buFont typeface="Arial"/>
              <a:buChar char="•"/>
            </a:pPr>
            <a:endParaRPr lang="en-US" baseline="0" dirty="0" smtClean="0"/>
          </a:p>
          <a:p>
            <a:r>
              <a:rPr lang="en-US" dirty="0" smtClean="0"/>
              <a:t>Note: If time is an issue at the start of this activity, you may choose to have groups focus on only one student. If you have</a:t>
            </a:r>
            <a:r>
              <a:rPr lang="en-US" baseline="0" dirty="0" smtClean="0"/>
              <a:t> five groups, assign each group a different student. </a:t>
            </a:r>
            <a:endParaRPr lang="en-US" dirty="0" smtClean="0"/>
          </a:p>
        </p:txBody>
      </p:sp>
      <p:sp>
        <p:nvSpPr>
          <p:cNvPr id="4" name="Slide Number Placeholder 3"/>
          <p:cNvSpPr>
            <a:spLocks noGrp="1"/>
          </p:cNvSpPr>
          <p:nvPr>
            <p:ph type="sldNum" sz="quarter" idx="10"/>
          </p:nvPr>
        </p:nvSpPr>
        <p:spPr/>
        <p:txBody>
          <a:bodyPr/>
          <a:lstStyle/>
          <a:p>
            <a:pPr>
              <a:defRPr/>
            </a:pPr>
            <a:fld id="{73DAC7E5-C104-4DDA-9A2F-F375BB452855}" type="slidenum">
              <a:rPr lang="en-US" smtClean="0"/>
              <a:pPr>
                <a:defRPr/>
              </a:pPr>
              <a:t>15</a:t>
            </a:fld>
            <a:endParaRPr lang="en-US" dirty="0"/>
          </a:p>
        </p:txBody>
      </p:sp>
    </p:spTree>
    <p:extLst>
      <p:ext uri="{BB962C8B-B14F-4D97-AF65-F5344CB8AC3E}">
        <p14:creationId xmlns:p14="http://schemas.microsoft.com/office/powerpoint/2010/main" val="2317223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From the Authors</a:t>
            </a:r>
          </a:p>
          <a:p>
            <a:pPr>
              <a:spcBef>
                <a:spcPct val="0"/>
              </a:spcBef>
            </a:pPr>
            <a:r>
              <a:rPr lang="en-US" dirty="0" smtClean="0"/>
              <a:t>Click</a:t>
            </a:r>
            <a:r>
              <a:rPr lang="en-US" baseline="0" dirty="0" smtClean="0"/>
              <a:t> on “Watch Video” to p</a:t>
            </a:r>
            <a:r>
              <a:rPr lang="en-US" dirty="0" smtClean="0"/>
              <a:t>lay the video </a:t>
            </a:r>
            <a:r>
              <a:rPr lang="en-US" i="1" dirty="0" smtClean="0"/>
              <a:t>Mathematics Fluency: A Balanced Approach</a:t>
            </a:r>
            <a:r>
              <a:rPr lang="en-US" dirty="0" smtClean="0"/>
              <a:t> from here:</a:t>
            </a:r>
            <a:r>
              <a:rPr lang="en-US" baseline="0" dirty="0" smtClean="0"/>
              <a:t> http://www.youtube.com/watch?v=ZFUAV00bTwA. The video is </a:t>
            </a:r>
            <a:r>
              <a:rPr lang="en-US" b="1" baseline="0" dirty="0" smtClean="0"/>
              <a:t>1:57 </a:t>
            </a:r>
            <a:r>
              <a:rPr lang="en-US" b="0" baseline="0" dirty="0" smtClean="0"/>
              <a:t>long.</a:t>
            </a:r>
          </a:p>
          <a:p>
            <a:pPr>
              <a:spcBef>
                <a:spcPct val="0"/>
              </a:spcBef>
            </a:pPr>
            <a:endParaRPr lang="en-US" baseline="0" dirty="0" smtClean="0"/>
          </a:p>
          <a:p>
            <a:pPr>
              <a:spcBef>
                <a:spcPct val="0"/>
              </a:spcBef>
            </a:pPr>
            <a:r>
              <a:rPr lang="en-US" baseline="0" dirty="0" smtClean="0"/>
              <a:t>After the video has played, ask participants for their thoughts. </a:t>
            </a:r>
          </a:p>
          <a:p>
            <a:pPr>
              <a:spcBef>
                <a:spcPct val="0"/>
              </a:spcBef>
            </a:pPr>
            <a:endParaRPr lang="en-US" baseline="0" dirty="0" smtClean="0"/>
          </a:p>
          <a:p>
            <a:pPr>
              <a:spcBef>
                <a:spcPct val="0"/>
              </a:spcBef>
            </a:pPr>
            <a:r>
              <a:rPr lang="en-US" baseline="0" dirty="0" smtClean="0"/>
              <a:t>Transition to the next part of this section by explaining to participants that they will now look more closely at conceptual understanding, procedural skills and fluency, and application of mathematics in more depth. </a:t>
            </a:r>
          </a:p>
          <a:p>
            <a:pPr>
              <a:spcBef>
                <a:spcPct val="0"/>
              </a:spcBef>
            </a:pPr>
            <a:endParaRPr lang="en-US"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16</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7/21/2014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val="1135656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Rigor:</a:t>
            </a:r>
            <a:r>
              <a:rPr lang="en-US" b="1" baseline="0" dirty="0" smtClean="0"/>
              <a:t> </a:t>
            </a:r>
            <a:r>
              <a:rPr lang="en-US" b="0" dirty="0" smtClean="0"/>
              <a:t>Remind participants that one</a:t>
            </a:r>
            <a:r>
              <a:rPr lang="en-US" b="0" baseline="0" dirty="0" smtClean="0"/>
              <a:t> of the </a:t>
            </a:r>
            <a:r>
              <a:rPr lang="en-US" b="0" dirty="0" smtClean="0"/>
              <a:t>big</a:t>
            </a:r>
            <a:r>
              <a:rPr lang="en-US" b="0" baseline="0" dirty="0" smtClean="0"/>
              <a:t> shifts in the content standards is that at all ages, students are to be taught with rigor as defined on the slide. Review the three aspects of rigor: conceptual understanding, procedural skill and fluency, and application of mathematics. Repeat that r</a:t>
            </a:r>
            <a:r>
              <a:rPr lang="en-US" dirty="0" smtClean="0"/>
              <a:t>igor means learning based in the deep understanding of ideas </a:t>
            </a:r>
            <a:r>
              <a:rPr lang="en-US" u="sng" dirty="0" smtClean="0"/>
              <a:t>AND</a:t>
            </a:r>
            <a:r>
              <a:rPr lang="en-US" dirty="0" smtClean="0"/>
              <a:t> fluency with computational procedures </a:t>
            </a:r>
            <a:r>
              <a:rPr lang="en-US" u="sng" dirty="0" smtClean="0"/>
              <a:t>AND</a:t>
            </a:r>
            <a:r>
              <a:rPr lang="en-US" dirty="0" smtClean="0"/>
              <a:t> the capacity to use both to solve a variety of real-world and mathematical problems. Explain to participants that you will now go over each aspect of rigor in</a:t>
            </a:r>
            <a:r>
              <a:rPr lang="en-US" baseline="0" dirty="0" smtClean="0"/>
              <a:t> more depth. </a:t>
            </a:r>
            <a:endParaRPr lang="en-US" dirty="0" smtClean="0"/>
          </a:p>
          <a:p>
            <a:pPr>
              <a:spcBef>
                <a:spcPct val="0"/>
              </a:spcBef>
            </a:pPr>
            <a:endParaRPr lang="en-US" dirty="0" smtClean="0"/>
          </a:p>
        </p:txBody>
      </p:sp>
      <p:sp>
        <p:nvSpPr>
          <p:cNvPr id="148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B50E85-6C75-438A-AE77-F6332DA8F7DE}" type="slidenum">
              <a:rPr lang="en-US">
                <a:latin typeface="Arial" pitchFamily="34" charset="0"/>
              </a:rPr>
              <a:pPr/>
              <a:t>17</a:t>
            </a:fld>
            <a:endParaRPr lang="en-US" dirty="0">
              <a:latin typeface="Arial" pitchFamily="34" charset="0"/>
            </a:endParaRPr>
          </a:p>
        </p:txBody>
      </p:sp>
    </p:spTree>
    <p:extLst>
      <p:ext uri="{BB962C8B-B14F-4D97-AF65-F5344CB8AC3E}">
        <p14:creationId xmlns:p14="http://schemas.microsoft.com/office/powerpoint/2010/main" val="1391706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defTabSz="907268">
              <a:spcBef>
                <a:spcPct val="0"/>
              </a:spcBef>
            </a:pPr>
            <a:r>
              <a:rPr lang="en-US" b="1" dirty="0" smtClean="0"/>
              <a:t>Ask participants to turn to pages 12-13 in the Participant Guide where space is provided for them to take notes on Conceptual Understanding, Procedural Skill and Fluency, and Application of Mathematics.</a:t>
            </a:r>
          </a:p>
          <a:p>
            <a:pPr>
              <a:spcBef>
                <a:spcPct val="0"/>
              </a:spcBef>
            </a:pPr>
            <a:endParaRPr lang="en-US" b="1" dirty="0" smtClean="0"/>
          </a:p>
          <a:p>
            <a:pPr>
              <a:spcBef>
                <a:spcPct val="0"/>
              </a:spcBef>
            </a:pPr>
            <a:r>
              <a:rPr lang="en-US" b="1" dirty="0" smtClean="0"/>
              <a:t>Conceptual Understanding</a:t>
            </a:r>
          </a:p>
          <a:p>
            <a:pPr>
              <a:spcBef>
                <a:spcPct val="0"/>
              </a:spcBef>
            </a:pPr>
            <a:r>
              <a:rPr lang="en-US" dirty="0" smtClean="0"/>
              <a:t>As participants read the </a:t>
            </a:r>
            <a:r>
              <a:rPr lang="en-US" baseline="0" dirty="0" smtClean="0"/>
              <a:t>quote on the slide, explain that conceptual understanding can be difficult to define. Ask participants to read the description on </a:t>
            </a:r>
            <a:r>
              <a:rPr lang="en-US" b="1" baseline="0" dirty="0" smtClean="0"/>
              <a:t>page 12 </a:t>
            </a:r>
            <a:r>
              <a:rPr lang="en-US" baseline="0" dirty="0" smtClean="0"/>
              <a:t>in the Participant Guide that is an overlap of the National Research Council and NCTM definitions of conceptual understanding:</a:t>
            </a:r>
          </a:p>
          <a:p>
            <a:pPr>
              <a:spcBef>
                <a:spcPct val="0"/>
              </a:spcBef>
            </a:pPr>
            <a:endParaRPr lang="en-US" baseline="0" dirty="0" smtClean="0"/>
          </a:p>
          <a:p>
            <a:pPr>
              <a:spcBef>
                <a:spcPct val="0"/>
              </a:spcBef>
            </a:pPr>
            <a:r>
              <a:rPr lang="en-US" baseline="0" dirty="0" smtClean="0"/>
              <a:t>“Students demonstrate </a:t>
            </a:r>
            <a:r>
              <a:rPr lang="en-US" i="1" baseline="0" dirty="0" smtClean="0"/>
              <a:t>conceptual understanding </a:t>
            </a:r>
            <a:r>
              <a:rPr lang="en-US" i="0" baseline="0" dirty="0" smtClean="0"/>
              <a:t>in mathematics when they provide evidence that they can recognize, label, and generate examples of concepts; use and interrelate models, diagrams, manipulatives, and varied representations of concepts; identify and apply principles; know and apply facts and definitions; compare, contrast, and integrate related concepts and principles; recognize, interpret, and apply the signs, symbols, and terms used to represent concepts. </a:t>
            </a:r>
            <a:r>
              <a:rPr lang="en-US" i="1" baseline="0" dirty="0" smtClean="0"/>
              <a:t>Conceptual understanding </a:t>
            </a:r>
            <a:r>
              <a:rPr lang="en-US" i="0" baseline="0" dirty="0" smtClean="0"/>
              <a:t>reflects a student’s ability to reason in settings involving the careful application of concept of definitions, relations, or representations of either.” (Balka, Hull, &amp; Harbin Miles, </a:t>
            </a:r>
            <a:r>
              <a:rPr lang="en-US" i="0" baseline="0" dirty="0" err="1" smtClean="0"/>
              <a:t>n.d</a:t>
            </a:r>
            <a:r>
              <a:rPr lang="en-US" i="0" baseline="0" dirty="0" smtClean="0"/>
              <a:t>.)</a:t>
            </a:r>
          </a:p>
          <a:p>
            <a:pPr>
              <a:spcBef>
                <a:spcPct val="0"/>
              </a:spcBef>
            </a:pPr>
            <a:endParaRPr lang="en-US" dirty="0" smtClean="0"/>
          </a:p>
          <a:p>
            <a:pPr>
              <a:spcBef>
                <a:spcPct val="0"/>
              </a:spcBef>
            </a:pPr>
            <a:r>
              <a:rPr lang="en-US" dirty="0" smtClean="0"/>
              <a:t>Just as they</a:t>
            </a:r>
            <a:r>
              <a:rPr lang="en-US" baseline="0" dirty="0" smtClean="0"/>
              <a:t> looked at “I Can” statements with each of the Practices, use the next slides to show examples of student responses that demonstrate conceptual understanding. </a:t>
            </a:r>
            <a:endParaRPr lang="en-US"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18</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7/21/2014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val="1229735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Conceptual</a:t>
            </a:r>
            <a:r>
              <a:rPr lang="en-US" b="1" baseline="0" dirty="0" smtClean="0"/>
              <a:t> Understanding</a:t>
            </a:r>
            <a:endParaRPr lang="en-US" b="1" dirty="0" smtClean="0"/>
          </a:p>
          <a:p>
            <a:pPr>
              <a:spcBef>
                <a:spcPct val="0"/>
              </a:spcBef>
            </a:pPr>
            <a:r>
              <a:rPr lang="en-US" dirty="0" smtClean="0"/>
              <a:t>Ask participants to look at the example</a:t>
            </a:r>
            <a:r>
              <a:rPr lang="en-US" baseline="0" dirty="0" smtClean="0"/>
              <a:t> on the slide and discuss with their group how a student might demonstrate conceptual understanding if asked the question </a:t>
            </a:r>
            <a:r>
              <a:rPr lang="en-US" i="1" baseline="0" dirty="0" smtClean="0"/>
              <a:t>What is 20 + 70</a:t>
            </a:r>
            <a:r>
              <a:rPr lang="en-US" baseline="0" dirty="0" smtClean="0"/>
              <a:t>. Allow participants to discuss this briefly, 2-3 minutes, and then transition to the next slide. </a:t>
            </a:r>
            <a:endParaRPr lang="en-US"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19</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7/21/2014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val="3911758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participants to now consider the student</a:t>
            </a:r>
            <a:r>
              <a:rPr lang="en-US" baseline="0" dirty="0" smtClean="0"/>
              <a:t> response to the question and have them determine if this student has developed a conceptual understanding. A standard that may be used to support this students response is </a:t>
            </a:r>
            <a:r>
              <a:rPr lang="en-US" dirty="0" smtClean="0">
                <a:hlinkClick r:id="rId3"/>
              </a:rPr>
              <a:t>CCSS.Math.Content.1.NBT.B.2.c</a:t>
            </a:r>
            <a:r>
              <a:rPr lang="en-US" dirty="0" smtClean="0"/>
              <a:t/>
            </a:r>
            <a:br>
              <a:rPr lang="en-US" dirty="0" smtClean="0"/>
            </a:br>
            <a:r>
              <a:rPr lang="en-US" dirty="0" smtClean="0"/>
              <a:t>The numbers 10, 20, 30, 40, 50, 60, 70, 80, 90 refer to one, two, three, four, five, six, seven, eight, or nine tens (and 0 ones).</a:t>
            </a:r>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20</a:t>
            </a:fld>
            <a:endParaRPr lang="en-US" dirty="0"/>
          </a:p>
        </p:txBody>
      </p:sp>
    </p:spTree>
    <p:extLst>
      <p:ext uri="{BB962C8B-B14F-4D97-AF65-F5344CB8AC3E}">
        <p14:creationId xmlns:p14="http://schemas.microsoft.com/office/powerpoint/2010/main" val="1358165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Conceptual Understanding</a:t>
            </a:r>
          </a:p>
          <a:p>
            <a:pPr>
              <a:spcBef>
                <a:spcPct val="0"/>
              </a:spcBef>
            </a:pPr>
            <a:r>
              <a:rPr lang="en-US" dirty="0" smtClean="0"/>
              <a:t>Go</a:t>
            </a:r>
            <a:r>
              <a:rPr lang="en-US" baseline="0" dirty="0" smtClean="0"/>
              <a:t> over example on the slide and ask participants how the student’s response relates to Standard 2.OA.3. Here we want participants to see that a student is demonstrating a conceptual understanding of determining if a number is even or odd. They may need to see multiple responses of this students’ work to make a final determination of this, so ask what else, if anything, might they ask or look for from this student. And, to support the idea that there is no one right way for a student to demonstrate conceptual understanding, what other ways might they expect to see students answer this question. </a:t>
            </a:r>
          </a:p>
          <a:p>
            <a:pPr>
              <a:spcBef>
                <a:spcPct val="0"/>
              </a:spcBef>
            </a:pPr>
            <a:endParaRPr lang="en-US" baseline="0" dirty="0" smtClean="0"/>
          </a:p>
          <a:p>
            <a:pPr>
              <a:spcBef>
                <a:spcPct val="0"/>
              </a:spcBef>
            </a:pPr>
            <a:r>
              <a:rPr lang="en-US" baseline="0" dirty="0" smtClean="0"/>
              <a:t>Transition to the next slide by explaining that, as they have seen, not all standards explicitly focus on conceptual understanding so they will now look at procedural skill and fluency. </a:t>
            </a:r>
            <a:endParaRPr lang="en-US"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21</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7/21/2014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val="3622370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62181024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197547826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7"/>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8"/>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5351860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73913053"/>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1700329948"/>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2302515"/>
            <a:ext cx="7886700" cy="1218795"/>
          </a:xfrm>
        </p:spPr>
        <p:txBody>
          <a:bodyPr anchor="b"/>
          <a:lstStyle>
            <a:lvl1pPr>
              <a:defRPr sz="4400"/>
            </a:lvl1pPr>
          </a:lstStyle>
          <a:p>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623888" y="4257858"/>
            <a:ext cx="7886700" cy="1231106"/>
          </a:xfrm>
        </p:spPr>
        <p:txBody>
          <a:bodyPr/>
          <a:lstStyle>
            <a:lvl1pPr marL="393192" indent="-402336" algn="l" defTabSz="914363" rtl="0" eaLnBrk="1" latinLnBrk="0" hangingPunct="1">
              <a:lnSpc>
                <a:spcPct val="90000"/>
              </a:lnSpc>
              <a:spcBef>
                <a:spcPts val="1200"/>
              </a:spcBef>
              <a:buFontTx/>
              <a:buBlip>
                <a:blip r:embed="rId2"/>
              </a:buBlip>
              <a:defRPr lang="en-US" sz="4000" kern="1200" dirty="0" smtClean="0">
                <a:solidFill>
                  <a:srgbClr val="000000"/>
                </a:solidFill>
                <a:latin typeface="+mn-lt"/>
                <a:ea typeface="+mn-ea"/>
                <a:cs typeface="+mn-cs"/>
              </a:defRPr>
            </a:lvl1pPr>
            <a:lvl2pPr marL="393192" indent="-402336">
              <a:spcBef>
                <a:spcPts val="1200"/>
              </a:spcBef>
              <a:buNone/>
              <a:defRPr lang="en-US" sz="4000" kern="1200" dirty="0" smtClean="0">
                <a:solidFill>
                  <a:srgbClr val="000000"/>
                </a:solidFill>
                <a:latin typeface="+mn-lt"/>
                <a:ea typeface="+mn-ea"/>
                <a:cs typeface="+mn-cs"/>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a:t>
            </a:r>
          </a:p>
          <a:p>
            <a:pPr marL="914400" lvl="1" indent="-396875" algn="l" defTabSz="914363" rtl="0" eaLnBrk="1" latinLnBrk="0" hangingPunct="1">
              <a:lnSpc>
                <a:spcPct val="90000"/>
              </a:lnSpc>
              <a:spcBef>
                <a:spcPct val="20000"/>
              </a:spcBef>
              <a:buFontTx/>
              <a:buBlip>
                <a:blip r:embed="rId3"/>
              </a:buBlip>
            </a:pPr>
            <a:r>
              <a:rPr lang="en-US" dirty="0" smtClean="0"/>
              <a:t>Click to edit</a:t>
            </a:r>
          </a:p>
        </p:txBody>
      </p:sp>
      <p:sp>
        <p:nvSpPr>
          <p:cNvPr id="6" name="Slide Number Placeholder 5"/>
          <p:cNvSpPr>
            <a:spLocks noGrp="1"/>
          </p:cNvSpPr>
          <p:nvPr>
            <p:ph type="sldNum" sz="quarter" idx="12"/>
          </p:nvPr>
        </p:nvSpPr>
        <p:spPr/>
        <p:txBody>
          <a:bodyPr/>
          <a:lstStyle>
            <a:lvl1pPr algn="r">
              <a:defRPr>
                <a:solidFill>
                  <a:schemeClr val="bg1">
                    <a:lumMod val="65000"/>
                  </a:schemeClr>
                </a:solidFill>
              </a:defRPr>
            </a:lvl1pPr>
          </a:lstStyle>
          <a:p>
            <a:fld id="{7D5C1135-EF3A-441C-9DC2-8C709DF76F72}" type="slidenum">
              <a:rPr lang="en-US" smtClean="0"/>
              <a:pPr/>
              <a:t>‹#›</a:t>
            </a:fld>
            <a:endParaRPr lang="en-US"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3888" y="658432"/>
            <a:ext cx="2209524" cy="495238"/>
          </a:xfrm>
          <a:prstGeom prst="rect">
            <a:avLst/>
          </a:prstGeom>
        </p:spPr>
      </p:pic>
      <p:cxnSp>
        <p:nvCxnSpPr>
          <p:cNvPr id="8" name="Straight Connector 7"/>
          <p:cNvCxnSpPr/>
          <p:nvPr userDrawn="1"/>
        </p:nvCxnSpPr>
        <p:spPr>
          <a:xfrm>
            <a:off x="0" y="3889583"/>
            <a:ext cx="9144000" cy="0"/>
          </a:xfrm>
          <a:prstGeom prst="line">
            <a:avLst/>
          </a:prstGeom>
          <a:ln w="50800"/>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4599226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5"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34982418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4"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43512603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457200" y="5334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17"/>
          <p:cNvSpPr>
            <a:spLocks noGrp="1"/>
          </p:cNvSpPr>
          <p:nvPr>
            <p:ph type="ftr" sz="quarter" idx="17"/>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16" name="Slide Number Placeholder 18"/>
          <p:cNvSpPr>
            <a:spLocks noGrp="1"/>
          </p:cNvSpPr>
          <p:nvPr>
            <p:ph type="sldNum" sz="quarter" idx="18"/>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95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33536608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2"/>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350672968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65156898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9" name="Slide Number Placeholder 8"/>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97168872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11" name="Slide Number Placeholder 10"/>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98369082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2"/>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01218607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6" name="Slide Number Placeholder 5"/>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10960069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4583986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5.png"/><Relationship Id="rId5" Type="http://schemas.openxmlformats.org/officeDocument/2006/relationships/slideLayout" Target="../slideLayouts/slideLayout16.xml"/><Relationship Id="rId10"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4" cstate="print"/>
          <a:srcRect/>
          <a:stretch>
            <a:fillRect/>
          </a:stretch>
        </p:blipFill>
        <p:spPr bwMode="auto">
          <a:xfrm rot="10800000">
            <a:off x="0" y="6008687"/>
            <a:ext cx="9159875" cy="849313"/>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381000" y="6071616"/>
            <a:ext cx="2203704" cy="484632"/>
          </a:xfrm>
          <a:prstGeom prst="rect">
            <a:avLst/>
          </a:prstGeom>
          <a:blipFill>
            <a:blip r:embed="rId15"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6" name="Slide Number Placeholder 5"/>
          <p:cNvSpPr>
            <a:spLocks noGrp="1"/>
          </p:cNvSpPr>
          <p:nvPr>
            <p:ph type="sldNum" sz="quarter" idx="4"/>
          </p:nvPr>
        </p:nvSpPr>
        <p:spPr>
          <a:xfrm>
            <a:off x="6559296" y="6074282"/>
            <a:ext cx="2203704" cy="484632"/>
          </a:xfrm>
          <a:prstGeom prst="rect">
            <a:avLst/>
          </a:prstGeom>
        </p:spPr>
        <p:txBody>
          <a:bodyPr vert="horz" lIns="91440" tIns="45720" rIns="91440" bIns="45720" rtlCol="0" anchor="ctr"/>
          <a:lstStyle>
            <a:lvl1pPr algn="r">
              <a:defRPr sz="1600">
                <a:solidFill>
                  <a:schemeClr val="bg1"/>
                </a:solidFill>
                <a:latin typeface="Times New Roman" panose="02020603050405020304" pitchFamily="18" charset="0"/>
                <a:cs typeface="Times New Roman" panose="02020603050405020304" pitchFamily="18" charset="0"/>
              </a:defRPr>
            </a:lvl1pPr>
          </a:lstStyle>
          <a:p>
            <a:fld id="{EE3D4692-A625-460F-A072-DE10EEAA5719}" type="slidenum">
              <a:rPr lang="en-US" smtClean="0"/>
              <a:pPr/>
              <a:t>‹#›</a:t>
            </a:fld>
            <a:endParaRPr lang="en-US" dirty="0"/>
          </a:p>
        </p:txBody>
      </p:sp>
      <p:sp>
        <p:nvSpPr>
          <p:cNvPr id="5" name="TextBox 4"/>
          <p:cNvSpPr txBox="1"/>
          <p:nvPr userDrawn="1"/>
        </p:nvSpPr>
        <p:spPr>
          <a:xfrm>
            <a:off x="3474720" y="6021544"/>
            <a:ext cx="1742739" cy="584775"/>
          </a:xfrm>
          <a:prstGeom prst="rect">
            <a:avLst/>
          </a:prstGeom>
          <a:noFill/>
        </p:spPr>
        <p:txBody>
          <a:bodyPr wrap="square" rtlCol="0">
            <a:spAutoFit/>
          </a:bodyPr>
          <a:lstStyle/>
          <a:p>
            <a:pPr algn="ctr"/>
            <a:r>
              <a:rPr lang="en-US" sz="3200" b="1" smtClean="0">
                <a:solidFill>
                  <a:schemeClr val="bg1"/>
                </a:solidFill>
              </a:rPr>
              <a:t>Section 2</a:t>
            </a:r>
            <a:endParaRPr lang="en-US" sz="3200" b="1" dirty="0">
              <a:solidFill>
                <a:schemeClr val="bg1"/>
              </a:solidFill>
            </a:endParaRPr>
          </a:p>
        </p:txBody>
      </p:sp>
    </p:spTree>
    <p:extLst>
      <p:ext uri="{BB962C8B-B14F-4D97-AF65-F5344CB8AC3E}">
        <p14:creationId xmlns:p14="http://schemas.microsoft.com/office/powerpoint/2010/main" val="3153541859"/>
      </p:ext>
    </p:extLst>
  </p:cSld>
  <p:clrMap bg1="lt1" tx1="dk1" bg2="lt2" tx2="dk2" accent1="accent1" accent2="accent2" accent3="accent3" accent4="accent4" accent5="accent5" accent6="accent6" hlink="hlink" folHlink="folHlink"/>
  <p:sldLayoutIdLst>
    <p:sldLayoutId id="2147483688" r:id="rId1"/>
    <p:sldLayoutId id="2147483669" r:id="rId2"/>
    <p:sldLayoutId id="2147483690" r:id="rId3"/>
    <p:sldLayoutId id="2147483722" r:id="rId4"/>
    <p:sldLayoutId id="2147483718" r:id="rId5"/>
    <p:sldLayoutId id="2147483719" r:id="rId6"/>
    <p:sldLayoutId id="2147483694" r:id="rId7"/>
    <p:sldLayoutId id="2147483695" r:id="rId8"/>
    <p:sldLayoutId id="2147483720" r:id="rId9"/>
    <p:sldLayoutId id="2147483721" r:id="rId10"/>
    <p:sldLayoutId id="2147483710" r:id="rId11"/>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7"/>
          <p:cNvSpPr>
            <a:spLocks noGrp="1"/>
          </p:cNvSpPr>
          <p:nvPr>
            <p:ph type="ftr" sz="quarter" idx="3"/>
          </p:nvPr>
        </p:nvSpPr>
        <p:spPr>
          <a:xfrm>
            <a:off x="381000" y="6299071"/>
            <a:ext cx="2203704" cy="484632"/>
          </a:xfrm>
          <a:prstGeom prst="rect">
            <a:avLst/>
          </a:prstGeom>
          <a:blipFill>
            <a:blip r:embed="rId9"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5596043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35" r:id="rId3"/>
    <p:sldLayoutId id="2147483714" r:id="rId4"/>
    <p:sldLayoutId id="2147483715" r:id="rId5"/>
    <p:sldLayoutId id="2147483716" r:id="rId6"/>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0"/>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1"/>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youtube.com/watch?v=ZFUAV00bTwA"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corestandards.org/Math/Content/1/NBT/C/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9" y="2253360"/>
            <a:ext cx="7681913" cy="1523495"/>
          </a:xfrm>
        </p:spPr>
        <p:txBody>
          <a:bodyPr/>
          <a:lstStyle/>
          <a:p>
            <a:r>
              <a:rPr lang="en-US" sz="4400" dirty="0" smtClean="0"/>
              <a:t>Connecticut Core Standards </a:t>
            </a:r>
            <a:br>
              <a:rPr lang="en-US" sz="4400" dirty="0" smtClean="0"/>
            </a:br>
            <a:r>
              <a:rPr lang="en-US" sz="4400" dirty="0" smtClean="0"/>
              <a:t>for Mathematics</a:t>
            </a:r>
            <a:endParaRPr lang="en-US" sz="4400" dirty="0"/>
          </a:p>
        </p:txBody>
      </p:sp>
      <p:sp>
        <p:nvSpPr>
          <p:cNvPr id="6" name="Subtitle 5"/>
          <p:cNvSpPr>
            <a:spLocks noGrp="1"/>
          </p:cNvSpPr>
          <p:nvPr>
            <p:ph type="subTitle" idx="1"/>
          </p:nvPr>
        </p:nvSpPr>
        <p:spPr>
          <a:xfrm>
            <a:off x="730249" y="3811800"/>
            <a:ext cx="7681913" cy="461665"/>
          </a:xfrm>
        </p:spPr>
        <p:txBody>
          <a:bodyPr/>
          <a:lstStyle/>
          <a:p>
            <a:pPr lvl="0"/>
            <a:r>
              <a:rPr lang="en-US" sz="4000" dirty="0" smtClean="0"/>
              <a:t>Systems of Professional Learning</a:t>
            </a:r>
          </a:p>
        </p:txBody>
      </p:sp>
      <p:sp>
        <p:nvSpPr>
          <p:cNvPr id="7" name="Subtitle 5"/>
          <p:cNvSpPr txBox="1">
            <a:spLocks/>
          </p:cNvSpPr>
          <p:nvPr/>
        </p:nvSpPr>
        <p:spPr>
          <a:xfrm>
            <a:off x="730249" y="4545488"/>
            <a:ext cx="5835543" cy="1106970"/>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3200" i="1" kern="1200">
                <a:solidFill>
                  <a:schemeClr val="bg1">
                    <a:lumMod val="8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0" dirty="0" smtClean="0">
                <a:solidFill>
                  <a:schemeClr val="tx2"/>
                </a:solidFill>
              </a:rPr>
              <a:t>Module 2 Grades K-5: </a:t>
            </a:r>
          </a:p>
          <a:p>
            <a:r>
              <a:rPr lang="en-US" i="0" dirty="0" smtClean="0">
                <a:solidFill>
                  <a:schemeClr val="tx2"/>
                </a:solidFill>
              </a:rPr>
              <a:t>Focus on Content Standards</a:t>
            </a:r>
            <a:endParaRPr lang="en-US" dirty="0">
              <a:solidFill>
                <a:schemeClr val="tx2"/>
              </a:solidFill>
            </a:endParaRPr>
          </a:p>
        </p:txBody>
      </p:sp>
      <p:pic>
        <p:nvPicPr>
          <p:cNvPr id="18" name="Picture 17"/>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306"/>
                    </a14:imgEffect>
                  </a14:imgLayer>
                </a14:imgProps>
              </a:ext>
              <a:ext uri="{28A0092B-C50C-407E-A947-70E740481C1C}">
                <a14:useLocalDpi xmlns:a14="http://schemas.microsoft.com/office/drawing/2010/main" val="0"/>
              </a:ext>
            </a:extLst>
          </a:blip>
          <a:stretch>
            <a:fillRect/>
          </a:stretch>
        </p:blipFill>
        <p:spPr>
          <a:xfrm>
            <a:off x="7616444" y="169357"/>
            <a:ext cx="1371600" cy="16383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890" y="371250"/>
            <a:ext cx="4000000" cy="888889"/>
          </a:xfrm>
          <a:prstGeom prst="rect">
            <a:avLst/>
          </a:prstGeom>
        </p:spPr>
      </p:pic>
    </p:spTree>
    <p:extLst>
      <p:ext uri="{BB962C8B-B14F-4D97-AF65-F5344CB8AC3E}">
        <p14:creationId xmlns:p14="http://schemas.microsoft.com/office/powerpoint/2010/main" val="190782232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Procedural Skill and Fluency</a:t>
            </a:r>
          </a:p>
        </p:txBody>
      </p:sp>
      <p:sp>
        <p:nvSpPr>
          <p:cNvPr id="10" name="Slide Number Placeholder 5"/>
          <p:cNvSpPr>
            <a:spLocks noGrp="1"/>
          </p:cNvSpPr>
          <p:nvPr>
            <p:ph type="sldNum" sz="quarter" idx="11"/>
          </p:nvPr>
        </p:nvSpPr>
        <p:spPr/>
        <p:txBody>
          <a:bodyPr/>
          <a:lstStyle>
            <a:lvl1pPr>
              <a:defRPr/>
            </a:lvl1pPr>
          </a:lstStyle>
          <a:p>
            <a:pPr>
              <a:defRPr/>
            </a:pPr>
            <a:fld id="{D88B8E49-E3D5-4FA1-B12B-A3E242820753}" type="slidenum">
              <a:rPr lang="en-US"/>
              <a:pPr>
                <a:defRPr/>
              </a:pPr>
              <a:t>22</a:t>
            </a:fld>
            <a:endParaRPr lang="en-US" dirty="0"/>
          </a:p>
        </p:txBody>
      </p:sp>
      <p:sp>
        <p:nvSpPr>
          <p:cNvPr id="9" name="TextBox 8"/>
          <p:cNvSpPr txBox="1"/>
          <p:nvPr/>
        </p:nvSpPr>
        <p:spPr>
          <a:xfrm>
            <a:off x="1146048" y="1589505"/>
            <a:ext cx="7391400" cy="3939540"/>
          </a:xfrm>
          <a:prstGeom prst="rect">
            <a:avLst/>
          </a:prstGeom>
          <a:noFill/>
          <a:ln>
            <a:noFill/>
          </a:ln>
        </p:spPr>
        <p:txBody>
          <a:bodyPr wrap="square" rtlCol="0">
            <a:spAutoFit/>
          </a:bodyPr>
          <a:lstStyle/>
          <a:p>
            <a:r>
              <a:rPr lang="en-US" sz="3200" b="1" i="1" dirty="0" smtClean="0">
                <a:solidFill>
                  <a:schemeClr val="accent5"/>
                </a:solidFill>
                <a:latin typeface="Arial" panose="020B0604020202020204" pitchFamily="34" charset="0"/>
                <a:cs typeface="Arial" panose="020B0604020202020204" pitchFamily="34" charset="0"/>
              </a:rPr>
              <a:t>“</a:t>
            </a:r>
            <a:r>
              <a:rPr lang="en-US" sz="2800" b="1" i="1" dirty="0" smtClean="0">
                <a:solidFill>
                  <a:schemeClr val="accent5"/>
                </a:solidFill>
                <a:latin typeface="Arial" panose="020B0604020202020204" pitchFamily="34" charset="0"/>
                <a:cs typeface="Arial" panose="020B0604020202020204" pitchFamily="34" charset="0"/>
              </a:rPr>
              <a:t>Procedural skill and fluency </a:t>
            </a:r>
            <a:r>
              <a:rPr lang="en-US" sz="2800" b="1" dirty="0" smtClean="0">
                <a:solidFill>
                  <a:schemeClr val="accent5"/>
                </a:solidFill>
                <a:latin typeface="Arial" panose="020B0604020202020204" pitchFamily="34" charset="0"/>
                <a:cs typeface="Arial" panose="020B0604020202020204" pitchFamily="34" charset="0"/>
              </a:rPr>
              <a:t>is demonstrated when students can perform calculations with speed and accuracy.” </a:t>
            </a:r>
          </a:p>
          <a:p>
            <a:pPr algn="r"/>
            <a:r>
              <a:rPr lang="en-US" sz="2200" dirty="0" smtClean="0">
                <a:latin typeface="+mn-lt"/>
              </a:rPr>
              <a:t>(Achieve the Core)</a:t>
            </a:r>
            <a:endParaRPr lang="en-US" sz="2800" b="1" dirty="0" smtClean="0">
              <a:solidFill>
                <a:schemeClr val="accent5"/>
              </a:solidFill>
              <a:latin typeface="Bradley Hand ITC" pitchFamily="66" charset="0"/>
            </a:endParaRPr>
          </a:p>
          <a:p>
            <a:r>
              <a:rPr lang="en-US" sz="2800" b="1" dirty="0" smtClean="0">
                <a:solidFill>
                  <a:schemeClr val="accent5"/>
                </a:solidFill>
                <a:latin typeface="Arial" panose="020B0604020202020204" pitchFamily="34" charset="0"/>
                <a:cs typeface="Arial" panose="020B0604020202020204" pitchFamily="34" charset="0"/>
              </a:rPr>
              <a:t>“</a:t>
            </a:r>
            <a:r>
              <a:rPr lang="en-US" sz="2800" b="1" i="1" dirty="0" smtClean="0">
                <a:solidFill>
                  <a:schemeClr val="accent5"/>
                </a:solidFill>
                <a:latin typeface="Arial" panose="020B0604020202020204" pitchFamily="34" charset="0"/>
                <a:cs typeface="Arial" panose="020B0604020202020204" pitchFamily="34" charset="0"/>
              </a:rPr>
              <a:t>Fluency</a:t>
            </a:r>
            <a:r>
              <a:rPr lang="en-US" sz="2800" b="1" dirty="0" smtClean="0">
                <a:solidFill>
                  <a:schemeClr val="accent5"/>
                </a:solidFill>
                <a:latin typeface="Arial" panose="020B0604020202020204" pitchFamily="34" charset="0"/>
                <a:cs typeface="Arial" panose="020B0604020202020204" pitchFamily="34" charset="0"/>
              </a:rPr>
              <a:t> promotes automaticity, a critical capacity that allows students to reserve their cognitive resources for higher-level thinking.”</a:t>
            </a:r>
          </a:p>
          <a:p>
            <a:pPr algn="r"/>
            <a:r>
              <a:rPr lang="en-US" sz="2800" b="1" dirty="0" smtClean="0">
                <a:solidFill>
                  <a:schemeClr val="accent5"/>
                </a:solidFill>
                <a:latin typeface="Bradley Hand ITC" pitchFamily="66" charset="0"/>
              </a:rPr>
              <a:t> </a:t>
            </a:r>
            <a:r>
              <a:rPr lang="en-US" sz="2200" dirty="0" smtClean="0">
                <a:latin typeface="+mn-lt"/>
              </a:rPr>
              <a:t>(Engage NY) </a:t>
            </a:r>
            <a:endParaRPr lang="en-US" sz="2400" b="1" i="1" dirty="0">
              <a:latin typeface="+mj-lt"/>
            </a:endParaRPr>
          </a:p>
        </p:txBody>
      </p:sp>
      <p:sp>
        <p:nvSpPr>
          <p:cNvPr id="11" name="Footer Placeholder 6"/>
          <p:cNvSpPr>
            <a:spLocks noGrp="1"/>
          </p:cNvSpPr>
          <p:nvPr>
            <p:ph type="ftr" sz="quarter" idx="10"/>
          </p:nvPr>
        </p:nvSpPr>
        <p:spPr>
          <a:xfrm>
            <a:off x="381000" y="6071616"/>
            <a:ext cx="2203704" cy="484632"/>
          </a:xfrm>
        </p:spPr>
        <p:txBody>
          <a:bodyPr/>
          <a:lstStyle/>
          <a:p>
            <a:r>
              <a:rPr lang="en-US" dirty="0" smtClean="0"/>
              <a:t> </a:t>
            </a:r>
            <a:endParaRPr lang="en-US" dirty="0"/>
          </a:p>
        </p:txBody>
      </p:sp>
      <p:sp>
        <p:nvSpPr>
          <p:cNvPr id="12" name="Rounded Rectangle 11"/>
          <p:cNvSpPr/>
          <p:nvPr/>
        </p:nvSpPr>
        <p:spPr>
          <a:xfrm>
            <a:off x="381000" y="1349587"/>
            <a:ext cx="8388221" cy="4320987"/>
          </a:xfrm>
          <a:prstGeom prst="roundRect">
            <a:avLst/>
          </a:prstGeom>
          <a:noFill/>
          <a:ln w="66675">
            <a:solidFill>
              <a:schemeClr val="accent2">
                <a:lumMod val="75000"/>
              </a:schemeClr>
            </a:solidFill>
          </a:ln>
          <a:effectLst>
            <a:outerShdw dist="317500" dir="18900000" algn="bl"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50800" dist="50800" dir="5400000" algn="ctr" rotWithShape="0">
                  <a:schemeClr val="accent1"/>
                </a:outerShdw>
              </a:effectLst>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4590" y="1050284"/>
            <a:ext cx="4196861" cy="2194447"/>
          </a:xfrm>
          <a:ln w="31750">
            <a:solidFill>
              <a:schemeClr val="accent5"/>
            </a:solidFill>
          </a:ln>
        </p:spPr>
        <p:txBody>
          <a:bodyPr/>
          <a:lstStyle/>
          <a:p>
            <a:pPr>
              <a:spcBef>
                <a:spcPts val="600"/>
              </a:spcBef>
              <a:spcAft>
                <a:spcPts val="600"/>
              </a:spcAft>
              <a:buNone/>
            </a:pPr>
            <a:r>
              <a:rPr lang="en-US" sz="2150" b="1" dirty="0" smtClean="0">
                <a:solidFill>
                  <a:schemeClr val="accent4">
                    <a:lumMod val="50000"/>
                  </a:schemeClr>
                </a:solidFill>
                <a:cs typeface="Arial" pitchFamily="34" charset="0"/>
              </a:rPr>
              <a:t> Check all the equations that are true</a:t>
            </a:r>
          </a:p>
          <a:p>
            <a:pPr marL="548640">
              <a:buFont typeface="Symbol"/>
              <a:buChar char=""/>
            </a:pPr>
            <a:r>
              <a:rPr lang="en-US" sz="2150" dirty="0" smtClean="0">
                <a:solidFill>
                  <a:schemeClr val="accent4">
                    <a:lumMod val="50000"/>
                  </a:schemeClr>
                </a:solidFill>
                <a:cs typeface="Arial" pitchFamily="34" charset="0"/>
              </a:rPr>
              <a:t>8 x 9 = 81</a:t>
            </a:r>
          </a:p>
          <a:p>
            <a:pPr marL="548640">
              <a:buFont typeface="Symbol"/>
              <a:buChar char=""/>
            </a:pPr>
            <a:r>
              <a:rPr lang="en-US" sz="2150" dirty="0" smtClean="0">
                <a:solidFill>
                  <a:schemeClr val="accent4">
                    <a:lumMod val="50000"/>
                  </a:schemeClr>
                </a:solidFill>
                <a:cs typeface="Arial" pitchFamily="34" charset="0"/>
              </a:rPr>
              <a:t>54 ÷ 9 = 24 ÷ 6</a:t>
            </a:r>
          </a:p>
          <a:p>
            <a:pPr marL="548640">
              <a:buFont typeface="Symbol"/>
              <a:buChar char=""/>
            </a:pPr>
            <a:r>
              <a:rPr lang="en-US" sz="2150" dirty="0" smtClean="0">
                <a:solidFill>
                  <a:schemeClr val="accent4">
                    <a:lumMod val="50000"/>
                  </a:schemeClr>
                </a:solidFill>
                <a:cs typeface="Arial" pitchFamily="34" charset="0"/>
              </a:rPr>
              <a:t>7 x 5 = 25</a:t>
            </a:r>
          </a:p>
          <a:p>
            <a:pPr marL="548640">
              <a:buFont typeface="Symbol"/>
              <a:buChar char=""/>
            </a:pPr>
            <a:r>
              <a:rPr lang="en-US" sz="2150" dirty="0" smtClean="0">
                <a:solidFill>
                  <a:schemeClr val="accent4">
                    <a:lumMod val="50000"/>
                  </a:schemeClr>
                </a:solidFill>
                <a:cs typeface="Arial" pitchFamily="34" charset="0"/>
              </a:rPr>
              <a:t>8 x 3 = 4 x 6</a:t>
            </a:r>
          </a:p>
          <a:p>
            <a:pPr marL="548640">
              <a:spcAft>
                <a:spcPts val="600"/>
              </a:spcAft>
              <a:buFont typeface="Symbol"/>
              <a:buChar char=""/>
            </a:pPr>
            <a:r>
              <a:rPr lang="en-US" sz="2150" dirty="0" smtClean="0">
                <a:solidFill>
                  <a:schemeClr val="accent4">
                    <a:lumMod val="50000"/>
                  </a:schemeClr>
                </a:solidFill>
                <a:cs typeface="Arial" pitchFamily="34" charset="0"/>
              </a:rPr>
              <a:t>49 ÷ 7 = 56 ÷ 8</a:t>
            </a:r>
          </a:p>
        </p:txBody>
      </p:sp>
      <p:sp>
        <p:nvSpPr>
          <p:cNvPr id="12" name="Title 11"/>
          <p:cNvSpPr>
            <a:spLocks noGrp="1"/>
          </p:cNvSpPr>
          <p:nvPr>
            <p:ph type="title"/>
          </p:nvPr>
        </p:nvSpPr>
        <p:spPr>
          <a:xfrm>
            <a:off x="384048" y="228600"/>
            <a:ext cx="8153400" cy="803031"/>
          </a:xfrm>
        </p:spPr>
        <p:txBody>
          <a:bodyPr>
            <a:normAutofit/>
          </a:bodyPr>
          <a:lstStyle/>
          <a:p>
            <a:r>
              <a:rPr lang="en-US" dirty="0" smtClean="0"/>
              <a:t>Procedural Skill and Fluency</a:t>
            </a:r>
            <a:endParaRPr lang="en-US" dirty="0"/>
          </a:p>
        </p:txBody>
      </p:sp>
      <p:sp>
        <p:nvSpPr>
          <p:cNvPr id="4" name="Slide Number Placeholder 3"/>
          <p:cNvSpPr>
            <a:spLocks noGrp="1"/>
          </p:cNvSpPr>
          <p:nvPr>
            <p:ph type="sldNum" sz="quarter" idx="11"/>
          </p:nvPr>
        </p:nvSpPr>
        <p:spPr/>
        <p:txBody>
          <a:bodyPr/>
          <a:lstStyle/>
          <a:p>
            <a:pPr>
              <a:defRPr/>
            </a:pPr>
            <a:fld id="{C764B1F6-F012-4E8E-B53D-F4E04D8AE6B5}" type="slidenum">
              <a:rPr lang="en-US" smtClean="0"/>
              <a:pPr>
                <a:defRPr/>
              </a:pPr>
              <a:t>23</a:t>
            </a:fld>
            <a:endParaRPr lang="en-US" dirty="0"/>
          </a:p>
        </p:txBody>
      </p:sp>
      <p:pic>
        <p:nvPicPr>
          <p:cNvPr id="1026" name="Picture 2" descr="Hexagon"/>
          <p:cNvPicPr>
            <a:picLocks noChangeAspect="1" noChangeArrowheads="1"/>
          </p:cNvPicPr>
          <p:nvPr/>
        </p:nvPicPr>
        <p:blipFill>
          <a:blip r:embed="rId3" cstate="print"/>
          <a:srcRect/>
          <a:stretch>
            <a:fillRect/>
          </a:stretch>
        </p:blipFill>
        <p:spPr bwMode="auto">
          <a:xfrm>
            <a:off x="5213683" y="3411868"/>
            <a:ext cx="2504885" cy="2087405"/>
          </a:xfrm>
          <a:prstGeom prst="rect">
            <a:avLst/>
          </a:prstGeom>
          <a:solidFill>
            <a:schemeClr val="accent5"/>
          </a:solidFill>
        </p:spPr>
      </p:pic>
      <p:sp>
        <p:nvSpPr>
          <p:cNvPr id="9" name="TextBox 8"/>
          <p:cNvSpPr txBox="1"/>
          <p:nvPr/>
        </p:nvSpPr>
        <p:spPr>
          <a:xfrm>
            <a:off x="4601307" y="1034242"/>
            <a:ext cx="3886200" cy="1938992"/>
          </a:xfrm>
          <a:prstGeom prst="rect">
            <a:avLst/>
          </a:prstGeom>
          <a:noFill/>
        </p:spPr>
        <p:txBody>
          <a:bodyPr wrap="square" rtlCol="0">
            <a:spAutoFit/>
          </a:bodyPr>
          <a:lstStyle/>
          <a:p>
            <a:pPr lvl="0"/>
            <a:r>
              <a:rPr lang="en-US" sz="2000" dirty="0" smtClean="0">
                <a:solidFill>
                  <a:schemeClr val="accent4">
                    <a:lumMod val="50000"/>
                  </a:schemeClr>
                </a:solidFill>
                <a:latin typeface="Arial" pitchFamily="34" charset="0"/>
                <a:cs typeface="Arial" pitchFamily="34" charset="0"/>
              </a:rPr>
              <a:t>Mariana is learning about fractions. Show how she can divide this hexagon into 6 equal pieces. Write a fraction that shows how much of the hexagon each piece represents</a:t>
            </a:r>
            <a:r>
              <a:rPr lang="en-US" sz="2000" dirty="0" smtClean="0">
                <a:solidFill>
                  <a:schemeClr val="accent4">
                    <a:lumMod val="50000"/>
                  </a:schemeClr>
                </a:solidFill>
                <a:latin typeface="Trebuchet MS" pitchFamily="34" charset="0"/>
                <a:cs typeface="Arial" pitchFamily="34" charset="0"/>
              </a:rPr>
              <a:t>.</a:t>
            </a:r>
          </a:p>
        </p:txBody>
      </p:sp>
      <p:sp>
        <p:nvSpPr>
          <p:cNvPr id="10" name="Rectangle 9"/>
          <p:cNvSpPr/>
          <p:nvPr/>
        </p:nvSpPr>
        <p:spPr>
          <a:xfrm>
            <a:off x="4572000" y="1034242"/>
            <a:ext cx="4038600" cy="472841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234460" y="3823099"/>
            <a:ext cx="4170586" cy="1938992"/>
          </a:xfrm>
          <a:prstGeom prst="rect">
            <a:avLst/>
          </a:prstGeom>
          <a:noFill/>
          <a:ln w="25400">
            <a:solidFill>
              <a:schemeClr val="accent5"/>
            </a:solidFill>
          </a:ln>
        </p:spPr>
        <p:txBody>
          <a:bodyPr wrap="square" rtlCol="0">
            <a:spAutoFit/>
          </a:bodyPr>
          <a:lstStyle/>
          <a:p>
            <a:r>
              <a:rPr lang="en-US" sz="2000" b="1" dirty="0" smtClean="0">
                <a:solidFill>
                  <a:schemeClr val="accent4">
                    <a:lumMod val="50000"/>
                  </a:schemeClr>
                </a:solidFill>
              </a:rPr>
              <a:t>Adding / subtracting with tens</a:t>
            </a:r>
          </a:p>
          <a:p>
            <a:r>
              <a:rPr lang="en-US" sz="2000" b="1" dirty="0" smtClean="0">
                <a:solidFill>
                  <a:schemeClr val="accent4">
                    <a:lumMod val="50000"/>
                  </a:schemeClr>
                </a:solidFill>
              </a:rPr>
              <a:t>[Ask orally]</a:t>
            </a:r>
          </a:p>
          <a:p>
            <a:r>
              <a:rPr lang="en-US" sz="2000" dirty="0" smtClean="0">
                <a:solidFill>
                  <a:schemeClr val="accent4">
                    <a:lumMod val="50000"/>
                  </a:schemeClr>
                </a:solidFill>
              </a:rPr>
              <a:t>(a) Add 10 to 17</a:t>
            </a:r>
          </a:p>
          <a:p>
            <a:r>
              <a:rPr lang="en-US" sz="2000" dirty="0" smtClean="0">
                <a:solidFill>
                  <a:schemeClr val="accent4">
                    <a:lumMod val="50000"/>
                  </a:schemeClr>
                </a:solidFill>
              </a:rPr>
              <a:t>(b) Add 10 to 367</a:t>
            </a:r>
          </a:p>
          <a:p>
            <a:r>
              <a:rPr lang="en-US" sz="2000" dirty="0" smtClean="0">
                <a:solidFill>
                  <a:schemeClr val="accent4">
                    <a:lumMod val="50000"/>
                  </a:schemeClr>
                </a:solidFill>
              </a:rPr>
              <a:t>(c) Take 10 away from 75</a:t>
            </a:r>
          </a:p>
          <a:p>
            <a:r>
              <a:rPr lang="en-US" sz="2000" dirty="0" smtClean="0">
                <a:solidFill>
                  <a:schemeClr val="accent4">
                    <a:lumMod val="50000"/>
                  </a:schemeClr>
                </a:solidFill>
              </a:rPr>
              <a:t>(d) Take 10 away from 654</a:t>
            </a:r>
          </a:p>
        </p:txBody>
      </p:sp>
      <p:sp>
        <p:nvSpPr>
          <p:cNvPr id="13" name="Footer Placeholder 6"/>
          <p:cNvSpPr>
            <a:spLocks noGrp="1"/>
          </p:cNvSpPr>
          <p:nvPr>
            <p:ph type="ftr" sz="quarter" idx="10"/>
          </p:nvPr>
        </p:nvSpPr>
        <p:spPr>
          <a:xfrm>
            <a:off x="381000" y="6071616"/>
            <a:ext cx="2203704" cy="484632"/>
          </a:xfrm>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Procedural Skill and Fluency</a:t>
            </a:r>
          </a:p>
        </p:txBody>
      </p:sp>
      <p:sp>
        <p:nvSpPr>
          <p:cNvPr id="10" name="Slide Number Placeholder 5"/>
          <p:cNvSpPr>
            <a:spLocks noGrp="1"/>
          </p:cNvSpPr>
          <p:nvPr>
            <p:ph type="sldNum" sz="quarter" idx="11"/>
          </p:nvPr>
        </p:nvSpPr>
        <p:spPr/>
        <p:txBody>
          <a:bodyPr/>
          <a:lstStyle>
            <a:lvl1pPr>
              <a:defRPr/>
            </a:lvl1pPr>
          </a:lstStyle>
          <a:p>
            <a:pPr>
              <a:defRPr/>
            </a:pPr>
            <a:fld id="{D88B8E49-E3D5-4FA1-B12B-A3E242820753}" type="slidenum">
              <a:rPr lang="en-US"/>
              <a:pPr>
                <a:defRPr/>
              </a:pPr>
              <a:t>24</a:t>
            </a:fld>
            <a:endParaRPr lang="en-US" dirty="0"/>
          </a:p>
        </p:txBody>
      </p:sp>
      <p:sp>
        <p:nvSpPr>
          <p:cNvPr id="9" name="TextBox 8"/>
          <p:cNvSpPr txBox="1"/>
          <p:nvPr/>
        </p:nvSpPr>
        <p:spPr>
          <a:xfrm>
            <a:off x="4445875" y="1354436"/>
            <a:ext cx="4374931" cy="584775"/>
          </a:xfrm>
          <a:prstGeom prst="rect">
            <a:avLst/>
          </a:prstGeom>
          <a:noFill/>
        </p:spPr>
        <p:txBody>
          <a:bodyPr wrap="square" rtlCol="0">
            <a:spAutoFit/>
          </a:bodyPr>
          <a:lstStyle/>
          <a:p>
            <a:pPr algn="ctr"/>
            <a:r>
              <a:rPr lang="en-US" sz="3200" b="1" dirty="0" smtClean="0">
                <a:solidFill>
                  <a:schemeClr val="accent1"/>
                </a:solidFill>
                <a:latin typeface="+mj-lt"/>
              </a:rPr>
              <a:t>Example</a:t>
            </a:r>
            <a:r>
              <a:rPr lang="en-US" sz="2400" b="1" dirty="0" smtClean="0">
                <a:solidFill>
                  <a:schemeClr val="accent1"/>
                </a:solidFill>
                <a:latin typeface="+mj-lt"/>
              </a:rPr>
              <a:t> </a:t>
            </a:r>
            <a:endParaRPr lang="en-US" sz="2400" b="1" dirty="0">
              <a:solidFill>
                <a:schemeClr val="accent1"/>
              </a:solidFill>
              <a:latin typeface="+mj-lt"/>
            </a:endParaRPr>
          </a:p>
        </p:txBody>
      </p:sp>
      <p:sp>
        <p:nvSpPr>
          <p:cNvPr id="11" name="TextBox 10"/>
          <p:cNvSpPr txBox="1"/>
          <p:nvPr/>
        </p:nvSpPr>
        <p:spPr>
          <a:xfrm>
            <a:off x="425668" y="1233723"/>
            <a:ext cx="3799490" cy="4524315"/>
          </a:xfrm>
          <a:prstGeom prst="rect">
            <a:avLst/>
          </a:prstGeom>
          <a:noFill/>
          <a:ln>
            <a:solidFill>
              <a:srgbClr val="E1E1E1"/>
            </a:solidFill>
          </a:ln>
        </p:spPr>
        <p:txBody>
          <a:bodyPr wrap="square" rtlCol="0">
            <a:spAutoFit/>
          </a:bodyPr>
          <a:lstStyle/>
          <a:p>
            <a:r>
              <a:rPr lang="en-US" sz="2400" b="1" dirty="0" smtClean="0"/>
              <a:t>Standard 1.OA.6: </a:t>
            </a:r>
            <a:r>
              <a:rPr lang="en-US" sz="2400" dirty="0" smtClean="0"/>
              <a:t>Add and subtract within 20, demonstrating fluency for addition and subtraction within 10, use strategies such as counting on; making ten; decomposing a number leading to a ten; using the relationship between addition and subtraction; and creating equivalent but easier or known sums. </a:t>
            </a:r>
            <a:endParaRPr lang="en-US" sz="2400" dirty="0">
              <a:solidFill>
                <a:schemeClr val="accent1"/>
              </a:solidFill>
              <a:latin typeface="+mj-lt"/>
            </a:endParaRPr>
          </a:p>
        </p:txBody>
      </p:sp>
      <p:sp>
        <p:nvSpPr>
          <p:cNvPr id="7" name="TextBox 6"/>
          <p:cNvSpPr txBox="1"/>
          <p:nvPr/>
        </p:nvSpPr>
        <p:spPr>
          <a:xfrm>
            <a:off x="4629806" y="1939211"/>
            <a:ext cx="4191000" cy="2985433"/>
          </a:xfrm>
          <a:prstGeom prst="rect">
            <a:avLst/>
          </a:prstGeom>
          <a:noFill/>
        </p:spPr>
        <p:txBody>
          <a:bodyPr wrap="square" rtlCol="0">
            <a:spAutoFit/>
          </a:bodyPr>
          <a:lstStyle/>
          <a:p>
            <a:r>
              <a:rPr lang="en-US" sz="2800" b="1" dirty="0" smtClean="0">
                <a:solidFill>
                  <a:schemeClr val="accent1"/>
                </a:solidFill>
                <a:latin typeface="+mj-lt"/>
              </a:rPr>
              <a:t>Question: </a:t>
            </a:r>
            <a:r>
              <a:rPr lang="en-US" sz="2800" dirty="0" smtClean="0">
                <a:solidFill>
                  <a:schemeClr val="accent1"/>
                </a:solidFill>
                <a:latin typeface="+mj-lt"/>
              </a:rPr>
              <a:t>What is 5 + 6?</a:t>
            </a:r>
          </a:p>
          <a:p>
            <a:endParaRPr lang="en-US" sz="2000" dirty="0" smtClean="0">
              <a:solidFill>
                <a:schemeClr val="accent1"/>
              </a:solidFill>
              <a:latin typeface="+mj-lt"/>
            </a:endParaRPr>
          </a:p>
          <a:p>
            <a:r>
              <a:rPr lang="en-US" sz="2800" b="1" dirty="0" smtClean="0">
                <a:solidFill>
                  <a:schemeClr val="accent1"/>
                </a:solidFill>
                <a:latin typeface="+mj-lt"/>
              </a:rPr>
              <a:t>Student Response: </a:t>
            </a:r>
            <a:r>
              <a:rPr lang="en-US" sz="2800" dirty="0" smtClean="0">
                <a:solidFill>
                  <a:schemeClr val="accent1"/>
                </a:solidFill>
                <a:latin typeface="+mj-lt"/>
              </a:rPr>
              <a:t>I know that 5 + 5 = 10; since 6 is 1 more than 5, then 5 + 6 must be 1 more than 10. 1 more than 10 is 11. </a:t>
            </a:r>
            <a:endParaRPr lang="en-US" sz="2400" dirty="0">
              <a:solidFill>
                <a:schemeClr val="accent1"/>
              </a:solidFill>
              <a:latin typeface="+mj-lt"/>
            </a:endParaRPr>
          </a:p>
        </p:txBody>
      </p:sp>
      <p:sp>
        <p:nvSpPr>
          <p:cNvPr id="12" name="Footer Placeholder 6"/>
          <p:cNvSpPr>
            <a:spLocks noGrp="1"/>
          </p:cNvSpPr>
          <p:nvPr>
            <p:ph type="ftr" sz="quarter" idx="10"/>
          </p:nvPr>
        </p:nvSpPr>
        <p:spPr>
          <a:xfrm>
            <a:off x="381000" y="6071616"/>
            <a:ext cx="2203704" cy="484632"/>
          </a:xfrm>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20"/>
            <a:ext cx="8153400" cy="3896451"/>
          </a:xfrm>
        </p:spPr>
        <p:txBody>
          <a:bodyPr/>
          <a:lstStyle/>
          <a:p>
            <a:r>
              <a:rPr lang="en-US" dirty="0"/>
              <a:t>The Standards call for students to use math flexibly for applications. </a:t>
            </a:r>
          </a:p>
          <a:p>
            <a:pPr>
              <a:lnSpc>
                <a:spcPct val="100000"/>
              </a:lnSpc>
              <a:spcBef>
                <a:spcPts val="1200"/>
              </a:spcBef>
            </a:pPr>
            <a:r>
              <a:rPr lang="en-US" dirty="0"/>
              <a:t>Teachers provide opportunities for students to apply math in authentic contexts. </a:t>
            </a:r>
          </a:p>
          <a:p>
            <a:r>
              <a:rPr lang="en-US" dirty="0"/>
              <a:t>Teachers in content areas outside of math, particularly science, ensure that students are using math to make meaning of and access content. </a:t>
            </a:r>
          </a:p>
        </p:txBody>
      </p:sp>
      <p:sp>
        <p:nvSpPr>
          <p:cNvPr id="12" name="Title 11"/>
          <p:cNvSpPr>
            <a:spLocks noGrp="1"/>
          </p:cNvSpPr>
          <p:nvPr>
            <p:ph type="title"/>
          </p:nvPr>
        </p:nvSpPr>
        <p:spPr/>
        <p:txBody>
          <a:bodyPr>
            <a:normAutofit/>
          </a:bodyPr>
          <a:lstStyle/>
          <a:p>
            <a:r>
              <a:rPr lang="en-US" dirty="0"/>
              <a:t>Application of Mathematics</a:t>
            </a:r>
          </a:p>
        </p:txBody>
      </p:sp>
      <p:sp>
        <p:nvSpPr>
          <p:cNvPr id="7" name="Footer Placeholder 6"/>
          <p:cNvSpPr>
            <a:spLocks noGrp="1"/>
          </p:cNvSpPr>
          <p:nvPr>
            <p:ph type="ftr" sz="quarter" idx="10"/>
          </p:nvPr>
        </p:nvSpPr>
        <p:spPr/>
        <p:txBody>
          <a:bodyPr/>
          <a:lstStyle/>
          <a:p>
            <a:r>
              <a:rPr lang="en-US" dirty="0" smtClean="0"/>
              <a:t> </a:t>
            </a:r>
            <a:endParaRPr lang="en-US" dirty="0"/>
          </a:p>
        </p:txBody>
      </p:sp>
      <p:sp>
        <p:nvSpPr>
          <p:cNvPr id="10" name="Slide Number Placeholder 5"/>
          <p:cNvSpPr>
            <a:spLocks noGrp="1"/>
          </p:cNvSpPr>
          <p:nvPr>
            <p:ph type="sldNum" sz="quarter" idx="11"/>
          </p:nvPr>
        </p:nvSpPr>
        <p:spPr/>
        <p:txBody>
          <a:bodyPr/>
          <a:lstStyle>
            <a:lvl1pPr>
              <a:defRPr/>
            </a:lvl1pPr>
          </a:lstStyle>
          <a:p>
            <a:pPr>
              <a:defRPr/>
            </a:pPr>
            <a:fld id="{D88B8E49-E3D5-4FA1-B12B-A3E242820753}" type="slidenum">
              <a:rPr lang="en-US"/>
              <a:pPr>
                <a:defRPr/>
              </a:pPr>
              <a:t>25</a:t>
            </a:fld>
            <a:endParaRPr lang="en-US" dirty="0"/>
          </a:p>
        </p:txBody>
      </p:sp>
      <p:sp>
        <p:nvSpPr>
          <p:cNvPr id="11" name="TextBox 10"/>
          <p:cNvSpPr txBox="1"/>
          <p:nvPr/>
        </p:nvSpPr>
        <p:spPr>
          <a:xfrm>
            <a:off x="4572000" y="5281803"/>
            <a:ext cx="4191000" cy="646331"/>
          </a:xfrm>
          <a:prstGeom prst="rect">
            <a:avLst/>
          </a:prstGeom>
          <a:noFill/>
        </p:spPr>
        <p:txBody>
          <a:bodyPr wrap="square" rtlCol="0">
            <a:spAutoFit/>
          </a:bodyPr>
          <a:lstStyle/>
          <a:p>
            <a:pPr algn="r"/>
            <a:r>
              <a:rPr lang="en-US" i="1" dirty="0" smtClean="0"/>
              <a:t>Frieda &amp; Parker, 2012</a:t>
            </a:r>
          </a:p>
          <a:p>
            <a:pPr algn="r"/>
            <a:r>
              <a:rPr lang="en-US" i="1" dirty="0" smtClean="0"/>
              <a:t>Achieve the Core. 2012</a:t>
            </a:r>
            <a:endParaRPr lang="en-US" i="1"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ath McGregor\AppData\Local\Microsoft\Windows\Temporary Internet Files\Content.IE5\NVHI3KUG\MP900384683[1].jpg"/>
          <p:cNvPicPr>
            <a:picLocks noChangeAspect="1" noChangeArrowheads="1"/>
          </p:cNvPicPr>
          <p:nvPr/>
        </p:nvPicPr>
        <p:blipFill>
          <a:blip r:embed="rId3" cstate="print"/>
          <a:srcRect b="5405"/>
          <a:stretch>
            <a:fillRect/>
          </a:stretch>
        </p:blipFill>
        <p:spPr bwMode="auto">
          <a:xfrm>
            <a:off x="1828778" y="3200400"/>
            <a:ext cx="5029200" cy="2514600"/>
          </a:xfrm>
          <a:prstGeom prst="rect">
            <a:avLst/>
          </a:prstGeom>
          <a:ln>
            <a:noFill/>
          </a:ln>
          <a:effectLst>
            <a:softEdge rad="112500"/>
          </a:effectLst>
        </p:spPr>
      </p:pic>
      <p:sp>
        <p:nvSpPr>
          <p:cNvPr id="7" name="Title 6"/>
          <p:cNvSpPr>
            <a:spLocks noGrp="1"/>
          </p:cNvSpPr>
          <p:nvPr>
            <p:ph type="title"/>
          </p:nvPr>
        </p:nvSpPr>
        <p:spPr/>
        <p:txBody>
          <a:bodyPr/>
          <a:lstStyle/>
          <a:p>
            <a:r>
              <a:rPr lang="en-US" dirty="0"/>
              <a:t>Application of Mathematics </a:t>
            </a:r>
          </a:p>
        </p:txBody>
      </p:sp>
      <p:sp>
        <p:nvSpPr>
          <p:cNvPr id="10" name="Slide Number Placeholder 5"/>
          <p:cNvSpPr>
            <a:spLocks noGrp="1"/>
          </p:cNvSpPr>
          <p:nvPr>
            <p:ph type="sldNum" sz="quarter" idx="11"/>
          </p:nvPr>
        </p:nvSpPr>
        <p:spPr/>
        <p:txBody>
          <a:bodyPr/>
          <a:lstStyle>
            <a:lvl1pPr>
              <a:defRPr/>
            </a:lvl1pPr>
          </a:lstStyle>
          <a:p>
            <a:pPr>
              <a:defRPr/>
            </a:pPr>
            <a:fld id="{D88B8E49-E3D5-4FA1-B12B-A3E242820753}" type="slidenum">
              <a:rPr lang="en-US"/>
              <a:pPr>
                <a:defRPr/>
              </a:pPr>
              <a:t>26</a:t>
            </a:fld>
            <a:endParaRPr lang="en-US" dirty="0"/>
          </a:p>
        </p:txBody>
      </p:sp>
      <p:sp>
        <p:nvSpPr>
          <p:cNvPr id="9" name="TextBox 8"/>
          <p:cNvSpPr txBox="1"/>
          <p:nvPr/>
        </p:nvSpPr>
        <p:spPr>
          <a:xfrm>
            <a:off x="304800" y="1658474"/>
            <a:ext cx="8001000" cy="1384995"/>
          </a:xfrm>
          <a:prstGeom prst="rect">
            <a:avLst/>
          </a:prstGeom>
          <a:noFill/>
        </p:spPr>
        <p:txBody>
          <a:bodyPr wrap="square" rtlCol="0">
            <a:spAutoFit/>
          </a:bodyPr>
          <a:lstStyle/>
          <a:p>
            <a:pPr algn="ctr"/>
            <a:r>
              <a:rPr lang="en-US" sz="2800" b="1" dirty="0" smtClean="0">
                <a:solidFill>
                  <a:schemeClr val="accent4"/>
                </a:solidFill>
                <a:latin typeface="+mj-lt"/>
              </a:rPr>
              <a:t>There are 9 cookies left in the pan. Five students want to share the cookies equally. How many cookies will each student get?</a:t>
            </a:r>
            <a:endParaRPr lang="en-US" sz="2800" b="1" dirty="0">
              <a:solidFill>
                <a:schemeClr val="accent4"/>
              </a:solidFill>
              <a:latin typeface="+mj-lt"/>
            </a:endParaRPr>
          </a:p>
        </p:txBody>
      </p:sp>
      <p:sp>
        <p:nvSpPr>
          <p:cNvPr id="11" name="TextBox 10"/>
          <p:cNvSpPr txBox="1"/>
          <p:nvPr/>
        </p:nvSpPr>
        <p:spPr>
          <a:xfrm>
            <a:off x="304800" y="1048874"/>
            <a:ext cx="8001000" cy="584775"/>
          </a:xfrm>
          <a:prstGeom prst="rect">
            <a:avLst/>
          </a:prstGeom>
          <a:noFill/>
        </p:spPr>
        <p:txBody>
          <a:bodyPr wrap="square" rtlCol="0">
            <a:spAutoFit/>
          </a:bodyPr>
          <a:lstStyle/>
          <a:p>
            <a:pPr algn="ctr"/>
            <a:r>
              <a:rPr lang="en-US" sz="3200" b="1" dirty="0" smtClean="0">
                <a:solidFill>
                  <a:schemeClr val="accent4"/>
                </a:solidFill>
                <a:latin typeface="+mj-lt"/>
              </a:rPr>
              <a:t>Example</a:t>
            </a:r>
            <a:r>
              <a:rPr lang="en-US" sz="2400" b="1" dirty="0" smtClean="0">
                <a:solidFill>
                  <a:schemeClr val="accent1"/>
                </a:solidFill>
                <a:latin typeface="+mj-lt"/>
              </a:rPr>
              <a:t> </a:t>
            </a:r>
            <a:endParaRPr lang="en-US" sz="2400" b="1" dirty="0">
              <a:solidFill>
                <a:schemeClr val="accent1"/>
              </a:solidFill>
              <a:latin typeface="+mj-lt"/>
            </a:endParaRPr>
          </a:p>
        </p:txBody>
      </p:sp>
      <p:sp>
        <p:nvSpPr>
          <p:cNvPr id="13" name="Footer Placeholder 6"/>
          <p:cNvSpPr>
            <a:spLocks noGrp="1"/>
          </p:cNvSpPr>
          <p:nvPr>
            <p:ph type="ftr" sz="quarter" idx="10"/>
          </p:nvPr>
        </p:nvSpPr>
        <p:spPr>
          <a:xfrm>
            <a:off x="381000" y="6071616"/>
            <a:ext cx="2203704" cy="484632"/>
          </a:xfrm>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 These Students Understand? – Part 2</a:t>
            </a:r>
          </a:p>
        </p:txBody>
      </p:sp>
      <p:sp>
        <p:nvSpPr>
          <p:cNvPr id="3" name="Slide Number Placeholder 2"/>
          <p:cNvSpPr>
            <a:spLocks noGrp="1"/>
          </p:cNvSpPr>
          <p:nvPr>
            <p:ph type="sldNum" sz="quarter" idx="11"/>
          </p:nvPr>
        </p:nvSpPr>
        <p:spPr/>
        <p:txBody>
          <a:bodyPr/>
          <a:lstStyle/>
          <a:p>
            <a:pPr>
              <a:defRPr/>
            </a:pPr>
            <a:fld id="{62F2B98C-794A-451C-97A2-11B91958EFD5}" type="slidenum">
              <a:rPr lang="en-US" smtClean="0"/>
              <a:pPr>
                <a:defRPr/>
              </a:pPr>
              <a:t>27</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3617706"/>
              </p:ext>
            </p:extLst>
          </p:nvPr>
        </p:nvGraphicFramePr>
        <p:xfrm>
          <a:off x="381000" y="1898243"/>
          <a:ext cx="5257800" cy="3804429"/>
        </p:xfrm>
        <a:graphic>
          <a:graphicData uri="http://schemas.openxmlformats.org/drawingml/2006/table">
            <a:tbl>
              <a:tblPr firstRow="1" bandRow="1">
                <a:tableStyleId>{F5AB1C69-6EDB-4FF4-983F-18BD219EF322}</a:tableStyleId>
              </a:tblPr>
              <a:tblGrid>
                <a:gridCol w="5257800"/>
              </a:tblGrid>
              <a:tr h="421149">
                <a:tc>
                  <a:txBody>
                    <a:bodyPr/>
                    <a:lstStyle/>
                    <a:p>
                      <a:r>
                        <a:rPr lang="en-US" sz="2000" dirty="0" smtClean="0"/>
                        <a:t>What Do These Students Understand? – Part 2</a:t>
                      </a:r>
                      <a:endParaRPr lang="en-US" sz="2000" dirty="0"/>
                    </a:p>
                  </a:txBody>
                  <a:tcPr/>
                </a:tc>
              </a:tr>
              <a:tr h="3193717">
                <a:tc>
                  <a:txBody>
                    <a:bodyPr/>
                    <a:lstStyle/>
                    <a:p>
                      <a:pPr marL="457200" indent="0">
                        <a:buFontTx/>
                        <a:buNone/>
                        <a:defRPr/>
                      </a:pPr>
                      <a:r>
                        <a:rPr lang="en-US" sz="2400" dirty="0" smtClean="0">
                          <a:latin typeface="+mn-lt"/>
                        </a:rPr>
                        <a:t>Return</a:t>
                      </a:r>
                      <a:r>
                        <a:rPr lang="en-US" sz="2400" baseline="0" dirty="0" smtClean="0">
                          <a:latin typeface="+mn-lt"/>
                        </a:rPr>
                        <a:t> to the “Who Knows Math” handout on pages 9-11 in the Participant Guide. Which students have shown conceptual understanding, which have shown procedural skill and fluency, which have shown both, and which pieces of work would you need to know more to make the determination?</a:t>
                      </a:r>
                      <a:endParaRPr lang="en-US" sz="2400" b="1" dirty="0" smtClean="0">
                        <a:latin typeface="+mn-lt"/>
                      </a:endParaRPr>
                    </a:p>
                  </a:txBody>
                  <a:tcPr/>
                </a:tc>
              </a:tr>
            </a:tbl>
          </a:graphicData>
        </a:graphic>
      </p:graphicFrame>
      <p:pic>
        <p:nvPicPr>
          <p:cNvPr id="5" name="Picture 2"/>
          <p:cNvPicPr>
            <a:picLocks noChangeAspect="1" noChangeArrowheads="1"/>
          </p:cNvPicPr>
          <p:nvPr/>
        </p:nvPicPr>
        <p:blipFill>
          <a:blip r:embed="rId3" cstate="print"/>
          <a:srcRect/>
          <a:stretch>
            <a:fillRect/>
          </a:stretch>
        </p:blipFill>
        <p:spPr bwMode="auto">
          <a:xfrm>
            <a:off x="7193689" y="4513579"/>
            <a:ext cx="1143000" cy="1081088"/>
          </a:xfrm>
          <a:prstGeom prst="rect">
            <a:avLst/>
          </a:prstGeom>
          <a:noFill/>
          <a:ln w="9525">
            <a:noFill/>
            <a:miter lim="800000"/>
            <a:headEnd/>
            <a:tailEnd/>
          </a:ln>
        </p:spPr>
      </p:pic>
      <p:sp>
        <p:nvSpPr>
          <p:cNvPr id="13" name="TextBox 12"/>
          <p:cNvSpPr txBox="1"/>
          <p:nvPr/>
        </p:nvSpPr>
        <p:spPr>
          <a:xfrm>
            <a:off x="7132320" y="4589779"/>
            <a:ext cx="1219199" cy="369332"/>
          </a:xfrm>
          <a:prstGeom prst="rect">
            <a:avLst/>
          </a:prstGeom>
          <a:noFill/>
        </p:spPr>
        <p:txBody>
          <a:bodyPr wrap="square" rtlCol="0">
            <a:spAutoFit/>
          </a:bodyPr>
          <a:lstStyle/>
          <a:p>
            <a:pPr algn="ctr"/>
            <a:r>
              <a:rPr lang="en-US" dirty="0" smtClean="0"/>
              <a:t>Pages 9-11</a:t>
            </a:r>
            <a:endParaRPr lang="en-US" dirty="0"/>
          </a:p>
        </p:txBody>
      </p:sp>
      <p:grpSp>
        <p:nvGrpSpPr>
          <p:cNvPr id="6" name="Group 13"/>
          <p:cNvGrpSpPr/>
          <p:nvPr/>
        </p:nvGrpSpPr>
        <p:grpSpPr>
          <a:xfrm>
            <a:off x="6420780" y="1600200"/>
            <a:ext cx="2037420" cy="923330"/>
            <a:chOff x="934380" y="1752600"/>
            <a:chExt cx="2037420" cy="923330"/>
          </a:xfrm>
        </p:grpSpPr>
        <p:sp>
          <p:nvSpPr>
            <p:cNvPr id="15" name="Rectangle 14"/>
            <p:cNvSpPr/>
            <p:nvPr/>
          </p:nvSpPr>
          <p:spPr>
            <a:xfrm>
              <a:off x="934380" y="1752600"/>
              <a:ext cx="1915909"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2 412</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cxnSp>
          <p:nvCxnSpPr>
            <p:cNvPr id="16" name="Straight Connector 15"/>
            <p:cNvCxnSpPr/>
            <p:nvPr/>
          </p:nvCxnSpPr>
          <p:spPr>
            <a:xfrm flipV="1">
              <a:off x="1447800" y="1828800"/>
              <a:ext cx="0" cy="68580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447800" y="1828800"/>
              <a:ext cx="1524000"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7" name="Group 17"/>
          <p:cNvGrpSpPr/>
          <p:nvPr/>
        </p:nvGrpSpPr>
        <p:grpSpPr>
          <a:xfrm>
            <a:off x="5943600" y="2590800"/>
            <a:ext cx="2754854" cy="1754326"/>
            <a:chOff x="4495800" y="1447800"/>
            <a:chExt cx="2754854" cy="1754326"/>
          </a:xfrm>
        </p:grpSpPr>
        <p:sp>
          <p:nvSpPr>
            <p:cNvPr id="19" name="Rectangle 18"/>
            <p:cNvSpPr/>
            <p:nvPr/>
          </p:nvSpPr>
          <p:spPr>
            <a:xfrm>
              <a:off x="4495800" y="1447800"/>
              <a:ext cx="569387" cy="1754326"/>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a:t>
              </a:r>
            </a:p>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0" name="Rectangle 19"/>
            <p:cNvSpPr/>
            <p:nvPr/>
          </p:nvSpPr>
          <p:spPr>
            <a:xfrm>
              <a:off x="5257800" y="1828800"/>
              <a:ext cx="1992854"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X 412</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cxnSp>
          <p:nvCxnSpPr>
            <p:cNvPr id="21" name="Straight Connector 20"/>
            <p:cNvCxnSpPr>
              <a:stCxn id="19" idx="1"/>
              <a:endCxn id="19" idx="3"/>
            </p:cNvCxnSpPr>
            <p:nvPr/>
          </p:nvCxnSpPr>
          <p:spPr>
            <a:xfrm>
              <a:off x="4495800" y="2324963"/>
              <a:ext cx="569387"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2" name="Footer Placeholder 6"/>
          <p:cNvSpPr>
            <a:spLocks noGrp="1"/>
          </p:cNvSpPr>
          <p:nvPr>
            <p:ph type="ftr" sz="quarter" idx="10"/>
          </p:nvPr>
        </p:nvSpPr>
        <p:spPr>
          <a:xfrm>
            <a:off x="381000" y="6071616"/>
            <a:ext cx="2203704" cy="484632"/>
          </a:xfrm>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20"/>
            <a:ext cx="6778752" cy="2856167"/>
          </a:xfrm>
        </p:spPr>
        <p:txBody>
          <a:bodyPr/>
          <a:lstStyle/>
          <a:p>
            <a:r>
              <a:rPr lang="en-US" dirty="0" smtClean="0"/>
              <a:t>How does the approach of the CCS-Math content differ from previous approaches to mathematics teaching and learning?</a:t>
            </a:r>
          </a:p>
          <a:p>
            <a:endParaRPr lang="en-US" dirty="0" smtClean="0"/>
          </a:p>
          <a:p>
            <a:r>
              <a:rPr lang="en-US" dirty="0" smtClean="0"/>
              <a:t>How might you help teachers to understand these differences?</a:t>
            </a:r>
            <a:endParaRPr lang="en-US" dirty="0"/>
          </a:p>
        </p:txBody>
      </p:sp>
      <p:sp>
        <p:nvSpPr>
          <p:cNvPr id="3" name="Title 2"/>
          <p:cNvSpPr>
            <a:spLocks noGrp="1"/>
          </p:cNvSpPr>
          <p:nvPr>
            <p:ph type="title"/>
          </p:nvPr>
        </p:nvSpPr>
        <p:spPr/>
        <p:txBody>
          <a:bodyPr/>
          <a:lstStyle/>
          <a:p>
            <a:r>
              <a:rPr lang="en-US" dirty="0" smtClean="0"/>
              <a:t>Think About It…</a:t>
            </a:r>
            <a:endParaRPr lang="en-US" dirty="0"/>
          </a:p>
        </p:txBody>
      </p:sp>
      <p:sp>
        <p:nvSpPr>
          <p:cNvPr id="7" name="Footer Placeholder 6"/>
          <p:cNvSpPr>
            <a:spLocks noGrp="1"/>
          </p:cNvSpPr>
          <p:nvPr>
            <p:ph type="ftr" sz="quarter" idx="10"/>
          </p:nvPr>
        </p:nvSpPr>
        <p:spPr/>
        <p:txBody>
          <a:bodyPr/>
          <a:lstStyle/>
          <a:p>
            <a:r>
              <a:rPr lang="en-US" dirty="0" smtClean="0"/>
              <a:t> </a:t>
            </a:r>
            <a:endParaRPr lang="en-US" dirty="0"/>
          </a:p>
        </p:txBody>
      </p:sp>
      <p:sp>
        <p:nvSpPr>
          <p:cNvPr id="4" name="Slide Number Placeholder 3"/>
          <p:cNvSpPr>
            <a:spLocks noGrp="1"/>
          </p:cNvSpPr>
          <p:nvPr>
            <p:ph type="sldNum" sz="quarter" idx="11"/>
          </p:nvPr>
        </p:nvSpPr>
        <p:spPr/>
        <p:txBody>
          <a:bodyPr/>
          <a:lstStyle/>
          <a:p>
            <a:fld id="{C764B1F6-F012-4E8E-B53D-F4E04D8AE6B5}" type="slidenum">
              <a:rPr lang="en-US" smtClean="0"/>
              <a:pPr/>
              <a:t>28</a:t>
            </a:fld>
            <a:endParaRPr lang="en-US" dirty="0"/>
          </a:p>
        </p:txBody>
      </p:sp>
      <p:pic>
        <p:nvPicPr>
          <p:cNvPr id="124932" name="Picture 4" descr="C:\Users\Heath McGregor\AppData\Local\Microsoft\Windows\Temporary Internet Files\Content.IE5\4M2LGMAL\MP900448464[1].jpg"/>
          <p:cNvPicPr>
            <a:picLocks noChangeAspect="1" noChangeArrowheads="1"/>
          </p:cNvPicPr>
          <p:nvPr/>
        </p:nvPicPr>
        <p:blipFill>
          <a:blip r:embed="rId3" cstate="print"/>
          <a:srcRect/>
          <a:stretch>
            <a:fillRect/>
          </a:stretch>
        </p:blipFill>
        <p:spPr bwMode="auto">
          <a:xfrm>
            <a:off x="6858000" y="1667445"/>
            <a:ext cx="1905000" cy="2857500"/>
          </a:xfrm>
          <a:prstGeom prst="ellipse">
            <a:avLst/>
          </a:prstGeom>
          <a:ln>
            <a:noFill/>
          </a:ln>
          <a:effectLst>
            <a:softEdge rad="112500"/>
          </a:effectLst>
        </p:spPr>
      </p:pic>
      <p:pic>
        <p:nvPicPr>
          <p:cNvPr id="6" name="Picture 5" descr="discussion 2.png"/>
          <p:cNvPicPr>
            <a:picLocks noChangeAspect="1"/>
          </p:cNvPicPr>
          <p:nvPr/>
        </p:nvPicPr>
        <p:blipFill>
          <a:blip r:embed="rId4" cstate="print"/>
          <a:srcRect/>
          <a:stretch>
            <a:fillRect/>
          </a:stretch>
        </p:blipFill>
        <p:spPr bwMode="auto">
          <a:xfrm>
            <a:off x="4814047" y="4782671"/>
            <a:ext cx="1295400" cy="1066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The Language of the Content Standards</a:t>
            </a:r>
          </a:p>
        </p:txBody>
      </p:sp>
      <p:sp>
        <p:nvSpPr>
          <p:cNvPr id="4" name="Text Placeholder 3"/>
          <p:cNvSpPr>
            <a:spLocks noGrp="1"/>
          </p:cNvSpPr>
          <p:nvPr>
            <p:ph type="body" idx="1"/>
          </p:nvPr>
        </p:nvSpPr>
        <p:spPr/>
        <p:txBody>
          <a:bodyPr/>
          <a:lstStyle/>
          <a:p>
            <a:r>
              <a:rPr lang="en-US" dirty="0" smtClean="0"/>
              <a:t>Section 2</a:t>
            </a:r>
            <a:endParaRPr lang="en-US" dirty="0"/>
          </a:p>
        </p:txBody>
      </p:sp>
      <p:sp>
        <p:nvSpPr>
          <p:cNvPr id="6" name="Slide Number Placeholder 5"/>
          <p:cNvSpPr>
            <a:spLocks noGrp="1"/>
          </p:cNvSpPr>
          <p:nvPr>
            <p:ph type="sldNum" sz="quarter" idx="12"/>
          </p:nvPr>
        </p:nvSpPr>
        <p:spPr/>
        <p:txBody>
          <a:bodyPr/>
          <a:lstStyle/>
          <a:p>
            <a:pPr>
              <a:defRPr/>
            </a:pPr>
            <a:fld id="{3611EA82-1C65-4BB5-848E-566682F190E3}" type="slidenum">
              <a:rPr lang="en-US" smtClean="0">
                <a:solidFill>
                  <a:prstClr val="black">
                    <a:tint val="75000"/>
                  </a:prstClr>
                </a:solidFill>
              </a:rPr>
              <a:pPr>
                <a:defRPr/>
              </a:pPr>
              <a:t>14</a:t>
            </a:fld>
            <a:endParaRPr lang="en-US" dirty="0">
              <a:solidFill>
                <a:prstClr val="black">
                  <a:tint val="75000"/>
                </a:prstClr>
              </a:solidFill>
            </a:endParaRPr>
          </a:p>
        </p:txBody>
      </p:sp>
      <p:sp>
        <p:nvSpPr>
          <p:cNvPr id="5" name="Footer Placeholder 6"/>
          <p:cNvSpPr txBox="1">
            <a:spLocks/>
          </p:cNvSpPr>
          <p:nvPr/>
        </p:nvSpPr>
        <p:spPr>
          <a:xfrm>
            <a:off x="381000" y="6071616"/>
            <a:ext cx="2203704" cy="484632"/>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Footer Placeholder 6"/>
          <p:cNvSpPr txBox="1">
            <a:spLocks/>
          </p:cNvSpPr>
          <p:nvPr/>
        </p:nvSpPr>
        <p:spPr>
          <a:xfrm>
            <a:off x="533400" y="6224016"/>
            <a:ext cx="2203704" cy="484632"/>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2"/>
          <p:cNvPicPr preferRelativeResize="0">
            <a:picLocks noChangeArrowheads="1"/>
          </p:cNvPicPr>
          <p:nvPr/>
        </p:nvPicPr>
        <p:blipFill>
          <a:blip r:embed="rId3" cstate="print"/>
          <a:srcRect/>
          <a:stretch>
            <a:fillRect/>
          </a:stretch>
        </p:blipFill>
        <p:spPr bwMode="auto">
          <a:xfrm>
            <a:off x="898837" y="4891656"/>
            <a:ext cx="932688" cy="1014984"/>
          </a:xfrm>
          <a:prstGeom prst="rect">
            <a:avLst/>
          </a:prstGeom>
          <a:noFill/>
          <a:ln w="9525">
            <a:noFill/>
            <a:miter lim="800000"/>
            <a:headEnd/>
            <a:tailEnd/>
          </a:ln>
        </p:spPr>
      </p:pic>
      <p:sp>
        <p:nvSpPr>
          <p:cNvPr id="9" name="TextBox 8"/>
          <p:cNvSpPr txBox="1"/>
          <p:nvPr/>
        </p:nvSpPr>
        <p:spPr>
          <a:xfrm>
            <a:off x="873437" y="4886576"/>
            <a:ext cx="914400" cy="369332"/>
          </a:xfrm>
          <a:prstGeom prst="rect">
            <a:avLst/>
          </a:prstGeom>
          <a:noFill/>
        </p:spPr>
        <p:txBody>
          <a:bodyPr wrap="square" rtlCol="0">
            <a:spAutoFit/>
          </a:bodyPr>
          <a:lstStyle/>
          <a:p>
            <a:pPr algn="ctr"/>
            <a:r>
              <a:rPr lang="en-US" dirty="0" smtClean="0"/>
              <a:t>Page 8</a:t>
            </a: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166607"/>
            <a:ext cx="8153400" cy="1066800"/>
          </a:xfrm>
        </p:spPr>
        <p:txBody>
          <a:bodyPr>
            <a:normAutofit fontScale="90000"/>
          </a:bodyPr>
          <a:lstStyle/>
          <a:p>
            <a:r>
              <a:rPr lang="en-US" dirty="0"/>
              <a:t>What Do These Students Understand? – Part 1</a:t>
            </a:r>
          </a:p>
        </p:txBody>
      </p:sp>
      <p:sp>
        <p:nvSpPr>
          <p:cNvPr id="3" name="Slide Number Placeholder 2"/>
          <p:cNvSpPr>
            <a:spLocks noGrp="1"/>
          </p:cNvSpPr>
          <p:nvPr>
            <p:ph type="sldNum" sz="quarter" idx="11"/>
          </p:nvPr>
        </p:nvSpPr>
        <p:spPr/>
        <p:txBody>
          <a:bodyPr/>
          <a:lstStyle/>
          <a:p>
            <a:pPr>
              <a:defRPr/>
            </a:pPr>
            <a:fld id="{62F2B98C-794A-451C-97A2-11B91958EFD5}" type="slidenum">
              <a:rPr lang="en-US" smtClean="0"/>
              <a:pPr>
                <a:defRPr/>
              </a:pPr>
              <a:t>15</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64045849"/>
              </p:ext>
            </p:extLst>
          </p:nvPr>
        </p:nvGraphicFramePr>
        <p:xfrm>
          <a:off x="381000" y="1435401"/>
          <a:ext cx="5257800" cy="4010217"/>
        </p:xfrm>
        <a:graphic>
          <a:graphicData uri="http://schemas.openxmlformats.org/drawingml/2006/table">
            <a:tbl>
              <a:tblPr firstRow="1" bandRow="1">
                <a:tableStyleId>{F5AB1C69-6EDB-4FF4-983F-18BD219EF322}</a:tableStyleId>
              </a:tblPr>
              <a:tblGrid>
                <a:gridCol w="5257800"/>
              </a:tblGrid>
              <a:tr h="416094">
                <a:tc>
                  <a:txBody>
                    <a:bodyPr/>
                    <a:lstStyle/>
                    <a:p>
                      <a:r>
                        <a:rPr lang="en-US" dirty="0" smtClean="0"/>
                        <a:t>What Do These Students Understand? – Part 1</a:t>
                      </a:r>
                      <a:endParaRPr lang="en-US" dirty="0"/>
                    </a:p>
                  </a:txBody>
                  <a:tcPr/>
                </a:tc>
              </a:tr>
              <a:tr h="1872423">
                <a:tc>
                  <a:txBody>
                    <a:bodyPr/>
                    <a:lstStyle/>
                    <a:p>
                      <a:pPr marL="457200" indent="-457200">
                        <a:buFont typeface="+mj-lt"/>
                        <a:buAutoNum type="arabicPeriod"/>
                        <a:defRPr/>
                      </a:pPr>
                      <a:r>
                        <a:rPr lang="en-US" sz="2200" dirty="0" smtClean="0">
                          <a:latin typeface="+mn-lt"/>
                        </a:rPr>
                        <a:t>Read and</a:t>
                      </a:r>
                      <a:r>
                        <a:rPr lang="en-US" sz="2200" baseline="0" dirty="0" smtClean="0">
                          <a:latin typeface="+mn-lt"/>
                        </a:rPr>
                        <a:t> analyze the “Who Knows Math” handout on page 9 in the Participant Guide. Record your observations on what these students know and what they can do on page 10 in the Participant Guide.</a:t>
                      </a:r>
                      <a:endParaRPr lang="en-US" sz="2000" b="1" dirty="0" smtClean="0">
                        <a:latin typeface="+mn-lt"/>
                      </a:endParaRPr>
                    </a:p>
                  </a:txBody>
                  <a:tcPr/>
                </a:tc>
              </a:tr>
              <a:tr h="1491003">
                <a:tc>
                  <a:txBody>
                    <a:bodyPr/>
                    <a:lstStyle/>
                    <a:p>
                      <a:pPr marL="457200" marR="0" indent="-4572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2200" b="0" kern="1200" dirty="0" smtClean="0">
                          <a:solidFill>
                            <a:schemeClr val="tx1"/>
                          </a:solidFill>
                          <a:latin typeface="+mn-lt"/>
                          <a:ea typeface="+mn-ea"/>
                          <a:cs typeface="+mn-cs"/>
                        </a:rPr>
                        <a:t>Would you be comfortable with his/her understanding if s/he continued to approach division in his/her particular way? Explain your reasoning. </a:t>
                      </a:r>
                      <a:endParaRPr lang="en-US" sz="2000" b="1" dirty="0"/>
                    </a:p>
                  </a:txBody>
                  <a:tcPr/>
                </a:tc>
              </a:tr>
            </a:tbl>
          </a:graphicData>
        </a:graphic>
      </p:graphicFrame>
      <p:pic>
        <p:nvPicPr>
          <p:cNvPr id="5" name="Picture 2"/>
          <p:cNvPicPr preferRelativeResize="0">
            <a:picLocks noChangeArrowheads="1"/>
          </p:cNvPicPr>
          <p:nvPr/>
        </p:nvPicPr>
        <p:blipFill>
          <a:blip r:embed="rId3" cstate="print"/>
          <a:srcRect/>
          <a:stretch>
            <a:fillRect/>
          </a:stretch>
        </p:blipFill>
        <p:spPr bwMode="auto">
          <a:xfrm>
            <a:off x="6436360" y="4727526"/>
            <a:ext cx="1097280" cy="1097280"/>
          </a:xfrm>
          <a:prstGeom prst="rect">
            <a:avLst/>
          </a:prstGeom>
          <a:noFill/>
          <a:ln w="9525">
            <a:noFill/>
            <a:miter lim="800000"/>
            <a:headEnd/>
            <a:tailEnd/>
          </a:ln>
        </p:spPr>
      </p:pic>
      <p:sp>
        <p:nvSpPr>
          <p:cNvPr id="13" name="TextBox 12"/>
          <p:cNvSpPr txBox="1"/>
          <p:nvPr/>
        </p:nvSpPr>
        <p:spPr>
          <a:xfrm>
            <a:off x="6156960" y="4772293"/>
            <a:ext cx="1625600" cy="369332"/>
          </a:xfrm>
          <a:prstGeom prst="rect">
            <a:avLst/>
          </a:prstGeom>
          <a:noFill/>
        </p:spPr>
        <p:txBody>
          <a:bodyPr wrap="square" rtlCol="0">
            <a:spAutoFit/>
          </a:bodyPr>
          <a:lstStyle/>
          <a:p>
            <a:pPr algn="ctr"/>
            <a:r>
              <a:rPr lang="en-US" dirty="0" smtClean="0"/>
              <a:t>Pages 9-11</a:t>
            </a:r>
            <a:endParaRPr lang="en-US" dirty="0"/>
          </a:p>
        </p:txBody>
      </p:sp>
      <p:grpSp>
        <p:nvGrpSpPr>
          <p:cNvPr id="7" name="Group 13"/>
          <p:cNvGrpSpPr/>
          <p:nvPr/>
        </p:nvGrpSpPr>
        <p:grpSpPr>
          <a:xfrm>
            <a:off x="6420780" y="1600200"/>
            <a:ext cx="2037420" cy="923330"/>
            <a:chOff x="934380" y="1752600"/>
            <a:chExt cx="2037420" cy="923330"/>
          </a:xfrm>
        </p:grpSpPr>
        <p:sp>
          <p:nvSpPr>
            <p:cNvPr id="15" name="Rectangle 14"/>
            <p:cNvSpPr/>
            <p:nvPr/>
          </p:nvSpPr>
          <p:spPr>
            <a:xfrm>
              <a:off x="934380" y="1752600"/>
              <a:ext cx="1915909"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2 412</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cxnSp>
          <p:nvCxnSpPr>
            <p:cNvPr id="16" name="Straight Connector 15"/>
            <p:cNvCxnSpPr/>
            <p:nvPr/>
          </p:nvCxnSpPr>
          <p:spPr>
            <a:xfrm flipV="1">
              <a:off x="1447800" y="1828800"/>
              <a:ext cx="0" cy="68580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447800" y="1828800"/>
              <a:ext cx="1524000"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8" name="Group 17"/>
          <p:cNvGrpSpPr/>
          <p:nvPr/>
        </p:nvGrpSpPr>
        <p:grpSpPr>
          <a:xfrm>
            <a:off x="5943600" y="2590800"/>
            <a:ext cx="2754854" cy="1754326"/>
            <a:chOff x="4495800" y="1447800"/>
            <a:chExt cx="2754854" cy="1754326"/>
          </a:xfrm>
        </p:grpSpPr>
        <p:sp>
          <p:nvSpPr>
            <p:cNvPr id="19" name="Rectangle 18"/>
            <p:cNvSpPr/>
            <p:nvPr/>
          </p:nvSpPr>
          <p:spPr>
            <a:xfrm>
              <a:off x="4495800" y="1447800"/>
              <a:ext cx="569387" cy="1754326"/>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a:t>
              </a:r>
            </a:p>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0" name="Rectangle 19"/>
            <p:cNvSpPr/>
            <p:nvPr/>
          </p:nvSpPr>
          <p:spPr>
            <a:xfrm>
              <a:off x="5257800" y="1828800"/>
              <a:ext cx="1992854"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X 412</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cxnSp>
          <p:nvCxnSpPr>
            <p:cNvPr id="21" name="Straight Connector 20"/>
            <p:cNvCxnSpPr>
              <a:stCxn id="19" idx="1"/>
              <a:endCxn id="19" idx="3"/>
            </p:cNvCxnSpPr>
            <p:nvPr/>
          </p:nvCxnSpPr>
          <p:spPr>
            <a:xfrm>
              <a:off x="4495800" y="2324963"/>
              <a:ext cx="569387"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2" name="Footer Placeholder 6"/>
          <p:cNvSpPr>
            <a:spLocks noGrp="1"/>
          </p:cNvSpPr>
          <p:nvPr>
            <p:ph type="ftr" sz="quarter" idx="10"/>
          </p:nvPr>
        </p:nvSpPr>
        <p:spPr>
          <a:xfrm>
            <a:off x="381000" y="6071616"/>
            <a:ext cx="2203704" cy="484632"/>
          </a:xfrm>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p:nvPr>
        </p:nvSpPr>
        <p:spPr/>
        <p:txBody>
          <a:bodyPr/>
          <a:lstStyle/>
          <a:p>
            <a:r>
              <a:rPr lang="en-US" dirty="0"/>
              <a:t>From the CCSS-M Authors</a:t>
            </a:r>
            <a:endParaRPr dirty="0"/>
          </a:p>
        </p:txBody>
      </p:sp>
      <p:sp>
        <p:nvSpPr>
          <p:cNvPr id="10" name="Slide Number Placeholder 5"/>
          <p:cNvSpPr>
            <a:spLocks noGrp="1"/>
          </p:cNvSpPr>
          <p:nvPr>
            <p:ph type="sldNum" sz="quarter" idx="11"/>
          </p:nvPr>
        </p:nvSpPr>
        <p:spPr/>
        <p:txBody>
          <a:bodyPr/>
          <a:lstStyle>
            <a:lvl1pPr>
              <a:defRPr/>
            </a:lvl1pPr>
          </a:lstStyle>
          <a:p>
            <a:pPr>
              <a:defRPr/>
            </a:pPr>
            <a:fld id="{D88B8E49-E3D5-4FA1-B12B-A3E242820753}" type="slidenum">
              <a:rPr lang="en-US"/>
              <a:pPr>
                <a:defRPr/>
              </a:pPr>
              <a:t>16</a:t>
            </a:fld>
            <a:endParaRPr lang="en-US" dirty="0"/>
          </a:p>
        </p:txBody>
      </p:sp>
      <p:pic>
        <p:nvPicPr>
          <p:cNvPr id="11265" name="Picture 1"/>
          <p:cNvPicPr>
            <a:picLocks noChangeAspect="1" noChangeArrowheads="1"/>
          </p:cNvPicPr>
          <p:nvPr/>
        </p:nvPicPr>
        <p:blipFill>
          <a:blip r:embed="rId3" cstate="print"/>
          <a:srcRect l="13333" t="16762" r="48571" b="50476"/>
          <a:stretch>
            <a:fillRect/>
          </a:stretch>
        </p:blipFill>
        <p:spPr bwMode="auto">
          <a:xfrm>
            <a:off x="1295400" y="1524000"/>
            <a:ext cx="6096000" cy="3657600"/>
          </a:xfrm>
          <a:prstGeom prst="rect">
            <a:avLst/>
          </a:prstGeom>
          <a:noFill/>
          <a:ln w="9525">
            <a:noFill/>
            <a:miter lim="800000"/>
            <a:headEnd/>
            <a:tailEnd/>
          </a:ln>
        </p:spPr>
      </p:pic>
      <p:sp>
        <p:nvSpPr>
          <p:cNvPr id="5" name="TextBox 4"/>
          <p:cNvSpPr txBox="1"/>
          <p:nvPr/>
        </p:nvSpPr>
        <p:spPr>
          <a:xfrm>
            <a:off x="4460748" y="5390353"/>
            <a:ext cx="3581400" cy="523220"/>
          </a:xfrm>
          <a:prstGeom prst="rect">
            <a:avLst/>
          </a:prstGeom>
          <a:noFill/>
        </p:spPr>
        <p:txBody>
          <a:bodyPr wrap="square" rtlCol="0">
            <a:spAutoFit/>
          </a:bodyPr>
          <a:lstStyle/>
          <a:p>
            <a:r>
              <a:rPr lang="en-US" sz="2800" dirty="0" smtClean="0">
                <a:latin typeface="+mj-lt"/>
                <a:hlinkClick r:id="rId4"/>
              </a:rPr>
              <a:t>Watch Video</a:t>
            </a:r>
            <a:endParaRPr lang="en-US" sz="2800" dirty="0">
              <a:latin typeface="+mj-lt"/>
            </a:endParaRPr>
          </a:p>
        </p:txBody>
      </p:sp>
      <p:sp>
        <p:nvSpPr>
          <p:cNvPr id="7" name="Footer Placeholder 6"/>
          <p:cNvSpPr>
            <a:spLocks noGrp="1"/>
          </p:cNvSpPr>
          <p:nvPr>
            <p:ph type="ftr" sz="quarter" idx="10"/>
          </p:nvPr>
        </p:nvSpPr>
        <p:spPr>
          <a:xfrm>
            <a:off x="381000" y="6071616"/>
            <a:ext cx="2203704" cy="484632"/>
          </a:xfrm>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5"/>
          <p:cNvSpPr txBox="1">
            <a:spLocks noChangeArrowheads="1"/>
          </p:cNvSpPr>
          <p:nvPr/>
        </p:nvSpPr>
        <p:spPr bwMode="auto">
          <a:xfrm>
            <a:off x="2895600" y="685800"/>
            <a:ext cx="4800600" cy="954088"/>
          </a:xfrm>
          <a:prstGeom prst="rect">
            <a:avLst/>
          </a:prstGeom>
          <a:noFill/>
          <a:ln w="9525">
            <a:noFill/>
            <a:miter lim="800000"/>
            <a:headEnd/>
            <a:tailEnd/>
          </a:ln>
        </p:spPr>
        <p:txBody>
          <a:bodyPr>
            <a:spAutoFit/>
          </a:bodyPr>
          <a:lstStyle/>
          <a:p>
            <a:r>
              <a:rPr lang="en-US" sz="2800" dirty="0">
                <a:latin typeface="+mn-lt"/>
              </a:rPr>
              <a:t>The major topics at each grade level focus </a:t>
            </a:r>
            <a:r>
              <a:rPr lang="en-US" sz="2800" dirty="0" smtClean="0">
                <a:latin typeface="+mn-lt"/>
              </a:rPr>
              <a:t>on</a:t>
            </a:r>
            <a:r>
              <a:rPr lang="en-US" sz="2800" dirty="0">
                <a:latin typeface="+mn-lt"/>
              </a:rPr>
              <a:t>:</a:t>
            </a:r>
          </a:p>
        </p:txBody>
      </p:sp>
      <p:grpSp>
        <p:nvGrpSpPr>
          <p:cNvPr id="2" name="Group 8"/>
          <p:cNvGrpSpPr>
            <a:grpSpLocks/>
          </p:cNvGrpSpPr>
          <p:nvPr/>
        </p:nvGrpSpPr>
        <p:grpSpPr bwMode="auto">
          <a:xfrm>
            <a:off x="304800" y="152400"/>
            <a:ext cx="2416175" cy="1933575"/>
            <a:chOff x="6042200" y="1323797"/>
            <a:chExt cx="2416423" cy="1933138"/>
          </a:xfrm>
          <a:scene3d>
            <a:camera prst="orthographicFront">
              <a:rot lat="0" lon="0" rev="0"/>
            </a:camera>
            <a:lightRig rig="balanced" dir="t">
              <a:rot lat="0" lon="0" rev="8700000"/>
            </a:lightRig>
          </a:scene3d>
        </p:grpSpPr>
        <p:sp>
          <p:nvSpPr>
            <p:cNvPr id="10" name="Rounded Rectangle 9"/>
            <p:cNvSpPr/>
            <p:nvPr/>
          </p:nvSpPr>
          <p:spPr>
            <a:xfrm>
              <a:off x="6042200" y="1323797"/>
              <a:ext cx="2416423" cy="1933138"/>
            </a:xfrm>
            <a:prstGeom prst="roundRect">
              <a:avLst>
                <a:gd name="adj" fmla="val 10000"/>
              </a:avLst>
            </a:prstGeom>
            <a:solidFill>
              <a:schemeClr val="accent3">
                <a:lumMod val="75000"/>
              </a:schemeClr>
            </a:solid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ounded Rectangle 4"/>
            <p:cNvSpPr/>
            <p:nvPr/>
          </p:nvSpPr>
          <p:spPr>
            <a:xfrm>
              <a:off x="6099356" y="1380934"/>
              <a:ext cx="2302111" cy="181886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72390" tIns="72390" rIns="72390" bIns="72390" spcCol="1270" anchor="ctr"/>
            <a:lstStyle/>
            <a:p>
              <a:pPr algn="ctr" defTabSz="1689100">
                <a:lnSpc>
                  <a:spcPct val="90000"/>
                </a:lnSpc>
                <a:spcAft>
                  <a:spcPct val="35000"/>
                </a:spcAft>
                <a:defRPr/>
              </a:pPr>
              <a:r>
                <a:rPr lang="en-US" sz="3600" dirty="0"/>
                <a:t>Rigor</a:t>
              </a:r>
            </a:p>
          </p:txBody>
        </p:sp>
      </p:grpSp>
      <p:sp>
        <p:nvSpPr>
          <p:cNvPr id="14" name="TextBox 13"/>
          <p:cNvSpPr txBox="1"/>
          <p:nvPr/>
        </p:nvSpPr>
        <p:spPr>
          <a:xfrm>
            <a:off x="228600" y="2514600"/>
            <a:ext cx="2743200" cy="3016210"/>
          </a:xfrm>
          <a:prstGeom prst="rect">
            <a:avLst/>
          </a:prstGeom>
          <a:solidFill>
            <a:schemeClr val="accent1"/>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endParaRPr lang="en-US" sz="800" b="1" dirty="0" smtClean="0">
              <a:latin typeface="+mn-lt"/>
            </a:endParaRPr>
          </a:p>
          <a:p>
            <a:pPr algn="ctr">
              <a:defRPr/>
            </a:pPr>
            <a:r>
              <a:rPr lang="en-US" sz="2000" b="1" dirty="0" smtClean="0">
                <a:solidFill>
                  <a:schemeClr val="bg1"/>
                </a:solidFill>
                <a:latin typeface="+mn-lt"/>
              </a:rPr>
              <a:t>CONCEPTUAL UNDERSTANDING</a:t>
            </a:r>
          </a:p>
          <a:p>
            <a:pPr algn="ctr">
              <a:defRPr/>
            </a:pPr>
            <a:endParaRPr lang="en-US" sz="1400" b="1" dirty="0">
              <a:solidFill>
                <a:schemeClr val="bg1"/>
              </a:solidFill>
              <a:latin typeface="+mn-lt"/>
            </a:endParaRPr>
          </a:p>
          <a:p>
            <a:pPr>
              <a:buFont typeface="Arial" pitchFamily="34" charset="0"/>
              <a:buChar char="•"/>
              <a:defRPr/>
            </a:pPr>
            <a:r>
              <a:rPr lang="en-US" sz="2000" b="1" dirty="0" smtClean="0">
                <a:solidFill>
                  <a:schemeClr val="bg1"/>
                </a:solidFill>
                <a:latin typeface="+mn-lt"/>
              </a:rPr>
              <a:t> More </a:t>
            </a:r>
            <a:r>
              <a:rPr lang="en-US" sz="2000" b="1" dirty="0">
                <a:solidFill>
                  <a:schemeClr val="bg1"/>
                </a:solidFill>
                <a:latin typeface="+mn-lt"/>
              </a:rPr>
              <a:t>than getting answers</a:t>
            </a:r>
          </a:p>
          <a:p>
            <a:pPr>
              <a:defRPr/>
            </a:pPr>
            <a:endParaRPr lang="en-US" sz="1400" b="1" dirty="0">
              <a:solidFill>
                <a:schemeClr val="bg1"/>
              </a:solidFill>
              <a:latin typeface="+mn-lt"/>
            </a:endParaRPr>
          </a:p>
          <a:p>
            <a:pPr>
              <a:buFont typeface="Arial" pitchFamily="34" charset="0"/>
              <a:buChar char="•"/>
              <a:defRPr/>
            </a:pPr>
            <a:r>
              <a:rPr lang="en-US" sz="2000" b="1" dirty="0" smtClean="0">
                <a:solidFill>
                  <a:schemeClr val="bg1"/>
                </a:solidFill>
                <a:latin typeface="+mn-lt"/>
              </a:rPr>
              <a:t> Not </a:t>
            </a:r>
            <a:r>
              <a:rPr lang="en-US" sz="2000" b="1" dirty="0">
                <a:solidFill>
                  <a:schemeClr val="bg1"/>
                </a:solidFill>
                <a:latin typeface="+mn-lt"/>
              </a:rPr>
              <a:t>just procedures</a:t>
            </a:r>
          </a:p>
          <a:p>
            <a:pPr>
              <a:defRPr/>
            </a:pPr>
            <a:endParaRPr lang="en-US" sz="1400" b="1" dirty="0">
              <a:solidFill>
                <a:schemeClr val="bg1"/>
              </a:solidFill>
              <a:latin typeface="+mn-lt"/>
            </a:endParaRPr>
          </a:p>
          <a:p>
            <a:pPr>
              <a:buFont typeface="Arial" pitchFamily="34" charset="0"/>
              <a:buChar char="•"/>
              <a:defRPr/>
            </a:pPr>
            <a:r>
              <a:rPr lang="en-US" sz="2000" b="1" dirty="0">
                <a:solidFill>
                  <a:schemeClr val="bg1"/>
                </a:solidFill>
                <a:latin typeface="+mn-lt"/>
              </a:rPr>
              <a:t> Accessing concepts to solve problems</a:t>
            </a:r>
          </a:p>
        </p:txBody>
      </p:sp>
      <p:sp>
        <p:nvSpPr>
          <p:cNvPr id="15" name="TextBox 14"/>
          <p:cNvSpPr txBox="1"/>
          <p:nvPr/>
        </p:nvSpPr>
        <p:spPr>
          <a:xfrm>
            <a:off x="3200400" y="2514600"/>
            <a:ext cx="2895600" cy="2985433"/>
          </a:xfrm>
          <a:prstGeom prst="rect">
            <a:avLst/>
          </a:prstGeom>
          <a:solidFill>
            <a:schemeClr val="accent5"/>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endParaRPr lang="en-US" sz="800" dirty="0" smtClean="0">
              <a:solidFill>
                <a:schemeClr val="bg1"/>
              </a:solidFill>
              <a:latin typeface="+mn-lt"/>
            </a:endParaRPr>
          </a:p>
          <a:p>
            <a:pPr algn="ctr">
              <a:defRPr/>
            </a:pPr>
            <a:r>
              <a:rPr lang="en-US" sz="2000" b="1" dirty="0" smtClean="0">
                <a:solidFill>
                  <a:schemeClr val="bg1"/>
                </a:solidFill>
                <a:latin typeface="+mn-lt"/>
              </a:rPr>
              <a:t>PROCEDURAL SKILL </a:t>
            </a:r>
          </a:p>
          <a:p>
            <a:pPr algn="ctr">
              <a:defRPr/>
            </a:pPr>
            <a:r>
              <a:rPr lang="en-US" sz="2000" b="1" dirty="0" smtClean="0">
                <a:solidFill>
                  <a:schemeClr val="bg1"/>
                </a:solidFill>
                <a:latin typeface="+mn-lt"/>
              </a:rPr>
              <a:t>AND FLUENCY </a:t>
            </a:r>
          </a:p>
          <a:p>
            <a:pPr algn="ctr">
              <a:defRPr/>
            </a:pPr>
            <a:endParaRPr lang="en-US" sz="1200" b="1" dirty="0">
              <a:solidFill>
                <a:schemeClr val="bg1"/>
              </a:solidFill>
              <a:latin typeface="+mn-lt"/>
            </a:endParaRPr>
          </a:p>
          <a:p>
            <a:pPr>
              <a:buFont typeface="Arial" pitchFamily="34" charset="0"/>
              <a:buChar char="•"/>
              <a:defRPr/>
            </a:pPr>
            <a:r>
              <a:rPr lang="en-US" sz="2000" b="1" dirty="0" smtClean="0">
                <a:solidFill>
                  <a:schemeClr val="bg1"/>
                </a:solidFill>
                <a:latin typeface="+mn-lt"/>
              </a:rPr>
              <a:t> Speed </a:t>
            </a:r>
            <a:r>
              <a:rPr lang="en-US" sz="2000" b="1" dirty="0">
                <a:solidFill>
                  <a:schemeClr val="bg1"/>
                </a:solidFill>
                <a:latin typeface="+mn-lt"/>
              </a:rPr>
              <a:t>and accuracy</a:t>
            </a:r>
          </a:p>
          <a:p>
            <a:pPr>
              <a:defRPr/>
            </a:pPr>
            <a:endParaRPr lang="en-US" sz="1400" b="1" dirty="0">
              <a:solidFill>
                <a:schemeClr val="bg1"/>
              </a:solidFill>
              <a:latin typeface="+mn-lt"/>
            </a:endParaRPr>
          </a:p>
          <a:p>
            <a:pPr>
              <a:buFont typeface="Arial" pitchFamily="34" charset="0"/>
              <a:buChar char="•"/>
              <a:defRPr/>
            </a:pPr>
            <a:r>
              <a:rPr lang="en-US" sz="2000" b="1" dirty="0" smtClean="0">
                <a:solidFill>
                  <a:schemeClr val="bg1"/>
                </a:solidFill>
                <a:latin typeface="+mn-lt"/>
              </a:rPr>
              <a:t> Used </a:t>
            </a:r>
            <a:r>
              <a:rPr lang="en-US" sz="2000" b="1" dirty="0">
                <a:solidFill>
                  <a:schemeClr val="bg1"/>
                </a:solidFill>
                <a:latin typeface="+mn-lt"/>
              </a:rPr>
              <a:t>in solving more complex problems</a:t>
            </a:r>
          </a:p>
          <a:p>
            <a:pPr>
              <a:defRPr/>
            </a:pPr>
            <a:endParaRPr lang="en-US" sz="1400" b="1" dirty="0">
              <a:solidFill>
                <a:schemeClr val="bg1"/>
              </a:solidFill>
              <a:latin typeface="+mn-lt"/>
            </a:endParaRPr>
          </a:p>
          <a:p>
            <a:pPr>
              <a:buFont typeface="Arial" pitchFamily="34" charset="0"/>
              <a:buChar char="•"/>
              <a:defRPr/>
            </a:pPr>
            <a:r>
              <a:rPr lang="en-US" sz="2000" b="1" dirty="0" smtClean="0">
                <a:solidFill>
                  <a:schemeClr val="bg1"/>
                </a:solidFill>
                <a:latin typeface="+mn-lt"/>
              </a:rPr>
              <a:t> Built on conceptual </a:t>
            </a:r>
            <a:r>
              <a:rPr lang="en-US" sz="2000" b="1" dirty="0">
                <a:solidFill>
                  <a:schemeClr val="bg1"/>
                </a:solidFill>
                <a:latin typeface="+mn-lt"/>
              </a:rPr>
              <a:t>understanding</a:t>
            </a:r>
          </a:p>
        </p:txBody>
      </p:sp>
      <p:sp>
        <p:nvSpPr>
          <p:cNvPr id="16" name="TextBox 15"/>
          <p:cNvSpPr txBox="1"/>
          <p:nvPr/>
        </p:nvSpPr>
        <p:spPr>
          <a:xfrm>
            <a:off x="6324600" y="2514600"/>
            <a:ext cx="2667000" cy="3016210"/>
          </a:xfrm>
          <a:prstGeom prst="rect">
            <a:avLst/>
          </a:prstGeom>
          <a:solidFill>
            <a:schemeClr val="accent4"/>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endParaRPr lang="en-US" sz="800" b="1" dirty="0" smtClean="0">
              <a:latin typeface="+mn-lt"/>
            </a:endParaRPr>
          </a:p>
          <a:p>
            <a:pPr algn="ctr">
              <a:defRPr/>
            </a:pPr>
            <a:r>
              <a:rPr lang="en-US" sz="2000" b="1" dirty="0" smtClean="0">
                <a:solidFill>
                  <a:schemeClr val="bg1"/>
                </a:solidFill>
                <a:latin typeface="+mn-lt"/>
              </a:rPr>
              <a:t>APPLICATION OF MATHEMATICS</a:t>
            </a:r>
          </a:p>
          <a:p>
            <a:pPr algn="ctr">
              <a:defRPr/>
            </a:pPr>
            <a:endParaRPr lang="en-US" sz="1400" b="1" dirty="0">
              <a:solidFill>
                <a:schemeClr val="bg1"/>
              </a:solidFill>
              <a:latin typeface="+mn-lt"/>
            </a:endParaRPr>
          </a:p>
          <a:p>
            <a:pPr>
              <a:buFont typeface="Arial" pitchFamily="34" charset="0"/>
              <a:buChar char="•"/>
              <a:defRPr/>
            </a:pPr>
            <a:r>
              <a:rPr lang="en-US" sz="2000" b="1" dirty="0" smtClean="0">
                <a:solidFill>
                  <a:schemeClr val="bg1"/>
                </a:solidFill>
                <a:latin typeface="+mn-lt"/>
              </a:rPr>
              <a:t> Using </a:t>
            </a:r>
            <a:r>
              <a:rPr lang="en-US" sz="2000" b="1" dirty="0">
                <a:solidFill>
                  <a:schemeClr val="bg1"/>
                </a:solidFill>
                <a:latin typeface="+mn-lt"/>
              </a:rPr>
              <a:t>math in real-world scenarios</a:t>
            </a:r>
          </a:p>
          <a:p>
            <a:pPr>
              <a:defRPr/>
            </a:pPr>
            <a:endParaRPr lang="en-US" sz="1400" b="1" dirty="0">
              <a:solidFill>
                <a:schemeClr val="bg1"/>
              </a:solidFill>
              <a:latin typeface="+mn-lt"/>
            </a:endParaRPr>
          </a:p>
          <a:p>
            <a:pPr>
              <a:buFont typeface="Arial" pitchFamily="34" charset="0"/>
              <a:buChar char="•"/>
              <a:defRPr/>
            </a:pPr>
            <a:r>
              <a:rPr lang="en-US" sz="2000" b="1" dirty="0" smtClean="0">
                <a:solidFill>
                  <a:schemeClr val="bg1"/>
                </a:solidFill>
                <a:latin typeface="+mn-lt"/>
              </a:rPr>
              <a:t> Choosing </a:t>
            </a:r>
            <a:r>
              <a:rPr lang="en-US" sz="2000" b="1" dirty="0">
                <a:solidFill>
                  <a:schemeClr val="bg1"/>
                </a:solidFill>
                <a:latin typeface="+mn-lt"/>
              </a:rPr>
              <a:t>concepts without prompting</a:t>
            </a:r>
          </a:p>
          <a:p>
            <a:pPr>
              <a:buFont typeface="Arial" pitchFamily="34" charset="0"/>
              <a:buChar char="•"/>
              <a:defRPr/>
            </a:pPr>
            <a:endParaRPr lang="en-US" sz="2000" dirty="0">
              <a:latin typeface="Arial" charset="0"/>
            </a:endParaRPr>
          </a:p>
          <a:p>
            <a:pPr>
              <a:defRPr/>
            </a:pPr>
            <a:endParaRPr lang="en-US" sz="1400" dirty="0">
              <a:latin typeface="Arial" charset="0"/>
            </a:endParaRPr>
          </a:p>
        </p:txBody>
      </p:sp>
      <p:sp>
        <p:nvSpPr>
          <p:cNvPr id="9" name="Slide Number Placeholder 8"/>
          <p:cNvSpPr>
            <a:spLocks noGrp="1"/>
          </p:cNvSpPr>
          <p:nvPr>
            <p:ph type="sldNum" sz="quarter" idx="11"/>
          </p:nvPr>
        </p:nvSpPr>
        <p:spPr/>
        <p:txBody>
          <a:bodyPr/>
          <a:lstStyle/>
          <a:p>
            <a:pPr>
              <a:defRPr/>
            </a:pPr>
            <a:fld id="{38171C33-D6D0-4E30-AA9A-2FBCE4B3736A}" type="slidenum">
              <a:rPr lang="en-US" smtClean="0"/>
              <a:pPr>
                <a:defRPr/>
              </a:pPr>
              <a:t>17</a:t>
            </a:fld>
            <a:endParaRPr lang="en-US" dirty="0"/>
          </a:p>
        </p:txBody>
      </p:sp>
      <p:sp>
        <p:nvSpPr>
          <p:cNvPr id="3" name="Footer Placeholder 2"/>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Conceptual Understanding</a:t>
            </a:r>
          </a:p>
        </p:txBody>
      </p:sp>
      <p:sp>
        <p:nvSpPr>
          <p:cNvPr id="10" name="Slide Number Placeholder 5"/>
          <p:cNvSpPr>
            <a:spLocks noGrp="1"/>
          </p:cNvSpPr>
          <p:nvPr>
            <p:ph type="sldNum" sz="quarter" idx="11"/>
          </p:nvPr>
        </p:nvSpPr>
        <p:spPr/>
        <p:txBody>
          <a:bodyPr/>
          <a:lstStyle>
            <a:lvl1pPr>
              <a:defRPr/>
            </a:lvl1pPr>
          </a:lstStyle>
          <a:p>
            <a:pPr>
              <a:defRPr/>
            </a:pPr>
            <a:fld id="{D88B8E49-E3D5-4FA1-B12B-A3E242820753}" type="slidenum">
              <a:rPr lang="en-US"/>
              <a:pPr>
                <a:defRPr/>
              </a:pPr>
              <a:t>18</a:t>
            </a:fld>
            <a:endParaRPr lang="en-US" dirty="0"/>
          </a:p>
        </p:txBody>
      </p:sp>
      <p:sp>
        <p:nvSpPr>
          <p:cNvPr id="11" name="TextBox 10"/>
          <p:cNvSpPr txBox="1"/>
          <p:nvPr/>
        </p:nvSpPr>
        <p:spPr>
          <a:xfrm>
            <a:off x="1143000" y="2057401"/>
            <a:ext cx="7239000" cy="2769989"/>
          </a:xfrm>
          <a:prstGeom prst="rect">
            <a:avLst/>
          </a:prstGeom>
          <a:noFill/>
        </p:spPr>
        <p:txBody>
          <a:bodyPr wrap="square" rtlCol="0">
            <a:spAutoFit/>
          </a:bodyPr>
          <a:lstStyle/>
          <a:p>
            <a:r>
              <a:rPr lang="en-US" sz="3200" b="1" dirty="0" smtClean="0">
                <a:solidFill>
                  <a:schemeClr val="accent1"/>
                </a:solidFill>
                <a:latin typeface="Arial" panose="020B0604020202020204" pitchFamily="34" charset="0"/>
                <a:cs typeface="Arial" panose="020B0604020202020204" pitchFamily="34" charset="0"/>
              </a:rPr>
              <a:t>“</a:t>
            </a:r>
            <a:r>
              <a:rPr lang="en-US" sz="3200" b="1" i="1" dirty="0" smtClean="0">
                <a:solidFill>
                  <a:schemeClr val="accent1"/>
                </a:solidFill>
                <a:latin typeface="Arial" panose="020B0604020202020204" pitchFamily="34" charset="0"/>
                <a:cs typeface="Arial" panose="020B0604020202020204" pitchFamily="34" charset="0"/>
              </a:rPr>
              <a:t>Conceptual understanding </a:t>
            </a:r>
            <a:r>
              <a:rPr lang="en-US" sz="3200" b="1" dirty="0" smtClean="0">
                <a:solidFill>
                  <a:schemeClr val="accent1"/>
                </a:solidFill>
                <a:latin typeface="Arial" panose="020B0604020202020204" pitchFamily="34" charset="0"/>
                <a:cs typeface="Arial" panose="020B0604020202020204" pitchFamily="34" charset="0"/>
              </a:rPr>
              <a:t>refers to an integrated and functional grasp of mathematical ideas.”</a:t>
            </a:r>
          </a:p>
          <a:p>
            <a:endParaRPr lang="en-US" sz="2800" b="1" dirty="0" smtClean="0">
              <a:latin typeface="Bradley Hand ITC" pitchFamily="66" charset="0"/>
            </a:endParaRPr>
          </a:p>
          <a:p>
            <a:endParaRPr lang="en-US" sz="2800" b="1" dirty="0" smtClean="0">
              <a:latin typeface="Bradley Hand ITC" pitchFamily="66" charset="0"/>
            </a:endParaRPr>
          </a:p>
          <a:p>
            <a:pPr algn="r"/>
            <a:r>
              <a:rPr lang="en-US" sz="2200" dirty="0" smtClean="0">
                <a:latin typeface="+mn-lt"/>
              </a:rPr>
              <a:t>(Adding it Up: Helping Children Learn Mathematics. 2001)</a:t>
            </a:r>
            <a:endParaRPr lang="en-US" sz="2200" dirty="0">
              <a:latin typeface="+mn-lt"/>
            </a:endParaRPr>
          </a:p>
        </p:txBody>
      </p:sp>
      <p:sp>
        <p:nvSpPr>
          <p:cNvPr id="12" name="Rounded Rectangle 11"/>
          <p:cNvSpPr/>
          <p:nvPr/>
        </p:nvSpPr>
        <p:spPr>
          <a:xfrm>
            <a:off x="576485" y="1524000"/>
            <a:ext cx="8153400" cy="3556695"/>
          </a:xfrm>
          <a:prstGeom prst="roundRect">
            <a:avLst/>
          </a:prstGeom>
          <a:noFill/>
          <a:ln w="66675">
            <a:solidFill>
              <a:schemeClr val="accent2">
                <a:lumMod val="75000"/>
              </a:schemeClr>
            </a:solidFill>
          </a:ln>
          <a:effectLst>
            <a:outerShdw dist="317500" dir="18900000" algn="bl"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50800" dist="50800" dir="5400000" algn="ctr" rotWithShape="0">
                  <a:schemeClr val="accent1"/>
                </a:outerShdw>
              </a:effectLst>
            </a:endParaRPr>
          </a:p>
        </p:txBody>
      </p:sp>
      <p:sp>
        <p:nvSpPr>
          <p:cNvPr id="15" name="Footer Placeholder 6"/>
          <p:cNvSpPr>
            <a:spLocks noGrp="1"/>
          </p:cNvSpPr>
          <p:nvPr>
            <p:ph type="ftr" sz="quarter" idx="10"/>
          </p:nvPr>
        </p:nvSpPr>
        <p:spPr>
          <a:xfrm>
            <a:off x="381000" y="6071616"/>
            <a:ext cx="2203704" cy="484632"/>
          </a:xfrm>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Conceptual Understanding</a:t>
            </a:r>
          </a:p>
        </p:txBody>
      </p:sp>
      <p:sp>
        <p:nvSpPr>
          <p:cNvPr id="10" name="Slide Number Placeholder 5"/>
          <p:cNvSpPr>
            <a:spLocks noGrp="1"/>
          </p:cNvSpPr>
          <p:nvPr>
            <p:ph type="sldNum" sz="quarter" idx="11"/>
          </p:nvPr>
        </p:nvSpPr>
        <p:spPr/>
        <p:txBody>
          <a:bodyPr/>
          <a:lstStyle>
            <a:lvl1pPr>
              <a:defRPr/>
            </a:lvl1pPr>
          </a:lstStyle>
          <a:p>
            <a:pPr>
              <a:defRPr/>
            </a:pPr>
            <a:fld id="{D88B8E49-E3D5-4FA1-B12B-A3E242820753}" type="slidenum">
              <a:rPr lang="en-US"/>
              <a:pPr>
                <a:defRPr/>
              </a:pPr>
              <a:t>19</a:t>
            </a:fld>
            <a:endParaRPr lang="en-US" dirty="0"/>
          </a:p>
        </p:txBody>
      </p:sp>
      <p:sp>
        <p:nvSpPr>
          <p:cNvPr id="9" name="TextBox 8"/>
          <p:cNvSpPr txBox="1"/>
          <p:nvPr/>
        </p:nvSpPr>
        <p:spPr>
          <a:xfrm>
            <a:off x="304800" y="909452"/>
            <a:ext cx="8001000" cy="584775"/>
          </a:xfrm>
          <a:prstGeom prst="rect">
            <a:avLst/>
          </a:prstGeom>
          <a:noFill/>
        </p:spPr>
        <p:txBody>
          <a:bodyPr wrap="square" rtlCol="0">
            <a:spAutoFit/>
          </a:bodyPr>
          <a:lstStyle/>
          <a:p>
            <a:pPr algn="ctr"/>
            <a:r>
              <a:rPr lang="en-US" sz="3200" b="1" dirty="0" smtClean="0">
                <a:solidFill>
                  <a:schemeClr val="accent1"/>
                </a:solidFill>
                <a:latin typeface="+mj-lt"/>
              </a:rPr>
              <a:t>Example </a:t>
            </a:r>
            <a:endParaRPr lang="en-US" sz="3200" b="1" dirty="0">
              <a:solidFill>
                <a:schemeClr val="accent1"/>
              </a:solidFill>
              <a:latin typeface="+mj-lt"/>
            </a:endParaRPr>
          </a:p>
        </p:txBody>
      </p:sp>
      <p:sp>
        <p:nvSpPr>
          <p:cNvPr id="11" name="TextBox 10"/>
          <p:cNvSpPr txBox="1"/>
          <p:nvPr/>
        </p:nvSpPr>
        <p:spPr>
          <a:xfrm>
            <a:off x="564931" y="1506221"/>
            <a:ext cx="8001000" cy="4278094"/>
          </a:xfrm>
          <a:prstGeom prst="rect">
            <a:avLst/>
          </a:prstGeom>
          <a:noFill/>
        </p:spPr>
        <p:txBody>
          <a:bodyPr wrap="square" rtlCol="0">
            <a:spAutoFit/>
          </a:bodyPr>
          <a:lstStyle/>
          <a:p>
            <a:r>
              <a:rPr lang="en-US" sz="2400" dirty="0" smtClean="0">
                <a:hlinkClick r:id="rId3"/>
              </a:rPr>
              <a:t>CCSS.Math.Content.1.NBT.C.4</a:t>
            </a:r>
            <a:r>
              <a:rPr lang="en-US" sz="2400" dirty="0" smtClean="0"/>
              <a:t/>
            </a:r>
            <a:br>
              <a:rPr lang="en-US" sz="2400" dirty="0" smtClean="0"/>
            </a:br>
            <a:r>
              <a:rPr lang="en-US" sz="2400" dirty="0" smtClean="0"/>
              <a:t>Add within 100, including adding a two-digit number and a one-digit number, and adding a two-digit number and a multiple of 10, using concrete models or drawings and strategies based on place value, properties of operations, and/or the relationship between addition and subtraction; relate the strategy to a written method and explain the reasoning used. Understand that in adding two-digit numbers, one adds tens and tens, ones and ones; and sometimes it is necessary to compose a ten.</a:t>
            </a:r>
          </a:p>
          <a:p>
            <a:pPr algn="ctr"/>
            <a:r>
              <a:rPr lang="en-US" sz="3200" b="1" dirty="0" smtClean="0">
                <a:solidFill>
                  <a:schemeClr val="accent1"/>
                </a:solidFill>
                <a:latin typeface="+mj-lt"/>
              </a:rPr>
              <a:t>Question: </a:t>
            </a:r>
            <a:r>
              <a:rPr lang="en-US" sz="3200" dirty="0" smtClean="0">
                <a:solidFill>
                  <a:schemeClr val="accent1"/>
                </a:solidFill>
                <a:latin typeface="+mj-lt"/>
              </a:rPr>
              <a:t>What is 20 + 70?</a:t>
            </a:r>
            <a:endParaRPr lang="en-US" sz="2800" dirty="0" smtClean="0">
              <a:solidFill>
                <a:schemeClr val="accent1"/>
              </a:solidFill>
              <a:latin typeface="+mj-lt"/>
            </a:endParaRPr>
          </a:p>
        </p:txBody>
      </p:sp>
      <p:sp>
        <p:nvSpPr>
          <p:cNvPr id="8" name="Footer Placeholder 6"/>
          <p:cNvSpPr>
            <a:spLocks noGrp="1"/>
          </p:cNvSpPr>
          <p:nvPr>
            <p:ph type="ftr" sz="quarter" idx="10"/>
          </p:nvPr>
        </p:nvSpPr>
        <p:spPr>
          <a:xfrm>
            <a:off x="381000" y="6071616"/>
            <a:ext cx="2203704" cy="484632"/>
          </a:xfrm>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84048" y="1417320"/>
            <a:ext cx="8153400" cy="4038029"/>
          </a:xfrm>
        </p:spPr>
        <p:txBody>
          <a:bodyPr/>
          <a:lstStyle/>
          <a:p>
            <a:pPr>
              <a:buNone/>
            </a:pPr>
            <a:r>
              <a:rPr lang="en-US" b="1" dirty="0" smtClean="0">
                <a:solidFill>
                  <a:schemeClr val="accent1"/>
                </a:solidFill>
              </a:rPr>
              <a:t>	</a:t>
            </a:r>
          </a:p>
          <a:p>
            <a:pPr>
              <a:buNone/>
            </a:pPr>
            <a:r>
              <a:rPr lang="en-US" b="1" dirty="0" smtClean="0">
                <a:solidFill>
                  <a:schemeClr val="accent1"/>
                </a:solidFill>
              </a:rPr>
              <a:t>			Question: </a:t>
            </a:r>
            <a:r>
              <a:rPr lang="en-US" dirty="0" smtClean="0">
                <a:solidFill>
                  <a:schemeClr val="accent1"/>
                </a:solidFill>
              </a:rPr>
              <a:t>What is 20 + 70?</a:t>
            </a:r>
          </a:p>
          <a:p>
            <a:pPr>
              <a:buNone/>
            </a:pPr>
            <a:endParaRPr lang="en-US" b="1" dirty="0" smtClean="0">
              <a:solidFill>
                <a:schemeClr val="accent1"/>
              </a:solidFill>
            </a:endParaRPr>
          </a:p>
          <a:p>
            <a:pPr>
              <a:buNone/>
            </a:pPr>
            <a:r>
              <a:rPr lang="en-US" b="1" dirty="0" smtClean="0">
                <a:solidFill>
                  <a:schemeClr val="accent1"/>
                </a:solidFill>
              </a:rPr>
              <a:t>	</a:t>
            </a:r>
          </a:p>
          <a:p>
            <a:pPr>
              <a:buNone/>
            </a:pPr>
            <a:r>
              <a:rPr lang="en-US" b="1" dirty="0" smtClean="0">
                <a:solidFill>
                  <a:schemeClr val="accent1"/>
                </a:solidFill>
              </a:rPr>
              <a:t>	Student Response: </a:t>
            </a:r>
            <a:r>
              <a:rPr lang="en-US" dirty="0" smtClean="0">
                <a:solidFill>
                  <a:schemeClr val="accent1"/>
                </a:solidFill>
              </a:rPr>
              <a:t>20 is 2 tens and 70 is 7 tens. So, 2 tens and 7 tens is 9 tens. 9 tens is the same as 90.</a:t>
            </a:r>
            <a:r>
              <a:rPr lang="en-US" sz="2800" dirty="0" smtClean="0">
                <a:solidFill>
                  <a:schemeClr val="accent1"/>
                </a:solidFill>
              </a:rPr>
              <a:t> </a:t>
            </a:r>
          </a:p>
          <a:p>
            <a:endParaRPr lang="en-US" dirty="0"/>
          </a:p>
        </p:txBody>
      </p:sp>
      <p:sp>
        <p:nvSpPr>
          <p:cNvPr id="6" name="Title 5"/>
          <p:cNvSpPr>
            <a:spLocks noGrp="1"/>
          </p:cNvSpPr>
          <p:nvPr>
            <p:ph type="title"/>
          </p:nvPr>
        </p:nvSpPr>
        <p:spPr/>
        <p:txBody>
          <a:bodyPr>
            <a:normAutofit/>
          </a:bodyPr>
          <a:lstStyle/>
          <a:p>
            <a:r>
              <a:rPr lang="en-US" dirty="0"/>
              <a:t>Conceptual Understanding</a:t>
            </a:r>
          </a:p>
        </p:txBody>
      </p:sp>
      <p:sp>
        <p:nvSpPr>
          <p:cNvPr id="4" name="Footer Placeholder 3"/>
          <p:cNvSpPr>
            <a:spLocks noGrp="1"/>
          </p:cNvSpPr>
          <p:nvPr>
            <p:ph type="ftr" sz="quarter" idx="10"/>
          </p:nvPr>
        </p:nvSpPr>
        <p:spPr/>
        <p:txBody>
          <a:bodyPr/>
          <a:lstStyle/>
          <a:p>
            <a:pPr>
              <a:defRPr/>
            </a:pPr>
            <a:r>
              <a:rPr lang="en-US" dirty="0" smtClean="0"/>
              <a:t> </a:t>
            </a:r>
            <a:endParaRPr lang="en-US" dirty="0"/>
          </a:p>
        </p:txBody>
      </p:sp>
      <p:sp>
        <p:nvSpPr>
          <p:cNvPr id="5" name="Slide Number Placeholder 4"/>
          <p:cNvSpPr>
            <a:spLocks noGrp="1"/>
          </p:cNvSpPr>
          <p:nvPr>
            <p:ph type="sldNum" sz="quarter" idx="11"/>
          </p:nvPr>
        </p:nvSpPr>
        <p:spPr/>
        <p:txBody>
          <a:bodyPr/>
          <a:lstStyle/>
          <a:p>
            <a:pPr>
              <a:defRPr/>
            </a:pPr>
            <a:fld id="{C764B1F6-F012-4E8E-B53D-F4E04D8AE6B5}" type="slidenum">
              <a:rPr lang="en-US" smtClean="0"/>
              <a:pPr>
                <a:defRPr/>
              </a:pPr>
              <a:t>20</a:t>
            </a:fld>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p:txBody>
          <a:bodyPr/>
          <a:lstStyle/>
          <a:p>
            <a:r>
              <a:rPr lang="en-US" dirty="0"/>
              <a:t>Conceptual Understanding</a:t>
            </a:r>
          </a:p>
        </p:txBody>
      </p:sp>
      <p:sp>
        <p:nvSpPr>
          <p:cNvPr id="10" name="Slide Number Placeholder 5"/>
          <p:cNvSpPr>
            <a:spLocks noGrp="1"/>
          </p:cNvSpPr>
          <p:nvPr>
            <p:ph type="sldNum" sz="quarter" idx="12"/>
          </p:nvPr>
        </p:nvSpPr>
        <p:spPr/>
        <p:txBody>
          <a:bodyPr/>
          <a:lstStyle>
            <a:lvl1pPr>
              <a:defRPr/>
            </a:lvl1pPr>
          </a:lstStyle>
          <a:p>
            <a:pPr>
              <a:defRPr/>
            </a:pPr>
            <a:fld id="{D88B8E49-E3D5-4FA1-B12B-A3E242820753}" type="slidenum">
              <a:rPr lang="en-US"/>
              <a:pPr>
                <a:defRPr/>
              </a:pPr>
              <a:t>21</a:t>
            </a:fld>
            <a:endParaRPr lang="en-US" dirty="0"/>
          </a:p>
        </p:txBody>
      </p:sp>
      <p:sp>
        <p:nvSpPr>
          <p:cNvPr id="9" name="TextBox 8"/>
          <p:cNvSpPr txBox="1"/>
          <p:nvPr/>
        </p:nvSpPr>
        <p:spPr>
          <a:xfrm>
            <a:off x="4907858" y="1369420"/>
            <a:ext cx="3302876" cy="584775"/>
          </a:xfrm>
          <a:prstGeom prst="rect">
            <a:avLst/>
          </a:prstGeom>
          <a:noFill/>
        </p:spPr>
        <p:txBody>
          <a:bodyPr wrap="square" rtlCol="0">
            <a:spAutoFit/>
          </a:bodyPr>
          <a:lstStyle/>
          <a:p>
            <a:pPr algn="ctr"/>
            <a:r>
              <a:rPr lang="en-US" sz="3200" b="1" dirty="0" smtClean="0">
                <a:solidFill>
                  <a:schemeClr val="accent1"/>
                </a:solidFill>
                <a:latin typeface="+mj-lt"/>
              </a:rPr>
              <a:t>Example</a:t>
            </a:r>
            <a:r>
              <a:rPr lang="en-US" sz="2400" b="1" dirty="0" smtClean="0">
                <a:solidFill>
                  <a:schemeClr val="accent1"/>
                </a:solidFill>
                <a:latin typeface="+mj-lt"/>
              </a:rPr>
              <a:t> </a:t>
            </a:r>
            <a:endParaRPr lang="en-US" sz="2400" b="1" dirty="0">
              <a:solidFill>
                <a:schemeClr val="accent1"/>
              </a:solidFill>
              <a:latin typeface="+mj-lt"/>
            </a:endParaRPr>
          </a:p>
        </p:txBody>
      </p:sp>
      <p:sp>
        <p:nvSpPr>
          <p:cNvPr id="11" name="TextBox 10"/>
          <p:cNvSpPr txBox="1"/>
          <p:nvPr/>
        </p:nvSpPr>
        <p:spPr>
          <a:xfrm>
            <a:off x="310517" y="1951881"/>
            <a:ext cx="3992001" cy="3046988"/>
          </a:xfrm>
          <a:prstGeom prst="rect">
            <a:avLst/>
          </a:prstGeom>
          <a:noFill/>
        </p:spPr>
        <p:txBody>
          <a:bodyPr wrap="square" rtlCol="0">
            <a:spAutoFit/>
          </a:bodyPr>
          <a:lstStyle/>
          <a:p>
            <a:r>
              <a:rPr lang="en-US" sz="2400" b="1" dirty="0" smtClean="0"/>
              <a:t>Standard 2.OA.3: </a:t>
            </a:r>
            <a:r>
              <a:rPr lang="en-US" sz="2400" dirty="0" smtClean="0"/>
              <a:t>Determine whether a group of objects (up to 20) has an odd or even number of members, e.g., by pairing objects or counting them by 2s write an equation to express an even number as a sum of two equal addends. </a:t>
            </a:r>
          </a:p>
        </p:txBody>
      </p:sp>
      <p:grpSp>
        <p:nvGrpSpPr>
          <p:cNvPr id="5" name="Group 4"/>
          <p:cNvGrpSpPr/>
          <p:nvPr/>
        </p:nvGrpSpPr>
        <p:grpSpPr>
          <a:xfrm>
            <a:off x="5047593" y="5196905"/>
            <a:ext cx="3126828" cy="625365"/>
            <a:chOff x="5047593" y="4569372"/>
            <a:chExt cx="3126828" cy="625365"/>
          </a:xfrm>
        </p:grpSpPr>
        <p:grpSp>
          <p:nvGrpSpPr>
            <p:cNvPr id="2" name="Group 37"/>
            <p:cNvGrpSpPr/>
            <p:nvPr/>
          </p:nvGrpSpPr>
          <p:grpSpPr>
            <a:xfrm>
              <a:off x="5047593" y="4569372"/>
              <a:ext cx="1143000" cy="609600"/>
              <a:chOff x="2057400" y="4038600"/>
              <a:chExt cx="1143000" cy="609600"/>
            </a:xfrm>
          </p:grpSpPr>
          <p:sp>
            <p:nvSpPr>
              <p:cNvPr id="12" name="Rectangle 11"/>
              <p:cNvSpPr/>
              <p:nvPr/>
            </p:nvSpPr>
            <p:spPr>
              <a:xfrm>
                <a:off x="2057400" y="4038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2057400" y="4419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2362200" y="4038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2362200" y="4419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2667000" y="4038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2667000" y="4419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2971800" y="4038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0"/>
            <p:cNvGrpSpPr/>
            <p:nvPr/>
          </p:nvGrpSpPr>
          <p:grpSpPr>
            <a:xfrm>
              <a:off x="7031421" y="4585137"/>
              <a:ext cx="1143000" cy="609600"/>
              <a:chOff x="609600" y="4038600"/>
              <a:chExt cx="1143000" cy="609600"/>
            </a:xfrm>
          </p:grpSpPr>
          <p:sp>
            <p:nvSpPr>
              <p:cNvPr id="22" name="Rectangle 21"/>
              <p:cNvSpPr/>
              <p:nvPr/>
            </p:nvSpPr>
            <p:spPr>
              <a:xfrm>
                <a:off x="609600" y="4038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609600" y="4419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914400" y="4038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914400" y="4419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1219200" y="4038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1219200" y="4419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1524000" y="4038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1524000" y="4419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2" name="TextBox 31"/>
          <p:cNvSpPr txBox="1"/>
          <p:nvPr/>
        </p:nvSpPr>
        <p:spPr>
          <a:xfrm>
            <a:off x="4338376" y="1951881"/>
            <a:ext cx="4680117" cy="3046988"/>
          </a:xfrm>
          <a:prstGeom prst="rect">
            <a:avLst/>
          </a:prstGeom>
          <a:noFill/>
        </p:spPr>
        <p:txBody>
          <a:bodyPr wrap="square" rtlCol="0">
            <a:spAutoFit/>
          </a:bodyPr>
          <a:lstStyle/>
          <a:p>
            <a:r>
              <a:rPr lang="en-US" sz="2400" b="1" dirty="0" smtClean="0">
                <a:solidFill>
                  <a:schemeClr val="accent1"/>
                </a:solidFill>
                <a:latin typeface="+mj-lt"/>
              </a:rPr>
              <a:t>Question: </a:t>
            </a:r>
            <a:r>
              <a:rPr lang="en-US" sz="2400" dirty="0" smtClean="0">
                <a:solidFill>
                  <a:schemeClr val="accent1"/>
                </a:solidFill>
                <a:latin typeface="+mj-lt"/>
              </a:rPr>
              <a:t>Is 7 an even or odd number? Explain how you know.</a:t>
            </a:r>
          </a:p>
          <a:p>
            <a:endParaRPr lang="en-US" sz="2400" dirty="0" smtClean="0">
              <a:solidFill>
                <a:schemeClr val="accent1"/>
              </a:solidFill>
              <a:latin typeface="+mj-lt"/>
            </a:endParaRPr>
          </a:p>
          <a:p>
            <a:r>
              <a:rPr lang="en-US" sz="2400" b="1" dirty="0" smtClean="0">
                <a:solidFill>
                  <a:schemeClr val="accent1"/>
                </a:solidFill>
                <a:latin typeface="+mj-lt"/>
              </a:rPr>
              <a:t>Student Response: </a:t>
            </a:r>
            <a:r>
              <a:rPr lang="en-US" sz="2400" dirty="0" smtClean="0">
                <a:solidFill>
                  <a:schemeClr val="accent1"/>
                </a:solidFill>
                <a:latin typeface="+mj-lt"/>
              </a:rPr>
              <a:t>7 is odd because I cannot make pairs with all of the cubes like I can with 8 cubes. When I can make pairs with all of the cubes it is an even number. </a:t>
            </a:r>
            <a:endParaRPr lang="en-US" sz="2400" dirty="0">
              <a:latin typeface="+mj-lt"/>
            </a:endParaRPr>
          </a:p>
        </p:txBody>
      </p:sp>
      <p:sp>
        <p:nvSpPr>
          <p:cNvPr id="4" name="Footer Placeholder 3"/>
          <p:cNvSpPr>
            <a:spLocks noGrp="1"/>
          </p:cNvSpPr>
          <p:nvPr>
            <p:ph type="ftr" sz="quarter" idx="11"/>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LtBkgNo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BlueBar</Template>
  <TotalTime>11952</TotalTime>
  <Words>2780</Words>
  <Application>Microsoft Office PowerPoint</Application>
  <PresentationFormat>On-screen Show (4:3)</PresentationFormat>
  <Paragraphs>276</Paragraphs>
  <Slides>16</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Bradley Hand ITC</vt:lpstr>
      <vt:lpstr>Calibri</vt:lpstr>
      <vt:lpstr>Symbol</vt:lpstr>
      <vt:lpstr>Times New Roman</vt:lpstr>
      <vt:lpstr>Trebuchet MS</vt:lpstr>
      <vt:lpstr>LtBkgBlueBorder</vt:lpstr>
      <vt:lpstr>LtBkgNoBorder</vt:lpstr>
      <vt:lpstr>Connecticut Core Standards  for Mathematics</vt:lpstr>
      <vt:lpstr>The Language of the Content Standards</vt:lpstr>
      <vt:lpstr>What Do These Students Understand? – Part 1</vt:lpstr>
      <vt:lpstr>From the CCSS-M Authors</vt:lpstr>
      <vt:lpstr>PowerPoint Presentation</vt:lpstr>
      <vt:lpstr>Conceptual Understanding</vt:lpstr>
      <vt:lpstr>Conceptual Understanding</vt:lpstr>
      <vt:lpstr>Conceptual Understanding</vt:lpstr>
      <vt:lpstr>Conceptual Understanding</vt:lpstr>
      <vt:lpstr>Procedural Skill and Fluency</vt:lpstr>
      <vt:lpstr>Procedural Skill and Fluency</vt:lpstr>
      <vt:lpstr>Procedural Skill and Fluency</vt:lpstr>
      <vt:lpstr>Application of Mathematics</vt:lpstr>
      <vt:lpstr>Application of Mathematics </vt:lpstr>
      <vt:lpstr>What Do These Students Understand? – Part 2</vt:lpstr>
      <vt:lpstr>Think About It…</vt:lpstr>
    </vt:vector>
  </TitlesOfParts>
  <Company>Public Consulting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 Systems of Professional Learning</dc:title>
  <dc:creator>Public Consulting Group</dc:creator>
  <cp:lastModifiedBy>Wade, Michelle</cp:lastModifiedBy>
  <cp:revision>487</cp:revision>
  <dcterms:created xsi:type="dcterms:W3CDTF">2014-01-18T18:47:42Z</dcterms:created>
  <dcterms:modified xsi:type="dcterms:W3CDTF">2014-07-21T19:04:01Z</dcterms:modified>
</cp:coreProperties>
</file>