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3"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370" r:id="rId3"/>
    <p:sldId id="538" r:id="rId4"/>
    <p:sldId id="539" r:id="rId5"/>
    <p:sldId id="540" r:id="rId6"/>
    <p:sldId id="541" r:id="rId7"/>
    <p:sldId id="542"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81" clrIdx="3">
    <p:extLst>
      <p:ext uri="{19B8F6BF-5375-455C-9EA6-DF929625EA0E}">
        <p15:presenceInfo xmlns:p15="http://schemas.microsoft.com/office/powerpoint/2012/main" userId="S-1-5-21-1417001333-1682526488-839522115-26731" providerId="AD"/>
      </p:ext>
    </p:extLst>
  </p:cmAuthor>
  <p:cmAuthor id="4" name="Michelle Wade" initials="MW"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32C658"/>
    <a:srgbClr val="E1E1E1"/>
    <a:srgbClr val="FFFF85"/>
    <a:srgbClr val="E2E2E2"/>
    <a:srgbClr val="0000FF"/>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84" autoAdjust="0"/>
    <p:restoredTop sz="83409" autoAdjust="0"/>
  </p:normalViewPr>
  <p:slideViewPr>
    <p:cSldViewPr snapToGrid="0">
      <p:cViewPr varScale="1">
        <p:scale>
          <a:sx n="74" d="100"/>
          <a:sy n="74" d="100"/>
        </p:scale>
        <p:origin x="1674"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7/21/2014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7/21/2014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urveys.pcgus.com/s3/CT-Math-Module-2-K-5"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urveys.pcgus.com/s3/CT-Math-Module-2-K-5"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a:t>
            </a:r>
            <a:r>
              <a:rPr lang="en-US" baseline="0" dirty="0" smtClean="0"/>
              <a:t> g</a:t>
            </a:r>
            <a:r>
              <a:rPr lang="en-US" dirty="0" smtClean="0"/>
              <a:t>oal</a:t>
            </a:r>
            <a:r>
              <a:rPr lang="en-US" baseline="0" dirty="0" smtClean="0"/>
              <a:t> of the Closing </a:t>
            </a:r>
            <a:r>
              <a:rPr lang="en-US" baseline="0" dirty="0" err="1" smtClean="0"/>
              <a:t>Activites</a:t>
            </a:r>
            <a:r>
              <a:rPr lang="en-US" baseline="0" dirty="0" smtClean="0"/>
              <a:t> is for p</a:t>
            </a:r>
            <a:r>
              <a:rPr lang="en-US" dirty="0" smtClean="0"/>
              <a:t>articipants to determine how they will take the key information back to their peers</a:t>
            </a:r>
            <a:r>
              <a:rPr lang="en-US" baseline="0" dirty="0" smtClean="0"/>
              <a:t> at their school so that everyone gains a shared understanding.</a:t>
            </a:r>
          </a:p>
          <a:p>
            <a:pPr>
              <a:spcBef>
                <a:spcPct val="0"/>
              </a:spcBef>
            </a:pPr>
            <a:endParaRPr lang="en-US" baseline="0" dirty="0" smtClean="0"/>
          </a:p>
          <a:p>
            <a:pPr>
              <a:spcBef>
                <a:spcPct val="0"/>
              </a:spcBef>
            </a:pPr>
            <a:r>
              <a:rPr lang="en-US" baseline="0" dirty="0" smtClean="0"/>
              <a:t>Total Time on Closing Activities: </a:t>
            </a:r>
            <a:r>
              <a:rPr lang="en-US" b="1" baseline="0" dirty="0" smtClean="0"/>
              <a:t>5 minutes</a:t>
            </a:r>
          </a:p>
          <a:p>
            <a:pPr>
              <a:spcBef>
                <a:spcPct val="0"/>
              </a:spcBef>
            </a:pPr>
            <a:endParaRPr lang="en-US" baseline="0" dirty="0" smtClean="0"/>
          </a:p>
          <a:p>
            <a:pPr>
              <a:spcBef>
                <a:spcPct val="0"/>
              </a:spcBef>
            </a:pPr>
            <a:r>
              <a:rPr lang="en-US" baseline="0" dirty="0" smtClean="0"/>
              <a:t>Closing Activities at a Glance:</a:t>
            </a:r>
          </a:p>
          <a:p>
            <a:pPr marL="230491" indent="-230491">
              <a:spcBef>
                <a:spcPct val="0"/>
              </a:spcBef>
              <a:buNone/>
            </a:pPr>
            <a:r>
              <a:rPr lang="en-US" baseline="0" dirty="0" smtClean="0"/>
              <a:t>1. Review the Module 2 Outcomes.</a:t>
            </a:r>
          </a:p>
          <a:p>
            <a:pPr marL="230491" indent="-230491">
              <a:spcBef>
                <a:spcPct val="0"/>
              </a:spcBef>
              <a:buNone/>
            </a:pPr>
            <a:r>
              <a:rPr lang="en-US" b="0" baseline="0" dirty="0" smtClean="0"/>
              <a:t>2. Have participants complete the Post-Assessment.</a:t>
            </a:r>
          </a:p>
          <a:p>
            <a:pPr marL="230491" indent="-230491">
              <a:spcBef>
                <a:spcPct val="0"/>
              </a:spcBef>
              <a:buNone/>
            </a:pPr>
            <a:r>
              <a:rPr lang="en-US" b="0" baseline="0" dirty="0" smtClean="0"/>
              <a:t>3. Have participants complete the on line Session Evaluation located here: </a:t>
            </a:r>
            <a:r>
              <a:rPr lang="en-US" sz="1200" u="none" strike="noStrike" kern="1200" dirty="0" smtClean="0">
                <a:solidFill>
                  <a:schemeClr val="tx1"/>
                </a:solidFill>
                <a:latin typeface="+mn-lt"/>
                <a:ea typeface="+mn-ea"/>
                <a:cs typeface="+mn-cs"/>
                <a:hlinkClick r:id="rId3"/>
              </a:rPr>
              <a:t>http://surveys.pcgus.com/s3/CT-Math-Module-2-K-5</a:t>
            </a:r>
            <a:r>
              <a:rPr lang="en-US" sz="1200" kern="1200" dirty="0" smtClean="0">
                <a:solidFill>
                  <a:schemeClr val="tx1"/>
                </a:solidFill>
                <a:latin typeface="+mn-lt"/>
                <a:ea typeface="+mn-ea"/>
                <a:cs typeface="+mn-cs"/>
              </a:rPr>
              <a:t>.</a:t>
            </a:r>
            <a:r>
              <a:rPr lang="en-US" b="0" baseline="0" dirty="0" smtClean="0"/>
              <a:t> </a:t>
            </a:r>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7/21/2014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64</a:t>
            </a:fld>
            <a:endParaRPr lang="en-US" dirty="0">
              <a:latin typeface="Arial" pitchFamily="34" charset="0"/>
            </a:endParaRPr>
          </a:p>
        </p:txBody>
      </p:sp>
    </p:spTree>
    <p:extLst>
      <p:ext uri="{BB962C8B-B14F-4D97-AF65-F5344CB8AC3E}">
        <p14:creationId xmlns:p14="http://schemas.microsoft.com/office/powerpoint/2010/main" val="1280174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65</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continued.</a:t>
            </a:r>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66</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This Post-Assessment is the same as the Pre-Assessment they took in the beginning of the session. This assessment is to gauge their learning based on the activities of the full day session. Remind the participants to fill out their online Session Evaluation as well (</a:t>
            </a:r>
            <a:r>
              <a:rPr lang="en-US" sz="1200" u="sng" dirty="0" smtClean="0">
                <a:solidFill>
                  <a:schemeClr val="accent1"/>
                </a:solidFill>
                <a:hlinkClick r:id="rId3"/>
              </a:rPr>
              <a:t>http://surveys.pcgus.com/s3/CT-Math-Module-2-K-5</a:t>
            </a:r>
            <a:r>
              <a:rPr lang="en-US" sz="1200" u="sng" dirty="0" smtClean="0">
                <a:solidFill>
                  <a:schemeClr val="accent1"/>
                </a:solidFill>
              </a:rPr>
              <a:t>)</a:t>
            </a:r>
            <a:endParaRPr lang="en-US" dirty="0" smtClean="0"/>
          </a:p>
          <a:p>
            <a:pPr>
              <a:spcBef>
                <a:spcPct val="0"/>
              </a:spcBef>
            </a:pPr>
            <a:endParaRPr lang="en-US" dirty="0" smtClean="0"/>
          </a:p>
        </p:txBody>
      </p:sp>
      <p:sp>
        <p:nvSpPr>
          <p:cNvPr id="23040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3040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65E4D3F-EE0F-479E-AC22-92697D51B405}"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23040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304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3AEAAA-3454-44D5-90F4-C75A93E9B012}" type="slidenum">
              <a:rPr lang="en-US">
                <a:solidFill>
                  <a:prstClr val="black"/>
                </a:solidFill>
                <a:latin typeface="Arial" pitchFamily="34" charset="0"/>
              </a:rPr>
              <a:pPr/>
              <a:t>67</a:t>
            </a:fld>
            <a:endParaRPr lang="en-US" dirty="0">
              <a:solidFill>
                <a:prstClr val="black"/>
              </a:solidFill>
              <a:latin typeface="Arial" pitchFamily="34" charset="0"/>
            </a:endParaRPr>
          </a:p>
        </p:txBody>
      </p:sp>
    </p:spTree>
    <p:extLst>
      <p:ext uri="{BB962C8B-B14F-4D97-AF65-F5344CB8AC3E}">
        <p14:creationId xmlns:p14="http://schemas.microsoft.com/office/powerpoint/2010/main" val="3498819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1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B987BF-41CF-43EC-9FC3-FCCE2C4AEE1E}" type="slidenum">
              <a:rPr lang="en-US">
                <a:solidFill>
                  <a:prstClr val="black"/>
                </a:solidFill>
                <a:latin typeface="Arial" pitchFamily="34" charset="0"/>
              </a:rPr>
              <a:pPr/>
              <a:t>68</a:t>
            </a:fld>
            <a:endParaRPr lang="en-US" dirty="0">
              <a:solidFill>
                <a:prstClr val="black"/>
              </a:solidFill>
              <a:latin typeface="Arial" pitchFamily="34" charset="0"/>
            </a:endParaRPr>
          </a:p>
        </p:txBody>
      </p:sp>
    </p:spTree>
    <p:extLst>
      <p:ext uri="{BB962C8B-B14F-4D97-AF65-F5344CB8AC3E}">
        <p14:creationId xmlns:p14="http://schemas.microsoft.com/office/powerpoint/2010/main" val="373517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5.pn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82553" y="6021544"/>
            <a:ext cx="2979868" cy="584775"/>
          </a:xfrm>
          <a:prstGeom prst="rect">
            <a:avLst/>
          </a:prstGeom>
          <a:noFill/>
        </p:spPr>
        <p:txBody>
          <a:bodyPr wrap="square" rtlCol="0">
            <a:spAutoFit/>
          </a:bodyPr>
          <a:lstStyle/>
          <a:p>
            <a:pPr algn="ctr"/>
            <a:r>
              <a:rPr lang="en-US" sz="3200" b="1" dirty="0" smtClean="0">
                <a:solidFill>
                  <a:schemeClr val="bg1"/>
                </a:solidFill>
              </a:rPr>
              <a:t>Closing Activity</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911912"/>
            <a:ext cx="7886700" cy="609398"/>
          </a:xfrm>
        </p:spPr>
        <p:txBody>
          <a:bodyPr/>
          <a:lstStyle/>
          <a:p>
            <a:r>
              <a:rPr lang="en-US" dirty="0" smtClean="0"/>
              <a:t>Closing Activities</a:t>
            </a:r>
          </a:p>
        </p:txBody>
      </p:sp>
      <p:sp>
        <p:nvSpPr>
          <p:cNvPr id="6" name="Slide Number Placeholder 5"/>
          <p:cNvSpPr>
            <a:spLocks noGrp="1"/>
          </p:cNvSpPr>
          <p:nvPr>
            <p:ph type="sldNum" sz="quarter" idx="12"/>
          </p:nvPr>
        </p:nvSpPr>
        <p:spPr/>
        <p:txBody>
          <a:bodyPr/>
          <a:lstStyle/>
          <a:p>
            <a:fld id="{3611EA82-1C65-4BB5-848E-566682F190E3}" type="slidenum">
              <a:rPr lang="en-US" smtClean="0"/>
              <a:pPr/>
              <a:t>64</a:t>
            </a:fld>
            <a:endParaRPr lang="en-US"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pic>
        <p:nvPicPr>
          <p:cNvPr id="7" name="Picture 8" descr="participant guide call out.png"/>
          <p:cNvPicPr>
            <a:picLocks noChangeAspect="1" noChangeArrowheads="1"/>
          </p:cNvPicPr>
          <p:nvPr/>
        </p:nvPicPr>
        <p:blipFill>
          <a:blip r:embed="rId4" cstate="print"/>
          <a:srcRect/>
          <a:stretch>
            <a:fillRect/>
          </a:stretch>
        </p:blipFill>
        <p:spPr bwMode="auto">
          <a:xfrm>
            <a:off x="637271" y="4110732"/>
            <a:ext cx="935822" cy="1013807"/>
          </a:xfrm>
          <a:prstGeom prst="rect">
            <a:avLst/>
          </a:prstGeom>
          <a:noFill/>
          <a:ln w="9525">
            <a:noFill/>
            <a:miter lim="800000"/>
            <a:headEnd/>
            <a:tailEnd/>
          </a:ln>
        </p:spPr>
      </p:pic>
      <p:sp>
        <p:nvSpPr>
          <p:cNvPr id="8" name="TextBox 7"/>
          <p:cNvSpPr txBox="1">
            <a:spLocks noChangeArrowheads="1"/>
          </p:cNvSpPr>
          <p:nvPr/>
        </p:nvSpPr>
        <p:spPr bwMode="auto">
          <a:xfrm>
            <a:off x="600281" y="4103764"/>
            <a:ext cx="932688"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41</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a:xfrm>
            <a:off x="381000" y="180313"/>
            <a:ext cx="8382000" cy="1049972"/>
          </a:xfrm>
        </p:spPr>
        <p:txBody>
          <a:bodyPr>
            <a:normAutofit fontScale="90000"/>
          </a:bodyPr>
          <a:lstStyle/>
          <a:p>
            <a:r>
              <a:rPr lang="en-US" dirty="0" smtClean="0"/>
              <a:t>Focus on Standards for Mathematical Content Outcomes</a:t>
            </a:r>
          </a:p>
        </p:txBody>
      </p:sp>
      <p:sp>
        <p:nvSpPr>
          <p:cNvPr id="19459" name="Content Placeholder 1"/>
          <p:cNvSpPr>
            <a:spLocks noGrp="1"/>
          </p:cNvSpPr>
          <p:nvPr>
            <p:ph type="body" sz="quarter" idx="10"/>
          </p:nvPr>
        </p:nvSpPr>
        <p:spPr>
          <a:xfrm>
            <a:off x="381000" y="1463040"/>
            <a:ext cx="8382000" cy="4428905"/>
          </a:xfrm>
        </p:spPr>
        <p:txBody>
          <a:bodyPr/>
          <a:lstStyle/>
          <a:p>
            <a:pPr>
              <a:spcBef>
                <a:spcPts val="600"/>
              </a:spcBef>
            </a:pPr>
            <a:r>
              <a:rPr lang="en-US" dirty="0" smtClean="0"/>
              <a:t>By the end of this session you will have:</a:t>
            </a:r>
          </a:p>
          <a:p>
            <a:pPr lvl="1">
              <a:spcBef>
                <a:spcPts val="600"/>
              </a:spcBef>
            </a:pPr>
            <a:r>
              <a:rPr lang="en-US" sz="2600" dirty="0" smtClean="0"/>
              <a:t>Strengthened your working relationship with peer Core Standards Coaches. </a:t>
            </a:r>
          </a:p>
          <a:p>
            <a:pPr lvl="1">
              <a:spcBef>
                <a:spcPts val="600"/>
              </a:spcBef>
            </a:pPr>
            <a:r>
              <a:rPr lang="en-US" sz="2600" dirty="0" smtClean="0"/>
              <a:t>Deepened your understanding of the practice standards specified in the CCS-Math.</a:t>
            </a:r>
          </a:p>
          <a:p>
            <a:pPr lvl="1">
              <a:spcBef>
                <a:spcPts val="600"/>
              </a:spcBef>
            </a:pPr>
            <a:r>
              <a:rPr lang="en-US" sz="2600" dirty="0" smtClean="0"/>
              <a:t>Examined the implications of the language of the content standards for teaching and learning. </a:t>
            </a:r>
          </a:p>
          <a:p>
            <a:pPr lvl="1">
              <a:spcBef>
                <a:spcPts val="600"/>
              </a:spcBef>
            </a:pPr>
            <a:r>
              <a:rPr lang="en-US" sz="2600" dirty="0" smtClean="0"/>
              <a:t>Identified  and modified CCS-aligned tasks that combine both the content and practice standards. </a:t>
            </a:r>
          </a:p>
          <a:p>
            <a:pPr lvl="1">
              <a:spcBef>
                <a:spcPts val="600"/>
              </a:spcBef>
            </a:pPr>
            <a:r>
              <a:rPr lang="en-US" sz="2600" dirty="0" smtClean="0"/>
              <a:t>Analyzed the progression of topics in the content standards both within and across grade levels.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65</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a:xfrm>
            <a:off x="381000" y="213563"/>
            <a:ext cx="8382000" cy="1049972"/>
          </a:xfrm>
        </p:spPr>
        <p:txBody>
          <a:bodyPr>
            <a:normAutofit fontScale="90000"/>
          </a:bodyPr>
          <a:lstStyle/>
          <a:p>
            <a:r>
              <a:rPr lang="en-US" dirty="0" smtClean="0"/>
              <a:t>Focus on Standards for Mathematical Content Outcomes (cont'd)</a:t>
            </a:r>
          </a:p>
        </p:txBody>
      </p:sp>
      <p:sp>
        <p:nvSpPr>
          <p:cNvPr id="19459" name="Content Placeholder 1"/>
          <p:cNvSpPr>
            <a:spLocks noGrp="1"/>
          </p:cNvSpPr>
          <p:nvPr>
            <p:ph type="body" sz="quarter" idx="10"/>
          </p:nvPr>
        </p:nvSpPr>
        <p:spPr>
          <a:xfrm>
            <a:off x="381000" y="1552071"/>
            <a:ext cx="8382000" cy="4299639"/>
          </a:xfrm>
        </p:spPr>
        <p:txBody>
          <a:bodyPr/>
          <a:lstStyle/>
          <a:p>
            <a:r>
              <a:rPr lang="en-US" dirty="0" smtClean="0"/>
              <a:t>By the end of this session you will have:</a:t>
            </a:r>
          </a:p>
          <a:p>
            <a:pPr lvl="1">
              <a:spcBef>
                <a:spcPts val="1200"/>
              </a:spcBef>
            </a:pPr>
            <a:r>
              <a:rPr lang="en-US" sz="2600" dirty="0" smtClean="0"/>
              <a:t>Deepened your understanding of the potential of the CCS-Math to change mathematics teaching and learning. </a:t>
            </a:r>
          </a:p>
          <a:p>
            <a:pPr lvl="1">
              <a:spcBef>
                <a:spcPts val="1200"/>
              </a:spcBef>
            </a:pPr>
            <a:r>
              <a:rPr lang="en-US" sz="2600" dirty="0" smtClean="0"/>
              <a:t>Gained an understanding of some of the challenges involved in implementing the CCS-Math.</a:t>
            </a:r>
          </a:p>
          <a:p>
            <a:pPr lvl="1">
              <a:spcBef>
                <a:spcPts val="1200"/>
              </a:spcBef>
            </a:pPr>
            <a:r>
              <a:rPr lang="en-US" sz="2600" dirty="0" smtClean="0"/>
              <a:t>Explored strategies for supporting teachers as they make changes to their classroom practices. </a:t>
            </a:r>
          </a:p>
          <a:p>
            <a:pPr lvl="1">
              <a:spcBef>
                <a:spcPts val="1200"/>
              </a:spcBef>
            </a:pPr>
            <a:r>
              <a:rPr lang="en-US" sz="2600" dirty="0" smtClean="0"/>
              <a:t>Made plans for next steps in your CCS-Math implementation.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1B164E58-F631-4785-8D59-D7BB0BAC1458}" type="slidenum">
              <a:rPr lang="en-US" smtClean="0"/>
              <a:pPr/>
              <a:t>66</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5" name="Title 1"/>
          <p:cNvSpPr>
            <a:spLocks noGrp="1"/>
          </p:cNvSpPr>
          <p:nvPr>
            <p:ph type="title"/>
          </p:nvPr>
        </p:nvSpPr>
        <p:spPr>
          <a:xfrm>
            <a:off x="243840" y="230188"/>
            <a:ext cx="8747760" cy="595548"/>
          </a:xfrm>
        </p:spPr>
        <p:txBody>
          <a:bodyPr/>
          <a:lstStyle/>
          <a:p>
            <a:r>
              <a:rPr lang="en-US" sz="4300" dirty="0" smtClean="0"/>
              <a:t>Post Assessment and Session Evaluation</a:t>
            </a:r>
          </a:p>
        </p:txBody>
      </p:sp>
      <p:sp>
        <p:nvSpPr>
          <p:cNvPr id="14" name="Content Placeholder 13"/>
          <p:cNvSpPr>
            <a:spLocks noGrp="1"/>
          </p:cNvSpPr>
          <p:nvPr>
            <p:ph sz="half" idx="1"/>
          </p:nvPr>
        </p:nvSpPr>
        <p:spPr>
          <a:xfrm>
            <a:off x="462280" y="949261"/>
            <a:ext cx="4577080" cy="1138773"/>
          </a:xfrm>
        </p:spPr>
        <p:txBody>
          <a:bodyPr/>
          <a:lstStyle/>
          <a:p>
            <a:pPr>
              <a:spcAft>
                <a:spcPts val="1200"/>
              </a:spcAft>
            </a:pPr>
            <a:r>
              <a:rPr lang="en-US" dirty="0" smtClean="0"/>
              <a:t>Where Are You Now?</a:t>
            </a:r>
          </a:p>
          <a:p>
            <a:pPr>
              <a:spcAft>
                <a:spcPts val="1200"/>
              </a:spcAft>
            </a:pPr>
            <a:r>
              <a:rPr lang="en-US" dirty="0" smtClean="0"/>
              <a:t>Assessing Your Learning</a:t>
            </a:r>
            <a:r>
              <a:rPr lang="en-US" dirty="0" smtClean="0"/>
              <a:t>.</a:t>
            </a:r>
            <a:endParaRPr lang="en-US" dirty="0" smtClean="0"/>
          </a:p>
        </p:txBody>
      </p:sp>
      <p:sp>
        <p:nvSpPr>
          <p:cNvPr id="6" name="Slide Number Placeholder 5"/>
          <p:cNvSpPr>
            <a:spLocks noGrp="1"/>
          </p:cNvSpPr>
          <p:nvPr>
            <p:ph type="sldNum" sz="quarter" idx="11"/>
          </p:nvPr>
        </p:nvSpPr>
        <p:spPr/>
        <p:txBody>
          <a:bodyPr/>
          <a:lstStyle/>
          <a:p>
            <a:fld id="{9C68FFC2-3F6C-4F2E-B8AC-64D7ECA96928}" type="slidenum">
              <a:rPr lang="en-US" smtClean="0"/>
              <a:pPr/>
              <a:t>67</a:t>
            </a:fld>
            <a:endParaRPr lang="en-US" dirty="0"/>
          </a:p>
        </p:txBody>
      </p:sp>
      <p:pic>
        <p:nvPicPr>
          <p:cNvPr id="9" name="Picture 7" descr="C:\Documents and Settings\mhannon\Local Settings\Temporary Internet Files\Content.IE5\MNS3KWRB\MP900431118[1].jpg"/>
          <p:cNvPicPr>
            <a:picLocks noChangeAspect="1" noChangeArrowheads="1"/>
          </p:cNvPicPr>
          <p:nvPr/>
        </p:nvPicPr>
        <p:blipFill>
          <a:blip r:embed="rId3" cstate="print"/>
          <a:srcRect/>
          <a:stretch>
            <a:fillRect/>
          </a:stretch>
        </p:blipFill>
        <p:spPr bwMode="auto">
          <a:xfrm>
            <a:off x="5442140" y="1227476"/>
            <a:ext cx="3211131" cy="3141324"/>
          </a:xfrm>
          <a:prstGeom prst="rect">
            <a:avLst/>
          </a:prstGeom>
          <a:noFill/>
          <a:ln>
            <a:solidFill>
              <a:schemeClr val="bg2">
                <a:lumMod val="65000"/>
              </a:schemeClr>
            </a:solidFill>
          </a:ln>
          <a:effectLst>
            <a:outerShdw blurRad="50800" dist="38100" dir="2700000" algn="tl" rotWithShape="0">
              <a:prstClr val="black">
                <a:alpha val="40000"/>
              </a:prstClr>
            </a:outerShdw>
          </a:effectLst>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r>
              <a:rPr lang="en-US" dirty="0" smtClean="0"/>
              <a:t>Thanks and see you next time!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11955</TotalTime>
  <Words>390</Words>
  <Application>Microsoft Office PowerPoint</Application>
  <PresentationFormat>On-screen Show (4:3)</PresentationFormat>
  <Paragraphs>60</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Closing Activities</vt:lpstr>
      <vt:lpstr>Focus on Standards for Mathematical Content Outcomes</vt:lpstr>
      <vt:lpstr>Focus on Standards for Mathematical Content Outcomes (cont'd)</vt:lpstr>
      <vt:lpstr>Post Assessment and Session Evaluation</vt:lpstr>
      <vt:lpstr>Thanks and see you next time!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491</cp:revision>
  <dcterms:created xsi:type="dcterms:W3CDTF">2014-01-18T18:47:42Z</dcterms:created>
  <dcterms:modified xsi:type="dcterms:W3CDTF">2014-07-21T19:13:03Z</dcterms:modified>
</cp:coreProperties>
</file>