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 showSpecialPlsOnTitleSld="0" saveSubsetFonts="1">
  <p:sldMasterIdLst>
    <p:sldMasterId id="2147483687" r:id="rId1"/>
    <p:sldMasterId id="2147483711" r:id="rId2"/>
    <p:sldMasterId id="2147483723" r:id="rId3"/>
  </p:sldMasterIdLst>
  <p:notesMasterIdLst>
    <p:notesMasterId r:id="rId13"/>
  </p:notesMasterIdLst>
  <p:handoutMasterIdLst>
    <p:handoutMasterId r:id="rId14"/>
  </p:handoutMasterIdLst>
  <p:sldIdLst>
    <p:sldId id="370" r:id="rId4"/>
    <p:sldId id="484" r:id="rId5"/>
    <p:sldId id="477" r:id="rId6"/>
    <p:sldId id="478" r:id="rId7"/>
    <p:sldId id="479" r:id="rId8"/>
    <p:sldId id="480" r:id="rId9"/>
    <p:sldId id="481" r:id="rId10"/>
    <p:sldId id="482" r:id="rId11"/>
    <p:sldId id="483" r:id="rId1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9"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8045"/>
    <a:srgbClr val="FFC000"/>
    <a:srgbClr val="32C658"/>
    <a:srgbClr val="803E16"/>
    <a:srgbClr val="0000FF"/>
    <a:srgbClr val="FFFF85"/>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3" autoAdjust="0"/>
    <p:restoredTop sz="83861" autoAdjust="0"/>
  </p:normalViewPr>
  <p:slideViewPr>
    <p:cSldViewPr snapToGrid="0">
      <p:cViewPr varScale="1">
        <p:scale>
          <a:sx n="74" d="100"/>
          <a:sy n="74" d="100"/>
        </p:scale>
        <p:origin x="1428"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26FBEC-D33D-4EB3-B485-064C0CFDBEE1}" type="doc">
      <dgm:prSet loTypeId="urn:microsoft.com/office/officeart/2005/8/layout/chevron1" loCatId="process" qsTypeId="urn:microsoft.com/office/officeart/2005/8/quickstyle/simple5" qsCatId="simple" csTypeId="urn:microsoft.com/office/officeart/2005/8/colors/colorful2" csCatId="colorful" phldr="1"/>
      <dgm:spPr/>
      <dgm:t>
        <a:bodyPr/>
        <a:lstStyle/>
        <a:p>
          <a:endParaRPr lang="en-US"/>
        </a:p>
      </dgm:t>
    </dgm:pt>
    <dgm:pt modelId="{B88D9D76-1BEA-4155-9E5C-4D7592D2A990}">
      <dgm:prSet phldrT="[Text]"/>
      <dgm:spPr/>
      <dgm:t>
        <a:bodyPr/>
        <a:lstStyle/>
        <a:p>
          <a:r>
            <a:rPr lang="en-US" dirty="0" smtClean="0"/>
            <a:t>Grade 7</a:t>
          </a:r>
          <a:endParaRPr lang="en-US" dirty="0"/>
        </a:p>
      </dgm:t>
    </dgm:pt>
    <dgm:pt modelId="{0D405751-6B3D-45FD-9BC6-ACC763D99A54}" type="parTrans" cxnId="{B035949D-7F57-488E-9FDE-3A315DCFE930}">
      <dgm:prSet/>
      <dgm:spPr/>
      <dgm:t>
        <a:bodyPr/>
        <a:lstStyle/>
        <a:p>
          <a:endParaRPr lang="en-US"/>
        </a:p>
      </dgm:t>
    </dgm:pt>
    <dgm:pt modelId="{DD3BE92E-EC5F-412E-BF51-6895124EA257}" type="sibTrans" cxnId="{B035949D-7F57-488E-9FDE-3A315DCFE930}">
      <dgm:prSet/>
      <dgm:spPr/>
      <dgm:t>
        <a:bodyPr/>
        <a:lstStyle/>
        <a:p>
          <a:endParaRPr lang="en-US"/>
        </a:p>
      </dgm:t>
    </dgm:pt>
    <dgm:pt modelId="{FAEA8783-90B9-401D-9333-C950BD9BEB48}">
      <dgm:prSet phldrT="[Text]"/>
      <dgm:spPr/>
      <dgm:t>
        <a:bodyPr/>
        <a:lstStyle/>
        <a:p>
          <a:r>
            <a:rPr lang="en-US" dirty="0" smtClean="0"/>
            <a:t>Grade 8</a:t>
          </a:r>
          <a:endParaRPr lang="en-US" dirty="0"/>
        </a:p>
      </dgm:t>
    </dgm:pt>
    <dgm:pt modelId="{C9502929-55D8-467C-9692-3C2905F0D6BE}" type="parTrans" cxnId="{280A6BAA-573C-4609-90FA-35A1478236E4}">
      <dgm:prSet/>
      <dgm:spPr/>
      <dgm:t>
        <a:bodyPr/>
        <a:lstStyle/>
        <a:p>
          <a:endParaRPr lang="en-US"/>
        </a:p>
      </dgm:t>
    </dgm:pt>
    <dgm:pt modelId="{EA44B1AD-28B5-47D7-AC1D-6C9485C852F9}" type="sibTrans" cxnId="{280A6BAA-573C-4609-90FA-35A1478236E4}">
      <dgm:prSet/>
      <dgm:spPr/>
      <dgm:t>
        <a:bodyPr/>
        <a:lstStyle/>
        <a:p>
          <a:endParaRPr lang="en-US"/>
        </a:p>
      </dgm:t>
    </dgm:pt>
    <dgm:pt modelId="{082548FF-DE00-4846-8CAC-78FA7A5F13C1}">
      <dgm:prSet phldrT="[Text]"/>
      <dgm:spPr/>
      <dgm:t>
        <a:bodyPr/>
        <a:lstStyle/>
        <a:p>
          <a:r>
            <a:rPr lang="en-US" dirty="0" smtClean="0"/>
            <a:t>Algebra</a:t>
          </a:r>
          <a:endParaRPr lang="en-US" dirty="0"/>
        </a:p>
      </dgm:t>
    </dgm:pt>
    <dgm:pt modelId="{76CC7A29-037A-4F92-879B-90493C575EA2}" type="parTrans" cxnId="{C02CE0F2-281D-46C2-8ACB-E95DA3398C1A}">
      <dgm:prSet/>
      <dgm:spPr/>
      <dgm:t>
        <a:bodyPr/>
        <a:lstStyle/>
        <a:p>
          <a:endParaRPr lang="en-US"/>
        </a:p>
      </dgm:t>
    </dgm:pt>
    <dgm:pt modelId="{AF9837B7-A5D8-4A0B-9203-BDFF79A9E074}" type="sibTrans" cxnId="{C02CE0F2-281D-46C2-8ACB-E95DA3398C1A}">
      <dgm:prSet/>
      <dgm:spPr/>
      <dgm:t>
        <a:bodyPr/>
        <a:lstStyle/>
        <a:p>
          <a:endParaRPr lang="en-US"/>
        </a:p>
      </dgm:t>
    </dgm:pt>
    <dgm:pt modelId="{20F14B81-0C19-484F-AEE8-4381F8968557}" type="pres">
      <dgm:prSet presAssocID="{A026FBEC-D33D-4EB3-B485-064C0CFDBEE1}" presName="Name0" presStyleCnt="0">
        <dgm:presLayoutVars>
          <dgm:dir/>
          <dgm:animLvl val="lvl"/>
          <dgm:resizeHandles val="exact"/>
        </dgm:presLayoutVars>
      </dgm:prSet>
      <dgm:spPr/>
      <dgm:t>
        <a:bodyPr/>
        <a:lstStyle/>
        <a:p>
          <a:endParaRPr lang="en-US"/>
        </a:p>
      </dgm:t>
    </dgm:pt>
    <dgm:pt modelId="{ACE51BDC-F5BA-434E-9B2A-7CC18CA884EB}" type="pres">
      <dgm:prSet presAssocID="{B88D9D76-1BEA-4155-9E5C-4D7592D2A990}" presName="parTxOnly" presStyleLbl="node1" presStyleIdx="0" presStyleCnt="3">
        <dgm:presLayoutVars>
          <dgm:chMax val="0"/>
          <dgm:chPref val="0"/>
          <dgm:bulletEnabled val="1"/>
        </dgm:presLayoutVars>
      </dgm:prSet>
      <dgm:spPr/>
      <dgm:t>
        <a:bodyPr/>
        <a:lstStyle/>
        <a:p>
          <a:endParaRPr lang="en-US"/>
        </a:p>
      </dgm:t>
    </dgm:pt>
    <dgm:pt modelId="{7234AEFC-FE37-4A9D-B179-05A0C0E2A92B}" type="pres">
      <dgm:prSet presAssocID="{DD3BE92E-EC5F-412E-BF51-6895124EA257}" presName="parTxOnlySpace" presStyleCnt="0"/>
      <dgm:spPr/>
      <dgm:t>
        <a:bodyPr/>
        <a:lstStyle/>
        <a:p>
          <a:endParaRPr lang="en-US"/>
        </a:p>
      </dgm:t>
    </dgm:pt>
    <dgm:pt modelId="{90C9EF4C-4B95-4640-9A77-225D3689E172}" type="pres">
      <dgm:prSet presAssocID="{FAEA8783-90B9-401D-9333-C950BD9BEB48}" presName="parTxOnly" presStyleLbl="node1" presStyleIdx="1" presStyleCnt="3">
        <dgm:presLayoutVars>
          <dgm:chMax val="0"/>
          <dgm:chPref val="0"/>
          <dgm:bulletEnabled val="1"/>
        </dgm:presLayoutVars>
      </dgm:prSet>
      <dgm:spPr/>
      <dgm:t>
        <a:bodyPr/>
        <a:lstStyle/>
        <a:p>
          <a:endParaRPr lang="en-US"/>
        </a:p>
      </dgm:t>
    </dgm:pt>
    <dgm:pt modelId="{E55C57F1-EC06-4916-9F81-179070AECDB9}" type="pres">
      <dgm:prSet presAssocID="{EA44B1AD-28B5-47D7-AC1D-6C9485C852F9}" presName="parTxOnlySpace" presStyleCnt="0"/>
      <dgm:spPr/>
      <dgm:t>
        <a:bodyPr/>
        <a:lstStyle/>
        <a:p>
          <a:endParaRPr lang="en-US"/>
        </a:p>
      </dgm:t>
    </dgm:pt>
    <dgm:pt modelId="{32D36524-7406-4714-AC5A-57312055B0A8}" type="pres">
      <dgm:prSet presAssocID="{082548FF-DE00-4846-8CAC-78FA7A5F13C1}" presName="parTxOnly" presStyleLbl="node1" presStyleIdx="2" presStyleCnt="3" custLinFactNeighborY="388">
        <dgm:presLayoutVars>
          <dgm:chMax val="0"/>
          <dgm:chPref val="0"/>
          <dgm:bulletEnabled val="1"/>
        </dgm:presLayoutVars>
      </dgm:prSet>
      <dgm:spPr/>
      <dgm:t>
        <a:bodyPr/>
        <a:lstStyle/>
        <a:p>
          <a:endParaRPr lang="en-US"/>
        </a:p>
      </dgm:t>
    </dgm:pt>
  </dgm:ptLst>
  <dgm:cxnLst>
    <dgm:cxn modelId="{C02CE0F2-281D-46C2-8ACB-E95DA3398C1A}" srcId="{A026FBEC-D33D-4EB3-B485-064C0CFDBEE1}" destId="{082548FF-DE00-4846-8CAC-78FA7A5F13C1}" srcOrd="2" destOrd="0" parTransId="{76CC7A29-037A-4F92-879B-90493C575EA2}" sibTransId="{AF9837B7-A5D8-4A0B-9203-BDFF79A9E074}"/>
    <dgm:cxn modelId="{7031F811-A9A1-504E-9D70-8B2033CC8E8B}" type="presOf" srcId="{A026FBEC-D33D-4EB3-B485-064C0CFDBEE1}" destId="{20F14B81-0C19-484F-AEE8-4381F8968557}" srcOrd="0" destOrd="0" presId="urn:microsoft.com/office/officeart/2005/8/layout/chevron1"/>
    <dgm:cxn modelId="{5C1C4E0A-81B8-974D-BAB5-6196C030C990}" type="presOf" srcId="{082548FF-DE00-4846-8CAC-78FA7A5F13C1}" destId="{32D36524-7406-4714-AC5A-57312055B0A8}" srcOrd="0" destOrd="0" presId="urn:microsoft.com/office/officeart/2005/8/layout/chevron1"/>
    <dgm:cxn modelId="{61D9C1C5-EC22-4247-8EC2-91CA0AB5FEE5}" type="presOf" srcId="{B88D9D76-1BEA-4155-9E5C-4D7592D2A990}" destId="{ACE51BDC-F5BA-434E-9B2A-7CC18CA884EB}" srcOrd="0" destOrd="0" presId="urn:microsoft.com/office/officeart/2005/8/layout/chevron1"/>
    <dgm:cxn modelId="{280A6BAA-573C-4609-90FA-35A1478236E4}" srcId="{A026FBEC-D33D-4EB3-B485-064C0CFDBEE1}" destId="{FAEA8783-90B9-401D-9333-C950BD9BEB48}" srcOrd="1" destOrd="0" parTransId="{C9502929-55D8-467C-9692-3C2905F0D6BE}" sibTransId="{EA44B1AD-28B5-47D7-AC1D-6C9485C852F9}"/>
    <dgm:cxn modelId="{EC545953-1CAD-244B-AD03-416F832F22CA}" type="presOf" srcId="{FAEA8783-90B9-401D-9333-C950BD9BEB48}" destId="{90C9EF4C-4B95-4640-9A77-225D3689E172}" srcOrd="0" destOrd="0" presId="urn:microsoft.com/office/officeart/2005/8/layout/chevron1"/>
    <dgm:cxn modelId="{B035949D-7F57-488E-9FDE-3A315DCFE930}" srcId="{A026FBEC-D33D-4EB3-B485-064C0CFDBEE1}" destId="{B88D9D76-1BEA-4155-9E5C-4D7592D2A990}" srcOrd="0" destOrd="0" parTransId="{0D405751-6B3D-45FD-9BC6-ACC763D99A54}" sibTransId="{DD3BE92E-EC5F-412E-BF51-6895124EA257}"/>
    <dgm:cxn modelId="{FE5BDDA0-7803-8449-8E74-08141C196D6E}" type="presParOf" srcId="{20F14B81-0C19-484F-AEE8-4381F8968557}" destId="{ACE51BDC-F5BA-434E-9B2A-7CC18CA884EB}" srcOrd="0" destOrd="0" presId="urn:microsoft.com/office/officeart/2005/8/layout/chevron1"/>
    <dgm:cxn modelId="{038A4607-49F7-3C4C-A255-CDDA0E55E15A}" type="presParOf" srcId="{20F14B81-0C19-484F-AEE8-4381F8968557}" destId="{7234AEFC-FE37-4A9D-B179-05A0C0E2A92B}" srcOrd="1" destOrd="0" presId="urn:microsoft.com/office/officeart/2005/8/layout/chevron1"/>
    <dgm:cxn modelId="{F36E7C81-CDDA-694C-9FBE-57115465B405}" type="presParOf" srcId="{20F14B81-0C19-484F-AEE8-4381F8968557}" destId="{90C9EF4C-4B95-4640-9A77-225D3689E172}" srcOrd="2" destOrd="0" presId="urn:microsoft.com/office/officeart/2005/8/layout/chevron1"/>
    <dgm:cxn modelId="{57571DC2-8EA1-A049-9E2C-DE3699FF1BA7}" type="presParOf" srcId="{20F14B81-0C19-484F-AEE8-4381F8968557}" destId="{E55C57F1-EC06-4916-9F81-179070AECDB9}" srcOrd="3" destOrd="0" presId="urn:microsoft.com/office/officeart/2005/8/layout/chevron1"/>
    <dgm:cxn modelId="{0854783C-B198-4D4F-B140-484EC0EF6AE2}" type="presParOf" srcId="{20F14B81-0C19-484F-AEE8-4381F8968557}" destId="{32D36524-7406-4714-AC5A-57312055B0A8}"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E51BDC-F5BA-434E-9B2A-7CC18CA884EB}">
      <dsp:nvSpPr>
        <dsp:cNvPr id="0" name=""/>
        <dsp:cNvSpPr/>
      </dsp:nvSpPr>
      <dsp:spPr>
        <a:xfrm>
          <a:off x="2678" y="1000621"/>
          <a:ext cx="3263800" cy="1305520"/>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68021" tIns="56007" rIns="56007" bIns="56007" numCol="1" spcCol="1270" anchor="ctr" anchorCtr="0">
          <a:noAutofit/>
        </a:bodyPr>
        <a:lstStyle/>
        <a:p>
          <a:pPr lvl="0" algn="ctr" defTabSz="1866900">
            <a:lnSpc>
              <a:spcPct val="90000"/>
            </a:lnSpc>
            <a:spcBef>
              <a:spcPct val="0"/>
            </a:spcBef>
            <a:spcAft>
              <a:spcPct val="35000"/>
            </a:spcAft>
          </a:pPr>
          <a:r>
            <a:rPr lang="en-US" sz="4200" kern="1200" dirty="0" smtClean="0"/>
            <a:t>Grade 7</a:t>
          </a:r>
          <a:endParaRPr lang="en-US" sz="4200" kern="1200" dirty="0"/>
        </a:p>
      </dsp:txBody>
      <dsp:txXfrm>
        <a:off x="655438" y="1000621"/>
        <a:ext cx="1958280" cy="1305520"/>
      </dsp:txXfrm>
    </dsp:sp>
    <dsp:sp modelId="{90C9EF4C-4B95-4640-9A77-225D3689E172}">
      <dsp:nvSpPr>
        <dsp:cNvPr id="0" name=""/>
        <dsp:cNvSpPr/>
      </dsp:nvSpPr>
      <dsp:spPr>
        <a:xfrm>
          <a:off x="2940099" y="1000621"/>
          <a:ext cx="3263800" cy="1305520"/>
        </a:xfrm>
        <a:prstGeom prst="chevron">
          <a:avLst/>
        </a:prstGeom>
        <a:gradFill rotWithShape="0">
          <a:gsLst>
            <a:gs pos="0">
              <a:schemeClr val="accent2">
                <a:hueOff val="56720"/>
                <a:satOff val="6519"/>
                <a:lumOff val="-5196"/>
                <a:alphaOff val="0"/>
                <a:shade val="51000"/>
                <a:satMod val="130000"/>
              </a:schemeClr>
            </a:gs>
            <a:gs pos="80000">
              <a:schemeClr val="accent2">
                <a:hueOff val="56720"/>
                <a:satOff val="6519"/>
                <a:lumOff val="-5196"/>
                <a:alphaOff val="0"/>
                <a:shade val="93000"/>
                <a:satMod val="130000"/>
              </a:schemeClr>
            </a:gs>
            <a:gs pos="100000">
              <a:schemeClr val="accent2">
                <a:hueOff val="56720"/>
                <a:satOff val="6519"/>
                <a:lumOff val="-519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68021" tIns="56007" rIns="56007" bIns="56007" numCol="1" spcCol="1270" anchor="ctr" anchorCtr="0">
          <a:noAutofit/>
        </a:bodyPr>
        <a:lstStyle/>
        <a:p>
          <a:pPr lvl="0" algn="ctr" defTabSz="1866900">
            <a:lnSpc>
              <a:spcPct val="90000"/>
            </a:lnSpc>
            <a:spcBef>
              <a:spcPct val="0"/>
            </a:spcBef>
            <a:spcAft>
              <a:spcPct val="35000"/>
            </a:spcAft>
          </a:pPr>
          <a:r>
            <a:rPr lang="en-US" sz="4200" kern="1200" dirty="0" smtClean="0"/>
            <a:t>Grade 8</a:t>
          </a:r>
          <a:endParaRPr lang="en-US" sz="4200" kern="1200" dirty="0"/>
        </a:p>
      </dsp:txBody>
      <dsp:txXfrm>
        <a:off x="3592859" y="1000621"/>
        <a:ext cx="1958280" cy="1305520"/>
      </dsp:txXfrm>
    </dsp:sp>
    <dsp:sp modelId="{32D36524-7406-4714-AC5A-57312055B0A8}">
      <dsp:nvSpPr>
        <dsp:cNvPr id="0" name=""/>
        <dsp:cNvSpPr/>
      </dsp:nvSpPr>
      <dsp:spPr>
        <a:xfrm>
          <a:off x="5877520" y="1005686"/>
          <a:ext cx="3263800" cy="1305520"/>
        </a:xfrm>
        <a:prstGeom prst="chevron">
          <a:avLst/>
        </a:prstGeom>
        <a:gradFill rotWithShape="0">
          <a:gsLst>
            <a:gs pos="0">
              <a:schemeClr val="accent2">
                <a:hueOff val="113439"/>
                <a:satOff val="13039"/>
                <a:lumOff val="-10393"/>
                <a:alphaOff val="0"/>
                <a:shade val="51000"/>
                <a:satMod val="130000"/>
              </a:schemeClr>
            </a:gs>
            <a:gs pos="80000">
              <a:schemeClr val="accent2">
                <a:hueOff val="113439"/>
                <a:satOff val="13039"/>
                <a:lumOff val="-10393"/>
                <a:alphaOff val="0"/>
                <a:shade val="93000"/>
                <a:satMod val="130000"/>
              </a:schemeClr>
            </a:gs>
            <a:gs pos="100000">
              <a:schemeClr val="accent2">
                <a:hueOff val="113439"/>
                <a:satOff val="13039"/>
                <a:lumOff val="-1039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68021" tIns="56007" rIns="56007" bIns="56007" numCol="1" spcCol="1270" anchor="ctr" anchorCtr="0">
          <a:noAutofit/>
        </a:bodyPr>
        <a:lstStyle/>
        <a:p>
          <a:pPr lvl="0" algn="ctr" defTabSz="1866900">
            <a:lnSpc>
              <a:spcPct val="90000"/>
            </a:lnSpc>
            <a:spcBef>
              <a:spcPct val="0"/>
            </a:spcBef>
            <a:spcAft>
              <a:spcPct val="35000"/>
            </a:spcAft>
          </a:pPr>
          <a:r>
            <a:rPr lang="en-US" sz="4200" kern="1200" dirty="0" smtClean="0"/>
            <a:t>Algebra</a:t>
          </a:r>
          <a:endParaRPr lang="en-US" sz="4200" kern="1200" dirty="0"/>
        </a:p>
      </dsp:txBody>
      <dsp:txXfrm>
        <a:off x="6530280" y="1005686"/>
        <a:ext cx="1958280" cy="130552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7/29/2014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7/29/2014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p:spPr>
      </p:sp>
      <p:sp>
        <p:nvSpPr>
          <p:cNvPr id="141315" name="Notes Placeholder 2"/>
          <p:cNvSpPr>
            <a:spLocks noGrp="1"/>
          </p:cNvSpPr>
          <p:nvPr>
            <p:ph type="body" idx="1"/>
          </p:nvPr>
        </p:nvSpPr>
        <p:spPr bwMode="auto">
          <a:noFill/>
        </p:spPr>
        <p:txBody>
          <a:bodyPr wrap="square" numCol="1" anchor="t" anchorCtr="0" compatLnSpc="1">
            <a:prstTxWarp prst="textNoShape">
              <a:avLst/>
            </a:prstTxWarp>
            <a:normAutofit fontScale="85000" lnSpcReduction="10000"/>
          </a:bodyPr>
          <a:lstStyle/>
          <a:p>
            <a:r>
              <a:rPr lang="en-US" b="1" dirty="0" smtClean="0"/>
              <a:t>Sharing</a:t>
            </a:r>
            <a:r>
              <a:rPr lang="en-US" b="1" baseline="0" dirty="0" smtClean="0"/>
              <a:t> Implementation Experiences</a:t>
            </a:r>
            <a:endParaRPr lang="en-US" b="1" dirty="0" smtClean="0"/>
          </a:p>
          <a:p>
            <a:r>
              <a:rPr lang="en-US" dirty="0" smtClean="0"/>
              <a:t>Section 1 Time:</a:t>
            </a:r>
            <a:r>
              <a:rPr lang="en-US" baseline="0" dirty="0" smtClean="0"/>
              <a:t> 35 minutes</a:t>
            </a:r>
            <a:endParaRPr lang="en-US" dirty="0" smtClean="0"/>
          </a:p>
          <a:p>
            <a:endParaRPr lang="en-US" dirty="0" smtClean="0"/>
          </a:p>
          <a:p>
            <a:r>
              <a:rPr lang="en-US" dirty="0" smtClean="0"/>
              <a:t>Section 1 Training Objectives: </a:t>
            </a:r>
          </a:p>
          <a:p>
            <a:pPr lvl="0">
              <a:buFont typeface="Arial" pitchFamily="34" charset="0"/>
              <a:buChar char="•"/>
            </a:pPr>
            <a:r>
              <a:rPr lang="en-US" dirty="0" smtClean="0"/>
              <a:t>To review the foundations of the CCS-Math and the key shifts of focus, coherence, and rigor.</a:t>
            </a:r>
          </a:p>
          <a:p>
            <a:pPr lvl="0">
              <a:buFont typeface="Arial" pitchFamily="34" charset="0"/>
              <a:buChar char="•"/>
            </a:pPr>
            <a:r>
              <a:rPr lang="en-US" dirty="0" smtClean="0"/>
              <a:t>To share, discuss, and address experiences with, and the common challenges o</a:t>
            </a:r>
            <a:r>
              <a:rPr lang="en-US" baseline="0" dirty="0" smtClean="0"/>
              <a:t>f, supporting teachers in implementing the Standards for Mathematical Practice.  </a:t>
            </a:r>
            <a:endParaRPr lang="en-US" dirty="0" smtClean="0"/>
          </a:p>
          <a:p>
            <a:endParaRPr lang="en-US" dirty="0" smtClean="0"/>
          </a:p>
          <a:p>
            <a:r>
              <a:rPr lang="en-US" dirty="0" smtClean="0"/>
              <a:t>Section 1 Outline:</a:t>
            </a:r>
          </a:p>
          <a:p>
            <a:pPr marL="228600" indent="-228600">
              <a:buAutoNum type="arabicPeriod"/>
            </a:pPr>
            <a:r>
              <a:rPr lang="en-US" sz="1200" kern="1200" dirty="0" smtClean="0">
                <a:solidFill>
                  <a:schemeClr val="tx1"/>
                </a:solidFill>
                <a:latin typeface="+mn-lt"/>
                <a:ea typeface="+mn-ea"/>
                <a:cs typeface="+mn-cs"/>
              </a:rPr>
              <a:t>The facilitator will begin by reviewing the key shifts of focus, coherence, and rigor. </a:t>
            </a:r>
            <a:r>
              <a:rPr lang="en-US" sz="1200" b="1" kern="1200" dirty="0" smtClean="0">
                <a:solidFill>
                  <a:schemeClr val="tx1"/>
                </a:solidFill>
                <a:latin typeface="+mn-lt"/>
                <a:ea typeface="+mn-ea"/>
                <a:cs typeface="+mn-cs"/>
              </a:rPr>
              <a:t>(5</a:t>
            </a:r>
            <a:r>
              <a:rPr lang="en-US" sz="1200" b="1" kern="1200" baseline="0" dirty="0" smtClean="0">
                <a:solidFill>
                  <a:schemeClr val="tx1"/>
                </a:solidFill>
                <a:latin typeface="+mn-lt"/>
                <a:ea typeface="+mn-ea"/>
                <a:cs typeface="+mn-cs"/>
              </a:rPr>
              <a:t>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Then, in groups, participants will share experiences and describe any “aha moments” from attempts to implement the Standards for Mathematical Practice (SMP). Participants will look for themes or choose one or two important successes, challenges, and/or insights to share with the larger group. These will be recorded on chart paper so that common themes and additional strategies can be discussed as a large group. Participants can record new ideas in the Participant</a:t>
            </a:r>
            <a:r>
              <a:rPr lang="en-US" sz="1200" kern="1200" baseline="0" dirty="0" smtClean="0">
                <a:solidFill>
                  <a:schemeClr val="tx1"/>
                </a:solidFill>
                <a:latin typeface="+mn-lt"/>
                <a:ea typeface="+mn-ea"/>
                <a:cs typeface="+mn-cs"/>
              </a:rPr>
              <a:t> Guide recording sheet</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Moving Forward with the Practices</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(30</a:t>
            </a:r>
            <a:r>
              <a:rPr lang="en-US" sz="1200" b="1" kern="1200" baseline="0" dirty="0" smtClean="0">
                <a:solidFill>
                  <a:schemeClr val="tx1"/>
                </a:solidFill>
                <a:latin typeface="+mn-lt"/>
                <a:ea typeface="+mn-ea"/>
                <a:cs typeface="+mn-cs"/>
              </a:rPr>
              <a:t>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The facilitator will wrap up Section 1 by explaining that to build upon their knowledge and experience with the SMP they will begin to connect the SMP to the Standards for Mathematical Content. </a:t>
            </a:r>
          </a:p>
          <a:p>
            <a:endParaRPr lang="en-US" dirty="0" smtClean="0"/>
          </a:p>
          <a:p>
            <a:r>
              <a:rPr lang="en-US" b="1" dirty="0" smtClean="0"/>
              <a:t>Supporting Documents</a:t>
            </a:r>
            <a:endParaRPr lang="en-US" dirty="0" smtClean="0"/>
          </a:p>
          <a:p>
            <a:pPr lvl="0"/>
            <a:r>
              <a:rPr lang="en-US" i="1" dirty="0" smtClean="0"/>
              <a:t>Moving Forward with the Practices</a:t>
            </a:r>
            <a:r>
              <a:rPr lang="en-US" i="1" baseline="0" dirty="0" smtClean="0"/>
              <a:t> </a:t>
            </a:r>
            <a:r>
              <a:rPr lang="en-US" i="0" baseline="0" dirty="0" smtClean="0"/>
              <a:t>recording sheet</a:t>
            </a:r>
            <a:endParaRPr lang="en-US" i="1" dirty="0" smtClean="0"/>
          </a:p>
          <a:p>
            <a:r>
              <a:rPr lang="en-US" dirty="0" smtClean="0"/>
              <a:t> </a:t>
            </a:r>
          </a:p>
          <a:p>
            <a:r>
              <a:rPr lang="en-US" b="1" dirty="0" smtClean="0"/>
              <a:t>Materials</a:t>
            </a:r>
            <a:endParaRPr lang="en-US" dirty="0" smtClean="0"/>
          </a:p>
          <a:p>
            <a:pPr lvl="0"/>
            <a:r>
              <a:rPr lang="en-US" dirty="0" smtClean="0"/>
              <a:t>Chart paper, markers</a:t>
            </a:r>
            <a:endParaRPr lang="en-US" b="1" dirty="0" smtClean="0"/>
          </a:p>
        </p:txBody>
      </p:sp>
      <p:sp>
        <p:nvSpPr>
          <p:cNvPr id="14131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4131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A9753D72-A710-4826-BB87-4315EC7EED86}" type="datetime1">
              <a:rPr lang="en-US">
                <a:solidFill>
                  <a:prstClr val="black"/>
                </a:solidFill>
                <a:latin typeface="Arial" pitchFamily="34" charset="0"/>
              </a:rPr>
              <a:pPr/>
              <a:t>7/29/2014</a:t>
            </a:fld>
            <a:endParaRPr lang="en-US" dirty="0">
              <a:solidFill>
                <a:prstClr val="black"/>
              </a:solidFill>
              <a:latin typeface="Arial" pitchFamily="34" charset="0"/>
            </a:endParaRPr>
          </a:p>
        </p:txBody>
      </p:sp>
      <p:sp>
        <p:nvSpPr>
          <p:cNvPr id="14131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4131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AD1482C-96AC-4B2D-BFA6-F2BBED2E54B6}" type="slidenum">
              <a:rPr lang="en-US">
                <a:solidFill>
                  <a:prstClr val="black"/>
                </a:solidFill>
                <a:latin typeface="Arial" pitchFamily="34" charset="0"/>
              </a:rPr>
              <a:pPr/>
              <a:t>6</a:t>
            </a:fld>
            <a:endParaRPr lang="en-US" dirty="0">
              <a:solidFill>
                <a:prstClr val="black"/>
              </a:solidFill>
              <a:latin typeface="Arial" pitchFamily="34" charset="0"/>
            </a:endParaRPr>
          </a:p>
        </p:txBody>
      </p:sp>
    </p:spTree>
    <p:extLst>
      <p:ext uri="{BB962C8B-B14F-4D97-AF65-F5344CB8AC3E}">
        <p14:creationId xmlns:p14="http://schemas.microsoft.com/office/powerpoint/2010/main" val="1789866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p:txBody>
          <a:bodyPr wrap="square" numCol="1" anchor="t" anchorCtr="0" compatLnSpc="1">
            <a:prstTxWarp prst="textNoShape">
              <a:avLst/>
            </a:prstTxWarp>
            <a:normAutofit lnSpcReduction="10000"/>
          </a:bodyPr>
          <a:lstStyle/>
          <a:p>
            <a:pPr>
              <a:lnSpc>
                <a:spcPct val="90000"/>
              </a:lnSpc>
              <a:spcBef>
                <a:spcPct val="0"/>
              </a:spcBef>
            </a:pPr>
            <a:r>
              <a:rPr lang="en-US" dirty="0" smtClean="0"/>
              <a:t>Begin by reviewing </a:t>
            </a:r>
            <a:r>
              <a:rPr lang="en-US" baseline="0" dirty="0" smtClean="0"/>
              <a:t>key ideas from Module 1 using the next five slides: </a:t>
            </a:r>
          </a:p>
          <a:p>
            <a:pPr>
              <a:lnSpc>
                <a:spcPct val="90000"/>
              </a:lnSpc>
              <a:spcBef>
                <a:spcPct val="0"/>
              </a:spcBef>
            </a:pPr>
            <a:endParaRPr lang="en-US" dirty="0" smtClean="0"/>
          </a:p>
          <a:p>
            <a:pPr>
              <a:lnSpc>
                <a:spcPct val="90000"/>
              </a:lnSpc>
              <a:spcBef>
                <a:spcPct val="0"/>
              </a:spcBef>
            </a:pPr>
            <a:r>
              <a:rPr lang="en-US" dirty="0" smtClean="0"/>
              <a:t>There are two parts to the Core Standards for Mathematics, Standards for Mathematical Content and Standards for Mathematical Practice. Together they define what students should understand and be able to do in their study of mathematics in order to be college and career ready. </a:t>
            </a:r>
          </a:p>
          <a:p>
            <a:pPr>
              <a:lnSpc>
                <a:spcPct val="90000"/>
              </a:lnSpc>
              <a:spcBef>
                <a:spcPct val="0"/>
              </a:spcBef>
            </a:pPr>
            <a:endParaRPr lang="en-US" dirty="0" smtClean="0"/>
          </a:p>
          <a:p>
            <a:pPr defTabSz="907268">
              <a:lnSpc>
                <a:spcPct val="90000"/>
              </a:lnSpc>
              <a:spcBef>
                <a:spcPct val="0"/>
              </a:spcBef>
              <a:defRPr/>
            </a:pPr>
            <a:r>
              <a:rPr lang="en-US" dirty="0" smtClean="0"/>
              <a:t>The Standards for Mathematical </a:t>
            </a:r>
            <a:r>
              <a:rPr lang="en-US" b="1" dirty="0" smtClean="0"/>
              <a:t>Practice</a:t>
            </a:r>
            <a:r>
              <a:rPr lang="en-US" b="1" baseline="0" dirty="0" smtClean="0"/>
              <a:t> </a:t>
            </a:r>
            <a:r>
              <a:rPr lang="en-US" dirty="0" smtClean="0"/>
              <a:t>are often simply called the Practice Standards or the Practices. The Practices include the mathematical habits of mind and mathematical expertise that students should develop such as reasoning, communication, making arguments, and modeling. These were the focus of Module 1, delivered in March.</a:t>
            </a:r>
          </a:p>
          <a:p>
            <a:pPr defTabSz="907268">
              <a:lnSpc>
                <a:spcPct val="90000"/>
              </a:lnSpc>
              <a:spcBef>
                <a:spcPct val="0"/>
              </a:spcBef>
              <a:defRPr/>
            </a:pPr>
            <a:endParaRPr lang="en-US" dirty="0" smtClean="0"/>
          </a:p>
          <a:p>
            <a:pPr>
              <a:lnSpc>
                <a:spcPct val="90000"/>
              </a:lnSpc>
              <a:spcBef>
                <a:spcPct val="0"/>
              </a:spcBef>
            </a:pPr>
            <a:r>
              <a:rPr lang="en-US" dirty="0" smtClean="0"/>
              <a:t>The Standards for Mathematical </a:t>
            </a:r>
            <a:r>
              <a:rPr lang="en-US" b="1" dirty="0" smtClean="0"/>
              <a:t>Content </a:t>
            </a:r>
            <a:r>
              <a:rPr lang="en-US" dirty="0" smtClean="0"/>
              <a:t>are very specific about concepts, procedures, and skills that are to be learned at each grade level, and contain a defined set of endpoints in the development of each.</a:t>
            </a:r>
            <a:r>
              <a:rPr lang="en-US" baseline="0" dirty="0" smtClean="0"/>
              <a:t> </a:t>
            </a:r>
            <a:r>
              <a:rPr lang="en-US" dirty="0" smtClean="0"/>
              <a:t>This</a:t>
            </a:r>
            <a:r>
              <a:rPr lang="en-US" baseline="0" dirty="0" smtClean="0"/>
              <a:t> will be the focus of this session.</a:t>
            </a:r>
            <a:r>
              <a:rPr lang="en-US" dirty="0" smtClean="0"/>
              <a:t> </a:t>
            </a:r>
          </a:p>
          <a:p>
            <a:pPr>
              <a:lnSpc>
                <a:spcPct val="90000"/>
              </a:lnSpc>
              <a:spcBef>
                <a:spcPct val="0"/>
              </a:spcBef>
            </a:pPr>
            <a:endParaRPr lang="en-US" sz="1400" dirty="0" smtClean="0"/>
          </a:p>
          <a:p>
            <a:pPr>
              <a:lnSpc>
                <a:spcPct val="90000"/>
              </a:lnSpc>
              <a:spcBef>
                <a:spcPct val="0"/>
              </a:spcBef>
            </a:pPr>
            <a:r>
              <a:rPr lang="en-US" b="1" dirty="0" smtClean="0"/>
              <a:t>What’s New About the CCS-Math?</a:t>
            </a:r>
          </a:p>
          <a:p>
            <a:pPr>
              <a:lnSpc>
                <a:spcPct val="90000"/>
              </a:lnSpc>
              <a:spcBef>
                <a:spcPct val="0"/>
              </a:spcBef>
            </a:pPr>
            <a:r>
              <a:rPr lang="en-US" dirty="0" smtClean="0"/>
              <a:t>In order to meet both the Content Standards and the Practice Standards, the writers of the Common Core explicitly based the standards on three very important fundamentals of mathematics that were missing from, or were not as explicit in, different versions of mathematics standards. Those are: Focus, Coherence, and Rigor.</a:t>
            </a:r>
            <a:endParaRPr lang="en-US" sz="1400" b="1" dirty="0" smtClean="0"/>
          </a:p>
        </p:txBody>
      </p:sp>
      <p:sp>
        <p:nvSpPr>
          <p:cNvPr id="143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689EF49-ADAF-4361-A670-13F7F57D0012}" type="slidenum">
              <a:rPr lang="en-US">
                <a:latin typeface="Arial" pitchFamily="34" charset="0"/>
              </a:rPr>
              <a:pPr/>
              <a:t>7</a:t>
            </a:fld>
            <a:endParaRPr lang="en-US" dirty="0">
              <a:latin typeface="Arial" pitchFamily="34" charset="0"/>
            </a:endParaRPr>
          </a:p>
        </p:txBody>
      </p:sp>
      <p:sp>
        <p:nvSpPr>
          <p:cNvPr id="14336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2CD23109-4651-485E-B5F4-14B63985B56C}" type="datetime1">
              <a:rPr lang="en-US">
                <a:latin typeface="Arial" pitchFamily="34" charset="0"/>
              </a:rPr>
              <a:pPr/>
              <a:t>7/29/2014</a:t>
            </a:fld>
            <a:endParaRPr lang="en-US" dirty="0">
              <a:latin typeface="Arial" pitchFamily="34" charset="0"/>
            </a:endParaRPr>
          </a:p>
        </p:txBody>
      </p:sp>
      <p:sp>
        <p:nvSpPr>
          <p:cNvPr id="14336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43367"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1394823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Focus: </a:t>
            </a:r>
            <a:r>
              <a:rPr lang="en-US" dirty="0" smtClean="0"/>
              <a:t>The writers of the Standards worked very hard to reduce the number of expectations at each grade level. This work was not done arbitrarily. They focused on the different domains of mathematics, such as Operations and Algebraic Thinking, Number and Operations in Base Ten, Geometry, and Measurement</a:t>
            </a:r>
            <a:r>
              <a:rPr lang="en-US" baseline="0" dirty="0" smtClean="0"/>
              <a:t> </a:t>
            </a:r>
            <a:r>
              <a:rPr lang="en-US" dirty="0" smtClean="0"/>
              <a:t>and Data, and determined what work was critical for students at each grade level to address in order to develop the concepts in each domain over time. This reduction in number of topics allows teachers to shift their instruction to focus on the major work at their grade and to spend more time in each of these critical areas in order for students to develop a deep understanding through investigation, inquiry, and problem solving.</a:t>
            </a:r>
          </a:p>
        </p:txBody>
      </p:sp>
      <p:sp>
        <p:nvSpPr>
          <p:cNvPr id="144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AA0B5B-7A2C-490F-9F81-238A261E5C1C}" type="slidenum">
              <a:rPr lang="en-US">
                <a:latin typeface="Arial" pitchFamily="34" charset="0"/>
              </a:rPr>
              <a:pPr/>
              <a:t>8</a:t>
            </a:fld>
            <a:endParaRPr lang="en-US" dirty="0">
              <a:latin typeface="Arial" pitchFamily="34" charset="0"/>
            </a:endParaRPr>
          </a:p>
        </p:txBody>
      </p:sp>
    </p:spTree>
    <p:extLst>
      <p:ext uri="{BB962C8B-B14F-4D97-AF65-F5344CB8AC3E}">
        <p14:creationId xmlns:p14="http://schemas.microsoft.com/office/powerpoint/2010/main" val="2535392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p:spPr>
      </p:sp>
      <p:sp>
        <p:nvSpPr>
          <p:cNvPr id="145411" name="Notes Placeholder 2"/>
          <p:cNvSpPr>
            <a:spLocks noGrp="1"/>
          </p:cNvSpPr>
          <p:nvPr>
            <p:ph type="body" idx="1"/>
          </p:nvPr>
        </p:nvSpPr>
        <p:spPr bwMode="auto">
          <a:noFill/>
        </p:spPr>
        <p:txBody>
          <a:bodyPr wrap="square" numCol="1" anchor="t" anchorCtr="0" compatLnSpc="1">
            <a:prstTxWarp prst="textNoShape">
              <a:avLst/>
            </a:prstTxWarp>
          </a:bodyPr>
          <a:lstStyle/>
          <a:p>
            <a:pPr defTabSz="921891">
              <a:spcBef>
                <a:spcPct val="0"/>
              </a:spcBef>
              <a:defRPr/>
            </a:pPr>
            <a:r>
              <a:rPr lang="en-US" b="1" dirty="0" smtClean="0"/>
              <a:t>Coherence: </a:t>
            </a:r>
            <a:r>
              <a:rPr lang="en-US" dirty="0" smtClean="0"/>
              <a:t>Coherence means ensuring that there is a clear sequence of concepts and skills that build on each other across the grades.</a:t>
            </a:r>
          </a:p>
        </p:txBody>
      </p:sp>
      <p:sp>
        <p:nvSpPr>
          <p:cNvPr id="145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90F864F-60E5-47A3-AA0F-8D6C3E193DFD}" type="slidenum">
              <a:rPr lang="en-US">
                <a:latin typeface="Arial" pitchFamily="34" charset="0"/>
              </a:rPr>
              <a:pPr/>
              <a:t>9</a:t>
            </a:fld>
            <a:endParaRPr lang="en-US" dirty="0">
              <a:latin typeface="Arial" pitchFamily="34" charset="0"/>
            </a:endParaRPr>
          </a:p>
        </p:txBody>
      </p:sp>
    </p:spTree>
    <p:extLst>
      <p:ext uri="{BB962C8B-B14F-4D97-AF65-F5344CB8AC3E}">
        <p14:creationId xmlns:p14="http://schemas.microsoft.com/office/powerpoint/2010/main" val="2200474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Coherence: </a:t>
            </a:r>
            <a:r>
              <a:rPr lang="en-US" dirty="0" smtClean="0"/>
              <a:t>The chart on the slide shows one of the progressions in the CCS-Math that builds up to the formal study</a:t>
            </a:r>
            <a:r>
              <a:rPr lang="en-US" baseline="0" dirty="0" smtClean="0"/>
              <a:t> of </a:t>
            </a:r>
            <a:r>
              <a:rPr lang="en-US" dirty="0" smtClean="0"/>
              <a:t>Algebra in high school. Note that the Operations and Algebraic Thinking standards in grades K–5 lead up to and are designed to help middle school students work with Expressions and Equations, which will then help students to be successful in high school Algebra. This same progression takes place with the Number and Operations domains. In K–5 the Number and Operations standards are split over two domains, Base Ten and Fractions. This does not mean that the standards within the domains are not connected, but that there is a focus on each. The intent of the coherence</a:t>
            </a:r>
            <a:r>
              <a:rPr lang="en-US" baseline="0" dirty="0" smtClean="0"/>
              <a:t> and progressions is that students will all be ready for algebra at either the 8</a:t>
            </a:r>
            <a:r>
              <a:rPr lang="en-US" baseline="30000" dirty="0" smtClean="0"/>
              <a:t>th</a:t>
            </a:r>
            <a:r>
              <a:rPr lang="en-US" baseline="0" dirty="0" smtClean="0"/>
              <a:t> grade or high school level. </a:t>
            </a:r>
            <a:r>
              <a:rPr lang="en-US" dirty="0" smtClean="0"/>
              <a:t>Section</a:t>
            </a:r>
            <a:r>
              <a:rPr lang="en-US" baseline="0" dirty="0" smtClean="0"/>
              <a:t> 3 of t</a:t>
            </a:r>
            <a:r>
              <a:rPr lang="en-US" dirty="0" smtClean="0"/>
              <a:t>his module will include an in-depth</a:t>
            </a:r>
            <a:r>
              <a:rPr lang="en-US" baseline="0" dirty="0" smtClean="0"/>
              <a:t> examination of coherent progressions.</a:t>
            </a:r>
            <a:endParaRPr lang="en-US" dirty="0" smtClean="0"/>
          </a:p>
        </p:txBody>
      </p:sp>
      <p:sp>
        <p:nvSpPr>
          <p:cNvPr id="146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984BCF8-0785-4876-8D8D-0D3B7AEAB050}" type="slidenum">
              <a:rPr lang="en-US">
                <a:latin typeface="Arial" pitchFamily="34" charset="0"/>
              </a:rPr>
              <a:pPr/>
              <a:t>10</a:t>
            </a:fld>
            <a:endParaRPr lang="en-US" dirty="0">
              <a:latin typeface="Arial" pitchFamily="34" charset="0"/>
            </a:endParaRPr>
          </a:p>
        </p:txBody>
      </p:sp>
    </p:spTree>
    <p:extLst>
      <p:ext uri="{BB962C8B-B14F-4D97-AF65-F5344CB8AC3E}">
        <p14:creationId xmlns:p14="http://schemas.microsoft.com/office/powerpoint/2010/main" val="3419552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p:spPr>
      </p:sp>
      <p:sp>
        <p:nvSpPr>
          <p:cNvPr id="148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Rigor: </a:t>
            </a:r>
            <a:r>
              <a:rPr lang="en-US" dirty="0" smtClean="0"/>
              <a:t>Rigor means learning that is based in the deep understanding of ideas AND fluency with computational procedures AND the</a:t>
            </a:r>
            <a:r>
              <a:rPr lang="en-US" baseline="0" dirty="0" smtClean="0"/>
              <a:t> </a:t>
            </a:r>
            <a:r>
              <a:rPr lang="en-US" dirty="0" smtClean="0"/>
              <a:t>capacity to use both to solve a variety of real-world and mathematical problems. Section</a:t>
            </a:r>
            <a:r>
              <a:rPr lang="en-US" baseline="0" dirty="0" smtClean="0"/>
              <a:t> 2 of t</a:t>
            </a:r>
            <a:r>
              <a:rPr lang="en-US" dirty="0" smtClean="0"/>
              <a:t>his module will include an in-depth</a:t>
            </a:r>
            <a:r>
              <a:rPr lang="en-US" baseline="0" dirty="0" smtClean="0"/>
              <a:t> examination of the three aspects of rigor.</a:t>
            </a:r>
          </a:p>
          <a:p>
            <a:pPr marL="0" marR="0" indent="0" algn="l" defTabSz="914400" rtl="0" eaLnBrk="1" fontAlgn="auto" latinLnBrk="0" hangingPunct="1">
              <a:lnSpc>
                <a:spcPct val="100000"/>
              </a:lnSpc>
              <a:spcBef>
                <a:spcPct val="0"/>
              </a:spcBef>
              <a:spcAft>
                <a:spcPts val="0"/>
              </a:spcAft>
              <a:buClrTx/>
              <a:buSzTx/>
              <a:buFontTx/>
              <a:buNone/>
              <a:tabLst/>
              <a:defRPr/>
            </a:pPr>
            <a:r>
              <a:rPr lang="en-US" baseline="0" dirty="0" smtClean="0"/>
              <a:t>Note: We are not talking about a three-pronged balance of conceptual understanding, procedural skill and fluency, and application of mathematics here. Rather, we are focusing on the expectation that students are able to flexibly work with the mathematics content in each of the three areas. This will become more apparent as participants explore the Content Standards in Section 3. </a:t>
            </a:r>
            <a:endParaRPr lang="en-US" dirty="0" smtClean="0"/>
          </a:p>
          <a:p>
            <a:pPr>
              <a:spcBef>
                <a:spcPct val="0"/>
              </a:spcBef>
            </a:pPr>
            <a:endParaRPr lang="en-US" dirty="0" smtClean="0"/>
          </a:p>
        </p:txBody>
      </p:sp>
      <p:sp>
        <p:nvSpPr>
          <p:cNvPr id="148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B50E85-6C75-438A-AE77-F6332DA8F7DE}" type="slidenum">
              <a:rPr lang="en-US">
                <a:latin typeface="Arial" pitchFamily="34" charset="0"/>
              </a:rPr>
              <a:pPr/>
              <a:t>11</a:t>
            </a:fld>
            <a:endParaRPr lang="en-US" dirty="0">
              <a:latin typeface="Arial" pitchFamily="34" charset="0"/>
            </a:endParaRPr>
          </a:p>
        </p:txBody>
      </p:sp>
    </p:spTree>
    <p:extLst>
      <p:ext uri="{BB962C8B-B14F-4D97-AF65-F5344CB8AC3E}">
        <p14:creationId xmlns:p14="http://schemas.microsoft.com/office/powerpoint/2010/main" val="1820625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defTabSz="907268">
              <a:spcBef>
                <a:spcPct val="0"/>
              </a:spcBef>
              <a:defRPr/>
            </a:pPr>
            <a:r>
              <a:rPr lang="en-US" dirty="0" smtClean="0"/>
              <a:t>The Standards for Mathematical Practice describe varieties of expertise that mathematics educators at all levels should seek to develop in their students. These practices rest on important “processes and proficiencies” with longstanding importance in mathematics education. The first of these are the National Council of Teachers</a:t>
            </a:r>
            <a:r>
              <a:rPr lang="en-US" baseline="0" dirty="0" smtClean="0"/>
              <a:t> </a:t>
            </a:r>
            <a:r>
              <a:rPr lang="en-US" dirty="0" smtClean="0"/>
              <a:t>of Mathematics process standards of problem solving, reasoning and proof, communication, representation, and connections. The second are the strands of mathematical proficiency specified in the National Research Council’s report </a:t>
            </a:r>
            <a:r>
              <a:rPr lang="en-US" i="1" dirty="0" smtClean="0"/>
              <a:t>Adding It Up</a:t>
            </a:r>
            <a:r>
              <a:rPr lang="en-US" dirty="0" smtClean="0"/>
              <a:t>: adaptive reasoning, strategic competence, conceptual understanding (comprehension of mathematical concepts, operations and relations), procedural fluency (skill in carrying out procedures flexibly, accurately, efficiently and appropriately), and productive disposition (habitual inclination to see mathematics as sensible, useful, and worthwhile, coupled with a belief in diligence and one’s own efficacy).</a:t>
            </a:r>
          </a:p>
          <a:p>
            <a:pPr marL="0" marR="0" indent="0" algn="l" defTabSz="907268" rtl="0" eaLnBrk="1" fontAlgn="auto" latinLnBrk="0" hangingPunct="1">
              <a:lnSpc>
                <a:spcPct val="100000"/>
              </a:lnSpc>
              <a:spcBef>
                <a:spcPct val="0"/>
              </a:spcBef>
              <a:spcAft>
                <a:spcPts val="0"/>
              </a:spcAft>
              <a:buClrTx/>
              <a:buSzTx/>
              <a:buFontTx/>
              <a:buNone/>
              <a:tabLst/>
              <a:defRPr/>
            </a:pPr>
            <a:r>
              <a:rPr lang="en-US" sz="1100" b="0" dirty="0" smtClean="0">
                <a:latin typeface="+mn-lt"/>
                <a:ea typeface="ＭＳ Ｐゴシック" pitchFamily="-84" charset="-128"/>
              </a:rPr>
              <a:t>Developing</a:t>
            </a:r>
            <a:r>
              <a:rPr lang="en-US" sz="1100" b="0" baseline="0" dirty="0" smtClean="0">
                <a:latin typeface="+mn-lt"/>
                <a:ea typeface="ＭＳ Ｐゴシック" pitchFamily="-84" charset="-128"/>
              </a:rPr>
              <a:t> this variety of mathematical expertise is important so that students are better able to solve problems and reason quantitatively both within a classroom and throughout life outside of the classroom. </a:t>
            </a:r>
            <a:endParaRPr lang="en-US" sz="1100" b="0" dirty="0" smtClean="0">
              <a:latin typeface="+mn-lt"/>
              <a:ea typeface="ＭＳ Ｐゴシック" pitchFamily="-84" charset="-128"/>
            </a:endParaRPr>
          </a:p>
          <a:p>
            <a:pPr defTabSz="907268">
              <a:spcBef>
                <a:spcPct val="0"/>
              </a:spcBef>
              <a:defRPr/>
            </a:pPr>
            <a:endParaRPr lang="en-US" b="1" dirty="0" smtClean="0">
              <a:latin typeface="Arial" pitchFamily="34" charset="0"/>
              <a:ea typeface="ＭＳ Ｐゴシック" pitchFamily="-84" charset="-128"/>
            </a:endParaRPr>
          </a:p>
        </p:txBody>
      </p:sp>
      <p:sp>
        <p:nvSpPr>
          <p:cNvPr id="54275" name="Slide Number Placeholder 3"/>
          <p:cNvSpPr>
            <a:spLocks noGrp="1"/>
          </p:cNvSpPr>
          <p:nvPr>
            <p:ph type="sldNum" sz="quarter" idx="5"/>
          </p:nvPr>
        </p:nvSpPr>
        <p:spPr bwMode="auto">
          <a:noFill/>
          <a:ln>
            <a:miter lim="800000"/>
            <a:headEnd/>
            <a:tailEnd/>
          </a:ln>
        </p:spPr>
        <p:txBody>
          <a:bodyPr/>
          <a:lstStyle/>
          <a:p>
            <a:fld id="{4322B2C2-214A-4455-BBE4-F42CD15BF7FB}" type="slidenum">
              <a:rPr lang="en-US">
                <a:solidFill>
                  <a:schemeClr val="tx2"/>
                </a:solidFill>
                <a:latin typeface="Arial" pitchFamily="34" charset="0"/>
              </a:rPr>
              <a:pPr/>
              <a:t>12</a:t>
            </a:fld>
            <a:endParaRPr lang="en-US" dirty="0">
              <a:solidFill>
                <a:schemeClr val="tx2"/>
              </a:solidFill>
              <a:latin typeface="Arial" pitchFamily="34" charset="0"/>
            </a:endParaRPr>
          </a:p>
        </p:txBody>
      </p:sp>
    </p:spTree>
    <p:extLst>
      <p:ext uri="{BB962C8B-B14F-4D97-AF65-F5344CB8AC3E}">
        <p14:creationId xmlns:p14="http://schemas.microsoft.com/office/powerpoint/2010/main" val="1017594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a:prstGeom prst="rect">
            <a:avLst/>
          </a:prstGeom>
        </p:spPr>
      </p:sp>
      <p:sp>
        <p:nvSpPr>
          <p:cNvPr id="3" name="Notes Placeholder 2"/>
          <p:cNvSpPr>
            <a:spLocks noGrp="1"/>
          </p:cNvSpPr>
          <p:nvPr>
            <p:ph type="body" idx="1"/>
          </p:nvPr>
        </p:nvSpPr>
        <p:spPr>
          <a:xfrm>
            <a:off x="702310" y="4421823"/>
            <a:ext cx="5618480" cy="4189095"/>
          </a:xfrm>
          <a:prstGeom prst="rect">
            <a:avLst/>
          </a:prstGeom>
        </p:spPr>
        <p:txBody>
          <a:bodyPr>
            <a:normAutofit fontScale="92500" lnSpcReduction="20000"/>
          </a:bodyPr>
          <a:lstStyle/>
          <a:p>
            <a:pPr>
              <a:spcBef>
                <a:spcPct val="0"/>
              </a:spcBef>
            </a:pPr>
            <a:r>
              <a:rPr lang="en-US" dirty="0" smtClean="0"/>
              <a:t>Now that you</a:t>
            </a:r>
            <a:r>
              <a:rPr lang="en-US" baseline="0" dirty="0" smtClean="0"/>
              <a:t> have quickly reviewed the key points from Module 1, ask participants to now reflect on the work that they have done back at their school, in their role as a Core Standards Coach, with helping teachers learn more about and implement the CCS-Math. </a:t>
            </a:r>
            <a:r>
              <a:rPr lang="en-US" dirty="0" smtClean="0"/>
              <a:t>Have</a:t>
            </a:r>
            <a:r>
              <a:rPr lang="en-US" baseline="0" dirty="0" smtClean="0"/>
              <a:t> each participant discuss with their table group one positive highlight, one challenge, and one lesson learned from their personal implementation of the Practice Standards thus far. Each table group will then determine two positive highlights, one common challenge, and one common lesson learned that they will present to the larger group. They can record notes from their discussion on </a:t>
            </a:r>
            <a:r>
              <a:rPr lang="en-US" b="1" baseline="0" dirty="0" smtClean="0"/>
              <a:t>page 6</a:t>
            </a:r>
            <a:r>
              <a:rPr lang="en-US" baseline="0" dirty="0" smtClean="0"/>
              <a:t> in the Participant Guide.</a:t>
            </a:r>
          </a:p>
          <a:p>
            <a:pPr>
              <a:spcBef>
                <a:spcPct val="0"/>
              </a:spcBef>
            </a:pPr>
            <a:endParaRPr lang="en-US" baseline="0" dirty="0" smtClean="0"/>
          </a:p>
          <a:p>
            <a:pPr>
              <a:spcBef>
                <a:spcPct val="0"/>
              </a:spcBef>
            </a:pPr>
            <a:r>
              <a:rPr lang="en-US" baseline="0" dirty="0" smtClean="0"/>
              <a:t>As table groups present, record the participants’ responses on chart paper titled Positive Highlights, Challenges, and Lessons Learned. After all groups have presented, summarize what has been charted and then ask the large group if anyone has a solution to any of the common challenges. Encourage participants to record “New Ideas” on </a:t>
            </a:r>
            <a:r>
              <a:rPr lang="en-US" b="1" baseline="0" dirty="0" smtClean="0"/>
              <a:t>page 7</a:t>
            </a:r>
            <a:r>
              <a:rPr lang="en-US" baseline="0" dirty="0" smtClean="0"/>
              <a:t> in the Participant Guide. </a:t>
            </a:r>
            <a:endParaRPr lang="en-US" b="1" baseline="0" dirty="0" smtClean="0"/>
          </a:p>
          <a:p>
            <a:pPr>
              <a:spcBef>
                <a:spcPct val="0"/>
              </a:spcBef>
            </a:pPr>
            <a:endParaRPr lang="en-US" b="0" baseline="0" dirty="0" smtClean="0"/>
          </a:p>
          <a:p>
            <a:pPr>
              <a:spcBef>
                <a:spcPct val="0"/>
              </a:spcBef>
            </a:pPr>
            <a:r>
              <a:rPr lang="en-US" b="0" baseline="0" dirty="0" smtClean="0"/>
              <a:t>Wrap up the activity by explaining that the challenges will be revisited periodically throughout the day as the discussion of the Content Standards ensues. </a:t>
            </a:r>
            <a:r>
              <a:rPr lang="en-US" b="1" baseline="0" dirty="0" smtClean="0"/>
              <a:t>Note</a:t>
            </a:r>
            <a:r>
              <a:rPr lang="en-US" b="0" baseline="0" dirty="0" smtClean="0"/>
              <a:t>: Be sure that the connections are made when discussing how to teach the Content Standards so that participants understand how implementing the Practice Standards go hand-in-hand with implementing the Content Standards in a rigorous, focused, and coherent lesson. </a:t>
            </a:r>
          </a:p>
          <a:p>
            <a:pPr>
              <a:spcBef>
                <a:spcPct val="0"/>
              </a:spcBef>
            </a:pPr>
            <a:endParaRPr lang="en-US" b="0" baseline="0" dirty="0" smtClean="0"/>
          </a:p>
          <a:p>
            <a:pPr>
              <a:spcBef>
                <a:spcPct val="0"/>
              </a:spcBef>
            </a:pPr>
            <a:r>
              <a:rPr lang="en-US" b="0" baseline="0" dirty="0" smtClean="0"/>
              <a:t>Transition to the next activity by explaining that participants will now start looking at the connections of the Content and Practice Standards by looking at the language of the Content Standards. </a:t>
            </a:r>
          </a:p>
          <a:p>
            <a:pPr>
              <a:spcBef>
                <a:spcPct val="0"/>
              </a:spcBef>
            </a:pPr>
            <a:endParaRPr lang="en-US" b="0" baseline="0" dirty="0" smtClean="0"/>
          </a:p>
          <a:p>
            <a:pPr>
              <a:spcBef>
                <a:spcPct val="0"/>
              </a:spcBef>
            </a:pPr>
            <a:r>
              <a:rPr lang="en-US" b="0" baseline="0" dirty="0" smtClean="0"/>
              <a:t>Note: If teachers have not had the time between the previous module and this module to begin their implementation, have them instead focus on things that they have seen and heard back at their school, including positive highlights of where their school is, challenges that they now recognize they may be facing, and any lesson learned in terms of the outcomes of the first module and where they think they need to go next with the implementation.</a:t>
            </a:r>
            <a:endParaRPr lang="en-US" dirty="0" smtClean="0"/>
          </a:p>
        </p:txBody>
      </p:sp>
      <p:sp>
        <p:nvSpPr>
          <p:cNvPr id="4" name="Slide Number Placeholder 3"/>
          <p:cNvSpPr>
            <a:spLocks noGrp="1"/>
          </p:cNvSpPr>
          <p:nvPr>
            <p:ph type="sldNum" sz="quarter" idx="10"/>
          </p:nvPr>
        </p:nvSpPr>
        <p:spPr/>
        <p:txBody>
          <a:bodyPr/>
          <a:lstStyle/>
          <a:p>
            <a:pPr>
              <a:defRPr/>
            </a:pPr>
            <a:fld id="{73DAC7E5-C104-4DDA-9A2F-F375BB452855}" type="slidenum">
              <a:rPr lang="en-US" smtClean="0"/>
              <a:pPr>
                <a:defRPr/>
              </a:pPr>
              <a:t>13</a:t>
            </a:fld>
            <a:endParaRPr lang="en-US" dirty="0"/>
          </a:p>
        </p:txBody>
      </p:sp>
    </p:spTree>
    <p:extLst>
      <p:ext uri="{BB962C8B-B14F-4D97-AF65-F5344CB8AC3E}">
        <p14:creationId xmlns:p14="http://schemas.microsoft.com/office/powerpoint/2010/main" val="522163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7.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311645" y="6129266"/>
            <a:ext cx="2850776" cy="461665"/>
          </a:xfrm>
          <a:prstGeom prst="rect">
            <a:avLst/>
          </a:prstGeom>
          <a:noFill/>
        </p:spPr>
        <p:txBody>
          <a:bodyPr wrap="square" rtlCol="0">
            <a:spAutoFit/>
          </a:bodyPr>
          <a:lstStyle/>
          <a:p>
            <a:pPr algn="ctr"/>
            <a:r>
              <a:rPr lang="en-US" sz="2400" b="1" dirty="0" smtClean="0">
                <a:solidFill>
                  <a:schemeClr val="bg1"/>
                </a:solidFill>
              </a:rPr>
              <a:t>Section 1</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40"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Focus on Content Standards</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Sharing Implementation Experiences</a:t>
            </a:r>
          </a:p>
        </p:txBody>
      </p:sp>
      <p:sp>
        <p:nvSpPr>
          <p:cNvPr id="4" name="Text Placeholder 3"/>
          <p:cNvSpPr>
            <a:spLocks noGrp="1"/>
          </p:cNvSpPr>
          <p:nvPr>
            <p:ph type="body" idx="1"/>
          </p:nvPr>
        </p:nvSpPr>
        <p:spPr>
          <a:xfrm>
            <a:off x="623888" y="4257858"/>
            <a:ext cx="7886700" cy="443198"/>
          </a:xfrm>
        </p:spPr>
        <p:txBody>
          <a:bodyPr/>
          <a:lstStyle/>
          <a:p>
            <a:r>
              <a:rPr lang="en-US" sz="3200" dirty="0" smtClean="0"/>
              <a:t>Section 1</a:t>
            </a:r>
            <a:endParaRPr lang="en-US" sz="3200" dirty="0"/>
          </a:p>
        </p:txBody>
      </p:sp>
      <p:sp>
        <p:nvSpPr>
          <p:cNvPr id="6" name="Slide Number Placeholder 5"/>
          <p:cNvSpPr>
            <a:spLocks noGrp="1"/>
          </p:cNvSpPr>
          <p:nvPr>
            <p:ph type="sldNum" sz="quarter" idx="12"/>
          </p:nvPr>
        </p:nvSpPr>
        <p:spPr/>
        <p:txBody>
          <a:bodyPr/>
          <a:lstStyle/>
          <a:p>
            <a:pPr>
              <a:defRPr/>
            </a:pPr>
            <a:fld id="{62EE699A-6252-4274-9304-3A69FA61BB85}" type="slidenum">
              <a:rPr lang="en-US" smtClean="0">
                <a:solidFill>
                  <a:prstClr val="black">
                    <a:tint val="75000"/>
                  </a:prstClr>
                </a:solidFill>
              </a:rPr>
              <a:pPr>
                <a:defRPr/>
              </a:pPr>
              <a:t>6</a:t>
            </a:fld>
            <a:endParaRPr lang="en-US" dirty="0">
              <a:solidFill>
                <a:prstClr val="black">
                  <a:tint val="75000"/>
                </a:prstClr>
              </a:solidFill>
            </a:endParaRPr>
          </a:p>
        </p:txBody>
      </p:sp>
      <p:pic>
        <p:nvPicPr>
          <p:cNvPr id="5" name="Picture 8" descr="participant guide call out.png"/>
          <p:cNvPicPr>
            <a:picLocks noChangeAspect="1" noChangeArrowheads="1"/>
          </p:cNvPicPr>
          <p:nvPr/>
        </p:nvPicPr>
        <p:blipFill>
          <a:blip r:embed="rId3" cstate="print"/>
          <a:srcRect/>
          <a:stretch>
            <a:fillRect/>
          </a:stretch>
        </p:blipFill>
        <p:spPr bwMode="auto">
          <a:xfrm>
            <a:off x="709641" y="4695421"/>
            <a:ext cx="935822" cy="1013807"/>
          </a:xfrm>
          <a:prstGeom prst="rect">
            <a:avLst/>
          </a:prstGeom>
          <a:noFill/>
          <a:ln w="9525">
            <a:noFill/>
            <a:miter lim="800000"/>
            <a:headEnd/>
            <a:tailEnd/>
          </a:ln>
        </p:spPr>
      </p:pic>
      <p:sp>
        <p:nvSpPr>
          <p:cNvPr id="7" name="TextBox 7"/>
          <p:cNvSpPr txBox="1">
            <a:spLocks noChangeArrowheads="1"/>
          </p:cNvSpPr>
          <p:nvPr/>
        </p:nvSpPr>
        <p:spPr bwMode="auto">
          <a:xfrm>
            <a:off x="352875" y="4672259"/>
            <a:ext cx="1600200" cy="646331"/>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 6 </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Instructional Shifts for Mathematics</a:t>
            </a:r>
            <a:endParaRPr b="1" dirty="0" smtClean="0"/>
          </a:p>
        </p:txBody>
      </p:sp>
      <p:sp>
        <p:nvSpPr>
          <p:cNvPr id="34820" name="Content Placeholder 2"/>
          <p:cNvSpPr>
            <a:spLocks noGrp="1"/>
          </p:cNvSpPr>
          <p:nvPr>
            <p:ph type="body" sz="quarter" idx="10"/>
          </p:nvPr>
        </p:nvSpPr>
        <p:spPr/>
        <p:txBody>
          <a:bodyPr/>
          <a:lstStyle/>
          <a:p>
            <a:r>
              <a:rPr lang="en-US" sz="2800" dirty="0" smtClean="0"/>
              <a:t>The Standards for Mathematical Content</a:t>
            </a:r>
          </a:p>
          <a:p>
            <a:r>
              <a:rPr lang="en-US" sz="2800" dirty="0" smtClean="0"/>
              <a:t>The Standards for Mathematical Practice</a:t>
            </a:r>
          </a:p>
        </p:txBody>
      </p:sp>
      <p:sp>
        <p:nvSpPr>
          <p:cNvPr id="10" name="Slide Number Placeholder 5"/>
          <p:cNvSpPr>
            <a:spLocks noGrp="1"/>
          </p:cNvSpPr>
          <p:nvPr>
            <p:ph type="sldNum" sz="quarter" idx="12"/>
          </p:nvPr>
        </p:nvSpPr>
        <p:spPr/>
        <p:txBody>
          <a:bodyPr/>
          <a:lstStyle>
            <a:lvl1pPr>
              <a:defRPr/>
            </a:lvl1pPr>
          </a:lstStyle>
          <a:p>
            <a:pPr>
              <a:defRPr/>
            </a:pPr>
            <a:fld id="{6D04B575-71D1-4CF5-A03A-08D92AA83335}" type="slidenum">
              <a:rPr lang="en-US"/>
              <a:pPr>
                <a:defRPr/>
              </a:pPr>
              <a:t>7</a:t>
            </a:fld>
            <a:endParaRPr lang="en-US" dirty="0"/>
          </a:p>
        </p:txBody>
      </p:sp>
      <p:grpSp>
        <p:nvGrpSpPr>
          <p:cNvPr id="2" name="Group 7"/>
          <p:cNvGrpSpPr/>
          <p:nvPr/>
        </p:nvGrpSpPr>
        <p:grpSpPr>
          <a:xfrm>
            <a:off x="304800" y="3124200"/>
            <a:ext cx="2331636" cy="1865309"/>
            <a:chOff x="176321" y="1298810"/>
            <a:chExt cx="2331636" cy="1865309"/>
          </a:xfrm>
          <a:solidFill>
            <a:schemeClr val="accent2"/>
          </a:solidFill>
          <a:scene3d>
            <a:camera prst="orthographicFront">
              <a:rot lat="0" lon="0" rev="0"/>
            </a:camera>
            <a:lightRig rig="balanced" dir="t">
              <a:rot lat="0" lon="0" rev="8700000"/>
            </a:lightRig>
          </a:scene3d>
        </p:grpSpPr>
        <p:sp>
          <p:nvSpPr>
            <p:cNvPr id="9" name="Rounded Rectangle 8"/>
            <p:cNvSpPr/>
            <p:nvPr/>
          </p:nvSpPr>
          <p:spPr>
            <a:xfrm>
              <a:off x="176321" y="1298810"/>
              <a:ext cx="2331636" cy="1865309"/>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Rounded Rectangle 4"/>
            <p:cNvSpPr/>
            <p:nvPr/>
          </p:nvSpPr>
          <p:spPr>
            <a:xfrm>
              <a:off x="230954" y="1353443"/>
              <a:ext cx="2222370" cy="1756043"/>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0485" tIns="70485" rIns="70485" bIns="70485" spcCol="1270" anchor="ctr"/>
            <a:lstStyle/>
            <a:p>
              <a:pPr algn="ctr" defTabSz="1644650">
                <a:lnSpc>
                  <a:spcPct val="90000"/>
                </a:lnSpc>
                <a:spcAft>
                  <a:spcPct val="35000"/>
                </a:spcAft>
                <a:defRPr/>
              </a:pPr>
              <a:r>
                <a:rPr lang="en-US" sz="3700" dirty="0"/>
                <a:t>Focus</a:t>
              </a:r>
            </a:p>
          </p:txBody>
        </p:sp>
      </p:grpSp>
      <p:grpSp>
        <p:nvGrpSpPr>
          <p:cNvPr id="3" name="Group 11"/>
          <p:cNvGrpSpPr/>
          <p:nvPr/>
        </p:nvGrpSpPr>
        <p:grpSpPr>
          <a:xfrm>
            <a:off x="3276600" y="3124200"/>
            <a:ext cx="2331636" cy="1865309"/>
            <a:chOff x="3025181" y="-184212"/>
            <a:chExt cx="2331636" cy="1865309"/>
          </a:xfrm>
          <a:solidFill>
            <a:schemeClr val="accent4"/>
          </a:solidFill>
          <a:scene3d>
            <a:camera prst="orthographicFront">
              <a:rot lat="0" lon="0" rev="0"/>
            </a:camera>
            <a:lightRig rig="balanced" dir="t">
              <a:rot lat="0" lon="0" rev="8700000"/>
            </a:lightRig>
          </a:scene3d>
        </p:grpSpPr>
        <p:sp>
          <p:nvSpPr>
            <p:cNvPr id="13" name="Rounded Rectangle 12"/>
            <p:cNvSpPr/>
            <p:nvPr/>
          </p:nvSpPr>
          <p:spPr>
            <a:xfrm>
              <a:off x="3025181" y="-184212"/>
              <a:ext cx="2331636" cy="1865309"/>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4" name="Rounded Rectangle 4"/>
            <p:cNvSpPr/>
            <p:nvPr/>
          </p:nvSpPr>
          <p:spPr>
            <a:xfrm>
              <a:off x="3079814" y="-129579"/>
              <a:ext cx="2222370" cy="1756043"/>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0485" tIns="70485" rIns="70485" bIns="70485" spcCol="1270" anchor="ctr"/>
            <a:lstStyle/>
            <a:p>
              <a:pPr algn="ctr" defTabSz="1644650">
                <a:lnSpc>
                  <a:spcPct val="90000"/>
                </a:lnSpc>
                <a:spcAft>
                  <a:spcPct val="35000"/>
                </a:spcAft>
                <a:defRPr/>
              </a:pPr>
              <a:r>
                <a:rPr lang="en-US" sz="3700" dirty="0"/>
                <a:t>Coherence</a:t>
              </a:r>
            </a:p>
          </p:txBody>
        </p:sp>
      </p:grpSp>
      <p:grpSp>
        <p:nvGrpSpPr>
          <p:cNvPr id="4" name="Group 14"/>
          <p:cNvGrpSpPr>
            <a:grpSpLocks/>
          </p:cNvGrpSpPr>
          <p:nvPr/>
        </p:nvGrpSpPr>
        <p:grpSpPr bwMode="auto">
          <a:xfrm>
            <a:off x="6248400" y="3124200"/>
            <a:ext cx="2332038" cy="1865312"/>
            <a:chOff x="5874041" y="1298810"/>
            <a:chExt cx="2331636" cy="1865309"/>
          </a:xfrm>
          <a:scene3d>
            <a:camera prst="orthographicFront">
              <a:rot lat="0" lon="0" rev="0"/>
            </a:camera>
            <a:lightRig rig="balanced" dir="t">
              <a:rot lat="0" lon="0" rev="8700000"/>
            </a:lightRig>
          </a:scene3d>
        </p:grpSpPr>
        <p:sp>
          <p:nvSpPr>
            <p:cNvPr id="16" name="Rounded Rectangle 15"/>
            <p:cNvSpPr/>
            <p:nvPr/>
          </p:nvSpPr>
          <p:spPr>
            <a:xfrm>
              <a:off x="5874041" y="1298810"/>
              <a:ext cx="2331636" cy="1865309"/>
            </a:xfrm>
            <a:prstGeom prst="roundRect">
              <a:avLst>
                <a:gd name="adj" fmla="val 10000"/>
              </a:avLst>
            </a:prstGeom>
            <a:solidFill>
              <a:schemeClr val="accent3">
                <a:lumMod val="75000"/>
              </a:schemeClr>
            </a:solid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7" name="Rounded Rectangle 4"/>
            <p:cNvSpPr/>
            <p:nvPr/>
          </p:nvSpPr>
          <p:spPr>
            <a:xfrm>
              <a:off x="5928007" y="1352785"/>
              <a:ext cx="2223705" cy="1757359"/>
            </a:xfrm>
            <a:prstGeom prst="rect">
              <a:avLst/>
            </a:prstGeom>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0485" tIns="70485" rIns="70485" bIns="70485" spcCol="1270" anchor="ctr"/>
            <a:lstStyle/>
            <a:p>
              <a:pPr algn="ctr" defTabSz="1644650">
                <a:lnSpc>
                  <a:spcPct val="90000"/>
                </a:lnSpc>
                <a:spcAft>
                  <a:spcPct val="35000"/>
                </a:spcAft>
                <a:defRPr/>
              </a:pPr>
              <a:r>
                <a:rPr lang="en-US" sz="3700" dirty="0"/>
                <a:t>Rigor</a:t>
              </a:r>
            </a:p>
          </p:txBody>
        </p:sp>
      </p:grpSp>
      <p:sp>
        <p:nvSpPr>
          <p:cNvPr id="15" name="Right Brace 14"/>
          <p:cNvSpPr/>
          <p:nvPr/>
        </p:nvSpPr>
        <p:spPr>
          <a:xfrm>
            <a:off x="6705600" y="1295400"/>
            <a:ext cx="381000" cy="106680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TextBox 17"/>
          <p:cNvSpPr txBox="1"/>
          <p:nvPr/>
        </p:nvSpPr>
        <p:spPr>
          <a:xfrm>
            <a:off x="7162800" y="1600200"/>
            <a:ext cx="1600200" cy="400110"/>
          </a:xfrm>
          <a:prstGeom prst="rect">
            <a:avLst/>
          </a:prstGeom>
          <a:noFill/>
        </p:spPr>
        <p:txBody>
          <a:bodyPr wrap="square" rtlCol="0">
            <a:spAutoFit/>
          </a:bodyPr>
          <a:lstStyle/>
          <a:p>
            <a:r>
              <a:rPr lang="en-US" sz="2000" b="1" dirty="0" smtClean="0">
                <a:latin typeface="+mn-lt"/>
              </a:rPr>
              <a:t>Two Areas</a:t>
            </a:r>
            <a:endParaRPr lang="en-US" sz="2000" b="1" dirty="0">
              <a:latin typeface="+mn-lt"/>
            </a:endParaRPr>
          </a:p>
        </p:txBody>
      </p:sp>
      <p:sp>
        <p:nvSpPr>
          <p:cNvPr id="19" name="Footer Placeholder 18"/>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Box 5"/>
          <p:cNvSpPr txBox="1">
            <a:spLocks noChangeArrowheads="1"/>
          </p:cNvSpPr>
          <p:nvPr/>
        </p:nvSpPr>
        <p:spPr bwMode="auto">
          <a:xfrm>
            <a:off x="2895599" y="606504"/>
            <a:ext cx="6029739" cy="523220"/>
          </a:xfrm>
          <a:prstGeom prst="rect">
            <a:avLst/>
          </a:prstGeom>
          <a:noFill/>
          <a:ln w="9525">
            <a:noFill/>
            <a:miter lim="800000"/>
            <a:headEnd/>
            <a:tailEnd/>
          </a:ln>
        </p:spPr>
        <p:txBody>
          <a:bodyPr wrap="square">
            <a:spAutoFit/>
          </a:bodyPr>
          <a:lstStyle/>
          <a:p>
            <a:r>
              <a:rPr lang="en-US" sz="2800" dirty="0"/>
              <a:t>F</a:t>
            </a:r>
            <a:r>
              <a:rPr lang="en-US" sz="2800" dirty="0" smtClean="0">
                <a:latin typeface="+mn-lt"/>
              </a:rPr>
              <a:t>ocus </a:t>
            </a:r>
            <a:r>
              <a:rPr lang="en-US" sz="2800" dirty="0">
                <a:latin typeface="+mn-lt"/>
              </a:rPr>
              <a:t>on the major work for each </a:t>
            </a:r>
            <a:r>
              <a:rPr lang="en-US" sz="2800" dirty="0" smtClean="0">
                <a:latin typeface="+mn-lt"/>
              </a:rPr>
              <a:t>grade</a:t>
            </a:r>
            <a:endParaRPr lang="en-US" sz="2800" dirty="0">
              <a:latin typeface="+mn-lt"/>
            </a:endParaRPr>
          </a:p>
        </p:txBody>
      </p:sp>
      <p:grpSp>
        <p:nvGrpSpPr>
          <p:cNvPr id="2" name="Group 7"/>
          <p:cNvGrpSpPr/>
          <p:nvPr/>
        </p:nvGrpSpPr>
        <p:grpSpPr>
          <a:xfrm>
            <a:off x="228601" y="457200"/>
            <a:ext cx="2362200" cy="1828800"/>
            <a:chOff x="228176" y="1323797"/>
            <a:chExt cx="2416423" cy="1933138"/>
          </a:xfrm>
          <a:solidFill>
            <a:schemeClr val="accent2"/>
          </a:solidFill>
          <a:scene3d>
            <a:camera prst="orthographicFront">
              <a:rot lat="0" lon="0" rev="0"/>
            </a:camera>
            <a:lightRig rig="balanced" dir="t">
              <a:rot lat="0" lon="0" rev="8700000"/>
            </a:lightRig>
          </a:scene3d>
        </p:grpSpPr>
        <p:sp>
          <p:nvSpPr>
            <p:cNvPr id="9" name="Rounded Rectangle 8"/>
            <p:cNvSpPr/>
            <p:nvPr/>
          </p:nvSpPr>
          <p:spPr>
            <a:xfrm>
              <a:off x="228176" y="1323797"/>
              <a:ext cx="2416423" cy="1933138"/>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284796" y="1380417"/>
              <a:ext cx="2303183" cy="1819898"/>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2390" tIns="72390" rIns="72390" bIns="72390" spcCol="1270" anchor="ctr"/>
            <a:lstStyle/>
            <a:p>
              <a:pPr algn="ctr" defTabSz="1689100">
                <a:lnSpc>
                  <a:spcPct val="90000"/>
                </a:lnSpc>
                <a:spcAft>
                  <a:spcPct val="35000"/>
                </a:spcAft>
                <a:defRPr/>
              </a:pPr>
              <a:r>
                <a:rPr lang="en-US" sz="3600" dirty="0"/>
                <a:t>Focus</a:t>
              </a:r>
            </a:p>
          </p:txBody>
        </p:sp>
      </p:grpSp>
      <p:sp>
        <p:nvSpPr>
          <p:cNvPr id="7" name="Slide Number Placeholder 6"/>
          <p:cNvSpPr>
            <a:spLocks noGrp="1"/>
          </p:cNvSpPr>
          <p:nvPr>
            <p:ph type="sldNum" sz="quarter" idx="12"/>
          </p:nvPr>
        </p:nvSpPr>
        <p:spPr/>
        <p:txBody>
          <a:bodyPr/>
          <a:lstStyle/>
          <a:p>
            <a:pPr>
              <a:defRPr/>
            </a:pPr>
            <a:fld id="{38171C33-D6D0-4E30-AA9A-2FBCE4B3736A}" type="slidenum">
              <a:rPr lang="en-US" smtClean="0"/>
              <a:pPr>
                <a:defRPr/>
              </a:pPr>
              <a:t>8</a:t>
            </a:fld>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pic>
        <p:nvPicPr>
          <p:cNvPr id="11" name="Picture 5"/>
          <p:cNvPicPr>
            <a:picLocks noChangeAspect="1"/>
          </p:cNvPicPr>
          <p:nvPr/>
        </p:nvPicPr>
        <p:blipFill>
          <a:blip r:embed="rId3" cstate="print"/>
          <a:srcRect r="3096" b="25002"/>
          <a:stretch>
            <a:fillRect/>
          </a:stretch>
        </p:blipFill>
        <p:spPr bwMode="auto">
          <a:xfrm>
            <a:off x="3383272" y="1129724"/>
            <a:ext cx="5054391" cy="4717431"/>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5"/>
          <p:cNvSpPr txBox="1">
            <a:spLocks noChangeArrowheads="1"/>
          </p:cNvSpPr>
          <p:nvPr/>
        </p:nvSpPr>
        <p:spPr bwMode="auto">
          <a:xfrm>
            <a:off x="2743200" y="673100"/>
            <a:ext cx="5181600" cy="1384300"/>
          </a:xfrm>
          <a:prstGeom prst="rect">
            <a:avLst/>
          </a:prstGeom>
          <a:noFill/>
          <a:ln w="9525">
            <a:noFill/>
            <a:miter lim="800000"/>
            <a:headEnd/>
            <a:tailEnd/>
          </a:ln>
        </p:spPr>
        <p:txBody>
          <a:bodyPr>
            <a:spAutoFit/>
          </a:bodyPr>
          <a:lstStyle/>
          <a:p>
            <a:r>
              <a:rPr lang="en-US" sz="2800" dirty="0">
                <a:latin typeface="+mn-lt"/>
              </a:rPr>
              <a:t>The Standards are designed around coherent progressions and conceptual </a:t>
            </a:r>
            <a:r>
              <a:rPr lang="en-US" sz="2800" dirty="0" smtClean="0">
                <a:latin typeface="+mn-lt"/>
              </a:rPr>
              <a:t>connections </a:t>
            </a:r>
            <a:endParaRPr lang="en-US" sz="2800" dirty="0">
              <a:latin typeface="+mn-lt"/>
            </a:endParaRPr>
          </a:p>
        </p:txBody>
      </p:sp>
      <p:grpSp>
        <p:nvGrpSpPr>
          <p:cNvPr id="2" name="Group 7"/>
          <p:cNvGrpSpPr/>
          <p:nvPr/>
        </p:nvGrpSpPr>
        <p:grpSpPr>
          <a:xfrm>
            <a:off x="228601" y="381000"/>
            <a:ext cx="2285999" cy="1905000"/>
            <a:chOff x="3135188" y="-189496"/>
            <a:chExt cx="2416423" cy="1933138"/>
          </a:xfrm>
          <a:solidFill>
            <a:schemeClr val="accent4"/>
          </a:solidFill>
          <a:scene3d>
            <a:camera prst="orthographicFront">
              <a:rot lat="0" lon="0" rev="0"/>
            </a:camera>
            <a:lightRig rig="balanced" dir="t">
              <a:rot lat="0" lon="0" rev="8700000"/>
            </a:lightRig>
          </a:scene3d>
        </p:grpSpPr>
        <p:sp>
          <p:nvSpPr>
            <p:cNvPr id="9" name="Rounded Rectangle 8"/>
            <p:cNvSpPr/>
            <p:nvPr/>
          </p:nvSpPr>
          <p:spPr>
            <a:xfrm>
              <a:off x="3135188" y="-189496"/>
              <a:ext cx="2416423" cy="1933138"/>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3191808" y="-132876"/>
              <a:ext cx="2303183" cy="1819898"/>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2390" tIns="72390" rIns="72390" bIns="72390" spcCol="1270" anchor="ctr"/>
            <a:lstStyle/>
            <a:p>
              <a:pPr algn="ctr" defTabSz="1689100">
                <a:lnSpc>
                  <a:spcPct val="90000"/>
                </a:lnSpc>
                <a:spcAft>
                  <a:spcPct val="35000"/>
                </a:spcAft>
                <a:defRPr/>
              </a:pPr>
              <a:r>
                <a:rPr lang="en-US" sz="3600" dirty="0"/>
                <a:t>Coherence</a:t>
              </a:r>
            </a:p>
          </p:txBody>
        </p:sp>
      </p:grpSp>
      <p:sp>
        <p:nvSpPr>
          <p:cNvPr id="11" name="Slide Number Placeholder 10"/>
          <p:cNvSpPr>
            <a:spLocks noGrp="1"/>
          </p:cNvSpPr>
          <p:nvPr>
            <p:ph type="sldNum" sz="quarter" idx="12"/>
          </p:nvPr>
        </p:nvSpPr>
        <p:spPr/>
        <p:txBody>
          <a:bodyPr/>
          <a:lstStyle/>
          <a:p>
            <a:pPr>
              <a:defRPr/>
            </a:pPr>
            <a:fld id="{38171C33-D6D0-4E30-AA9A-2FBCE4B3736A}" type="slidenum">
              <a:rPr lang="en-US" smtClean="0"/>
              <a:pPr>
                <a:defRPr/>
              </a:pPr>
              <a:t>9</a:t>
            </a:fld>
            <a:endParaRPr lang="en-US" dirty="0"/>
          </a:p>
        </p:txBody>
      </p:sp>
      <p:sp>
        <p:nvSpPr>
          <p:cNvPr id="15" name="Footer Placeholder 14"/>
          <p:cNvSpPr>
            <a:spLocks noGrp="1"/>
          </p:cNvSpPr>
          <p:nvPr>
            <p:ph type="ftr" sz="quarter" idx="11"/>
          </p:nvPr>
        </p:nvSpPr>
        <p:spPr/>
        <p:txBody>
          <a:bodyPr/>
          <a:lstStyle/>
          <a:p>
            <a:r>
              <a:rPr lang="en-US" dirty="0" smtClean="0"/>
              <a:t> </a:t>
            </a:r>
            <a:endParaRPr lang="en-US" dirty="0"/>
          </a:p>
        </p:txBody>
      </p:sp>
      <p:graphicFrame>
        <p:nvGraphicFramePr>
          <p:cNvPr id="16" name="Diagram 15"/>
          <p:cNvGraphicFramePr/>
          <p:nvPr>
            <p:extLst>
              <p:ext uri="{D42A27DB-BD31-4B8C-83A1-F6EECF244321}">
                <p14:modId xmlns:p14="http://schemas.microsoft.com/office/powerpoint/2010/main" val="2444800974"/>
              </p:ext>
            </p:extLst>
          </p:nvPr>
        </p:nvGraphicFramePr>
        <p:xfrm>
          <a:off x="0" y="1739282"/>
          <a:ext cx="9144000" cy="3306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TextBox 10"/>
          <p:cNvSpPr txBox="1">
            <a:spLocks noChangeArrowheads="1"/>
          </p:cNvSpPr>
          <p:nvPr/>
        </p:nvSpPr>
        <p:spPr bwMode="auto">
          <a:xfrm>
            <a:off x="0" y="4218391"/>
            <a:ext cx="2895600" cy="1631216"/>
          </a:xfrm>
          <a:prstGeom prst="rect">
            <a:avLst/>
          </a:prstGeom>
          <a:noFill/>
          <a:ln w="9525">
            <a:noFill/>
            <a:miter lim="800000"/>
            <a:headEnd/>
            <a:tailEnd/>
          </a:ln>
        </p:spPr>
        <p:txBody>
          <a:bodyPr>
            <a:spAutoFit/>
          </a:bodyPr>
          <a:lstStyle/>
          <a:p>
            <a:pPr algn="ctr" fontAlgn="base">
              <a:spcBef>
                <a:spcPct val="0"/>
              </a:spcBef>
              <a:spcAft>
                <a:spcPct val="0"/>
              </a:spcAft>
            </a:pPr>
            <a:r>
              <a:rPr lang="en-US" sz="2000" dirty="0">
                <a:solidFill>
                  <a:prstClr val="black"/>
                </a:solidFill>
              </a:rPr>
              <a:t>Analyze proportional relationships and use them to solve real-world and mathematical problems.</a:t>
            </a:r>
          </a:p>
        </p:txBody>
      </p:sp>
      <p:sp>
        <p:nvSpPr>
          <p:cNvPr id="18" name="TextBox 12"/>
          <p:cNvSpPr txBox="1">
            <a:spLocks noChangeArrowheads="1"/>
          </p:cNvSpPr>
          <p:nvPr/>
        </p:nvSpPr>
        <p:spPr bwMode="auto">
          <a:xfrm>
            <a:off x="3087272" y="4244306"/>
            <a:ext cx="2971800" cy="1323439"/>
          </a:xfrm>
          <a:prstGeom prst="rect">
            <a:avLst/>
          </a:prstGeom>
          <a:noFill/>
          <a:ln w="9525">
            <a:noFill/>
            <a:miter lim="800000"/>
            <a:headEnd/>
            <a:tailEnd/>
          </a:ln>
        </p:spPr>
        <p:txBody>
          <a:bodyPr>
            <a:spAutoFit/>
          </a:bodyPr>
          <a:lstStyle/>
          <a:p>
            <a:pPr algn="ctr" fontAlgn="base">
              <a:spcBef>
                <a:spcPct val="0"/>
              </a:spcBef>
              <a:spcAft>
                <a:spcPct val="0"/>
              </a:spcAft>
            </a:pPr>
            <a:r>
              <a:rPr lang="en-US" sz="2000" dirty="0">
                <a:solidFill>
                  <a:prstClr val="black"/>
                </a:solidFill>
              </a:rPr>
              <a:t>Understand the connections between proportional relationships, lines, and linear equations.</a:t>
            </a:r>
          </a:p>
        </p:txBody>
      </p:sp>
      <p:sp>
        <p:nvSpPr>
          <p:cNvPr id="19" name="TextBox 14"/>
          <p:cNvSpPr txBox="1">
            <a:spLocks noChangeArrowheads="1"/>
          </p:cNvSpPr>
          <p:nvPr/>
        </p:nvSpPr>
        <p:spPr bwMode="auto">
          <a:xfrm>
            <a:off x="6067132" y="4268921"/>
            <a:ext cx="2667000" cy="1015663"/>
          </a:xfrm>
          <a:prstGeom prst="rect">
            <a:avLst/>
          </a:prstGeom>
          <a:noFill/>
          <a:ln w="9525">
            <a:noFill/>
            <a:miter lim="800000"/>
            <a:headEnd/>
            <a:tailEnd/>
          </a:ln>
        </p:spPr>
        <p:txBody>
          <a:bodyPr>
            <a:spAutoFit/>
          </a:bodyPr>
          <a:lstStyle/>
          <a:p>
            <a:pPr algn="ctr" fontAlgn="base">
              <a:spcBef>
                <a:spcPct val="0"/>
              </a:spcBef>
              <a:spcAft>
                <a:spcPct val="0"/>
              </a:spcAft>
            </a:pPr>
            <a:r>
              <a:rPr lang="en-US" sz="2000" dirty="0">
                <a:solidFill>
                  <a:prstClr val="black"/>
                </a:solidFill>
              </a:rPr>
              <a:t>Create equations that describe numbers or relationships.</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Box 5"/>
          <p:cNvSpPr txBox="1">
            <a:spLocks noChangeArrowheads="1"/>
          </p:cNvSpPr>
          <p:nvPr/>
        </p:nvSpPr>
        <p:spPr bwMode="auto">
          <a:xfrm>
            <a:off x="2895600" y="386862"/>
            <a:ext cx="5181600" cy="1200329"/>
          </a:xfrm>
          <a:prstGeom prst="rect">
            <a:avLst/>
          </a:prstGeom>
          <a:noFill/>
          <a:ln w="9525">
            <a:noFill/>
            <a:miter lim="800000"/>
            <a:headEnd/>
            <a:tailEnd/>
          </a:ln>
        </p:spPr>
        <p:txBody>
          <a:bodyPr>
            <a:spAutoFit/>
          </a:bodyPr>
          <a:lstStyle/>
          <a:p>
            <a:r>
              <a:rPr lang="en-US" sz="2400" dirty="0">
                <a:latin typeface="+mn-lt"/>
              </a:rPr>
              <a:t>The </a:t>
            </a:r>
            <a:r>
              <a:rPr lang="en-US" sz="2400" dirty="0" smtClean="0">
                <a:latin typeface="+mn-lt"/>
              </a:rPr>
              <a:t>CCS-Math </a:t>
            </a:r>
            <a:r>
              <a:rPr lang="en-US" sz="2400" dirty="0">
                <a:latin typeface="+mn-lt"/>
              </a:rPr>
              <a:t>are designed around coherent progressions and conceptual </a:t>
            </a:r>
            <a:r>
              <a:rPr lang="en-US" sz="2400" dirty="0" smtClean="0">
                <a:latin typeface="+mn-lt"/>
              </a:rPr>
              <a:t>connections </a:t>
            </a:r>
            <a:endParaRPr lang="en-US" sz="2400" dirty="0">
              <a:latin typeface="+mn-lt"/>
            </a:endParaRPr>
          </a:p>
        </p:txBody>
      </p:sp>
      <p:grpSp>
        <p:nvGrpSpPr>
          <p:cNvPr id="2" name="Group 7"/>
          <p:cNvGrpSpPr/>
          <p:nvPr/>
        </p:nvGrpSpPr>
        <p:grpSpPr>
          <a:xfrm>
            <a:off x="134817" y="93784"/>
            <a:ext cx="2286000" cy="1752600"/>
            <a:chOff x="3135188" y="-189496"/>
            <a:chExt cx="2416423" cy="1933138"/>
          </a:xfrm>
          <a:solidFill>
            <a:schemeClr val="accent4"/>
          </a:solidFill>
          <a:scene3d>
            <a:camera prst="orthographicFront">
              <a:rot lat="0" lon="0" rev="0"/>
            </a:camera>
            <a:lightRig rig="balanced" dir="t">
              <a:rot lat="0" lon="0" rev="8700000"/>
            </a:lightRig>
          </a:scene3d>
        </p:grpSpPr>
        <p:sp>
          <p:nvSpPr>
            <p:cNvPr id="9" name="Rounded Rectangle 8"/>
            <p:cNvSpPr/>
            <p:nvPr/>
          </p:nvSpPr>
          <p:spPr>
            <a:xfrm>
              <a:off x="3135188" y="-189496"/>
              <a:ext cx="2416423" cy="1933138"/>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3191808" y="-132876"/>
              <a:ext cx="2303183" cy="1819898"/>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2390" tIns="72390" rIns="72390" bIns="72390" spcCol="1270" anchor="ctr"/>
            <a:lstStyle/>
            <a:p>
              <a:pPr algn="ctr" defTabSz="1689100">
                <a:lnSpc>
                  <a:spcPct val="90000"/>
                </a:lnSpc>
                <a:spcAft>
                  <a:spcPct val="35000"/>
                </a:spcAft>
                <a:defRPr/>
              </a:pPr>
              <a:r>
                <a:rPr lang="en-US" sz="3200" dirty="0"/>
                <a:t>Coherence</a:t>
              </a:r>
            </a:p>
          </p:txBody>
        </p:sp>
      </p:grpSp>
      <p:pic>
        <p:nvPicPr>
          <p:cNvPr id="37892" name="Picture 17"/>
          <p:cNvPicPr>
            <a:picLocks noChangeAspect="1" noChangeArrowheads="1"/>
          </p:cNvPicPr>
          <p:nvPr/>
        </p:nvPicPr>
        <p:blipFill>
          <a:blip r:embed="rId3" cstate="print"/>
          <a:srcRect l="11058" t="17178" r="24840" b="18205"/>
          <a:stretch>
            <a:fillRect/>
          </a:stretch>
        </p:blipFill>
        <p:spPr bwMode="auto">
          <a:xfrm>
            <a:off x="1781907" y="1998785"/>
            <a:ext cx="6096000" cy="334536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Left Brace 6"/>
          <p:cNvSpPr/>
          <p:nvPr/>
        </p:nvSpPr>
        <p:spPr>
          <a:xfrm rot="16200000">
            <a:off x="4624754" y="2403232"/>
            <a:ext cx="457200" cy="6248400"/>
          </a:xfrm>
          <a:prstGeom prst="leftBrace">
            <a:avLst>
              <a:gd name="adj1" fmla="val 8333"/>
              <a:gd name="adj2" fmla="val 50366"/>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TextBox 7"/>
          <p:cNvSpPr txBox="1"/>
          <p:nvPr/>
        </p:nvSpPr>
        <p:spPr>
          <a:xfrm>
            <a:off x="2784239" y="5656386"/>
            <a:ext cx="4495800" cy="400110"/>
          </a:xfrm>
          <a:prstGeom prst="rect">
            <a:avLst/>
          </a:prstGeom>
          <a:noFill/>
        </p:spPr>
        <p:txBody>
          <a:bodyPr wrap="square" rtlCol="0">
            <a:spAutoFit/>
          </a:bodyPr>
          <a:lstStyle/>
          <a:p>
            <a:r>
              <a:rPr lang="en-US" sz="2000" b="1" dirty="0" smtClean="0">
                <a:latin typeface="+mn-lt"/>
              </a:rPr>
              <a:t>Math Concept Progression K-12</a:t>
            </a:r>
            <a:endParaRPr lang="en-US" sz="2000" b="1" dirty="0">
              <a:latin typeface="+mn-lt"/>
            </a:endParaRPr>
          </a:p>
        </p:txBody>
      </p:sp>
      <p:sp>
        <p:nvSpPr>
          <p:cNvPr id="11" name="TextBox 10"/>
          <p:cNvSpPr txBox="1"/>
          <p:nvPr/>
        </p:nvSpPr>
        <p:spPr>
          <a:xfrm>
            <a:off x="3352800" y="1535724"/>
            <a:ext cx="4495800" cy="400110"/>
          </a:xfrm>
          <a:prstGeom prst="rect">
            <a:avLst/>
          </a:prstGeom>
          <a:noFill/>
        </p:spPr>
        <p:txBody>
          <a:bodyPr wrap="square" rtlCol="0">
            <a:spAutoFit/>
          </a:bodyPr>
          <a:lstStyle/>
          <a:p>
            <a:r>
              <a:rPr lang="en-US" sz="2000" b="1" dirty="0" smtClean="0">
                <a:latin typeface="+mn-lt"/>
              </a:rPr>
              <a:t>All Roads Lead to Algebra……</a:t>
            </a:r>
            <a:endParaRPr lang="en-US" sz="2000" b="1" dirty="0">
              <a:latin typeface="+mn-lt"/>
            </a:endParaRPr>
          </a:p>
        </p:txBody>
      </p:sp>
      <p:sp>
        <p:nvSpPr>
          <p:cNvPr id="12" name="Oval 11"/>
          <p:cNvSpPr/>
          <p:nvPr/>
        </p:nvSpPr>
        <p:spPr>
          <a:xfrm>
            <a:off x="6588369" y="2438400"/>
            <a:ext cx="990600" cy="2514600"/>
          </a:xfrm>
          <a:prstGeom prst="ellipse">
            <a:avLst/>
          </a:prstGeom>
          <a:noFill/>
          <a:ln>
            <a:solidFill>
              <a:schemeClr val="bg1"/>
            </a:solidFill>
          </a:ln>
          <a:effectLst>
            <a:glow rad="635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laceholder 12"/>
          <p:cNvSpPr>
            <a:spLocks noGrp="1"/>
          </p:cNvSpPr>
          <p:nvPr>
            <p:ph type="sldNum" sz="quarter" idx="12"/>
          </p:nvPr>
        </p:nvSpPr>
        <p:spPr/>
        <p:txBody>
          <a:bodyPr/>
          <a:lstStyle/>
          <a:p>
            <a:pPr>
              <a:defRPr/>
            </a:pPr>
            <a:fld id="{38171C33-D6D0-4E30-AA9A-2FBCE4B3736A}" type="slidenum">
              <a:rPr lang="en-US" smtClean="0"/>
              <a:pPr>
                <a:defRPr/>
              </a:pPr>
              <a:t>10</a:t>
            </a:fld>
            <a:endParaRPr lang="en-US" dirty="0"/>
          </a:p>
        </p:txBody>
      </p:sp>
      <p:sp>
        <p:nvSpPr>
          <p:cNvPr id="14" name="Footer Placeholder 13"/>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5"/>
          <p:cNvSpPr txBox="1">
            <a:spLocks noChangeArrowheads="1"/>
          </p:cNvSpPr>
          <p:nvPr/>
        </p:nvSpPr>
        <p:spPr bwMode="auto">
          <a:xfrm>
            <a:off x="2895600" y="685800"/>
            <a:ext cx="4800600" cy="954088"/>
          </a:xfrm>
          <a:prstGeom prst="rect">
            <a:avLst/>
          </a:prstGeom>
          <a:noFill/>
          <a:ln w="9525">
            <a:noFill/>
            <a:miter lim="800000"/>
            <a:headEnd/>
            <a:tailEnd/>
          </a:ln>
        </p:spPr>
        <p:txBody>
          <a:bodyPr>
            <a:spAutoFit/>
          </a:bodyPr>
          <a:lstStyle/>
          <a:p>
            <a:r>
              <a:rPr lang="en-US" sz="2800" dirty="0">
                <a:latin typeface="+mn-lt"/>
              </a:rPr>
              <a:t>The major topics at each grade level focus </a:t>
            </a:r>
            <a:r>
              <a:rPr lang="en-US" sz="2800" dirty="0" smtClean="0">
                <a:latin typeface="+mn-lt"/>
              </a:rPr>
              <a:t>on</a:t>
            </a:r>
            <a:r>
              <a:rPr lang="en-US" sz="2800" dirty="0">
                <a:latin typeface="+mn-lt"/>
              </a:rPr>
              <a:t>:</a:t>
            </a:r>
          </a:p>
        </p:txBody>
      </p:sp>
      <p:grpSp>
        <p:nvGrpSpPr>
          <p:cNvPr id="2" name="Group 8"/>
          <p:cNvGrpSpPr>
            <a:grpSpLocks/>
          </p:cNvGrpSpPr>
          <p:nvPr/>
        </p:nvGrpSpPr>
        <p:grpSpPr bwMode="auto">
          <a:xfrm>
            <a:off x="304800" y="152400"/>
            <a:ext cx="2416175" cy="1933575"/>
            <a:chOff x="6042200" y="1323797"/>
            <a:chExt cx="2416423" cy="1933138"/>
          </a:xfrm>
          <a:scene3d>
            <a:camera prst="orthographicFront">
              <a:rot lat="0" lon="0" rev="0"/>
            </a:camera>
            <a:lightRig rig="balanced" dir="t">
              <a:rot lat="0" lon="0" rev="8700000"/>
            </a:lightRig>
          </a:scene3d>
        </p:grpSpPr>
        <p:sp>
          <p:nvSpPr>
            <p:cNvPr id="10" name="Rounded Rectangle 9"/>
            <p:cNvSpPr/>
            <p:nvPr/>
          </p:nvSpPr>
          <p:spPr>
            <a:xfrm>
              <a:off x="6042200" y="1323797"/>
              <a:ext cx="2416423" cy="1933138"/>
            </a:xfrm>
            <a:prstGeom prst="roundRect">
              <a:avLst>
                <a:gd name="adj" fmla="val 10000"/>
              </a:avLst>
            </a:prstGeom>
            <a:solidFill>
              <a:schemeClr val="accent3">
                <a:lumMod val="75000"/>
              </a:schemeClr>
            </a:solid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Rounded Rectangle 4"/>
            <p:cNvSpPr/>
            <p:nvPr/>
          </p:nvSpPr>
          <p:spPr>
            <a:xfrm>
              <a:off x="6099356" y="1380934"/>
              <a:ext cx="2302111" cy="1818864"/>
            </a:xfrm>
            <a:prstGeom prst="rect">
              <a:avLst/>
            </a:prstGeom>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2390" tIns="72390" rIns="72390" bIns="72390" spcCol="1270" anchor="ctr"/>
            <a:lstStyle/>
            <a:p>
              <a:pPr algn="ctr" defTabSz="1689100">
                <a:lnSpc>
                  <a:spcPct val="90000"/>
                </a:lnSpc>
                <a:spcAft>
                  <a:spcPct val="35000"/>
                </a:spcAft>
                <a:defRPr/>
              </a:pPr>
              <a:r>
                <a:rPr lang="en-US" sz="3600" dirty="0"/>
                <a:t>Rigor</a:t>
              </a:r>
            </a:p>
          </p:txBody>
        </p:sp>
      </p:grpSp>
      <p:sp>
        <p:nvSpPr>
          <p:cNvPr id="14" name="TextBox 13"/>
          <p:cNvSpPr txBox="1"/>
          <p:nvPr/>
        </p:nvSpPr>
        <p:spPr>
          <a:xfrm>
            <a:off x="228600" y="2514600"/>
            <a:ext cx="2743200" cy="2862322"/>
          </a:xfrm>
          <a:prstGeom prst="rect">
            <a:avLst/>
          </a:prstGeom>
          <a:solidFill>
            <a:schemeClr val="accent1"/>
          </a:solidFill>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noAutofit/>
          </a:bodyPr>
          <a:lstStyle/>
          <a:p>
            <a:pPr algn="ctr">
              <a:defRPr/>
            </a:pPr>
            <a:endParaRPr lang="en-US" sz="800" b="1" dirty="0" smtClean="0">
              <a:latin typeface="+mn-lt"/>
            </a:endParaRPr>
          </a:p>
          <a:p>
            <a:pPr algn="ctr">
              <a:defRPr/>
            </a:pPr>
            <a:r>
              <a:rPr lang="en-US" sz="2000" b="1" dirty="0" smtClean="0">
                <a:solidFill>
                  <a:schemeClr val="bg1"/>
                </a:solidFill>
                <a:latin typeface="+mn-lt"/>
              </a:rPr>
              <a:t>CONCEPTUAL UNDERSTANDING</a:t>
            </a:r>
          </a:p>
          <a:p>
            <a:pPr algn="ctr">
              <a:defRPr/>
            </a:pPr>
            <a:endParaRPr lang="en-US" sz="1400" b="1" dirty="0">
              <a:solidFill>
                <a:schemeClr val="bg1"/>
              </a:solidFill>
              <a:latin typeface="+mn-lt"/>
            </a:endParaRPr>
          </a:p>
          <a:p>
            <a:pPr marL="274320" indent="-274320">
              <a:buFont typeface="Arial" pitchFamily="34" charset="0"/>
              <a:buChar char="•"/>
              <a:defRPr/>
            </a:pPr>
            <a:r>
              <a:rPr lang="en-US" sz="2000" b="1" dirty="0">
                <a:solidFill>
                  <a:schemeClr val="bg1"/>
                </a:solidFill>
                <a:latin typeface="+mn-lt"/>
              </a:rPr>
              <a:t>More than getting </a:t>
            </a:r>
            <a:r>
              <a:rPr lang="en-US" sz="2000" b="1" dirty="0" smtClean="0">
                <a:solidFill>
                  <a:schemeClr val="bg1"/>
                </a:solidFill>
                <a:latin typeface="+mn-lt"/>
              </a:rPr>
              <a:t>answers</a:t>
            </a:r>
            <a:endParaRPr lang="en-US" sz="1400" b="1" dirty="0">
              <a:solidFill>
                <a:schemeClr val="bg1"/>
              </a:solidFill>
              <a:latin typeface="+mn-lt"/>
            </a:endParaRPr>
          </a:p>
          <a:p>
            <a:pPr marL="274320" indent="-274320">
              <a:buFont typeface="Arial" pitchFamily="34" charset="0"/>
              <a:buChar char="•"/>
              <a:defRPr/>
            </a:pPr>
            <a:r>
              <a:rPr lang="en-US" sz="2000" b="1" dirty="0">
                <a:solidFill>
                  <a:schemeClr val="bg1"/>
                </a:solidFill>
                <a:latin typeface="+mn-lt"/>
              </a:rPr>
              <a:t>Not just </a:t>
            </a:r>
            <a:r>
              <a:rPr lang="en-US" sz="2000" b="1" dirty="0" smtClean="0">
                <a:solidFill>
                  <a:schemeClr val="bg1"/>
                </a:solidFill>
                <a:latin typeface="+mn-lt"/>
              </a:rPr>
              <a:t>procedures</a:t>
            </a:r>
            <a:endParaRPr lang="en-US" sz="1400" b="1" dirty="0">
              <a:solidFill>
                <a:schemeClr val="bg1"/>
              </a:solidFill>
              <a:latin typeface="+mn-lt"/>
            </a:endParaRPr>
          </a:p>
          <a:p>
            <a:pPr marL="274320" indent="-274320">
              <a:buFont typeface="Arial" pitchFamily="34" charset="0"/>
              <a:buChar char="•"/>
              <a:defRPr/>
            </a:pPr>
            <a:r>
              <a:rPr lang="en-US" sz="2000" b="1" dirty="0" smtClean="0">
                <a:solidFill>
                  <a:schemeClr val="bg1"/>
                </a:solidFill>
                <a:latin typeface="+mn-lt"/>
              </a:rPr>
              <a:t>Accessing </a:t>
            </a:r>
            <a:r>
              <a:rPr lang="en-US" sz="2000" b="1" dirty="0">
                <a:solidFill>
                  <a:schemeClr val="bg1"/>
                </a:solidFill>
                <a:latin typeface="+mn-lt"/>
              </a:rPr>
              <a:t>concepts to solve </a:t>
            </a:r>
            <a:r>
              <a:rPr lang="en-US" sz="2000" b="1" dirty="0" smtClean="0">
                <a:solidFill>
                  <a:schemeClr val="bg1"/>
                </a:solidFill>
                <a:latin typeface="+mn-lt"/>
              </a:rPr>
              <a:t>problems</a:t>
            </a:r>
            <a:endParaRPr lang="en-US" sz="2000" b="1" dirty="0">
              <a:solidFill>
                <a:schemeClr val="bg1"/>
              </a:solidFill>
              <a:latin typeface="+mn-lt"/>
            </a:endParaRPr>
          </a:p>
        </p:txBody>
      </p:sp>
      <p:sp>
        <p:nvSpPr>
          <p:cNvPr id="15" name="TextBox 14"/>
          <p:cNvSpPr txBox="1"/>
          <p:nvPr/>
        </p:nvSpPr>
        <p:spPr>
          <a:xfrm>
            <a:off x="3200400" y="2514600"/>
            <a:ext cx="2895600" cy="2862322"/>
          </a:xfrm>
          <a:prstGeom prst="rect">
            <a:avLst/>
          </a:prstGeom>
          <a:solidFill>
            <a:schemeClr val="accent5"/>
          </a:solidFill>
          <a:ln w="285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defRPr/>
            </a:pPr>
            <a:endParaRPr lang="en-US" sz="800" dirty="0" smtClean="0">
              <a:solidFill>
                <a:schemeClr val="bg1"/>
              </a:solidFill>
              <a:latin typeface="+mn-lt"/>
            </a:endParaRPr>
          </a:p>
          <a:p>
            <a:pPr algn="ctr">
              <a:defRPr/>
            </a:pPr>
            <a:r>
              <a:rPr lang="en-US" sz="2000" b="1" dirty="0" smtClean="0">
                <a:solidFill>
                  <a:schemeClr val="bg1"/>
                </a:solidFill>
                <a:latin typeface="+mn-lt"/>
              </a:rPr>
              <a:t>PROCEDURAL SKILL </a:t>
            </a:r>
          </a:p>
          <a:p>
            <a:pPr algn="ctr">
              <a:defRPr/>
            </a:pPr>
            <a:r>
              <a:rPr lang="en-US" sz="2000" b="1" dirty="0" smtClean="0">
                <a:solidFill>
                  <a:schemeClr val="bg1"/>
                </a:solidFill>
                <a:latin typeface="+mn-lt"/>
              </a:rPr>
              <a:t>AND FLUENCY </a:t>
            </a:r>
          </a:p>
          <a:p>
            <a:pPr algn="ctr">
              <a:defRPr/>
            </a:pPr>
            <a:endParaRPr lang="en-US" sz="1200" b="1" dirty="0">
              <a:solidFill>
                <a:schemeClr val="bg1"/>
              </a:solidFill>
              <a:latin typeface="+mn-lt"/>
            </a:endParaRPr>
          </a:p>
          <a:p>
            <a:pPr marL="274320" indent="-274320">
              <a:buFont typeface="Arial" pitchFamily="34" charset="0"/>
              <a:buChar char="•"/>
              <a:defRPr/>
            </a:pPr>
            <a:r>
              <a:rPr lang="en-US" sz="2000" b="1" dirty="0">
                <a:solidFill>
                  <a:schemeClr val="bg1"/>
                </a:solidFill>
                <a:latin typeface="+mn-lt"/>
              </a:rPr>
              <a:t>Speed and accuracy</a:t>
            </a:r>
          </a:p>
          <a:p>
            <a:pPr marL="274320" indent="-274320">
              <a:buFont typeface="Arial" pitchFamily="34" charset="0"/>
              <a:buChar char="•"/>
              <a:defRPr/>
            </a:pPr>
            <a:r>
              <a:rPr lang="en-US" sz="2000" b="1" dirty="0" smtClean="0">
                <a:solidFill>
                  <a:schemeClr val="bg1"/>
                </a:solidFill>
                <a:latin typeface="+mn-lt"/>
              </a:rPr>
              <a:t>Used </a:t>
            </a:r>
            <a:r>
              <a:rPr lang="en-US" sz="2000" b="1" dirty="0">
                <a:solidFill>
                  <a:schemeClr val="bg1"/>
                </a:solidFill>
                <a:latin typeface="+mn-lt"/>
              </a:rPr>
              <a:t>in solving more complex </a:t>
            </a:r>
            <a:r>
              <a:rPr lang="en-US" sz="2000" b="1" dirty="0" smtClean="0">
                <a:solidFill>
                  <a:schemeClr val="bg1"/>
                </a:solidFill>
                <a:latin typeface="+mn-lt"/>
              </a:rPr>
              <a:t>problems</a:t>
            </a:r>
            <a:endParaRPr lang="en-US" sz="1400" b="1" dirty="0" smtClean="0">
              <a:solidFill>
                <a:schemeClr val="bg1"/>
              </a:solidFill>
              <a:latin typeface="+mn-lt"/>
            </a:endParaRPr>
          </a:p>
          <a:p>
            <a:pPr marL="274320" indent="-274320">
              <a:buFont typeface="Arial" pitchFamily="34" charset="0"/>
              <a:buChar char="•"/>
              <a:defRPr/>
            </a:pPr>
            <a:r>
              <a:rPr lang="en-US" sz="2000" b="1" dirty="0" smtClean="0">
                <a:solidFill>
                  <a:schemeClr val="bg1"/>
                </a:solidFill>
                <a:latin typeface="+mn-lt"/>
              </a:rPr>
              <a:t>Supported by conceptual understanding</a:t>
            </a:r>
            <a:endParaRPr lang="en-US" sz="2000" b="1" dirty="0">
              <a:solidFill>
                <a:schemeClr val="bg1"/>
              </a:solidFill>
              <a:latin typeface="+mn-lt"/>
            </a:endParaRPr>
          </a:p>
        </p:txBody>
      </p:sp>
      <p:sp>
        <p:nvSpPr>
          <p:cNvPr id="16" name="TextBox 15"/>
          <p:cNvSpPr txBox="1"/>
          <p:nvPr/>
        </p:nvSpPr>
        <p:spPr>
          <a:xfrm>
            <a:off x="6324600" y="2514600"/>
            <a:ext cx="2667000" cy="2862322"/>
          </a:xfrm>
          <a:prstGeom prst="rect">
            <a:avLst/>
          </a:prstGeom>
          <a:solidFill>
            <a:schemeClr val="accent4"/>
          </a:solidFill>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noAutofit/>
          </a:bodyPr>
          <a:lstStyle/>
          <a:p>
            <a:pPr algn="ctr">
              <a:defRPr/>
            </a:pPr>
            <a:endParaRPr lang="en-US" sz="800" b="1" dirty="0" smtClean="0">
              <a:latin typeface="+mn-lt"/>
            </a:endParaRPr>
          </a:p>
          <a:p>
            <a:pPr algn="ctr">
              <a:defRPr/>
            </a:pPr>
            <a:r>
              <a:rPr lang="en-US" sz="2000" b="1" dirty="0" smtClean="0">
                <a:solidFill>
                  <a:schemeClr val="bg1"/>
                </a:solidFill>
                <a:latin typeface="+mn-lt"/>
              </a:rPr>
              <a:t>APPLICATION OF MATHEMATICS</a:t>
            </a:r>
          </a:p>
          <a:p>
            <a:pPr algn="ctr">
              <a:defRPr/>
            </a:pPr>
            <a:endParaRPr lang="en-US" sz="1400" b="1" dirty="0">
              <a:solidFill>
                <a:schemeClr val="bg1"/>
              </a:solidFill>
              <a:latin typeface="+mn-lt"/>
            </a:endParaRPr>
          </a:p>
          <a:p>
            <a:pPr marL="274320" indent="-274320">
              <a:buFont typeface="Arial" pitchFamily="34" charset="0"/>
              <a:buChar char="•"/>
              <a:defRPr/>
            </a:pPr>
            <a:r>
              <a:rPr lang="en-US" sz="2000" b="1" dirty="0">
                <a:solidFill>
                  <a:schemeClr val="bg1"/>
                </a:solidFill>
              </a:rPr>
              <a:t>Using math in real-world </a:t>
            </a:r>
            <a:r>
              <a:rPr lang="en-US" sz="2000" b="1" dirty="0" smtClean="0">
                <a:solidFill>
                  <a:schemeClr val="bg1"/>
                </a:solidFill>
              </a:rPr>
              <a:t>scenarios</a:t>
            </a:r>
            <a:endParaRPr lang="en-US" sz="2000" b="1" dirty="0">
              <a:solidFill>
                <a:schemeClr val="bg1"/>
              </a:solidFill>
            </a:endParaRPr>
          </a:p>
          <a:p>
            <a:pPr marL="274320" indent="-274320">
              <a:buFont typeface="Arial" pitchFamily="34" charset="0"/>
              <a:buChar char="•"/>
              <a:defRPr/>
            </a:pPr>
            <a:r>
              <a:rPr lang="en-US" sz="2000" b="1" dirty="0">
                <a:solidFill>
                  <a:schemeClr val="bg1"/>
                </a:solidFill>
              </a:rPr>
              <a:t>Choosing concepts without </a:t>
            </a:r>
            <a:r>
              <a:rPr lang="en-US" sz="2000" b="1" dirty="0" smtClean="0">
                <a:solidFill>
                  <a:schemeClr val="bg1"/>
                </a:solidFill>
              </a:rPr>
              <a:t>prompting</a:t>
            </a:r>
            <a:endParaRPr lang="en-US" sz="1400" dirty="0">
              <a:latin typeface="Arial" charset="0"/>
            </a:endParaRPr>
          </a:p>
        </p:txBody>
      </p:sp>
      <p:sp>
        <p:nvSpPr>
          <p:cNvPr id="9" name="Slide Number Placeholder 8"/>
          <p:cNvSpPr>
            <a:spLocks noGrp="1"/>
          </p:cNvSpPr>
          <p:nvPr>
            <p:ph type="sldNum" sz="quarter" idx="12"/>
          </p:nvPr>
        </p:nvSpPr>
        <p:spPr/>
        <p:txBody>
          <a:bodyPr/>
          <a:lstStyle/>
          <a:p>
            <a:pPr>
              <a:defRPr/>
            </a:pPr>
            <a:fld id="{38171C33-D6D0-4E30-AA9A-2FBCE4B3736A}" type="slidenum">
              <a:rPr lang="en-US" smtClean="0"/>
              <a:pPr>
                <a:defRPr/>
              </a:pPr>
              <a:t>11</a:t>
            </a:fld>
            <a:endParaRPr lang="en-US" dirty="0"/>
          </a:p>
        </p:txBody>
      </p:sp>
      <p:sp>
        <p:nvSpPr>
          <p:cNvPr id="12" name="Footer Placeholder 11"/>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2"/>
          <p:cNvSpPr>
            <a:spLocks noGrp="1"/>
          </p:cNvSpPr>
          <p:nvPr>
            <p:ph type="title"/>
          </p:nvPr>
        </p:nvSpPr>
        <p:spPr>
          <a:xfrm>
            <a:off x="457200" y="175264"/>
            <a:ext cx="8382000" cy="1049972"/>
          </a:xfrm>
        </p:spPr>
        <p:txBody>
          <a:bodyPr/>
          <a:lstStyle/>
          <a:p>
            <a:r>
              <a:rPr lang="en-US" dirty="0" smtClean="0"/>
              <a:t>Developing Mathematical Expertise</a:t>
            </a:r>
          </a:p>
        </p:txBody>
      </p:sp>
      <p:sp>
        <p:nvSpPr>
          <p:cNvPr id="53249" name="Content Placeholder 1"/>
          <p:cNvSpPr>
            <a:spLocks noGrp="1"/>
          </p:cNvSpPr>
          <p:nvPr>
            <p:ph type="body" sz="quarter" idx="10"/>
          </p:nvPr>
        </p:nvSpPr>
        <p:spPr>
          <a:xfrm>
            <a:off x="419100" y="1188918"/>
            <a:ext cx="8382000" cy="498598"/>
          </a:xfrm>
        </p:spPr>
        <p:txBody>
          <a:bodyPr/>
          <a:lstStyle/>
          <a:p>
            <a:pPr algn="ctr">
              <a:buNone/>
            </a:pPr>
            <a:r>
              <a:rPr lang="en-US" sz="3600" dirty="0">
                <a:solidFill>
                  <a:schemeClr val="accent3">
                    <a:lumMod val="50000"/>
                  </a:schemeClr>
                </a:solidFill>
              </a:rPr>
              <a:t>The Standards for Mathematical Practice</a:t>
            </a:r>
          </a:p>
        </p:txBody>
      </p:sp>
      <p:sp>
        <p:nvSpPr>
          <p:cNvPr id="53251" name="Slide Number Placeholder 3"/>
          <p:cNvSpPr>
            <a:spLocks noGrp="1"/>
          </p:cNvSpPr>
          <p:nvPr>
            <p:ph type="sldNum" sz="quarter" idx="12"/>
          </p:nvPr>
        </p:nvSpPr>
        <p:spPr/>
        <p:txBody>
          <a:bodyPr/>
          <a:lstStyle/>
          <a:p>
            <a:fld id="{A230528F-301E-4CFE-984E-F20534E6B80E}" type="slidenum">
              <a:rPr lang="en-US" smtClean="0"/>
              <a:pPr/>
              <a:t>12</a:t>
            </a:fld>
            <a:endParaRPr lang="en-US" dirty="0"/>
          </a:p>
        </p:txBody>
      </p:sp>
      <p:sp>
        <p:nvSpPr>
          <p:cNvPr id="53252" name="Rectangle 1"/>
          <p:cNvSpPr>
            <a:spLocks noChangeArrowheads="1"/>
          </p:cNvSpPr>
          <p:nvPr/>
        </p:nvSpPr>
        <p:spPr bwMode="auto">
          <a:xfrm>
            <a:off x="457200" y="1876789"/>
            <a:ext cx="8585752" cy="4002889"/>
          </a:xfrm>
          <a:prstGeom prst="rect">
            <a:avLst/>
          </a:prstGeom>
          <a:noFill/>
          <a:ln w="9525">
            <a:noFill/>
            <a:miter lim="800000"/>
            <a:headEnd/>
            <a:tailEnd/>
          </a:ln>
        </p:spPr>
        <p:txBody>
          <a:bodyPr anchor="t" anchorCtr="0">
            <a:noAutofit/>
          </a:bodyPr>
          <a:lstStyle/>
          <a:p>
            <a:pPr marL="457200" indent="-457200">
              <a:buFontTx/>
              <a:buAutoNum type="arabicPeriod"/>
            </a:pPr>
            <a:r>
              <a:rPr lang="en-US" sz="2800" dirty="0"/>
              <a:t>Make sense of problems and persevere in solving them</a:t>
            </a:r>
          </a:p>
          <a:p>
            <a:pPr marL="457200" indent="-457200">
              <a:buFontTx/>
              <a:buAutoNum type="arabicPeriod"/>
            </a:pPr>
            <a:r>
              <a:rPr lang="en-US" sz="2800" dirty="0"/>
              <a:t>Reason abstractly and quantitatively</a:t>
            </a:r>
          </a:p>
          <a:p>
            <a:pPr marL="457200" indent="-457200">
              <a:buFontTx/>
              <a:buAutoNum type="arabicPeriod"/>
            </a:pPr>
            <a:r>
              <a:rPr lang="en-US" sz="2800" dirty="0"/>
              <a:t>Construct viable arguments and critique the reasoning of others </a:t>
            </a:r>
          </a:p>
          <a:p>
            <a:pPr marL="457200" indent="-457200">
              <a:buFontTx/>
              <a:buAutoNum type="arabicPeriod"/>
            </a:pPr>
            <a:r>
              <a:rPr lang="en-US" sz="2800" dirty="0"/>
              <a:t>Model with mathematics </a:t>
            </a:r>
          </a:p>
          <a:p>
            <a:pPr marL="457200" indent="-457200">
              <a:buFontTx/>
              <a:buAutoNum type="arabicPeriod"/>
            </a:pPr>
            <a:r>
              <a:rPr lang="en-US" sz="2800" dirty="0"/>
              <a:t>Use appropriate tools strategically</a:t>
            </a:r>
          </a:p>
          <a:p>
            <a:pPr marL="457200" indent="-457200">
              <a:buFontTx/>
              <a:buAutoNum type="arabicPeriod"/>
            </a:pPr>
            <a:r>
              <a:rPr lang="en-US" sz="2800" dirty="0"/>
              <a:t>Attend to precision</a:t>
            </a:r>
          </a:p>
          <a:p>
            <a:pPr marL="457200" indent="-457200">
              <a:buFontTx/>
              <a:buAutoNum type="arabicPeriod"/>
            </a:pPr>
            <a:r>
              <a:rPr lang="en-US" sz="2800" dirty="0"/>
              <a:t>Look for and make use of structure</a:t>
            </a:r>
          </a:p>
          <a:p>
            <a:pPr marL="457200" indent="-457200">
              <a:buFontTx/>
              <a:buAutoNum type="arabicPeriod"/>
            </a:pPr>
            <a:r>
              <a:rPr lang="en-US" sz="2800" dirty="0"/>
              <a:t>Look for and express regularity in repeated reasoning</a:t>
            </a:r>
          </a:p>
        </p:txBody>
      </p:sp>
      <p:sp>
        <p:nvSpPr>
          <p:cNvPr id="9" name="Footer Placeholder 8"/>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Sharing Experiences Implementing </a:t>
            </a:r>
            <a:br>
              <a:rPr lang="en-US" dirty="0" smtClean="0"/>
            </a:br>
            <a:r>
              <a:rPr lang="en-US" dirty="0" smtClean="0"/>
              <a:t>CCS-Math Practice Standards</a:t>
            </a:r>
            <a:endParaRPr lang="en-US" dirty="0"/>
          </a:p>
        </p:txBody>
      </p:sp>
      <p:sp>
        <p:nvSpPr>
          <p:cNvPr id="3" name="Slide Number Placeholder 2"/>
          <p:cNvSpPr>
            <a:spLocks noGrp="1"/>
          </p:cNvSpPr>
          <p:nvPr>
            <p:ph type="sldNum" sz="quarter" idx="12"/>
          </p:nvPr>
        </p:nvSpPr>
        <p:spPr/>
        <p:txBody>
          <a:bodyPr/>
          <a:lstStyle/>
          <a:p>
            <a:fld id="{62F2B98C-794A-451C-97A2-11B91958EFD5}" type="slidenum">
              <a:rPr lang="en-US" smtClean="0"/>
              <a:pPr/>
              <a:t>13</a:t>
            </a:fld>
            <a:endParaRPr lang="en-US" dirty="0"/>
          </a:p>
        </p:txBody>
      </p:sp>
      <p:graphicFrame>
        <p:nvGraphicFramePr>
          <p:cNvPr id="4" name="Table 3"/>
          <p:cNvGraphicFramePr>
            <a:graphicFrameLocks noGrp="1"/>
          </p:cNvGraphicFramePr>
          <p:nvPr/>
        </p:nvGraphicFramePr>
        <p:xfrm>
          <a:off x="228600" y="1544052"/>
          <a:ext cx="5181600" cy="4069080"/>
        </p:xfrm>
        <a:graphic>
          <a:graphicData uri="http://schemas.openxmlformats.org/drawingml/2006/table">
            <a:tbl>
              <a:tblPr firstRow="1" bandRow="1">
                <a:tableStyleId>{00A15C55-8517-42AA-B614-E9B94910E393}</a:tableStyleId>
              </a:tblPr>
              <a:tblGrid>
                <a:gridCol w="5181600"/>
              </a:tblGrid>
              <a:tr h="359307">
                <a:tc>
                  <a:txBody>
                    <a:bodyPr/>
                    <a:lstStyle/>
                    <a:p>
                      <a:r>
                        <a:rPr lang="en-US" sz="2200" dirty="0" smtClean="0"/>
                        <a:t>Sharing Implementation Experiences</a:t>
                      </a:r>
                      <a:endParaRPr lang="en-US" sz="2200" dirty="0"/>
                    </a:p>
                  </a:txBody>
                  <a:tcPr/>
                </a:tc>
              </a:tr>
              <a:tr h="1310639">
                <a:tc>
                  <a:txBody>
                    <a:bodyPr/>
                    <a:lstStyle/>
                    <a:p>
                      <a:pPr marL="365760" indent="-365760">
                        <a:buFont typeface="+mj-lt"/>
                        <a:buAutoNum type="arabicPeriod"/>
                        <a:defRPr/>
                      </a:pPr>
                      <a:r>
                        <a:rPr lang="en-US" sz="2000" dirty="0" smtClean="0"/>
                        <a:t>Each participant</a:t>
                      </a:r>
                      <a:r>
                        <a:rPr lang="en-US" sz="2000" baseline="0" dirty="0" smtClean="0"/>
                        <a:t> will discuss with their table group one positive highlight, one challenge, and one lesson learned from their personal implementation of the Practice Standards thus far.</a:t>
                      </a:r>
                      <a:endParaRPr lang="en-US" sz="2000" b="1" dirty="0" smtClean="0">
                        <a:latin typeface="+mn-lt"/>
                      </a:endParaRPr>
                    </a:p>
                  </a:txBody>
                  <a:tcPr/>
                </a:tc>
              </a:tr>
              <a:tr h="804833">
                <a:tc>
                  <a:txBody>
                    <a:bodyPr/>
                    <a:lstStyle/>
                    <a:p>
                      <a:pPr marL="365760" indent="-365760">
                        <a:buFont typeface="+mj-lt"/>
                        <a:buAutoNum type="arabicPeriod" startAt="2"/>
                      </a:pPr>
                      <a:r>
                        <a:rPr lang="en-US" sz="2000" baseline="0" dirty="0" smtClean="0"/>
                        <a:t>Each table group will then determine two positive highlights, one common challenge, and one common lesson learned that they will present to the larger group.</a:t>
                      </a:r>
                    </a:p>
                  </a:txBody>
                  <a:tcPr/>
                </a:tc>
              </a:tr>
              <a:tr h="716280">
                <a:tc>
                  <a:txBody>
                    <a:bodyPr/>
                    <a:lstStyle/>
                    <a:p>
                      <a:pPr marL="365760" indent="-365760">
                        <a:buFont typeface="+mj-lt"/>
                        <a:buAutoNum type="arabicPeriod" startAt="3"/>
                      </a:pPr>
                      <a:r>
                        <a:rPr lang="en-US" sz="2000" baseline="0" dirty="0" smtClean="0"/>
                        <a:t>Participants will record notes and “New Ideas” generated from the discussion.</a:t>
                      </a:r>
                    </a:p>
                  </a:txBody>
                  <a:tcPr/>
                </a:tc>
              </a:tr>
            </a:tbl>
          </a:graphicData>
        </a:graphic>
      </p:graphicFrame>
      <p:sp>
        <p:nvSpPr>
          <p:cNvPr id="7" name="Rectangle 6"/>
          <p:cNvSpPr/>
          <p:nvPr/>
        </p:nvSpPr>
        <p:spPr>
          <a:xfrm>
            <a:off x="5562600" y="1447800"/>
            <a:ext cx="1981200" cy="2895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6248400" y="2209800"/>
            <a:ext cx="1905000" cy="3124200"/>
          </a:xfrm>
          <a:prstGeom prst="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6705600" y="2895600"/>
            <a:ext cx="1981200" cy="28194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5562600" y="1447800"/>
            <a:ext cx="2057400" cy="646331"/>
          </a:xfrm>
          <a:prstGeom prst="rect">
            <a:avLst/>
          </a:prstGeom>
          <a:noFill/>
        </p:spPr>
        <p:txBody>
          <a:bodyPr wrap="square" rtlCol="0">
            <a:spAutoFit/>
          </a:bodyPr>
          <a:lstStyle/>
          <a:p>
            <a:pPr algn="ctr"/>
            <a:r>
              <a:rPr lang="en-US" b="1" u="sng" dirty="0" smtClean="0">
                <a:solidFill>
                  <a:schemeClr val="bg1"/>
                </a:solidFill>
              </a:rPr>
              <a:t>Positive Highlights</a:t>
            </a:r>
            <a:endParaRPr lang="en-US" b="1" u="sng" dirty="0">
              <a:solidFill>
                <a:schemeClr val="bg1"/>
              </a:solidFill>
            </a:endParaRPr>
          </a:p>
        </p:txBody>
      </p:sp>
      <p:sp>
        <p:nvSpPr>
          <p:cNvPr id="11" name="TextBox 10"/>
          <p:cNvSpPr txBox="1"/>
          <p:nvPr/>
        </p:nvSpPr>
        <p:spPr>
          <a:xfrm>
            <a:off x="6248400" y="2286000"/>
            <a:ext cx="1905000" cy="381000"/>
          </a:xfrm>
          <a:prstGeom prst="rect">
            <a:avLst/>
          </a:prstGeom>
          <a:noFill/>
        </p:spPr>
        <p:txBody>
          <a:bodyPr wrap="square" rtlCol="0">
            <a:spAutoFit/>
          </a:bodyPr>
          <a:lstStyle/>
          <a:p>
            <a:pPr algn="ctr"/>
            <a:r>
              <a:rPr lang="en-US" b="1" u="sng" dirty="0" smtClean="0">
                <a:solidFill>
                  <a:schemeClr val="bg1"/>
                </a:solidFill>
              </a:rPr>
              <a:t>Challenges</a:t>
            </a:r>
            <a:endParaRPr lang="en-US" b="1" u="sng" dirty="0">
              <a:solidFill>
                <a:schemeClr val="bg1"/>
              </a:solidFill>
            </a:endParaRPr>
          </a:p>
        </p:txBody>
      </p:sp>
      <p:sp>
        <p:nvSpPr>
          <p:cNvPr id="12" name="TextBox 11"/>
          <p:cNvSpPr txBox="1"/>
          <p:nvPr/>
        </p:nvSpPr>
        <p:spPr>
          <a:xfrm>
            <a:off x="6629400" y="2971800"/>
            <a:ext cx="1981200" cy="646331"/>
          </a:xfrm>
          <a:prstGeom prst="rect">
            <a:avLst/>
          </a:prstGeom>
          <a:noFill/>
        </p:spPr>
        <p:txBody>
          <a:bodyPr wrap="square" rtlCol="0">
            <a:spAutoFit/>
          </a:bodyPr>
          <a:lstStyle/>
          <a:p>
            <a:pPr algn="ctr"/>
            <a:r>
              <a:rPr lang="en-US" b="1" u="sng" dirty="0" smtClean="0">
                <a:solidFill>
                  <a:schemeClr val="bg1"/>
                </a:solidFill>
              </a:rPr>
              <a:t>Lessons Learned</a:t>
            </a:r>
            <a:endParaRPr lang="en-US" b="1" u="sng" dirty="0">
              <a:solidFill>
                <a:schemeClr val="bg1"/>
              </a:solidFill>
            </a:endParaRPr>
          </a:p>
        </p:txBody>
      </p:sp>
      <p:pic>
        <p:nvPicPr>
          <p:cNvPr id="18" name="Picture 8" descr="participant guide call out.png"/>
          <p:cNvPicPr>
            <a:picLocks noChangeAspect="1" noChangeArrowheads="1"/>
          </p:cNvPicPr>
          <p:nvPr/>
        </p:nvPicPr>
        <p:blipFill>
          <a:blip r:embed="rId3" cstate="print"/>
          <a:srcRect/>
          <a:stretch>
            <a:fillRect/>
          </a:stretch>
        </p:blipFill>
        <p:spPr bwMode="auto">
          <a:xfrm>
            <a:off x="7158567" y="4976507"/>
            <a:ext cx="935822" cy="1013807"/>
          </a:xfrm>
          <a:prstGeom prst="rect">
            <a:avLst/>
          </a:prstGeom>
          <a:noFill/>
          <a:ln w="9525">
            <a:noFill/>
            <a:miter lim="800000"/>
            <a:headEnd/>
            <a:tailEnd/>
          </a:ln>
        </p:spPr>
      </p:pic>
      <p:sp>
        <p:nvSpPr>
          <p:cNvPr id="19" name="TextBox 7"/>
          <p:cNvSpPr txBox="1">
            <a:spLocks noChangeArrowheads="1"/>
          </p:cNvSpPr>
          <p:nvPr/>
        </p:nvSpPr>
        <p:spPr bwMode="auto">
          <a:xfrm>
            <a:off x="7158567" y="4993101"/>
            <a:ext cx="935822" cy="646331"/>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 6 </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
        <p:nvSpPr>
          <p:cNvPr id="20" name="Footer Placeholder 19"/>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11992</TotalTime>
  <Words>1808</Words>
  <Application>Microsoft Office PowerPoint</Application>
  <PresentationFormat>On-screen Show (4:3)</PresentationFormat>
  <Paragraphs>141</Paragraphs>
  <Slides>9</Slides>
  <Notes>9</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9</vt:i4>
      </vt:variant>
    </vt:vector>
  </HeadingPairs>
  <TitlesOfParts>
    <vt:vector size="17" baseType="lpstr">
      <vt:lpstr>ＭＳ Ｐゴシック</vt:lpstr>
      <vt:lpstr>Arial</vt:lpstr>
      <vt:lpstr>Calibri</vt:lpstr>
      <vt:lpstr>Calibri Light</vt:lpstr>
      <vt:lpstr>Times New Roman</vt:lpstr>
      <vt:lpstr>LtBkgBlueBorder</vt:lpstr>
      <vt:lpstr>LtBkgNoBorder</vt:lpstr>
      <vt:lpstr>Custom Design</vt:lpstr>
      <vt:lpstr>Connecticut Core Standards  for Mathematics</vt:lpstr>
      <vt:lpstr>Sharing Implementation Experiences</vt:lpstr>
      <vt:lpstr>Instructional Shifts for Mathematics</vt:lpstr>
      <vt:lpstr>PowerPoint Presentation</vt:lpstr>
      <vt:lpstr>PowerPoint Presentation</vt:lpstr>
      <vt:lpstr>PowerPoint Presentation</vt:lpstr>
      <vt:lpstr>PowerPoint Presentation</vt:lpstr>
      <vt:lpstr>Developing Mathematical Expertise</vt:lpstr>
      <vt:lpstr>Sharing Experiences Implementing  CCS-Math Practice Standards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554</cp:revision>
  <dcterms:created xsi:type="dcterms:W3CDTF">2014-01-18T18:47:42Z</dcterms:created>
  <dcterms:modified xsi:type="dcterms:W3CDTF">2014-07-29T22:32:57Z</dcterms:modified>
</cp:coreProperties>
</file>