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385" r:id="rId5"/>
    <p:sldId id="386" r:id="rId6"/>
    <p:sldId id="387" r:id="rId7"/>
    <p:sldId id="515"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9"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FFC000"/>
    <a:srgbClr val="32C658"/>
    <a:srgbClr val="803E16"/>
    <a:srgbClr val="0000FF"/>
    <a:srgbClr val="FFFF85"/>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3" autoAdjust="0"/>
    <p:restoredTop sz="83861" autoAdjust="0"/>
  </p:normalViewPr>
  <p:slideViewPr>
    <p:cSldViewPr snapToGrid="0">
      <p:cViewPr varScale="1">
        <p:scale>
          <a:sx n="74" d="100"/>
          <a:sy n="74" d="100"/>
        </p:scale>
        <p:origin x="142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 sharing what you hope to accomplish throughout the full day session. There are nine outcomes for this session. These are presented to the participants over two slides. </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2</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There are nine outcomes for this session. These are presented to the participants over two slides. </a:t>
            </a:r>
          </a:p>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3</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136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letting participants know that this is the pathway they will travel in order accomplish the nine outcomes discussed earlier. Note that in addition to the break for lunch there will also be shorts breaks</a:t>
            </a:r>
            <a:r>
              <a:rPr lang="en-US" baseline="0" dirty="0" smtClean="0"/>
              <a:t> throughout the day, but participants should feel free to take a personal break as needed</a:t>
            </a:r>
            <a:r>
              <a:rPr lang="en-US" dirty="0" smtClean="0"/>
              <a:t>. Emphasize the importance of coming back from lunch and</a:t>
            </a:r>
            <a:r>
              <a:rPr lang="en-US" baseline="0" dirty="0" smtClean="0"/>
              <a:t> </a:t>
            </a:r>
            <a:r>
              <a:rPr lang="en-US" dirty="0" smtClean="0"/>
              <a:t>breaks on time to ensure enough time to complete all the work of the day.</a:t>
            </a:r>
          </a:p>
        </p:txBody>
      </p:sp>
      <p:sp>
        <p:nvSpPr>
          <p:cNvPr id="1361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619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3B8E3411-EFBF-4FCB-866D-F106F036A656}"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61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619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D34C6E-B6B7-4E28-9B83-09471AD03AE0}" type="slidenum">
              <a:rPr lang="en-US">
                <a:solidFill>
                  <a:prstClr val="black"/>
                </a:solidFill>
                <a:latin typeface="Arial" pitchFamily="34" charset="0"/>
              </a:rPr>
              <a:pPr/>
              <a:t>4</a:t>
            </a:fld>
            <a:endParaRPr lang="en-US" dirty="0">
              <a:solidFill>
                <a:prstClr val="black"/>
              </a:solidFill>
              <a:latin typeface="Arial" pitchFamily="34" charset="0"/>
            </a:endParaRPr>
          </a:p>
        </p:txBody>
      </p:sp>
    </p:spTree>
    <p:extLst>
      <p:ext uri="{BB962C8B-B14F-4D97-AF65-F5344CB8AC3E}">
        <p14:creationId xmlns:p14="http://schemas.microsoft.com/office/powerpoint/2010/main" val="494683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will be a short self-assessment, which will be found in the Participant Guide on </a:t>
            </a:r>
            <a:r>
              <a:rPr lang="en-US" b="1" dirty="0" smtClean="0"/>
              <a:t>page 4.</a:t>
            </a:r>
            <a:r>
              <a:rPr lang="en-US" dirty="0" smtClean="0"/>
              <a:t> It will assess where the coaches are now with understanding the implementing the Practice Standards</a:t>
            </a:r>
            <a:r>
              <a:rPr lang="en-US" baseline="0" dirty="0" smtClean="0"/>
              <a:t> </a:t>
            </a:r>
            <a:r>
              <a:rPr lang="en-US" dirty="0" smtClean="0"/>
              <a:t>that were</a:t>
            </a:r>
            <a:r>
              <a:rPr lang="en-US" baseline="0" dirty="0" smtClean="0"/>
              <a:t> introduced in Module 1, and assess where they are in understanding the Content Standards</a:t>
            </a:r>
            <a:r>
              <a:rPr lang="en-US" dirty="0" smtClean="0"/>
              <a:t>. The participants will complete the same assessment at the end of the session. </a:t>
            </a:r>
            <a:r>
              <a:rPr lang="en-US" b="1" dirty="0" smtClean="0"/>
              <a:t>Allow 3-4 minutes to complete.</a:t>
            </a:r>
            <a:endParaRPr lang="en-US" dirty="0" smtClean="0"/>
          </a:p>
        </p:txBody>
      </p:sp>
      <p:sp>
        <p:nvSpPr>
          <p:cNvPr id="13722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722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718121AA-0325-4E14-BDE1-2EAE263EAB61}"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722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722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376FE76-AC6A-4604-99FB-6B2232888865}" type="slidenum">
              <a:rPr lang="en-US">
                <a:solidFill>
                  <a:prstClr val="black"/>
                </a:solidFill>
                <a:latin typeface="Arial" pitchFamily="34" charset="0"/>
              </a:rPr>
              <a:pPr/>
              <a:t>5</a:t>
            </a:fld>
            <a:endParaRPr lang="en-US" dirty="0">
              <a:solidFill>
                <a:prstClr val="black"/>
              </a:solidFill>
              <a:latin typeface="Arial" pitchFamily="34" charset="0"/>
            </a:endParaRPr>
          </a:p>
        </p:txBody>
      </p:sp>
    </p:spTree>
    <p:extLst>
      <p:ext uri="{BB962C8B-B14F-4D97-AF65-F5344CB8AC3E}">
        <p14:creationId xmlns:p14="http://schemas.microsoft.com/office/powerpoint/2010/main" val="3347170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5.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4.png"/><Relationship Id="rId5" Type="http://schemas.openxmlformats.org/officeDocument/2006/relationships/slideLayout" Target="../slideLayouts/slideLayout17.xml"/><Relationship Id="rId10" Type="http://schemas.openxmlformats.org/officeDocument/2006/relationships/image" Target="../media/image7.png"/><Relationship Id="rId4" Type="http://schemas.openxmlformats.org/officeDocument/2006/relationships/slideLayout" Target="../slideLayouts/slideLayout16.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311645" y="6129266"/>
            <a:ext cx="2850776" cy="461665"/>
          </a:xfrm>
          <a:prstGeom prst="rect">
            <a:avLst/>
          </a:prstGeom>
          <a:noFill/>
        </p:spPr>
        <p:txBody>
          <a:bodyPr wrap="square" rtlCol="0">
            <a:spAutoFit/>
          </a:bodyPr>
          <a:lstStyle/>
          <a:p>
            <a:r>
              <a:rPr lang="en-US" sz="2400" b="1" dirty="0" smtClean="0">
                <a:solidFill>
                  <a:schemeClr val="bg1"/>
                </a:solidFill>
              </a:rPr>
              <a:t>Introductory Activity</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40" r:id="rId11"/>
    <p:sldLayoutId id="2147483710" r:id="rId12"/>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rmAutofit fontScale="90000"/>
          </a:bodyPr>
          <a:lstStyle/>
          <a:p>
            <a:r>
              <a:rPr lang="en-US" dirty="0" smtClean="0"/>
              <a:t>Focus on Standards for Mathematical Content Outcomes</a:t>
            </a:r>
          </a:p>
        </p:txBody>
      </p:sp>
      <p:sp>
        <p:nvSpPr>
          <p:cNvPr id="19459" name="Content Placeholder 1"/>
          <p:cNvSpPr>
            <a:spLocks noGrp="1"/>
          </p:cNvSpPr>
          <p:nvPr>
            <p:ph type="body" sz="quarter" idx="10"/>
          </p:nvPr>
        </p:nvSpPr>
        <p:spPr>
          <a:xfrm>
            <a:off x="381000" y="1417320"/>
            <a:ext cx="8382000" cy="4536627"/>
          </a:xfrm>
        </p:spPr>
        <p:txBody>
          <a:bodyPr/>
          <a:lstStyle/>
          <a:p>
            <a:r>
              <a:rPr lang="en-US" dirty="0" smtClean="0"/>
              <a:t>By the end of this session you will have:</a:t>
            </a:r>
          </a:p>
          <a:p>
            <a:pPr marL="796925" lvl="2">
              <a:spcBef>
                <a:spcPts val="1200"/>
              </a:spcBef>
            </a:pPr>
            <a:r>
              <a:rPr lang="en-US" dirty="0" smtClean="0"/>
              <a:t>Strengthened your working relationship with peer Core Standards Coaches. </a:t>
            </a:r>
          </a:p>
          <a:p>
            <a:pPr marL="796925" lvl="2">
              <a:spcBef>
                <a:spcPts val="1200"/>
              </a:spcBef>
            </a:pPr>
            <a:r>
              <a:rPr lang="en-US" dirty="0" smtClean="0"/>
              <a:t>Deepened your understanding of the practice standards specified in the CCS-Math.</a:t>
            </a:r>
          </a:p>
          <a:p>
            <a:pPr marL="796925" lvl="2">
              <a:spcBef>
                <a:spcPts val="1200"/>
              </a:spcBef>
            </a:pPr>
            <a:r>
              <a:rPr lang="en-US" dirty="0" smtClean="0"/>
              <a:t>Examined the implications of the language of the content standards for teaching and learning. </a:t>
            </a:r>
          </a:p>
          <a:p>
            <a:pPr marL="796925" lvl="2">
              <a:spcBef>
                <a:spcPts val="1200"/>
              </a:spcBef>
            </a:pPr>
            <a:r>
              <a:rPr lang="en-US" dirty="0" smtClean="0"/>
              <a:t>Identified and modified CCS-aligned instructional tasks that combine both the content and practice standards. </a:t>
            </a:r>
          </a:p>
          <a:p>
            <a:pPr marL="796925" lvl="2">
              <a:spcBef>
                <a:spcPts val="1200"/>
              </a:spcBef>
            </a:pPr>
            <a:r>
              <a:rPr lang="en-US" dirty="0" smtClean="0"/>
              <a:t>Analyzed the progression of topics in the content standards, both within and across grade levels. </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AD8D4AF1-7CC8-4517-894C-95FE2C0637D7}" type="slidenum">
              <a:rPr lang="en-US" smtClean="0"/>
              <a:pPr/>
              <a:t>2</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dirty="0" smtClean="0"/>
              <a:t>Focus on Standards for Mathematical Content Outcomes (cont'd)</a:t>
            </a:r>
          </a:p>
        </p:txBody>
      </p:sp>
      <p:sp>
        <p:nvSpPr>
          <p:cNvPr id="19459" name="Content Placeholder 1"/>
          <p:cNvSpPr>
            <a:spLocks noGrp="1"/>
          </p:cNvSpPr>
          <p:nvPr>
            <p:ph type="body" sz="quarter" idx="10"/>
          </p:nvPr>
        </p:nvSpPr>
        <p:spPr>
          <a:xfrm>
            <a:off x="381000" y="1559116"/>
            <a:ext cx="8623852" cy="4165821"/>
          </a:xfrm>
        </p:spPr>
        <p:txBody>
          <a:bodyPr/>
          <a:lstStyle/>
          <a:p>
            <a:pPr marL="396875" lvl="1">
              <a:spcBef>
                <a:spcPts val="1200"/>
              </a:spcBef>
              <a:buBlip>
                <a:blip r:embed="rId3"/>
              </a:buBlip>
            </a:pPr>
            <a:r>
              <a:rPr lang="en-US" sz="3200" dirty="0"/>
              <a:t>By the end of this session you will have</a:t>
            </a:r>
            <a:r>
              <a:rPr lang="en-US" sz="3200" dirty="0" smtClean="0"/>
              <a:t>:</a:t>
            </a:r>
            <a:endParaRPr lang="en-US" dirty="0"/>
          </a:p>
          <a:p>
            <a:pPr lvl="1">
              <a:spcBef>
                <a:spcPts val="1200"/>
              </a:spcBef>
            </a:pPr>
            <a:r>
              <a:rPr lang="en-US" sz="2600" dirty="0"/>
              <a:t>Deepened your understanding of the potential of the CCS-Math to change mathematics teaching and learning. </a:t>
            </a:r>
          </a:p>
          <a:p>
            <a:pPr lvl="1">
              <a:spcBef>
                <a:spcPts val="1200"/>
              </a:spcBef>
            </a:pPr>
            <a:r>
              <a:rPr lang="en-US" sz="2600" dirty="0"/>
              <a:t>Gained an understanding of some of the challenges involved in implementing the CCS-Math.</a:t>
            </a:r>
          </a:p>
          <a:p>
            <a:pPr lvl="1">
              <a:spcBef>
                <a:spcPts val="1200"/>
              </a:spcBef>
            </a:pPr>
            <a:r>
              <a:rPr lang="en-US" sz="2600" dirty="0"/>
              <a:t>Explored strategies for supporting teachers as they make changes to their classroom practices. </a:t>
            </a:r>
          </a:p>
          <a:p>
            <a:pPr lvl="1">
              <a:spcBef>
                <a:spcPts val="1200"/>
              </a:spcBef>
            </a:pPr>
            <a:r>
              <a:rPr lang="en-US" sz="2600" dirty="0"/>
              <a:t>Made plans for next steps in your CCS-Math implementation. </a:t>
            </a:r>
          </a:p>
        </p:txBody>
      </p:sp>
      <p:sp>
        <p:nvSpPr>
          <p:cNvPr id="5" name="Slide Number Placeholder 4"/>
          <p:cNvSpPr>
            <a:spLocks noGrp="1"/>
          </p:cNvSpPr>
          <p:nvPr>
            <p:ph type="sldNum" sz="quarter" idx="12"/>
          </p:nvPr>
        </p:nvSpPr>
        <p:spPr/>
        <p:txBody>
          <a:bodyPr/>
          <a:lstStyle/>
          <a:p>
            <a:fld id="{1B164E58-F631-4785-8D59-D7BB0BAC1458}" type="slidenum">
              <a:rPr lang="en-US" smtClean="0"/>
              <a:pPr/>
              <a:t>3</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7"/>
          <p:cNvSpPr>
            <a:spLocks noGrp="1"/>
          </p:cNvSpPr>
          <p:nvPr>
            <p:ph idx="1"/>
          </p:nvPr>
        </p:nvSpPr>
        <p:spPr>
          <a:xfrm>
            <a:off x="313589" y="1183890"/>
            <a:ext cx="6218355" cy="4398127"/>
          </a:xfrm>
        </p:spPr>
        <p:txBody>
          <a:bodyPr/>
          <a:lstStyle/>
          <a:p>
            <a:pPr>
              <a:spcAft>
                <a:spcPts val="300"/>
              </a:spcAft>
              <a:buNone/>
            </a:pPr>
            <a:r>
              <a:rPr lang="en-US" sz="2400" b="1" dirty="0" smtClean="0"/>
              <a:t>Morning Session</a:t>
            </a:r>
          </a:p>
          <a:p>
            <a:r>
              <a:rPr lang="en-US" sz="2400" dirty="0" smtClean="0"/>
              <a:t>Welcome and Introductions</a:t>
            </a:r>
          </a:p>
          <a:p>
            <a:r>
              <a:rPr lang="en-US" sz="2400" dirty="0" smtClean="0"/>
              <a:t>Sharing Implementation Experiences</a:t>
            </a:r>
          </a:p>
          <a:p>
            <a:r>
              <a:rPr lang="en-US" sz="2400" dirty="0" smtClean="0"/>
              <a:t>The Language of the Content Standards</a:t>
            </a:r>
          </a:p>
          <a:p>
            <a:r>
              <a:rPr lang="en-US" sz="2400" dirty="0" smtClean="0"/>
              <a:t>The Progression of the Content Standards</a:t>
            </a:r>
          </a:p>
          <a:p>
            <a:pPr>
              <a:spcAft>
                <a:spcPts val="300"/>
              </a:spcAft>
              <a:buNone/>
            </a:pPr>
            <a:r>
              <a:rPr lang="en-US" sz="2400" b="1" dirty="0" smtClean="0"/>
              <a:t>Afternoon Session </a:t>
            </a:r>
          </a:p>
          <a:p>
            <a:r>
              <a:rPr lang="en-US" sz="2400" dirty="0" smtClean="0"/>
              <a:t>Meeting the Expectations of the Content Standards through Cognitively Rigorous Tasks</a:t>
            </a:r>
          </a:p>
          <a:p>
            <a:r>
              <a:rPr lang="en-US" sz="2400" dirty="0" smtClean="0"/>
              <a:t>Supporting Change</a:t>
            </a:r>
          </a:p>
          <a:p>
            <a:r>
              <a:rPr lang="en-US" sz="2400" dirty="0" smtClean="0"/>
              <a:t>Next Steps</a:t>
            </a:r>
          </a:p>
          <a:p>
            <a:pPr>
              <a:spcAft>
                <a:spcPts val="300"/>
              </a:spcAft>
              <a:buNone/>
            </a:pPr>
            <a:r>
              <a:rPr lang="en-US" sz="2400" b="1" dirty="0" smtClean="0"/>
              <a:t>Post-Assessment, Session Evaluation, &amp; Wrap Up</a:t>
            </a:r>
          </a:p>
        </p:txBody>
      </p:sp>
      <p:sp>
        <p:nvSpPr>
          <p:cNvPr id="27651" name="Title 2"/>
          <p:cNvSpPr>
            <a:spLocks noGrp="1"/>
          </p:cNvSpPr>
          <p:nvPr>
            <p:ph type="title"/>
          </p:nvPr>
        </p:nvSpPr>
        <p:spPr>
          <a:xfrm>
            <a:off x="384048" y="228600"/>
            <a:ext cx="8153400" cy="688711"/>
          </a:xfrm>
        </p:spPr>
        <p:txBody>
          <a:bodyPr/>
          <a:lstStyle/>
          <a:p>
            <a:r>
              <a:rPr lang="en-US" dirty="0" smtClean="0"/>
              <a:t>Today’s Agenda</a:t>
            </a:r>
          </a:p>
        </p:txBody>
      </p:sp>
      <p:sp>
        <p:nvSpPr>
          <p:cNvPr id="5" name="Slide Number Placeholder 4"/>
          <p:cNvSpPr>
            <a:spLocks noGrp="1"/>
          </p:cNvSpPr>
          <p:nvPr>
            <p:ph type="sldNum" sz="quarter" idx="11"/>
          </p:nvPr>
        </p:nvSpPr>
        <p:spPr/>
        <p:txBody>
          <a:bodyPr/>
          <a:lstStyle/>
          <a:p>
            <a:fld id="{08BBAEDF-87C4-4E53-9FCE-8615966C3AA6}" type="slidenum">
              <a:rPr lang="en-US" smtClean="0"/>
              <a:pPr/>
              <a:t>4</a:t>
            </a:fld>
            <a:endParaRPr lang="en-US" dirty="0"/>
          </a:p>
        </p:txBody>
      </p:sp>
      <p:sp>
        <p:nvSpPr>
          <p:cNvPr id="27653"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fontAlgn="base">
              <a:spcBef>
                <a:spcPct val="0"/>
              </a:spcBef>
              <a:spcAft>
                <a:spcPct val="0"/>
              </a:spcAft>
            </a:pPr>
            <a:endParaRPr lang="en-US" dirty="0">
              <a:solidFill>
                <a:prstClr val="black"/>
              </a:solidFill>
              <a:latin typeface="Arial" pitchFamily="34" charset="0"/>
            </a:endParaRPr>
          </a:p>
        </p:txBody>
      </p:sp>
      <p:pic>
        <p:nvPicPr>
          <p:cNvPr id="1030" name="Picture 6" descr="C:\Users\Heath McGregor\AppData\Local\Microsoft\Windows\Temporary Internet Files\Content.IE5\6LMP111W\MP900289183[1].jpg"/>
          <p:cNvPicPr>
            <a:picLocks noChangeAspect="1" noChangeArrowheads="1"/>
          </p:cNvPicPr>
          <p:nvPr/>
        </p:nvPicPr>
        <p:blipFill>
          <a:blip r:embed="rId3" cstate="print"/>
          <a:stretch>
            <a:fillRect/>
          </a:stretch>
        </p:blipFill>
        <p:spPr bwMode="auto">
          <a:xfrm>
            <a:off x="6461485" y="1183890"/>
            <a:ext cx="2451100" cy="3657600"/>
          </a:xfrm>
          <a:prstGeom prst="rect">
            <a:avLst/>
          </a:prstGeom>
          <a:noFill/>
          <a:ln>
            <a:solidFill>
              <a:schemeClr val="tx1">
                <a:lumMod val="50000"/>
                <a:lumOff val="50000"/>
              </a:schemeClr>
            </a:solidFill>
          </a:ln>
        </p:spPr>
      </p:pic>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8" descr="participant guide call out.png"/>
          <p:cNvPicPr>
            <a:picLocks noChangeAspect="1" noChangeArrowheads="1"/>
          </p:cNvPicPr>
          <p:nvPr/>
        </p:nvPicPr>
        <p:blipFill>
          <a:blip r:embed="rId3" cstate="print"/>
          <a:srcRect/>
          <a:stretch>
            <a:fillRect/>
          </a:stretch>
        </p:blipFill>
        <p:spPr bwMode="auto">
          <a:xfrm>
            <a:off x="709641" y="4695421"/>
            <a:ext cx="935822" cy="1013807"/>
          </a:xfrm>
          <a:prstGeom prst="rect">
            <a:avLst/>
          </a:prstGeom>
          <a:noFill/>
          <a:ln w="9525">
            <a:noFill/>
            <a:miter lim="800000"/>
            <a:headEnd/>
            <a:tailEnd/>
          </a:ln>
        </p:spPr>
      </p:pic>
      <p:sp>
        <p:nvSpPr>
          <p:cNvPr id="28675" name="Title 1"/>
          <p:cNvSpPr>
            <a:spLocks noGrp="1"/>
          </p:cNvSpPr>
          <p:nvPr>
            <p:ph type="title"/>
          </p:nvPr>
        </p:nvSpPr>
        <p:spPr>
          <a:xfrm>
            <a:off x="459765" y="2540680"/>
            <a:ext cx="7886700" cy="1218795"/>
          </a:xfrm>
        </p:spPr>
        <p:txBody>
          <a:bodyPr/>
          <a:lstStyle/>
          <a:p>
            <a:r>
              <a:rPr lang="en-US" dirty="0" smtClean="0"/>
              <a:t>Introductory Activity:</a:t>
            </a:r>
            <a:br>
              <a:rPr lang="en-US" dirty="0" smtClean="0"/>
            </a:br>
            <a:r>
              <a:rPr lang="en-US" dirty="0" smtClean="0"/>
              <a:t>Pre-Assessment – CCS-Math</a:t>
            </a:r>
          </a:p>
        </p:txBody>
      </p:sp>
      <p:sp>
        <p:nvSpPr>
          <p:cNvPr id="4" name="Text Placeholder 3"/>
          <p:cNvSpPr>
            <a:spLocks noGrp="1"/>
          </p:cNvSpPr>
          <p:nvPr>
            <p:ph type="body" idx="1"/>
          </p:nvPr>
        </p:nvSpPr>
        <p:spPr>
          <a:xfrm>
            <a:off x="623888" y="4257858"/>
            <a:ext cx="7886700" cy="443198"/>
          </a:xfrm>
        </p:spPr>
        <p:txBody>
          <a:bodyPr/>
          <a:lstStyle/>
          <a:p>
            <a:r>
              <a:rPr lang="en-US" sz="3200" dirty="0" smtClean="0"/>
              <a:t>Please complete the Pre-Assessment</a:t>
            </a:r>
            <a:endParaRPr lang="en-US" sz="3200" dirty="0"/>
          </a:p>
        </p:txBody>
      </p:sp>
      <p:sp>
        <p:nvSpPr>
          <p:cNvPr id="6" name="Slide Number Placeholder 5"/>
          <p:cNvSpPr>
            <a:spLocks noGrp="1"/>
          </p:cNvSpPr>
          <p:nvPr>
            <p:ph type="sldNum" sz="quarter" idx="12"/>
          </p:nvPr>
        </p:nvSpPr>
        <p:spPr/>
        <p:txBody>
          <a:bodyPr/>
          <a:lstStyle/>
          <a:p>
            <a:fld id="{A2075261-263A-4BB0-9104-0AE8219FD63C}" type="slidenum">
              <a:rPr lang="en-US" smtClean="0"/>
              <a:pPr/>
              <a:t>5</a:t>
            </a:fld>
            <a:endParaRPr lang="en-US" dirty="0"/>
          </a:p>
        </p:txBody>
      </p:sp>
      <p:sp>
        <p:nvSpPr>
          <p:cNvPr id="28678" name="TextBox 7"/>
          <p:cNvSpPr txBox="1">
            <a:spLocks noChangeArrowheads="1"/>
          </p:cNvSpPr>
          <p:nvPr/>
        </p:nvSpPr>
        <p:spPr bwMode="auto">
          <a:xfrm>
            <a:off x="352875" y="4672259"/>
            <a:ext cx="1600200"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4</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spTree>
    <p:extLst>
      <p:ext uri="{BB962C8B-B14F-4D97-AF65-F5344CB8AC3E}">
        <p14:creationId xmlns:p14="http://schemas.microsoft.com/office/powerpoint/2010/main" val="341183299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11989</TotalTime>
  <Words>486</Words>
  <Application>Microsoft Office PowerPoint</Application>
  <PresentationFormat>On-screen Show (4:3)</PresentationFormat>
  <Paragraphs>60</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Mathematics</vt:lpstr>
      <vt:lpstr>Focus on Standards for Mathematical Content Outcomes</vt:lpstr>
      <vt:lpstr>Focus on Standards for Mathematical Content Outcomes (cont'd)</vt:lpstr>
      <vt:lpstr>Today’s Agenda</vt:lpstr>
      <vt:lpstr>Introductory Activity: Pre-Assessment – CCS-Math</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552</cp:revision>
  <dcterms:created xsi:type="dcterms:W3CDTF">2014-01-18T18:47:42Z</dcterms:created>
  <dcterms:modified xsi:type="dcterms:W3CDTF">2014-07-29T22:29:03Z</dcterms:modified>
</cp:coreProperties>
</file>