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3" showSpecialPlsOnTitleSld="0" saveSubsetFonts="1">
  <p:sldMasterIdLst>
    <p:sldMasterId id="2147483687" r:id="rId1"/>
    <p:sldMasterId id="2147483711" r:id="rId2"/>
    <p:sldMasterId id="2147483723" r:id="rId3"/>
  </p:sldMasterIdLst>
  <p:notesMasterIdLst>
    <p:notesMasterId r:id="rId10"/>
  </p:notesMasterIdLst>
  <p:handoutMasterIdLst>
    <p:handoutMasterId r:id="rId11"/>
  </p:handoutMasterIdLst>
  <p:sldIdLst>
    <p:sldId id="370" r:id="rId4"/>
    <p:sldId id="539" r:id="rId5"/>
    <p:sldId id="540" r:id="rId6"/>
    <p:sldId id="541" r:id="rId7"/>
    <p:sldId id="542" r:id="rId8"/>
    <p:sldId id="543"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9"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FFC000"/>
    <a:srgbClr val="32C658"/>
    <a:srgbClr val="803E16"/>
    <a:srgbClr val="0000FF"/>
    <a:srgbClr val="FFFF85"/>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43" autoAdjust="0"/>
    <p:restoredTop sz="83861" autoAdjust="0"/>
  </p:normalViewPr>
  <p:slideViewPr>
    <p:cSldViewPr snapToGrid="0">
      <p:cViewPr varScale="1">
        <p:scale>
          <a:sx n="74" d="100"/>
          <a:sy n="74" d="100"/>
        </p:scale>
        <p:origin x="142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a:t>
            </a:r>
            <a:r>
              <a:rPr lang="en-US" baseline="0" dirty="0" smtClean="0"/>
              <a:t> g</a:t>
            </a:r>
            <a:r>
              <a:rPr lang="en-US" dirty="0" smtClean="0"/>
              <a:t>oal</a:t>
            </a:r>
            <a:r>
              <a:rPr lang="en-US" baseline="0" dirty="0" smtClean="0"/>
              <a:t> of the Closing Activities is for p</a:t>
            </a:r>
            <a:r>
              <a:rPr lang="en-US" dirty="0" smtClean="0"/>
              <a:t>articipants to determine how they will take the key information back to their peers</a:t>
            </a:r>
            <a:r>
              <a:rPr lang="en-US" baseline="0" dirty="0" smtClean="0"/>
              <a:t> at their school so that everyone gains a shared understanding.</a:t>
            </a:r>
          </a:p>
          <a:p>
            <a:pPr>
              <a:spcBef>
                <a:spcPct val="0"/>
              </a:spcBef>
            </a:pPr>
            <a:endParaRPr lang="en-US" baseline="0" dirty="0" smtClean="0"/>
          </a:p>
          <a:p>
            <a:pPr>
              <a:spcBef>
                <a:spcPct val="0"/>
              </a:spcBef>
            </a:pPr>
            <a:r>
              <a:rPr lang="en-US" baseline="0" dirty="0" smtClean="0"/>
              <a:t>Total Time on Closing Activities </a:t>
            </a:r>
            <a:r>
              <a:rPr lang="en-US" b="1" baseline="0" dirty="0" smtClean="0"/>
              <a:t>5 minutes</a:t>
            </a:r>
          </a:p>
          <a:p>
            <a:pPr>
              <a:spcBef>
                <a:spcPct val="0"/>
              </a:spcBef>
            </a:pPr>
            <a:endParaRPr lang="en-US" baseline="0" dirty="0" smtClean="0"/>
          </a:p>
          <a:p>
            <a:pPr>
              <a:spcBef>
                <a:spcPct val="0"/>
              </a:spcBef>
            </a:pPr>
            <a:r>
              <a:rPr lang="en-US" baseline="0" dirty="0" smtClean="0"/>
              <a:t>Section 6 at a Glance:</a:t>
            </a:r>
          </a:p>
          <a:p>
            <a:pPr marL="230491" indent="-230491">
              <a:spcBef>
                <a:spcPct val="0"/>
              </a:spcBef>
              <a:buNone/>
            </a:pPr>
            <a:r>
              <a:rPr lang="en-US" baseline="0" dirty="0" smtClean="0"/>
              <a:t>1. Review the Module 2 Outcomes.</a:t>
            </a:r>
          </a:p>
          <a:p>
            <a:pPr marL="230491" indent="-230491">
              <a:spcBef>
                <a:spcPct val="0"/>
              </a:spcBef>
              <a:buNone/>
            </a:pPr>
            <a:r>
              <a:rPr lang="en-US" b="0" baseline="0" dirty="0" smtClean="0"/>
              <a:t>2. Have participants complete the Post-Assessment.</a:t>
            </a:r>
          </a:p>
          <a:p>
            <a:pPr marL="230491" indent="-230491">
              <a:spcBef>
                <a:spcPct val="0"/>
              </a:spcBef>
              <a:buNone/>
            </a:pPr>
            <a:r>
              <a:rPr lang="en-US" b="0" baseline="0" dirty="0" smtClean="0"/>
              <a:t>3. Have participants complete the online Session Evaluation located here:</a:t>
            </a:r>
          </a:p>
          <a:p>
            <a:pPr marL="230491" indent="-230491">
              <a:spcBef>
                <a:spcPct val="0"/>
              </a:spcBef>
              <a:buNone/>
            </a:pPr>
            <a:r>
              <a:rPr lang="en-US" sz="1200" kern="1200" dirty="0" smtClean="0">
                <a:solidFill>
                  <a:schemeClr val="tx1"/>
                </a:solidFill>
                <a:latin typeface="+mn-lt"/>
                <a:ea typeface="+mn-ea"/>
                <a:cs typeface="+mn-cs"/>
              </a:rPr>
              <a:t>http://surveys.pcgus.com/s3/CT-Math-Module-2-6-12</a:t>
            </a:r>
          </a:p>
          <a:p>
            <a:pPr marL="230491" indent="-230491">
              <a:spcBef>
                <a:spcPct val="0"/>
              </a:spcBef>
              <a:buNone/>
            </a:pPr>
            <a:endParaRPr lang="en-US" b="0" baseline="0"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7/29/2014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64</a:t>
            </a:fld>
            <a:endParaRPr lang="en-US" dirty="0">
              <a:latin typeface="Arial" pitchFamily="34" charset="0"/>
            </a:endParaRPr>
          </a:p>
        </p:txBody>
      </p:sp>
    </p:spTree>
    <p:extLst>
      <p:ext uri="{BB962C8B-B14F-4D97-AF65-F5344CB8AC3E}">
        <p14:creationId xmlns:p14="http://schemas.microsoft.com/office/powerpoint/2010/main" val="125806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p>
        </p:txBody>
      </p:sp>
      <p:sp>
        <p:nvSpPr>
          <p:cNvPr id="1321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21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C83D457D-9BE6-4D73-A44D-1308AD5B53F0}"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21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21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78F79-E2DF-4D7B-8363-DB71134D1661}" type="slidenum">
              <a:rPr lang="en-US">
                <a:solidFill>
                  <a:prstClr val="black"/>
                </a:solidFill>
                <a:latin typeface="Arial" pitchFamily="34" charset="0"/>
              </a:rPr>
              <a:pPr/>
              <a:t>65</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7019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p:spPr>
      </p:sp>
      <p:sp>
        <p:nvSpPr>
          <p:cNvPr id="1331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Review the outcomes for the day</a:t>
            </a:r>
            <a:r>
              <a:rPr lang="en-US" baseline="0" dirty="0" smtClean="0"/>
              <a:t>, continued.</a:t>
            </a:r>
            <a:endParaRPr lang="en-US" dirty="0" smtClean="0"/>
          </a:p>
        </p:txBody>
      </p:sp>
      <p:sp>
        <p:nvSpPr>
          <p:cNvPr id="13312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312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00BCC635-465E-4E8D-BEC0-F54D65151E12}"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13312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312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D96F60-4D9F-4A25-84B7-0C2B67472C22}" type="slidenum">
              <a:rPr lang="en-US">
                <a:solidFill>
                  <a:prstClr val="black"/>
                </a:solidFill>
                <a:latin typeface="Arial" pitchFamily="34" charset="0"/>
              </a:rPr>
              <a:pPr/>
              <a:t>66</a:t>
            </a:fld>
            <a:endParaRPr lang="en-US" dirty="0">
              <a:solidFill>
                <a:prstClr val="black"/>
              </a:solidFill>
              <a:latin typeface="Arial" pitchFamily="34" charset="0"/>
            </a:endParaRPr>
          </a:p>
        </p:txBody>
      </p:sp>
    </p:spTree>
    <p:extLst>
      <p:ext uri="{BB962C8B-B14F-4D97-AF65-F5344CB8AC3E}">
        <p14:creationId xmlns:p14="http://schemas.microsoft.com/office/powerpoint/2010/main" val="20789029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Slide Image Placeholder 1"/>
          <p:cNvSpPr>
            <a:spLocks noGrp="1" noRot="1" noChangeAspect="1" noTextEdit="1"/>
          </p:cNvSpPr>
          <p:nvPr>
            <p:ph type="sldImg"/>
          </p:nvPr>
        </p:nvSpPr>
        <p:spPr bwMode="auto">
          <a:noFill/>
          <a:ln>
            <a:solidFill>
              <a:srgbClr val="000000"/>
            </a:solidFill>
            <a:miter lim="800000"/>
            <a:headEnd/>
            <a:tailEnd/>
          </a:ln>
        </p:spPr>
      </p:sp>
      <p:sp>
        <p:nvSpPr>
          <p:cNvPr id="230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This Post-Assessment is the same as the Pre-Assessment they took in the beginning of the session. This assessment is to gauge their learning based on the activities of the full day session. Remind the participants to fill out their online Session Evaluation forms as well.</a:t>
            </a:r>
          </a:p>
          <a:p>
            <a:pPr>
              <a:spcBef>
                <a:spcPct val="0"/>
              </a:spcBef>
            </a:pPr>
            <a:endParaRPr lang="en-US" dirty="0" smtClean="0"/>
          </a:p>
        </p:txBody>
      </p:sp>
      <p:sp>
        <p:nvSpPr>
          <p:cNvPr id="23040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3040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65E4D3F-EE0F-479E-AC22-92697D51B405}"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23040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304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3AEAAA-3454-44D5-90F4-C75A93E9B012}" type="slidenum">
              <a:rPr lang="en-US">
                <a:solidFill>
                  <a:prstClr val="black"/>
                </a:solidFill>
                <a:latin typeface="Arial" pitchFamily="34" charset="0"/>
              </a:rPr>
              <a:pPr/>
              <a:t>67</a:t>
            </a:fld>
            <a:endParaRPr lang="en-US" dirty="0">
              <a:solidFill>
                <a:prstClr val="black"/>
              </a:solidFill>
              <a:latin typeface="Arial" pitchFamily="34" charset="0"/>
            </a:endParaRPr>
          </a:p>
        </p:txBody>
      </p:sp>
    </p:spTree>
    <p:extLst>
      <p:ext uri="{BB962C8B-B14F-4D97-AF65-F5344CB8AC3E}">
        <p14:creationId xmlns:p14="http://schemas.microsoft.com/office/powerpoint/2010/main" val="3498819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p:cNvSpPr>
            <a:spLocks noGrp="1" noRot="1" noChangeAspect="1" noTextEdit="1"/>
          </p:cNvSpPr>
          <p:nvPr>
            <p:ph type="sldImg"/>
          </p:nvPr>
        </p:nvSpPr>
        <p:spPr bwMode="auto">
          <a:noFill/>
          <a:ln>
            <a:solidFill>
              <a:srgbClr val="000000"/>
            </a:solidFill>
            <a:miter lim="800000"/>
            <a:headEnd/>
            <a:tailEnd/>
          </a:ln>
        </p:spPr>
      </p:sp>
      <p:sp>
        <p:nvSpPr>
          <p:cNvPr id="2314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314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B987BF-41CF-43EC-9FC3-FCCE2C4AEE1E}" type="slidenum">
              <a:rPr lang="en-US">
                <a:solidFill>
                  <a:prstClr val="black"/>
                </a:solidFill>
                <a:latin typeface="Arial" pitchFamily="34" charset="0"/>
              </a:rPr>
              <a:pPr/>
              <a:t>68</a:t>
            </a:fld>
            <a:endParaRPr lang="en-US" dirty="0">
              <a:solidFill>
                <a:prstClr val="black"/>
              </a:solidFill>
              <a:latin typeface="Arial" pitchFamily="34" charset="0"/>
            </a:endParaRPr>
          </a:p>
        </p:txBody>
      </p:sp>
    </p:spTree>
    <p:extLst>
      <p:ext uri="{BB962C8B-B14F-4D97-AF65-F5344CB8AC3E}">
        <p14:creationId xmlns:p14="http://schemas.microsoft.com/office/powerpoint/2010/main" val="373517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7.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311645" y="6129266"/>
            <a:ext cx="2850776" cy="461665"/>
          </a:xfrm>
          <a:prstGeom prst="rect">
            <a:avLst/>
          </a:prstGeom>
          <a:noFill/>
        </p:spPr>
        <p:txBody>
          <a:bodyPr wrap="square" rtlCol="0">
            <a:spAutoFit/>
          </a:bodyPr>
          <a:lstStyle/>
          <a:p>
            <a:r>
              <a:rPr lang="en-US" sz="2400" b="1" dirty="0" smtClean="0">
                <a:solidFill>
                  <a:schemeClr val="bg1"/>
                </a:solidFill>
              </a:rPr>
              <a:t>Closing Activity</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40"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911912"/>
            <a:ext cx="7886700" cy="609398"/>
          </a:xfrm>
        </p:spPr>
        <p:txBody>
          <a:bodyPr/>
          <a:lstStyle/>
          <a:p>
            <a:r>
              <a:rPr dirty="0"/>
              <a:t>Closing </a:t>
            </a:r>
            <a:r>
              <a:rPr dirty="0" smtClean="0"/>
              <a:t>Activities</a:t>
            </a:r>
            <a:endParaRPr dirty="0"/>
          </a:p>
        </p:txBody>
      </p:sp>
      <p:sp>
        <p:nvSpPr>
          <p:cNvPr id="6" name="Slide Number Placeholder 5"/>
          <p:cNvSpPr>
            <a:spLocks noGrp="1"/>
          </p:cNvSpPr>
          <p:nvPr>
            <p:ph type="sldNum" sz="quarter" idx="12"/>
          </p:nvPr>
        </p:nvSpPr>
        <p:spPr/>
        <p:txBody>
          <a:bodyPr/>
          <a:lstStyle/>
          <a:p>
            <a:pPr>
              <a:defRPr/>
            </a:pPr>
            <a:fld id="{3611EA82-1C65-4BB5-848E-566682F190E3}" type="slidenum">
              <a:rPr lang="en-US" smtClean="0"/>
              <a:pPr>
                <a:defRPr/>
              </a:pPr>
              <a:t>64</a:t>
            </a:fld>
            <a:endParaRPr lang="en-US" dirty="0"/>
          </a:p>
        </p:txBody>
      </p:sp>
      <p:sp>
        <p:nvSpPr>
          <p:cNvPr id="2" name="Footer Placeholder 1"/>
          <p:cNvSpPr>
            <a:spLocks noGrp="1"/>
          </p:cNvSpPr>
          <p:nvPr>
            <p:ph type="ftr" sz="quarter" idx="4294967295"/>
          </p:nvPr>
        </p:nvSpPr>
        <p:spPr>
          <a:xfrm>
            <a:off x="0" y="6072188"/>
            <a:ext cx="2203450" cy="484187"/>
          </a:xfrm>
        </p:spPr>
        <p:txBody>
          <a:bodyPr/>
          <a:lstStyle/>
          <a:p>
            <a:r>
              <a:rPr lang="en-US" dirty="0" smtClean="0"/>
              <a:t> </a:t>
            </a:r>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459926" y="2818331"/>
            <a:ext cx="1262044" cy="2143125"/>
          </a:xfrm>
          <a:prstGeom prst="rect">
            <a:avLst/>
          </a:prstGeom>
        </p:spPr>
      </p:pic>
      <p:pic>
        <p:nvPicPr>
          <p:cNvPr id="8" name="Picture 6" descr="participant guide call out.png"/>
          <p:cNvPicPr>
            <a:picLocks noChangeAspect="1" noChangeArrowheads="1"/>
          </p:cNvPicPr>
          <p:nvPr/>
        </p:nvPicPr>
        <p:blipFill>
          <a:blip r:embed="rId4" cstate="print"/>
          <a:srcRect/>
          <a:stretch>
            <a:fillRect/>
          </a:stretch>
        </p:blipFill>
        <p:spPr bwMode="auto">
          <a:xfrm>
            <a:off x="738554" y="4179277"/>
            <a:ext cx="932688" cy="1010412"/>
          </a:xfrm>
          <a:prstGeom prst="rect">
            <a:avLst/>
          </a:prstGeom>
          <a:noFill/>
          <a:ln w="9525">
            <a:noFill/>
            <a:miter lim="800000"/>
            <a:headEnd/>
            <a:tailEnd/>
          </a:ln>
        </p:spPr>
      </p:pic>
      <p:sp>
        <p:nvSpPr>
          <p:cNvPr id="9" name="TextBox 7"/>
          <p:cNvSpPr txBox="1">
            <a:spLocks noChangeArrowheads="1"/>
          </p:cNvSpPr>
          <p:nvPr/>
        </p:nvSpPr>
        <p:spPr bwMode="auto">
          <a:xfrm>
            <a:off x="726828" y="4237891"/>
            <a:ext cx="914400" cy="369332"/>
          </a:xfrm>
          <a:prstGeom prst="rect">
            <a:avLst/>
          </a:prstGeom>
          <a:noFill/>
          <a:ln w="9525">
            <a:noFill/>
            <a:miter lim="800000"/>
            <a:headEnd/>
            <a:tailEnd/>
          </a:ln>
        </p:spPr>
        <p:txBody>
          <a:bodyPr wrap="square">
            <a:spAutoFit/>
          </a:bodyPr>
          <a:lstStyle/>
          <a:p>
            <a:pPr algn="ctr"/>
            <a:r>
              <a:rPr lang="en-US" dirty="0" smtClean="0"/>
              <a:t>Page 41</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2"/>
          <p:cNvSpPr>
            <a:spLocks noGrp="1"/>
          </p:cNvSpPr>
          <p:nvPr>
            <p:ph type="title"/>
          </p:nvPr>
        </p:nvSpPr>
        <p:spPr>
          <a:xfrm>
            <a:off x="381000" y="192088"/>
            <a:ext cx="8382000" cy="1155768"/>
          </a:xfrm>
        </p:spPr>
        <p:txBody>
          <a:bodyPr>
            <a:normAutofit fontScale="90000"/>
          </a:bodyPr>
          <a:lstStyle/>
          <a:p>
            <a:r>
              <a:rPr lang="en-US" dirty="0"/>
              <a:t>Focus on Standards for Mathematical Content Outcomes</a:t>
            </a:r>
          </a:p>
        </p:txBody>
      </p:sp>
      <p:sp>
        <p:nvSpPr>
          <p:cNvPr id="19459" name="Content Placeholder 1"/>
          <p:cNvSpPr>
            <a:spLocks noGrp="1"/>
          </p:cNvSpPr>
          <p:nvPr>
            <p:ph type="body" sz="quarter" idx="10"/>
          </p:nvPr>
        </p:nvSpPr>
        <p:spPr>
          <a:xfrm>
            <a:off x="381000" y="1478537"/>
            <a:ext cx="8382000" cy="4350764"/>
          </a:xfrm>
        </p:spPr>
        <p:txBody>
          <a:bodyPr>
            <a:noAutofit/>
          </a:bodyPr>
          <a:lstStyle/>
          <a:p>
            <a:pPr>
              <a:spcBef>
                <a:spcPts val="600"/>
              </a:spcBef>
            </a:pPr>
            <a:r>
              <a:rPr lang="en-US" dirty="0" smtClean="0"/>
              <a:t>By the end of this session you will have:</a:t>
            </a:r>
          </a:p>
          <a:p>
            <a:pPr lvl="1">
              <a:spcBef>
                <a:spcPts val="600"/>
              </a:spcBef>
            </a:pPr>
            <a:r>
              <a:rPr lang="en-US" sz="2600" dirty="0" smtClean="0"/>
              <a:t>Strengthened your working relationship with peer Core Standards Coaches. </a:t>
            </a:r>
          </a:p>
          <a:p>
            <a:pPr lvl="1">
              <a:spcBef>
                <a:spcPts val="600"/>
              </a:spcBef>
            </a:pPr>
            <a:r>
              <a:rPr lang="en-US" sz="2600" dirty="0" smtClean="0"/>
              <a:t>Deepened your understanding of the practice standards specified in the CCS-Math.</a:t>
            </a:r>
          </a:p>
          <a:p>
            <a:pPr lvl="1">
              <a:spcBef>
                <a:spcPts val="600"/>
              </a:spcBef>
            </a:pPr>
            <a:r>
              <a:rPr lang="en-US" sz="2600" dirty="0" smtClean="0"/>
              <a:t>Examined the implications of the language of the content standards for teaching and learning. </a:t>
            </a:r>
          </a:p>
          <a:p>
            <a:pPr lvl="1">
              <a:spcBef>
                <a:spcPts val="600"/>
              </a:spcBef>
            </a:pPr>
            <a:r>
              <a:rPr lang="en-US" sz="2600" dirty="0" smtClean="0"/>
              <a:t>Identified  and modified CCS-aligned tasks that combine both the content and practice standards. </a:t>
            </a:r>
          </a:p>
          <a:p>
            <a:pPr lvl="1">
              <a:spcBef>
                <a:spcPts val="600"/>
              </a:spcBef>
            </a:pPr>
            <a:r>
              <a:rPr lang="en-US" sz="2600" dirty="0" smtClean="0"/>
              <a:t>Analyzed the progression of topics in the content standards both within and across grade levels. </a:t>
            </a:r>
          </a:p>
        </p:txBody>
      </p:sp>
      <p:sp>
        <p:nvSpPr>
          <p:cNvPr id="5" name="Slide Number Placeholder 4"/>
          <p:cNvSpPr>
            <a:spLocks noGrp="1"/>
          </p:cNvSpPr>
          <p:nvPr>
            <p:ph type="sldNum" sz="quarter" idx="12"/>
          </p:nvPr>
        </p:nvSpPr>
        <p:spPr/>
        <p:txBody>
          <a:bodyPr/>
          <a:lstStyle/>
          <a:p>
            <a:fld id="{AD8D4AF1-7CC8-4517-894C-95FE2C0637D7}" type="slidenum">
              <a:rPr lang="en-US" smtClean="0"/>
              <a:pPr/>
              <a:t>65</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itle 2"/>
          <p:cNvSpPr>
            <a:spLocks noGrp="1"/>
          </p:cNvSpPr>
          <p:nvPr>
            <p:ph type="title"/>
          </p:nvPr>
        </p:nvSpPr>
        <p:spPr/>
        <p:txBody>
          <a:bodyPr>
            <a:normAutofit fontScale="90000"/>
          </a:bodyPr>
          <a:lstStyle/>
          <a:p>
            <a:r>
              <a:rPr lang="en-US" dirty="0" smtClean="0"/>
              <a:t>Focus on Standards for Mathematical Content Outcomes (cont'd)</a:t>
            </a:r>
          </a:p>
        </p:txBody>
      </p:sp>
      <p:sp>
        <p:nvSpPr>
          <p:cNvPr id="19459" name="Content Placeholder 1"/>
          <p:cNvSpPr>
            <a:spLocks noGrp="1"/>
          </p:cNvSpPr>
          <p:nvPr>
            <p:ph type="body" sz="quarter" idx="10"/>
          </p:nvPr>
        </p:nvSpPr>
        <p:spPr>
          <a:xfrm>
            <a:off x="381000" y="1539239"/>
            <a:ext cx="8382000" cy="3991862"/>
          </a:xfrm>
        </p:spPr>
        <p:txBody>
          <a:bodyPr/>
          <a:lstStyle/>
          <a:p>
            <a:pPr>
              <a:spcBef>
                <a:spcPts val="600"/>
              </a:spcBef>
            </a:pPr>
            <a:r>
              <a:rPr lang="en-US" dirty="0"/>
              <a:t>By the end of this session you will have</a:t>
            </a:r>
            <a:r>
              <a:rPr lang="en-US" dirty="0" smtClean="0"/>
              <a:t>:</a:t>
            </a:r>
            <a:endParaRPr lang="en-US" dirty="0"/>
          </a:p>
          <a:p>
            <a:pPr lvl="1">
              <a:spcBef>
                <a:spcPts val="600"/>
              </a:spcBef>
            </a:pPr>
            <a:r>
              <a:rPr lang="en-US" sz="2600" dirty="0" smtClean="0"/>
              <a:t>Deepened your understanding of the potential of the CCS-Math to change mathematics teaching and learning. </a:t>
            </a:r>
          </a:p>
          <a:p>
            <a:pPr lvl="1">
              <a:spcBef>
                <a:spcPts val="600"/>
              </a:spcBef>
            </a:pPr>
            <a:r>
              <a:rPr lang="en-US" sz="2600" dirty="0" smtClean="0"/>
              <a:t>Gained an understanding of some of the challenges involved in implementing the CCS-Math.</a:t>
            </a:r>
          </a:p>
          <a:p>
            <a:pPr lvl="1">
              <a:spcBef>
                <a:spcPts val="600"/>
              </a:spcBef>
            </a:pPr>
            <a:r>
              <a:rPr lang="en-US" sz="2600" dirty="0" smtClean="0"/>
              <a:t>Explored strategies for supporting teachers as they make changes to their classroom practices. </a:t>
            </a:r>
          </a:p>
          <a:p>
            <a:pPr lvl="1">
              <a:spcBef>
                <a:spcPts val="600"/>
              </a:spcBef>
            </a:pPr>
            <a:r>
              <a:rPr lang="en-US" sz="2600" dirty="0" smtClean="0"/>
              <a:t>Made plans for next steps in your CCS-Math implementation.</a:t>
            </a:r>
          </a:p>
        </p:txBody>
      </p:sp>
      <p:sp>
        <p:nvSpPr>
          <p:cNvPr id="5" name="Slide Number Placeholder 4"/>
          <p:cNvSpPr>
            <a:spLocks noGrp="1"/>
          </p:cNvSpPr>
          <p:nvPr>
            <p:ph type="sldNum" sz="quarter" idx="12"/>
          </p:nvPr>
        </p:nvSpPr>
        <p:spPr/>
        <p:txBody>
          <a:bodyPr/>
          <a:lstStyle/>
          <a:p>
            <a:fld id="{1B164E58-F631-4785-8D59-D7BB0BAC1458}" type="slidenum">
              <a:rPr lang="en-US" smtClean="0"/>
              <a:pPr/>
              <a:t>66</a:t>
            </a:fld>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5" name="Title 1"/>
          <p:cNvSpPr>
            <a:spLocks noGrp="1"/>
          </p:cNvSpPr>
          <p:nvPr>
            <p:ph type="title"/>
          </p:nvPr>
        </p:nvSpPr>
        <p:spPr>
          <a:xfrm>
            <a:off x="243840" y="230188"/>
            <a:ext cx="8747760" cy="595548"/>
          </a:xfrm>
        </p:spPr>
        <p:txBody>
          <a:bodyPr/>
          <a:lstStyle/>
          <a:p>
            <a:r>
              <a:rPr lang="en-US" sz="4300" dirty="0" smtClean="0"/>
              <a:t>Post Assessment and Session Evaluation</a:t>
            </a:r>
          </a:p>
        </p:txBody>
      </p:sp>
      <p:sp>
        <p:nvSpPr>
          <p:cNvPr id="14" name="Content Placeholder 13"/>
          <p:cNvSpPr>
            <a:spLocks noGrp="1"/>
          </p:cNvSpPr>
          <p:nvPr>
            <p:ph sz="half" idx="1"/>
          </p:nvPr>
        </p:nvSpPr>
        <p:spPr>
          <a:xfrm>
            <a:off x="293077" y="1449848"/>
            <a:ext cx="4489938" cy="2840804"/>
          </a:xfrm>
        </p:spPr>
        <p:txBody>
          <a:bodyPr/>
          <a:lstStyle/>
          <a:p>
            <a:pPr>
              <a:spcAft>
                <a:spcPts val="1200"/>
              </a:spcAft>
            </a:pPr>
            <a:r>
              <a:rPr lang="en-US" sz="2800" dirty="0" smtClean="0"/>
              <a:t>Where Are You Now?</a:t>
            </a:r>
          </a:p>
          <a:p>
            <a:pPr>
              <a:spcAft>
                <a:spcPts val="1200"/>
              </a:spcAft>
            </a:pPr>
            <a:r>
              <a:rPr lang="en-US" sz="2800" dirty="0" smtClean="0"/>
              <a:t>Assessing Your Learning.</a:t>
            </a:r>
          </a:p>
          <a:p>
            <a:pPr>
              <a:spcAft>
                <a:spcPts val="1200"/>
              </a:spcAft>
            </a:pPr>
            <a:r>
              <a:rPr lang="en-US" sz="2800" dirty="0" smtClean="0"/>
              <a:t>Please complete an online Session Evaluation. Your feedback is very important to us!</a:t>
            </a:r>
          </a:p>
        </p:txBody>
      </p:sp>
      <p:sp>
        <p:nvSpPr>
          <p:cNvPr id="6" name="Slide Number Placeholder 5"/>
          <p:cNvSpPr>
            <a:spLocks noGrp="1"/>
          </p:cNvSpPr>
          <p:nvPr>
            <p:ph type="sldNum" sz="quarter" idx="11"/>
          </p:nvPr>
        </p:nvSpPr>
        <p:spPr/>
        <p:txBody>
          <a:bodyPr/>
          <a:lstStyle/>
          <a:p>
            <a:fld id="{9C68FFC2-3F6C-4F2E-B8AC-64D7ECA96928}" type="slidenum">
              <a:rPr lang="en-US" smtClean="0"/>
              <a:pPr/>
              <a:t>67</a:t>
            </a:fld>
            <a:endParaRPr lang="en-US" dirty="0"/>
          </a:p>
        </p:txBody>
      </p:sp>
      <p:pic>
        <p:nvPicPr>
          <p:cNvPr id="9" name="Picture 7" descr="C:\Documents and Settings\mhannon\Local Settings\Temporary Internet Files\Content.IE5\MNS3KWRB\MP900431118[1].jpg"/>
          <p:cNvPicPr>
            <a:picLocks noChangeAspect="1" noChangeArrowheads="1"/>
          </p:cNvPicPr>
          <p:nvPr/>
        </p:nvPicPr>
        <p:blipFill>
          <a:blip r:embed="rId3" cstate="print"/>
          <a:srcRect/>
          <a:stretch>
            <a:fillRect/>
          </a:stretch>
        </p:blipFill>
        <p:spPr bwMode="auto">
          <a:xfrm>
            <a:off x="5513112" y="1336110"/>
            <a:ext cx="2876390" cy="2813859"/>
          </a:xfrm>
          <a:prstGeom prst="rect">
            <a:avLst/>
          </a:prstGeom>
          <a:noFill/>
          <a:ln>
            <a:solidFill>
              <a:schemeClr val="bg2">
                <a:lumMod val="65000"/>
              </a:schemeClr>
            </a:solidFill>
          </a:ln>
          <a:effectLst>
            <a:outerShdw blurRad="50800" dist="38100" dir="2700000" algn="tl" rotWithShape="0">
              <a:prstClr val="black">
                <a:alpha val="40000"/>
              </a:prstClr>
            </a:outerShdw>
          </a:effectLst>
        </p:spPr>
      </p:pic>
      <p:sp>
        <p:nvSpPr>
          <p:cNvPr id="2" name="Footer Placeholder 1"/>
          <p:cNvSpPr>
            <a:spLocks noGrp="1"/>
          </p:cNvSpPr>
          <p:nvPr>
            <p:ph type="ftr" sz="quarter" idx="10"/>
          </p:nvPr>
        </p:nvSpPr>
        <p:spPr/>
        <p:txBody>
          <a:bodyPr/>
          <a:lstStyle/>
          <a:p>
            <a:r>
              <a:rPr lang="en-US" dirty="0" smtClean="0"/>
              <a:t> </a:t>
            </a:r>
            <a:endParaRPr lang="en-US" dirty="0"/>
          </a:p>
        </p:txBody>
      </p:sp>
      <p:sp>
        <p:nvSpPr>
          <p:cNvPr id="10" name="Rectangle 9"/>
          <p:cNvSpPr/>
          <p:nvPr/>
        </p:nvSpPr>
        <p:spPr>
          <a:xfrm>
            <a:off x="316515" y="4758798"/>
            <a:ext cx="6963516" cy="461665"/>
          </a:xfrm>
          <a:prstGeom prst="rect">
            <a:avLst/>
          </a:prstGeom>
        </p:spPr>
        <p:txBody>
          <a:bodyPr wrap="square">
            <a:spAutoFit/>
          </a:bodyPr>
          <a:lstStyle/>
          <a:p>
            <a:pPr marL="230491" indent="-230491">
              <a:spcBef>
                <a:spcPct val="0"/>
              </a:spcBef>
              <a:buNone/>
            </a:pPr>
            <a:r>
              <a:rPr lang="en-US" sz="2400" dirty="0" smtClean="0">
                <a:solidFill>
                  <a:schemeClr val="bg2">
                    <a:lumMod val="50000"/>
                  </a:schemeClr>
                </a:solidFill>
              </a:rPr>
              <a:t>http://surveys.pcgus.com/s3/CT-Math-Module-2-6-12</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p:txBody>
          <a:bodyPr/>
          <a:lstStyle/>
          <a:p>
            <a:r>
              <a:rPr lang="en-US" dirty="0" smtClean="0"/>
              <a:t>Thanks and see you next time!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11990</TotalTime>
  <Words>407</Words>
  <Application>Microsoft Office PowerPoint</Application>
  <PresentationFormat>On-screen Show (4:3)</PresentationFormat>
  <Paragraphs>64</Paragraphs>
  <Slides>6</Slides>
  <Notes>6</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6</vt:i4>
      </vt:variant>
    </vt:vector>
  </HeadingPairs>
  <TitlesOfParts>
    <vt:vector size="13" baseType="lpstr">
      <vt:lpstr>Arial</vt:lpstr>
      <vt:lpstr>Calibri</vt:lpstr>
      <vt:lpstr>Calibri Light</vt:lpstr>
      <vt:lpstr>Times New Roman</vt:lpstr>
      <vt:lpstr>LtBkgBlueBorder</vt:lpstr>
      <vt:lpstr>LtBkgNoBorder</vt:lpstr>
      <vt:lpstr>Custom Design</vt:lpstr>
      <vt:lpstr>Connecticut Core Standards  for Mathematics</vt:lpstr>
      <vt:lpstr>Closing Activities</vt:lpstr>
      <vt:lpstr>Focus on Standards for Mathematical Content Outcomes</vt:lpstr>
      <vt:lpstr>Focus on Standards for Mathematical Content Outcomes (cont'd)</vt:lpstr>
      <vt:lpstr>Post Assessment and Session Evaluation</vt:lpstr>
      <vt:lpstr>Thanks and see you next time!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553</cp:revision>
  <dcterms:created xsi:type="dcterms:W3CDTF">2014-01-18T18:47:42Z</dcterms:created>
  <dcterms:modified xsi:type="dcterms:W3CDTF">2014-07-29T23:16:51Z</dcterms:modified>
</cp:coreProperties>
</file>