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0" showSpecialPlsOnTitleSld="0" saveSubsetFonts="1" bookmarkIdSeed="2">
  <p:sldMasterIdLst>
    <p:sldMasterId id="2147483687" r:id="rId1"/>
    <p:sldMasterId id="2147483711" r:id="rId2"/>
    <p:sldMasterId id="2147483723" r:id="rId3"/>
  </p:sldMasterIdLst>
  <p:notesMasterIdLst>
    <p:notesMasterId r:id="rId10"/>
  </p:notesMasterIdLst>
  <p:handoutMasterIdLst>
    <p:handoutMasterId r:id="rId11"/>
  </p:handoutMasterIdLst>
  <p:sldIdLst>
    <p:sldId id="370" r:id="rId4"/>
    <p:sldId id="491" r:id="rId5"/>
    <p:sldId id="492" r:id="rId6"/>
    <p:sldId id="493" r:id="rId7"/>
    <p:sldId id="508" r:id="rId8"/>
    <p:sldId id="495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184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2932">
          <p15:clr>
            <a:srgbClr val="A4A3A4"/>
          </p15:clr>
        </p15:guide>
        <p15:guide id="7" pos="2160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" initials="DB" lastIdx="8" clrIdx="0"/>
  <p:cmAuthor id="1" name="DeCarlo, Sharon" initials="DS" lastIdx="60" clrIdx="1"/>
  <p:cmAuthor id="2" name="Jackson, Dennis" initials="JD" lastIdx="12" clrIdx="2">
    <p:extLst/>
  </p:cmAuthor>
  <p:cmAuthor id="3" name="Kelley, Nora" initials="KN" lastIdx="1" clrIdx="3">
    <p:extLst/>
  </p:cmAuthor>
  <p:cmAuthor id="4" name="W2K" initials="W" lastIdx="28" clrIdx="4"/>
  <p:cmAuthor id="5" name="Michelle Wade" initials="MW" lastIdx="14" clrIdx="5"/>
  <p:cmAuthor id="6" name="Berlin, Debra" initials="BD" lastIdx="13" clrIdx="6">
    <p:extLst>
      <p:ext uri="{19B8F6BF-5375-455C-9EA6-DF929625EA0E}">
        <p15:presenceInfo xmlns:p15="http://schemas.microsoft.com/office/powerpoint/2012/main" userId="S-1-5-21-1417001333-1682526488-839522115-59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85"/>
    <a:srgbClr val="0000FF"/>
    <a:srgbClr val="DF8045"/>
    <a:srgbClr val="32C658"/>
    <a:srgbClr val="D4ECBA"/>
    <a:srgbClr val="92D050"/>
    <a:srgbClr val="9BBB59"/>
    <a:srgbClr val="E6E6E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7" autoAdjust="0"/>
    <p:restoredTop sz="98692" autoAdjust="0"/>
  </p:normalViewPr>
  <p:slideViewPr>
    <p:cSldViewPr snapToGrid="0">
      <p:cViewPr varScale="1">
        <p:scale>
          <a:sx n="67" d="100"/>
          <a:sy n="67" d="100"/>
        </p:scale>
        <p:origin x="3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8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1158" y="60"/>
      </p:cViewPr>
      <p:guideLst>
        <p:guide orient="horz" pos="2905"/>
        <p:guide pos="2184"/>
        <p:guide orient="horz" pos="2957"/>
        <p:guide pos="2237"/>
        <p:guide orient="horz" pos="2880"/>
        <p:guide orient="horz" pos="2932"/>
        <p:guide pos="2160"/>
        <p:guide pos="2212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3B46E3D7-5A05-4181-B712-1EC3FC55BC14}" type="datetimeFigureOut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C2A77012-468A-4389-BDBB-3E5F79858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7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B133EB38-C064-4C52-A35D-D40DB2B7683B}" type="datetimeFigureOut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E538F621-8F2C-4F90-852A-E36809B39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(Slides 1-7, including the Pre-Assessment, will take about 20 minutes total.)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6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Adjusting for time, you may want to ask groups to share some of their ideas from Activity 10.</a:t>
            </a:r>
          </a:p>
        </p:txBody>
      </p:sp>
      <p:sp>
        <p:nvSpPr>
          <p:cNvPr id="14438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6CB26986-BD78-4EC4-A503-44E8A663A55E}" type="datetime1">
              <a:rPr lang="en-US" smtClean="0">
                <a:latin typeface="Arial" pitchFamily="34" charset="0"/>
              </a:rPr>
              <a:pPr/>
              <a:t>7/10/2014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634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951FD-B765-42FF-87D2-C588A0BA8096}" type="slidenum">
              <a:rPr lang="en-US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1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Post-Assessment will be the same as the Pre-Assessment they took in the beginning of the session. This assessment is to gauge their learning based on the activities of the morning. They will find the Post-Assessment in the Participant Guide </a:t>
            </a:r>
            <a:r>
              <a:rPr lang="en-US" b="1" dirty="0" smtClean="0"/>
              <a:t>(3-4 minutes)</a:t>
            </a:r>
            <a:r>
              <a:rPr lang="en-US" b="0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Ask for further thoughts, questions.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DEBEDF36-BD4F-4CDF-AC05-4B110ABC7268}" type="datetime1">
              <a:rPr lang="en-US" smtClean="0">
                <a:latin typeface="Arial" pitchFamily="34" charset="0"/>
              </a:rPr>
              <a:pPr/>
              <a:t>7/10/2014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3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Remind participants to complete the online</a:t>
            </a:r>
            <a:r>
              <a:rPr lang="en-US" baseline="0" dirty="0" smtClean="0"/>
              <a:t> Session Evaluation. </a:t>
            </a:r>
            <a:endParaRPr lang="en-US" dirty="0"/>
          </a:p>
          <a:p>
            <a:r>
              <a:rPr lang="en-US" dirty="0" smtClean="0"/>
              <a:t>Ask for further thoughts, questions.</a:t>
            </a:r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DEBEDF36-BD4F-4CDF-AC05-4B110ABC7268}" type="datetime1">
              <a:rPr lang="en-US" smtClean="0">
                <a:latin typeface="Arial" pitchFamily="34" charset="0"/>
              </a:rPr>
              <a:pPr/>
              <a:t>7/10/2014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6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13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02515"/>
            <a:ext cx="7886700" cy="121879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231106"/>
          </a:xfrm>
        </p:spPr>
        <p:txBody>
          <a:bodyPr/>
          <a:lstStyle>
            <a:lvl1pPr marL="393192" indent="-402336" algn="l" defTabSz="914363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3192" indent="-402336">
              <a:spcBef>
                <a:spcPts val="1200"/>
              </a:spcBef>
              <a:buNone/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marL="914400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8432"/>
            <a:ext cx="2209524" cy="49523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3889583"/>
            <a:ext cx="9144000" cy="0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92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2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17"/>
          <p:cNvSpPr>
            <a:spLocks noGrp="1"/>
          </p:cNvSpPr>
          <p:nvPr>
            <p:ph type="ftr" sz="quarter" idx="17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8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886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6858000" cy="655638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06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8000" cy="838200"/>
          </a:xfrm>
        </p:spPr>
        <p:txBody>
          <a:bodyPr/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61EF-24E7-4286-97C7-81257D0A8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82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10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bg>
      <p:bgPr>
        <a:gradFill>
          <a:gsLst>
            <a:gs pos="32000">
              <a:schemeClr val="bg1"/>
            </a:gs>
            <a:gs pos="49000">
              <a:schemeClr val="tx2">
                <a:lumMod val="20000"/>
                <a:lumOff val="80000"/>
              </a:schemeClr>
            </a:gs>
            <a:gs pos="97000">
              <a:schemeClr val="accent2">
                <a:lumMod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78F6C-5F37-4841-ACBE-E9209F2326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20065"/>
            <a:ext cx="1371600" cy="16383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3741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15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0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03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55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56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44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7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2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19879"/>
            <a:ext cx="78867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38779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31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8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8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7886700" cy="664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284045"/>
            <a:ext cx="3868340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1806789"/>
            <a:ext cx="3868340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4045"/>
            <a:ext cx="3887391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6789"/>
            <a:ext cx="3887391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9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8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00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987426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5840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487837"/>
            <a:ext cx="3017520" cy="30836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72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59572"/>
            <a:ext cx="4629150" cy="49245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344479"/>
            <a:ext cx="3017520" cy="33832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7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0" y="6008687"/>
            <a:ext cx="9159875" cy="849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257188" y="5996402"/>
            <a:ext cx="264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Closing</a:t>
            </a:r>
            <a:r>
              <a:rPr lang="en-US" sz="2800" b="1" baseline="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Activity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722" r:id="rId3"/>
    <p:sldLayoutId id="2147483718" r:id="rId4"/>
    <p:sldLayoutId id="2147483719" r:id="rId5"/>
    <p:sldLayoutId id="2147483694" r:id="rId6"/>
    <p:sldLayoutId id="2147483695" r:id="rId7"/>
    <p:sldLayoutId id="2147483720" r:id="rId8"/>
    <p:sldLayoutId id="2147483721" r:id="rId9"/>
    <p:sldLayoutId id="2147483710" r:id="rId1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35" r:id="rId3"/>
    <p:sldLayoutId id="2147483714" r:id="rId4"/>
    <p:sldLayoutId id="2147483715" r:id="rId5"/>
    <p:sldLayoutId id="2147483716" r:id="rId6"/>
    <p:sldLayoutId id="2147483717" r:id="rId7"/>
    <p:sldLayoutId id="2147483737" r:id="rId8"/>
    <p:sldLayoutId id="2147483738" r:id="rId9"/>
    <p:sldLayoutId id="2147483739" r:id="rId1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urveys.pcgus.com/s3/CT-ELA-Module-2-K-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ericaachieves.org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ctcorestandards.org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achievethecore.org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hyperlink" Target="http://www.engageny.org/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48" y="1901880"/>
            <a:ext cx="7681913" cy="1523495"/>
          </a:xfrm>
        </p:spPr>
        <p:txBody>
          <a:bodyPr/>
          <a:lstStyle/>
          <a:p>
            <a:r>
              <a:rPr lang="en-US" sz="4400" dirty="0" smtClean="0"/>
              <a:t>Connecticut Core Standards </a:t>
            </a:r>
            <a:br>
              <a:rPr lang="en-US" sz="4400" dirty="0" smtClean="0"/>
            </a:br>
            <a:r>
              <a:rPr lang="en-US" sz="4400" dirty="0" smtClean="0"/>
              <a:t>for English Language Arts &amp; Literacy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30248" y="3441165"/>
            <a:ext cx="7681913" cy="461665"/>
          </a:xfrm>
        </p:spPr>
        <p:txBody>
          <a:bodyPr/>
          <a:lstStyle/>
          <a:p>
            <a:pPr lvl="0"/>
            <a:r>
              <a:rPr lang="en-US" sz="4000" dirty="0" smtClean="0"/>
              <a:t>Systems of Professional Learning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23900" y="4244916"/>
            <a:ext cx="8046613" cy="15501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smtClean="0">
                <a:solidFill>
                  <a:schemeClr val="tx2"/>
                </a:solidFill>
              </a:rPr>
              <a:t>Module 2 Grades K–5: </a:t>
            </a:r>
          </a:p>
          <a:p>
            <a:r>
              <a:rPr lang="en-US" i="0" dirty="0" smtClean="0">
                <a:solidFill>
                  <a:schemeClr val="tx2"/>
                </a:solidFill>
              </a:rPr>
              <a:t>Supporting all Students in Close Reading, Academic Language, and Text-based Discussion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44" y="169357"/>
            <a:ext cx="13716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0" y="371250"/>
            <a:ext cx="4000000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040285"/>
          </a:xfrm>
        </p:spPr>
        <p:txBody>
          <a:bodyPr/>
          <a:lstStyle/>
          <a:p>
            <a:r>
              <a:rPr lang="en-US" sz="3200" dirty="0" smtClean="0"/>
              <a:t>Post-Assessment</a:t>
            </a:r>
          </a:p>
          <a:p>
            <a:r>
              <a:rPr lang="en-US" sz="3200" dirty="0" smtClean="0"/>
              <a:t>Session Evaluation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8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384048" y="1417320"/>
            <a:ext cx="8153400" cy="3336298"/>
          </a:xfrm>
          <a:prstGeom prst="rect">
            <a:avLst/>
          </a:prstGeom>
        </p:spPr>
        <p:txBody>
          <a:bodyPr/>
          <a:lstStyle/>
          <a:p>
            <a:pPr marL="393192" indent="-402336">
              <a:spcBef>
                <a:spcPts val="1200"/>
              </a:spcBef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indent="-402336">
              <a:spcBef>
                <a:spcPts val="1200"/>
              </a:spcBef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Your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/>
          <a:lstStyle/>
          <a:p>
            <a:fld id="{EE3D4692-A625-460F-A072-DE10EEAA5719}" type="slidenum">
              <a:rPr lang="en-US" smtClean="0"/>
              <a:pPr/>
              <a:t>102</a:t>
            </a:fld>
            <a:endParaRPr lang="en-US" dirty="0"/>
          </a:p>
        </p:txBody>
      </p:sp>
      <p:pic>
        <p:nvPicPr>
          <p:cNvPr id="56327" name="Picture 7" descr="C:\Documents and Settings\mhannon\Local Settings\Temporary Internet Files\Content.IE5\MNS3KWRB\MP900431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211" y="1295400"/>
            <a:ext cx="3335665" cy="326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775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384048" y="1417320"/>
            <a:ext cx="8153400" cy="317044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sz="3600" dirty="0" smtClean="0"/>
              <a:t>Thank you for attending today’s session. Your feedback is very important to us! Please fill out a short survey about today’s session. The survey is located here: </a:t>
            </a:r>
            <a:r>
              <a:rPr lang="en-US" sz="3600" u="sng" dirty="0" smtClean="0">
                <a:hlinkClick r:id="rId3"/>
              </a:rPr>
              <a:t>http://surveys.pcgus.com/s3/CT-ELA-Module-2-K-5</a:t>
            </a:r>
            <a:r>
              <a:rPr lang="en-US" sz="3600" dirty="0" smtClean="0"/>
              <a:t> 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sz="3600" dirty="0" smtClean="0"/>
          </a:p>
          <a:p>
            <a:pPr marL="393192" indent="-402336">
              <a:spcBef>
                <a:spcPts val="1200"/>
              </a:spcBef>
              <a:defRPr/>
            </a:pPr>
            <a:endParaRPr lang="en-US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/>
          <a:lstStyle/>
          <a:p>
            <a:pPr algn="r"/>
            <a:fld id="{EE3D4692-A625-460F-A072-DE10EEAA5719}" type="slidenum">
              <a:rPr lang="en-US" smtClean="0"/>
              <a:pPr algn="r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5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864815" y="1521328"/>
            <a:ext cx="3886200" cy="984885"/>
          </a:xfrm>
        </p:spPr>
        <p:txBody>
          <a:bodyPr/>
          <a:lstStyle/>
          <a:p>
            <a:r>
              <a:rPr lang="en-US" dirty="0" smtClean="0"/>
              <a:t>achievethecore.org</a:t>
            </a:r>
          </a:p>
          <a:p>
            <a:r>
              <a:rPr lang="en-US" dirty="0" smtClean="0"/>
              <a:t>americaachieves.org</a:t>
            </a:r>
          </a:p>
        </p:txBody>
      </p:sp>
      <p:pic>
        <p:nvPicPr>
          <p:cNvPr id="8" name="Picture 2" descr="Connecticut Common Core Standards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9" y="2930716"/>
            <a:ext cx="2600000" cy="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104</a:t>
            </a:fld>
            <a:endParaRPr lang="en-US" dirty="0"/>
          </a:p>
        </p:txBody>
      </p:sp>
      <p:pic>
        <p:nvPicPr>
          <p:cNvPr id="9" name="Content Placeholder 14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2221" r="62500" b="56696"/>
          <a:stretch>
            <a:fillRect/>
          </a:stretch>
        </p:blipFill>
        <p:spPr>
          <a:xfrm>
            <a:off x="1042614" y="4406202"/>
            <a:ext cx="3084179" cy="1326268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  <p:pic>
        <p:nvPicPr>
          <p:cNvPr id="10" name="Content Placeholder 13">
            <a:hlinkClick r:id="rId6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4530" y="2749669"/>
            <a:ext cx="2812257" cy="1212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2">
            <a:hlinkClick r:id="rId8"/>
          </p:cNvPr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19403" y="4489986"/>
            <a:ext cx="2876203" cy="132892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381000" y="1521329"/>
            <a:ext cx="3886200" cy="9848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0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ctcorestandards.org</a:t>
            </a:r>
          </a:p>
          <a:p>
            <a:r>
              <a:rPr lang="en-US" dirty="0" smtClean="0"/>
              <a:t>engageny.org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06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8F6C-5F37-4841-ACBE-E9209F23264D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56469"/>
            <a:ext cx="78867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BkgBlue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tBkgNo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BlueBar</Template>
  <TotalTime>13299</TotalTime>
  <Words>206</Words>
  <Application>Microsoft Office PowerPoint</Application>
  <PresentationFormat>On-screen Show (4:3)</PresentationFormat>
  <Paragraphs>44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LtBkgBlueBorder</vt:lpstr>
      <vt:lpstr>LtBkgNoBorder</vt:lpstr>
      <vt:lpstr>Custom Design</vt:lpstr>
      <vt:lpstr>Connecticut Core Standards  for English Language Arts &amp; Literacy</vt:lpstr>
      <vt:lpstr>Closing Activities</vt:lpstr>
      <vt:lpstr>Post-Assessment</vt:lpstr>
      <vt:lpstr>Session Evaluation</vt:lpstr>
      <vt:lpstr>Some Key Resources</vt:lpstr>
      <vt:lpstr>PowerPoint Presentation</vt:lpstr>
    </vt:vector>
  </TitlesOfParts>
  <Company>Public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Systems of Professional Learning</dc:title>
  <dc:creator>Public Consulting Group</dc:creator>
  <cp:lastModifiedBy>Wade, Michelle</cp:lastModifiedBy>
  <cp:revision>825</cp:revision>
  <cp:lastPrinted>2014-03-02T01:07:44Z</cp:lastPrinted>
  <dcterms:created xsi:type="dcterms:W3CDTF">2014-01-18T18:47:42Z</dcterms:created>
  <dcterms:modified xsi:type="dcterms:W3CDTF">2014-07-10T21:15:54Z</dcterms:modified>
</cp:coreProperties>
</file>