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91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8"/>
  </p:notesMasterIdLst>
  <p:handoutMasterIdLst>
    <p:handoutMasterId r:id="rId9"/>
  </p:handoutMasterIdLst>
  <p:sldIdLst>
    <p:sldId id="370" r:id="rId4"/>
    <p:sldId id="484" r:id="rId5"/>
    <p:sldId id="481" r:id="rId6"/>
    <p:sldId id="485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1" clrIdx="3">
    <p:extLst/>
  </p:cmAuthor>
  <p:cmAuthor id="4" name="W2K" initials="W" lastIdx="28" clrIdx="4"/>
  <p:cmAuthor id="5" name="Michelle Wade" initials="MW" lastIdx="14" clrIdx="5"/>
  <p:cmAuthor id="6" name="Berlin, Debra" initials="BD" lastIdx="1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FF85"/>
    <a:srgbClr val="0000FF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37" autoAdjust="0"/>
    <p:restoredTop sz="98692" autoAdjust="0"/>
  </p:normalViewPr>
  <p:slideViewPr>
    <p:cSldViewPr snapToGrid="0">
      <p:cViewPr varScale="1">
        <p:scale>
          <a:sx n="67" d="100"/>
          <a:sy n="67" d="100"/>
        </p:scale>
        <p:origin x="3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>
        <p:scale>
          <a:sx n="80" d="100"/>
          <a:sy n="80" d="100"/>
        </p:scale>
        <p:origin x="-1158" y="6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BE9ADE-2621-4640-8DB3-8A4AACA0E84B}" type="doc">
      <dgm:prSet loTypeId="urn:microsoft.com/office/officeart/2005/8/layout/matrix3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85077DA-C54A-4859-BF0F-7151EA6044F6}">
      <dgm:prSet phldrT="[Text]"/>
      <dgm:spPr/>
      <dgm:t>
        <a:bodyPr/>
        <a:lstStyle/>
        <a:p>
          <a:r>
            <a:rPr lang="en-US" dirty="0" smtClean="0"/>
            <a:t>GOALS</a:t>
          </a:r>
          <a:endParaRPr lang="en-US" dirty="0"/>
        </a:p>
      </dgm:t>
    </dgm:pt>
    <dgm:pt modelId="{222A8C5E-D752-42D9-8898-C00BEA1EC266}" type="parTrans" cxnId="{C34FCFCC-3DD6-4C32-B2E4-EF9A15154347}">
      <dgm:prSet/>
      <dgm:spPr/>
      <dgm:t>
        <a:bodyPr/>
        <a:lstStyle/>
        <a:p>
          <a:endParaRPr lang="en-US"/>
        </a:p>
      </dgm:t>
    </dgm:pt>
    <dgm:pt modelId="{D49F81EC-15DE-464B-B22B-E2600F6D2F9D}" type="sibTrans" cxnId="{C34FCFCC-3DD6-4C32-B2E4-EF9A15154347}">
      <dgm:prSet/>
      <dgm:spPr/>
      <dgm:t>
        <a:bodyPr/>
        <a:lstStyle/>
        <a:p>
          <a:endParaRPr lang="en-US"/>
        </a:p>
      </dgm:t>
    </dgm:pt>
    <dgm:pt modelId="{8D09E82A-1060-4DB4-80AE-E5CA9DAF128B}">
      <dgm:prSet phldrT="[Text]"/>
      <dgm:spPr/>
      <dgm:t>
        <a:bodyPr/>
        <a:lstStyle/>
        <a:p>
          <a:r>
            <a:rPr lang="en-US" dirty="0" smtClean="0"/>
            <a:t>INSTRUCTION</a:t>
          </a:r>
          <a:endParaRPr lang="en-US" dirty="0"/>
        </a:p>
      </dgm:t>
    </dgm:pt>
    <dgm:pt modelId="{6A508BF0-27E0-4D18-ACD7-FDD3CC14F2F8}" type="parTrans" cxnId="{C3CB0F12-9B1A-4128-96F4-0A191404233F}">
      <dgm:prSet/>
      <dgm:spPr/>
      <dgm:t>
        <a:bodyPr/>
        <a:lstStyle/>
        <a:p>
          <a:endParaRPr lang="en-US"/>
        </a:p>
      </dgm:t>
    </dgm:pt>
    <dgm:pt modelId="{B24D50BE-F4D6-495F-8744-5D9F6A9E67F7}" type="sibTrans" cxnId="{C3CB0F12-9B1A-4128-96F4-0A191404233F}">
      <dgm:prSet/>
      <dgm:spPr/>
      <dgm:t>
        <a:bodyPr/>
        <a:lstStyle/>
        <a:p>
          <a:endParaRPr lang="en-US"/>
        </a:p>
      </dgm:t>
    </dgm:pt>
    <dgm:pt modelId="{AD96D6F3-6374-481A-8369-C151FFC17B70}">
      <dgm:prSet phldrT="[Text]"/>
      <dgm:spPr/>
      <dgm:t>
        <a:bodyPr/>
        <a:lstStyle/>
        <a:p>
          <a:r>
            <a:rPr lang="en-US" dirty="0" smtClean="0"/>
            <a:t>MATERIALS</a:t>
          </a:r>
          <a:endParaRPr lang="en-US" dirty="0"/>
        </a:p>
      </dgm:t>
    </dgm:pt>
    <dgm:pt modelId="{E1E80EC4-128A-44C0-8481-D090E07F04D0}" type="parTrans" cxnId="{970C13AB-3EAE-407D-8576-982099BD7F12}">
      <dgm:prSet/>
      <dgm:spPr/>
      <dgm:t>
        <a:bodyPr/>
        <a:lstStyle/>
        <a:p>
          <a:endParaRPr lang="en-US"/>
        </a:p>
      </dgm:t>
    </dgm:pt>
    <dgm:pt modelId="{B29FE2BE-232C-4B5B-9515-F884EA94CC17}" type="sibTrans" cxnId="{970C13AB-3EAE-407D-8576-982099BD7F12}">
      <dgm:prSet/>
      <dgm:spPr/>
      <dgm:t>
        <a:bodyPr/>
        <a:lstStyle/>
        <a:p>
          <a:endParaRPr lang="en-US"/>
        </a:p>
      </dgm:t>
    </dgm:pt>
    <dgm:pt modelId="{775BD85E-94BD-4476-89E9-76E0776620AB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458ECABA-3F59-4A57-B625-FCB2AAD18BA3}" type="parTrans" cxnId="{A32973CB-133E-4474-B1F6-4DA7A381190F}">
      <dgm:prSet/>
      <dgm:spPr/>
      <dgm:t>
        <a:bodyPr/>
        <a:lstStyle/>
        <a:p>
          <a:endParaRPr lang="en-US"/>
        </a:p>
      </dgm:t>
    </dgm:pt>
    <dgm:pt modelId="{BF2B9E8B-978C-4075-81E5-6F4707B61B88}" type="sibTrans" cxnId="{A32973CB-133E-4474-B1F6-4DA7A381190F}">
      <dgm:prSet/>
      <dgm:spPr/>
      <dgm:t>
        <a:bodyPr/>
        <a:lstStyle/>
        <a:p>
          <a:endParaRPr lang="en-US"/>
        </a:p>
      </dgm:t>
    </dgm:pt>
    <dgm:pt modelId="{BFBC65ED-B364-4048-88F5-24A24EDE98C3}" type="pres">
      <dgm:prSet presAssocID="{75BE9ADE-2621-4640-8DB3-8A4AACA0E84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1C59FD-7F04-440B-B1A4-4A675610DDE9}" type="pres">
      <dgm:prSet presAssocID="{75BE9ADE-2621-4640-8DB3-8A4AACA0E84B}" presName="diamond" presStyleLbl="bgShp" presStyleIdx="0" presStyleCnt="1"/>
      <dgm:spPr/>
    </dgm:pt>
    <dgm:pt modelId="{C5BB52E2-290E-4A8E-8CEA-4FC14D1BEACD}" type="pres">
      <dgm:prSet presAssocID="{75BE9ADE-2621-4640-8DB3-8A4AACA0E84B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3925E-7154-4EFC-B0C8-0B8D50135FEC}" type="pres">
      <dgm:prSet presAssocID="{75BE9ADE-2621-4640-8DB3-8A4AACA0E84B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F23697-9885-408F-87F6-5307CF0B3EF3}" type="pres">
      <dgm:prSet presAssocID="{75BE9ADE-2621-4640-8DB3-8A4AACA0E84B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D54C1-9FB2-49A7-9A76-F584D920BC25}" type="pres">
      <dgm:prSet presAssocID="{75BE9ADE-2621-4640-8DB3-8A4AACA0E84B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0C13AB-3EAE-407D-8576-982099BD7F12}" srcId="{75BE9ADE-2621-4640-8DB3-8A4AACA0E84B}" destId="{AD96D6F3-6374-481A-8369-C151FFC17B70}" srcOrd="2" destOrd="0" parTransId="{E1E80EC4-128A-44C0-8481-D090E07F04D0}" sibTransId="{B29FE2BE-232C-4B5B-9515-F884EA94CC17}"/>
    <dgm:cxn modelId="{9DF2AB6B-EE39-451F-8A76-7711CBBF89AA}" type="presOf" srcId="{8D09E82A-1060-4DB4-80AE-E5CA9DAF128B}" destId="{3523925E-7154-4EFC-B0C8-0B8D50135FEC}" srcOrd="0" destOrd="0" presId="urn:microsoft.com/office/officeart/2005/8/layout/matrix3"/>
    <dgm:cxn modelId="{E67FEBA9-45AC-482C-8DD3-4DF640FB732B}" type="presOf" srcId="{775BD85E-94BD-4476-89E9-76E0776620AB}" destId="{A89D54C1-9FB2-49A7-9A76-F584D920BC25}" srcOrd="0" destOrd="0" presId="urn:microsoft.com/office/officeart/2005/8/layout/matrix3"/>
    <dgm:cxn modelId="{C3CB0F12-9B1A-4128-96F4-0A191404233F}" srcId="{75BE9ADE-2621-4640-8DB3-8A4AACA0E84B}" destId="{8D09E82A-1060-4DB4-80AE-E5CA9DAF128B}" srcOrd="1" destOrd="0" parTransId="{6A508BF0-27E0-4D18-ACD7-FDD3CC14F2F8}" sibTransId="{B24D50BE-F4D6-495F-8744-5D9F6A9E67F7}"/>
    <dgm:cxn modelId="{44F03536-9E01-40ED-B56F-601561BB4ED9}" type="presOf" srcId="{75BE9ADE-2621-4640-8DB3-8A4AACA0E84B}" destId="{BFBC65ED-B364-4048-88F5-24A24EDE98C3}" srcOrd="0" destOrd="0" presId="urn:microsoft.com/office/officeart/2005/8/layout/matrix3"/>
    <dgm:cxn modelId="{ADF9D8CF-ED91-4CEC-95BC-5A7015D44E02}" type="presOf" srcId="{985077DA-C54A-4859-BF0F-7151EA6044F6}" destId="{C5BB52E2-290E-4A8E-8CEA-4FC14D1BEACD}" srcOrd="0" destOrd="0" presId="urn:microsoft.com/office/officeart/2005/8/layout/matrix3"/>
    <dgm:cxn modelId="{A32973CB-133E-4474-B1F6-4DA7A381190F}" srcId="{75BE9ADE-2621-4640-8DB3-8A4AACA0E84B}" destId="{775BD85E-94BD-4476-89E9-76E0776620AB}" srcOrd="3" destOrd="0" parTransId="{458ECABA-3F59-4A57-B625-FCB2AAD18BA3}" sibTransId="{BF2B9E8B-978C-4075-81E5-6F4707B61B88}"/>
    <dgm:cxn modelId="{C34FCFCC-3DD6-4C32-B2E4-EF9A15154347}" srcId="{75BE9ADE-2621-4640-8DB3-8A4AACA0E84B}" destId="{985077DA-C54A-4859-BF0F-7151EA6044F6}" srcOrd="0" destOrd="0" parTransId="{222A8C5E-D752-42D9-8898-C00BEA1EC266}" sibTransId="{D49F81EC-15DE-464B-B22B-E2600F6D2F9D}"/>
    <dgm:cxn modelId="{CC884B73-C5A4-4BDE-80DE-A0870EFB8FA2}" type="presOf" srcId="{AD96D6F3-6374-481A-8369-C151FFC17B70}" destId="{DFF23697-9885-408F-87F6-5307CF0B3EF3}" srcOrd="0" destOrd="0" presId="urn:microsoft.com/office/officeart/2005/8/layout/matrix3"/>
    <dgm:cxn modelId="{C7386DAF-3553-4BEB-9772-0D4424B372F9}" type="presParOf" srcId="{BFBC65ED-B364-4048-88F5-24A24EDE98C3}" destId="{331C59FD-7F04-440B-B1A4-4A675610DDE9}" srcOrd="0" destOrd="0" presId="urn:microsoft.com/office/officeart/2005/8/layout/matrix3"/>
    <dgm:cxn modelId="{C2FC5722-FF52-459E-B3BB-93D075CF8D37}" type="presParOf" srcId="{BFBC65ED-B364-4048-88F5-24A24EDE98C3}" destId="{C5BB52E2-290E-4A8E-8CEA-4FC14D1BEACD}" srcOrd="1" destOrd="0" presId="urn:microsoft.com/office/officeart/2005/8/layout/matrix3"/>
    <dgm:cxn modelId="{F5506C5D-DA84-475C-91F4-2F5456244E34}" type="presParOf" srcId="{BFBC65ED-B364-4048-88F5-24A24EDE98C3}" destId="{3523925E-7154-4EFC-B0C8-0B8D50135FEC}" srcOrd="2" destOrd="0" presId="urn:microsoft.com/office/officeart/2005/8/layout/matrix3"/>
    <dgm:cxn modelId="{1D3ABA6F-8674-4F30-BE53-524CEA7AFED7}" type="presParOf" srcId="{BFBC65ED-B364-4048-88F5-24A24EDE98C3}" destId="{DFF23697-9885-408F-87F6-5307CF0B3EF3}" srcOrd="3" destOrd="0" presId="urn:microsoft.com/office/officeart/2005/8/layout/matrix3"/>
    <dgm:cxn modelId="{7C2763EA-C85E-4D11-A10C-11A0A6B794CD}" type="presParOf" srcId="{BFBC65ED-B364-4048-88F5-24A24EDE98C3}" destId="{A89D54C1-9FB2-49A7-9A76-F584D920BC2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7/10/2014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1-7, including the Pre-Assessment, will take about 20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7/10/2014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54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692150"/>
            <a:ext cx="4614863" cy="34623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94461" y="4384439"/>
            <a:ext cx="5555690" cy="4153678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When designing lessons, consider UDL supports and practices for the lesson goals, the materials and methods, the instruction, and how students are assessed.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BA55DB-0DE6-487B-946E-4D6EAB906E00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282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15 minutes for this activity; adjust time as needed.)</a:t>
            </a:r>
          </a:p>
          <a:p>
            <a:endParaRPr lang="en-US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7/10/2014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50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516924" y="6008687"/>
            <a:ext cx="1744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chemeClr val="bg1"/>
                </a:solidFill>
              </a:rPr>
              <a:t>Activity</a:t>
            </a:r>
            <a:r>
              <a:rPr lang="en-US" sz="2800" b="1" baseline="0" smtClean="0">
                <a:solidFill>
                  <a:schemeClr val="bg1"/>
                </a:solidFill>
              </a:rPr>
              <a:t> 8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4244916"/>
            <a:ext cx="8046613" cy="15501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2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Close Reading, Academic Language, and Text-based Discussion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11912"/>
            <a:ext cx="7886700" cy="609398"/>
          </a:xfrm>
        </p:spPr>
        <p:txBody>
          <a:bodyPr>
            <a:normAutofit/>
          </a:bodyPr>
          <a:lstStyle/>
          <a:p>
            <a:r>
              <a:rPr lang="en-US" dirty="0" smtClean="0"/>
              <a:t>Activity 8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383415"/>
            <a:ext cx="7408004" cy="1594283"/>
          </a:xfrm>
        </p:spPr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Applying </a:t>
            </a:r>
            <a:r>
              <a:rPr lang="en-US" sz="3200" dirty="0">
                <a:solidFill>
                  <a:schemeClr val="tx1"/>
                </a:solidFill>
              </a:rPr>
              <a:t>Universal Design for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Learning Supports to a Lesson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149131" y="6208867"/>
            <a:ext cx="476250" cy="365125"/>
          </a:xfrm>
          <a:prstGeom prst="rect">
            <a:avLst/>
          </a:prstGeom>
        </p:spPr>
        <p:txBody>
          <a:bodyPr/>
          <a:lstStyle/>
          <a:p>
            <a:fld id="{EE3D4692-A625-460F-A072-DE10EEAA5719}" type="slidenum">
              <a:rPr lang="en-US" smtClean="0"/>
              <a:pPr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392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z="4000" dirty="0" smtClean="0">
                <a:solidFill>
                  <a:schemeClr val="tx1"/>
                </a:solidFill>
              </a:rPr>
              <a:t>UDL Applies to the Entire Design of a Lesson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B261EF-24E7-4286-97C7-81257D0A83CF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82310698"/>
              </p:ext>
            </p:extLst>
          </p:nvPr>
        </p:nvGraphicFramePr>
        <p:xfrm>
          <a:off x="659567" y="894985"/>
          <a:ext cx="7659973" cy="5086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547482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138334" y="230188"/>
            <a:ext cx="7624665" cy="10499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Activity </a:t>
            </a:r>
            <a:r>
              <a:rPr lang="en-US" dirty="0"/>
              <a:t>8</a:t>
            </a:r>
            <a:r>
              <a:rPr lang="en-US" dirty="0" smtClean="0"/>
              <a:t>: Applying UDL Supports to a Lesson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948865"/>
              </p:ext>
            </p:extLst>
          </p:nvPr>
        </p:nvGraphicFramePr>
        <p:xfrm>
          <a:off x="707366" y="1762623"/>
          <a:ext cx="7884543" cy="37431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884543"/>
              </a:tblGrid>
              <a:tr h="564484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Activity 8: Applying UDL Supports to a lesson 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3178630">
                <a:tc>
                  <a:txBody>
                    <a:bodyPr/>
                    <a:lstStyle/>
                    <a:p>
                      <a:endParaRPr lang="en-US" sz="2400" kern="1200" dirty="0" smtClean="0">
                        <a:effectLst/>
                      </a:endParaRP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2400" kern="1200" dirty="0" smtClean="0">
                          <a:effectLst/>
                        </a:rPr>
                        <a:t>Revisit the close reading lesson you began in Activity 2.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2400" kern="1200" dirty="0" smtClean="0">
                          <a:effectLst/>
                        </a:rPr>
                        <a:t>Working with your partner,</a:t>
                      </a:r>
                      <a:r>
                        <a:rPr lang="en-US" sz="2400" kern="1200" baseline="0" dirty="0" smtClean="0">
                          <a:effectLst/>
                        </a:rPr>
                        <a:t> </a:t>
                      </a:r>
                      <a:r>
                        <a:rPr lang="en-US" sz="2400" kern="1200" dirty="0" smtClean="0">
                          <a:effectLst/>
                        </a:rPr>
                        <a:t>consider strategies for Multiple Means of Representation, Expression, and Engagement. 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2400" kern="1200" dirty="0" smtClean="0">
                          <a:effectLst/>
                        </a:rPr>
                        <a:t>Add examples of UDL supports to the lesson, restructuring the lesson as necessary. 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7" name="Picture 5" descr="Picture10.png"/>
          <p:cNvPicPr preferRelativeResize="0"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9975" y="5162368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94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56742" y="5210352"/>
            <a:ext cx="105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52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4325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13297</TotalTime>
  <Words>181</Words>
  <Application>Microsoft Office PowerPoint</Application>
  <PresentationFormat>On-screen Show (4:3)</PresentationFormat>
  <Paragraphs>35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8</vt:lpstr>
      <vt:lpstr>UDL Applies to the Entire Design of a Lesson</vt:lpstr>
      <vt:lpstr>Activity 8: Applying UDL Supports to a Lesson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823</cp:revision>
  <cp:lastPrinted>2014-03-02T01:07:44Z</cp:lastPrinted>
  <dcterms:created xsi:type="dcterms:W3CDTF">2014-01-18T18:47:42Z</dcterms:created>
  <dcterms:modified xsi:type="dcterms:W3CDTF">2014-07-10T21:12:16Z</dcterms:modified>
</cp:coreProperties>
</file>