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14" showSpecialPlsOnTitleSld="0" saveSubsetFonts="1" bookmarkIdSeed="2">
  <p:sldMasterIdLst>
    <p:sldMasterId id="2147483687" r:id="rId1"/>
    <p:sldMasterId id="2147483711" r:id="rId2"/>
    <p:sldMasterId id="2147483723" r:id="rId3"/>
  </p:sldMasterIdLst>
  <p:notesMasterIdLst>
    <p:notesMasterId r:id="rId21"/>
  </p:notesMasterIdLst>
  <p:handoutMasterIdLst>
    <p:handoutMasterId r:id="rId22"/>
  </p:handoutMasterIdLst>
  <p:sldIdLst>
    <p:sldId id="370" r:id="rId4"/>
    <p:sldId id="394" r:id="rId5"/>
    <p:sldId id="395" r:id="rId6"/>
    <p:sldId id="398" r:id="rId7"/>
    <p:sldId id="400" r:id="rId8"/>
    <p:sldId id="396" r:id="rId9"/>
    <p:sldId id="404" r:id="rId10"/>
    <p:sldId id="405" r:id="rId11"/>
    <p:sldId id="401" r:id="rId12"/>
    <p:sldId id="407" r:id="rId13"/>
    <p:sldId id="411" r:id="rId14"/>
    <p:sldId id="412" r:id="rId15"/>
    <p:sldId id="413" r:id="rId16"/>
    <p:sldId id="414" r:id="rId17"/>
    <p:sldId id="406" r:id="rId18"/>
    <p:sldId id="440" r:id="rId19"/>
    <p:sldId id="441" r:id="rId20"/>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5" userDrawn="1">
          <p15:clr>
            <a:srgbClr val="A4A3A4"/>
          </p15:clr>
        </p15:guide>
        <p15:guide id="2" pos="2184" userDrawn="1">
          <p15:clr>
            <a:srgbClr val="A4A3A4"/>
          </p15:clr>
        </p15:guide>
        <p15:guide id="3" orient="horz" pos="2957" userDrawn="1">
          <p15:clr>
            <a:srgbClr val="A4A3A4"/>
          </p15:clr>
        </p15:guide>
        <p15:guide id="4" pos="2237" userDrawn="1">
          <p15:clr>
            <a:srgbClr val="A4A3A4"/>
          </p15:clr>
        </p15:guide>
        <p15:guide id="5" orient="horz" pos="2880">
          <p15:clr>
            <a:srgbClr val="A4A3A4"/>
          </p15:clr>
        </p15:guide>
        <p15:guide id="6" orient="horz" pos="2932">
          <p15:clr>
            <a:srgbClr val="A4A3A4"/>
          </p15:clr>
        </p15:guide>
        <p15:guide id="7" pos="2160">
          <p15:clr>
            <a:srgbClr val="A4A3A4"/>
          </p15:clr>
        </p15:guide>
        <p15:guide id="8"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60" clrIdx="1"/>
  <p:cmAuthor id="2" name="Jackson, Dennis" initials="JD" lastIdx="12" clrIdx="2">
    <p:extLst/>
  </p:cmAuthor>
  <p:cmAuthor id="3" name="Kelley, Nora" initials="KN" lastIdx="1" clrIdx="3">
    <p:extLst/>
  </p:cmAuthor>
  <p:cmAuthor id="4" name="W2K" initials="W" lastIdx="28" clrIdx="4"/>
  <p:cmAuthor id="5" name="Michelle Wade" initials="MW" lastIdx="14" clrIdx="5"/>
  <p:cmAuthor id="6" name="Berlin, Debra" initials="BD" lastIdx="13" clrIdx="6">
    <p:extLst>
      <p:ext uri="{19B8F6BF-5375-455C-9EA6-DF929625EA0E}">
        <p15:presenceInfo xmlns:p15="http://schemas.microsoft.com/office/powerpoint/2012/main" userId="S-1-5-21-1417001333-1682526488-839522115-5912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000"/>
    <a:srgbClr val="FFFF85"/>
    <a:srgbClr val="0000FF"/>
    <a:srgbClr val="DF8045"/>
    <a:srgbClr val="32C658"/>
    <a:srgbClr val="D4ECBA"/>
    <a:srgbClr val="92D050"/>
    <a:srgbClr val="9BBB59"/>
    <a:srgbClr val="E6E6E6"/>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737" autoAdjust="0"/>
    <p:restoredTop sz="98692" autoAdjust="0"/>
  </p:normalViewPr>
  <p:slideViewPr>
    <p:cSldViewPr snapToGrid="0">
      <p:cViewPr varScale="1">
        <p:scale>
          <a:sx n="67" d="100"/>
          <a:sy n="67" d="100"/>
        </p:scale>
        <p:origin x="372" y="72"/>
      </p:cViewPr>
      <p:guideLst>
        <p:guide orient="horz" pos="2160"/>
        <p:guide pos="2880"/>
      </p:guideLst>
    </p:cSldViewPr>
  </p:slideViewPr>
  <p:outlineViewPr>
    <p:cViewPr>
      <p:scale>
        <a:sx n="33" d="100"/>
        <a:sy n="33" d="100"/>
      </p:scale>
      <p:origin x="0" y="-17886"/>
    </p:cViewPr>
  </p:outlineViewPr>
  <p:notesTextViewPr>
    <p:cViewPr>
      <p:scale>
        <a:sx n="125" d="100"/>
        <a:sy n="125" d="100"/>
      </p:scale>
      <p:origin x="0" y="0"/>
    </p:cViewPr>
  </p:notesTextViewPr>
  <p:sorterViewPr>
    <p:cViewPr>
      <p:scale>
        <a:sx n="70" d="100"/>
        <a:sy n="70" d="100"/>
      </p:scale>
      <p:origin x="0" y="0"/>
    </p:cViewPr>
  </p:sorterViewPr>
  <p:notesViewPr>
    <p:cSldViewPr snapToGrid="0">
      <p:cViewPr>
        <p:scale>
          <a:sx n="80" d="100"/>
          <a:sy n="80" d="100"/>
        </p:scale>
        <p:origin x="-1158" y="60"/>
      </p:cViewPr>
      <p:guideLst>
        <p:guide orient="horz" pos="2905"/>
        <p:guide pos="2184"/>
        <p:guide orient="horz" pos="2957"/>
        <p:guide pos="2237"/>
        <p:guide orient="horz" pos="2880"/>
        <p:guide orient="horz" pos="2932"/>
        <p:guide pos="2160"/>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commentAuthors" Target="commentAuthor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94C0C5E-4434-4E92-A4E4-1FEE6687E023}" type="doc">
      <dgm:prSet loTypeId="urn:microsoft.com/office/officeart/2005/8/layout/vProcess5" loCatId="process" qsTypeId="urn:microsoft.com/office/officeart/2005/8/quickstyle/simple1" qsCatId="simple" csTypeId="urn:microsoft.com/office/officeart/2005/8/colors/colorful3" csCatId="colorful" phldr="1"/>
      <dgm:spPr/>
    </dgm:pt>
    <dgm:pt modelId="{4A5CE469-9937-4C2A-849C-F98015B76A5E}">
      <dgm:prSet phldrT="[Text]"/>
      <dgm:spPr/>
      <dgm:t>
        <a:bodyPr/>
        <a:lstStyle/>
        <a:p>
          <a:r>
            <a:rPr lang="en-US" dirty="0" smtClean="0"/>
            <a:t>What do we want students to understand, know, and be able to do?</a:t>
          </a:r>
          <a:endParaRPr lang="en-US" dirty="0"/>
        </a:p>
      </dgm:t>
    </dgm:pt>
    <dgm:pt modelId="{3EB21A9D-6473-40F4-AB6B-942436872709}" type="parTrans" cxnId="{92DB7D80-A032-4A23-AB9F-C09F28ECBD93}">
      <dgm:prSet/>
      <dgm:spPr/>
      <dgm:t>
        <a:bodyPr/>
        <a:lstStyle/>
        <a:p>
          <a:endParaRPr lang="en-US"/>
        </a:p>
      </dgm:t>
    </dgm:pt>
    <dgm:pt modelId="{0548EA42-030B-4D36-A8DE-43DCDD188FF7}" type="sibTrans" cxnId="{92DB7D80-A032-4A23-AB9F-C09F28ECBD93}">
      <dgm:prSet/>
      <dgm:spPr/>
      <dgm:t>
        <a:bodyPr/>
        <a:lstStyle/>
        <a:p>
          <a:endParaRPr lang="en-US" dirty="0"/>
        </a:p>
      </dgm:t>
    </dgm:pt>
    <dgm:pt modelId="{20DE7807-226D-49FF-B657-03C5CC195405}">
      <dgm:prSet phldrT="[Text]"/>
      <dgm:spPr/>
      <dgm:t>
        <a:bodyPr/>
        <a:lstStyle/>
        <a:p>
          <a:r>
            <a:rPr lang="en-US" dirty="0" smtClean="0"/>
            <a:t>What will be the evidence that they have accomplished this?</a:t>
          </a:r>
          <a:endParaRPr lang="en-US" dirty="0"/>
        </a:p>
      </dgm:t>
    </dgm:pt>
    <dgm:pt modelId="{650849C5-F04D-48B2-8A40-FFB15ABF8C97}" type="parTrans" cxnId="{73E5A4FF-4703-4CA6-87A1-4F7145EA53D8}">
      <dgm:prSet/>
      <dgm:spPr/>
      <dgm:t>
        <a:bodyPr/>
        <a:lstStyle/>
        <a:p>
          <a:endParaRPr lang="en-US"/>
        </a:p>
      </dgm:t>
    </dgm:pt>
    <dgm:pt modelId="{AA0483D8-0F51-416E-BD73-8ED5F3AB0CF2}" type="sibTrans" cxnId="{73E5A4FF-4703-4CA6-87A1-4F7145EA53D8}">
      <dgm:prSet/>
      <dgm:spPr/>
      <dgm:t>
        <a:bodyPr/>
        <a:lstStyle/>
        <a:p>
          <a:endParaRPr lang="en-US" dirty="0"/>
        </a:p>
      </dgm:t>
    </dgm:pt>
    <dgm:pt modelId="{0CA92B1B-672D-4DF8-812F-825320948D8C}">
      <dgm:prSet phldrT="[Text]"/>
      <dgm:spPr/>
      <dgm:t>
        <a:bodyPr/>
        <a:lstStyle/>
        <a:p>
          <a:r>
            <a:rPr lang="en-US" dirty="0" smtClean="0"/>
            <a:t>What learning activities will lead to the desired outcomes?</a:t>
          </a:r>
          <a:endParaRPr lang="en-US" dirty="0"/>
        </a:p>
      </dgm:t>
    </dgm:pt>
    <dgm:pt modelId="{18A3D111-A836-4A00-A31A-0798FB057ABB}" type="parTrans" cxnId="{737E9A98-D7EA-4534-B5E8-A5643EF36065}">
      <dgm:prSet/>
      <dgm:spPr/>
      <dgm:t>
        <a:bodyPr/>
        <a:lstStyle/>
        <a:p>
          <a:endParaRPr lang="en-US"/>
        </a:p>
      </dgm:t>
    </dgm:pt>
    <dgm:pt modelId="{A98176F8-AC29-4C1C-BB99-747E305EB841}" type="sibTrans" cxnId="{737E9A98-D7EA-4534-B5E8-A5643EF36065}">
      <dgm:prSet/>
      <dgm:spPr/>
      <dgm:t>
        <a:bodyPr/>
        <a:lstStyle/>
        <a:p>
          <a:endParaRPr lang="en-US"/>
        </a:p>
      </dgm:t>
    </dgm:pt>
    <dgm:pt modelId="{EFFBA3AF-082C-494B-BA29-A7B7BBE6F0C5}" type="pres">
      <dgm:prSet presAssocID="{694C0C5E-4434-4E92-A4E4-1FEE6687E023}" presName="outerComposite" presStyleCnt="0">
        <dgm:presLayoutVars>
          <dgm:chMax val="5"/>
          <dgm:dir/>
          <dgm:resizeHandles val="exact"/>
        </dgm:presLayoutVars>
      </dgm:prSet>
      <dgm:spPr/>
    </dgm:pt>
    <dgm:pt modelId="{7D9DD2CB-0BC4-45E3-99C2-C953D30E042E}" type="pres">
      <dgm:prSet presAssocID="{694C0C5E-4434-4E92-A4E4-1FEE6687E023}" presName="dummyMaxCanvas" presStyleCnt="0">
        <dgm:presLayoutVars/>
      </dgm:prSet>
      <dgm:spPr/>
    </dgm:pt>
    <dgm:pt modelId="{31FCD920-D6DB-42BD-87BE-1FD45E9FA5F9}" type="pres">
      <dgm:prSet presAssocID="{694C0C5E-4434-4E92-A4E4-1FEE6687E023}" presName="ThreeNodes_1" presStyleLbl="node1" presStyleIdx="0" presStyleCnt="3">
        <dgm:presLayoutVars>
          <dgm:bulletEnabled val="1"/>
        </dgm:presLayoutVars>
      </dgm:prSet>
      <dgm:spPr/>
      <dgm:t>
        <a:bodyPr/>
        <a:lstStyle/>
        <a:p>
          <a:endParaRPr lang="en-US"/>
        </a:p>
      </dgm:t>
    </dgm:pt>
    <dgm:pt modelId="{442A63A6-A48E-4858-8F67-A24DF479A65F}" type="pres">
      <dgm:prSet presAssocID="{694C0C5E-4434-4E92-A4E4-1FEE6687E023}" presName="ThreeNodes_2" presStyleLbl="node1" presStyleIdx="1" presStyleCnt="3">
        <dgm:presLayoutVars>
          <dgm:bulletEnabled val="1"/>
        </dgm:presLayoutVars>
      </dgm:prSet>
      <dgm:spPr/>
      <dgm:t>
        <a:bodyPr/>
        <a:lstStyle/>
        <a:p>
          <a:endParaRPr lang="en-US"/>
        </a:p>
      </dgm:t>
    </dgm:pt>
    <dgm:pt modelId="{B6C03633-0975-402E-A974-599CCED994F5}" type="pres">
      <dgm:prSet presAssocID="{694C0C5E-4434-4E92-A4E4-1FEE6687E023}" presName="ThreeNodes_3" presStyleLbl="node1" presStyleIdx="2" presStyleCnt="3">
        <dgm:presLayoutVars>
          <dgm:bulletEnabled val="1"/>
        </dgm:presLayoutVars>
      </dgm:prSet>
      <dgm:spPr/>
      <dgm:t>
        <a:bodyPr/>
        <a:lstStyle/>
        <a:p>
          <a:endParaRPr lang="en-US"/>
        </a:p>
      </dgm:t>
    </dgm:pt>
    <dgm:pt modelId="{BDD1FEA2-3866-4F69-92A9-09A236F2FB37}" type="pres">
      <dgm:prSet presAssocID="{694C0C5E-4434-4E92-A4E4-1FEE6687E023}" presName="ThreeConn_1-2" presStyleLbl="fgAccFollowNode1" presStyleIdx="0" presStyleCnt="2">
        <dgm:presLayoutVars>
          <dgm:bulletEnabled val="1"/>
        </dgm:presLayoutVars>
      </dgm:prSet>
      <dgm:spPr/>
      <dgm:t>
        <a:bodyPr/>
        <a:lstStyle/>
        <a:p>
          <a:endParaRPr lang="en-US"/>
        </a:p>
      </dgm:t>
    </dgm:pt>
    <dgm:pt modelId="{C4379E8A-D69E-45F5-B799-C7B0642DCD14}" type="pres">
      <dgm:prSet presAssocID="{694C0C5E-4434-4E92-A4E4-1FEE6687E023}" presName="ThreeConn_2-3" presStyleLbl="fgAccFollowNode1" presStyleIdx="1" presStyleCnt="2">
        <dgm:presLayoutVars>
          <dgm:bulletEnabled val="1"/>
        </dgm:presLayoutVars>
      </dgm:prSet>
      <dgm:spPr/>
      <dgm:t>
        <a:bodyPr/>
        <a:lstStyle/>
        <a:p>
          <a:endParaRPr lang="en-US"/>
        </a:p>
      </dgm:t>
    </dgm:pt>
    <dgm:pt modelId="{0BD2F9B8-292D-4AC8-A608-017464ACD3DD}" type="pres">
      <dgm:prSet presAssocID="{694C0C5E-4434-4E92-A4E4-1FEE6687E023}" presName="ThreeNodes_1_text" presStyleLbl="node1" presStyleIdx="2" presStyleCnt="3">
        <dgm:presLayoutVars>
          <dgm:bulletEnabled val="1"/>
        </dgm:presLayoutVars>
      </dgm:prSet>
      <dgm:spPr/>
      <dgm:t>
        <a:bodyPr/>
        <a:lstStyle/>
        <a:p>
          <a:endParaRPr lang="en-US"/>
        </a:p>
      </dgm:t>
    </dgm:pt>
    <dgm:pt modelId="{77810844-2ED2-4B14-AA59-FF20D587A53B}" type="pres">
      <dgm:prSet presAssocID="{694C0C5E-4434-4E92-A4E4-1FEE6687E023}" presName="ThreeNodes_2_text" presStyleLbl="node1" presStyleIdx="2" presStyleCnt="3">
        <dgm:presLayoutVars>
          <dgm:bulletEnabled val="1"/>
        </dgm:presLayoutVars>
      </dgm:prSet>
      <dgm:spPr/>
      <dgm:t>
        <a:bodyPr/>
        <a:lstStyle/>
        <a:p>
          <a:endParaRPr lang="en-US"/>
        </a:p>
      </dgm:t>
    </dgm:pt>
    <dgm:pt modelId="{40DA44EE-2427-4FDE-B2C4-A5E338B97CC8}" type="pres">
      <dgm:prSet presAssocID="{694C0C5E-4434-4E92-A4E4-1FEE6687E023}" presName="ThreeNodes_3_text" presStyleLbl="node1" presStyleIdx="2" presStyleCnt="3">
        <dgm:presLayoutVars>
          <dgm:bulletEnabled val="1"/>
        </dgm:presLayoutVars>
      </dgm:prSet>
      <dgm:spPr/>
      <dgm:t>
        <a:bodyPr/>
        <a:lstStyle/>
        <a:p>
          <a:endParaRPr lang="en-US"/>
        </a:p>
      </dgm:t>
    </dgm:pt>
  </dgm:ptLst>
  <dgm:cxnLst>
    <dgm:cxn modelId="{5A62E6CF-73A1-41DD-854E-D182C11CDCE9}" type="presOf" srcId="{20DE7807-226D-49FF-B657-03C5CC195405}" destId="{77810844-2ED2-4B14-AA59-FF20D587A53B}" srcOrd="1" destOrd="0" presId="urn:microsoft.com/office/officeart/2005/8/layout/vProcess5"/>
    <dgm:cxn modelId="{111DBECF-91C7-452C-BC02-2DBBA4D1C5CA}" type="presOf" srcId="{0548EA42-030B-4D36-A8DE-43DCDD188FF7}" destId="{BDD1FEA2-3866-4F69-92A9-09A236F2FB37}" srcOrd="0" destOrd="0" presId="urn:microsoft.com/office/officeart/2005/8/layout/vProcess5"/>
    <dgm:cxn modelId="{4BE0C851-4AE4-4EAF-9066-FB2A1C33BE9E}" type="presOf" srcId="{4A5CE469-9937-4C2A-849C-F98015B76A5E}" destId="{31FCD920-D6DB-42BD-87BE-1FD45E9FA5F9}" srcOrd="0" destOrd="0" presId="urn:microsoft.com/office/officeart/2005/8/layout/vProcess5"/>
    <dgm:cxn modelId="{73E5A4FF-4703-4CA6-87A1-4F7145EA53D8}" srcId="{694C0C5E-4434-4E92-A4E4-1FEE6687E023}" destId="{20DE7807-226D-49FF-B657-03C5CC195405}" srcOrd="1" destOrd="0" parTransId="{650849C5-F04D-48B2-8A40-FFB15ABF8C97}" sibTransId="{AA0483D8-0F51-416E-BD73-8ED5F3AB0CF2}"/>
    <dgm:cxn modelId="{A77F4C6B-CB9C-46BE-A149-6422EDA3FD99}" type="presOf" srcId="{20DE7807-226D-49FF-B657-03C5CC195405}" destId="{442A63A6-A48E-4858-8F67-A24DF479A65F}" srcOrd="0" destOrd="0" presId="urn:microsoft.com/office/officeart/2005/8/layout/vProcess5"/>
    <dgm:cxn modelId="{92DB7D80-A032-4A23-AB9F-C09F28ECBD93}" srcId="{694C0C5E-4434-4E92-A4E4-1FEE6687E023}" destId="{4A5CE469-9937-4C2A-849C-F98015B76A5E}" srcOrd="0" destOrd="0" parTransId="{3EB21A9D-6473-40F4-AB6B-942436872709}" sibTransId="{0548EA42-030B-4D36-A8DE-43DCDD188FF7}"/>
    <dgm:cxn modelId="{743BFBE3-F640-483E-8177-71F48983956D}" type="presOf" srcId="{4A5CE469-9937-4C2A-849C-F98015B76A5E}" destId="{0BD2F9B8-292D-4AC8-A608-017464ACD3DD}" srcOrd="1" destOrd="0" presId="urn:microsoft.com/office/officeart/2005/8/layout/vProcess5"/>
    <dgm:cxn modelId="{737E9A98-D7EA-4534-B5E8-A5643EF36065}" srcId="{694C0C5E-4434-4E92-A4E4-1FEE6687E023}" destId="{0CA92B1B-672D-4DF8-812F-825320948D8C}" srcOrd="2" destOrd="0" parTransId="{18A3D111-A836-4A00-A31A-0798FB057ABB}" sibTransId="{A98176F8-AC29-4C1C-BB99-747E305EB841}"/>
    <dgm:cxn modelId="{641127E0-7D9D-492B-9518-CFE21BC4F16D}" type="presOf" srcId="{0CA92B1B-672D-4DF8-812F-825320948D8C}" destId="{B6C03633-0975-402E-A974-599CCED994F5}" srcOrd="0" destOrd="0" presId="urn:microsoft.com/office/officeart/2005/8/layout/vProcess5"/>
    <dgm:cxn modelId="{1014D9C8-5767-4D72-856A-64D069DB2AEA}" type="presOf" srcId="{AA0483D8-0F51-416E-BD73-8ED5F3AB0CF2}" destId="{C4379E8A-D69E-45F5-B799-C7B0642DCD14}" srcOrd="0" destOrd="0" presId="urn:microsoft.com/office/officeart/2005/8/layout/vProcess5"/>
    <dgm:cxn modelId="{BE13596B-3430-4621-993C-13673D147190}" type="presOf" srcId="{0CA92B1B-672D-4DF8-812F-825320948D8C}" destId="{40DA44EE-2427-4FDE-B2C4-A5E338B97CC8}" srcOrd="1" destOrd="0" presId="urn:microsoft.com/office/officeart/2005/8/layout/vProcess5"/>
    <dgm:cxn modelId="{7286E36E-0C40-47A2-AFBB-83C86429E407}" type="presOf" srcId="{694C0C5E-4434-4E92-A4E4-1FEE6687E023}" destId="{EFFBA3AF-082C-494B-BA29-A7B7BBE6F0C5}" srcOrd="0" destOrd="0" presId="urn:microsoft.com/office/officeart/2005/8/layout/vProcess5"/>
    <dgm:cxn modelId="{48ECBCA3-05C3-486B-B1EC-578F138EDED0}" type="presParOf" srcId="{EFFBA3AF-082C-494B-BA29-A7B7BBE6F0C5}" destId="{7D9DD2CB-0BC4-45E3-99C2-C953D30E042E}" srcOrd="0" destOrd="0" presId="urn:microsoft.com/office/officeart/2005/8/layout/vProcess5"/>
    <dgm:cxn modelId="{0F9EE224-4CCF-4097-8FE1-95E2E82ED3F6}" type="presParOf" srcId="{EFFBA3AF-082C-494B-BA29-A7B7BBE6F0C5}" destId="{31FCD920-D6DB-42BD-87BE-1FD45E9FA5F9}" srcOrd="1" destOrd="0" presId="urn:microsoft.com/office/officeart/2005/8/layout/vProcess5"/>
    <dgm:cxn modelId="{87C2D25B-FBDE-467D-B2D0-E4F8F701BD79}" type="presParOf" srcId="{EFFBA3AF-082C-494B-BA29-A7B7BBE6F0C5}" destId="{442A63A6-A48E-4858-8F67-A24DF479A65F}" srcOrd="2" destOrd="0" presId="urn:microsoft.com/office/officeart/2005/8/layout/vProcess5"/>
    <dgm:cxn modelId="{A673FC28-E878-4891-9ABE-2B6E0BF46CBF}" type="presParOf" srcId="{EFFBA3AF-082C-494B-BA29-A7B7BBE6F0C5}" destId="{B6C03633-0975-402E-A974-599CCED994F5}" srcOrd="3" destOrd="0" presId="urn:microsoft.com/office/officeart/2005/8/layout/vProcess5"/>
    <dgm:cxn modelId="{F4D932B3-AAF3-4DA3-9939-4EDCD79D5C63}" type="presParOf" srcId="{EFFBA3AF-082C-494B-BA29-A7B7BBE6F0C5}" destId="{BDD1FEA2-3866-4F69-92A9-09A236F2FB37}" srcOrd="4" destOrd="0" presId="urn:microsoft.com/office/officeart/2005/8/layout/vProcess5"/>
    <dgm:cxn modelId="{275F9DD2-AA48-4849-825A-ADF916B7B6C3}" type="presParOf" srcId="{EFFBA3AF-082C-494B-BA29-A7B7BBE6F0C5}" destId="{C4379E8A-D69E-45F5-B799-C7B0642DCD14}" srcOrd="5" destOrd="0" presId="urn:microsoft.com/office/officeart/2005/8/layout/vProcess5"/>
    <dgm:cxn modelId="{74634AC1-0C5C-42DF-93E2-7F75737947BA}" type="presParOf" srcId="{EFFBA3AF-082C-494B-BA29-A7B7BBE6F0C5}" destId="{0BD2F9B8-292D-4AC8-A608-017464ACD3DD}" srcOrd="6" destOrd="0" presId="urn:microsoft.com/office/officeart/2005/8/layout/vProcess5"/>
    <dgm:cxn modelId="{7BC43A33-F725-4AE5-A80C-E3719ED1789A}" type="presParOf" srcId="{EFFBA3AF-082C-494B-BA29-A7B7BBE6F0C5}" destId="{77810844-2ED2-4B14-AA59-FF20D587A53B}" srcOrd="7" destOrd="0" presId="urn:microsoft.com/office/officeart/2005/8/layout/vProcess5"/>
    <dgm:cxn modelId="{A1604B6E-92E8-4BBD-9409-A78CE260054E}" type="presParOf" srcId="{EFFBA3AF-082C-494B-BA29-A7B7BBE6F0C5}" destId="{40DA44EE-2427-4FDE-B2C4-A5E338B97CC8}" srcOrd="8"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FCD920-D6DB-42BD-87BE-1FD45E9FA5F9}">
      <dsp:nvSpPr>
        <dsp:cNvPr id="0" name=""/>
        <dsp:cNvSpPr/>
      </dsp:nvSpPr>
      <dsp:spPr>
        <a:xfrm>
          <a:off x="0" y="0"/>
          <a:ext cx="6942726" cy="1308614"/>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l" defTabSz="1200150">
            <a:lnSpc>
              <a:spcPct val="90000"/>
            </a:lnSpc>
            <a:spcBef>
              <a:spcPct val="0"/>
            </a:spcBef>
            <a:spcAft>
              <a:spcPct val="35000"/>
            </a:spcAft>
          </a:pPr>
          <a:r>
            <a:rPr lang="en-US" sz="2700" kern="1200" dirty="0" smtClean="0"/>
            <a:t>What do we want students to understand, know, and be able to do?</a:t>
          </a:r>
          <a:endParaRPr lang="en-US" sz="2700" kern="1200" dirty="0"/>
        </a:p>
      </dsp:txBody>
      <dsp:txXfrm>
        <a:off x="38328" y="38328"/>
        <a:ext cx="5530630" cy="1231958"/>
      </dsp:txXfrm>
    </dsp:sp>
    <dsp:sp modelId="{442A63A6-A48E-4858-8F67-A24DF479A65F}">
      <dsp:nvSpPr>
        <dsp:cNvPr id="0" name=""/>
        <dsp:cNvSpPr/>
      </dsp:nvSpPr>
      <dsp:spPr>
        <a:xfrm>
          <a:off x="612593" y="1526716"/>
          <a:ext cx="6942726" cy="1308614"/>
        </a:xfrm>
        <a:prstGeom prst="roundRect">
          <a:avLst>
            <a:gd name="adj" fmla="val 10000"/>
          </a:avLst>
        </a:prstGeom>
        <a:solidFill>
          <a:schemeClr val="accent3">
            <a:hueOff val="-2160008"/>
            <a:satOff val="-20929"/>
            <a:lumOff val="-215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l" defTabSz="1200150">
            <a:lnSpc>
              <a:spcPct val="90000"/>
            </a:lnSpc>
            <a:spcBef>
              <a:spcPct val="0"/>
            </a:spcBef>
            <a:spcAft>
              <a:spcPct val="35000"/>
            </a:spcAft>
          </a:pPr>
          <a:r>
            <a:rPr lang="en-US" sz="2700" kern="1200" dirty="0" smtClean="0"/>
            <a:t>What will be the evidence that they have accomplished this?</a:t>
          </a:r>
          <a:endParaRPr lang="en-US" sz="2700" kern="1200" dirty="0"/>
        </a:p>
      </dsp:txBody>
      <dsp:txXfrm>
        <a:off x="650921" y="1565044"/>
        <a:ext cx="5402878" cy="1231958"/>
      </dsp:txXfrm>
    </dsp:sp>
    <dsp:sp modelId="{B6C03633-0975-402E-A974-599CCED994F5}">
      <dsp:nvSpPr>
        <dsp:cNvPr id="0" name=""/>
        <dsp:cNvSpPr/>
      </dsp:nvSpPr>
      <dsp:spPr>
        <a:xfrm>
          <a:off x="1225187" y="3053432"/>
          <a:ext cx="6942726" cy="1308614"/>
        </a:xfrm>
        <a:prstGeom prst="roundRect">
          <a:avLst>
            <a:gd name="adj" fmla="val 10000"/>
          </a:avLst>
        </a:prstGeom>
        <a:solidFill>
          <a:schemeClr val="accent3">
            <a:hueOff val="-4320016"/>
            <a:satOff val="-41857"/>
            <a:lumOff val="-431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l" defTabSz="1200150">
            <a:lnSpc>
              <a:spcPct val="90000"/>
            </a:lnSpc>
            <a:spcBef>
              <a:spcPct val="0"/>
            </a:spcBef>
            <a:spcAft>
              <a:spcPct val="35000"/>
            </a:spcAft>
          </a:pPr>
          <a:r>
            <a:rPr lang="en-US" sz="2700" kern="1200" dirty="0" smtClean="0"/>
            <a:t>What learning activities will lead to the desired outcomes?</a:t>
          </a:r>
          <a:endParaRPr lang="en-US" sz="2700" kern="1200" dirty="0"/>
        </a:p>
      </dsp:txBody>
      <dsp:txXfrm>
        <a:off x="1263515" y="3091760"/>
        <a:ext cx="5402878" cy="1231958"/>
      </dsp:txXfrm>
    </dsp:sp>
    <dsp:sp modelId="{BDD1FEA2-3866-4F69-92A9-09A236F2FB37}">
      <dsp:nvSpPr>
        <dsp:cNvPr id="0" name=""/>
        <dsp:cNvSpPr/>
      </dsp:nvSpPr>
      <dsp:spPr>
        <a:xfrm>
          <a:off x="6092127" y="992365"/>
          <a:ext cx="850599" cy="850599"/>
        </a:xfrm>
        <a:prstGeom prst="downArrow">
          <a:avLst>
            <a:gd name="adj1" fmla="val 55000"/>
            <a:gd name="adj2" fmla="val 45000"/>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dirty="0"/>
        </a:p>
      </dsp:txBody>
      <dsp:txXfrm>
        <a:off x="6283512" y="992365"/>
        <a:ext cx="467829" cy="640076"/>
      </dsp:txXfrm>
    </dsp:sp>
    <dsp:sp modelId="{C4379E8A-D69E-45F5-B799-C7B0642DCD14}">
      <dsp:nvSpPr>
        <dsp:cNvPr id="0" name=""/>
        <dsp:cNvSpPr/>
      </dsp:nvSpPr>
      <dsp:spPr>
        <a:xfrm>
          <a:off x="6704721" y="2510358"/>
          <a:ext cx="850599" cy="850599"/>
        </a:xfrm>
        <a:prstGeom prst="downArrow">
          <a:avLst>
            <a:gd name="adj1" fmla="val 55000"/>
            <a:gd name="adj2" fmla="val 45000"/>
          </a:avLst>
        </a:prstGeom>
        <a:solidFill>
          <a:schemeClr val="accent3">
            <a:tint val="40000"/>
            <a:alpha val="90000"/>
            <a:hueOff val="-5194343"/>
            <a:satOff val="-39034"/>
            <a:lumOff val="-2995"/>
            <a:alphaOff val="0"/>
          </a:schemeClr>
        </a:solidFill>
        <a:ln w="25400" cap="flat" cmpd="sng" algn="ctr">
          <a:solidFill>
            <a:schemeClr val="accent3">
              <a:tint val="40000"/>
              <a:alpha val="90000"/>
              <a:hueOff val="-5194343"/>
              <a:satOff val="-39034"/>
              <a:lumOff val="-299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dirty="0"/>
        </a:p>
      </dsp:txBody>
      <dsp:txXfrm>
        <a:off x="6896106" y="2510358"/>
        <a:ext cx="467829" cy="640076"/>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343" cy="465455"/>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sz="quarter" idx="1"/>
          </p:nvPr>
        </p:nvSpPr>
        <p:spPr>
          <a:xfrm>
            <a:off x="3978133" y="0"/>
            <a:ext cx="3043343" cy="465455"/>
          </a:xfrm>
          <a:prstGeom prst="rect">
            <a:avLst/>
          </a:prstGeom>
        </p:spPr>
        <p:txBody>
          <a:bodyPr vert="horz" lIns="93315" tIns="46658" rIns="93315" bIns="46658" rtlCol="0"/>
          <a:lstStyle>
            <a:lvl1pPr algn="r">
              <a:defRPr sz="1200"/>
            </a:lvl1pPr>
          </a:lstStyle>
          <a:p>
            <a:fld id="{3B46E3D7-5A05-4181-B712-1EC3FC55BC14}" type="datetimeFigureOut">
              <a:rPr lang="en-US" smtClean="0"/>
              <a:pPr/>
              <a:t>7/10/2014</a:t>
            </a:fld>
            <a:endParaRPr lang="en-US" dirty="0"/>
          </a:p>
        </p:txBody>
      </p:sp>
      <p:sp>
        <p:nvSpPr>
          <p:cNvPr id="4" name="Footer Placeholder 3"/>
          <p:cNvSpPr>
            <a:spLocks noGrp="1"/>
          </p:cNvSpPr>
          <p:nvPr>
            <p:ph type="ftr" sz="quarter" idx="2"/>
          </p:nvPr>
        </p:nvSpPr>
        <p:spPr>
          <a:xfrm>
            <a:off x="1" y="8842030"/>
            <a:ext cx="3043343" cy="465455"/>
          </a:xfrm>
          <a:prstGeom prst="rect">
            <a:avLst/>
          </a:prstGeom>
        </p:spPr>
        <p:txBody>
          <a:bodyPr vert="horz" lIns="93315" tIns="46658" rIns="93315" bIns="4665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3" y="8842030"/>
            <a:ext cx="3043343" cy="465455"/>
          </a:xfrm>
          <a:prstGeom prst="rect">
            <a:avLst/>
          </a:prstGeom>
        </p:spPr>
        <p:txBody>
          <a:bodyPr vert="horz" lIns="93315" tIns="46658" rIns="93315" bIns="46658"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3343" cy="467072"/>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idx="1"/>
          </p:nvPr>
        </p:nvSpPr>
        <p:spPr>
          <a:xfrm>
            <a:off x="3978133" y="1"/>
            <a:ext cx="3043343" cy="467072"/>
          </a:xfrm>
          <a:prstGeom prst="rect">
            <a:avLst/>
          </a:prstGeom>
        </p:spPr>
        <p:txBody>
          <a:bodyPr vert="horz" lIns="93315" tIns="46658" rIns="93315" bIns="46658" rtlCol="0"/>
          <a:lstStyle>
            <a:lvl1pPr algn="r">
              <a:defRPr sz="1200"/>
            </a:lvl1pPr>
          </a:lstStyle>
          <a:p>
            <a:fld id="{B133EB38-C064-4C52-A35D-D40DB2B7683B}" type="datetimeFigureOut">
              <a:rPr lang="en-US" smtClean="0"/>
              <a:pPr/>
              <a:t>7/10/2014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15" tIns="46658" rIns="93315" bIns="46658"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15" tIns="46658" rIns="93315" bIns="4665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42031"/>
            <a:ext cx="3043343" cy="467071"/>
          </a:xfrm>
          <a:prstGeom prst="rect">
            <a:avLst/>
          </a:prstGeom>
        </p:spPr>
        <p:txBody>
          <a:bodyPr vert="horz" lIns="93315" tIns="46658" rIns="93315" bIns="4665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3" y="8842031"/>
            <a:ext cx="3043343" cy="467071"/>
          </a:xfrm>
          <a:prstGeom prst="rect">
            <a:avLst/>
          </a:prstGeom>
        </p:spPr>
        <p:txBody>
          <a:bodyPr vert="horz" lIns="93315" tIns="46658" rIns="93315" bIns="46658"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en.wikipedia.org/wiki/Curriculum" TargetMode="External"/><Relationship Id="rId2" Type="http://schemas.openxmlformats.org/officeDocument/2006/relationships/slide" Target="../slides/slide4.xml"/><Relationship Id="rId1" Type="http://schemas.openxmlformats.org/officeDocument/2006/relationships/notesMaster" Target="../notesMasters/notesMaster1.xml"/><Relationship Id="rId5" Type="http://schemas.openxmlformats.org/officeDocument/2006/relationships/hyperlink" Target="http://en.wikipedia.org/wiki/Understanding_by_Design" TargetMode="External"/><Relationship Id="rId4" Type="http://schemas.openxmlformats.org/officeDocument/2006/relationships/hyperlink" Target="http://en.wikipedia.org/wiki/Educational_assessment"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(Slides 1-7, including the Pre-Assessment, will take about 20 minutes total.)</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14</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Explain to participants that we will move directly in</a:t>
            </a:r>
            <a:r>
              <a:rPr lang="en-US" baseline="0" dirty="0" smtClean="0"/>
              <a:t>to the next part of reviewing the unit and they will have an opportunity to share what they found with others after. </a:t>
            </a:r>
          </a:p>
          <a:p>
            <a:r>
              <a:rPr lang="en-US" baseline="0" dirty="0" smtClean="0"/>
              <a:t>Explain that now we will review a lesson in the unit to identify some of the elements we discussed in Module 1 and will examine more closely in Module 2: Content-rich text, Close reading, text-dependent questions, focus on vocabulary/academic language, discussion, and student supports. Before we do that, we just want to clarify 2 items on this list: Academic Language and Formative Assessment.</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23</a:t>
            </a:fld>
            <a:endParaRPr lang="en-US" dirty="0"/>
          </a:p>
        </p:txBody>
      </p:sp>
    </p:spTree>
    <p:extLst>
      <p:ext uri="{BB962C8B-B14F-4D97-AF65-F5344CB8AC3E}">
        <p14:creationId xmlns:p14="http://schemas.microsoft.com/office/powerpoint/2010/main" val="39577210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purpose</a:t>
            </a:r>
            <a:r>
              <a:rPr lang="en-US" baseline="0" dirty="0" smtClean="0"/>
              <a:t> of this slide is to introduce the term “formative assessment” as it is used in CT, so that participants know what they are looking for in a lesson.</a:t>
            </a:r>
          </a:p>
          <a:p>
            <a:endParaRPr lang="en-US" baseline="0" dirty="0" smtClean="0"/>
          </a:p>
          <a:p>
            <a:r>
              <a:rPr lang="en-US" dirty="0" smtClean="0"/>
              <a:t>This definition</a:t>
            </a:r>
            <a:r>
              <a:rPr lang="en-US" baseline="0" dirty="0" smtClean="0"/>
              <a:t> is found in “Distinguishing Formative Assessment from other Labels,” prepared by the Formative Assessment For Students and Teachers (FAST) State Collaborative on Assessment and Student Standards (SCASS) for the Council of Chief State School Officers (CCSSO). </a:t>
            </a:r>
            <a:r>
              <a:rPr lang="en-US" dirty="0" smtClean="0"/>
              <a:t>Copyright © 2012 by the Council of Chief State School Officers, Washington.</a:t>
            </a:r>
          </a:p>
          <a:p>
            <a:endParaRPr lang="en-US" dirty="0" smtClean="0"/>
          </a:p>
          <a:p>
            <a:r>
              <a:rPr lang="en-US" dirty="0" smtClean="0"/>
              <a:t>Read, or have a participant read the quote. </a:t>
            </a:r>
          </a:p>
          <a:p>
            <a:endParaRPr lang="en-US" dirty="0" smtClean="0"/>
          </a:p>
          <a:p>
            <a:r>
              <a:rPr lang="en-US" dirty="0" smtClean="0"/>
              <a:t>Since participants will be looking for examples of formative assessment, it is important to have this definition first. Remind participants that they may be looking at instructional activities or teacher moves that provide opportunities to gauge student understanding. These will not necessarily be labeled “formative assessment.”</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24</a:t>
            </a:fld>
            <a:endParaRPr lang="en-US" dirty="0"/>
          </a:p>
        </p:txBody>
      </p:sp>
    </p:spTree>
    <p:extLst>
      <p:ext uri="{BB962C8B-B14F-4D97-AF65-F5344CB8AC3E}">
        <p14:creationId xmlns:p14="http://schemas.microsoft.com/office/powerpoint/2010/main" val="23224520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buFontTx/>
              <a:buNone/>
            </a:pPr>
            <a:r>
              <a:rPr lang="en-US" dirty="0" smtClean="0"/>
              <a:t>10</a:t>
            </a:r>
            <a:r>
              <a:rPr lang="en-US" baseline="0" dirty="0" smtClean="0"/>
              <a:t> minutes for this part of Activity 2. (Annotation directions appear on next slide.)</a:t>
            </a:r>
          </a:p>
          <a:p>
            <a:pPr marL="169787" indent="-169787">
              <a:spcBef>
                <a:spcPct val="0"/>
              </a:spcBef>
              <a:buFont typeface="Arial" panose="020B0604020202020204" pitchFamily="34" charset="0"/>
              <a:buChar char="•"/>
            </a:pPr>
            <a:r>
              <a:rPr lang="en-US" baseline="0" dirty="0" smtClean="0"/>
              <a:t>Explain that participants will be looking at the same unit for both parts a and b of Activity 2, but they will be looking for different elements each time.</a:t>
            </a:r>
          </a:p>
          <a:p>
            <a:pPr marL="169787" indent="-169787">
              <a:spcBef>
                <a:spcPct val="0"/>
              </a:spcBef>
              <a:buFont typeface="Arial" panose="020B0604020202020204" pitchFamily="34" charset="0"/>
              <a:buChar char="•"/>
            </a:pPr>
            <a:r>
              <a:rPr lang="en-US" baseline="0" dirty="0" smtClean="0"/>
              <a:t>The units chosen for this activity </a:t>
            </a:r>
            <a:r>
              <a:rPr lang="en-US" dirty="0" smtClean="0"/>
              <a:t>have been reviewed by experts using rigorous protocols,</a:t>
            </a:r>
            <a:r>
              <a:rPr lang="en-US" baseline="0" dirty="0" smtClean="0"/>
              <a:t> </a:t>
            </a:r>
            <a:r>
              <a:rPr lang="en-US" dirty="0" smtClean="0"/>
              <a:t>have been found to be in alignment with the CCSS,</a:t>
            </a:r>
            <a:r>
              <a:rPr lang="en-US" baseline="0" dirty="0" smtClean="0"/>
              <a:t> and appear on the Ctcorestandards website under “materials for teachers.” They can be accessed, in full, for free.</a:t>
            </a:r>
            <a:r>
              <a:rPr lang="en-US" dirty="0" smtClean="0"/>
              <a:t> </a:t>
            </a:r>
          </a:p>
          <a:p>
            <a:pPr marL="169787" indent="-169787">
              <a:spcBef>
                <a:spcPct val="0"/>
              </a:spcBef>
              <a:buFont typeface="Arial" panose="020B0604020202020204" pitchFamily="34" charset="0"/>
              <a:buChar char="•"/>
            </a:pPr>
            <a:r>
              <a:rPr lang="en-US" dirty="0" smtClean="0"/>
              <a:t>We have chosen 2</a:t>
            </a:r>
            <a:r>
              <a:rPr lang="en-US" baseline="30000" dirty="0" smtClean="0"/>
              <a:t>nd</a:t>
            </a:r>
            <a:r>
              <a:rPr lang="en-US" baseline="0" dirty="0" smtClean="0"/>
              <a:t> and 5</a:t>
            </a:r>
            <a:r>
              <a:rPr lang="en-US" baseline="30000" dirty="0" smtClean="0"/>
              <a:t>th</a:t>
            </a:r>
            <a:r>
              <a:rPr lang="en-US" baseline="0" dirty="0" smtClean="0"/>
              <a:t> grade units, to provide an example of a unit that has much “read-aloud” material, and one in which students do much of the reading with support.</a:t>
            </a:r>
          </a:p>
          <a:p>
            <a:pPr marL="169787" indent="-169787">
              <a:spcBef>
                <a:spcPct val="0"/>
              </a:spcBef>
              <a:buFont typeface="Arial" panose="020B0604020202020204" pitchFamily="34" charset="0"/>
              <a:buChar char="•"/>
            </a:pPr>
            <a:r>
              <a:rPr lang="en-US" baseline="0" dirty="0" smtClean="0"/>
              <a:t>Each participant should choose just one unit for this activity. </a:t>
            </a:r>
            <a:endParaRPr lang="en-US" dirty="0" smtClean="0"/>
          </a:p>
        </p:txBody>
      </p:sp>
      <p:sp>
        <p:nvSpPr>
          <p:cNvPr id="12902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55301" name="Date Placeholder 4"/>
          <p:cNvSpPr>
            <a:spLocks noGrp="1"/>
          </p:cNvSpPr>
          <p:nvPr>
            <p:ph type="dt" sz="quarter" idx="1"/>
          </p:nvPr>
        </p:nvSpPr>
        <p:spPr bwMode="auto">
          <a:noFill/>
          <a:ln>
            <a:miter lim="800000"/>
            <a:headEnd/>
            <a:tailEnd/>
          </a:ln>
        </p:spPr>
        <p:txBody>
          <a:bodyPr anchor="t"/>
          <a:lstStyle/>
          <a:p>
            <a:fld id="{83650957-5588-4AF8-B1C2-AD4A265A75AC}" type="datetime1">
              <a:rPr lang="en-US" smtClean="0">
                <a:latin typeface="Arial" pitchFamily="34" charset="0"/>
              </a:rPr>
              <a:pPr/>
              <a:t>7/10/2014</a:t>
            </a:fld>
            <a:endParaRPr lang="en-US" dirty="0" smtClean="0">
              <a:latin typeface="Arial" pitchFamily="34" charset="0"/>
            </a:endParaRPr>
          </a:p>
        </p:txBody>
      </p:sp>
      <p:sp>
        <p:nvSpPr>
          <p:cNvPr id="12903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55303" name="Slide Number Placeholder 6"/>
          <p:cNvSpPr>
            <a:spLocks noGrp="1"/>
          </p:cNvSpPr>
          <p:nvPr>
            <p:ph type="sldNum" sz="quarter" idx="5"/>
          </p:nvPr>
        </p:nvSpPr>
        <p:spPr bwMode="auto">
          <a:noFill/>
          <a:ln>
            <a:miter lim="800000"/>
            <a:headEnd/>
            <a:tailEnd/>
          </a:ln>
        </p:spPr>
        <p:txBody>
          <a:bodyPr/>
          <a:lstStyle/>
          <a:p>
            <a:fld id="{F1C7C0BE-9DD9-4E63-AD34-7189FB19A7BC}" type="slidenum">
              <a:rPr lang="en-US"/>
              <a:pPr/>
              <a:t>25</a:t>
            </a:fld>
            <a:endParaRPr lang="en-US" dirty="0"/>
          </a:p>
        </p:txBody>
      </p:sp>
    </p:spTree>
    <p:extLst>
      <p:ext uri="{BB962C8B-B14F-4D97-AF65-F5344CB8AC3E}">
        <p14:creationId xmlns:p14="http://schemas.microsoft.com/office/powerpoint/2010/main" val="10082274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directions are also found in the Participant Guide.</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26</a:t>
            </a:fld>
            <a:endParaRPr lang="en-US" dirty="0"/>
          </a:p>
        </p:txBody>
      </p:sp>
    </p:spTree>
    <p:extLst>
      <p:ext uri="{BB962C8B-B14F-4D97-AF65-F5344CB8AC3E}">
        <p14:creationId xmlns:p14="http://schemas.microsoft.com/office/powerpoint/2010/main" val="40528267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purpose</a:t>
            </a:r>
            <a:r>
              <a:rPr lang="en-US" baseline="0" dirty="0" smtClean="0"/>
              <a:t> of this slide is to give participants a few minutes to compare units with other participants who reviewed a different unit.</a:t>
            </a:r>
          </a:p>
          <a:p>
            <a:endParaRPr lang="en-US" baseline="0" dirty="0" smtClean="0"/>
          </a:p>
          <a:p>
            <a:r>
              <a:rPr lang="en-US" dirty="0" smtClean="0"/>
              <a:t>10 minutes: Direct partners to join another pair</a:t>
            </a:r>
            <a:r>
              <a:rPr lang="en-US" baseline="0" dirty="0" smtClean="0"/>
              <a:t> for an unstructured discussion of what they found, and didn’t find, in their units and lessons. If questions arise during this portion of the workshop, ask them to post the questions on a chart paper labeled </a:t>
            </a:r>
            <a:r>
              <a:rPr lang="en-US" b="1" baseline="0" dirty="0" smtClean="0"/>
              <a:t>“Parking lot.”  </a:t>
            </a:r>
            <a:r>
              <a:rPr lang="en-US" baseline="0" dirty="0" smtClean="0"/>
              <a:t>(During the break, the facilitator should look at these questions. If they will not be answered later in the presentation, and if they have a bearing on activities, the facilitator should take time to address them.)</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27</a:t>
            </a:fld>
            <a:endParaRPr lang="en-US" dirty="0"/>
          </a:p>
        </p:txBody>
      </p:sp>
    </p:spTree>
    <p:extLst>
      <p:ext uri="{BB962C8B-B14F-4D97-AF65-F5344CB8AC3E}">
        <p14:creationId xmlns:p14="http://schemas.microsoft.com/office/powerpoint/2010/main" val="35061576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3 minutes.</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28</a:t>
            </a:fld>
            <a:endParaRPr lang="en-US" dirty="0"/>
          </a:p>
        </p:txBody>
      </p:sp>
    </p:spTree>
    <p:extLst>
      <p:ext uri="{BB962C8B-B14F-4D97-AF65-F5344CB8AC3E}">
        <p14:creationId xmlns:p14="http://schemas.microsoft.com/office/powerpoint/2010/main" val="3347573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purpose of this slide is to let participants</a:t>
            </a:r>
            <a:r>
              <a:rPr lang="en-US" baseline="0" dirty="0" smtClean="0"/>
              <a:t> know that we have created a sample unit template based on the elements we see in exemplary CCS-aligned units. We will use this template in a later module.</a:t>
            </a:r>
          </a:p>
          <a:p>
            <a:endParaRPr lang="en-US" baseline="0" dirty="0" smtClean="0"/>
          </a:p>
          <a:p>
            <a:r>
              <a:rPr lang="en-US" dirty="0" smtClean="0"/>
              <a:t>Review</a:t>
            </a:r>
            <a:r>
              <a:rPr lang="en-US" baseline="0" dirty="0" smtClean="0"/>
              <a:t> these items VERY briefly, as they will not be working with the unit template in this module. Remind participants that formative assessment occurs at the lesson level, and is integrated into instruction. Show them where this unit template is located in their Participant Guide.</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29</a:t>
            </a:fld>
            <a:endParaRPr lang="en-US" dirty="0"/>
          </a:p>
        </p:txBody>
      </p:sp>
    </p:spTree>
    <p:extLst>
      <p:ext uri="{BB962C8B-B14F-4D97-AF65-F5344CB8AC3E}">
        <p14:creationId xmlns:p14="http://schemas.microsoft.com/office/powerpoint/2010/main" val="373913647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purpose</a:t>
            </a:r>
            <a:r>
              <a:rPr lang="en-US" baseline="0" dirty="0" smtClean="0"/>
              <a:t> of this slide is to show participants where the sample lesson template is located that they will use in the next few activities. Explain that not all lessons follow this pattern (of the template), but the template provides guidance. Show them where the template is located in their Participant Guide. Point out that for today’s activities, 3 standards have been placed in the template. At the lesson level, there should not be more than a few standards for any given lesson. </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30</a:t>
            </a:fld>
            <a:endParaRPr lang="en-US" dirty="0"/>
          </a:p>
        </p:txBody>
      </p:sp>
    </p:spTree>
    <p:extLst>
      <p:ext uri="{BB962C8B-B14F-4D97-AF65-F5344CB8AC3E}">
        <p14:creationId xmlns:p14="http://schemas.microsoft.com/office/powerpoint/2010/main" val="1322682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55 minutes total. This backward</a:t>
            </a:r>
            <a:r>
              <a:rPr lang="en-US" baseline="0" dirty="0" smtClean="0"/>
              <a:t> design portion is meant only as general information and guidance so that participants will understand where a close reading lesson might fit into an overall unit. Module 4 will go more deeply into unit design. </a:t>
            </a:r>
          </a:p>
          <a:p>
            <a:pPr eaLnBrk="1" hangingPunct="1">
              <a:spcBef>
                <a:spcPct val="0"/>
              </a:spcBef>
            </a:pPr>
            <a:endParaRPr lang="en-US" baseline="0" dirty="0" smtClean="0"/>
          </a:p>
          <a:p>
            <a:pPr eaLnBrk="1" hangingPunct="1">
              <a:spcBef>
                <a:spcPct val="0"/>
              </a:spcBef>
            </a:pPr>
            <a:r>
              <a:rPr lang="en-US" baseline="0" dirty="0" smtClean="0"/>
              <a:t>Facilitator, preview Part 2 for participants:</a:t>
            </a:r>
          </a:p>
          <a:p>
            <a:pPr marL="169787" indent="-169787">
              <a:spcBef>
                <a:spcPct val="0"/>
              </a:spcBef>
              <a:buFont typeface="Arial" panose="020B0604020202020204" pitchFamily="34" charset="0"/>
              <a:buChar char="•"/>
            </a:pPr>
            <a:r>
              <a:rPr lang="en-US" baseline="0" dirty="0" smtClean="0"/>
              <a:t>This activity is meant to introduce exemplary unit and lesson design–the big picture–before we look closely at various components of a core standards-aligned unit in Modules 2 and 3.</a:t>
            </a:r>
          </a:p>
          <a:p>
            <a:pPr marL="169787" indent="-169787">
              <a:spcBef>
                <a:spcPct val="0"/>
              </a:spcBef>
              <a:buFont typeface="Arial" panose="020B0604020202020204" pitchFamily="34" charset="0"/>
              <a:buChar char="•"/>
            </a:pPr>
            <a:r>
              <a:rPr lang="en-US" baseline="0" dirty="0" smtClean="0"/>
              <a:t>We will review design principles. </a:t>
            </a:r>
          </a:p>
          <a:p>
            <a:pPr marL="169787" indent="-169787">
              <a:spcBef>
                <a:spcPct val="0"/>
              </a:spcBef>
              <a:buFont typeface="Arial" panose="020B0604020202020204" pitchFamily="34" charset="0"/>
              <a:buChar char="•"/>
            </a:pPr>
            <a:r>
              <a:rPr lang="en-US" baseline="0" dirty="0" smtClean="0"/>
              <a:t>We will examine several exemplar units for elements of those design principles and key elements.</a:t>
            </a:r>
          </a:p>
          <a:p>
            <a:pPr marL="169787" indent="-169787">
              <a:spcBef>
                <a:spcPct val="0"/>
              </a:spcBef>
              <a:buFont typeface="Arial" panose="020B0604020202020204" pitchFamily="34" charset="0"/>
              <a:buChar char="•"/>
            </a:pPr>
            <a:r>
              <a:rPr lang="en-US" baseline="0" dirty="0" smtClean="0"/>
              <a:t>These are units that have been vetted and approved on your Ctcorestandards website.</a:t>
            </a:r>
            <a:endParaRPr lang="en-US" dirty="0" smtClean="0"/>
          </a:p>
        </p:txBody>
      </p:sp>
      <p:sp>
        <p:nvSpPr>
          <p:cNvPr id="14438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63493" name="Date Placeholder 4"/>
          <p:cNvSpPr>
            <a:spLocks noGrp="1"/>
          </p:cNvSpPr>
          <p:nvPr>
            <p:ph type="dt" sz="quarter" idx="1"/>
          </p:nvPr>
        </p:nvSpPr>
        <p:spPr bwMode="auto">
          <a:noFill/>
          <a:ln>
            <a:miter lim="800000"/>
            <a:headEnd/>
            <a:tailEnd/>
          </a:ln>
        </p:spPr>
        <p:txBody>
          <a:bodyPr anchor="t"/>
          <a:lstStyle/>
          <a:p>
            <a:fld id="{6CB26986-BD78-4EC4-A503-44E8A663A55E}" type="datetime1">
              <a:rPr lang="en-US" smtClean="0">
                <a:latin typeface="Arial" pitchFamily="34" charset="0"/>
              </a:rPr>
              <a:pPr/>
              <a:t>7/10/2014</a:t>
            </a:fld>
            <a:endParaRPr lang="en-US" dirty="0" smtClean="0">
              <a:latin typeface="Arial" pitchFamily="34" charset="0"/>
            </a:endParaRPr>
          </a:p>
        </p:txBody>
      </p:sp>
      <p:sp>
        <p:nvSpPr>
          <p:cNvPr id="14439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63495" name="Slide Number Placeholder 6"/>
          <p:cNvSpPr>
            <a:spLocks noGrp="1"/>
          </p:cNvSpPr>
          <p:nvPr>
            <p:ph type="sldNum" sz="quarter" idx="5"/>
          </p:nvPr>
        </p:nvSpPr>
        <p:spPr bwMode="auto">
          <a:noFill/>
          <a:ln>
            <a:miter lim="800000"/>
            <a:headEnd/>
            <a:tailEnd/>
          </a:ln>
        </p:spPr>
        <p:txBody>
          <a:bodyPr/>
          <a:lstStyle/>
          <a:p>
            <a:fld id="{BE5951FD-B765-42FF-87D2-C588A0BA8096}" type="slidenum">
              <a:rPr lang="en-US"/>
              <a:pPr/>
              <a:t>15</a:t>
            </a:fld>
            <a:endParaRPr lang="en-US" dirty="0"/>
          </a:p>
        </p:txBody>
      </p:sp>
    </p:spTree>
    <p:extLst>
      <p:ext uri="{BB962C8B-B14F-4D97-AF65-F5344CB8AC3E}">
        <p14:creationId xmlns:p14="http://schemas.microsoft.com/office/powerpoint/2010/main" val="34412084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10 minutes for the next 5 slides</a:t>
            </a:r>
          </a:p>
          <a:p>
            <a:r>
              <a:rPr lang="en-US" dirty="0" smtClean="0"/>
              <a:t>The</a:t>
            </a:r>
            <a:r>
              <a:rPr lang="en-US" baseline="0" dirty="0" smtClean="0"/>
              <a:t> purpose of this slide is to introduce the big ideas of CCS curriculum design.</a:t>
            </a:r>
            <a:endParaRPr lang="en-US" dirty="0" smtClean="0"/>
          </a:p>
          <a:p>
            <a:pPr marL="169787" indent="-169787">
              <a:buFont typeface="Arial" panose="020B0604020202020204" pitchFamily="34" charset="0"/>
              <a:buChar char="•"/>
            </a:pPr>
            <a:r>
              <a:rPr lang="en-US" dirty="0" smtClean="0"/>
              <a:t>Most exemplary units,</a:t>
            </a:r>
            <a:r>
              <a:rPr lang="en-US" baseline="0" dirty="0" smtClean="0"/>
              <a:t> even before the era of Common Core, contained elements of backward design. In backward design, the desired results are established before designing assessments and learning activities. </a:t>
            </a:r>
          </a:p>
          <a:p>
            <a:pPr marL="169787" indent="-169787">
              <a:buFont typeface="Arial" panose="020B0604020202020204" pitchFamily="34" charset="0"/>
              <a:buChar char="•"/>
            </a:pPr>
            <a:r>
              <a:rPr lang="en-US" baseline="0" dirty="0" smtClean="0"/>
              <a:t>CCS exemplary units are aligned with the standards and shifts (introduced in Module 1).</a:t>
            </a:r>
          </a:p>
          <a:p>
            <a:pPr marL="169787" indent="-169787">
              <a:buFont typeface="Arial" panose="020B0604020202020204" pitchFamily="34" charset="0"/>
              <a:buChar char="•"/>
            </a:pPr>
            <a:r>
              <a:rPr lang="en-US" baseline="0" dirty="0" smtClean="0"/>
              <a:t>Texts are selected based on purpose, standards, content, and grade. </a:t>
            </a:r>
            <a:r>
              <a:rPr lang="en-US" b="1" baseline="0" dirty="0" smtClean="0"/>
              <a:t>We are not teaching the book, but rather the goals of the unit through the book and other resources.</a:t>
            </a:r>
          </a:p>
          <a:p>
            <a:pPr marL="169787" indent="-169787">
              <a:buFont typeface="Arial" panose="020B0604020202020204" pitchFamily="34" charset="0"/>
              <a:buChar char="•"/>
            </a:pPr>
            <a:r>
              <a:rPr lang="en-US" baseline="0" dirty="0" smtClean="0"/>
              <a:t>Regular checks for student understanding during lessons and at the end of lessons.</a:t>
            </a:r>
          </a:p>
          <a:p>
            <a:pPr marL="169787" indent="-169787">
              <a:buFont typeface="Arial" panose="020B0604020202020204" pitchFamily="34" charset="0"/>
              <a:buChar char="•"/>
            </a:pPr>
            <a:r>
              <a:rPr lang="en-US" baseline="0" dirty="0" smtClean="0"/>
              <a:t>Assessments that require students to show progress toward, and achievement of, unit goals.</a:t>
            </a:r>
          </a:p>
          <a:p>
            <a:pPr marL="169787" indent="-169787">
              <a:buFont typeface="Arial" panose="020B0604020202020204" pitchFamily="34" charset="0"/>
              <a:buChar char="•"/>
            </a:pPr>
            <a:r>
              <a:rPr lang="en-US" baseline="0" dirty="0" smtClean="0"/>
              <a:t>Attention to individual components of the lesson which scaffold students toward independent understanding of complex text.</a:t>
            </a:r>
          </a:p>
          <a:p>
            <a:pPr marL="169787" indent="-169787">
              <a:buFont typeface="Arial" panose="020B0604020202020204" pitchFamily="34" charset="0"/>
              <a:buChar char="•"/>
            </a:pPr>
            <a:r>
              <a:rPr lang="en-US" baseline="0" dirty="0" smtClean="0"/>
              <a:t>Supports and extensions for students anticipated and built into the unit/lesson.</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16</a:t>
            </a:fld>
            <a:endParaRPr lang="en-US" dirty="0"/>
          </a:p>
        </p:txBody>
      </p:sp>
    </p:spTree>
    <p:extLst>
      <p:ext uri="{BB962C8B-B14F-4D97-AF65-F5344CB8AC3E}">
        <p14:creationId xmlns:p14="http://schemas.microsoft.com/office/powerpoint/2010/main" val="6274315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US" b="0" dirty="0" smtClean="0"/>
              <a:t>The</a:t>
            </a:r>
            <a:r>
              <a:rPr lang="en-US" b="0" baseline="0" dirty="0" smtClean="0"/>
              <a:t> purpose of this slide is to give the big picture of backward design without focusing on the “understanding” aspect of UbD.</a:t>
            </a:r>
          </a:p>
          <a:p>
            <a:pPr rtl="0"/>
            <a:endParaRPr lang="en-US" b="0" baseline="0" dirty="0" smtClean="0"/>
          </a:p>
          <a:p>
            <a:pPr rtl="0"/>
            <a:r>
              <a:rPr lang="en-US" b="1" dirty="0" smtClean="0"/>
              <a:t>Backward design</a:t>
            </a:r>
            <a:r>
              <a:rPr lang="en-US" dirty="0" smtClean="0"/>
              <a:t> is a method of designing educational </a:t>
            </a:r>
            <a:r>
              <a:rPr lang="en-US" dirty="0" smtClean="0">
                <a:hlinkClick r:id="rId3" tooltip="Curriculum"/>
              </a:rPr>
              <a:t>curriculum</a:t>
            </a:r>
            <a:r>
              <a:rPr lang="en-US" dirty="0" smtClean="0"/>
              <a:t> by setting goals before choosing instructional methods and forms of </a:t>
            </a:r>
            <a:r>
              <a:rPr lang="en-US" dirty="0" smtClean="0">
                <a:hlinkClick r:id="rId4" tooltip="Educational assessment"/>
              </a:rPr>
              <a:t>assessment</a:t>
            </a:r>
            <a:r>
              <a:rPr lang="en-US" dirty="0" smtClean="0"/>
              <a:t>. Backward design of curriculum typically involves three stages:</a:t>
            </a:r>
          </a:p>
          <a:p>
            <a:pPr marL="169787" indent="-169787">
              <a:buFont typeface="Arial" panose="020B0604020202020204" pitchFamily="34" charset="0"/>
              <a:buChar char="•"/>
            </a:pPr>
            <a:r>
              <a:rPr lang="en-US" dirty="0" smtClean="0"/>
              <a:t>identify the results desired</a:t>
            </a:r>
          </a:p>
          <a:p>
            <a:pPr marL="169787" indent="-169787">
              <a:buFont typeface="Arial" panose="020B0604020202020204" pitchFamily="34" charset="0"/>
              <a:buChar char="•"/>
            </a:pPr>
            <a:r>
              <a:rPr lang="en-US" dirty="0" smtClean="0"/>
              <a:t>determine acceptable levels of evidence that support that the desired results have occurred</a:t>
            </a:r>
          </a:p>
          <a:p>
            <a:pPr marL="169787" indent="-169787">
              <a:buFont typeface="Arial" panose="020B0604020202020204" pitchFamily="34" charset="0"/>
              <a:buChar char="•"/>
            </a:pPr>
            <a:r>
              <a:rPr lang="en-US" dirty="0" smtClean="0"/>
              <a:t>design activities that will make desired results happen</a:t>
            </a:r>
          </a:p>
          <a:p>
            <a:pPr rtl="0"/>
            <a:endParaRPr lang="en-US" dirty="0" smtClean="0"/>
          </a:p>
          <a:p>
            <a:pPr rtl="0"/>
            <a:r>
              <a:rPr lang="en-US" dirty="0" smtClean="0"/>
              <a:t>The idea in backward design is to teach toward the "end point" or learning goals, which typically ensures that content taught remains focused and organized. Although the idea</a:t>
            </a:r>
            <a:r>
              <a:rPr lang="en-US" baseline="0" dirty="0" smtClean="0"/>
              <a:t> of backward design has been around for a long time and is used in various industries, t</a:t>
            </a:r>
            <a:r>
              <a:rPr lang="en-US" dirty="0" smtClean="0"/>
              <a:t>he term "backward design" was introduced to curriculum design by Jay McTighe and Grant Wiggins (</a:t>
            </a:r>
            <a:r>
              <a:rPr lang="en-US" i="1" dirty="0" smtClean="0">
                <a:hlinkClick r:id="rId5" tooltip="Understanding by Design"/>
              </a:rPr>
              <a:t>Understanding by Design</a:t>
            </a:r>
            <a:r>
              <a:rPr lang="en-US" dirty="0" smtClean="0"/>
              <a:t>). Understanding</a:t>
            </a:r>
            <a:r>
              <a:rPr lang="en-US" baseline="0" dirty="0" smtClean="0"/>
              <a:t> by Design (UbD) is both a curriculum process and a model. In “pure” UbD, there are two distinct parts: a goal of student understanding, and the process of backward design. Most of the exemplar curriculum units that we will see today are designed using a backward design processes and some also include elements of UbD.</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17</a:t>
            </a:fld>
            <a:endParaRPr lang="en-US" dirty="0"/>
          </a:p>
        </p:txBody>
      </p:sp>
    </p:spTree>
    <p:extLst>
      <p:ext uri="{BB962C8B-B14F-4D97-AF65-F5344CB8AC3E}">
        <p14:creationId xmlns:p14="http://schemas.microsoft.com/office/powerpoint/2010/main" val="41353890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9787" indent="-169787">
              <a:buFont typeface="Arial" panose="020B0604020202020204" pitchFamily="34" charset="0"/>
              <a:buChar char="•"/>
            </a:pPr>
            <a:r>
              <a:rPr lang="en-US" dirty="0" smtClean="0"/>
              <a:t>As you review</a:t>
            </a:r>
            <a:r>
              <a:rPr lang="en-US" baseline="0" dirty="0" smtClean="0"/>
              <a:t> exemplary units, you are likely to see variations on each of these elements of Stage 1, Understanding by Design.  </a:t>
            </a:r>
          </a:p>
          <a:p>
            <a:pPr marL="169787" indent="-169787">
              <a:buFont typeface="Arial" panose="020B0604020202020204" pitchFamily="34" charset="0"/>
              <a:buChar char="•"/>
            </a:pPr>
            <a:r>
              <a:rPr lang="en-US" baseline="0" dirty="0" smtClean="0"/>
              <a:t>The MA unit exemplars are designed with the newer version of UbD which includes transfer goals, meaning goals, and acquisition goals.  (The purpose for explaining those kinds of goals in this slide is so that participants will recognize them in the MA unit if they review a MA unit.)  </a:t>
            </a:r>
          </a:p>
          <a:p>
            <a:pPr marL="169787" indent="-169787">
              <a:buFont typeface="Arial" panose="020B0604020202020204" pitchFamily="34" charset="0"/>
              <a:buChar char="•"/>
            </a:pPr>
            <a:r>
              <a:rPr lang="en-US" baseline="0" dirty="0" smtClean="0"/>
              <a:t>Other units will reflect UbD or backward design, but may not use UbD  language.</a:t>
            </a:r>
          </a:p>
          <a:p>
            <a:endParaRPr lang="en-US" baseline="0" dirty="0" smtClean="0"/>
          </a:p>
          <a:p>
            <a:pPr marL="169787" indent="-169787">
              <a:buFont typeface="Arial" panose="020B0604020202020204" pitchFamily="34" charset="0"/>
              <a:buChar char="•"/>
            </a:pPr>
            <a:r>
              <a:rPr lang="en-US" b="1" baseline="0" dirty="0" smtClean="0"/>
              <a:t>Established Goals</a:t>
            </a:r>
            <a:r>
              <a:rPr lang="en-US" baseline="0" dirty="0" smtClean="0"/>
              <a:t>: In ELA units, the CCS-ELA &amp; Literacy will likely comprise the learning goals. In History/SS and Sci/Technical subjects, content area standards will likely be included. Some districts have other established goals, such as 21</a:t>
            </a:r>
            <a:r>
              <a:rPr lang="en-US" baseline="30000" dirty="0" smtClean="0"/>
              <a:t>st</a:t>
            </a:r>
            <a:r>
              <a:rPr lang="en-US" baseline="0" dirty="0" smtClean="0"/>
              <a:t> century skills.</a:t>
            </a:r>
          </a:p>
          <a:p>
            <a:pPr marL="169787" indent="-169787">
              <a:buFont typeface="Arial" panose="020B0604020202020204" pitchFamily="34" charset="0"/>
              <a:buChar char="•"/>
            </a:pPr>
            <a:r>
              <a:rPr lang="en-US" b="1" baseline="0" dirty="0" smtClean="0"/>
              <a:t>Transfer Goals</a:t>
            </a:r>
            <a:r>
              <a:rPr lang="en-US" baseline="0" dirty="0" smtClean="0"/>
              <a:t>: These have recently been added to the 2011 version of UbD. They are long term goals that apply to students’ future life and learning. Exemplar units from MA all include selected CCR anchor standards as transfer goals.</a:t>
            </a:r>
          </a:p>
          <a:p>
            <a:pPr marL="169787" indent="-169787">
              <a:buFont typeface="Arial" panose="020B0604020202020204" pitchFamily="34" charset="0"/>
              <a:buChar char="•"/>
            </a:pPr>
            <a:r>
              <a:rPr lang="en-US" b="1" baseline="0" dirty="0" smtClean="0"/>
              <a:t>Meaning Goals: </a:t>
            </a:r>
            <a:r>
              <a:rPr lang="en-US" b="0" baseline="0" dirty="0" smtClean="0"/>
              <a:t>Most exemplar units will have some meaning goals, although they may not be called by that name. They may be called Enduring Understandings or Key Understandings, or Big Ideas. These may be content or thematic goals, e.g. “Citizens have rights and responsibilities,” or “All living things interact with each other and the environment.” “How are the structures of organisms related to their functions?”</a:t>
            </a:r>
          </a:p>
          <a:p>
            <a:pPr marL="169787" indent="-169787">
              <a:buFont typeface="Arial" panose="020B0604020202020204" pitchFamily="34" charset="0"/>
              <a:buChar char="•"/>
            </a:pPr>
            <a:r>
              <a:rPr lang="en-US" b="1" baseline="0" dirty="0" smtClean="0"/>
              <a:t>Acquisition Goals: </a:t>
            </a:r>
            <a:r>
              <a:rPr lang="en-US" baseline="0" dirty="0" smtClean="0"/>
              <a:t>These were formerly (pre 2011) called Knowledge and Skills. Usually stated as “Students will know…” and “Students will be able to…”  Now stated as “Students will know….” and “Students will be skilled at….” These are the discrete knowledge and skills that students will accomplish in this unit, based on the Established Goals. You will see variations on this in exemplar units. They may be stated as “I can” goals or student learning objectives.  Nonetheless, these are the goals that students will progress toward or be held accountable for, and will be assessed. They may be assessed in performance assessments, or in other assessments  throughout the unit. Some exemplar units will not break the standards into discrete learning goals.</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18</a:t>
            </a:fld>
            <a:endParaRPr lang="en-US" dirty="0"/>
          </a:p>
        </p:txBody>
      </p:sp>
    </p:spTree>
    <p:extLst>
      <p:ext uri="{BB962C8B-B14F-4D97-AF65-F5344CB8AC3E}">
        <p14:creationId xmlns:p14="http://schemas.microsoft.com/office/powerpoint/2010/main" val="14769128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After determining</a:t>
            </a:r>
            <a:r>
              <a:rPr lang="en-US" baseline="0" dirty="0" smtClean="0"/>
              <a:t> learning goals, the unit designer asks him/herself: If a student has achieved the desired goals, what would be evidence of that? The summative assessments for the unit or parts of the unit should provide that evidence. Most well-designed units include at least one performance assessment (CEPA in MA units) that ask students to show their learning by applying newly acquired skills and knowledge to new contexts or situations.</a:t>
            </a:r>
          </a:p>
          <a:p>
            <a:r>
              <a:rPr lang="en-US" baseline="0" dirty="0" smtClean="0"/>
              <a:t>We will learn much more about performance tasks and other types of assessments in Module 4.</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19</a:t>
            </a:fld>
            <a:endParaRPr lang="en-US" dirty="0"/>
          </a:p>
        </p:txBody>
      </p:sp>
    </p:spTree>
    <p:extLst>
      <p:ext uri="{BB962C8B-B14F-4D97-AF65-F5344CB8AC3E}">
        <p14:creationId xmlns:p14="http://schemas.microsoft.com/office/powerpoint/2010/main" val="164675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Once the goals are established and the evidence has been identified, learning activities are created that help students acquire the knowledge and skills needed to be successful on the assessment or performance task. </a:t>
            </a:r>
          </a:p>
          <a:p>
            <a:endParaRPr lang="en-US" dirty="0"/>
          </a:p>
          <a:p>
            <a:r>
              <a:rPr lang="en-US" dirty="0"/>
              <a:t>Formative assessment is part of the instructional activities and allows teachers and students know if they are accomplishing goals. </a:t>
            </a:r>
          </a:p>
        </p:txBody>
      </p:sp>
      <p:sp>
        <p:nvSpPr>
          <p:cNvPr id="4" name="Slide Number Placeholder 3"/>
          <p:cNvSpPr>
            <a:spLocks noGrp="1"/>
          </p:cNvSpPr>
          <p:nvPr>
            <p:ph type="sldNum" sz="quarter" idx="10"/>
          </p:nvPr>
        </p:nvSpPr>
        <p:spPr/>
        <p:txBody>
          <a:bodyPr/>
          <a:lstStyle/>
          <a:p>
            <a:fld id="{E538F621-8F2C-4F90-852A-E36809B397B3}" type="slidenum">
              <a:rPr lang="en-US" smtClean="0"/>
              <a:pPr/>
              <a:t>20</a:t>
            </a:fld>
            <a:endParaRPr lang="en-US" dirty="0"/>
          </a:p>
        </p:txBody>
      </p:sp>
    </p:spTree>
    <p:extLst>
      <p:ext uri="{BB962C8B-B14F-4D97-AF65-F5344CB8AC3E}">
        <p14:creationId xmlns:p14="http://schemas.microsoft.com/office/powerpoint/2010/main" val="20088931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buFontTx/>
              <a:buNone/>
            </a:pPr>
            <a:r>
              <a:rPr lang="en-US" dirty="0" smtClean="0"/>
              <a:t>15</a:t>
            </a:r>
            <a:r>
              <a:rPr lang="en-US" baseline="0" dirty="0" smtClean="0"/>
              <a:t> minutes for this part of Activity 2. (Annotation directions appear on next slide)</a:t>
            </a:r>
          </a:p>
          <a:p>
            <a:pPr eaLnBrk="1" hangingPunct="1">
              <a:spcBef>
                <a:spcPct val="0"/>
              </a:spcBef>
              <a:buFontTx/>
              <a:buNone/>
            </a:pPr>
            <a:r>
              <a:rPr lang="en-US" baseline="0" dirty="0" smtClean="0"/>
              <a:t>The purpose of this slide is to introduce the activity.  Have participants choose a unit, but move to the next slide for annotations.</a:t>
            </a:r>
          </a:p>
          <a:p>
            <a:pPr eaLnBrk="1" hangingPunct="1">
              <a:spcBef>
                <a:spcPct val="0"/>
              </a:spcBef>
              <a:buFontTx/>
              <a:buNone/>
            </a:pPr>
            <a:endParaRPr lang="en-US" baseline="0" dirty="0" smtClean="0"/>
          </a:p>
          <a:p>
            <a:pPr marL="169787" indent="-169787">
              <a:spcBef>
                <a:spcPct val="0"/>
              </a:spcBef>
              <a:buFont typeface="Arial" panose="020B0604020202020204" pitchFamily="34" charset="0"/>
              <a:buChar char="•"/>
            </a:pPr>
            <a:r>
              <a:rPr lang="en-US" baseline="0" dirty="0" smtClean="0"/>
              <a:t>Explain that participants will be looking at the same unit for both parts a and b of activity 2, but they will be looking for different elements each time.</a:t>
            </a:r>
          </a:p>
          <a:p>
            <a:pPr marL="169787" indent="-169787">
              <a:spcBef>
                <a:spcPct val="0"/>
              </a:spcBef>
              <a:buFont typeface="Arial" panose="020B0604020202020204" pitchFamily="34" charset="0"/>
              <a:buChar char="•"/>
            </a:pPr>
            <a:r>
              <a:rPr lang="en-US" baseline="0" dirty="0" smtClean="0"/>
              <a:t>The units chosen for this activity </a:t>
            </a:r>
            <a:r>
              <a:rPr lang="en-US" dirty="0" smtClean="0"/>
              <a:t>have been reviewed by experts using rigorous protocols,</a:t>
            </a:r>
            <a:r>
              <a:rPr lang="en-US" baseline="0" dirty="0" smtClean="0"/>
              <a:t> </a:t>
            </a:r>
            <a:r>
              <a:rPr lang="en-US" dirty="0" smtClean="0"/>
              <a:t>have been found to be in alignment with the CCSS,</a:t>
            </a:r>
            <a:r>
              <a:rPr lang="en-US" baseline="0" dirty="0" smtClean="0"/>
              <a:t> and appear on the Ctcorestandards website under “materials for teachers.” They can be accessed, in full, for free.</a:t>
            </a:r>
            <a:r>
              <a:rPr lang="en-US" dirty="0" smtClean="0"/>
              <a:t> </a:t>
            </a:r>
          </a:p>
          <a:p>
            <a:pPr marL="169787" indent="-169787">
              <a:spcBef>
                <a:spcPct val="0"/>
              </a:spcBef>
              <a:buFont typeface="Arial" panose="020B0604020202020204" pitchFamily="34" charset="0"/>
              <a:buChar char="•"/>
            </a:pPr>
            <a:r>
              <a:rPr lang="en-US" dirty="0" smtClean="0"/>
              <a:t>We have chosen 2</a:t>
            </a:r>
            <a:r>
              <a:rPr lang="en-US" baseline="30000" dirty="0" smtClean="0"/>
              <a:t>nd</a:t>
            </a:r>
            <a:r>
              <a:rPr lang="en-US" baseline="0" dirty="0" smtClean="0"/>
              <a:t> and 5</a:t>
            </a:r>
            <a:r>
              <a:rPr lang="en-US" baseline="30000" dirty="0" smtClean="0"/>
              <a:t>th</a:t>
            </a:r>
            <a:r>
              <a:rPr lang="en-US" baseline="0" dirty="0" smtClean="0"/>
              <a:t> grade units, to provide an example of a unit that has much “read-aloud” material, and one in which students do much of the reading with support.</a:t>
            </a:r>
          </a:p>
          <a:p>
            <a:pPr marL="169787" indent="-169787">
              <a:spcBef>
                <a:spcPct val="0"/>
              </a:spcBef>
              <a:buFont typeface="Arial" panose="020B0604020202020204" pitchFamily="34" charset="0"/>
              <a:buChar char="•"/>
            </a:pPr>
            <a:r>
              <a:rPr lang="en-US" baseline="0" dirty="0" smtClean="0"/>
              <a:t>Each participant should choose just one unit for this activity. </a:t>
            </a:r>
          </a:p>
          <a:p>
            <a:pPr marL="169787" indent="-169787">
              <a:spcBef>
                <a:spcPct val="0"/>
              </a:spcBef>
              <a:buFont typeface="Arial" panose="020B0604020202020204" pitchFamily="34" charset="0"/>
              <a:buChar char="•"/>
            </a:pPr>
            <a:endParaRPr lang="en-US" dirty="0" smtClean="0"/>
          </a:p>
        </p:txBody>
      </p:sp>
      <p:sp>
        <p:nvSpPr>
          <p:cNvPr id="12902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55301" name="Date Placeholder 4"/>
          <p:cNvSpPr>
            <a:spLocks noGrp="1"/>
          </p:cNvSpPr>
          <p:nvPr>
            <p:ph type="dt" sz="quarter" idx="1"/>
          </p:nvPr>
        </p:nvSpPr>
        <p:spPr bwMode="auto">
          <a:noFill/>
          <a:ln>
            <a:miter lim="800000"/>
            <a:headEnd/>
            <a:tailEnd/>
          </a:ln>
        </p:spPr>
        <p:txBody>
          <a:bodyPr anchor="t"/>
          <a:lstStyle/>
          <a:p>
            <a:fld id="{83650957-5588-4AF8-B1C2-AD4A265A75AC}" type="datetime1">
              <a:rPr lang="en-US" smtClean="0">
                <a:latin typeface="Arial" pitchFamily="34" charset="0"/>
              </a:rPr>
              <a:pPr/>
              <a:t>7/10/2014</a:t>
            </a:fld>
            <a:endParaRPr lang="en-US" dirty="0" smtClean="0">
              <a:latin typeface="Arial" pitchFamily="34" charset="0"/>
            </a:endParaRPr>
          </a:p>
        </p:txBody>
      </p:sp>
      <p:sp>
        <p:nvSpPr>
          <p:cNvPr id="12903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55303" name="Slide Number Placeholder 6"/>
          <p:cNvSpPr>
            <a:spLocks noGrp="1"/>
          </p:cNvSpPr>
          <p:nvPr>
            <p:ph type="sldNum" sz="quarter" idx="5"/>
          </p:nvPr>
        </p:nvSpPr>
        <p:spPr bwMode="auto">
          <a:noFill/>
          <a:ln>
            <a:miter lim="800000"/>
            <a:headEnd/>
            <a:tailEnd/>
          </a:ln>
        </p:spPr>
        <p:txBody>
          <a:bodyPr/>
          <a:lstStyle/>
          <a:p>
            <a:fld id="{F1C7C0BE-9DD9-4E63-AD34-7189FB19A7BC}" type="slidenum">
              <a:rPr lang="en-US"/>
              <a:pPr/>
              <a:t>21</a:t>
            </a:fld>
            <a:endParaRPr lang="en-US" dirty="0"/>
          </a:p>
        </p:txBody>
      </p:sp>
    </p:spTree>
    <p:extLst>
      <p:ext uri="{BB962C8B-B14F-4D97-AF65-F5344CB8AC3E}">
        <p14:creationId xmlns:p14="http://schemas.microsoft.com/office/powerpoint/2010/main" val="26063155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purpose</a:t>
            </a:r>
            <a:r>
              <a:rPr lang="en-US" baseline="0" dirty="0" smtClean="0"/>
              <a:t> of this slide is to have annotations visible for participants.</a:t>
            </a:r>
          </a:p>
          <a:p>
            <a:r>
              <a:rPr lang="en-US" dirty="0" smtClean="0"/>
              <a:t>These directions</a:t>
            </a:r>
            <a:r>
              <a:rPr lang="en-US" baseline="0" dirty="0" smtClean="0"/>
              <a:t> are also provided in the Participant Guide.  </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22</a:t>
            </a:fld>
            <a:endParaRPr lang="en-US" dirty="0"/>
          </a:p>
        </p:txBody>
      </p:sp>
    </p:spTree>
    <p:extLst>
      <p:ext uri="{BB962C8B-B14F-4D97-AF65-F5344CB8AC3E}">
        <p14:creationId xmlns:p14="http://schemas.microsoft.com/office/powerpoint/2010/main" val="22090205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4" name="Footer Placeholder 4"/>
          <p:cNvSpPr>
            <a:spLocks noGrp="1"/>
          </p:cNvSpPr>
          <p:nvPr>
            <p:ph type="ftr" sz="quarter" idx="10"/>
          </p:nvPr>
        </p:nvSpPr>
        <p:spPr>
          <a:xfrm>
            <a:off x="5638800" y="6019800"/>
            <a:ext cx="2057400" cy="365125"/>
          </a:xfrm>
        </p:spPr>
        <p:txBody>
          <a:bodyPr/>
          <a:lstStyle>
            <a:lvl1pPr>
              <a:defRPr/>
            </a:lvl1pPr>
          </a:lstStyle>
          <a:p>
            <a:pPr>
              <a:defRPr/>
            </a:pPr>
            <a:r>
              <a:rPr lang="en-US" dirty="0" smtClean="0"/>
              <a:t> </a:t>
            </a:r>
            <a:endParaRPr lang="en-US" dirty="0"/>
          </a:p>
        </p:txBody>
      </p:sp>
      <p:sp>
        <p:nvSpPr>
          <p:cNvPr id="5" name="Slide Number Placeholder 5"/>
          <p:cNvSpPr>
            <a:spLocks noGrp="1"/>
          </p:cNvSpPr>
          <p:nvPr>
            <p:ph type="sldNum" sz="quarter" idx="11"/>
          </p:nvPr>
        </p:nvSpPr>
        <p:spPr>
          <a:xfrm>
            <a:off x="7772400" y="6019800"/>
            <a:ext cx="914400" cy="365125"/>
          </a:xfrm>
        </p:spPr>
        <p:txBody>
          <a:bodyPr/>
          <a:lstStyle>
            <a:lvl1pPr>
              <a:defRPr/>
            </a:lvl1pPr>
          </a:lstStyle>
          <a:p>
            <a:pPr>
              <a:defRPr/>
            </a:pPr>
            <a:fld id="{89B261EF-24E7-4286-97C7-81257D0A83CF}" type="slidenum">
              <a:rPr lang="en-US"/>
              <a:pPr>
                <a:defRPr/>
              </a:pPr>
              <a:t>‹#›</a:t>
            </a:fld>
            <a:endParaRPr lang="en-US" dirty="0"/>
          </a:p>
        </p:txBody>
      </p:sp>
    </p:spTree>
    <p:extLst>
      <p:ext uri="{BB962C8B-B14F-4D97-AF65-F5344CB8AC3E}">
        <p14:creationId xmlns:p14="http://schemas.microsoft.com/office/powerpoint/2010/main" val="3874982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dirty="0" smtClean="0"/>
              <a:t> </a:t>
            </a:r>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5.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4.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6.png"/><Relationship Id="rId5" Type="http://schemas.openxmlformats.org/officeDocument/2006/relationships/slideLayout" Target="../slideLayouts/slideLayout16.xml"/><Relationship Id="rId10" Type="http://schemas.openxmlformats.org/officeDocument/2006/relationships/image" Target="../media/image1.jpeg"/><Relationship Id="rId4" Type="http://schemas.openxmlformats.org/officeDocument/2006/relationships/slideLayout" Target="../slideLayouts/slideLayout15.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theme" Target="../theme/theme3.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0" Type="http://schemas.openxmlformats.org/officeDocument/2006/relationships/slideLayout" Target="../slideLayouts/slideLayout29.xml"/><Relationship Id="rId4" Type="http://schemas.openxmlformats.org/officeDocument/2006/relationships/slideLayout" Target="../slideLayouts/slideLayout23.xml"/><Relationship Id="rId9"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3516924" y="6008687"/>
            <a:ext cx="1744393" cy="523220"/>
          </a:xfrm>
          <a:prstGeom prst="rect">
            <a:avLst/>
          </a:prstGeom>
          <a:noFill/>
        </p:spPr>
        <p:txBody>
          <a:bodyPr wrap="square" rtlCol="0">
            <a:spAutoFit/>
          </a:bodyPr>
          <a:lstStyle/>
          <a:p>
            <a:pPr algn="ctr"/>
            <a:r>
              <a:rPr lang="en-US" sz="2800" b="1" smtClean="0">
                <a:solidFill>
                  <a:schemeClr val="bg1"/>
                </a:solidFill>
              </a:rPr>
              <a:t>Activity</a:t>
            </a:r>
            <a:r>
              <a:rPr lang="en-US" sz="2800" b="1" baseline="0" smtClean="0">
                <a:solidFill>
                  <a:schemeClr val="bg1"/>
                </a:solidFill>
              </a:rPr>
              <a:t> 2</a:t>
            </a:r>
            <a:endParaRPr lang="en-US" sz="2800" b="1"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ft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0"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1"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 id="2147483737" r:id="rId8"/>
  </p:sldLayoutIdLst>
  <p:transition>
    <p:fade/>
  </p:transition>
  <p:timing>
    <p:tnLst>
      <p:par>
        <p:cTn id="1" dur="indefinite" restart="never" nodeType="tmRoot"/>
      </p:par>
    </p:tnLst>
  </p:timing>
  <p:hf hdr="0" ft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2"/>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3"/>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3"/>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3"/>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3"/>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27048" y="1901880"/>
            <a:ext cx="7681913" cy="1523495"/>
          </a:xfrm>
        </p:spPr>
        <p:txBody>
          <a:bodyPr/>
          <a:lstStyle/>
          <a:p>
            <a:r>
              <a:rPr lang="en-US" sz="4400" dirty="0" smtClean="0"/>
              <a:t>Connecticut Core Standards </a:t>
            </a:r>
            <a:br>
              <a:rPr lang="en-US" sz="4400" dirty="0" smtClean="0"/>
            </a:br>
            <a:r>
              <a:rPr lang="en-US" sz="4400" dirty="0" smtClean="0"/>
              <a:t>for English Language Arts &amp; Literacy</a:t>
            </a:r>
            <a:endParaRPr lang="en-US" sz="4400" dirty="0"/>
          </a:p>
        </p:txBody>
      </p:sp>
      <p:sp>
        <p:nvSpPr>
          <p:cNvPr id="6" name="Subtitle 5"/>
          <p:cNvSpPr>
            <a:spLocks noGrp="1"/>
          </p:cNvSpPr>
          <p:nvPr>
            <p:ph type="subTitle" idx="1"/>
          </p:nvPr>
        </p:nvSpPr>
        <p:spPr>
          <a:xfrm>
            <a:off x="730248" y="3441165"/>
            <a:ext cx="7681913" cy="461665"/>
          </a:xfrm>
        </p:spPr>
        <p:txBody>
          <a:bodyPr/>
          <a:lstStyle/>
          <a:p>
            <a:pPr lvl="0"/>
            <a:r>
              <a:rPr lang="en-US" sz="4000" dirty="0" smtClean="0"/>
              <a:t>Systems of Professional Learning</a:t>
            </a:r>
          </a:p>
        </p:txBody>
      </p:sp>
      <p:sp>
        <p:nvSpPr>
          <p:cNvPr id="7" name="Subtitle 5"/>
          <p:cNvSpPr txBox="1">
            <a:spLocks/>
          </p:cNvSpPr>
          <p:nvPr/>
        </p:nvSpPr>
        <p:spPr>
          <a:xfrm>
            <a:off x="723900" y="4244916"/>
            <a:ext cx="8046613" cy="1550168"/>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2 Grades K–5: </a:t>
            </a:r>
          </a:p>
          <a:p>
            <a:r>
              <a:rPr lang="en-US" i="0" dirty="0" smtClean="0">
                <a:solidFill>
                  <a:schemeClr val="tx2"/>
                </a:solidFill>
              </a:rPr>
              <a:t>Supporting all Students in Close Reading, Academic Language, and Text-based Discussion</a:t>
            </a:r>
            <a:endParaRPr lang="en-US" dirty="0"/>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Zooming in on a Lesson</a:t>
            </a:r>
            <a:endParaRPr lang="en-US" dirty="0"/>
          </a:p>
        </p:txBody>
      </p:sp>
      <p:sp>
        <p:nvSpPr>
          <p:cNvPr id="6" name="Text Placeholder 5"/>
          <p:cNvSpPr>
            <a:spLocks noGrp="1"/>
          </p:cNvSpPr>
          <p:nvPr>
            <p:ph type="body" sz="quarter" idx="10"/>
          </p:nvPr>
        </p:nvSpPr>
        <p:spPr>
          <a:xfrm>
            <a:off x="381000" y="1417320"/>
            <a:ext cx="8382000" cy="3693319"/>
          </a:xfrm>
        </p:spPr>
        <p:txBody>
          <a:bodyPr/>
          <a:lstStyle/>
          <a:p>
            <a:r>
              <a:rPr lang="en-US" dirty="0" smtClean="0"/>
              <a:t>Content-rich text </a:t>
            </a:r>
          </a:p>
          <a:p>
            <a:r>
              <a:rPr lang="en-US" dirty="0" smtClean="0"/>
              <a:t>Targeted set of standards </a:t>
            </a:r>
          </a:p>
          <a:p>
            <a:r>
              <a:rPr lang="en-US" dirty="0" smtClean="0"/>
              <a:t>Close reading and Text-dependent Questions</a:t>
            </a:r>
          </a:p>
          <a:p>
            <a:r>
              <a:rPr lang="en-US" dirty="0" smtClean="0"/>
              <a:t>Academic vocabulary</a:t>
            </a:r>
          </a:p>
          <a:p>
            <a:r>
              <a:rPr lang="en-US" dirty="0" smtClean="0"/>
              <a:t>Discussion</a:t>
            </a:r>
          </a:p>
          <a:p>
            <a:r>
              <a:rPr lang="en-US" dirty="0" smtClean="0"/>
              <a:t>Formative assessment </a:t>
            </a:r>
          </a:p>
          <a:p>
            <a:r>
              <a:rPr lang="en-US" dirty="0" smtClean="0"/>
              <a:t>Student supports </a:t>
            </a:r>
          </a:p>
        </p:txBody>
      </p:sp>
      <p:sp>
        <p:nvSpPr>
          <p:cNvPr id="4" name="Slide Number Placeholder 3"/>
          <p:cNvSpPr>
            <a:spLocks noGrp="1"/>
          </p:cNvSpPr>
          <p:nvPr>
            <p:ph type="sldNum" sz="quarter" idx="12"/>
          </p:nvPr>
        </p:nvSpPr>
        <p:spPr/>
        <p:txBody>
          <a:bodyPr/>
          <a:lstStyle/>
          <a:p>
            <a:fld id="{EE3D4692-A625-460F-A072-DE10EEAA5719}" type="slidenum">
              <a:rPr lang="en-US" smtClean="0"/>
              <a:pPr/>
              <a:t>23</a:t>
            </a:fld>
            <a:endParaRPr lang="en-US" dirty="0"/>
          </a:p>
        </p:txBody>
      </p:sp>
    </p:spTree>
    <p:extLst>
      <p:ext uri="{BB962C8B-B14F-4D97-AF65-F5344CB8AC3E}">
        <p14:creationId xmlns:p14="http://schemas.microsoft.com/office/powerpoint/2010/main" val="3984050809"/>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Formative Assessment</a:t>
            </a:r>
            <a:endParaRPr lang="en-US" dirty="0"/>
          </a:p>
        </p:txBody>
      </p:sp>
      <p:sp>
        <p:nvSpPr>
          <p:cNvPr id="3" name="Text Placeholder 2"/>
          <p:cNvSpPr>
            <a:spLocks noGrp="1"/>
          </p:cNvSpPr>
          <p:nvPr>
            <p:ph type="body" sz="quarter" idx="10"/>
          </p:nvPr>
        </p:nvSpPr>
        <p:spPr>
          <a:xfrm>
            <a:off x="381000" y="1417320"/>
            <a:ext cx="8382000" cy="3102388"/>
          </a:xfrm>
        </p:spPr>
        <p:txBody>
          <a:bodyPr/>
          <a:lstStyle/>
          <a:p>
            <a:pPr marL="0" indent="0">
              <a:buNone/>
            </a:pPr>
            <a:r>
              <a:rPr lang="en-US" dirty="0" smtClean="0"/>
              <a:t>Formative assessment is a process used by teachers and students during instruction that provides feedback to adjust ongoing teaching and learning to improve students’ achievements of intended instructional outcomes (FAST SCASS, October 2006). As can be seen, formative assessment is a process, not a “thing.”</a:t>
            </a:r>
            <a:endParaRPr lang="en-US" dirty="0"/>
          </a:p>
        </p:txBody>
      </p:sp>
      <p:sp>
        <p:nvSpPr>
          <p:cNvPr id="5" name="Slide Number Placeholder 4"/>
          <p:cNvSpPr>
            <a:spLocks noGrp="1"/>
          </p:cNvSpPr>
          <p:nvPr>
            <p:ph type="sldNum" sz="quarter" idx="12"/>
          </p:nvPr>
        </p:nvSpPr>
        <p:spPr/>
        <p:txBody>
          <a:bodyPr/>
          <a:lstStyle/>
          <a:p>
            <a:fld id="{EE3D4692-A625-460F-A072-DE10EEAA5719}" type="slidenum">
              <a:rPr lang="en-US" smtClean="0"/>
              <a:pPr/>
              <a:t>24</a:t>
            </a:fld>
            <a:endParaRPr lang="en-US" dirty="0"/>
          </a:p>
        </p:txBody>
      </p:sp>
      <p:sp>
        <p:nvSpPr>
          <p:cNvPr id="6" name="Rectangle 5"/>
          <p:cNvSpPr/>
          <p:nvPr/>
        </p:nvSpPr>
        <p:spPr>
          <a:xfrm>
            <a:off x="3390900" y="4656868"/>
            <a:ext cx="5049157" cy="369332"/>
          </a:xfrm>
          <a:prstGeom prst="rect">
            <a:avLst/>
          </a:prstGeom>
        </p:spPr>
        <p:txBody>
          <a:bodyPr wrap="square">
            <a:spAutoFit/>
          </a:bodyPr>
          <a:lstStyle/>
          <a:p>
            <a:r>
              <a:rPr lang="en-US" dirty="0"/>
              <a:t>http://www.ccsso.org/Documents/FASTLabels.pdf</a:t>
            </a:r>
          </a:p>
        </p:txBody>
      </p:sp>
    </p:spTree>
    <p:extLst>
      <p:ext uri="{BB962C8B-B14F-4D97-AF65-F5344CB8AC3E}">
        <p14:creationId xmlns:p14="http://schemas.microsoft.com/office/powerpoint/2010/main" val="3423686106"/>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2"/>
          <p:cNvSpPr>
            <a:spLocks noGrp="1"/>
          </p:cNvSpPr>
          <p:nvPr>
            <p:ph type="title"/>
          </p:nvPr>
        </p:nvSpPr>
        <p:spPr>
          <a:xfrm>
            <a:off x="1238250" y="228600"/>
            <a:ext cx="7905750" cy="1066800"/>
          </a:xfrm>
        </p:spPr>
        <p:txBody>
          <a:bodyPr>
            <a:noAutofit/>
          </a:bodyPr>
          <a:lstStyle/>
          <a:p>
            <a:r>
              <a:rPr lang="en-US" sz="4000" dirty="0" smtClean="0"/>
              <a:t>Activity 2b: </a:t>
            </a:r>
            <a:br>
              <a:rPr lang="en-US" sz="4000" dirty="0" smtClean="0"/>
            </a:br>
            <a:r>
              <a:rPr lang="en-US" sz="4000" dirty="0" smtClean="0"/>
              <a:t>Reviewing an Exemplar Unit</a:t>
            </a:r>
          </a:p>
        </p:txBody>
      </p:sp>
      <p:sp>
        <p:nvSpPr>
          <p:cNvPr id="3" name="Slide Number Placeholder 2"/>
          <p:cNvSpPr>
            <a:spLocks noGrp="1"/>
          </p:cNvSpPr>
          <p:nvPr>
            <p:ph type="sldNum" sz="quarter" idx="11"/>
          </p:nvPr>
        </p:nvSpPr>
        <p:spPr/>
        <p:txBody>
          <a:bodyPr/>
          <a:lstStyle/>
          <a:p>
            <a:fld id="{EE3D4692-A625-460F-A072-DE10EEAA5719}" type="slidenum">
              <a:rPr lang="en-US" smtClean="0"/>
              <a:pPr/>
              <a:t>25</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2343991489"/>
              </p:ext>
            </p:extLst>
          </p:nvPr>
        </p:nvGraphicFramePr>
        <p:xfrm>
          <a:off x="896293" y="1781192"/>
          <a:ext cx="7200040" cy="2849174"/>
        </p:xfrm>
        <a:graphic>
          <a:graphicData uri="http://schemas.openxmlformats.org/drawingml/2006/table">
            <a:tbl>
              <a:tblPr firstRow="1">
                <a:effectLst>
                  <a:outerShdw blurRad="50800" dist="38100" dir="2700000" algn="tl" rotWithShape="0">
                    <a:prstClr val="black">
                      <a:alpha val="40000"/>
                    </a:prstClr>
                  </a:outerShdw>
                </a:effectLst>
                <a:tableStyleId>{F5AB1C69-6EDB-4FF4-983F-18BD219EF322}</a:tableStyleId>
              </a:tblPr>
              <a:tblGrid>
                <a:gridCol w="7200040"/>
              </a:tblGrid>
              <a:tr h="53609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lt1"/>
                          </a:solidFill>
                          <a:effectLst/>
                          <a:latin typeface="+mn-lt"/>
                        </a:rPr>
                        <a:t>Activity 2b: Looking Closely at a Lesson </a:t>
                      </a:r>
                      <a:endParaRPr kumimoji="0" lang="en-US" sz="2400" b="1" i="0" u="none" strike="noStrike" cap="none" normalizeH="0" baseline="0" dirty="0">
                        <a:ln>
                          <a:noFill/>
                        </a:ln>
                        <a:solidFill>
                          <a:srgbClr val="FFFFFF"/>
                        </a:solidFill>
                        <a:effectLst/>
                        <a:latin typeface="Calibri" charset="0"/>
                      </a:endParaRPr>
                    </a:p>
                  </a:txBody>
                  <a:tcPr marT="45712" marB="45712" horzOverflow="overflow"/>
                </a:tc>
              </a:tr>
              <a:tr h="2313079">
                <a:tc>
                  <a:txBody>
                    <a:bodyPr/>
                    <a:lstStyle/>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Work in pairs with the same person as in Activity 2a.</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Focus on </a:t>
                      </a:r>
                      <a:r>
                        <a:rPr kumimoji="0" lang="en-US" sz="2400" b="1" u="none" strike="noStrike" cap="none" normalizeH="0" baseline="0" dirty="0" smtClean="0">
                          <a:ln>
                            <a:noFill/>
                          </a:ln>
                          <a:effectLst/>
                        </a:rPr>
                        <a:t>one lesson </a:t>
                      </a:r>
                      <a:r>
                        <a:rPr kumimoji="0" lang="en-US" sz="2400" u="none" strike="noStrike" cap="none" normalizeH="0" baseline="0" dirty="0" smtClean="0">
                          <a:ln>
                            <a:noFill/>
                          </a:ln>
                          <a:effectLst/>
                        </a:rPr>
                        <a:t>in the unit you chose, making sure that it is a text-based lesson.</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Annotate the lesson with post-it notes as directed on the next slide.</a:t>
                      </a:r>
                      <a:endParaRPr kumimoji="0" lang="en-US" sz="2400" u="none" strike="noStrike" cap="none" normalizeH="0" baseline="0" dirty="0">
                        <a:ln>
                          <a:noFill/>
                        </a:ln>
                        <a:effectLst/>
                      </a:endParaRPr>
                    </a:p>
                  </a:txBody>
                  <a:tcPr marT="45712" marB="45712" horzOverflow="overflow"/>
                </a:tc>
              </a:tr>
            </a:tbl>
          </a:graphicData>
        </a:graphic>
      </p:graphicFrame>
      <p:pic>
        <p:nvPicPr>
          <p:cNvPr id="25" name="Picture 24"/>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133353" y="16"/>
            <a:ext cx="858190" cy="1457325"/>
          </a:xfrm>
          <a:prstGeom prst="rect">
            <a:avLst/>
          </a:prstGeom>
        </p:spPr>
      </p:pic>
      <p:pic>
        <p:nvPicPr>
          <p:cNvPr id="13" name="Picture 5" descr="Picture10.png"/>
          <p:cNvPicPr>
            <a:picLocks noChangeAspect="1"/>
          </p:cNvPicPr>
          <p:nvPr/>
        </p:nvPicPr>
        <p:blipFill>
          <a:blip r:embed="rId4" cstate="print"/>
          <a:srcRect/>
          <a:stretch>
            <a:fillRect/>
          </a:stretch>
        </p:blipFill>
        <p:spPr bwMode="auto">
          <a:xfrm>
            <a:off x="6929940" y="4149566"/>
            <a:ext cx="947738" cy="1033463"/>
          </a:xfrm>
          <a:prstGeom prst="rect">
            <a:avLst/>
          </a:prstGeom>
          <a:noFill/>
          <a:ln w="9525">
            <a:noFill/>
            <a:miter lim="800000"/>
            <a:headEnd/>
            <a:tailEnd/>
          </a:ln>
        </p:spPr>
      </p:pic>
      <p:sp>
        <p:nvSpPr>
          <p:cNvPr id="14" name="TextBox 13"/>
          <p:cNvSpPr txBox="1"/>
          <p:nvPr/>
        </p:nvSpPr>
        <p:spPr>
          <a:xfrm>
            <a:off x="6916997" y="4144301"/>
            <a:ext cx="1061884" cy="369332"/>
          </a:xfrm>
          <a:prstGeom prst="rect">
            <a:avLst/>
          </a:prstGeom>
          <a:noFill/>
        </p:spPr>
        <p:txBody>
          <a:bodyPr wrap="square" rtlCol="0">
            <a:spAutoFit/>
          </a:bodyPr>
          <a:lstStyle/>
          <a:p>
            <a:r>
              <a:rPr lang="en-US" dirty="0" smtClean="0"/>
              <a:t>Page 12</a:t>
            </a:r>
            <a:endParaRPr lang="en-US" dirty="0"/>
          </a:p>
        </p:txBody>
      </p:sp>
    </p:spTree>
    <p:extLst>
      <p:ext uri="{BB962C8B-B14F-4D97-AF65-F5344CB8AC3E}">
        <p14:creationId xmlns:p14="http://schemas.microsoft.com/office/powerpoint/2010/main" val="1845761711"/>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Annotations and “Look-Fors”</a:t>
            </a:r>
            <a:endParaRPr lang="en-US" dirty="0"/>
          </a:p>
        </p:txBody>
      </p:sp>
      <p:sp>
        <p:nvSpPr>
          <p:cNvPr id="6" name="Text Placeholder 5"/>
          <p:cNvSpPr>
            <a:spLocks noGrp="1"/>
          </p:cNvSpPr>
          <p:nvPr>
            <p:ph type="body" sz="quarter" idx="10"/>
          </p:nvPr>
        </p:nvSpPr>
        <p:spPr>
          <a:xfrm>
            <a:off x="381000" y="1255092"/>
            <a:ext cx="8382000" cy="4244969"/>
          </a:xfrm>
        </p:spPr>
        <p:txBody>
          <a:bodyPr/>
          <a:lstStyle/>
          <a:p>
            <a:r>
              <a:rPr lang="en-US" dirty="0" smtClean="0"/>
              <a:t>Content-rich Text (T)</a:t>
            </a:r>
          </a:p>
          <a:p>
            <a:r>
              <a:rPr lang="en-US" dirty="0" smtClean="0"/>
              <a:t>Targeted set of Standards (CCS)</a:t>
            </a:r>
          </a:p>
          <a:p>
            <a:r>
              <a:rPr lang="en-US" dirty="0" smtClean="0"/>
              <a:t>Close Reading and Text-dependent Questions (TDQ)</a:t>
            </a:r>
          </a:p>
          <a:p>
            <a:r>
              <a:rPr lang="en-US" dirty="0" smtClean="0"/>
              <a:t>Academic Vocabulary and Language (AL)</a:t>
            </a:r>
          </a:p>
          <a:p>
            <a:r>
              <a:rPr lang="en-US" dirty="0" smtClean="0"/>
              <a:t>Discussion (D)</a:t>
            </a:r>
          </a:p>
          <a:p>
            <a:r>
              <a:rPr lang="en-US" dirty="0" smtClean="0"/>
              <a:t>Formative Assessment (FA)</a:t>
            </a:r>
          </a:p>
          <a:p>
            <a:r>
              <a:rPr lang="en-US" dirty="0" smtClean="0"/>
              <a:t>Student Supports (SS)</a:t>
            </a:r>
          </a:p>
        </p:txBody>
      </p:sp>
      <p:sp>
        <p:nvSpPr>
          <p:cNvPr id="4" name="Slide Number Placeholder 3"/>
          <p:cNvSpPr>
            <a:spLocks noGrp="1"/>
          </p:cNvSpPr>
          <p:nvPr>
            <p:ph type="sldNum" sz="quarter" idx="12"/>
          </p:nvPr>
        </p:nvSpPr>
        <p:spPr/>
        <p:txBody>
          <a:bodyPr/>
          <a:lstStyle/>
          <a:p>
            <a:fld id="{EE3D4692-A625-460F-A072-DE10EEAA5719}" type="slidenum">
              <a:rPr lang="en-US" smtClean="0"/>
              <a:pPr/>
              <a:t>26</a:t>
            </a:fld>
            <a:endParaRPr lang="en-US" dirty="0"/>
          </a:p>
        </p:txBody>
      </p:sp>
    </p:spTree>
    <p:extLst>
      <p:ext uri="{BB962C8B-B14F-4D97-AF65-F5344CB8AC3E}">
        <p14:creationId xmlns:p14="http://schemas.microsoft.com/office/powerpoint/2010/main" val="2376799627"/>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Compare Units and Lessons</a:t>
            </a:r>
            <a:endParaRPr lang="en-US" dirty="0"/>
          </a:p>
        </p:txBody>
      </p:sp>
      <p:sp>
        <p:nvSpPr>
          <p:cNvPr id="3" name="Text Placeholder 2"/>
          <p:cNvSpPr>
            <a:spLocks noGrp="1"/>
          </p:cNvSpPr>
          <p:nvPr>
            <p:ph type="body" sz="quarter" idx="10"/>
          </p:nvPr>
        </p:nvSpPr>
        <p:spPr>
          <a:xfrm>
            <a:off x="381000" y="1196100"/>
            <a:ext cx="8382000" cy="4244969"/>
          </a:xfrm>
        </p:spPr>
        <p:txBody>
          <a:bodyPr/>
          <a:lstStyle/>
          <a:p>
            <a:r>
              <a:rPr lang="en-US" dirty="0" smtClean="0"/>
              <a:t>Join a set of partners who reviewed the other unit</a:t>
            </a:r>
          </a:p>
          <a:p>
            <a:r>
              <a:rPr lang="en-US" dirty="0" smtClean="0"/>
              <a:t>Share evidence of the elements of backward design that you found in your units</a:t>
            </a:r>
          </a:p>
          <a:p>
            <a:r>
              <a:rPr lang="en-US" dirty="0" smtClean="0"/>
              <a:t>Share elements of text-based lesson design in your lessons</a:t>
            </a:r>
          </a:p>
          <a:p>
            <a:r>
              <a:rPr lang="en-US" dirty="0" smtClean="0"/>
              <a:t>Discuss questions or concerns that arose as you were reviewing your units and lessons</a:t>
            </a:r>
            <a:endParaRPr lang="en-US" dirty="0"/>
          </a:p>
        </p:txBody>
      </p:sp>
      <p:sp>
        <p:nvSpPr>
          <p:cNvPr id="5" name="Slide Number Placeholder 4"/>
          <p:cNvSpPr>
            <a:spLocks noGrp="1"/>
          </p:cNvSpPr>
          <p:nvPr>
            <p:ph type="sldNum" sz="quarter" idx="12"/>
          </p:nvPr>
        </p:nvSpPr>
        <p:spPr/>
        <p:txBody>
          <a:bodyPr/>
          <a:lstStyle/>
          <a:p>
            <a:fld id="{EE3D4692-A625-460F-A072-DE10EEAA5719}" type="slidenum">
              <a:rPr lang="en-US" smtClean="0"/>
              <a:pPr/>
              <a:t>27</a:t>
            </a:fld>
            <a:endParaRPr lang="en-US" dirty="0"/>
          </a:p>
        </p:txBody>
      </p:sp>
      <p:pic>
        <p:nvPicPr>
          <p:cNvPr id="6" name="Picture 12" descr="discussion 2.png"/>
          <p:cNvPicPr>
            <a:picLocks noChangeAspect="1"/>
          </p:cNvPicPr>
          <p:nvPr/>
        </p:nvPicPr>
        <p:blipFill>
          <a:blip r:embed="rId3" cstate="print"/>
          <a:srcRect/>
          <a:stretch>
            <a:fillRect/>
          </a:stretch>
        </p:blipFill>
        <p:spPr bwMode="auto">
          <a:xfrm>
            <a:off x="4108792" y="5099778"/>
            <a:ext cx="1266806" cy="1266806"/>
          </a:xfrm>
          <a:prstGeom prst="rect">
            <a:avLst/>
          </a:prstGeom>
          <a:noFill/>
          <a:ln w="9525">
            <a:noFill/>
            <a:miter lim="800000"/>
            <a:headEnd/>
            <a:tailEnd/>
          </a:ln>
        </p:spPr>
      </p:pic>
    </p:spTree>
    <p:extLst>
      <p:ext uri="{BB962C8B-B14F-4D97-AF65-F5344CB8AC3E}">
        <p14:creationId xmlns:p14="http://schemas.microsoft.com/office/powerpoint/2010/main" val="2809712723"/>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Quick Write</a:t>
            </a:r>
            <a:endParaRPr lang="en-US" dirty="0"/>
          </a:p>
        </p:txBody>
      </p:sp>
      <p:sp>
        <p:nvSpPr>
          <p:cNvPr id="3" name="Text Placeholder 2"/>
          <p:cNvSpPr>
            <a:spLocks noGrp="1"/>
          </p:cNvSpPr>
          <p:nvPr>
            <p:ph type="body" sz="quarter" idx="10"/>
          </p:nvPr>
        </p:nvSpPr>
        <p:spPr>
          <a:xfrm>
            <a:off x="381000" y="1417320"/>
            <a:ext cx="8382000" cy="3200876"/>
          </a:xfrm>
        </p:spPr>
        <p:txBody>
          <a:bodyPr/>
          <a:lstStyle/>
          <a:p>
            <a:r>
              <a:rPr lang="en-US" dirty="0" smtClean="0"/>
              <a:t>Use the “Quick Write” section of the </a:t>
            </a:r>
            <a:r>
              <a:rPr lang="en-US" i="1" dirty="0" smtClean="0"/>
              <a:t>notepad </a:t>
            </a:r>
            <a:r>
              <a:rPr lang="en-US" dirty="0" smtClean="0"/>
              <a:t>in your participant’s guide. </a:t>
            </a:r>
          </a:p>
          <a:p>
            <a:r>
              <a:rPr lang="en-US" dirty="0"/>
              <a:t> </a:t>
            </a:r>
            <a:r>
              <a:rPr lang="en-US" dirty="0" smtClean="0"/>
              <a:t>In the section labeled “Reviewing a Unit and a Lesson,” jot down notes about anything you think was significant from this activity that can be applied to Core Standards work in your school or district.</a:t>
            </a:r>
            <a:endParaRPr lang="en-US" dirty="0"/>
          </a:p>
        </p:txBody>
      </p:sp>
      <p:sp>
        <p:nvSpPr>
          <p:cNvPr id="5" name="Slide Number Placeholder 4"/>
          <p:cNvSpPr>
            <a:spLocks noGrp="1"/>
          </p:cNvSpPr>
          <p:nvPr>
            <p:ph type="sldNum" sz="quarter" idx="12"/>
          </p:nvPr>
        </p:nvSpPr>
        <p:spPr/>
        <p:txBody>
          <a:bodyPr/>
          <a:lstStyle/>
          <a:p>
            <a:fld id="{EE3D4692-A625-460F-A072-DE10EEAA5719}" type="slidenum">
              <a:rPr lang="en-US" smtClean="0"/>
              <a:pPr/>
              <a:t>28</a:t>
            </a:fld>
            <a:endParaRPr lang="en-US" dirty="0"/>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11571" y="4059638"/>
            <a:ext cx="1828571" cy="1828571"/>
          </a:xfrm>
          <a:prstGeom prst="rect">
            <a:avLst/>
          </a:prstGeom>
        </p:spPr>
      </p:pic>
      <p:sp>
        <p:nvSpPr>
          <p:cNvPr id="8" name="TextBox 5"/>
          <p:cNvSpPr txBox="1">
            <a:spLocks noChangeArrowheads="1"/>
          </p:cNvSpPr>
          <p:nvPr/>
        </p:nvSpPr>
        <p:spPr bwMode="auto">
          <a:xfrm>
            <a:off x="6800647" y="4566440"/>
            <a:ext cx="1295400" cy="369888"/>
          </a:xfrm>
          <a:prstGeom prst="rect">
            <a:avLst/>
          </a:prstGeom>
          <a:noFill/>
          <a:ln w="9525">
            <a:noFill/>
            <a:miter lim="800000"/>
            <a:headEnd/>
            <a:tailEnd/>
          </a:ln>
        </p:spPr>
        <p:txBody>
          <a:bodyPr>
            <a:spAutoFit/>
          </a:bodyPr>
          <a:lstStyle/>
          <a:p>
            <a:pPr algn="ctr" eaLnBrk="1" hangingPunct="1"/>
            <a:r>
              <a:rPr lang="en-US" dirty="0" smtClean="0"/>
              <a:t>Page 61</a:t>
            </a:r>
            <a:endParaRPr lang="en-US" dirty="0"/>
          </a:p>
        </p:txBody>
      </p:sp>
    </p:spTree>
    <p:extLst>
      <p:ext uri="{BB962C8B-B14F-4D97-AF65-F5344CB8AC3E}">
        <p14:creationId xmlns:p14="http://schemas.microsoft.com/office/powerpoint/2010/main" val="930229908"/>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Unit Template</a:t>
            </a:r>
            <a:endParaRPr lang="en-US" dirty="0"/>
          </a:p>
        </p:txBody>
      </p:sp>
      <p:sp>
        <p:nvSpPr>
          <p:cNvPr id="3" name="Text Placeholder 2"/>
          <p:cNvSpPr>
            <a:spLocks noGrp="1"/>
          </p:cNvSpPr>
          <p:nvPr>
            <p:ph type="body" sz="quarter" idx="10"/>
          </p:nvPr>
        </p:nvSpPr>
        <p:spPr>
          <a:xfrm>
            <a:off x="381000" y="996405"/>
            <a:ext cx="8382000" cy="4776692"/>
          </a:xfrm>
        </p:spPr>
        <p:txBody>
          <a:bodyPr/>
          <a:lstStyle/>
          <a:p>
            <a:r>
              <a:rPr lang="en-US" dirty="0" smtClean="0"/>
              <a:t>Grade, Unit #, and Title</a:t>
            </a:r>
          </a:p>
          <a:p>
            <a:r>
              <a:rPr lang="en-US" dirty="0" smtClean="0"/>
              <a:t>Unit Overview</a:t>
            </a:r>
          </a:p>
          <a:p>
            <a:r>
              <a:rPr lang="en-US" dirty="0" smtClean="0"/>
              <a:t>CT Core Standards</a:t>
            </a:r>
          </a:p>
          <a:p>
            <a:r>
              <a:rPr lang="en-US" dirty="0" smtClean="0"/>
              <a:t>Core Understandings and Essential Questions</a:t>
            </a:r>
          </a:p>
          <a:p>
            <a:r>
              <a:rPr lang="en-US" dirty="0" smtClean="0"/>
              <a:t>Knowledge and Skills</a:t>
            </a:r>
          </a:p>
          <a:p>
            <a:r>
              <a:rPr lang="en-US" dirty="0" smtClean="0"/>
              <a:t>Assessments</a:t>
            </a:r>
          </a:p>
          <a:p>
            <a:r>
              <a:rPr lang="en-US" dirty="0" smtClean="0"/>
              <a:t>Vocabulary</a:t>
            </a:r>
          </a:p>
          <a:p>
            <a:r>
              <a:rPr lang="en-US" dirty="0" smtClean="0"/>
              <a:t>Resources</a:t>
            </a:r>
          </a:p>
          <a:p>
            <a:r>
              <a:rPr lang="en-US" dirty="0" smtClean="0"/>
              <a:t>Supports</a:t>
            </a:r>
            <a:endParaRPr lang="en-US" dirty="0"/>
          </a:p>
        </p:txBody>
      </p:sp>
      <p:sp>
        <p:nvSpPr>
          <p:cNvPr id="5" name="Slide Number Placeholder 4"/>
          <p:cNvSpPr>
            <a:spLocks noGrp="1"/>
          </p:cNvSpPr>
          <p:nvPr>
            <p:ph type="sldNum" sz="quarter" idx="12"/>
          </p:nvPr>
        </p:nvSpPr>
        <p:spPr/>
        <p:txBody>
          <a:bodyPr/>
          <a:lstStyle/>
          <a:p>
            <a:fld id="{EE3D4692-A625-460F-A072-DE10EEAA5719}" type="slidenum">
              <a:rPr lang="en-US" smtClean="0"/>
              <a:pPr/>
              <a:t>29</a:t>
            </a:fld>
            <a:endParaRPr lang="en-US" dirty="0"/>
          </a:p>
        </p:txBody>
      </p:sp>
      <p:pic>
        <p:nvPicPr>
          <p:cNvPr id="6" name="Picture 5" descr="Picture10.png"/>
          <p:cNvPicPr>
            <a:picLocks noChangeAspect="1"/>
          </p:cNvPicPr>
          <p:nvPr/>
        </p:nvPicPr>
        <p:blipFill>
          <a:blip r:embed="rId3" cstate="print"/>
          <a:srcRect/>
          <a:stretch>
            <a:fillRect/>
          </a:stretch>
        </p:blipFill>
        <p:spPr bwMode="auto">
          <a:xfrm>
            <a:off x="7518400" y="4917957"/>
            <a:ext cx="947738" cy="1033463"/>
          </a:xfrm>
          <a:prstGeom prst="rect">
            <a:avLst/>
          </a:prstGeom>
          <a:noFill/>
          <a:ln w="9525">
            <a:noFill/>
            <a:miter lim="800000"/>
            <a:headEnd/>
            <a:tailEnd/>
          </a:ln>
        </p:spPr>
      </p:pic>
      <p:sp>
        <p:nvSpPr>
          <p:cNvPr id="7" name="TextBox 6"/>
          <p:cNvSpPr txBox="1"/>
          <p:nvPr/>
        </p:nvSpPr>
        <p:spPr>
          <a:xfrm>
            <a:off x="7513320" y="4937760"/>
            <a:ext cx="1051560" cy="369332"/>
          </a:xfrm>
          <a:prstGeom prst="rect">
            <a:avLst/>
          </a:prstGeom>
          <a:noFill/>
        </p:spPr>
        <p:txBody>
          <a:bodyPr wrap="square" rtlCol="0">
            <a:spAutoFit/>
          </a:bodyPr>
          <a:lstStyle/>
          <a:p>
            <a:r>
              <a:rPr lang="en-US" dirty="0" smtClean="0"/>
              <a:t>Page 76</a:t>
            </a:r>
            <a:endParaRPr lang="en-US" dirty="0"/>
          </a:p>
        </p:txBody>
      </p:sp>
    </p:spTree>
    <p:extLst>
      <p:ext uri="{BB962C8B-B14F-4D97-AF65-F5344CB8AC3E}">
        <p14:creationId xmlns:p14="http://schemas.microsoft.com/office/powerpoint/2010/main" val="1427672491"/>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Lesson Plan Template</a:t>
            </a:r>
            <a:endParaRPr lang="en-US" dirty="0"/>
          </a:p>
        </p:txBody>
      </p:sp>
      <p:sp>
        <p:nvSpPr>
          <p:cNvPr id="3" name="Text Placeholder 2"/>
          <p:cNvSpPr>
            <a:spLocks noGrp="1"/>
          </p:cNvSpPr>
          <p:nvPr>
            <p:ph type="body" sz="quarter" idx="10"/>
          </p:nvPr>
        </p:nvSpPr>
        <p:spPr>
          <a:xfrm>
            <a:off x="381000" y="1257662"/>
            <a:ext cx="8382000" cy="3594830"/>
          </a:xfrm>
        </p:spPr>
        <p:txBody>
          <a:bodyPr/>
          <a:lstStyle/>
          <a:p>
            <a:r>
              <a:rPr lang="en-US" dirty="0" smtClean="0"/>
              <a:t>Unit and Lesson Title</a:t>
            </a:r>
          </a:p>
          <a:p>
            <a:r>
              <a:rPr lang="en-US" dirty="0" smtClean="0"/>
              <a:t>CT Core Standards</a:t>
            </a:r>
          </a:p>
          <a:p>
            <a:r>
              <a:rPr lang="en-US" dirty="0" smtClean="0"/>
              <a:t>Learning Targets (Knowledge and Skills/ Guiding Questions)</a:t>
            </a:r>
          </a:p>
          <a:p>
            <a:r>
              <a:rPr lang="en-US" dirty="0" smtClean="0"/>
              <a:t>Sequence and Materials</a:t>
            </a:r>
          </a:p>
          <a:p>
            <a:r>
              <a:rPr lang="en-US" dirty="0" smtClean="0"/>
              <a:t>Opening, Work Time, Closing, and Assessments</a:t>
            </a:r>
          </a:p>
          <a:p>
            <a:r>
              <a:rPr lang="en-US" dirty="0" smtClean="0"/>
              <a:t>Meeting Students’ Needs</a:t>
            </a:r>
          </a:p>
        </p:txBody>
      </p:sp>
      <p:sp>
        <p:nvSpPr>
          <p:cNvPr id="5" name="Slide Number Placeholder 4"/>
          <p:cNvSpPr>
            <a:spLocks noGrp="1"/>
          </p:cNvSpPr>
          <p:nvPr>
            <p:ph type="sldNum" sz="quarter" idx="12"/>
          </p:nvPr>
        </p:nvSpPr>
        <p:spPr/>
        <p:txBody>
          <a:bodyPr/>
          <a:lstStyle/>
          <a:p>
            <a:fld id="{EE3D4692-A625-460F-A072-DE10EEAA5719}" type="slidenum">
              <a:rPr lang="en-US" smtClean="0"/>
              <a:pPr/>
              <a:t>30</a:t>
            </a:fld>
            <a:endParaRPr lang="en-US" dirty="0"/>
          </a:p>
        </p:txBody>
      </p:sp>
      <p:pic>
        <p:nvPicPr>
          <p:cNvPr id="6" name="Picture 5" descr="Picture10.png"/>
          <p:cNvPicPr>
            <a:picLocks noChangeAspect="1"/>
          </p:cNvPicPr>
          <p:nvPr/>
        </p:nvPicPr>
        <p:blipFill>
          <a:blip r:embed="rId3" cstate="print"/>
          <a:srcRect/>
          <a:stretch>
            <a:fillRect/>
          </a:stretch>
        </p:blipFill>
        <p:spPr bwMode="auto">
          <a:xfrm>
            <a:off x="7564120" y="4872237"/>
            <a:ext cx="947738" cy="1033463"/>
          </a:xfrm>
          <a:prstGeom prst="rect">
            <a:avLst/>
          </a:prstGeom>
          <a:noFill/>
          <a:ln w="9525">
            <a:noFill/>
            <a:miter lim="800000"/>
            <a:headEnd/>
            <a:tailEnd/>
          </a:ln>
        </p:spPr>
      </p:pic>
      <p:sp>
        <p:nvSpPr>
          <p:cNvPr id="7" name="TextBox 6"/>
          <p:cNvSpPr txBox="1"/>
          <p:nvPr/>
        </p:nvSpPr>
        <p:spPr>
          <a:xfrm>
            <a:off x="7574280" y="4892040"/>
            <a:ext cx="1051560" cy="369332"/>
          </a:xfrm>
          <a:prstGeom prst="rect">
            <a:avLst/>
          </a:prstGeom>
          <a:noFill/>
        </p:spPr>
        <p:txBody>
          <a:bodyPr wrap="square" rtlCol="0">
            <a:spAutoFit/>
          </a:bodyPr>
          <a:lstStyle/>
          <a:p>
            <a:r>
              <a:rPr lang="en-US" dirty="0" smtClean="0"/>
              <a:t>Page 80</a:t>
            </a:r>
            <a:endParaRPr lang="en-US" dirty="0"/>
          </a:p>
        </p:txBody>
      </p:sp>
    </p:spTree>
    <p:extLst>
      <p:ext uri="{BB962C8B-B14F-4D97-AF65-F5344CB8AC3E}">
        <p14:creationId xmlns:p14="http://schemas.microsoft.com/office/powerpoint/2010/main" val="2733210581"/>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a:xfrm>
            <a:off x="623888" y="2911912"/>
            <a:ext cx="7886700" cy="609398"/>
          </a:xfrm>
        </p:spPr>
        <p:txBody>
          <a:bodyPr/>
          <a:lstStyle/>
          <a:p>
            <a:r>
              <a:rPr lang="en-US" dirty="0" smtClean="0"/>
              <a:t>Part 2</a:t>
            </a:r>
          </a:p>
        </p:txBody>
      </p:sp>
      <p:sp>
        <p:nvSpPr>
          <p:cNvPr id="4" name="Text Placeholder 3"/>
          <p:cNvSpPr>
            <a:spLocks noGrp="1"/>
          </p:cNvSpPr>
          <p:nvPr>
            <p:ph type="body" idx="1"/>
          </p:nvPr>
        </p:nvSpPr>
        <p:spPr>
          <a:xfrm>
            <a:off x="623888" y="4257858"/>
            <a:ext cx="7886700" cy="1151084"/>
          </a:xfrm>
        </p:spPr>
        <p:txBody>
          <a:bodyPr/>
          <a:lstStyle/>
          <a:p>
            <a:pPr marL="396875" indent="-396875">
              <a:spcBef>
                <a:spcPct val="20000"/>
              </a:spcBef>
            </a:pPr>
            <a:r>
              <a:rPr lang="en-US" sz="3200" dirty="0">
                <a:solidFill>
                  <a:schemeClr val="tx1"/>
                </a:solidFill>
              </a:rPr>
              <a:t>Exemplary Unit Design</a:t>
            </a:r>
          </a:p>
          <a:p>
            <a:endParaRPr lang="en-US" dirty="0"/>
          </a:p>
        </p:txBody>
      </p:sp>
      <p:sp>
        <p:nvSpPr>
          <p:cNvPr id="6" name="Slide Number Placeholder 5"/>
          <p:cNvSpPr>
            <a:spLocks noGrp="1"/>
          </p:cNvSpPr>
          <p:nvPr>
            <p:ph type="sldNum" sz="quarter" idx="12"/>
          </p:nvPr>
        </p:nvSpPr>
        <p:spPr/>
        <p:txBody>
          <a:bodyPr/>
          <a:lstStyle/>
          <a:p>
            <a:fld id="{EE3D4692-A625-460F-A072-DE10EEAA5719}" type="slidenum">
              <a:rPr lang="en-US" smtClean="0"/>
              <a:pPr/>
              <a:t>15</a:t>
            </a:fld>
            <a:endParaRPr lang="en-US" dirty="0"/>
          </a:p>
        </p:txBody>
      </p:sp>
    </p:spTree>
    <p:extLst>
      <p:ext uri="{BB962C8B-B14F-4D97-AF65-F5344CB8AC3E}">
        <p14:creationId xmlns:p14="http://schemas.microsoft.com/office/powerpoint/2010/main" val="1492881496"/>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384048" y="1295400"/>
            <a:ext cx="8378952" cy="4579715"/>
          </a:xfrm>
        </p:spPr>
        <p:txBody>
          <a:bodyPr/>
          <a:lstStyle/>
          <a:p>
            <a:r>
              <a:rPr lang="en-US" dirty="0" smtClean="0"/>
              <a:t>Design learning goals and assessments before lessons</a:t>
            </a:r>
          </a:p>
          <a:p>
            <a:r>
              <a:rPr lang="en-US" dirty="0" smtClean="0"/>
              <a:t>Derive learning goals directly from CCS</a:t>
            </a:r>
          </a:p>
          <a:p>
            <a:r>
              <a:rPr lang="en-US" dirty="0" smtClean="0"/>
              <a:t>Use appropriately complex text</a:t>
            </a:r>
          </a:p>
          <a:p>
            <a:r>
              <a:rPr lang="en-US" dirty="0" smtClean="0"/>
              <a:t>Embed formative assessment practices</a:t>
            </a:r>
          </a:p>
          <a:p>
            <a:r>
              <a:rPr lang="en-US" dirty="0" smtClean="0"/>
              <a:t>Build toward performance assessments</a:t>
            </a:r>
          </a:p>
          <a:p>
            <a:r>
              <a:rPr lang="en-US" dirty="0" smtClean="0"/>
              <a:t>Include close reading, academic vocabulary, and collaborative protocols</a:t>
            </a:r>
          </a:p>
          <a:p>
            <a:r>
              <a:rPr lang="en-US" dirty="0" smtClean="0"/>
              <a:t>Consider the learning needs of all students</a:t>
            </a:r>
            <a:endParaRPr lang="en-US" dirty="0"/>
          </a:p>
        </p:txBody>
      </p:sp>
      <p:sp>
        <p:nvSpPr>
          <p:cNvPr id="5" name="Title 4"/>
          <p:cNvSpPr>
            <a:spLocks noGrp="1"/>
          </p:cNvSpPr>
          <p:nvPr>
            <p:ph type="title"/>
          </p:nvPr>
        </p:nvSpPr>
        <p:spPr/>
        <p:txBody>
          <a:bodyPr/>
          <a:lstStyle/>
          <a:p>
            <a:r>
              <a:rPr lang="en-US" dirty="0" smtClean="0"/>
              <a:t>CCS-Aligned Units and Lessons</a:t>
            </a:r>
            <a:endParaRPr lang="en-US" dirty="0"/>
          </a:p>
        </p:txBody>
      </p:sp>
      <p:sp>
        <p:nvSpPr>
          <p:cNvPr id="4" name="Slide Number Placeholder 3"/>
          <p:cNvSpPr>
            <a:spLocks noGrp="1"/>
          </p:cNvSpPr>
          <p:nvPr>
            <p:ph type="sldNum" sz="quarter" idx="11"/>
          </p:nvPr>
        </p:nvSpPr>
        <p:spPr/>
        <p:txBody>
          <a:bodyPr/>
          <a:lstStyle/>
          <a:p>
            <a:fld id="{7D5C1135-EF3A-441C-9DC2-8C709DF76F72}" type="slidenum">
              <a:rPr lang="en-US" smtClean="0"/>
              <a:pPr/>
              <a:t>16</a:t>
            </a:fld>
            <a:endParaRPr lang="en-US" dirty="0"/>
          </a:p>
        </p:txBody>
      </p:sp>
    </p:spTree>
    <p:extLst>
      <p:ext uri="{BB962C8B-B14F-4D97-AF65-F5344CB8AC3E}">
        <p14:creationId xmlns:p14="http://schemas.microsoft.com/office/powerpoint/2010/main" val="4037406153"/>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1026"/>
          <p:cNvSpPr>
            <a:spLocks noGrp="1" noChangeArrowheads="1"/>
          </p:cNvSpPr>
          <p:nvPr>
            <p:ph type="title"/>
          </p:nvPr>
        </p:nvSpPr>
        <p:spPr>
          <a:xfrm>
            <a:off x="381000" y="230188"/>
            <a:ext cx="8382000" cy="1329595"/>
          </a:xfrm>
        </p:spPr>
        <p:txBody>
          <a:bodyPr/>
          <a:lstStyle/>
          <a:p>
            <a:r>
              <a:rPr dirty="0" smtClean="0"/>
              <a:t>Backward Design: </a:t>
            </a:r>
            <a:br>
              <a:rPr dirty="0" smtClean="0"/>
            </a:br>
            <a:r>
              <a:rPr dirty="0" smtClean="0"/>
              <a:t>Begin with the End in Mind</a:t>
            </a:r>
          </a:p>
        </p:txBody>
      </p:sp>
      <p:sp>
        <p:nvSpPr>
          <p:cNvPr id="22532" name="Slide Number Placeholder 3"/>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a:solidFill>
                  <a:schemeClr val="tx2"/>
                </a:solidFill>
                <a:latin typeface="Arial" panose="020B0604020202020204" pitchFamily="34" charset="0"/>
              </a:defRPr>
            </a:lvl1pPr>
            <a:lvl2pPr marL="742950" indent="-285750">
              <a:spcBef>
                <a:spcPct val="20000"/>
              </a:spcBef>
              <a:buFont typeface="Arial" panose="020B0604020202020204" pitchFamily="34" charset="0"/>
              <a:buChar char="•"/>
              <a:defRPr sz="1600">
                <a:solidFill>
                  <a:schemeClr val="tx2"/>
                </a:solidFill>
                <a:latin typeface="Arial" panose="020B0604020202020204" pitchFamily="34" charset="0"/>
              </a:defRPr>
            </a:lvl2pPr>
            <a:lvl3pPr marL="1143000" indent="-228600">
              <a:spcBef>
                <a:spcPct val="20000"/>
              </a:spcBef>
              <a:buFont typeface="Arial" panose="020B0604020202020204" pitchFamily="34" charset="0"/>
              <a:buChar char="•"/>
              <a:defRPr sz="1400">
                <a:solidFill>
                  <a:schemeClr val="tx2"/>
                </a:solidFill>
                <a:latin typeface="Arial" panose="020B0604020202020204" pitchFamily="34" charset="0"/>
              </a:defRPr>
            </a:lvl3pPr>
            <a:lvl4pPr marL="1600200" indent="-228600">
              <a:spcBef>
                <a:spcPct val="20000"/>
              </a:spcBef>
              <a:buFont typeface="Arial" panose="020B0604020202020204" pitchFamily="34" charset="0"/>
              <a:buChar char="•"/>
              <a:defRPr sz="1200">
                <a:solidFill>
                  <a:schemeClr val="tx2"/>
                </a:solidFill>
                <a:latin typeface="Arial" panose="020B0604020202020204" pitchFamily="34" charset="0"/>
              </a:defRPr>
            </a:lvl4pPr>
            <a:lvl5pPr marL="2057400" indent="-228600">
              <a:spcBef>
                <a:spcPct val="20000"/>
              </a:spcBef>
              <a:buFont typeface="Arial" panose="020B0604020202020204" pitchFamily="34" charset="0"/>
              <a:buChar char="•"/>
              <a:defRPr sz="1200">
                <a:solidFill>
                  <a:schemeClr val="tx2"/>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200">
                <a:solidFill>
                  <a:schemeClr val="tx2"/>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200">
                <a:solidFill>
                  <a:schemeClr val="tx2"/>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200">
                <a:solidFill>
                  <a:schemeClr val="tx2"/>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200">
                <a:solidFill>
                  <a:schemeClr val="tx2"/>
                </a:solidFill>
                <a:latin typeface="Arial" panose="020B0604020202020204" pitchFamily="34" charset="0"/>
              </a:defRPr>
            </a:lvl9pPr>
          </a:lstStyle>
          <a:p>
            <a:pPr>
              <a:spcBef>
                <a:spcPct val="0"/>
              </a:spcBef>
              <a:buFontTx/>
              <a:buNone/>
            </a:pPr>
            <a:fld id="{4F88DBAE-E519-41A5-B3C2-9C384728CDC5}" type="slidenum">
              <a:rPr lang="en-US" smtClean="0">
                <a:solidFill>
                  <a:schemeClr val="bg1"/>
                </a:solidFill>
              </a:rPr>
              <a:pPr>
                <a:spcBef>
                  <a:spcPct val="0"/>
                </a:spcBef>
                <a:buFontTx/>
                <a:buNone/>
              </a:pPr>
              <a:t>17</a:t>
            </a:fld>
            <a:endParaRPr lang="en-US" dirty="0" smtClean="0">
              <a:solidFill>
                <a:schemeClr val="bg1"/>
              </a:solidFill>
            </a:endParaRPr>
          </a:p>
        </p:txBody>
      </p:sp>
      <p:graphicFrame>
        <p:nvGraphicFramePr>
          <p:cNvPr id="7" name="Diagram 6"/>
          <p:cNvGraphicFramePr/>
          <p:nvPr>
            <p:extLst>
              <p:ext uri="{D42A27DB-BD31-4B8C-83A1-F6EECF244321}">
                <p14:modId xmlns:p14="http://schemas.microsoft.com/office/powerpoint/2010/main" val="2722148752"/>
              </p:ext>
            </p:extLst>
          </p:nvPr>
        </p:nvGraphicFramePr>
        <p:xfrm>
          <a:off x="595086" y="1559782"/>
          <a:ext cx="8167914" cy="43620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Stage 1 – Learning Goals</a:t>
            </a:r>
            <a:endParaRPr lang="en-US" dirty="0"/>
          </a:p>
        </p:txBody>
      </p:sp>
      <p:sp>
        <p:nvSpPr>
          <p:cNvPr id="5" name="Text Placeholder 4"/>
          <p:cNvSpPr>
            <a:spLocks noGrp="1"/>
          </p:cNvSpPr>
          <p:nvPr>
            <p:ph type="body" sz="quarter" idx="10"/>
          </p:nvPr>
        </p:nvSpPr>
        <p:spPr>
          <a:xfrm>
            <a:off x="381000" y="1417320"/>
            <a:ext cx="8382000" cy="2954655"/>
          </a:xfrm>
        </p:spPr>
        <p:txBody>
          <a:bodyPr/>
          <a:lstStyle/>
          <a:p>
            <a:r>
              <a:rPr lang="en-US" dirty="0" smtClean="0"/>
              <a:t>Common Core Standards, Content Standards, and Other Established Goals</a:t>
            </a:r>
          </a:p>
          <a:p>
            <a:r>
              <a:rPr lang="en-US" dirty="0" smtClean="0"/>
              <a:t>Transfer Goals (CCR)</a:t>
            </a:r>
          </a:p>
          <a:p>
            <a:r>
              <a:rPr lang="en-US" dirty="0" smtClean="0"/>
              <a:t>Meaning Goals (Understandings and Essential Questions)</a:t>
            </a:r>
          </a:p>
          <a:p>
            <a:r>
              <a:rPr lang="en-US" dirty="0" smtClean="0"/>
              <a:t>Acquisition Goals (Knowledge and Skills)</a:t>
            </a:r>
            <a:endParaRPr lang="en-US" dirty="0"/>
          </a:p>
        </p:txBody>
      </p:sp>
      <p:sp>
        <p:nvSpPr>
          <p:cNvPr id="4" name="Slide Number Placeholder 3"/>
          <p:cNvSpPr>
            <a:spLocks noGrp="1"/>
          </p:cNvSpPr>
          <p:nvPr>
            <p:ph type="sldNum" sz="quarter" idx="12"/>
          </p:nvPr>
        </p:nvSpPr>
        <p:spPr/>
        <p:txBody>
          <a:bodyPr/>
          <a:lstStyle/>
          <a:p>
            <a:fld id="{EE3D4692-A625-460F-A072-DE10EEAA5719}" type="slidenum">
              <a:rPr lang="en-US" smtClean="0"/>
              <a:pPr/>
              <a:t>18</a:t>
            </a:fld>
            <a:endParaRPr lang="en-US" dirty="0"/>
          </a:p>
        </p:txBody>
      </p:sp>
    </p:spTree>
    <p:extLst>
      <p:ext uri="{BB962C8B-B14F-4D97-AF65-F5344CB8AC3E}">
        <p14:creationId xmlns:p14="http://schemas.microsoft.com/office/powerpoint/2010/main" val="3410132517"/>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384048" y="1064588"/>
            <a:ext cx="8153400" cy="4825937"/>
          </a:xfrm>
        </p:spPr>
        <p:txBody>
          <a:bodyPr/>
          <a:lstStyle/>
          <a:p>
            <a:pPr>
              <a:defRPr/>
            </a:pPr>
            <a:r>
              <a:rPr lang="en-US" dirty="0" smtClean="0"/>
              <a:t>Directly reflects goals identified </a:t>
            </a:r>
            <a:r>
              <a:rPr lang="en-US" dirty="0"/>
              <a:t>in Stage 1 </a:t>
            </a:r>
          </a:p>
          <a:p>
            <a:pPr>
              <a:defRPr/>
            </a:pPr>
            <a:r>
              <a:rPr lang="en-US" dirty="0" smtClean="0"/>
              <a:t>Elicits evidence to </a:t>
            </a:r>
            <a:r>
              <a:rPr lang="en-US" dirty="0"/>
              <a:t>validate that the targeted learning has been achieved</a:t>
            </a:r>
          </a:p>
          <a:p>
            <a:pPr>
              <a:defRPr/>
            </a:pPr>
            <a:r>
              <a:rPr lang="en-US" dirty="0"/>
              <a:t>Sharpens and focuses teaching </a:t>
            </a:r>
          </a:p>
          <a:p>
            <a:pPr>
              <a:defRPr/>
            </a:pPr>
            <a:r>
              <a:rPr lang="en-US" dirty="0" smtClean="0"/>
              <a:t>Performance </a:t>
            </a:r>
            <a:r>
              <a:rPr lang="en-US" dirty="0"/>
              <a:t>tasks: Students </a:t>
            </a:r>
            <a:r>
              <a:rPr lang="en-US" dirty="0" smtClean="0"/>
              <a:t>apply learning </a:t>
            </a:r>
            <a:r>
              <a:rPr lang="en-US" dirty="0"/>
              <a:t>to a new and authentic situation to assess their understanding and ability to transfer their learning </a:t>
            </a:r>
          </a:p>
          <a:p>
            <a:pPr>
              <a:defRPr/>
            </a:pPr>
            <a:r>
              <a:rPr lang="en-US" dirty="0"/>
              <a:t>Other evidence: Assessments of discrete knowledge and </a:t>
            </a:r>
            <a:r>
              <a:rPr lang="en-US" dirty="0" smtClean="0"/>
              <a:t>skills</a:t>
            </a:r>
            <a:endParaRPr lang="en-US" dirty="0"/>
          </a:p>
        </p:txBody>
      </p:sp>
      <p:sp>
        <p:nvSpPr>
          <p:cNvPr id="5" name="Title 4"/>
          <p:cNvSpPr>
            <a:spLocks noGrp="1"/>
          </p:cNvSpPr>
          <p:nvPr>
            <p:ph type="title"/>
          </p:nvPr>
        </p:nvSpPr>
        <p:spPr/>
        <p:txBody>
          <a:bodyPr/>
          <a:lstStyle/>
          <a:p>
            <a:r>
              <a:rPr lang="en-US" dirty="0" smtClean="0"/>
              <a:t>Stage 2 – Evidence</a:t>
            </a:r>
            <a:endParaRPr lang="en-US" dirty="0"/>
          </a:p>
        </p:txBody>
      </p:sp>
      <p:sp>
        <p:nvSpPr>
          <p:cNvPr id="4" name="Slide Number Placeholder 3"/>
          <p:cNvSpPr>
            <a:spLocks noGrp="1"/>
          </p:cNvSpPr>
          <p:nvPr>
            <p:ph type="sldNum" sz="quarter" idx="11"/>
          </p:nvPr>
        </p:nvSpPr>
        <p:spPr/>
        <p:txBody>
          <a:bodyPr/>
          <a:lstStyle/>
          <a:p>
            <a:fld id="{7D5C1135-EF3A-441C-9DC2-8C709DF76F72}" type="slidenum">
              <a:rPr lang="en-US" smtClean="0"/>
              <a:pPr/>
              <a:t>19</a:t>
            </a:fld>
            <a:endParaRPr lang="en-US" dirty="0"/>
          </a:p>
        </p:txBody>
      </p:sp>
    </p:spTree>
    <p:extLst>
      <p:ext uri="{BB962C8B-B14F-4D97-AF65-F5344CB8AC3E}">
        <p14:creationId xmlns:p14="http://schemas.microsoft.com/office/powerpoint/2010/main" val="3222987277"/>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1159413"/>
            <a:ext cx="8378952" cy="4654296"/>
          </a:xfrm>
        </p:spPr>
        <p:txBody>
          <a:bodyPr/>
          <a:lstStyle/>
          <a:p>
            <a:r>
              <a:rPr lang="en-US" dirty="0"/>
              <a:t>Instructional activities are designed </a:t>
            </a:r>
            <a:r>
              <a:rPr lang="en-US" i="1" dirty="0"/>
              <a:t>after </a:t>
            </a:r>
            <a:r>
              <a:rPr lang="en-US" dirty="0"/>
              <a:t>identifying desired knowledge, skills, and understanding, and determining acceptable evidence toward those </a:t>
            </a:r>
            <a:r>
              <a:rPr lang="en-US" dirty="0" smtClean="0"/>
              <a:t>goals</a:t>
            </a:r>
          </a:p>
          <a:p>
            <a:r>
              <a:rPr lang="en-US" dirty="0" smtClean="0"/>
              <a:t>Formative assessment practices are part of lesson design to check for student understanding and progress toward desired goals</a:t>
            </a:r>
          </a:p>
          <a:p>
            <a:r>
              <a:rPr lang="en-US" dirty="0" smtClean="0"/>
              <a:t>Activities </a:t>
            </a:r>
            <a:r>
              <a:rPr lang="en-US" dirty="0"/>
              <a:t>are differentiated to ensure that all students will reach the desired </a:t>
            </a:r>
            <a:r>
              <a:rPr lang="en-US" dirty="0" smtClean="0"/>
              <a:t>outcomes </a:t>
            </a:r>
            <a:endParaRPr lang="en-US" dirty="0"/>
          </a:p>
          <a:p>
            <a:endParaRPr lang="en-US" dirty="0"/>
          </a:p>
        </p:txBody>
      </p:sp>
      <p:sp>
        <p:nvSpPr>
          <p:cNvPr id="3" name="Title 2"/>
          <p:cNvSpPr>
            <a:spLocks noGrp="1"/>
          </p:cNvSpPr>
          <p:nvPr>
            <p:ph type="title"/>
          </p:nvPr>
        </p:nvSpPr>
        <p:spPr/>
        <p:txBody>
          <a:bodyPr/>
          <a:lstStyle/>
          <a:p>
            <a:r>
              <a:rPr lang="en-US" dirty="0" smtClean="0"/>
              <a:t>Stage 3 – Instructional Activities</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20</a:t>
            </a:fld>
            <a:endParaRPr lang="en-US" dirty="0"/>
          </a:p>
        </p:txBody>
      </p:sp>
    </p:spTree>
    <p:extLst>
      <p:ext uri="{BB962C8B-B14F-4D97-AF65-F5344CB8AC3E}">
        <p14:creationId xmlns:p14="http://schemas.microsoft.com/office/powerpoint/2010/main" val="3292563824"/>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2"/>
          <p:cNvSpPr>
            <a:spLocks noGrp="1"/>
          </p:cNvSpPr>
          <p:nvPr>
            <p:ph type="title"/>
          </p:nvPr>
        </p:nvSpPr>
        <p:spPr>
          <a:xfrm>
            <a:off x="1238250" y="228600"/>
            <a:ext cx="7905750" cy="1066800"/>
          </a:xfrm>
        </p:spPr>
        <p:txBody>
          <a:bodyPr>
            <a:noAutofit/>
          </a:bodyPr>
          <a:lstStyle/>
          <a:p>
            <a:r>
              <a:rPr lang="en-US" sz="4000" dirty="0" smtClean="0"/>
              <a:t>Activity 2a: </a:t>
            </a:r>
            <a:br>
              <a:rPr lang="en-US" sz="4000" dirty="0" smtClean="0"/>
            </a:br>
            <a:r>
              <a:rPr lang="en-US" sz="4000" dirty="0" smtClean="0"/>
              <a:t>Reviewing an Exemplar Unit</a:t>
            </a:r>
          </a:p>
        </p:txBody>
      </p:sp>
      <p:sp>
        <p:nvSpPr>
          <p:cNvPr id="3" name="Slide Number Placeholder 2"/>
          <p:cNvSpPr>
            <a:spLocks noGrp="1"/>
          </p:cNvSpPr>
          <p:nvPr>
            <p:ph type="sldNum" sz="quarter" idx="11"/>
          </p:nvPr>
        </p:nvSpPr>
        <p:spPr/>
        <p:txBody>
          <a:bodyPr/>
          <a:lstStyle/>
          <a:p>
            <a:fld id="{EE3D4692-A625-460F-A072-DE10EEAA5719}" type="slidenum">
              <a:rPr lang="en-US" smtClean="0"/>
              <a:pPr/>
              <a:t>21</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3104288525"/>
              </p:ext>
            </p:extLst>
          </p:nvPr>
        </p:nvGraphicFramePr>
        <p:xfrm>
          <a:off x="874312" y="1599521"/>
          <a:ext cx="7200040" cy="3378956"/>
        </p:xfrm>
        <a:graphic>
          <a:graphicData uri="http://schemas.openxmlformats.org/drawingml/2006/table">
            <a:tbl>
              <a:tblPr firstRow="1">
                <a:effectLst>
                  <a:outerShdw blurRad="50800" dist="38100" dir="2700000" algn="tl" rotWithShape="0">
                    <a:prstClr val="black">
                      <a:alpha val="40000"/>
                    </a:prstClr>
                  </a:outerShdw>
                </a:effectLst>
                <a:tableStyleId>{F5AB1C69-6EDB-4FF4-983F-18BD219EF322}</a:tableStyleId>
              </a:tblPr>
              <a:tblGrid>
                <a:gridCol w="7200040"/>
              </a:tblGrid>
              <a:tr h="48868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lt1"/>
                          </a:solidFill>
                          <a:effectLst/>
                          <a:latin typeface="+mn-lt"/>
                        </a:rPr>
                        <a:t>Activity 2a: Scanning a Unit for Backward Design </a:t>
                      </a:r>
                      <a:endParaRPr kumimoji="0" lang="en-US" sz="2400" b="1" i="0" u="none" strike="noStrike" cap="none" normalizeH="0" baseline="0" dirty="0">
                        <a:ln>
                          <a:noFill/>
                        </a:ln>
                        <a:solidFill>
                          <a:srgbClr val="FFFFFF"/>
                        </a:solidFill>
                        <a:effectLst/>
                        <a:latin typeface="Calibri" charset="0"/>
                      </a:endParaRPr>
                    </a:p>
                  </a:txBody>
                  <a:tcPr marT="45712" marB="45712" horzOverflow="overflow"/>
                </a:tc>
              </a:tr>
              <a:tr h="2890267">
                <a:tc>
                  <a:txBody>
                    <a:bodyPr/>
                    <a:lstStyle/>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Choose one of the two exemplar units provided.</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Work in pairs with someone who has chosen the same unit.</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Review for evidence of the three stages of backward design.</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kern="1200" cap="none" normalizeH="0" baseline="0" dirty="0" smtClean="0">
                          <a:ln>
                            <a:noFill/>
                          </a:ln>
                          <a:solidFill>
                            <a:schemeClr val="dk1"/>
                          </a:solidFill>
                          <a:effectLst/>
                          <a:latin typeface="+mn-lt"/>
                          <a:ea typeface="+mn-ea"/>
                          <a:cs typeface="+mn-cs"/>
                        </a:rPr>
                        <a:t>Annotate the unit with post-it notes as directed.</a:t>
                      </a:r>
                      <a:endParaRPr kumimoji="0" lang="en-US" sz="2400" u="none" strike="noStrike" kern="1200" cap="none" normalizeH="0" baseline="0" dirty="0">
                        <a:ln>
                          <a:noFill/>
                        </a:ln>
                        <a:solidFill>
                          <a:schemeClr val="dk1"/>
                        </a:solidFill>
                        <a:effectLst/>
                        <a:latin typeface="+mn-lt"/>
                        <a:ea typeface="+mn-ea"/>
                        <a:cs typeface="+mn-cs"/>
                      </a:endParaRPr>
                    </a:p>
                  </a:txBody>
                  <a:tcPr marT="45712" marB="45712" horzOverflow="overflow"/>
                </a:tc>
              </a:tr>
            </a:tbl>
          </a:graphicData>
        </a:graphic>
      </p:graphicFrame>
      <p:pic>
        <p:nvPicPr>
          <p:cNvPr id="25" name="Picture 24"/>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133353" y="16"/>
            <a:ext cx="858190" cy="1457325"/>
          </a:xfrm>
          <a:prstGeom prst="rect">
            <a:avLst/>
          </a:prstGeom>
        </p:spPr>
      </p:pic>
      <p:pic>
        <p:nvPicPr>
          <p:cNvPr id="10" name="Picture 5" descr="Picture10.png"/>
          <p:cNvPicPr>
            <a:picLocks noChangeAspect="1"/>
          </p:cNvPicPr>
          <p:nvPr/>
        </p:nvPicPr>
        <p:blipFill>
          <a:blip r:embed="rId4" cstate="print"/>
          <a:srcRect/>
          <a:stretch>
            <a:fillRect/>
          </a:stretch>
        </p:blipFill>
        <p:spPr bwMode="auto">
          <a:xfrm>
            <a:off x="6974200" y="4636269"/>
            <a:ext cx="947738" cy="1033463"/>
          </a:xfrm>
          <a:prstGeom prst="rect">
            <a:avLst/>
          </a:prstGeom>
          <a:noFill/>
          <a:ln w="9525">
            <a:noFill/>
            <a:miter lim="800000"/>
            <a:headEnd/>
            <a:tailEnd/>
          </a:ln>
        </p:spPr>
      </p:pic>
      <p:sp>
        <p:nvSpPr>
          <p:cNvPr id="9" name="TextBox 8"/>
          <p:cNvSpPr txBox="1"/>
          <p:nvPr/>
        </p:nvSpPr>
        <p:spPr>
          <a:xfrm>
            <a:off x="6961249" y="4660503"/>
            <a:ext cx="1135626" cy="369332"/>
          </a:xfrm>
          <a:prstGeom prst="rect">
            <a:avLst/>
          </a:prstGeom>
          <a:noFill/>
        </p:spPr>
        <p:txBody>
          <a:bodyPr wrap="square" rtlCol="0">
            <a:spAutoFit/>
          </a:bodyPr>
          <a:lstStyle/>
          <a:p>
            <a:r>
              <a:rPr lang="en-US" dirty="0" smtClean="0"/>
              <a:t>Page 10</a:t>
            </a:r>
            <a:endParaRPr lang="en-US" dirty="0"/>
          </a:p>
        </p:txBody>
      </p:sp>
    </p:spTree>
    <p:extLst>
      <p:ext uri="{BB962C8B-B14F-4D97-AF65-F5344CB8AC3E}">
        <p14:creationId xmlns:p14="http://schemas.microsoft.com/office/powerpoint/2010/main" val="1395873085"/>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925592"/>
            <a:ext cx="8378952" cy="5090624"/>
          </a:xfrm>
        </p:spPr>
        <p:txBody>
          <a:bodyPr/>
          <a:lstStyle/>
          <a:p>
            <a:r>
              <a:rPr lang="en-US" sz="3000" dirty="0" smtClean="0"/>
              <a:t>Stage 1 Learning Goals: </a:t>
            </a:r>
          </a:p>
          <a:p>
            <a:pPr lvl="1"/>
            <a:r>
              <a:rPr lang="en-US" dirty="0" smtClean="0"/>
              <a:t>Connecticut Core Standards (CCS)</a:t>
            </a:r>
          </a:p>
          <a:p>
            <a:pPr lvl="1"/>
            <a:r>
              <a:rPr lang="en-US" dirty="0" smtClean="0"/>
              <a:t>Understandings (U) and key/essential/guiding Questions (Q)</a:t>
            </a:r>
          </a:p>
          <a:p>
            <a:pPr lvl="1"/>
            <a:r>
              <a:rPr lang="en-US" dirty="0" smtClean="0"/>
              <a:t>Declarative and factual Knowledge and Skills (KS)</a:t>
            </a:r>
          </a:p>
          <a:p>
            <a:r>
              <a:rPr lang="en-US" sz="3000" dirty="0" smtClean="0"/>
              <a:t>Stage 2 Evidence:</a:t>
            </a:r>
          </a:p>
          <a:p>
            <a:pPr lvl="1"/>
            <a:r>
              <a:rPr lang="en-US" dirty="0" smtClean="0"/>
              <a:t>Performance Assessment (PA)</a:t>
            </a:r>
          </a:p>
          <a:p>
            <a:pPr lvl="1"/>
            <a:r>
              <a:rPr lang="en-US" dirty="0" smtClean="0"/>
              <a:t>Other Assessment (OA)</a:t>
            </a:r>
          </a:p>
          <a:p>
            <a:r>
              <a:rPr lang="en-US" sz="3000" dirty="0" smtClean="0"/>
              <a:t>Stage 3 Instructional Activities:</a:t>
            </a:r>
          </a:p>
          <a:p>
            <a:pPr lvl="1"/>
            <a:r>
              <a:rPr lang="en-US" dirty="0" smtClean="0"/>
              <a:t>Review one lesson for evidence that the Learning Goals are being addressed in the lesson (LG)</a:t>
            </a:r>
          </a:p>
        </p:txBody>
      </p:sp>
      <p:sp>
        <p:nvSpPr>
          <p:cNvPr id="3" name="Title 2"/>
          <p:cNvSpPr>
            <a:spLocks noGrp="1"/>
          </p:cNvSpPr>
          <p:nvPr>
            <p:ph type="title"/>
          </p:nvPr>
        </p:nvSpPr>
        <p:spPr>
          <a:xfrm>
            <a:off x="384048" y="228600"/>
            <a:ext cx="8153400" cy="685800"/>
          </a:xfrm>
        </p:spPr>
        <p:txBody>
          <a:bodyPr/>
          <a:lstStyle/>
          <a:p>
            <a:r>
              <a:rPr lang="en-US" dirty="0" smtClean="0"/>
              <a:t>Annotations and “Look-fors”</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22</a:t>
            </a:fld>
            <a:endParaRPr lang="en-US" dirty="0"/>
          </a:p>
        </p:txBody>
      </p:sp>
    </p:spTree>
    <p:extLst>
      <p:ext uri="{BB962C8B-B14F-4D97-AF65-F5344CB8AC3E}">
        <p14:creationId xmlns:p14="http://schemas.microsoft.com/office/powerpoint/2010/main" val="3944348224"/>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13306</TotalTime>
  <Words>2784</Words>
  <Application>Microsoft Office PowerPoint</Application>
  <PresentationFormat>On-screen Show (4:3)</PresentationFormat>
  <Paragraphs>215</Paragraphs>
  <Slides>17</Slides>
  <Notes>17</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17</vt:i4>
      </vt:variant>
    </vt:vector>
  </HeadingPairs>
  <TitlesOfParts>
    <vt:vector size="24" baseType="lpstr">
      <vt:lpstr>Arial</vt:lpstr>
      <vt:lpstr>Calibri</vt:lpstr>
      <vt:lpstr>Calibri Light</vt:lpstr>
      <vt:lpstr>Times New Roman</vt:lpstr>
      <vt:lpstr>LtBkgBlueBorder</vt:lpstr>
      <vt:lpstr>LtBkgNoBorder</vt:lpstr>
      <vt:lpstr>Custom Design</vt:lpstr>
      <vt:lpstr>Connecticut Core Standards  for English Language Arts &amp; Literacy</vt:lpstr>
      <vt:lpstr>Part 2</vt:lpstr>
      <vt:lpstr>CCS-Aligned Units and Lessons</vt:lpstr>
      <vt:lpstr>Backward Design:  Begin with the End in Mind</vt:lpstr>
      <vt:lpstr>Stage 1 – Learning Goals</vt:lpstr>
      <vt:lpstr>Stage 2 – Evidence</vt:lpstr>
      <vt:lpstr>Stage 3 – Instructional Activities</vt:lpstr>
      <vt:lpstr>Activity 2a:  Reviewing an Exemplar Unit</vt:lpstr>
      <vt:lpstr>Annotations and “Look-fors”</vt:lpstr>
      <vt:lpstr>Zooming in on a Lesson</vt:lpstr>
      <vt:lpstr>Formative Assessment</vt:lpstr>
      <vt:lpstr>Activity 2b:  Reviewing an Exemplar Unit</vt:lpstr>
      <vt:lpstr>Annotations and “Look-Fors”</vt:lpstr>
      <vt:lpstr>Compare Units and Lessons</vt:lpstr>
      <vt:lpstr>Quick Write</vt:lpstr>
      <vt:lpstr>Sample Unit Template</vt:lpstr>
      <vt:lpstr>Sample Lesson Plan Template</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817</cp:revision>
  <cp:lastPrinted>2014-03-02T01:07:44Z</cp:lastPrinted>
  <dcterms:created xsi:type="dcterms:W3CDTF">2014-01-18T18:47:42Z</dcterms:created>
  <dcterms:modified xsi:type="dcterms:W3CDTF">2014-07-10T21:06:29Z</dcterms:modified>
</cp:coreProperties>
</file>