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98" showSpecialPlsOnTitleSld="0" saveSubsetFonts="1" bookmarkIdSeed="2">
  <p:sldMasterIdLst>
    <p:sldMasterId id="2147483687" r:id="rId1"/>
    <p:sldMasterId id="2147483711" r:id="rId2"/>
    <p:sldMasterId id="2147483723" r:id="rId3"/>
  </p:sldMasterIdLst>
  <p:notesMasterIdLst>
    <p:notesMasterId r:id="rId7"/>
  </p:notesMasterIdLst>
  <p:handoutMasterIdLst>
    <p:handoutMasterId r:id="rId8"/>
  </p:handoutMasterIdLst>
  <p:sldIdLst>
    <p:sldId id="370" r:id="rId4"/>
    <p:sldId id="489" r:id="rId5"/>
    <p:sldId id="490" r:id="rId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60" clrIdx="1"/>
  <p:cmAuthor id="2" name="Jackson, Dennis" initials="JD" lastIdx="12" clrIdx="2">
    <p:extLst/>
  </p:cmAuthor>
  <p:cmAuthor id="3" name="Kelley, Nora" initials="KN" lastIdx="1" clrIdx="3">
    <p:extLst/>
  </p:cmAuthor>
  <p:cmAuthor id="4" name="W2K" initials="W" lastIdx="28" clrIdx="4"/>
  <p:cmAuthor id="5" name="Michelle Wade" initials="MW" lastIdx="14" clrIdx="5"/>
  <p:cmAuthor id="6" name="Berlin, Debra" initials="BD" lastIdx="13" clrIdx="6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FFF85"/>
    <a:srgbClr val="0000FF"/>
    <a:srgbClr val="DF8045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37" autoAdjust="0"/>
    <p:restoredTop sz="98692" autoAdjust="0"/>
  </p:normalViewPr>
  <p:slideViewPr>
    <p:cSldViewPr snapToGrid="0">
      <p:cViewPr varScale="1">
        <p:scale>
          <a:sx n="67" d="100"/>
          <a:sy n="67" d="100"/>
        </p:scale>
        <p:origin x="37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>
      <p:cViewPr>
        <p:scale>
          <a:sx n="80" d="100"/>
          <a:sy n="80" d="100"/>
        </p:scale>
        <p:origin x="-1158" y="60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7/10/2014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7/10/2014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(Slides 1-7, including the Pre-Assessment, will take about 20 minutes total.)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aseline="0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>
                <a:solidFill>
                  <a:prstClr val="black"/>
                </a:solidFill>
              </a:rPr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6CB26986-BD78-4EC4-A503-44E8A663A55E}" type="datetime1">
              <a:rPr lang="en-US" smtClean="0">
                <a:solidFill>
                  <a:prstClr val="black"/>
                </a:solidFill>
                <a:latin typeface="Arial" pitchFamily="34" charset="0"/>
              </a:rPr>
              <a:pPr/>
              <a:t>7/10/2014</a:t>
            </a:fld>
            <a:endParaRPr lang="en-US" dirty="0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>
                <a:solidFill>
                  <a:prstClr val="black"/>
                </a:solidFill>
              </a:rPr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>
                <a:solidFill>
                  <a:prstClr val="black"/>
                </a:solidFill>
              </a:rPr>
              <a:pPr/>
              <a:t>99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555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(Allow 25 minutes for this activity; adjust time as needed.)</a:t>
            </a:r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6384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E86A2665-5064-4C95-B42A-52ADBA250F55}" type="datetime1">
              <a:rPr lang="en-US" smtClean="0">
                <a:latin typeface="Arial" pitchFamily="34" charset="0"/>
              </a:rPr>
              <a:pPr/>
              <a:t>7/10/2014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6384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9ECF7B-23D5-427F-B5F3-FF56EE220A7C}" type="slidenum">
              <a:rPr lang="en-US"/>
              <a:pPr/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579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9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516924" y="6008687"/>
            <a:ext cx="19413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Activity</a:t>
            </a:r>
            <a:r>
              <a:rPr lang="en-US" sz="2800" b="1" baseline="0" dirty="0" smtClean="0">
                <a:solidFill>
                  <a:schemeClr val="bg1"/>
                </a:solidFill>
              </a:rPr>
              <a:t> 10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722" r:id="rId3"/>
    <p:sldLayoutId id="2147483718" r:id="rId4"/>
    <p:sldLayoutId id="2147483719" r:id="rId5"/>
    <p:sldLayoutId id="2147483694" r:id="rId6"/>
    <p:sldLayoutId id="2147483695" r:id="rId7"/>
    <p:sldLayoutId id="2147483720" r:id="rId8"/>
    <p:sldLayoutId id="2147483721" r:id="rId9"/>
    <p:sldLayoutId id="2147483710" r:id="rId10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36" r:id="rId8"/>
    <p:sldLayoutId id="2147483737" r:id="rId9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048" y="19018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8" y="34411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23900" y="4244916"/>
            <a:ext cx="8046613" cy="155016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2 Grades K–5: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Close Reading, Academic Language, and Text-based Discussion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623888" y="2911912"/>
            <a:ext cx="7886700" cy="609398"/>
          </a:xfrm>
        </p:spPr>
        <p:txBody>
          <a:bodyPr/>
          <a:lstStyle/>
          <a:p>
            <a:r>
              <a:rPr lang="en-US" dirty="0" smtClean="0"/>
              <a:t>Planning for Success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smtClean="0">
                <a:solidFill>
                  <a:prstClr val="white">
                    <a:lumMod val="65000"/>
                  </a:prstClr>
                </a:solidFill>
              </a:rPr>
              <a:pPr/>
              <a:t>99</a:t>
            </a:fld>
            <a:endParaRPr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43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2"/>
          <p:cNvSpPr>
            <a:spLocks noGrp="1"/>
          </p:cNvSpPr>
          <p:nvPr>
            <p:ph type="title"/>
          </p:nvPr>
        </p:nvSpPr>
        <p:spPr>
          <a:xfrm>
            <a:off x="1138334" y="230188"/>
            <a:ext cx="7624665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Activity 10: Action Planning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609603" y="1557384"/>
          <a:ext cx="7791447" cy="377661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791447"/>
              </a:tblGrid>
              <a:tr h="569536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Activity 10: Make an Action Plan</a:t>
                      </a:r>
                      <a:endParaRPr lang="en-US" sz="2400" b="0" dirty="0"/>
                    </a:p>
                  </a:txBody>
                  <a:tcPr anchor="ctr"/>
                </a:tc>
              </a:tr>
              <a:tr h="3207080">
                <a:tc>
                  <a:txBody>
                    <a:bodyPr/>
                    <a:lstStyle/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/>
                        <a:t>Reflect</a:t>
                      </a:r>
                      <a:r>
                        <a:rPr lang="en-US" sz="2400" kern="1200" baseline="0" dirty="0" smtClean="0"/>
                        <a:t> on today’s learning.</a:t>
                      </a:r>
                      <a:endParaRPr lang="en-US" sz="2400" kern="1200" dirty="0" smtClean="0"/>
                    </a:p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/>
                        <a:t>Work with your school team (or with a job-alike partner from another school) to review today’s activities.</a:t>
                      </a:r>
                    </a:p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>
                          <a:effectLst/>
                        </a:rPr>
                        <a:t> Develop a strategy for sharing Module 2’s key messages and resources (e.g., presentation, videos, resource links, and aligned instructional practices) with colleagues back at</a:t>
                      </a:r>
                      <a:r>
                        <a:rPr lang="en-US" sz="2400" kern="1200" baseline="0" dirty="0" smtClean="0">
                          <a:effectLst/>
                        </a:rPr>
                        <a:t> your</a:t>
                      </a:r>
                      <a:r>
                        <a:rPr lang="en-US" sz="2400" kern="1200" dirty="0" smtClean="0">
                          <a:effectLst/>
                        </a:rPr>
                        <a:t> schools.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100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pic>
        <p:nvPicPr>
          <p:cNvPr id="6" name="Picture 5" descr="Picture10.png"/>
          <p:cNvPicPr preferRelativeResize="0"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8729" y="5038153"/>
            <a:ext cx="950976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7125420" y="5072330"/>
            <a:ext cx="1086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57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7407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13299</TotalTime>
  <Words>144</Words>
  <Application>Microsoft Office PowerPoint</Application>
  <PresentationFormat>On-screen Show (4:3)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Planning for Success  </vt:lpstr>
      <vt:lpstr>Activity 10: Action Planning 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824</cp:revision>
  <cp:lastPrinted>2014-03-02T01:07:44Z</cp:lastPrinted>
  <dcterms:created xsi:type="dcterms:W3CDTF">2014-01-18T18:47:42Z</dcterms:created>
  <dcterms:modified xsi:type="dcterms:W3CDTF">2014-07-10T21:14:45Z</dcterms:modified>
</cp:coreProperties>
</file>