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79" showSpecialPlsOnTitleSld="0" saveSubsetFonts="1">
  <p:sldMasterIdLst>
    <p:sldMasterId id="2147483687" r:id="rId1"/>
    <p:sldMasterId id="2147483711" r:id="rId2"/>
    <p:sldMasterId id="2147483723" r:id="rId3"/>
  </p:sldMasterIdLst>
  <p:notesMasterIdLst>
    <p:notesMasterId r:id="rId9"/>
  </p:notesMasterIdLst>
  <p:handoutMasterIdLst>
    <p:handoutMasterId r:id="rId10"/>
  </p:handoutMasterIdLst>
  <p:sldIdLst>
    <p:sldId id="370" r:id="rId4"/>
    <p:sldId id="463" r:id="rId5"/>
    <p:sldId id="464" r:id="rId6"/>
    <p:sldId id="465" r:id="rId7"/>
    <p:sldId id="466" r:id="rId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9268"/>
    <a:srgbClr val="0000FF"/>
    <a:srgbClr val="FFFF85"/>
    <a:srgbClr val="DF8045"/>
    <a:srgbClr val="FFC000"/>
    <a:srgbClr val="32C658"/>
    <a:srgbClr val="D4ECBA"/>
    <a:srgbClr val="92D050"/>
    <a:srgbClr val="9BBB59"/>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58" autoAdjust="0"/>
    <p:restoredTop sz="86355" autoAdjust="0"/>
  </p:normalViewPr>
  <p:slideViewPr>
    <p:cSldViewPr snapToGrid="0">
      <p:cViewPr varScale="1">
        <p:scale>
          <a:sx n="58" d="100"/>
          <a:sy n="58" d="100"/>
        </p:scale>
        <p:origin x="834" y="3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70" d="100"/>
        <a:sy n="70" d="100"/>
      </p:scale>
      <p:origin x="0" y="0"/>
    </p:cViewPr>
  </p:sorterViewPr>
  <p:notesViewPr>
    <p:cSldViewPr snapToGrid="0">
      <p:cViewPr varScale="1">
        <p:scale>
          <a:sx n="88" d="100"/>
          <a:sy n="88" d="100"/>
        </p:scale>
        <p:origin x="3696" y="9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7/9/2014</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7/9/2014</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1-5, including the Pre-Assessment, will take about 10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79</a:t>
            </a:fld>
            <a:endParaRPr lang="en-US"/>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Slide Image Placeholder 1"/>
          <p:cNvSpPr>
            <a:spLocks noGrp="1" noRot="1" noChangeAspect="1" noTextEdit="1"/>
          </p:cNvSpPr>
          <p:nvPr>
            <p:ph type="sldImg"/>
          </p:nvPr>
        </p:nvSpPr>
        <p:spPr bwMode="auto">
          <a:noFill/>
          <a:ln>
            <a:solidFill>
              <a:srgbClr val="000000"/>
            </a:solidFill>
            <a:miter lim="800000"/>
            <a:headEnd/>
            <a:tailEnd/>
          </a:ln>
        </p:spPr>
      </p:sp>
      <p:sp>
        <p:nvSpPr>
          <p:cNvPr id="21606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dirty="0" smtClean="0"/>
              <a:t>Section 7: Supporting Change</a:t>
            </a:r>
            <a:endParaRPr lang="en-US" dirty="0" smtClean="0"/>
          </a:p>
          <a:p>
            <a:r>
              <a:rPr lang="en-US" dirty="0" smtClean="0"/>
              <a:t>Section 7 Training Objectives:</a:t>
            </a:r>
          </a:p>
          <a:p>
            <a:pPr lvl="0">
              <a:buFont typeface="Arial" pitchFamily="34" charset="0"/>
              <a:buChar char="•"/>
            </a:pPr>
            <a:r>
              <a:rPr lang="en-US" dirty="0" smtClean="0"/>
              <a:t>To have participants create a plan for disseminating big ideas from the session with teachers at their school.</a:t>
            </a:r>
          </a:p>
          <a:p>
            <a:pPr lvl="0">
              <a:buFont typeface="Arial" pitchFamily="34" charset="0"/>
              <a:buChar char="•"/>
            </a:pPr>
            <a:r>
              <a:rPr lang="en-US" dirty="0" smtClean="0"/>
              <a:t>To have participants anticipate specific teacher questions and challenges around implementing lessons that incorporate the Standards for Mathematical Practices. </a:t>
            </a:r>
          </a:p>
          <a:p>
            <a:r>
              <a:rPr lang="en-US" dirty="0" smtClean="0"/>
              <a:t> </a:t>
            </a:r>
          </a:p>
          <a:p>
            <a:r>
              <a:rPr lang="en-US" dirty="0" smtClean="0"/>
              <a:t>Section 7 Outline:</a:t>
            </a:r>
          </a:p>
          <a:p>
            <a:r>
              <a:rPr lang="en-US" dirty="0" smtClean="0"/>
              <a:t>Participants will work in grade band groups to reflect on the module activities and discuss how big ideas from each will be shared with teachers back at their school. Facilitator will review module outcomes.</a:t>
            </a:r>
            <a:endParaRPr lang="en-US" b="1" dirty="0" smtClean="0"/>
          </a:p>
        </p:txBody>
      </p:sp>
      <p:sp>
        <p:nvSpPr>
          <p:cNvPr id="216068"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smtClean="0">
                <a:solidFill>
                  <a:prstClr val="black"/>
                </a:solidFill>
                <a:latin typeface="Arial" pitchFamily="34" charset="0"/>
              </a:rPr>
              <a:t>Public Consulting Group</a:t>
            </a:r>
          </a:p>
        </p:txBody>
      </p:sp>
      <p:sp>
        <p:nvSpPr>
          <p:cNvPr id="21606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F960920A-41DB-4B87-B699-72534B428F39}" type="datetime1">
              <a:rPr lang="en-US">
                <a:solidFill>
                  <a:prstClr val="black"/>
                </a:solidFill>
                <a:latin typeface="Arial" pitchFamily="34" charset="0"/>
              </a:rPr>
              <a:pPr/>
              <a:t>7/9/2014</a:t>
            </a:fld>
            <a:endParaRPr lang="en-US">
              <a:solidFill>
                <a:prstClr val="black"/>
              </a:solidFill>
              <a:latin typeface="Arial" pitchFamily="34" charset="0"/>
            </a:endParaRPr>
          </a:p>
        </p:txBody>
      </p:sp>
      <p:sp>
        <p:nvSpPr>
          <p:cNvPr id="21607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smtClean="0">
                <a:solidFill>
                  <a:prstClr val="black"/>
                </a:solidFill>
                <a:latin typeface="Arial" pitchFamily="34" charset="0"/>
              </a:rPr>
              <a:t>www.publicconsultinggroup.com</a:t>
            </a:r>
          </a:p>
        </p:txBody>
      </p:sp>
      <p:sp>
        <p:nvSpPr>
          <p:cNvPr id="216071"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6AD822A-19F9-4B21-940B-D50FC813AE11}" type="slidenum">
              <a:rPr lang="en-US">
                <a:solidFill>
                  <a:prstClr val="black"/>
                </a:solidFill>
                <a:latin typeface="Arial" pitchFamily="34" charset="0"/>
              </a:rPr>
              <a:pPr/>
              <a:t>80</a:t>
            </a:fld>
            <a:endParaRPr lang="en-US">
              <a:solidFill>
                <a:prstClr val="black"/>
              </a:solidFill>
              <a:latin typeface="Arial" pitchFamily="34" charset="0"/>
            </a:endParaRPr>
          </a:p>
        </p:txBody>
      </p:sp>
    </p:spTree>
    <p:extLst>
      <p:ext uri="{BB962C8B-B14F-4D97-AF65-F5344CB8AC3E}">
        <p14:creationId xmlns:p14="http://schemas.microsoft.com/office/powerpoint/2010/main" val="3182703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Slide Image Placeholder 1"/>
          <p:cNvSpPr>
            <a:spLocks noGrp="1" noRot="1" noChangeAspect="1" noTextEdit="1"/>
          </p:cNvSpPr>
          <p:nvPr>
            <p:ph type="sldImg"/>
          </p:nvPr>
        </p:nvSpPr>
        <p:spPr bwMode="auto">
          <a:noFill/>
          <a:ln>
            <a:solidFill>
              <a:srgbClr val="000000"/>
            </a:solidFill>
            <a:miter lim="800000"/>
            <a:headEnd/>
            <a:tailEnd/>
          </a:ln>
        </p:spPr>
      </p:sp>
      <p:sp>
        <p:nvSpPr>
          <p:cNvPr id="2263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What’s Your Plan? </a:t>
            </a:r>
            <a:r>
              <a:rPr lang="en-US" dirty="0" smtClean="0"/>
              <a:t>Allow participants the remaining time to </a:t>
            </a:r>
            <a:r>
              <a:rPr lang="en-US" b="0" dirty="0" smtClean="0"/>
              <a:t>use</a:t>
            </a:r>
            <a:r>
              <a:rPr lang="en-US" b="0" baseline="0" dirty="0" smtClean="0"/>
              <a:t> the space provided in the Participant Guide to plan for disseminating key learning from each of the module sections back at their school.</a:t>
            </a:r>
            <a:endParaRPr lang="en-US" dirty="0" smtClean="0"/>
          </a:p>
        </p:txBody>
      </p:sp>
      <p:sp>
        <p:nvSpPr>
          <p:cNvPr id="226308"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smtClean="0">
                <a:solidFill>
                  <a:prstClr val="black"/>
                </a:solidFill>
                <a:latin typeface="Arial" pitchFamily="34" charset="0"/>
              </a:rPr>
              <a:t>Public Consulting Group</a:t>
            </a:r>
          </a:p>
        </p:txBody>
      </p:sp>
      <p:sp>
        <p:nvSpPr>
          <p:cNvPr id="22630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7830BB7B-A423-4D5B-9256-D77F3C643705}" type="datetime1">
              <a:rPr lang="en-US">
                <a:solidFill>
                  <a:prstClr val="black"/>
                </a:solidFill>
                <a:latin typeface="Arial" pitchFamily="34" charset="0"/>
              </a:rPr>
              <a:pPr/>
              <a:t>7/9/2014</a:t>
            </a:fld>
            <a:endParaRPr lang="en-US">
              <a:solidFill>
                <a:prstClr val="black"/>
              </a:solidFill>
              <a:latin typeface="Arial" pitchFamily="34" charset="0"/>
            </a:endParaRPr>
          </a:p>
        </p:txBody>
      </p:sp>
      <p:sp>
        <p:nvSpPr>
          <p:cNvPr id="22631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smtClean="0">
                <a:solidFill>
                  <a:prstClr val="black"/>
                </a:solidFill>
                <a:latin typeface="Arial" pitchFamily="34" charset="0"/>
              </a:rPr>
              <a:t>www.publicconsultinggroup.com</a:t>
            </a:r>
          </a:p>
        </p:txBody>
      </p:sp>
      <p:sp>
        <p:nvSpPr>
          <p:cNvPr id="226311"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56624A5-9F5E-413C-AF9A-01EAFA7C6645}" type="slidenum">
              <a:rPr lang="en-US">
                <a:solidFill>
                  <a:prstClr val="black"/>
                </a:solidFill>
                <a:latin typeface="Arial" pitchFamily="34" charset="0"/>
              </a:rPr>
              <a:pPr/>
              <a:t>81</a:t>
            </a:fld>
            <a:endParaRPr lang="en-US">
              <a:solidFill>
                <a:prstClr val="black"/>
              </a:solidFill>
              <a:latin typeface="Arial" pitchFamily="34" charset="0"/>
            </a:endParaRPr>
          </a:p>
        </p:txBody>
      </p:sp>
    </p:spTree>
    <p:extLst>
      <p:ext uri="{BB962C8B-B14F-4D97-AF65-F5344CB8AC3E}">
        <p14:creationId xmlns:p14="http://schemas.microsoft.com/office/powerpoint/2010/main" val="1806526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p:spPr>
      </p:sp>
      <p:sp>
        <p:nvSpPr>
          <p:cNvPr id="1320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Review the outcomes for the day.</a:t>
            </a:r>
          </a:p>
        </p:txBody>
      </p:sp>
      <p:sp>
        <p:nvSpPr>
          <p:cNvPr id="13210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smtClean="0">
                <a:solidFill>
                  <a:prstClr val="black"/>
                </a:solidFill>
                <a:latin typeface="Arial" pitchFamily="34" charset="0"/>
              </a:rPr>
              <a:t>Public Consulting Group</a:t>
            </a:r>
          </a:p>
        </p:txBody>
      </p:sp>
      <p:sp>
        <p:nvSpPr>
          <p:cNvPr id="132101"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C83D457D-9BE6-4D73-A44D-1308AD5B53F0}" type="datetime1">
              <a:rPr lang="en-US">
                <a:solidFill>
                  <a:prstClr val="black"/>
                </a:solidFill>
                <a:latin typeface="Arial" pitchFamily="34" charset="0"/>
              </a:rPr>
              <a:pPr/>
              <a:t>7/9/2014</a:t>
            </a:fld>
            <a:endParaRPr lang="en-US">
              <a:solidFill>
                <a:prstClr val="black"/>
              </a:solidFill>
              <a:latin typeface="Arial" pitchFamily="34" charset="0"/>
            </a:endParaRPr>
          </a:p>
        </p:txBody>
      </p:sp>
      <p:sp>
        <p:nvSpPr>
          <p:cNvPr id="13210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smtClean="0">
                <a:solidFill>
                  <a:prstClr val="black"/>
                </a:solidFill>
                <a:latin typeface="Arial" pitchFamily="34" charset="0"/>
              </a:rPr>
              <a:t>www.publicconsultinggroup.com</a:t>
            </a:r>
          </a:p>
        </p:txBody>
      </p:sp>
      <p:sp>
        <p:nvSpPr>
          <p:cNvPr id="132103"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5478F79-E2DF-4D7B-8363-DB71134D1661}" type="slidenum">
              <a:rPr lang="en-US">
                <a:solidFill>
                  <a:prstClr val="black"/>
                </a:solidFill>
                <a:latin typeface="Arial" pitchFamily="34" charset="0"/>
              </a:rPr>
              <a:pPr/>
              <a:t>82</a:t>
            </a:fld>
            <a:endParaRPr lang="en-US">
              <a:solidFill>
                <a:prstClr val="black"/>
              </a:solidFill>
              <a:latin typeface="Arial" pitchFamily="34" charset="0"/>
            </a:endParaRPr>
          </a:p>
        </p:txBody>
      </p:sp>
    </p:spTree>
    <p:extLst>
      <p:ext uri="{BB962C8B-B14F-4D97-AF65-F5344CB8AC3E}">
        <p14:creationId xmlns:p14="http://schemas.microsoft.com/office/powerpoint/2010/main" val="31467360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p:spPr>
      </p:sp>
      <p:sp>
        <p:nvSpPr>
          <p:cNvPr id="1331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Review the outcomes for the day</a:t>
            </a:r>
            <a:r>
              <a:rPr lang="en-US" baseline="0" dirty="0" smtClean="0"/>
              <a:t> (cont’d).</a:t>
            </a:r>
            <a:endParaRPr lang="en-US" dirty="0" smtClean="0"/>
          </a:p>
          <a:p>
            <a:pPr>
              <a:spcBef>
                <a:spcPct val="0"/>
              </a:spcBef>
            </a:pPr>
            <a:endParaRPr lang="en-US" dirty="0" smtClean="0"/>
          </a:p>
        </p:txBody>
      </p:sp>
      <p:sp>
        <p:nvSpPr>
          <p:cNvPr id="13312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smtClean="0">
                <a:solidFill>
                  <a:prstClr val="black"/>
                </a:solidFill>
                <a:latin typeface="Arial" pitchFamily="34" charset="0"/>
              </a:rPr>
              <a:t>Public Consulting Group</a:t>
            </a:r>
          </a:p>
        </p:txBody>
      </p:sp>
      <p:sp>
        <p:nvSpPr>
          <p:cNvPr id="13312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00BCC635-465E-4E8D-BEC0-F54D65151E12}" type="datetime1">
              <a:rPr lang="en-US">
                <a:solidFill>
                  <a:prstClr val="black"/>
                </a:solidFill>
                <a:latin typeface="Arial" pitchFamily="34" charset="0"/>
              </a:rPr>
              <a:pPr/>
              <a:t>7/9/2014</a:t>
            </a:fld>
            <a:endParaRPr lang="en-US">
              <a:solidFill>
                <a:prstClr val="black"/>
              </a:solidFill>
              <a:latin typeface="Arial" pitchFamily="34" charset="0"/>
            </a:endParaRPr>
          </a:p>
        </p:txBody>
      </p:sp>
      <p:sp>
        <p:nvSpPr>
          <p:cNvPr id="13312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smtClean="0">
                <a:solidFill>
                  <a:prstClr val="black"/>
                </a:solidFill>
                <a:latin typeface="Arial" pitchFamily="34" charset="0"/>
              </a:rPr>
              <a:t>www.publicconsultinggroup.com</a:t>
            </a:r>
          </a:p>
        </p:txBody>
      </p:sp>
      <p:sp>
        <p:nvSpPr>
          <p:cNvPr id="13312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DD96F60-4D9F-4A25-84B7-0C2B67472C22}" type="slidenum">
              <a:rPr lang="en-US">
                <a:solidFill>
                  <a:prstClr val="black"/>
                </a:solidFill>
                <a:latin typeface="Arial" pitchFamily="34" charset="0"/>
              </a:rPr>
              <a:pPr/>
              <a:t>83</a:t>
            </a:fld>
            <a:endParaRPr lang="en-US">
              <a:solidFill>
                <a:prstClr val="black"/>
              </a:solidFill>
              <a:latin typeface="Arial" pitchFamily="34" charset="0"/>
            </a:endParaRPr>
          </a:p>
        </p:txBody>
      </p:sp>
    </p:spTree>
    <p:extLst>
      <p:ext uri="{BB962C8B-B14F-4D97-AF65-F5344CB8AC3E}">
        <p14:creationId xmlns:p14="http://schemas.microsoft.com/office/powerpoint/2010/main" val="31822728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7906152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228380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3162030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4147551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a:t>
            </a:r>
            <a:endParaRPr lang="en-US"/>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0379566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a:t>
            </a:r>
            <a:endParaRPr lang="en-US"/>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3035443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 </a:t>
            </a:r>
            <a:endParaRPr lang="en-US"/>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0120275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26032609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1222636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4199313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5.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image" Target="../media/image4.png"/><Relationship Id="rId5" Type="http://schemas.openxmlformats.org/officeDocument/2006/relationships/slideLayout" Target="../slideLayouts/slideLayout15.xml"/><Relationship Id="rId10" Type="http://schemas.openxmlformats.org/officeDocument/2006/relationships/image" Target="../media/image6.png"/><Relationship Id="rId4" Type="http://schemas.openxmlformats.org/officeDocument/2006/relationships/slideLayout" Target="../slideLayouts/slideLayout14.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3.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3"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4"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488787" y="6035040"/>
            <a:ext cx="1617785" cy="523220"/>
          </a:xfrm>
          <a:prstGeom prst="rect">
            <a:avLst/>
          </a:prstGeom>
          <a:noFill/>
        </p:spPr>
        <p:txBody>
          <a:bodyPr wrap="square" rtlCol="0">
            <a:spAutoFit/>
          </a:bodyPr>
          <a:lstStyle/>
          <a:p>
            <a:r>
              <a:rPr lang="en-US" sz="2800" b="1" i="0" smtClean="0">
                <a:solidFill>
                  <a:schemeClr val="bg1"/>
                </a:solidFill>
              </a:rPr>
              <a:t>Section</a:t>
            </a:r>
            <a:r>
              <a:rPr lang="en-US" sz="2800" b="1" i="0" baseline="0" smtClean="0">
                <a:solidFill>
                  <a:schemeClr val="bg1"/>
                </a:solidFill>
              </a:rPr>
              <a:t> 7</a:t>
            </a:r>
            <a:endParaRPr lang="en-US" sz="2800" b="1" i="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90" r:id="rId2"/>
    <p:sldLayoutId id="2147483722" r:id="rId3"/>
    <p:sldLayoutId id="2147483718" r:id="rId4"/>
    <p:sldLayoutId id="2147483719" r:id="rId5"/>
    <p:sldLayoutId id="2147483694" r:id="rId6"/>
    <p:sldLayoutId id="2147483695" r:id="rId7"/>
    <p:sldLayoutId id="2147483720" r:id="rId8"/>
    <p:sldLayoutId id="2147483721" r:id="rId9"/>
    <p:sldLayoutId id="2147483710" r:id="rId10"/>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1 Grades K–5: </a:t>
            </a:r>
          </a:p>
          <a:p>
            <a:r>
              <a:rPr lang="en-US" i="0" dirty="0" smtClean="0">
                <a:solidFill>
                  <a:schemeClr val="tx2"/>
                </a:solidFill>
              </a:rPr>
              <a:t>Focus on Practice Standards</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p:cNvSpPr>
            <a:spLocks noGrp="1"/>
          </p:cNvSpPr>
          <p:nvPr>
            <p:ph type="title"/>
          </p:nvPr>
        </p:nvSpPr>
        <p:spPr>
          <a:xfrm>
            <a:off x="623888" y="2911912"/>
            <a:ext cx="7886700" cy="609398"/>
          </a:xfrm>
        </p:spPr>
        <p:txBody>
          <a:bodyPr/>
          <a:lstStyle/>
          <a:p>
            <a:r>
              <a:rPr lang="en-US" dirty="0" smtClean="0"/>
              <a:t>Planning for Change</a:t>
            </a:r>
          </a:p>
        </p:txBody>
      </p:sp>
      <p:sp>
        <p:nvSpPr>
          <p:cNvPr id="7" name="Text Placeholder 6"/>
          <p:cNvSpPr>
            <a:spLocks noGrp="1"/>
          </p:cNvSpPr>
          <p:nvPr>
            <p:ph type="body" idx="1"/>
          </p:nvPr>
        </p:nvSpPr>
        <p:spPr/>
        <p:txBody>
          <a:bodyPr/>
          <a:lstStyle/>
          <a:p>
            <a:r>
              <a:rPr lang="en-US" smtClean="0"/>
              <a:t>Section 7</a:t>
            </a:r>
            <a:endParaRPr lang="en-US" dirty="0"/>
          </a:p>
        </p:txBody>
      </p:sp>
      <p:sp>
        <p:nvSpPr>
          <p:cNvPr id="6" name="Slide Number Placeholder 5"/>
          <p:cNvSpPr>
            <a:spLocks noGrp="1"/>
          </p:cNvSpPr>
          <p:nvPr>
            <p:ph type="sldNum" sz="quarter" idx="12"/>
          </p:nvPr>
        </p:nvSpPr>
        <p:spPr/>
        <p:txBody>
          <a:bodyPr/>
          <a:lstStyle/>
          <a:p>
            <a:fld id="{55151567-981F-44F4-8EC7-AA6FCD465944}" type="slidenum">
              <a:rPr lang="en-US" smtClean="0"/>
              <a:pPr/>
              <a:t>80</a:t>
            </a:fld>
            <a:endParaRPr lang="en-US"/>
          </a:p>
        </p:txBody>
      </p:sp>
      <p:pic>
        <p:nvPicPr>
          <p:cNvPr id="107526" name="Picture 7" descr="discussion 2.png"/>
          <p:cNvPicPr>
            <a:picLocks noChangeAspect="1" noChangeArrowheads="1"/>
          </p:cNvPicPr>
          <p:nvPr/>
        </p:nvPicPr>
        <p:blipFill>
          <a:blip r:embed="rId3" cstate="print"/>
          <a:srcRect/>
          <a:stretch>
            <a:fillRect/>
          </a:stretch>
        </p:blipFill>
        <p:spPr bwMode="auto">
          <a:xfrm>
            <a:off x="6400800" y="4572000"/>
            <a:ext cx="1600200" cy="1524000"/>
          </a:xfrm>
          <a:prstGeom prst="rect">
            <a:avLst/>
          </a:prstGeom>
          <a:noFill/>
          <a:ln w="9525">
            <a:noFill/>
            <a:miter lim="800000"/>
            <a:headEnd/>
            <a:tailEnd/>
          </a:ln>
        </p:spPr>
      </p:pic>
      <p:pic>
        <p:nvPicPr>
          <p:cNvPr id="8" name="Picture 7"/>
          <p:cNvPicPr>
            <a:picLocks noChangeAspect="1"/>
          </p:cNvPicPr>
          <p:nvPr/>
        </p:nvPicPr>
        <p:blipFill rotWithShape="1">
          <a:blip r:embed="rId4" cstate="print">
            <a:extLst>
              <a:ext uri="{28A0092B-C50C-407E-A947-70E740481C1C}">
                <a14:useLocalDpi xmlns:a14="http://schemas.microsoft.com/office/drawing/2010/main" val="0"/>
              </a:ext>
            </a:extLst>
          </a:blip>
          <a:srcRect l="19747" r="21365"/>
          <a:stretch/>
        </p:blipFill>
        <p:spPr>
          <a:xfrm>
            <a:off x="7207594" y="2354607"/>
            <a:ext cx="1262044" cy="2143125"/>
          </a:xfrm>
          <a:prstGeom prst="rect">
            <a:avLst/>
          </a:prstGeom>
        </p:spPr>
      </p:pic>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3" name="Title 2"/>
          <p:cNvSpPr>
            <a:spLocks noGrp="1"/>
          </p:cNvSpPr>
          <p:nvPr>
            <p:ph type="title"/>
          </p:nvPr>
        </p:nvSpPr>
        <p:spPr/>
        <p:txBody>
          <a:bodyPr>
            <a:normAutofit/>
          </a:bodyPr>
          <a:lstStyle/>
          <a:p>
            <a:r>
              <a:rPr lang="en-US" sz="4000" dirty="0" smtClean="0"/>
              <a:t>What's Your Plan?</a:t>
            </a:r>
          </a:p>
        </p:txBody>
      </p:sp>
      <p:sp>
        <p:nvSpPr>
          <p:cNvPr id="117762" name="Content Placeholder 1"/>
          <p:cNvSpPr>
            <a:spLocks noGrp="1"/>
          </p:cNvSpPr>
          <p:nvPr>
            <p:ph type="body" sz="quarter" idx="10"/>
          </p:nvPr>
        </p:nvSpPr>
        <p:spPr/>
        <p:txBody>
          <a:bodyPr/>
          <a:lstStyle/>
          <a:p>
            <a:r>
              <a:rPr lang="en-US" dirty="0" smtClean="0"/>
              <a:t>Determine how you will bring what you did today back to your school. </a:t>
            </a:r>
          </a:p>
          <a:p>
            <a:endParaRPr lang="en-US" dirty="0" smtClean="0"/>
          </a:p>
          <a:p>
            <a:r>
              <a:rPr lang="en-US" dirty="0" smtClean="0"/>
              <a:t>Determine what questions your colleagues may have. </a:t>
            </a:r>
          </a:p>
        </p:txBody>
      </p:sp>
      <p:sp>
        <p:nvSpPr>
          <p:cNvPr id="5" name="Slide Number Placeholder 4"/>
          <p:cNvSpPr>
            <a:spLocks noGrp="1"/>
          </p:cNvSpPr>
          <p:nvPr>
            <p:ph type="sldNum" sz="quarter" idx="12"/>
          </p:nvPr>
        </p:nvSpPr>
        <p:spPr/>
        <p:txBody>
          <a:bodyPr/>
          <a:lstStyle/>
          <a:p>
            <a:fld id="{9F71CA96-EDF3-4CEF-948A-8F748DB0E868}" type="slidenum">
              <a:rPr lang="en-US" smtClean="0"/>
              <a:pPr/>
              <a:t>81</a:t>
            </a:fld>
            <a:endParaRPr lang="en-US" dirty="0"/>
          </a:p>
        </p:txBody>
      </p:sp>
      <p:pic>
        <p:nvPicPr>
          <p:cNvPr id="117765" name="Picture 5" descr="discussion 2.png"/>
          <p:cNvPicPr>
            <a:picLocks noChangeAspect="1" noChangeArrowheads="1"/>
          </p:cNvPicPr>
          <p:nvPr/>
        </p:nvPicPr>
        <p:blipFill>
          <a:blip r:embed="rId3" cstate="print"/>
          <a:srcRect/>
          <a:stretch>
            <a:fillRect/>
          </a:stretch>
        </p:blipFill>
        <p:spPr bwMode="auto">
          <a:xfrm>
            <a:off x="6210300" y="4495800"/>
            <a:ext cx="1600200" cy="1524000"/>
          </a:xfrm>
          <a:prstGeom prst="rect">
            <a:avLst/>
          </a:prstGeom>
          <a:noFill/>
          <a:ln w="9525">
            <a:noFill/>
            <a:miter lim="800000"/>
            <a:headEnd/>
            <a:tailEnd/>
          </a:ln>
        </p:spPr>
      </p:pic>
      <p:sp>
        <p:nvSpPr>
          <p:cNvPr id="2" name="Footer Placeholder 1"/>
          <p:cNvSpPr>
            <a:spLocks noGrp="1"/>
          </p:cNvSpPr>
          <p:nvPr>
            <p:ph type="ftr" sz="quarter" idx="11"/>
          </p:nvPr>
        </p:nvSpPr>
        <p:spPr/>
        <p:txBody>
          <a:bodyPr/>
          <a:lstStyle/>
          <a:p>
            <a:r>
              <a:rPr lang="en-US" smtClean="0"/>
              <a:t> </a:t>
            </a:r>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itle 2"/>
          <p:cNvSpPr>
            <a:spLocks noGrp="1"/>
          </p:cNvSpPr>
          <p:nvPr>
            <p:ph type="title"/>
          </p:nvPr>
        </p:nvSpPr>
        <p:spPr/>
        <p:txBody>
          <a:bodyPr>
            <a:noAutofit/>
          </a:bodyPr>
          <a:lstStyle/>
          <a:p>
            <a:r>
              <a:rPr lang="en-US" sz="4000" dirty="0" smtClean="0"/>
              <a:t>Focus on Standards for Mathematical Practice Outcomes</a:t>
            </a:r>
          </a:p>
        </p:txBody>
      </p:sp>
      <p:sp>
        <p:nvSpPr>
          <p:cNvPr id="19459" name="Content Placeholder 1"/>
          <p:cNvSpPr>
            <a:spLocks noGrp="1"/>
          </p:cNvSpPr>
          <p:nvPr>
            <p:ph type="body" sz="quarter" idx="10"/>
          </p:nvPr>
        </p:nvSpPr>
        <p:spPr>
          <a:xfrm>
            <a:off x="381000" y="1417320"/>
            <a:ext cx="8382000" cy="4641271"/>
          </a:xfrm>
        </p:spPr>
        <p:txBody>
          <a:bodyPr/>
          <a:lstStyle/>
          <a:p>
            <a:pPr marL="0" indent="0">
              <a:buNone/>
            </a:pPr>
            <a:r>
              <a:rPr lang="en-US" sz="2800" b="1" dirty="0" smtClean="0"/>
              <a:t>By the end of this session you will have:</a:t>
            </a:r>
          </a:p>
          <a:p>
            <a:r>
              <a:rPr lang="en-US" sz="2600" dirty="0" smtClean="0"/>
              <a:t>Gained an initial understanding of the CCS-Math and the embedded changes and instructional shifts.</a:t>
            </a:r>
          </a:p>
          <a:p>
            <a:r>
              <a:rPr lang="en-US" sz="2600" dirty="0" smtClean="0"/>
              <a:t>Explored all eight of the Standards for Mathematical Practice and identified how they are related.</a:t>
            </a:r>
          </a:p>
          <a:p>
            <a:r>
              <a:rPr lang="en-US" sz="2600" dirty="0" smtClean="0"/>
              <a:t>Explored how practices can be clustered and examine the reasons why Practice 1: Make sense of problems and persevere in solving them and Practice 6: Attend to precision are considered the two “umbrella” standards that describe the habits of mind of successful mathematical thinkers. </a:t>
            </a:r>
          </a:p>
          <a:p>
            <a:endParaRPr lang="en-US" sz="2600" dirty="0" smtClean="0"/>
          </a:p>
        </p:txBody>
      </p:sp>
      <p:sp>
        <p:nvSpPr>
          <p:cNvPr id="5" name="Slide Number Placeholder 4"/>
          <p:cNvSpPr>
            <a:spLocks noGrp="1"/>
          </p:cNvSpPr>
          <p:nvPr>
            <p:ph type="sldNum" sz="quarter" idx="12"/>
          </p:nvPr>
        </p:nvSpPr>
        <p:spPr/>
        <p:txBody>
          <a:bodyPr/>
          <a:lstStyle/>
          <a:p>
            <a:fld id="{AD8D4AF1-7CC8-4517-894C-95FE2C0637D7}" type="slidenum">
              <a:rPr lang="en-US" smtClean="0"/>
              <a:pPr/>
              <a:t>82</a:t>
            </a:fld>
            <a:endParaRPr lang="en-US" dirty="0"/>
          </a:p>
        </p:txBody>
      </p:sp>
      <p:sp>
        <p:nvSpPr>
          <p:cNvPr id="2" name="Footer Placeholder 1"/>
          <p:cNvSpPr>
            <a:spLocks noGrp="1"/>
          </p:cNvSpPr>
          <p:nvPr>
            <p:ph type="ftr" sz="quarter" idx="11"/>
          </p:nvPr>
        </p:nvSpPr>
        <p:spPr/>
        <p:txBody>
          <a:bodyPr/>
          <a:lstStyle/>
          <a:p>
            <a:r>
              <a:rPr lang="en-US" smtClean="0"/>
              <a:t> </a:t>
            </a:r>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Title 2"/>
          <p:cNvSpPr>
            <a:spLocks noGrp="1"/>
          </p:cNvSpPr>
          <p:nvPr>
            <p:ph type="title"/>
          </p:nvPr>
        </p:nvSpPr>
        <p:spPr/>
        <p:txBody>
          <a:bodyPr>
            <a:noAutofit/>
          </a:bodyPr>
          <a:lstStyle/>
          <a:p>
            <a:r>
              <a:rPr lang="en-US" sz="4000" dirty="0" smtClean="0"/>
              <a:t>Focus on Standards for Mathematical Practice Outcomes (cont'd)</a:t>
            </a:r>
          </a:p>
        </p:txBody>
      </p:sp>
      <p:sp>
        <p:nvSpPr>
          <p:cNvPr id="19459" name="Content Placeholder 1"/>
          <p:cNvSpPr>
            <a:spLocks noGrp="1"/>
          </p:cNvSpPr>
          <p:nvPr>
            <p:ph type="body" sz="quarter" idx="10"/>
          </p:nvPr>
        </p:nvSpPr>
        <p:spPr>
          <a:xfrm>
            <a:off x="381000" y="1417320"/>
            <a:ext cx="8382000" cy="4829014"/>
          </a:xfrm>
        </p:spPr>
        <p:txBody>
          <a:bodyPr/>
          <a:lstStyle/>
          <a:p>
            <a:pPr marL="0" indent="0">
              <a:buNone/>
            </a:pPr>
            <a:r>
              <a:rPr lang="en-US" sz="2800" dirty="0" smtClean="0"/>
              <a:t>By the end of this session you will have:</a:t>
            </a:r>
          </a:p>
          <a:p>
            <a:r>
              <a:rPr lang="en-US" sz="2600" dirty="0" smtClean="0"/>
              <a:t>Identified evidence of the practices in tasks.</a:t>
            </a:r>
          </a:p>
          <a:p>
            <a:r>
              <a:rPr lang="en-US" sz="2600" dirty="0" smtClean="0"/>
              <a:t>Discussed and created grade-level descriptors for all eight practices.</a:t>
            </a:r>
          </a:p>
          <a:p>
            <a:r>
              <a:rPr lang="en-US" sz="2600" dirty="0" smtClean="0"/>
              <a:t>Explored how specific instructional strategies can help students meet major learning goals. </a:t>
            </a:r>
          </a:p>
          <a:p>
            <a:r>
              <a:rPr lang="en-US" sz="2600" dirty="0" smtClean="0"/>
              <a:t>Identified relevant resources for implementing the CCS-Math and created a peer support network. </a:t>
            </a:r>
          </a:p>
          <a:p>
            <a:r>
              <a:rPr lang="en-US" sz="2600" dirty="0" smtClean="0"/>
              <a:t>Identified ways in which you will share information with and provide support for teachers as they make changes to their instructional practice. </a:t>
            </a:r>
          </a:p>
          <a:p>
            <a:endParaRPr lang="en-US" sz="2600" dirty="0" smtClean="0"/>
          </a:p>
        </p:txBody>
      </p:sp>
      <p:sp>
        <p:nvSpPr>
          <p:cNvPr id="5" name="Slide Number Placeholder 4"/>
          <p:cNvSpPr>
            <a:spLocks noGrp="1"/>
          </p:cNvSpPr>
          <p:nvPr>
            <p:ph type="sldNum" sz="quarter" idx="12"/>
          </p:nvPr>
        </p:nvSpPr>
        <p:spPr/>
        <p:txBody>
          <a:bodyPr/>
          <a:lstStyle/>
          <a:p>
            <a:fld id="{1B164E58-F631-4785-8D59-D7BB0BAC1458}" type="slidenum">
              <a:rPr lang="en-US" smtClean="0"/>
              <a:pPr/>
              <a:t>83</a:t>
            </a:fld>
            <a:endParaRPr lang="en-US" dirty="0"/>
          </a:p>
        </p:txBody>
      </p:sp>
      <p:sp>
        <p:nvSpPr>
          <p:cNvPr id="2" name="Footer Placeholder 1"/>
          <p:cNvSpPr>
            <a:spLocks noGrp="1"/>
          </p:cNvSpPr>
          <p:nvPr>
            <p:ph type="ftr" sz="quarter" idx="11"/>
          </p:nvPr>
        </p:nvSpPr>
        <p:spPr/>
        <p:txBody>
          <a:bodyPr/>
          <a:lstStyle/>
          <a:p>
            <a:r>
              <a:rPr lang="en-US" smtClean="0"/>
              <a:t> </a:t>
            </a:r>
            <a:endParaRPr lang="en-US"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11076</TotalTime>
  <Words>379</Words>
  <Application>Microsoft Office PowerPoint</Application>
  <PresentationFormat>On-screen Show (4:3)</PresentationFormat>
  <Paragraphs>57</Paragraphs>
  <Slides>5</Slides>
  <Notes>5</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5</vt:i4>
      </vt:variant>
    </vt:vector>
  </HeadingPairs>
  <TitlesOfParts>
    <vt:vector size="12" baseType="lpstr">
      <vt:lpstr>Arial</vt:lpstr>
      <vt:lpstr>Calibri</vt:lpstr>
      <vt:lpstr>Calibri Light</vt:lpstr>
      <vt:lpstr>Times New Roman</vt:lpstr>
      <vt:lpstr>LtBkgBlueBorder</vt:lpstr>
      <vt:lpstr>LtBkgNoBorder</vt:lpstr>
      <vt:lpstr>Custom Design</vt:lpstr>
      <vt:lpstr>Connecticut Core Standards  for Mathematics</vt:lpstr>
      <vt:lpstr>Planning for Change</vt:lpstr>
      <vt:lpstr>What's Your Plan?</vt:lpstr>
      <vt:lpstr>Focus on Standards for Mathematical Practice Outcomes</vt:lpstr>
      <vt:lpstr>Focus on Standards for Mathematical Practice Outcomes (cont'd)</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524</cp:revision>
  <dcterms:created xsi:type="dcterms:W3CDTF">2014-01-18T18:47:42Z</dcterms:created>
  <dcterms:modified xsi:type="dcterms:W3CDTF">2014-07-09T19:17:38Z</dcterms:modified>
</cp:coreProperties>
</file>