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69" showSpecialPlsOnTitleSld="0" saveSubsetFonts="1">
  <p:sldMasterIdLst>
    <p:sldMasterId id="2147483687" r:id="rId1"/>
    <p:sldMasterId id="2147483711" r:id="rId2"/>
    <p:sldMasterId id="2147483723" r:id="rId3"/>
  </p:sldMasterIdLst>
  <p:notesMasterIdLst>
    <p:notesMasterId r:id="rId7"/>
  </p:notesMasterIdLst>
  <p:handoutMasterIdLst>
    <p:handoutMasterId r:id="rId8"/>
  </p:handoutMasterIdLst>
  <p:sldIdLst>
    <p:sldId id="370" r:id="rId4"/>
    <p:sldId id="453" r:id="rId5"/>
    <p:sldId id="454" r:id="rId6"/>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9268"/>
    <a:srgbClr val="0000FF"/>
    <a:srgbClr val="FFFF85"/>
    <a:srgbClr val="DF8045"/>
    <a:srgbClr val="FFC000"/>
    <a:srgbClr val="32C658"/>
    <a:srgbClr val="D4ECBA"/>
    <a:srgbClr val="92D050"/>
    <a:srgbClr val="9BBB59"/>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458" autoAdjust="0"/>
    <p:restoredTop sz="86355" autoAdjust="0"/>
  </p:normalViewPr>
  <p:slideViewPr>
    <p:cSldViewPr snapToGrid="0">
      <p:cViewPr varScale="1">
        <p:scale>
          <a:sx n="58" d="100"/>
          <a:sy n="58" d="100"/>
        </p:scale>
        <p:origin x="834" y="3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70" d="100"/>
        <a:sy n="70" d="100"/>
      </p:scale>
      <p:origin x="0" y="0"/>
    </p:cViewPr>
  </p:sorterViewPr>
  <p:notesViewPr>
    <p:cSldViewPr snapToGrid="0">
      <p:cViewPr varScale="1">
        <p:scale>
          <a:sx n="88" d="100"/>
          <a:sy n="88" d="100"/>
        </p:scale>
        <p:origin x="3696" y="96"/>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7/9/2014</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7/9/2014</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1-5, including the Pre-Assessment, will take about 10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69</a:t>
            </a:fld>
            <a:endParaRPr lang="en-US"/>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bwMode="auto">
          <a:noFill/>
          <a:ln>
            <a:solidFill>
              <a:srgbClr val="000000"/>
            </a:solidFill>
            <a:miter lim="800000"/>
            <a:headEnd/>
            <a:tailEnd/>
          </a:ln>
        </p:spPr>
      </p:sp>
      <p:sp>
        <p:nvSpPr>
          <p:cNvPr id="205827" name="Notes Placeholder 2"/>
          <p:cNvSpPr>
            <a:spLocks noGrp="1"/>
          </p:cNvSpPr>
          <p:nvPr>
            <p:ph type="body" idx="1"/>
          </p:nvPr>
        </p:nvSpPr>
        <p:spPr bwMode="auto">
          <a:noFill/>
        </p:spPr>
        <p:txBody>
          <a:bodyPr wrap="square" numCol="1" anchor="t" anchorCtr="0" compatLnSpc="1">
            <a:prstTxWarp prst="textNoShape">
              <a:avLst/>
            </a:prstTxWarp>
            <a:normAutofit fontScale="77500" lnSpcReduction="20000"/>
          </a:bodyPr>
          <a:lstStyle/>
          <a:p>
            <a:r>
              <a:rPr lang="en-US" b="1" dirty="0" smtClean="0"/>
              <a:t>Section 5: Attending to Precision in Every Lesson</a:t>
            </a:r>
            <a:endParaRPr lang="en-US" dirty="0" smtClean="0"/>
          </a:p>
          <a:p>
            <a:r>
              <a:rPr lang="en-US" dirty="0" smtClean="0"/>
              <a:t>Section 5 Training Objectives:</a:t>
            </a:r>
          </a:p>
          <a:p>
            <a:pPr lvl="0">
              <a:buFont typeface="Arial" pitchFamily="34" charset="0"/>
              <a:buChar char="•"/>
            </a:pPr>
            <a:r>
              <a:rPr lang="en-US" dirty="0" smtClean="0"/>
              <a:t>To provide participants with a deeper understanding of how to help students attend to precision in classroom lessons.</a:t>
            </a:r>
          </a:p>
          <a:p>
            <a:pPr lvl="0">
              <a:buFont typeface="Arial" pitchFamily="34" charset="0"/>
              <a:buChar char="•"/>
            </a:pPr>
            <a:r>
              <a:rPr lang="en-US" dirty="0" smtClean="0"/>
              <a:t>For participants to begin to identify instructional strategies that can be implemented to help students attend to precision. </a:t>
            </a:r>
          </a:p>
          <a:p>
            <a:r>
              <a:rPr lang="en-US" dirty="0" smtClean="0"/>
              <a:t> </a:t>
            </a:r>
          </a:p>
          <a:p>
            <a:r>
              <a:rPr lang="en-US" dirty="0" smtClean="0"/>
              <a:t>Section 5 Outline:</a:t>
            </a:r>
          </a:p>
          <a:p>
            <a:pPr marL="230520" indent="-230520">
              <a:buAutoNum type="arabicPeriod"/>
            </a:pPr>
            <a:r>
              <a:rPr lang="en-US" dirty="0" smtClean="0"/>
              <a:t>Participants will watch a classroom lesson in which the teacher helps students attend to precision.  </a:t>
            </a:r>
          </a:p>
          <a:p>
            <a:pPr marL="230520" indent="-230520">
              <a:buAutoNum type="arabicPeriod"/>
            </a:pPr>
            <a:r>
              <a:rPr lang="en-US" dirty="0" smtClean="0"/>
              <a:t>In groups, they will then discuss how this teacher gets students to attend to both the precision of the mathematical language and the calculations needed to complete the work.  </a:t>
            </a:r>
          </a:p>
          <a:p>
            <a:pPr marL="230520" indent="-230520">
              <a:buAutoNum type="arabicPeriod"/>
            </a:pPr>
            <a:r>
              <a:rPr lang="en-US" dirty="0" smtClean="0"/>
              <a:t>The facilitator will wrap up Section 5 by charting the instructional strategies identified by the participants and using that list of strategies to transition to Section 6.</a:t>
            </a:r>
          </a:p>
          <a:p>
            <a:pPr>
              <a:spcBef>
                <a:spcPct val="0"/>
              </a:spcBef>
            </a:pPr>
            <a:endParaRPr lang="en-US" dirty="0" smtClean="0"/>
          </a:p>
          <a:p>
            <a:r>
              <a:rPr lang="en-US" b="1" dirty="0" smtClean="0"/>
              <a:t>Supporting Documents</a:t>
            </a:r>
            <a:endParaRPr lang="en-US" dirty="0" smtClean="0"/>
          </a:p>
          <a:p>
            <a:pPr lvl="0"/>
            <a:r>
              <a:rPr lang="en-US" dirty="0" smtClean="0"/>
              <a:t>Video Observations Sheet </a:t>
            </a:r>
          </a:p>
          <a:p>
            <a:r>
              <a:rPr lang="en-US" b="1" dirty="0" smtClean="0"/>
              <a:t> </a:t>
            </a:r>
            <a:endParaRPr lang="en-US" dirty="0" smtClean="0"/>
          </a:p>
          <a:p>
            <a:r>
              <a:rPr lang="en-US" b="1" dirty="0" smtClean="0"/>
              <a:t>Materials</a:t>
            </a:r>
            <a:endParaRPr lang="en-US" dirty="0" smtClean="0"/>
          </a:p>
          <a:p>
            <a:pPr lvl="0"/>
            <a:r>
              <a:rPr lang="en-US" dirty="0" smtClean="0"/>
              <a:t>Chart paper, markers</a:t>
            </a:r>
          </a:p>
          <a:p>
            <a:r>
              <a:rPr lang="en-US" b="1" dirty="0" smtClean="0"/>
              <a:t> </a:t>
            </a:r>
            <a:endParaRPr lang="en-US" dirty="0" smtClean="0"/>
          </a:p>
          <a:p>
            <a:r>
              <a:rPr lang="en-US" b="1" dirty="0" smtClean="0"/>
              <a:t>Video</a:t>
            </a:r>
            <a:endParaRPr lang="en-US" dirty="0" smtClean="0"/>
          </a:p>
          <a:p>
            <a:pPr>
              <a:spcBef>
                <a:spcPct val="0"/>
              </a:spcBef>
            </a:pPr>
            <a:r>
              <a:rPr lang="en-US" dirty="0" smtClean="0"/>
              <a:t>Exploring Math Practice</a:t>
            </a:r>
            <a:r>
              <a:rPr lang="en-US" baseline="0" dirty="0" smtClean="0"/>
              <a:t> Standard: Precision https://www.teachingchannel.org/videos/exploring-math-practice-standards</a:t>
            </a:r>
          </a:p>
          <a:p>
            <a:pPr>
              <a:spcBef>
                <a:spcPct val="0"/>
              </a:spcBef>
            </a:pPr>
            <a:endParaRPr lang="en-US" baseline="0" dirty="0" smtClean="0"/>
          </a:p>
          <a:p>
            <a:pPr>
              <a:spcBef>
                <a:spcPct val="0"/>
              </a:spcBef>
            </a:pPr>
            <a:r>
              <a:rPr lang="en-US" b="1" baseline="0" dirty="0" smtClean="0"/>
              <a:t>Key Implementation Notes:</a:t>
            </a:r>
          </a:p>
          <a:p>
            <a:pPr>
              <a:spcBef>
                <a:spcPct val="0"/>
              </a:spcBef>
            </a:pPr>
            <a:r>
              <a:rPr lang="en-US" b="0" baseline="0" dirty="0" smtClean="0"/>
              <a:t>Explain to participants that when they watch the video of others’ teaching, they need to keep in mind that no one lesson is perfect. The teacher and students sometimes make mistakes, the teacher may do or say something that the participants may find annoying or not in-line with their personal beliefs. However, each video presented as we go forward has been chosen for a distinct purpose and that purpose is the lens through which the video should be observed. For example, in this section the key things for participants to pay attention to are the strategies that the teacher uses to help her students attend to precision within the lesson. </a:t>
            </a:r>
            <a:endParaRPr lang="en-US" b="0" dirty="0" smtClean="0"/>
          </a:p>
        </p:txBody>
      </p:sp>
      <p:sp>
        <p:nvSpPr>
          <p:cNvPr id="205828"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smtClean="0">
                <a:solidFill>
                  <a:prstClr val="black"/>
                </a:solidFill>
                <a:latin typeface="Arial" pitchFamily="34" charset="0"/>
              </a:rPr>
              <a:t>Public Consulting Group</a:t>
            </a:r>
          </a:p>
        </p:txBody>
      </p:sp>
      <p:sp>
        <p:nvSpPr>
          <p:cNvPr id="20582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85608245-35F5-41BC-9DF7-BD186F18DA08}" type="datetime1">
              <a:rPr lang="en-US">
                <a:solidFill>
                  <a:prstClr val="black"/>
                </a:solidFill>
                <a:latin typeface="Arial" pitchFamily="34" charset="0"/>
              </a:rPr>
              <a:pPr/>
              <a:t>7/9/2014</a:t>
            </a:fld>
            <a:endParaRPr lang="en-US">
              <a:solidFill>
                <a:prstClr val="black"/>
              </a:solidFill>
              <a:latin typeface="Arial" pitchFamily="34" charset="0"/>
            </a:endParaRPr>
          </a:p>
        </p:txBody>
      </p:sp>
      <p:sp>
        <p:nvSpPr>
          <p:cNvPr id="20583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smtClean="0">
                <a:solidFill>
                  <a:prstClr val="black"/>
                </a:solidFill>
                <a:latin typeface="Arial" pitchFamily="34" charset="0"/>
              </a:rPr>
              <a:t>www.publicconsultinggroup.com</a:t>
            </a:r>
          </a:p>
        </p:txBody>
      </p:sp>
      <p:sp>
        <p:nvSpPr>
          <p:cNvPr id="205831"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2F0AC0C-4A0B-461C-805B-6664715DB2D6}" type="slidenum">
              <a:rPr lang="en-US">
                <a:solidFill>
                  <a:prstClr val="black"/>
                </a:solidFill>
                <a:latin typeface="Arial" pitchFamily="34" charset="0"/>
              </a:rPr>
              <a:pPr/>
              <a:t>70</a:t>
            </a:fld>
            <a:endParaRPr lang="en-US">
              <a:solidFill>
                <a:prstClr val="black"/>
              </a:solidFill>
              <a:latin typeface="Arial" pitchFamily="34" charset="0"/>
            </a:endParaRPr>
          </a:p>
        </p:txBody>
      </p:sp>
    </p:spTree>
    <p:extLst>
      <p:ext uri="{BB962C8B-B14F-4D97-AF65-F5344CB8AC3E}">
        <p14:creationId xmlns:p14="http://schemas.microsoft.com/office/powerpoint/2010/main" val="40121873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Slide Image Placeholder 1"/>
          <p:cNvSpPr>
            <a:spLocks noGrp="1" noRot="1" noChangeAspect="1" noTextEdit="1"/>
          </p:cNvSpPr>
          <p:nvPr>
            <p:ph type="sldImg"/>
          </p:nvPr>
        </p:nvSpPr>
        <p:spPr bwMode="auto">
          <a:noFill/>
          <a:ln>
            <a:solidFill>
              <a:srgbClr val="000000"/>
            </a:solidFill>
            <a:miter lim="800000"/>
            <a:headEnd/>
            <a:tailEnd/>
          </a:ln>
        </p:spPr>
      </p:sp>
      <p:sp>
        <p:nvSpPr>
          <p:cNvPr id="2068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Let’s Observe: </a:t>
            </a:r>
            <a:r>
              <a:rPr lang="en-US" dirty="0" smtClean="0"/>
              <a:t>Play the video </a:t>
            </a:r>
            <a:r>
              <a:rPr lang="en-US" i="1" dirty="0" smtClean="0"/>
              <a:t>Exploring the Math Practice Standards: Precision </a:t>
            </a:r>
            <a:r>
              <a:rPr lang="en-US" dirty="0" smtClean="0"/>
              <a:t> for participants. The video can be found here: https://www.teachingchannel.org/videos/exploring-math-practice-standards on the Teaching Channel website. As they watch, ask participants to use the </a:t>
            </a:r>
            <a:r>
              <a:rPr lang="en-US" i="1" dirty="0" smtClean="0"/>
              <a:t>Video Observation  Sheet </a:t>
            </a:r>
            <a:r>
              <a:rPr lang="en-US" dirty="0" smtClean="0"/>
              <a:t> to record how they observe the teacher helping her students to attend to precision. After the video, debrief the participants’ observations as a large group and chart the strategies identified. Before the</a:t>
            </a:r>
            <a:r>
              <a:rPr lang="en-US" baseline="0" dirty="0" smtClean="0"/>
              <a:t> break, have participants look back at their questions and fill in any answers that have been found thus far.</a:t>
            </a:r>
            <a:endParaRPr lang="en-US" b="1" dirty="0" smtClean="0"/>
          </a:p>
        </p:txBody>
      </p:sp>
      <p:sp>
        <p:nvSpPr>
          <p:cNvPr id="2068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CB38059-B5B5-4AA7-9E23-CD3A6AFBB0AD}" type="slidenum">
              <a:rPr lang="en-US">
                <a:solidFill>
                  <a:prstClr val="black"/>
                </a:solidFill>
                <a:latin typeface="Arial" pitchFamily="34" charset="0"/>
              </a:rPr>
              <a:pPr/>
              <a:t>71</a:t>
            </a:fld>
            <a:endParaRPr lang="en-US">
              <a:solidFill>
                <a:prstClr val="black"/>
              </a:solidFill>
              <a:latin typeface="Arial" pitchFamily="34" charset="0"/>
            </a:endParaRPr>
          </a:p>
        </p:txBody>
      </p:sp>
    </p:spTree>
    <p:extLst>
      <p:ext uri="{BB962C8B-B14F-4D97-AF65-F5344CB8AC3E}">
        <p14:creationId xmlns:p14="http://schemas.microsoft.com/office/powerpoint/2010/main" val="26100339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7906152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228380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3162030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4147551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 </a:t>
            </a:r>
            <a:endParaRPr lang="en-US"/>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0379566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 </a:t>
            </a:r>
            <a:endParaRPr lang="en-US"/>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30354435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 </a:t>
            </a:r>
            <a:endParaRPr lang="en-US"/>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01202755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26032609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12226365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4199313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86108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5.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image" Target="../media/image4.png"/><Relationship Id="rId5" Type="http://schemas.openxmlformats.org/officeDocument/2006/relationships/slideLayout" Target="../slideLayouts/slideLayout15.xml"/><Relationship Id="rId10" Type="http://schemas.openxmlformats.org/officeDocument/2006/relationships/image" Target="../media/image6.png"/><Relationship Id="rId4" Type="http://schemas.openxmlformats.org/officeDocument/2006/relationships/slideLayout" Target="../slideLayouts/slideLayout14.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3.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2"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3"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4"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488787" y="6035040"/>
            <a:ext cx="1617785" cy="523220"/>
          </a:xfrm>
          <a:prstGeom prst="rect">
            <a:avLst/>
          </a:prstGeom>
          <a:noFill/>
        </p:spPr>
        <p:txBody>
          <a:bodyPr wrap="square" rtlCol="0">
            <a:spAutoFit/>
          </a:bodyPr>
          <a:lstStyle/>
          <a:p>
            <a:r>
              <a:rPr lang="en-US" sz="2800" b="1" i="0" dirty="0" smtClean="0">
                <a:solidFill>
                  <a:schemeClr val="bg1"/>
                </a:solidFill>
              </a:rPr>
              <a:t>Section</a:t>
            </a:r>
            <a:r>
              <a:rPr lang="en-US" sz="2800" b="1" i="0" baseline="0" dirty="0" smtClean="0">
                <a:solidFill>
                  <a:schemeClr val="bg1"/>
                </a:solidFill>
              </a:rPr>
              <a:t> 5</a:t>
            </a:r>
            <a:endParaRPr lang="en-US" sz="2800" b="1" i="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90" r:id="rId2"/>
    <p:sldLayoutId id="2147483722" r:id="rId3"/>
    <p:sldLayoutId id="2147483718" r:id="rId4"/>
    <p:sldLayoutId id="2147483719" r:id="rId5"/>
    <p:sldLayoutId id="2147483694" r:id="rId6"/>
    <p:sldLayoutId id="2147483695" r:id="rId7"/>
    <p:sldLayoutId id="2147483720" r:id="rId8"/>
    <p:sldLayoutId id="2147483721" r:id="rId9"/>
    <p:sldLayoutId id="2147483710" r:id="rId10"/>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hyperlink" Target="https://www.teachingchannel.org/videos/exploring-math-practice-standard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730249" y="4545488"/>
            <a:ext cx="583554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1 Grades K–5: </a:t>
            </a:r>
          </a:p>
          <a:p>
            <a:r>
              <a:rPr lang="en-US" i="0" dirty="0" smtClean="0">
                <a:solidFill>
                  <a:schemeClr val="tx2"/>
                </a:solidFill>
              </a:rPr>
              <a:t>Focus on Practice Standards</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p:cNvSpPr>
            <a:spLocks noGrp="1"/>
          </p:cNvSpPr>
          <p:nvPr>
            <p:ph type="title"/>
          </p:nvPr>
        </p:nvSpPr>
        <p:spPr/>
        <p:txBody>
          <a:bodyPr/>
          <a:lstStyle/>
          <a:p>
            <a:r>
              <a:rPr lang="en-US" dirty="0" smtClean="0"/>
              <a:t>Attending to Precision in </a:t>
            </a:r>
            <a:br>
              <a:rPr lang="en-US" dirty="0" smtClean="0"/>
            </a:br>
            <a:r>
              <a:rPr lang="en-US" dirty="0" smtClean="0"/>
              <a:t>Every Lesson</a:t>
            </a:r>
          </a:p>
        </p:txBody>
      </p:sp>
      <p:sp>
        <p:nvSpPr>
          <p:cNvPr id="7" name="Text Placeholder 6"/>
          <p:cNvSpPr>
            <a:spLocks noGrp="1"/>
          </p:cNvSpPr>
          <p:nvPr>
            <p:ph type="body" idx="1"/>
          </p:nvPr>
        </p:nvSpPr>
        <p:spPr/>
        <p:txBody>
          <a:bodyPr/>
          <a:lstStyle/>
          <a:p>
            <a:r>
              <a:rPr lang="en-US" smtClean="0"/>
              <a:t>Section 5</a:t>
            </a:r>
            <a:endParaRPr lang="en-US" dirty="0"/>
          </a:p>
        </p:txBody>
      </p:sp>
      <p:sp>
        <p:nvSpPr>
          <p:cNvPr id="6" name="Slide Number Placeholder 5"/>
          <p:cNvSpPr>
            <a:spLocks noGrp="1"/>
          </p:cNvSpPr>
          <p:nvPr>
            <p:ph type="sldNum" sz="quarter" idx="12"/>
          </p:nvPr>
        </p:nvSpPr>
        <p:spPr/>
        <p:txBody>
          <a:bodyPr/>
          <a:lstStyle/>
          <a:p>
            <a:fld id="{FE5848D7-388A-4B96-9685-F153F1A674E1}" type="slidenum">
              <a:rPr lang="en-US" smtClean="0"/>
              <a:pPr/>
              <a:t>70</a:t>
            </a:fld>
            <a:endParaRPr lang="en-US" dirty="0"/>
          </a:p>
        </p:txBody>
      </p:sp>
      <p:pic>
        <p:nvPicPr>
          <p:cNvPr id="9" name="Picture 6" descr="participant guide call out.png"/>
          <p:cNvPicPr>
            <a:picLocks noChangeAspect="1" noChangeArrowheads="1"/>
          </p:cNvPicPr>
          <p:nvPr/>
        </p:nvPicPr>
        <p:blipFill>
          <a:blip r:embed="rId3" cstate="print"/>
          <a:srcRect/>
          <a:stretch>
            <a:fillRect/>
          </a:stretch>
        </p:blipFill>
        <p:spPr bwMode="auto">
          <a:xfrm>
            <a:off x="1047750" y="4838700"/>
            <a:ext cx="932688" cy="1010412"/>
          </a:xfrm>
          <a:prstGeom prst="rect">
            <a:avLst/>
          </a:prstGeom>
          <a:noFill/>
          <a:ln w="9525">
            <a:noFill/>
            <a:miter lim="800000"/>
            <a:headEnd/>
            <a:tailEnd/>
          </a:ln>
        </p:spPr>
      </p:pic>
      <p:sp>
        <p:nvSpPr>
          <p:cNvPr id="8" name="TextBox 7"/>
          <p:cNvSpPr txBox="1">
            <a:spLocks noChangeArrowheads="1"/>
          </p:cNvSpPr>
          <p:nvPr/>
        </p:nvSpPr>
        <p:spPr bwMode="auto">
          <a:xfrm>
            <a:off x="590550" y="4801969"/>
            <a:ext cx="1866900" cy="415498"/>
          </a:xfrm>
          <a:prstGeom prst="rect">
            <a:avLst/>
          </a:prstGeom>
          <a:noFill/>
          <a:ln w="9525">
            <a:noFill/>
            <a:miter lim="800000"/>
            <a:headEnd/>
            <a:tailEnd/>
          </a:ln>
        </p:spPr>
        <p:txBody>
          <a:bodyPr wrap="square">
            <a:spAutoFit/>
          </a:bodyPr>
          <a:lstStyle/>
          <a:p>
            <a:pPr algn="ctr" fontAlgn="base">
              <a:spcBef>
                <a:spcPct val="0"/>
              </a:spcBef>
              <a:spcAft>
                <a:spcPct val="0"/>
              </a:spcAft>
            </a:pPr>
            <a:r>
              <a:rPr lang="en-US" sz="2000" dirty="0" smtClean="0">
                <a:solidFill>
                  <a:prstClr val="black"/>
                </a:solidFill>
              </a:rPr>
              <a:t>Page 29</a:t>
            </a:r>
            <a:endParaRPr lang="en-US" sz="2000" dirty="0">
              <a:solidFill>
                <a:prstClr val="black"/>
              </a:solidFill>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438150" y="247650"/>
            <a:ext cx="8172450" cy="886588"/>
          </a:xfrm>
        </p:spPr>
        <p:txBody>
          <a:bodyPr/>
          <a:lstStyle/>
          <a:p>
            <a:r>
              <a:rPr lang="en-US" dirty="0" smtClean="0"/>
              <a:t>Let’s Observe</a:t>
            </a:r>
            <a:endParaRPr lang="en-US" dirty="0"/>
          </a:p>
        </p:txBody>
      </p:sp>
      <p:sp>
        <p:nvSpPr>
          <p:cNvPr id="4" name="Slide Number Placeholder 3"/>
          <p:cNvSpPr>
            <a:spLocks noGrp="1"/>
          </p:cNvSpPr>
          <p:nvPr>
            <p:ph type="sldNum" sz="quarter" idx="12"/>
          </p:nvPr>
        </p:nvSpPr>
        <p:spPr/>
        <p:txBody>
          <a:bodyPr/>
          <a:lstStyle/>
          <a:p>
            <a:fld id="{81F70349-6A6A-4DA2-AB03-F72A7FF55006}" type="slidenum">
              <a:rPr lang="en-US" smtClean="0"/>
              <a:pPr/>
              <a:t>71</a:t>
            </a:fld>
            <a:endParaRPr lang="en-US" dirty="0"/>
          </a:p>
        </p:txBody>
      </p:sp>
      <p:pic>
        <p:nvPicPr>
          <p:cNvPr id="5" name="Picture 4"/>
          <p:cNvPicPr/>
          <p:nvPr/>
        </p:nvPicPr>
        <p:blipFill>
          <a:blip r:embed="rId3" cstate="print"/>
          <a:srcRect l="20065" t="9535" r="35922" b="36279"/>
          <a:stretch>
            <a:fillRect/>
          </a:stretch>
        </p:blipFill>
        <p:spPr bwMode="auto">
          <a:xfrm>
            <a:off x="857250" y="1043427"/>
            <a:ext cx="4770120" cy="3719073"/>
          </a:xfrm>
          <a:prstGeom prst="rect">
            <a:avLst/>
          </a:prstGeom>
          <a:ln w="38100" cap="sq">
            <a:solidFill>
              <a:schemeClr val="tx1">
                <a:lumMod val="50000"/>
                <a:lumOff val="50000"/>
              </a:schemeClr>
            </a:solidFill>
            <a:prstDash val="solid"/>
            <a:miter lim="800000"/>
          </a:ln>
          <a:effectLst>
            <a:outerShdw blurRad="50800" dist="38100" dir="2700000" algn="tl" rotWithShape="0">
              <a:srgbClr val="000000">
                <a:alpha val="43000"/>
              </a:srgbClr>
            </a:outerShdw>
          </a:effectLst>
        </p:spPr>
      </p:pic>
      <p:sp>
        <p:nvSpPr>
          <p:cNvPr id="9" name="TextBox 8"/>
          <p:cNvSpPr txBox="1"/>
          <p:nvPr/>
        </p:nvSpPr>
        <p:spPr>
          <a:xfrm>
            <a:off x="857250" y="5124450"/>
            <a:ext cx="7467600" cy="923330"/>
          </a:xfrm>
          <a:prstGeom prst="rect">
            <a:avLst/>
          </a:prstGeom>
          <a:noFill/>
        </p:spPr>
        <p:txBody>
          <a:bodyPr wrap="square" rtlCol="0">
            <a:spAutoFit/>
          </a:bodyPr>
          <a:lstStyle/>
          <a:p>
            <a:pPr fontAlgn="base">
              <a:spcBef>
                <a:spcPct val="0"/>
              </a:spcBef>
              <a:spcAft>
                <a:spcPct val="0"/>
              </a:spcAft>
            </a:pPr>
            <a:endParaRPr lang="en-US" dirty="0" smtClean="0">
              <a:solidFill>
                <a:prstClr val="black"/>
              </a:solidFill>
            </a:endParaRPr>
          </a:p>
          <a:p>
            <a:pPr fontAlgn="base">
              <a:spcBef>
                <a:spcPct val="0"/>
              </a:spcBef>
              <a:spcAft>
                <a:spcPct val="0"/>
              </a:spcAft>
            </a:pPr>
            <a:r>
              <a:rPr lang="en-US" dirty="0" smtClean="0">
                <a:solidFill>
                  <a:prstClr val="black"/>
                </a:solidFill>
                <a:hlinkClick r:id="rId4"/>
              </a:rPr>
              <a:t>https://www.teachingchannel.org/videos/exploring-math-practice-standards</a:t>
            </a:r>
            <a:endParaRPr lang="en-US" dirty="0" smtClean="0">
              <a:solidFill>
                <a:prstClr val="black"/>
              </a:solidFill>
            </a:endParaRPr>
          </a:p>
          <a:p>
            <a:pPr fontAlgn="base">
              <a:spcBef>
                <a:spcPct val="0"/>
              </a:spcBef>
              <a:spcAft>
                <a:spcPct val="0"/>
              </a:spcAft>
            </a:pPr>
            <a:r>
              <a:rPr lang="en-US" dirty="0" smtClean="0">
                <a:solidFill>
                  <a:prstClr val="black"/>
                </a:solidFill>
              </a:rPr>
              <a:t> </a:t>
            </a:r>
            <a:endParaRPr lang="en-US" dirty="0">
              <a:solidFill>
                <a:prstClr val="black"/>
              </a:solidFill>
            </a:endParaRPr>
          </a:p>
        </p:txBody>
      </p:sp>
      <p:sp>
        <p:nvSpPr>
          <p:cNvPr id="3" name="Footer Placeholder 2"/>
          <p:cNvSpPr>
            <a:spLocks noGrp="1"/>
          </p:cNvSpPr>
          <p:nvPr>
            <p:ph type="ftr" sz="quarter" idx="11"/>
          </p:nvPr>
        </p:nvSpPr>
        <p:spPr/>
        <p:txBody>
          <a:bodyPr/>
          <a:lstStyle/>
          <a:p>
            <a:r>
              <a:rPr lang="en-US" smtClean="0"/>
              <a:t> </a:t>
            </a:r>
            <a:endParaRPr lang="en-US" dirty="0"/>
          </a:p>
        </p:txBody>
      </p:sp>
      <p:sp>
        <p:nvSpPr>
          <p:cNvPr id="13" name="TextBox 12"/>
          <p:cNvSpPr txBox="1"/>
          <p:nvPr/>
        </p:nvSpPr>
        <p:spPr>
          <a:xfrm>
            <a:off x="1162050" y="4895850"/>
            <a:ext cx="5543550" cy="400110"/>
          </a:xfrm>
          <a:prstGeom prst="rect">
            <a:avLst/>
          </a:prstGeom>
          <a:noFill/>
        </p:spPr>
        <p:txBody>
          <a:bodyPr wrap="square" rtlCol="0">
            <a:spAutoFit/>
          </a:bodyPr>
          <a:lstStyle/>
          <a:p>
            <a:pPr algn="ctr"/>
            <a:r>
              <a:rPr lang="en-US" sz="2000" b="1" dirty="0" smtClean="0"/>
              <a:t>Exploring Math Practice Standards: Precision</a:t>
            </a:r>
            <a:endParaRPr lang="en-US" sz="2000" dirty="0"/>
          </a:p>
        </p:txBody>
      </p:sp>
      <p:pic>
        <p:nvPicPr>
          <p:cNvPr id="15" name="Picture 14"/>
          <p:cNvPicPr>
            <a:picLocks noChangeAspect="1"/>
          </p:cNvPicPr>
          <p:nvPr/>
        </p:nvPicPr>
        <p:blipFill rotWithShape="1">
          <a:blip r:embed="rId5" cstate="print">
            <a:extLst>
              <a:ext uri="{28A0092B-C50C-407E-A947-70E740481C1C}">
                <a14:useLocalDpi xmlns:a14="http://schemas.microsoft.com/office/drawing/2010/main" val="0"/>
              </a:ext>
            </a:extLst>
          </a:blip>
          <a:srcRect l="19747" r="21365"/>
          <a:stretch/>
        </p:blipFill>
        <p:spPr>
          <a:xfrm>
            <a:off x="6605606" y="1669401"/>
            <a:ext cx="1262044" cy="2143125"/>
          </a:xfrm>
          <a:prstGeom prst="rect">
            <a:avLst/>
          </a:prstGeom>
        </p:spPr>
      </p:pic>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11075</TotalTime>
  <Words>215</Words>
  <Application>Microsoft Office PowerPoint</Application>
  <PresentationFormat>On-screen Show (4:3)</PresentationFormat>
  <Paragraphs>44</Paragraphs>
  <Slides>3</Slides>
  <Notes>3</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3</vt:i4>
      </vt:variant>
    </vt:vector>
  </HeadingPairs>
  <TitlesOfParts>
    <vt:vector size="10" baseType="lpstr">
      <vt:lpstr>Arial</vt:lpstr>
      <vt:lpstr>Calibri</vt:lpstr>
      <vt:lpstr>Calibri Light</vt:lpstr>
      <vt:lpstr>Times New Roman</vt:lpstr>
      <vt:lpstr>LtBkgBlueBorder</vt:lpstr>
      <vt:lpstr>LtBkgNoBorder</vt:lpstr>
      <vt:lpstr>Custom Design</vt:lpstr>
      <vt:lpstr>Connecticut Core Standards  for Mathematics</vt:lpstr>
      <vt:lpstr>Attending to Precision in  Every Lesson</vt:lpstr>
      <vt:lpstr>Let’s Observe</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522</cp:revision>
  <dcterms:created xsi:type="dcterms:W3CDTF">2014-01-18T18:47:42Z</dcterms:created>
  <dcterms:modified xsi:type="dcterms:W3CDTF">2014-07-09T19:16:04Z</dcterms:modified>
</cp:coreProperties>
</file>