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 showSpecialPlsOnTitleSld="0" saveSubsetFonts="1">
  <p:sldMasterIdLst>
    <p:sldMasterId id="2147483687" r:id="rId1"/>
    <p:sldMasterId id="2147483711" r:id="rId2"/>
    <p:sldMasterId id="2147483723" r:id="rId3"/>
  </p:sldMasterIdLst>
  <p:notesMasterIdLst>
    <p:notesMasterId r:id="rId50"/>
  </p:notesMasterIdLst>
  <p:handoutMasterIdLst>
    <p:handoutMasterId r:id="rId51"/>
  </p:handoutMasterIdLst>
  <p:sldIdLst>
    <p:sldId id="370" r:id="rId4"/>
    <p:sldId id="481"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82"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84" r:id="rId47"/>
    <p:sldId id="447" r:id="rId48"/>
    <p:sldId id="448"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68"/>
    <a:srgbClr val="0000FF"/>
    <a:srgbClr val="FFFF85"/>
    <a:srgbClr val="DF8045"/>
    <a:srgbClr val="FFC000"/>
    <a:srgbClr val="32C658"/>
    <a:srgbClr val="D4ECBA"/>
    <a:srgbClr val="92D050"/>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4" autoAdjust="0"/>
    <p:restoredTop sz="86355" autoAdjust="0"/>
  </p:normalViewPr>
  <p:slideViewPr>
    <p:cSldViewPr snapToGrid="0">
      <p:cViewPr varScale="1">
        <p:scale>
          <a:sx n="58" d="100"/>
          <a:sy n="58" d="100"/>
        </p:scale>
        <p:origin x="81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1B70D-1F5A-40D3-87B2-60DAF2F2D57F}"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DD12637C-0261-4C64-BA71-12876C2C7EE4}">
      <dgm:prSet phldrT="[Text]"/>
      <dgm:spPr>
        <a:solidFill>
          <a:schemeClr val="accent4"/>
        </a:solidFill>
      </dgm:spPr>
      <dgm:t>
        <a:bodyPr/>
        <a:lstStyle/>
        <a:p>
          <a:r>
            <a:rPr lang="en-US" dirty="0" smtClean="0"/>
            <a:t>What does it mean to make sense of a problem?</a:t>
          </a:r>
          <a:endParaRPr lang="en-US" dirty="0"/>
        </a:p>
      </dgm:t>
    </dgm:pt>
    <dgm:pt modelId="{069CDE2E-C2DF-41D1-9656-8039FD4CEDA8}" type="parTrans" cxnId="{A36C3432-5C9B-4452-AAA6-7DA96C211748}">
      <dgm:prSet/>
      <dgm:spPr/>
      <dgm:t>
        <a:bodyPr/>
        <a:lstStyle/>
        <a:p>
          <a:endParaRPr lang="en-US"/>
        </a:p>
      </dgm:t>
    </dgm:pt>
    <dgm:pt modelId="{F7F9FA52-01DA-41FB-BF7B-BBF7A59F6AD2}" type="sibTrans" cxnId="{A36C3432-5C9B-4452-AAA6-7DA96C211748}">
      <dgm:prSet/>
      <dgm:spPr/>
      <dgm:t>
        <a:bodyPr/>
        <a:lstStyle/>
        <a:p>
          <a:endParaRPr lang="en-US"/>
        </a:p>
      </dgm:t>
    </dgm:pt>
    <dgm:pt modelId="{14963E32-7116-44A2-8CE2-570867AD6BBE}">
      <dgm:prSet phldrT="[Text]"/>
      <dgm:spPr>
        <a:solidFill>
          <a:schemeClr val="accent4"/>
        </a:solidFill>
      </dgm:spPr>
      <dgm:t>
        <a:bodyPr/>
        <a:lstStyle/>
        <a:p>
          <a:r>
            <a:rPr lang="en-US" dirty="0" smtClean="0"/>
            <a:t>What does it mean to persevere in solving a problem?</a:t>
          </a:r>
          <a:endParaRPr lang="en-US" dirty="0"/>
        </a:p>
      </dgm:t>
    </dgm:pt>
    <dgm:pt modelId="{BD939A6A-D4DF-472B-8B05-3A72E7EC0E4C}" type="parTrans" cxnId="{4373194B-D39A-498A-AFD0-FC39C3AF43A4}">
      <dgm:prSet/>
      <dgm:spPr/>
      <dgm:t>
        <a:bodyPr/>
        <a:lstStyle/>
        <a:p>
          <a:endParaRPr lang="en-US"/>
        </a:p>
      </dgm:t>
    </dgm:pt>
    <dgm:pt modelId="{5EDB296D-78E5-44A6-B747-ABD2C4F2E665}" type="sibTrans" cxnId="{4373194B-D39A-498A-AFD0-FC39C3AF43A4}">
      <dgm:prSet/>
      <dgm:spPr/>
      <dgm:t>
        <a:bodyPr/>
        <a:lstStyle/>
        <a:p>
          <a:endParaRPr lang="en-US"/>
        </a:p>
      </dgm:t>
    </dgm:pt>
    <dgm:pt modelId="{F563382D-BFA2-4286-9DA6-55300385A34A}" type="pres">
      <dgm:prSet presAssocID="{72A1B70D-1F5A-40D3-87B2-60DAF2F2D57F}" presName="diagram" presStyleCnt="0">
        <dgm:presLayoutVars>
          <dgm:dir/>
          <dgm:resizeHandles val="exact"/>
        </dgm:presLayoutVars>
      </dgm:prSet>
      <dgm:spPr/>
      <dgm:t>
        <a:bodyPr/>
        <a:lstStyle/>
        <a:p>
          <a:endParaRPr lang="en-US"/>
        </a:p>
      </dgm:t>
    </dgm:pt>
    <dgm:pt modelId="{1AA93374-DF4E-4AB4-9AFB-BE9F105CD662}" type="pres">
      <dgm:prSet presAssocID="{DD12637C-0261-4C64-BA71-12876C2C7EE4}" presName="node" presStyleLbl="node1" presStyleIdx="0" presStyleCnt="2" custLinFactNeighborX="-422" custLinFactNeighborY="2110">
        <dgm:presLayoutVars>
          <dgm:bulletEnabled val="1"/>
        </dgm:presLayoutVars>
      </dgm:prSet>
      <dgm:spPr/>
      <dgm:t>
        <a:bodyPr/>
        <a:lstStyle/>
        <a:p>
          <a:endParaRPr lang="en-US"/>
        </a:p>
      </dgm:t>
    </dgm:pt>
    <dgm:pt modelId="{75D0794A-CE88-41E1-ACDC-AC7570F0C4DF}" type="pres">
      <dgm:prSet presAssocID="{F7F9FA52-01DA-41FB-BF7B-BBF7A59F6AD2}" presName="sibTrans" presStyleCnt="0"/>
      <dgm:spPr/>
      <dgm:t>
        <a:bodyPr/>
        <a:lstStyle/>
        <a:p>
          <a:endParaRPr lang="en-US"/>
        </a:p>
      </dgm:t>
    </dgm:pt>
    <dgm:pt modelId="{58F12C9C-284F-4292-94CD-B62DF6241403}" type="pres">
      <dgm:prSet presAssocID="{14963E32-7116-44A2-8CE2-570867AD6BBE}" presName="node" presStyleLbl="node1" presStyleIdx="1" presStyleCnt="2" custScaleY="100639" custLinFactNeighborY="703">
        <dgm:presLayoutVars>
          <dgm:bulletEnabled val="1"/>
        </dgm:presLayoutVars>
      </dgm:prSet>
      <dgm:spPr/>
      <dgm:t>
        <a:bodyPr/>
        <a:lstStyle/>
        <a:p>
          <a:endParaRPr lang="en-US"/>
        </a:p>
      </dgm:t>
    </dgm:pt>
  </dgm:ptLst>
  <dgm:cxnLst>
    <dgm:cxn modelId="{A36C3432-5C9B-4452-AAA6-7DA96C211748}" srcId="{72A1B70D-1F5A-40D3-87B2-60DAF2F2D57F}" destId="{DD12637C-0261-4C64-BA71-12876C2C7EE4}" srcOrd="0" destOrd="0" parTransId="{069CDE2E-C2DF-41D1-9656-8039FD4CEDA8}" sibTransId="{F7F9FA52-01DA-41FB-BF7B-BBF7A59F6AD2}"/>
    <dgm:cxn modelId="{EA4BD4BD-83FA-43D4-9055-5D8DF8DCDAAB}" type="presOf" srcId="{14963E32-7116-44A2-8CE2-570867AD6BBE}" destId="{58F12C9C-284F-4292-94CD-B62DF6241403}" srcOrd="0" destOrd="0" presId="urn:microsoft.com/office/officeart/2005/8/layout/default#1"/>
    <dgm:cxn modelId="{B03D913C-F03C-4C20-9749-5C251212C624}" type="presOf" srcId="{72A1B70D-1F5A-40D3-87B2-60DAF2F2D57F}" destId="{F563382D-BFA2-4286-9DA6-55300385A34A}" srcOrd="0" destOrd="0" presId="urn:microsoft.com/office/officeart/2005/8/layout/default#1"/>
    <dgm:cxn modelId="{72F0A308-E125-4192-AEEB-EC86DC4307F0}" type="presOf" srcId="{DD12637C-0261-4C64-BA71-12876C2C7EE4}" destId="{1AA93374-DF4E-4AB4-9AFB-BE9F105CD662}" srcOrd="0" destOrd="0" presId="urn:microsoft.com/office/officeart/2005/8/layout/default#1"/>
    <dgm:cxn modelId="{4373194B-D39A-498A-AFD0-FC39C3AF43A4}" srcId="{72A1B70D-1F5A-40D3-87B2-60DAF2F2D57F}" destId="{14963E32-7116-44A2-8CE2-570867AD6BBE}" srcOrd="1" destOrd="0" parTransId="{BD939A6A-D4DF-472B-8B05-3A72E7EC0E4C}" sibTransId="{5EDB296D-78E5-44A6-B747-ABD2C4F2E665}"/>
    <dgm:cxn modelId="{34C676A7-3F95-42D3-899A-549C5BD0671C}" type="presParOf" srcId="{F563382D-BFA2-4286-9DA6-55300385A34A}" destId="{1AA93374-DF4E-4AB4-9AFB-BE9F105CD662}" srcOrd="0" destOrd="0" presId="urn:microsoft.com/office/officeart/2005/8/layout/default#1"/>
    <dgm:cxn modelId="{6B9EC199-9308-4548-BC32-2AD74F3CF3BC}" type="presParOf" srcId="{F563382D-BFA2-4286-9DA6-55300385A34A}" destId="{75D0794A-CE88-41E1-ACDC-AC7570F0C4DF}" srcOrd="1" destOrd="0" presId="urn:microsoft.com/office/officeart/2005/8/layout/default#1"/>
    <dgm:cxn modelId="{85E6F3AB-77D3-416F-82F9-63700386CBD0}" type="presParOf" srcId="{F563382D-BFA2-4286-9DA6-55300385A34A}" destId="{58F12C9C-284F-4292-94CD-B62DF6241403}" srcOrd="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0FBCC8-B35D-4A1A-BF46-F8D543AEBEC7}"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US"/>
        </a:p>
      </dgm:t>
    </dgm:pt>
    <dgm:pt modelId="{2D80A64D-642D-461E-85AB-DE86B58DFE00}">
      <dgm:prSet phldrT="[Text]" custT="1"/>
      <dgm:spPr/>
      <dgm:t>
        <a:bodyPr/>
        <a:lstStyle/>
        <a:p>
          <a:r>
            <a:rPr kumimoji="0" lang="en-US" sz="4000" b="1" i="0" u="none" strike="noStrike" cap="none" spc="0" normalizeH="0" baseline="0" noProof="0" dirty="0" smtClean="0">
              <a:ln/>
              <a:effectLst/>
              <a:uLnTx/>
              <a:uFillTx/>
              <a:latin typeface="+mn-lt"/>
              <a:ea typeface="+mn-ea"/>
              <a:cs typeface="+mn-cs"/>
            </a:rPr>
            <a:t>Two</a:t>
          </a:r>
          <a:r>
            <a:rPr kumimoji="0" lang="en-US" sz="4000" b="1" i="0" u="none" strike="noStrike" cap="none" spc="0" normalizeH="0" noProof="0" dirty="0" smtClean="0">
              <a:ln/>
              <a:effectLst/>
              <a:uLnTx/>
              <a:uFillTx/>
              <a:latin typeface="+mn-lt"/>
              <a:ea typeface="+mn-ea"/>
              <a:cs typeface="+mn-cs"/>
            </a:rPr>
            <a:t> things we know to be true</a:t>
          </a:r>
          <a:endParaRPr lang="en-US" sz="4500" dirty="0"/>
        </a:p>
      </dgm:t>
    </dgm:pt>
    <dgm:pt modelId="{8B78619C-47FF-467A-8F0E-4173411501EB}" type="parTrans" cxnId="{CF408AD0-7C7A-4F3F-8722-EC53C285CC31}">
      <dgm:prSet/>
      <dgm:spPr/>
      <dgm:t>
        <a:bodyPr/>
        <a:lstStyle/>
        <a:p>
          <a:endParaRPr lang="en-US"/>
        </a:p>
      </dgm:t>
    </dgm:pt>
    <dgm:pt modelId="{68FDDBA5-837B-4F7A-BE3E-E4EF0007A246}" type="sibTrans" cxnId="{CF408AD0-7C7A-4F3F-8722-EC53C285CC31}">
      <dgm:prSet/>
      <dgm:spPr/>
      <dgm:t>
        <a:bodyPr/>
        <a:lstStyle/>
        <a:p>
          <a:endParaRPr lang="en-US"/>
        </a:p>
      </dgm:t>
    </dgm:pt>
    <dgm:pt modelId="{4C17D57C-7187-4890-8D15-BCA413BB565C}">
      <dgm:prSet phldrT="[Text]"/>
      <dgm:spPr/>
      <dgm:t>
        <a:bodyPr/>
        <a:lstStyle/>
        <a:p>
          <a:r>
            <a:rPr lang="en-US" dirty="0" smtClean="0"/>
            <a:t>The study of mathematics entails the use of academic language and the more it is used, the better the communication.</a:t>
          </a:r>
          <a:endParaRPr lang="en-US" dirty="0"/>
        </a:p>
      </dgm:t>
    </dgm:pt>
    <dgm:pt modelId="{03205DF2-E7F6-4370-9404-2E37DED1C1F9}" type="parTrans" cxnId="{6F66B1EA-CEE8-46EB-8371-E519CD185C43}">
      <dgm:prSet/>
      <dgm:spPr/>
      <dgm:t>
        <a:bodyPr/>
        <a:lstStyle/>
        <a:p>
          <a:endParaRPr lang="en-US"/>
        </a:p>
      </dgm:t>
    </dgm:pt>
    <dgm:pt modelId="{727781E7-04CB-47B2-9C37-A27AB99781C7}" type="sibTrans" cxnId="{6F66B1EA-CEE8-46EB-8371-E519CD185C43}">
      <dgm:prSet/>
      <dgm:spPr/>
      <dgm:t>
        <a:bodyPr/>
        <a:lstStyle/>
        <a:p>
          <a:endParaRPr lang="en-US"/>
        </a:p>
      </dgm:t>
    </dgm:pt>
    <dgm:pt modelId="{D7CB8F09-9852-4B54-937D-64F98CEE2942}">
      <dgm:prSet phldrT="[Text]"/>
      <dgm:spPr/>
      <dgm:t>
        <a:bodyPr/>
        <a:lstStyle/>
        <a:p>
          <a:pPr rtl="0"/>
          <a:r>
            <a:rPr kumimoji="0" lang="en-US" b="0" i="0" u="none" strike="noStrike" cap="none" spc="0" normalizeH="0" baseline="0" noProof="0" dirty="0" smtClean="0">
              <a:ln/>
              <a:effectLst/>
              <a:uLnTx/>
              <a:uFillTx/>
              <a:latin typeface="+mn-lt"/>
              <a:ea typeface="+mn-ea"/>
              <a:cs typeface="+mn-cs"/>
            </a:rPr>
            <a:t>Getting</a:t>
          </a:r>
          <a:r>
            <a:rPr kumimoji="0" lang="en-US" b="0" i="0" u="none" strike="noStrike" cap="none" spc="0" normalizeH="0" noProof="0" dirty="0" smtClean="0">
              <a:ln/>
              <a:effectLst/>
              <a:uLnTx/>
              <a:uFillTx/>
              <a:latin typeface="+mn-lt"/>
              <a:ea typeface="+mn-ea"/>
              <a:cs typeface="+mn-cs"/>
            </a:rPr>
            <a:t> a correct answer is still important.</a:t>
          </a:r>
          <a:endParaRPr lang="en-US" dirty="0"/>
        </a:p>
      </dgm:t>
    </dgm:pt>
    <dgm:pt modelId="{ED83A692-77D5-4B5B-B751-2741984D8D06}" type="parTrans" cxnId="{09AF7FF4-6F31-4BD9-B01D-FAB6F3D8CA8E}">
      <dgm:prSet/>
      <dgm:spPr/>
      <dgm:t>
        <a:bodyPr/>
        <a:lstStyle/>
        <a:p>
          <a:endParaRPr lang="en-US"/>
        </a:p>
      </dgm:t>
    </dgm:pt>
    <dgm:pt modelId="{FFA7B940-1168-427F-9ECC-D34BBA1AF6A7}" type="sibTrans" cxnId="{09AF7FF4-6F31-4BD9-B01D-FAB6F3D8CA8E}">
      <dgm:prSet/>
      <dgm:spPr/>
      <dgm:t>
        <a:bodyPr/>
        <a:lstStyle/>
        <a:p>
          <a:endParaRPr lang="en-US"/>
        </a:p>
      </dgm:t>
    </dgm:pt>
    <dgm:pt modelId="{8EB74E73-B79C-473F-8CF1-9B812DBB4C3A}">
      <dgm:prSet phldrT="[Text]"/>
      <dgm:spPr/>
      <dgm:t>
        <a:bodyPr/>
        <a:lstStyle/>
        <a:p>
          <a:endParaRPr lang="en-US" dirty="0"/>
        </a:p>
      </dgm:t>
    </dgm:pt>
    <dgm:pt modelId="{B41BF068-4738-4EED-8FB8-8F8DE45CB556}" type="parTrans" cxnId="{D7EAF9CD-9140-43B3-9ADD-A937E859B229}">
      <dgm:prSet/>
      <dgm:spPr/>
      <dgm:t>
        <a:bodyPr/>
        <a:lstStyle/>
        <a:p>
          <a:endParaRPr lang="en-US"/>
        </a:p>
      </dgm:t>
    </dgm:pt>
    <dgm:pt modelId="{2F7B3B46-D64E-4CF9-8B63-AD57FB8CE3BB}" type="sibTrans" cxnId="{D7EAF9CD-9140-43B3-9ADD-A937E859B229}">
      <dgm:prSet/>
      <dgm:spPr/>
      <dgm:t>
        <a:bodyPr/>
        <a:lstStyle/>
        <a:p>
          <a:endParaRPr lang="en-US"/>
        </a:p>
      </dgm:t>
    </dgm:pt>
    <dgm:pt modelId="{418DDCE3-4F91-412D-AC3B-ED5CDBF94767}" type="pres">
      <dgm:prSet presAssocID="{490FBCC8-B35D-4A1A-BF46-F8D543AEBEC7}" presName="composite" presStyleCnt="0">
        <dgm:presLayoutVars>
          <dgm:chMax val="1"/>
          <dgm:dir/>
          <dgm:resizeHandles val="exact"/>
        </dgm:presLayoutVars>
      </dgm:prSet>
      <dgm:spPr/>
      <dgm:t>
        <a:bodyPr/>
        <a:lstStyle/>
        <a:p>
          <a:endParaRPr lang="en-US"/>
        </a:p>
      </dgm:t>
    </dgm:pt>
    <dgm:pt modelId="{E0B02621-713F-4511-88E5-B2FCDA8BE83C}" type="pres">
      <dgm:prSet presAssocID="{2D80A64D-642D-461E-85AB-DE86B58DFE00}" presName="roof" presStyleLbl="dkBgShp" presStyleIdx="0" presStyleCnt="2" custLinFactNeighborY="21043"/>
      <dgm:spPr/>
      <dgm:t>
        <a:bodyPr/>
        <a:lstStyle/>
        <a:p>
          <a:endParaRPr lang="en-US"/>
        </a:p>
      </dgm:t>
    </dgm:pt>
    <dgm:pt modelId="{C465E556-FCA5-4DC3-8934-5418C11D81D2}" type="pres">
      <dgm:prSet presAssocID="{2D80A64D-642D-461E-85AB-DE86B58DFE00}" presName="pillars" presStyleCnt="0"/>
      <dgm:spPr/>
      <dgm:t>
        <a:bodyPr/>
        <a:lstStyle/>
        <a:p>
          <a:endParaRPr lang="en-US"/>
        </a:p>
      </dgm:t>
    </dgm:pt>
    <dgm:pt modelId="{7279AB98-42F3-45F7-8DCE-0F738A7479DB}" type="pres">
      <dgm:prSet presAssocID="{2D80A64D-642D-461E-85AB-DE86B58DFE00}" presName="pillar1" presStyleLbl="node1" presStyleIdx="0" presStyleCnt="2" custLinFactNeighborX="741">
        <dgm:presLayoutVars>
          <dgm:bulletEnabled val="1"/>
        </dgm:presLayoutVars>
      </dgm:prSet>
      <dgm:spPr/>
      <dgm:t>
        <a:bodyPr/>
        <a:lstStyle/>
        <a:p>
          <a:endParaRPr lang="en-US"/>
        </a:p>
      </dgm:t>
    </dgm:pt>
    <dgm:pt modelId="{02FE0087-1E74-47F8-AC56-1BD1ADFABC15}" type="pres">
      <dgm:prSet presAssocID="{D7CB8F09-9852-4B54-937D-64F98CEE2942}" presName="pillarX" presStyleLbl="node1" presStyleIdx="1" presStyleCnt="2">
        <dgm:presLayoutVars>
          <dgm:bulletEnabled val="1"/>
        </dgm:presLayoutVars>
      </dgm:prSet>
      <dgm:spPr/>
      <dgm:t>
        <a:bodyPr/>
        <a:lstStyle/>
        <a:p>
          <a:endParaRPr lang="en-US"/>
        </a:p>
      </dgm:t>
    </dgm:pt>
    <dgm:pt modelId="{11B0A70D-232F-4CEE-87DA-E0ECFD9A20D2}" type="pres">
      <dgm:prSet presAssocID="{2D80A64D-642D-461E-85AB-DE86B58DFE00}" presName="base" presStyleLbl="dkBgShp" presStyleIdx="1" presStyleCnt="2"/>
      <dgm:spPr/>
      <dgm:t>
        <a:bodyPr/>
        <a:lstStyle/>
        <a:p>
          <a:endParaRPr lang="en-US"/>
        </a:p>
      </dgm:t>
    </dgm:pt>
  </dgm:ptLst>
  <dgm:cxnLst>
    <dgm:cxn modelId="{6F66B1EA-CEE8-46EB-8371-E519CD185C43}" srcId="{2D80A64D-642D-461E-85AB-DE86B58DFE00}" destId="{4C17D57C-7187-4890-8D15-BCA413BB565C}" srcOrd="0" destOrd="0" parTransId="{03205DF2-E7F6-4370-9404-2E37DED1C1F9}" sibTransId="{727781E7-04CB-47B2-9C37-A27AB99781C7}"/>
    <dgm:cxn modelId="{D7EAF9CD-9140-43B3-9ADD-A937E859B229}" srcId="{490FBCC8-B35D-4A1A-BF46-F8D543AEBEC7}" destId="{8EB74E73-B79C-473F-8CF1-9B812DBB4C3A}" srcOrd="1" destOrd="0" parTransId="{B41BF068-4738-4EED-8FB8-8F8DE45CB556}" sibTransId="{2F7B3B46-D64E-4CF9-8B63-AD57FB8CE3BB}"/>
    <dgm:cxn modelId="{BA817E9E-F627-4C4D-9E2D-936652310BFC}" type="presOf" srcId="{D7CB8F09-9852-4B54-937D-64F98CEE2942}" destId="{02FE0087-1E74-47F8-AC56-1BD1ADFABC15}" srcOrd="0" destOrd="0" presId="urn:microsoft.com/office/officeart/2005/8/layout/hList3"/>
    <dgm:cxn modelId="{CF408AD0-7C7A-4F3F-8722-EC53C285CC31}" srcId="{490FBCC8-B35D-4A1A-BF46-F8D543AEBEC7}" destId="{2D80A64D-642D-461E-85AB-DE86B58DFE00}" srcOrd="0" destOrd="0" parTransId="{8B78619C-47FF-467A-8F0E-4173411501EB}" sibTransId="{68FDDBA5-837B-4F7A-BE3E-E4EF0007A246}"/>
    <dgm:cxn modelId="{77EE93C1-809A-40B7-9BC2-9159BF71B5D8}" type="presOf" srcId="{4C17D57C-7187-4890-8D15-BCA413BB565C}" destId="{7279AB98-42F3-45F7-8DCE-0F738A7479DB}" srcOrd="0" destOrd="0" presId="urn:microsoft.com/office/officeart/2005/8/layout/hList3"/>
    <dgm:cxn modelId="{09AF7FF4-6F31-4BD9-B01D-FAB6F3D8CA8E}" srcId="{2D80A64D-642D-461E-85AB-DE86B58DFE00}" destId="{D7CB8F09-9852-4B54-937D-64F98CEE2942}" srcOrd="1" destOrd="0" parTransId="{ED83A692-77D5-4B5B-B751-2741984D8D06}" sibTransId="{FFA7B940-1168-427F-9ECC-D34BBA1AF6A7}"/>
    <dgm:cxn modelId="{6723CC8A-7E75-41A1-BE23-394487CCBFA1}" type="presOf" srcId="{2D80A64D-642D-461E-85AB-DE86B58DFE00}" destId="{E0B02621-713F-4511-88E5-B2FCDA8BE83C}" srcOrd="0" destOrd="0" presId="urn:microsoft.com/office/officeart/2005/8/layout/hList3"/>
    <dgm:cxn modelId="{57E67361-0F16-4BFF-8AD5-B068EC95BEDB}" type="presOf" srcId="{490FBCC8-B35D-4A1A-BF46-F8D543AEBEC7}" destId="{418DDCE3-4F91-412D-AC3B-ED5CDBF94767}" srcOrd="0" destOrd="0" presId="urn:microsoft.com/office/officeart/2005/8/layout/hList3"/>
    <dgm:cxn modelId="{7928EA19-29EF-4257-92D9-754B6922611E}" type="presParOf" srcId="{418DDCE3-4F91-412D-AC3B-ED5CDBF94767}" destId="{E0B02621-713F-4511-88E5-B2FCDA8BE83C}" srcOrd="0" destOrd="0" presId="urn:microsoft.com/office/officeart/2005/8/layout/hList3"/>
    <dgm:cxn modelId="{9EA03C88-E021-466F-9000-EA573455A7A1}" type="presParOf" srcId="{418DDCE3-4F91-412D-AC3B-ED5CDBF94767}" destId="{C465E556-FCA5-4DC3-8934-5418C11D81D2}" srcOrd="1" destOrd="0" presId="urn:microsoft.com/office/officeart/2005/8/layout/hList3"/>
    <dgm:cxn modelId="{F3294171-0DC3-47AF-AF1D-683F3ECA1E85}" type="presParOf" srcId="{C465E556-FCA5-4DC3-8934-5418C11D81D2}" destId="{7279AB98-42F3-45F7-8DCE-0F738A7479DB}" srcOrd="0" destOrd="0" presId="urn:microsoft.com/office/officeart/2005/8/layout/hList3"/>
    <dgm:cxn modelId="{891D4C2A-C943-45C5-A1E6-5AAEB43F8626}" type="presParOf" srcId="{C465E556-FCA5-4DC3-8934-5418C11D81D2}" destId="{02FE0087-1E74-47F8-AC56-1BD1ADFABC15}" srcOrd="1" destOrd="0" presId="urn:microsoft.com/office/officeart/2005/8/layout/hList3"/>
    <dgm:cxn modelId="{660579F9-24E9-43FF-9120-DA7C24D10643}" type="presParOf" srcId="{418DDCE3-4F91-412D-AC3B-ED5CDBF94767}" destId="{11B0A70D-232F-4CEE-87DA-E0ECFD9A20D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dgm:spPr/>
      <dgm:t>
        <a:bodyPr/>
        <a:lstStyle/>
        <a:p>
          <a:r>
            <a:rPr lang="en-US" dirty="0" smtClean="0"/>
            <a:t> I can work carefully and check my work.</a:t>
          </a:r>
          <a:endParaRPr lang="en-US"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dgm:spPr/>
      <dgm:t>
        <a:bodyPr/>
        <a:lstStyle/>
        <a:p>
          <a:r>
            <a:rPr lang="en-US" dirty="0" smtClean="0"/>
            <a:t>I can use math words to talk about my work.</a:t>
          </a:r>
          <a:endParaRPr lang="en-US"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7E89E31-5B15-4783-8B47-7A4045ADB6C4}">
      <dgm:prSet phldrT="[Text]"/>
      <dgm:spPr/>
      <dgm:t>
        <a:bodyPr/>
        <a:lstStyle/>
        <a:p>
          <a:r>
            <a:rPr lang="en-US" dirty="0" smtClean="0"/>
            <a:t>Example 3</a:t>
          </a:r>
          <a:endParaRPr lang="en-US" dirty="0"/>
        </a:p>
      </dgm:t>
    </dgm:pt>
    <dgm:pt modelId="{436E0C36-C867-4A7F-803F-2128F4FB52AA}" type="parTrans" cxnId="{9A05FC73-D0F5-43C4-B320-5E1E843F838E}">
      <dgm:prSet/>
      <dgm:spPr/>
      <dgm:t>
        <a:bodyPr/>
        <a:lstStyle/>
        <a:p>
          <a:endParaRPr lang="en-US"/>
        </a:p>
      </dgm:t>
    </dgm:pt>
    <dgm:pt modelId="{44349BD4-B1AF-4842-8A07-BCD730B05640}" type="sibTrans" cxnId="{9A05FC73-D0F5-43C4-B320-5E1E843F838E}">
      <dgm:prSet/>
      <dgm:spPr/>
      <dgm:t>
        <a:bodyPr/>
        <a:lstStyle/>
        <a:p>
          <a:endParaRPr lang="en-US"/>
        </a:p>
      </dgm:t>
    </dgm:pt>
    <dgm:pt modelId="{68987BCD-D8A5-4350-8395-5783748E36BC}">
      <dgm:prSet phldrT="[Text]"/>
      <dgm:spPr/>
      <dgm:t>
        <a:bodyPr/>
        <a:lstStyle/>
        <a:p>
          <a:r>
            <a:rPr lang="en-US" dirty="0" smtClean="0"/>
            <a:t>I can use math words, symbols, and notations correctly in all of my work.</a:t>
          </a:r>
          <a:endParaRPr lang="en-US" dirty="0"/>
        </a:p>
      </dgm:t>
    </dgm:pt>
    <dgm:pt modelId="{742DD59C-6594-4FEA-BC2B-24A76AE4D1D9}" type="parTrans" cxnId="{78411F30-F39D-47E5-9D0E-90D2CDE8CC16}">
      <dgm:prSet/>
      <dgm:spPr/>
      <dgm:t>
        <a:bodyPr/>
        <a:lstStyle/>
        <a:p>
          <a:endParaRPr lang="en-US"/>
        </a:p>
      </dgm:t>
    </dgm:pt>
    <dgm:pt modelId="{9F5E398A-7BF5-4D55-8C44-4467932FEA29}" type="sibTrans" cxnId="{78411F30-F39D-47E5-9D0E-90D2CDE8CC1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C9EF4978-57F2-4F97-A75F-161E21A6F411}" type="pres">
      <dgm:prSet presAssocID="{07E89E31-5B15-4783-8B47-7A4045ADB6C4}" presName="composite" presStyleCnt="0"/>
      <dgm:spPr/>
    </dgm:pt>
    <dgm:pt modelId="{38A77ED8-AC8F-4943-BC78-BC49B6827044}" type="pres">
      <dgm:prSet presAssocID="{07E89E31-5B15-4783-8B47-7A4045ADB6C4}" presName="parTx" presStyleLbl="alignNode1" presStyleIdx="2" presStyleCnt="3">
        <dgm:presLayoutVars>
          <dgm:chMax val="0"/>
          <dgm:chPref val="0"/>
          <dgm:bulletEnabled val="1"/>
        </dgm:presLayoutVars>
      </dgm:prSet>
      <dgm:spPr/>
      <dgm:t>
        <a:bodyPr/>
        <a:lstStyle/>
        <a:p>
          <a:endParaRPr lang="en-US"/>
        </a:p>
      </dgm:t>
    </dgm:pt>
    <dgm:pt modelId="{AFB8F47F-16EE-4DFA-BDA1-E15CCDCFD1D1}" type="pres">
      <dgm:prSet presAssocID="{07E89E31-5B15-4783-8B47-7A4045ADB6C4}" presName="desTx" presStyleLbl="alignAccFollowNode1" presStyleIdx="2" presStyleCnt="3">
        <dgm:presLayoutVars>
          <dgm:bulletEnabled val="1"/>
        </dgm:presLayoutVars>
      </dgm:prSet>
      <dgm:spPr/>
      <dgm:t>
        <a:bodyPr/>
        <a:lstStyle/>
        <a:p>
          <a:endParaRPr lang="en-US"/>
        </a:p>
      </dgm:t>
    </dgm:pt>
  </dgm:ptLst>
  <dgm:cxnLst>
    <dgm:cxn modelId="{A3B4F485-28D2-4E54-A04B-D467033D5426}" srcId="{40DFB9F3-4CFC-401B-AF8B-FAF1A12409AE}" destId="{2EE74AAD-6211-4A49-A7E7-6CBF3C1C0F77}" srcOrd="1" destOrd="0" parTransId="{42691413-C7F4-47C4-AA64-7D7260E11C78}" sibTransId="{FE7C7501-91F4-4482-9429-D77703E32AE8}"/>
    <dgm:cxn modelId="{6767B1BC-BF2D-484F-B803-90E67C2D9AC8}" srcId="{2EE74AAD-6211-4A49-A7E7-6CBF3C1C0F77}" destId="{2835915B-8126-4BC3-9B67-5665662139E0}" srcOrd="0" destOrd="0" parTransId="{B358489D-26E1-4403-9F86-5792BE0F594B}" sibTransId="{0C3BFFD6-EE57-412C-8B0D-BB94BFA05CEF}"/>
    <dgm:cxn modelId="{6DFC1D44-3A97-4528-9353-E2C2D0F2876A}" type="presOf" srcId="{71EEB568-89DE-4108-8864-539CCD50BCFB}" destId="{68B1C079-D995-493F-8763-51EF538714E3}" srcOrd="0" destOrd="0" presId="urn:microsoft.com/office/officeart/2005/8/layout/hList1"/>
    <dgm:cxn modelId="{78411F30-F39D-47E5-9D0E-90D2CDE8CC16}" srcId="{07E89E31-5B15-4783-8B47-7A4045ADB6C4}" destId="{68987BCD-D8A5-4350-8395-5783748E36BC}" srcOrd="0" destOrd="0" parTransId="{742DD59C-6594-4FEA-BC2B-24A76AE4D1D9}" sibTransId="{9F5E398A-7BF5-4D55-8C44-4467932FEA29}"/>
    <dgm:cxn modelId="{21A008AB-B3E5-47C8-86E3-379673362C99}" type="presOf" srcId="{07E89E31-5B15-4783-8B47-7A4045ADB6C4}" destId="{38A77ED8-AC8F-4943-BC78-BC49B6827044}" srcOrd="0" destOrd="0" presId="urn:microsoft.com/office/officeart/2005/8/layout/hList1"/>
    <dgm:cxn modelId="{05834E80-5A43-4FD8-B83C-F0F86530F636}" type="presOf" srcId="{40DFB9F3-4CFC-401B-AF8B-FAF1A12409AE}" destId="{06455F5C-FD20-4561-BFED-B04A7FF8AF5C}" srcOrd="0" destOrd="0" presId="urn:microsoft.com/office/officeart/2005/8/layout/hList1"/>
    <dgm:cxn modelId="{07A0D767-9619-4E69-86D1-6EEFC14419D3}" type="presOf" srcId="{2835915B-8126-4BC3-9B67-5665662139E0}" destId="{608A05A6-F678-47C6-8E0A-C08A09464C72}" srcOrd="0" destOrd="0" presId="urn:microsoft.com/office/officeart/2005/8/layout/hList1"/>
    <dgm:cxn modelId="{49AF3B81-C8B5-49CF-80D7-23461028A9B5}" type="presOf" srcId="{2EE74AAD-6211-4A49-A7E7-6CBF3C1C0F77}" destId="{B9966E6A-E07C-4A4E-8675-FD94C0BFBA2F}" srcOrd="0" destOrd="0" presId="urn:microsoft.com/office/officeart/2005/8/layout/hList1"/>
    <dgm:cxn modelId="{9A05FC73-D0F5-43C4-B320-5E1E843F838E}" srcId="{40DFB9F3-4CFC-401B-AF8B-FAF1A12409AE}" destId="{07E89E31-5B15-4783-8B47-7A4045ADB6C4}" srcOrd="2" destOrd="0" parTransId="{436E0C36-C867-4A7F-803F-2128F4FB52AA}" sibTransId="{44349BD4-B1AF-4842-8A07-BCD730B05640}"/>
    <dgm:cxn modelId="{8EC92D4E-EA5B-4F0F-9A99-8CC5601676E4}" type="presOf" srcId="{A7E7890F-C51F-48AA-8D7E-2798B2B8B58C}" destId="{E771562C-6D66-4A2F-B2FF-CDEC4855676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0E37612E-6EF3-42D6-BED3-5BA3668BC00A}" type="presOf" srcId="{68987BCD-D8A5-4350-8395-5783748E36BC}" destId="{AFB8F47F-16EE-4DFA-BDA1-E15CCDCFD1D1}" srcOrd="0" destOrd="0" presId="urn:microsoft.com/office/officeart/2005/8/layout/hList1"/>
    <dgm:cxn modelId="{301FFA0B-7CBC-4004-BD64-E5D50C3E4966}" srcId="{A7E7890F-C51F-48AA-8D7E-2798B2B8B58C}" destId="{71EEB568-89DE-4108-8864-539CCD50BCFB}" srcOrd="0" destOrd="0" parTransId="{BED1E12E-DEC6-4430-8100-679E78E10CF7}" sibTransId="{57661338-959C-4683-BCDF-B0492EDFE281}"/>
    <dgm:cxn modelId="{AEE39467-B4F4-4213-A731-FCFF75F5D3E4}" type="presParOf" srcId="{06455F5C-FD20-4561-BFED-B04A7FF8AF5C}" destId="{8F4BA06A-80DF-437E-A3A2-6EF551D8E19C}" srcOrd="0" destOrd="0" presId="urn:microsoft.com/office/officeart/2005/8/layout/hList1"/>
    <dgm:cxn modelId="{1A633756-E682-4492-9DD5-63D8C5F80846}" type="presParOf" srcId="{8F4BA06A-80DF-437E-A3A2-6EF551D8E19C}" destId="{E771562C-6D66-4A2F-B2FF-CDEC4855676F}" srcOrd="0" destOrd="0" presId="urn:microsoft.com/office/officeart/2005/8/layout/hList1"/>
    <dgm:cxn modelId="{900514C3-3906-45B0-A377-6F8F79675F90}" type="presParOf" srcId="{8F4BA06A-80DF-437E-A3A2-6EF551D8E19C}" destId="{68B1C079-D995-493F-8763-51EF538714E3}" srcOrd="1" destOrd="0" presId="urn:microsoft.com/office/officeart/2005/8/layout/hList1"/>
    <dgm:cxn modelId="{4525AD07-57D8-4536-85B1-EA8ED448A2A6}" type="presParOf" srcId="{06455F5C-FD20-4561-BFED-B04A7FF8AF5C}" destId="{6A0E0283-95FF-4E63-9289-71BC588236AC}" srcOrd="1" destOrd="0" presId="urn:microsoft.com/office/officeart/2005/8/layout/hList1"/>
    <dgm:cxn modelId="{A217AF36-4EAD-4245-8D2F-AED2FDCF94A9}" type="presParOf" srcId="{06455F5C-FD20-4561-BFED-B04A7FF8AF5C}" destId="{D6D64556-72E0-4CD8-8D47-EE15BC9FA1DC}" srcOrd="2" destOrd="0" presId="urn:microsoft.com/office/officeart/2005/8/layout/hList1"/>
    <dgm:cxn modelId="{B8CFFF8A-B014-4E3D-B54C-8D18943DAF34}" type="presParOf" srcId="{D6D64556-72E0-4CD8-8D47-EE15BC9FA1DC}" destId="{B9966E6A-E07C-4A4E-8675-FD94C0BFBA2F}" srcOrd="0" destOrd="0" presId="urn:microsoft.com/office/officeart/2005/8/layout/hList1"/>
    <dgm:cxn modelId="{9E02337B-ABF5-418F-9030-460B15FE8690}" type="presParOf" srcId="{D6D64556-72E0-4CD8-8D47-EE15BC9FA1DC}" destId="{608A05A6-F678-47C6-8E0A-C08A09464C72}" srcOrd="1" destOrd="0" presId="urn:microsoft.com/office/officeart/2005/8/layout/hList1"/>
    <dgm:cxn modelId="{14F0216F-E24E-47C3-8400-54C781B140E2}" type="presParOf" srcId="{06455F5C-FD20-4561-BFED-B04A7FF8AF5C}" destId="{E03D7101-D25D-4610-A9FF-4952484CF326}" srcOrd="3" destOrd="0" presId="urn:microsoft.com/office/officeart/2005/8/layout/hList1"/>
    <dgm:cxn modelId="{EC26130F-6723-44FA-95D8-5CCFA286E2E9}" type="presParOf" srcId="{06455F5C-FD20-4561-BFED-B04A7FF8AF5C}" destId="{C9EF4978-57F2-4F97-A75F-161E21A6F411}" srcOrd="4" destOrd="0" presId="urn:microsoft.com/office/officeart/2005/8/layout/hList1"/>
    <dgm:cxn modelId="{3F2B324D-BA01-44EA-A549-4ED569C620B4}" type="presParOf" srcId="{C9EF4978-57F2-4F97-A75F-161E21A6F411}" destId="{38A77ED8-AC8F-4943-BC78-BC49B6827044}" srcOrd="0" destOrd="0" presId="urn:microsoft.com/office/officeart/2005/8/layout/hList1"/>
    <dgm:cxn modelId="{990D413C-7D06-473B-8387-411FAC05FA0C}" type="presParOf" srcId="{C9EF4978-57F2-4F97-A75F-161E21A6F411}" destId="{AFB8F47F-16EE-4DFA-BDA1-E15CCDCFD1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71EEB568-89DE-4108-8864-539CCD50BCFB}">
      <dgm:prSet phldrT="[Text]" custT="1"/>
      <dgm:spPr/>
      <dgm:t>
        <a:bodyPr/>
        <a:lstStyle/>
        <a:p>
          <a:r>
            <a:rPr lang="en-US" sz="2800" dirty="0" smtClean="0"/>
            <a:t>I can use what I know to solve new problems</a:t>
          </a:r>
          <a:r>
            <a:rPr lang="en-US" sz="2900" dirty="0" smtClean="0"/>
            <a:t>. </a:t>
          </a:r>
          <a:endParaRPr lang="en-US" sz="2900"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1" custLinFactNeighborX="-29885" custLinFactNeighborY="-85417">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1">
        <dgm:presLayoutVars>
          <dgm:bulletEnabled val="1"/>
        </dgm:presLayoutVars>
      </dgm:prSet>
      <dgm:spPr/>
      <dgm:t>
        <a:bodyPr/>
        <a:lstStyle/>
        <a:p>
          <a:endParaRPr lang="en-US"/>
        </a:p>
      </dgm:t>
    </dgm:pt>
  </dgm:ptLst>
  <dgm:cxnLst>
    <dgm:cxn modelId="{C693DFF0-5CD6-47F7-BC92-C4164D236F6F}" srcId="{40DFB9F3-4CFC-401B-AF8B-FAF1A12409AE}" destId="{A7E7890F-C51F-48AA-8D7E-2798B2B8B58C}" srcOrd="0" destOrd="0" parTransId="{E24A1098-9CB7-4C72-9C9A-37520FE4D276}" sibTransId="{D4030FF7-0A90-4875-910D-C2121D6B3794}"/>
    <dgm:cxn modelId="{301FFA0B-7CBC-4004-BD64-E5D50C3E4966}" srcId="{A7E7890F-C51F-48AA-8D7E-2798B2B8B58C}" destId="{71EEB568-89DE-4108-8864-539CCD50BCFB}" srcOrd="0" destOrd="0" parTransId="{BED1E12E-DEC6-4430-8100-679E78E10CF7}" sibTransId="{57661338-959C-4683-BCDF-B0492EDFE281}"/>
    <dgm:cxn modelId="{7A46F957-AB41-4CA5-BC06-78B0E4CA41F6}" type="presOf" srcId="{40DFB9F3-4CFC-401B-AF8B-FAF1A12409AE}" destId="{06455F5C-FD20-4561-BFED-B04A7FF8AF5C}" srcOrd="0" destOrd="0" presId="urn:microsoft.com/office/officeart/2005/8/layout/hList1"/>
    <dgm:cxn modelId="{4AD0BEDF-89BB-45AE-A898-39798726873F}" type="presOf" srcId="{71EEB568-89DE-4108-8864-539CCD50BCFB}" destId="{68B1C079-D995-493F-8763-51EF538714E3}" srcOrd="0" destOrd="0" presId="urn:microsoft.com/office/officeart/2005/8/layout/hList1"/>
    <dgm:cxn modelId="{29FC8DF7-6D96-4AC2-AB99-D9FF1597D2E6}" type="presOf" srcId="{A7E7890F-C51F-48AA-8D7E-2798B2B8B58C}" destId="{E771562C-6D66-4A2F-B2FF-CDEC4855676F}" srcOrd="0" destOrd="0" presId="urn:microsoft.com/office/officeart/2005/8/layout/hList1"/>
    <dgm:cxn modelId="{E3FA58F4-0B79-4F6F-93D3-169986458A53}" type="presParOf" srcId="{06455F5C-FD20-4561-BFED-B04A7FF8AF5C}" destId="{8F4BA06A-80DF-437E-A3A2-6EF551D8E19C}" srcOrd="0" destOrd="0" presId="urn:microsoft.com/office/officeart/2005/8/layout/hList1"/>
    <dgm:cxn modelId="{962963F6-4454-4552-AAC6-BA03077941AE}" type="presParOf" srcId="{8F4BA06A-80DF-437E-A3A2-6EF551D8E19C}" destId="{E771562C-6D66-4A2F-B2FF-CDEC4855676F}" srcOrd="0" destOrd="0" presId="urn:microsoft.com/office/officeart/2005/8/layout/hList1"/>
    <dgm:cxn modelId="{BDFF691C-CE74-48BD-96C8-54B37E1D0F2A}" type="presParOf" srcId="{8F4BA06A-80DF-437E-A3A2-6EF551D8E19C}" destId="{68B1C079-D995-493F-8763-51EF538714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dgm:spPr/>
      <dgm:t>
        <a:bodyPr/>
        <a:lstStyle/>
        <a:p>
          <a:r>
            <a:rPr lang="en-US" dirty="0" smtClean="0"/>
            <a:t>I can discover and use shortcuts.</a:t>
          </a:r>
          <a:endParaRPr lang="en-US"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dgm:spPr/>
      <dgm:t>
        <a:bodyPr/>
        <a:lstStyle/>
        <a:p>
          <a:r>
            <a:rPr lang="en-US" dirty="0" smtClean="0"/>
            <a:t>I can use a strategy that I used to solve another math problem.</a:t>
          </a:r>
          <a:endParaRPr lang="en-US"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 custLinFactNeighborY="-18976">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custLinFactNeighborX="2844" custLinFactNeighborY="-2377">
        <dgm:presLayoutVars>
          <dgm:bulletEnabled val="1"/>
        </dgm:presLayoutVars>
      </dgm:prSet>
      <dgm:spPr/>
      <dgm:t>
        <a:bodyPr/>
        <a:lstStyle/>
        <a:p>
          <a:endParaRPr lang="en-US"/>
        </a:p>
      </dgm:t>
    </dgm:pt>
  </dgm:ptLst>
  <dgm:cxnLst>
    <dgm:cxn modelId="{9B2658F8-C164-4032-A929-CBD5FF972AEF}" type="presOf" srcId="{A7E7890F-C51F-48AA-8D7E-2798B2B8B58C}" destId="{E771562C-6D66-4A2F-B2FF-CDEC4855676F}" srcOrd="0" destOrd="0" presId="urn:microsoft.com/office/officeart/2005/8/layout/hList1"/>
    <dgm:cxn modelId="{DBE59FE8-8D13-4105-836A-100BBFF2730F}" type="presOf" srcId="{2835915B-8126-4BC3-9B67-5665662139E0}" destId="{608A05A6-F678-47C6-8E0A-C08A09464C72}"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301FFA0B-7CBC-4004-BD64-E5D50C3E4966}" srcId="{A7E7890F-C51F-48AA-8D7E-2798B2B8B58C}" destId="{71EEB568-89DE-4108-8864-539CCD50BCFB}" srcOrd="0" destOrd="0" parTransId="{BED1E12E-DEC6-4430-8100-679E78E10CF7}" sibTransId="{57661338-959C-4683-BCDF-B0492EDFE281}"/>
    <dgm:cxn modelId="{A3B4F485-28D2-4E54-A04B-D467033D5426}" srcId="{40DFB9F3-4CFC-401B-AF8B-FAF1A12409AE}" destId="{2EE74AAD-6211-4A49-A7E7-6CBF3C1C0F77}" srcOrd="1" destOrd="0" parTransId="{42691413-C7F4-47C4-AA64-7D7260E11C78}" sibTransId="{FE7C7501-91F4-4482-9429-D77703E32AE8}"/>
    <dgm:cxn modelId="{56E958D3-5DBA-4DBD-A532-B8F272AEA162}" type="presOf" srcId="{40DFB9F3-4CFC-401B-AF8B-FAF1A12409AE}" destId="{06455F5C-FD20-4561-BFED-B04A7FF8AF5C}" srcOrd="0" destOrd="0" presId="urn:microsoft.com/office/officeart/2005/8/layout/hList1"/>
    <dgm:cxn modelId="{DA650413-5719-474D-B4B5-217CF67A742A}" type="presOf" srcId="{2EE74AAD-6211-4A49-A7E7-6CBF3C1C0F77}" destId="{B9966E6A-E07C-4A4E-8675-FD94C0BFBA2F}" srcOrd="0" destOrd="0" presId="urn:microsoft.com/office/officeart/2005/8/layout/hList1"/>
    <dgm:cxn modelId="{6B507E86-2FB0-4C7B-A36C-A4B13A48A200}" type="presOf" srcId="{71EEB568-89DE-4108-8864-539CCD50BCFB}" destId="{68B1C079-D995-493F-8763-51EF538714E3}" srcOrd="0" destOrd="0" presId="urn:microsoft.com/office/officeart/2005/8/layout/hList1"/>
    <dgm:cxn modelId="{6767B1BC-BF2D-484F-B803-90E67C2D9AC8}" srcId="{2EE74AAD-6211-4A49-A7E7-6CBF3C1C0F77}" destId="{2835915B-8126-4BC3-9B67-5665662139E0}" srcOrd="0" destOrd="0" parTransId="{B358489D-26E1-4403-9F86-5792BE0F594B}" sibTransId="{0C3BFFD6-EE57-412C-8B0D-BB94BFA05CEF}"/>
    <dgm:cxn modelId="{BEAB10B5-F3B4-4069-9C34-A0F5426C3196}" type="presParOf" srcId="{06455F5C-FD20-4561-BFED-B04A7FF8AF5C}" destId="{8F4BA06A-80DF-437E-A3A2-6EF551D8E19C}" srcOrd="0" destOrd="0" presId="urn:microsoft.com/office/officeart/2005/8/layout/hList1"/>
    <dgm:cxn modelId="{33B069D1-5B75-479E-8C89-659E0456A368}" type="presParOf" srcId="{8F4BA06A-80DF-437E-A3A2-6EF551D8E19C}" destId="{E771562C-6D66-4A2F-B2FF-CDEC4855676F}" srcOrd="0" destOrd="0" presId="urn:microsoft.com/office/officeart/2005/8/layout/hList1"/>
    <dgm:cxn modelId="{31CEDB5D-7DC0-4039-BD39-06B13BCD6917}" type="presParOf" srcId="{8F4BA06A-80DF-437E-A3A2-6EF551D8E19C}" destId="{68B1C079-D995-493F-8763-51EF538714E3}" srcOrd="1" destOrd="0" presId="urn:microsoft.com/office/officeart/2005/8/layout/hList1"/>
    <dgm:cxn modelId="{979A2A4D-8520-46A0-9DD0-19D598D0AE6E}" type="presParOf" srcId="{06455F5C-FD20-4561-BFED-B04A7FF8AF5C}" destId="{6A0E0283-95FF-4E63-9289-71BC588236AC}" srcOrd="1" destOrd="0" presId="urn:microsoft.com/office/officeart/2005/8/layout/hList1"/>
    <dgm:cxn modelId="{B92EB63B-7645-424B-A6B9-711B2C59F3BD}" type="presParOf" srcId="{06455F5C-FD20-4561-BFED-B04A7FF8AF5C}" destId="{D6D64556-72E0-4CD8-8D47-EE15BC9FA1DC}" srcOrd="2" destOrd="0" presId="urn:microsoft.com/office/officeart/2005/8/layout/hList1"/>
    <dgm:cxn modelId="{78EEFE36-155E-4424-A761-2F6AD1FF0250}" type="presParOf" srcId="{D6D64556-72E0-4CD8-8D47-EE15BC9FA1DC}" destId="{B9966E6A-E07C-4A4E-8675-FD94C0BFBA2F}" srcOrd="0" destOrd="0" presId="urn:microsoft.com/office/officeart/2005/8/layout/hList1"/>
    <dgm:cxn modelId="{D56EB010-9B64-4A1E-8076-DD31CABD63BE}"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2BDEDF-B6D1-47A6-9734-DD2D3F906BA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4DE985-B7C5-48C7-B3E3-E532AA864571}">
      <dgm:prSet phldrT="[Text]"/>
      <dgm:spPr/>
      <dgm:t>
        <a:bodyPr/>
        <a:lstStyle/>
        <a:p>
          <a:r>
            <a:rPr lang="en-US" dirty="0" smtClean="0"/>
            <a:t>With your grade level team, create a two sentence summary of what the practice will look like in YOUR classroom. </a:t>
          </a:r>
          <a:endParaRPr lang="en-US" dirty="0"/>
        </a:p>
      </dgm:t>
    </dgm:pt>
    <dgm:pt modelId="{B7346425-65E4-4B72-81C5-C6E13468C6A4}" type="parTrans" cxnId="{9D2D77F2-0711-4827-8AB7-F7FF21B525ED}">
      <dgm:prSet/>
      <dgm:spPr/>
      <dgm:t>
        <a:bodyPr/>
        <a:lstStyle/>
        <a:p>
          <a:endParaRPr lang="en-US"/>
        </a:p>
      </dgm:t>
    </dgm:pt>
    <dgm:pt modelId="{3EFF6926-1B3D-4516-BFF8-1600CE6476D6}" type="sibTrans" cxnId="{9D2D77F2-0711-4827-8AB7-F7FF21B525ED}">
      <dgm:prSet/>
      <dgm:spPr/>
      <dgm:t>
        <a:bodyPr/>
        <a:lstStyle/>
        <a:p>
          <a:endParaRPr lang="en-US"/>
        </a:p>
      </dgm:t>
    </dgm:pt>
    <dgm:pt modelId="{C6826484-DC8E-4970-BD0C-A2D2B6E2A2A9}">
      <dgm:prSet phldrT="[Text]"/>
      <dgm:spPr/>
      <dgm:t>
        <a:bodyPr/>
        <a:lstStyle/>
        <a:p>
          <a:r>
            <a:rPr lang="en-US" dirty="0" smtClean="0"/>
            <a:t>Write your summary on the designated chart paper. </a:t>
          </a:r>
          <a:endParaRPr lang="en-US" dirty="0"/>
        </a:p>
      </dgm:t>
    </dgm:pt>
    <dgm:pt modelId="{FA054F09-8522-47AD-B0AD-2F8DC44F862B}" type="parTrans" cxnId="{EDB4F8B8-94F1-4BF7-8CA0-5A1BDF6E20FC}">
      <dgm:prSet/>
      <dgm:spPr/>
      <dgm:t>
        <a:bodyPr/>
        <a:lstStyle/>
        <a:p>
          <a:endParaRPr lang="en-US"/>
        </a:p>
      </dgm:t>
    </dgm:pt>
    <dgm:pt modelId="{E269F56B-B60D-46DD-9AEC-91D742FEB9FF}" type="sibTrans" cxnId="{EDB4F8B8-94F1-4BF7-8CA0-5A1BDF6E20FC}">
      <dgm:prSet/>
      <dgm:spPr/>
      <dgm:t>
        <a:bodyPr/>
        <a:lstStyle/>
        <a:p>
          <a:endParaRPr lang="en-US"/>
        </a:p>
      </dgm:t>
    </dgm:pt>
    <dgm:pt modelId="{4354658D-72A5-40C3-A45E-F5B7C92C6AE6}" type="pres">
      <dgm:prSet presAssocID="{3D2BDEDF-B6D1-47A6-9734-DD2D3F906BA9}" presName="linear" presStyleCnt="0">
        <dgm:presLayoutVars>
          <dgm:animLvl val="lvl"/>
          <dgm:resizeHandles val="exact"/>
        </dgm:presLayoutVars>
      </dgm:prSet>
      <dgm:spPr/>
      <dgm:t>
        <a:bodyPr/>
        <a:lstStyle/>
        <a:p>
          <a:endParaRPr lang="en-US"/>
        </a:p>
      </dgm:t>
    </dgm:pt>
    <dgm:pt modelId="{11ABC5AE-81B1-45E7-9064-3D6BACA8A9E4}" type="pres">
      <dgm:prSet presAssocID="{1B4DE985-B7C5-48C7-B3E3-E532AA864571}" presName="parentText" presStyleLbl="node1" presStyleIdx="0" presStyleCnt="2" custLinFactNeighborY="-5356">
        <dgm:presLayoutVars>
          <dgm:chMax val="0"/>
          <dgm:bulletEnabled val="1"/>
        </dgm:presLayoutVars>
      </dgm:prSet>
      <dgm:spPr/>
      <dgm:t>
        <a:bodyPr/>
        <a:lstStyle/>
        <a:p>
          <a:endParaRPr lang="en-US"/>
        </a:p>
      </dgm:t>
    </dgm:pt>
    <dgm:pt modelId="{7528B547-3D0F-41C2-85A3-BAC5AAE299E1}" type="pres">
      <dgm:prSet presAssocID="{3EFF6926-1B3D-4516-BFF8-1600CE6476D6}" presName="spacer" presStyleCnt="0"/>
      <dgm:spPr/>
      <dgm:t>
        <a:bodyPr/>
        <a:lstStyle/>
        <a:p>
          <a:endParaRPr lang="en-US"/>
        </a:p>
      </dgm:t>
    </dgm:pt>
    <dgm:pt modelId="{99FB7DDE-0973-4BB4-AFAB-2BE152F0040A}" type="pres">
      <dgm:prSet presAssocID="{C6826484-DC8E-4970-BD0C-A2D2B6E2A2A9}" presName="parentText" presStyleLbl="node1" presStyleIdx="1" presStyleCnt="2" custLinFactNeighborY="-22809">
        <dgm:presLayoutVars>
          <dgm:chMax val="0"/>
          <dgm:bulletEnabled val="1"/>
        </dgm:presLayoutVars>
      </dgm:prSet>
      <dgm:spPr/>
      <dgm:t>
        <a:bodyPr/>
        <a:lstStyle/>
        <a:p>
          <a:endParaRPr lang="en-US"/>
        </a:p>
      </dgm:t>
    </dgm:pt>
  </dgm:ptLst>
  <dgm:cxnLst>
    <dgm:cxn modelId="{FF72C2DA-D454-4F80-AB12-D7EC209D2DC7}" type="presOf" srcId="{1B4DE985-B7C5-48C7-B3E3-E532AA864571}" destId="{11ABC5AE-81B1-45E7-9064-3D6BACA8A9E4}" srcOrd="0" destOrd="0" presId="urn:microsoft.com/office/officeart/2005/8/layout/vList2"/>
    <dgm:cxn modelId="{EDB4F8B8-94F1-4BF7-8CA0-5A1BDF6E20FC}" srcId="{3D2BDEDF-B6D1-47A6-9734-DD2D3F906BA9}" destId="{C6826484-DC8E-4970-BD0C-A2D2B6E2A2A9}" srcOrd="1" destOrd="0" parTransId="{FA054F09-8522-47AD-B0AD-2F8DC44F862B}" sibTransId="{E269F56B-B60D-46DD-9AEC-91D742FEB9FF}"/>
    <dgm:cxn modelId="{73AEE286-F6A8-41C9-B95A-D01BA804BAF4}" type="presOf" srcId="{3D2BDEDF-B6D1-47A6-9734-DD2D3F906BA9}" destId="{4354658D-72A5-40C3-A45E-F5B7C92C6AE6}" srcOrd="0" destOrd="0" presId="urn:microsoft.com/office/officeart/2005/8/layout/vList2"/>
    <dgm:cxn modelId="{D798061B-B53B-4410-B6FA-32A47004BB4D}" type="presOf" srcId="{C6826484-DC8E-4970-BD0C-A2D2B6E2A2A9}" destId="{99FB7DDE-0973-4BB4-AFAB-2BE152F0040A}" srcOrd="0" destOrd="0" presId="urn:microsoft.com/office/officeart/2005/8/layout/vList2"/>
    <dgm:cxn modelId="{9D2D77F2-0711-4827-8AB7-F7FF21B525ED}" srcId="{3D2BDEDF-B6D1-47A6-9734-DD2D3F906BA9}" destId="{1B4DE985-B7C5-48C7-B3E3-E532AA864571}" srcOrd="0" destOrd="0" parTransId="{B7346425-65E4-4B72-81C5-C6E13468C6A4}" sibTransId="{3EFF6926-1B3D-4516-BFF8-1600CE6476D6}"/>
    <dgm:cxn modelId="{993456DC-E3C6-4484-9C6B-75A4F1E90F55}" type="presParOf" srcId="{4354658D-72A5-40C3-A45E-F5B7C92C6AE6}" destId="{11ABC5AE-81B1-45E7-9064-3D6BACA8A9E4}" srcOrd="0" destOrd="0" presId="urn:microsoft.com/office/officeart/2005/8/layout/vList2"/>
    <dgm:cxn modelId="{41B78FB0-8C98-40E7-92EE-BE8F8B73A3B7}" type="presParOf" srcId="{4354658D-72A5-40C3-A45E-F5B7C92C6AE6}" destId="{7528B547-3D0F-41C2-85A3-BAC5AAE299E1}" srcOrd="1" destOrd="0" presId="urn:microsoft.com/office/officeart/2005/8/layout/vList2"/>
    <dgm:cxn modelId="{D66D03C9-72C9-4E78-923A-0A6E858C0F5D}" type="presParOf" srcId="{4354658D-72A5-40C3-A45E-F5B7C92C6AE6}" destId="{99FB7DDE-0973-4BB4-AFAB-2BE152F004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37D91-9382-4B33-B0CF-6CC52B1B7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0F53B6-A4DB-4CE2-94BA-656B90C54700}">
      <dgm:prSet phldrT="[Text]" custT="1"/>
      <dgm:spPr/>
      <dgm:t>
        <a:bodyPr/>
        <a:lstStyle/>
        <a:p>
          <a:r>
            <a:rPr lang="en-US" sz="2400" dirty="0" smtClean="0"/>
            <a:t>Understand the meaning of the problem </a:t>
          </a:r>
          <a:endParaRPr lang="en-US" sz="2400" dirty="0"/>
        </a:p>
      </dgm:t>
    </dgm:pt>
    <dgm:pt modelId="{B223DE0A-DF47-4043-8FE5-E8FF35A80E65}" type="parTrans" cxnId="{A98F7D5B-9B76-4A41-AB98-3839D0AF0184}">
      <dgm:prSet/>
      <dgm:spPr/>
      <dgm:t>
        <a:bodyPr/>
        <a:lstStyle/>
        <a:p>
          <a:endParaRPr lang="en-US"/>
        </a:p>
      </dgm:t>
    </dgm:pt>
    <dgm:pt modelId="{4584E04B-D8BA-4181-8509-E12CE2FB6316}" type="sibTrans" cxnId="{A98F7D5B-9B76-4A41-AB98-3839D0AF0184}">
      <dgm:prSet/>
      <dgm:spPr/>
      <dgm:t>
        <a:bodyPr/>
        <a:lstStyle/>
        <a:p>
          <a:endParaRPr lang="en-US"/>
        </a:p>
      </dgm:t>
    </dgm:pt>
    <dgm:pt modelId="{858E34DB-61F6-49EF-BE1F-5068EFCDEBA2}">
      <dgm:prSet phldrT="[Text]" custT="1"/>
      <dgm:spPr/>
      <dgm:t>
        <a:bodyPr/>
        <a:lstStyle/>
        <a:p>
          <a:r>
            <a:rPr lang="en-US" sz="2000" b="1" dirty="0" smtClean="0"/>
            <a:t>Look for ways to start working on the problem</a:t>
          </a:r>
          <a:endParaRPr lang="en-US" sz="2000" b="1" dirty="0"/>
        </a:p>
      </dgm:t>
    </dgm:pt>
    <dgm:pt modelId="{EE3C8F4C-1827-4295-B45B-E4F41D1C4B0D}" type="parTrans" cxnId="{9F5F2FB8-C3EF-42BD-A4E7-9FC1717E2772}">
      <dgm:prSet/>
      <dgm:spPr/>
      <dgm:t>
        <a:bodyPr/>
        <a:lstStyle/>
        <a:p>
          <a:endParaRPr lang="en-US"/>
        </a:p>
      </dgm:t>
    </dgm:pt>
    <dgm:pt modelId="{155A8050-3154-4A7D-9EE8-8C853D27ECDA}" type="sibTrans" cxnId="{9F5F2FB8-C3EF-42BD-A4E7-9FC1717E2772}">
      <dgm:prSet/>
      <dgm:spPr/>
      <dgm:t>
        <a:bodyPr/>
        <a:lstStyle/>
        <a:p>
          <a:endParaRPr lang="en-US"/>
        </a:p>
      </dgm:t>
    </dgm:pt>
    <dgm:pt modelId="{095BC9CA-92E5-4680-99A7-D57E4898F04B}">
      <dgm:prSet phldrT="[Text]"/>
      <dgm:spPr/>
      <dgm:t>
        <a:bodyPr/>
        <a:lstStyle/>
        <a:p>
          <a:r>
            <a:rPr lang="en-US" dirty="0" smtClean="0"/>
            <a:t>Analyze the information</a:t>
          </a:r>
          <a:endParaRPr lang="en-US" dirty="0"/>
        </a:p>
      </dgm:t>
    </dgm:pt>
    <dgm:pt modelId="{A07D64F3-DD12-42C0-9C38-CAD5BBDB3839}" type="parTrans" cxnId="{985E07CE-967C-4D37-AF58-457201B368C0}">
      <dgm:prSet/>
      <dgm:spPr/>
      <dgm:t>
        <a:bodyPr/>
        <a:lstStyle/>
        <a:p>
          <a:endParaRPr lang="en-US"/>
        </a:p>
      </dgm:t>
    </dgm:pt>
    <dgm:pt modelId="{3E828A3D-71C6-44D3-BAC6-405038DA6EF6}" type="sibTrans" cxnId="{985E07CE-967C-4D37-AF58-457201B368C0}">
      <dgm:prSet/>
      <dgm:spPr/>
      <dgm:t>
        <a:bodyPr/>
        <a:lstStyle/>
        <a:p>
          <a:endParaRPr lang="en-US"/>
        </a:p>
      </dgm:t>
    </dgm:pt>
    <dgm:pt modelId="{69B33224-A3F1-4231-A901-237F05C96795}">
      <dgm:prSet phldrT="[Text]" custT="1"/>
      <dgm:spPr/>
      <dgm:t>
        <a:bodyPr/>
        <a:lstStyle/>
        <a:p>
          <a:r>
            <a:rPr lang="en-US" sz="2000" b="1" dirty="0" smtClean="0"/>
            <a:t>Design a plan </a:t>
          </a:r>
          <a:endParaRPr lang="en-US" sz="2000" b="1" dirty="0"/>
        </a:p>
      </dgm:t>
    </dgm:pt>
    <dgm:pt modelId="{349758F8-C948-40C1-87C6-13F741996FA9}" type="parTrans" cxnId="{0BD45EAD-02F0-460C-9C32-F01E893A9BC7}">
      <dgm:prSet/>
      <dgm:spPr/>
      <dgm:t>
        <a:bodyPr/>
        <a:lstStyle/>
        <a:p>
          <a:endParaRPr lang="en-US"/>
        </a:p>
      </dgm:t>
    </dgm:pt>
    <dgm:pt modelId="{02E73231-6A66-4F76-A654-B5C8806BD2E8}" type="sibTrans" cxnId="{0BD45EAD-02F0-460C-9C32-F01E893A9BC7}">
      <dgm:prSet/>
      <dgm:spPr/>
      <dgm:t>
        <a:bodyPr/>
        <a:lstStyle/>
        <a:p>
          <a:endParaRPr lang="en-US"/>
        </a:p>
      </dgm:t>
    </dgm:pt>
    <dgm:pt modelId="{02AA93E1-C86B-4BC0-9E38-ADA9AF35ED68}">
      <dgm:prSet phldrT="[Text]"/>
      <dgm:spPr/>
      <dgm:t>
        <a:bodyPr/>
        <a:lstStyle/>
        <a:p>
          <a:r>
            <a:rPr lang="en-US" dirty="0" smtClean="0"/>
            <a:t>Monitor and evaluate their progress</a:t>
          </a:r>
          <a:endParaRPr lang="en-US" dirty="0"/>
        </a:p>
      </dgm:t>
    </dgm:pt>
    <dgm:pt modelId="{12CE9ECB-34E9-4FD7-8A98-07D1FF7819FE}" type="parTrans" cxnId="{79112FBE-9158-4F71-B7BC-418B13D53CA7}">
      <dgm:prSet/>
      <dgm:spPr/>
      <dgm:t>
        <a:bodyPr/>
        <a:lstStyle/>
        <a:p>
          <a:endParaRPr lang="en-US"/>
        </a:p>
      </dgm:t>
    </dgm:pt>
    <dgm:pt modelId="{47293129-0FB9-47DB-ABB8-AAABDA51F061}" type="sibTrans" cxnId="{79112FBE-9158-4F71-B7BC-418B13D53CA7}">
      <dgm:prSet/>
      <dgm:spPr/>
      <dgm:t>
        <a:bodyPr/>
        <a:lstStyle/>
        <a:p>
          <a:endParaRPr lang="en-US"/>
        </a:p>
      </dgm:t>
    </dgm:pt>
    <dgm:pt modelId="{679615E6-F54E-484E-8AF5-9943FD6B5DD9}">
      <dgm:prSet phldrT="[Text]" custT="1"/>
      <dgm:spPr/>
      <dgm:t>
        <a:bodyPr/>
        <a:lstStyle/>
        <a:p>
          <a:r>
            <a:rPr lang="en-US" sz="2000" b="1" dirty="0" smtClean="0"/>
            <a:t>Change course as necessary</a:t>
          </a:r>
          <a:endParaRPr lang="en-US" sz="2000" b="1" dirty="0"/>
        </a:p>
      </dgm:t>
    </dgm:pt>
    <dgm:pt modelId="{7243FB74-53E7-4D0F-A5F5-F879E7BBE203}" type="parTrans" cxnId="{48153D4F-DEB5-44F8-938A-82B6550A9C82}">
      <dgm:prSet/>
      <dgm:spPr/>
      <dgm:t>
        <a:bodyPr/>
        <a:lstStyle/>
        <a:p>
          <a:endParaRPr lang="en-US"/>
        </a:p>
      </dgm:t>
    </dgm:pt>
    <dgm:pt modelId="{EB6B78B8-8005-4FA8-BAF3-DCEF4F09D9AA}" type="sibTrans" cxnId="{48153D4F-DEB5-44F8-938A-82B6550A9C82}">
      <dgm:prSet/>
      <dgm:spPr/>
      <dgm:t>
        <a:bodyPr/>
        <a:lstStyle/>
        <a:p>
          <a:endParaRPr lang="en-US"/>
        </a:p>
      </dgm:t>
    </dgm:pt>
    <dgm:pt modelId="{5CFFAB3C-FB33-44C2-A243-F5131CB257EF}">
      <dgm:prSet phldrT="[Text]"/>
      <dgm:spPr/>
      <dgm:t>
        <a:bodyPr/>
        <a:lstStyle/>
        <a:p>
          <a:r>
            <a:rPr lang="en-US" dirty="0" smtClean="0"/>
            <a:t>Check their answers to problems </a:t>
          </a:r>
          <a:endParaRPr lang="en-US" dirty="0"/>
        </a:p>
      </dgm:t>
    </dgm:pt>
    <dgm:pt modelId="{A2828DF2-B5A8-4321-9027-FC204EDA4E94}" type="parTrans" cxnId="{52B80A45-EE85-4BF9-BDFF-7C4519511D74}">
      <dgm:prSet/>
      <dgm:spPr/>
      <dgm:t>
        <a:bodyPr/>
        <a:lstStyle/>
        <a:p>
          <a:endParaRPr lang="en-US"/>
        </a:p>
      </dgm:t>
    </dgm:pt>
    <dgm:pt modelId="{2EE45EB2-0143-41FD-B351-A35FA6D50E93}" type="sibTrans" cxnId="{52B80A45-EE85-4BF9-BDFF-7C4519511D74}">
      <dgm:prSet/>
      <dgm:spPr/>
      <dgm:t>
        <a:bodyPr/>
        <a:lstStyle/>
        <a:p>
          <a:endParaRPr lang="en-US"/>
        </a:p>
      </dgm:t>
    </dgm:pt>
    <dgm:pt modelId="{2C01435D-1D34-48DD-9AF9-66ABC20EBF3E}">
      <dgm:prSet phldrT="[Text]" custT="1"/>
      <dgm:spPr/>
      <dgm:t>
        <a:bodyPr/>
        <a:lstStyle/>
        <a:p>
          <a:r>
            <a:rPr lang="en-US" sz="2000" b="1" dirty="0" smtClean="0"/>
            <a:t>Know if their answer makes sense</a:t>
          </a:r>
          <a:endParaRPr lang="en-US" sz="2000" b="1" dirty="0"/>
        </a:p>
      </dgm:t>
    </dgm:pt>
    <dgm:pt modelId="{CEF50F4A-A689-4FED-9C3A-AC1C99963CB5}" type="parTrans" cxnId="{83B2B645-2C29-465D-BEEE-C66415EE3321}">
      <dgm:prSet/>
      <dgm:spPr/>
      <dgm:t>
        <a:bodyPr/>
        <a:lstStyle/>
        <a:p>
          <a:endParaRPr lang="en-US"/>
        </a:p>
      </dgm:t>
    </dgm:pt>
    <dgm:pt modelId="{64338960-B10D-4763-8B51-6BB31592C8E5}" type="sibTrans" cxnId="{83B2B645-2C29-465D-BEEE-C66415EE3321}">
      <dgm:prSet/>
      <dgm:spPr/>
      <dgm:t>
        <a:bodyPr/>
        <a:lstStyle/>
        <a:p>
          <a:endParaRPr lang="en-US"/>
        </a:p>
      </dgm:t>
    </dgm:pt>
    <dgm:pt modelId="{1146C161-EA99-494A-B034-C840295070F3}" type="pres">
      <dgm:prSet presAssocID="{A8837D91-9382-4B33-B0CF-6CC52B1B7C2C}" presName="linear" presStyleCnt="0">
        <dgm:presLayoutVars>
          <dgm:animLvl val="lvl"/>
          <dgm:resizeHandles val="exact"/>
        </dgm:presLayoutVars>
      </dgm:prSet>
      <dgm:spPr/>
      <dgm:t>
        <a:bodyPr/>
        <a:lstStyle/>
        <a:p>
          <a:endParaRPr lang="en-US"/>
        </a:p>
      </dgm:t>
    </dgm:pt>
    <dgm:pt modelId="{FC7EC268-6B8D-40CD-B168-8A959B0FBBF2}" type="pres">
      <dgm:prSet presAssocID="{710F53B6-A4DB-4CE2-94BA-656B90C54700}" presName="parentText" presStyleLbl="node1" presStyleIdx="0" presStyleCnt="4" custAng="0" custLinFactNeighborX="-250" custLinFactNeighborY="-2839">
        <dgm:presLayoutVars>
          <dgm:chMax val="0"/>
          <dgm:bulletEnabled val="1"/>
        </dgm:presLayoutVars>
      </dgm:prSet>
      <dgm:spPr/>
      <dgm:t>
        <a:bodyPr/>
        <a:lstStyle/>
        <a:p>
          <a:endParaRPr lang="en-US"/>
        </a:p>
      </dgm:t>
    </dgm:pt>
    <dgm:pt modelId="{47B3F1E7-A923-485E-BD8A-F1F5F42ABA85}" type="pres">
      <dgm:prSet presAssocID="{710F53B6-A4DB-4CE2-94BA-656B90C54700}" presName="childText" presStyleLbl="revTx" presStyleIdx="0" presStyleCnt="4">
        <dgm:presLayoutVars>
          <dgm:bulletEnabled val="1"/>
        </dgm:presLayoutVars>
      </dgm:prSet>
      <dgm:spPr/>
      <dgm:t>
        <a:bodyPr/>
        <a:lstStyle/>
        <a:p>
          <a:endParaRPr lang="en-US"/>
        </a:p>
      </dgm:t>
    </dgm:pt>
    <dgm:pt modelId="{75618700-918E-44BE-B21F-20B047ABBD86}" type="pres">
      <dgm:prSet presAssocID="{095BC9CA-92E5-4680-99A7-D57E4898F04B}" presName="parentText" presStyleLbl="node1" presStyleIdx="1" presStyleCnt="4">
        <dgm:presLayoutVars>
          <dgm:chMax val="0"/>
          <dgm:bulletEnabled val="1"/>
        </dgm:presLayoutVars>
      </dgm:prSet>
      <dgm:spPr/>
      <dgm:t>
        <a:bodyPr/>
        <a:lstStyle/>
        <a:p>
          <a:endParaRPr lang="en-US"/>
        </a:p>
      </dgm:t>
    </dgm:pt>
    <dgm:pt modelId="{2DD22D02-24B0-4371-BCCA-5271C1A534B5}" type="pres">
      <dgm:prSet presAssocID="{095BC9CA-92E5-4680-99A7-D57E4898F04B}" presName="childText" presStyleLbl="revTx" presStyleIdx="1" presStyleCnt="4">
        <dgm:presLayoutVars>
          <dgm:bulletEnabled val="1"/>
        </dgm:presLayoutVars>
      </dgm:prSet>
      <dgm:spPr/>
      <dgm:t>
        <a:bodyPr/>
        <a:lstStyle/>
        <a:p>
          <a:endParaRPr lang="en-US"/>
        </a:p>
      </dgm:t>
    </dgm:pt>
    <dgm:pt modelId="{366F3378-054D-42D5-9C18-61E2FBB2936A}" type="pres">
      <dgm:prSet presAssocID="{02AA93E1-C86B-4BC0-9E38-ADA9AF35ED68}" presName="parentText" presStyleLbl="node1" presStyleIdx="2" presStyleCnt="4">
        <dgm:presLayoutVars>
          <dgm:chMax val="0"/>
          <dgm:bulletEnabled val="1"/>
        </dgm:presLayoutVars>
      </dgm:prSet>
      <dgm:spPr/>
      <dgm:t>
        <a:bodyPr/>
        <a:lstStyle/>
        <a:p>
          <a:endParaRPr lang="en-US"/>
        </a:p>
      </dgm:t>
    </dgm:pt>
    <dgm:pt modelId="{C6925821-E7BA-4FDF-8ABE-F271A8DC4BB7}" type="pres">
      <dgm:prSet presAssocID="{02AA93E1-C86B-4BC0-9E38-ADA9AF35ED68}" presName="childText" presStyleLbl="revTx" presStyleIdx="2" presStyleCnt="4">
        <dgm:presLayoutVars>
          <dgm:bulletEnabled val="1"/>
        </dgm:presLayoutVars>
      </dgm:prSet>
      <dgm:spPr/>
      <dgm:t>
        <a:bodyPr/>
        <a:lstStyle/>
        <a:p>
          <a:endParaRPr lang="en-US"/>
        </a:p>
      </dgm:t>
    </dgm:pt>
    <dgm:pt modelId="{3585ED26-6730-42C4-B323-959AABDD2EE6}" type="pres">
      <dgm:prSet presAssocID="{5CFFAB3C-FB33-44C2-A243-F5131CB257EF}" presName="parentText" presStyleLbl="node1" presStyleIdx="3" presStyleCnt="4">
        <dgm:presLayoutVars>
          <dgm:chMax val="0"/>
          <dgm:bulletEnabled val="1"/>
        </dgm:presLayoutVars>
      </dgm:prSet>
      <dgm:spPr/>
      <dgm:t>
        <a:bodyPr/>
        <a:lstStyle/>
        <a:p>
          <a:endParaRPr lang="en-US"/>
        </a:p>
      </dgm:t>
    </dgm:pt>
    <dgm:pt modelId="{6C727CB4-2792-4E84-AE59-F89124ACAAD6}" type="pres">
      <dgm:prSet presAssocID="{5CFFAB3C-FB33-44C2-A243-F5131CB257EF}" presName="childText" presStyleLbl="revTx" presStyleIdx="3" presStyleCnt="4" custLinFactNeighborY="26212">
        <dgm:presLayoutVars>
          <dgm:bulletEnabled val="1"/>
        </dgm:presLayoutVars>
      </dgm:prSet>
      <dgm:spPr/>
      <dgm:t>
        <a:bodyPr/>
        <a:lstStyle/>
        <a:p>
          <a:endParaRPr lang="en-US"/>
        </a:p>
      </dgm:t>
    </dgm:pt>
  </dgm:ptLst>
  <dgm:cxnLst>
    <dgm:cxn modelId="{0BD45EAD-02F0-460C-9C32-F01E893A9BC7}" srcId="{095BC9CA-92E5-4680-99A7-D57E4898F04B}" destId="{69B33224-A3F1-4231-A901-237F05C96795}" srcOrd="0" destOrd="0" parTransId="{349758F8-C948-40C1-87C6-13F741996FA9}" sibTransId="{02E73231-6A66-4F76-A654-B5C8806BD2E8}"/>
    <dgm:cxn modelId="{639DF93E-B5C8-4402-B6A2-CD1702AE2AFE}" type="presOf" srcId="{710F53B6-A4DB-4CE2-94BA-656B90C54700}" destId="{FC7EC268-6B8D-40CD-B168-8A959B0FBBF2}" srcOrd="0" destOrd="0" presId="urn:microsoft.com/office/officeart/2005/8/layout/vList2"/>
    <dgm:cxn modelId="{FCCA3556-5930-444C-A25F-720BA8B21952}" type="presOf" srcId="{02AA93E1-C86B-4BC0-9E38-ADA9AF35ED68}" destId="{366F3378-054D-42D5-9C18-61E2FBB2936A}" srcOrd="0" destOrd="0" presId="urn:microsoft.com/office/officeart/2005/8/layout/vList2"/>
    <dgm:cxn modelId="{919B21B3-DAA6-4FC2-BCE5-19E74CDF9FB2}" type="presOf" srcId="{095BC9CA-92E5-4680-99A7-D57E4898F04B}" destId="{75618700-918E-44BE-B21F-20B047ABBD86}" srcOrd="0" destOrd="0" presId="urn:microsoft.com/office/officeart/2005/8/layout/vList2"/>
    <dgm:cxn modelId="{AB5A624A-6FFA-45B5-8879-28C547F969F1}" type="presOf" srcId="{A8837D91-9382-4B33-B0CF-6CC52B1B7C2C}" destId="{1146C161-EA99-494A-B034-C840295070F3}" srcOrd="0" destOrd="0" presId="urn:microsoft.com/office/officeart/2005/8/layout/vList2"/>
    <dgm:cxn modelId="{79112FBE-9158-4F71-B7BC-418B13D53CA7}" srcId="{A8837D91-9382-4B33-B0CF-6CC52B1B7C2C}" destId="{02AA93E1-C86B-4BC0-9E38-ADA9AF35ED68}" srcOrd="2" destOrd="0" parTransId="{12CE9ECB-34E9-4FD7-8A98-07D1FF7819FE}" sibTransId="{47293129-0FB9-47DB-ABB8-AAABDA51F061}"/>
    <dgm:cxn modelId="{CA031E41-D746-4D91-B06A-AE385C02B564}" type="presOf" srcId="{2C01435D-1D34-48DD-9AF9-66ABC20EBF3E}" destId="{6C727CB4-2792-4E84-AE59-F89124ACAAD6}" srcOrd="0" destOrd="0" presId="urn:microsoft.com/office/officeart/2005/8/layout/vList2"/>
    <dgm:cxn modelId="{6A866106-8F8E-4C85-AB89-6891B95D8C4C}" type="presOf" srcId="{69B33224-A3F1-4231-A901-237F05C96795}" destId="{2DD22D02-24B0-4371-BCCA-5271C1A534B5}" srcOrd="0" destOrd="0" presId="urn:microsoft.com/office/officeart/2005/8/layout/vList2"/>
    <dgm:cxn modelId="{ABD725AA-5D51-4659-9153-974982B98F3D}" type="presOf" srcId="{679615E6-F54E-484E-8AF5-9943FD6B5DD9}" destId="{C6925821-E7BA-4FDF-8ABE-F271A8DC4BB7}" srcOrd="0" destOrd="0" presId="urn:microsoft.com/office/officeart/2005/8/layout/vList2"/>
    <dgm:cxn modelId="{A98F7D5B-9B76-4A41-AB98-3839D0AF0184}" srcId="{A8837D91-9382-4B33-B0CF-6CC52B1B7C2C}" destId="{710F53B6-A4DB-4CE2-94BA-656B90C54700}" srcOrd="0" destOrd="0" parTransId="{B223DE0A-DF47-4043-8FE5-E8FF35A80E65}" sibTransId="{4584E04B-D8BA-4181-8509-E12CE2FB6316}"/>
    <dgm:cxn modelId="{83B2B645-2C29-465D-BEEE-C66415EE3321}" srcId="{5CFFAB3C-FB33-44C2-A243-F5131CB257EF}" destId="{2C01435D-1D34-48DD-9AF9-66ABC20EBF3E}" srcOrd="0" destOrd="0" parTransId="{CEF50F4A-A689-4FED-9C3A-AC1C99963CB5}" sibTransId="{64338960-B10D-4763-8B51-6BB31592C8E5}"/>
    <dgm:cxn modelId="{BC88D561-F89B-4E0A-9963-20096DAE2FA8}" type="presOf" srcId="{858E34DB-61F6-49EF-BE1F-5068EFCDEBA2}" destId="{47B3F1E7-A923-485E-BD8A-F1F5F42ABA85}" srcOrd="0" destOrd="0" presId="urn:microsoft.com/office/officeart/2005/8/layout/vList2"/>
    <dgm:cxn modelId="{985E07CE-967C-4D37-AF58-457201B368C0}" srcId="{A8837D91-9382-4B33-B0CF-6CC52B1B7C2C}" destId="{095BC9CA-92E5-4680-99A7-D57E4898F04B}" srcOrd="1" destOrd="0" parTransId="{A07D64F3-DD12-42C0-9C38-CAD5BBDB3839}" sibTransId="{3E828A3D-71C6-44D3-BAC6-405038DA6EF6}"/>
    <dgm:cxn modelId="{4573F83A-38F0-4D98-8806-ADB8AB0306F9}" type="presOf" srcId="{5CFFAB3C-FB33-44C2-A243-F5131CB257EF}" destId="{3585ED26-6730-42C4-B323-959AABDD2EE6}" srcOrd="0" destOrd="0" presId="urn:microsoft.com/office/officeart/2005/8/layout/vList2"/>
    <dgm:cxn modelId="{9F5F2FB8-C3EF-42BD-A4E7-9FC1717E2772}" srcId="{710F53B6-A4DB-4CE2-94BA-656B90C54700}" destId="{858E34DB-61F6-49EF-BE1F-5068EFCDEBA2}" srcOrd="0" destOrd="0" parTransId="{EE3C8F4C-1827-4295-B45B-E4F41D1C4B0D}" sibTransId="{155A8050-3154-4A7D-9EE8-8C853D27ECDA}"/>
    <dgm:cxn modelId="{48153D4F-DEB5-44F8-938A-82B6550A9C82}" srcId="{02AA93E1-C86B-4BC0-9E38-ADA9AF35ED68}" destId="{679615E6-F54E-484E-8AF5-9943FD6B5DD9}" srcOrd="0" destOrd="0" parTransId="{7243FB74-53E7-4D0F-A5F5-F879E7BBE203}" sibTransId="{EB6B78B8-8005-4FA8-BAF3-DCEF4F09D9AA}"/>
    <dgm:cxn modelId="{52B80A45-EE85-4BF9-BDFF-7C4519511D74}" srcId="{A8837D91-9382-4B33-B0CF-6CC52B1B7C2C}" destId="{5CFFAB3C-FB33-44C2-A243-F5131CB257EF}" srcOrd="3" destOrd="0" parTransId="{A2828DF2-B5A8-4321-9027-FC204EDA4E94}" sibTransId="{2EE45EB2-0143-41FD-B351-A35FA6D50E93}"/>
    <dgm:cxn modelId="{A4F58063-5925-4132-A5A3-04DDC47DB487}" type="presParOf" srcId="{1146C161-EA99-494A-B034-C840295070F3}" destId="{FC7EC268-6B8D-40CD-B168-8A959B0FBBF2}" srcOrd="0" destOrd="0" presId="urn:microsoft.com/office/officeart/2005/8/layout/vList2"/>
    <dgm:cxn modelId="{A0196187-9610-4B6C-A74D-C6C802D444FE}" type="presParOf" srcId="{1146C161-EA99-494A-B034-C840295070F3}" destId="{47B3F1E7-A923-485E-BD8A-F1F5F42ABA85}" srcOrd="1" destOrd="0" presId="urn:microsoft.com/office/officeart/2005/8/layout/vList2"/>
    <dgm:cxn modelId="{F84380F0-284F-469B-A6B2-F7BDAC6C5615}" type="presParOf" srcId="{1146C161-EA99-494A-B034-C840295070F3}" destId="{75618700-918E-44BE-B21F-20B047ABBD86}" srcOrd="2" destOrd="0" presId="urn:microsoft.com/office/officeart/2005/8/layout/vList2"/>
    <dgm:cxn modelId="{32194A31-B673-46C1-A172-B0193636FC5F}" type="presParOf" srcId="{1146C161-EA99-494A-B034-C840295070F3}" destId="{2DD22D02-24B0-4371-BCCA-5271C1A534B5}" srcOrd="3" destOrd="0" presId="urn:microsoft.com/office/officeart/2005/8/layout/vList2"/>
    <dgm:cxn modelId="{18D702D7-46D0-4899-8E96-6F8D172E1886}" type="presParOf" srcId="{1146C161-EA99-494A-B034-C840295070F3}" destId="{366F3378-054D-42D5-9C18-61E2FBB2936A}" srcOrd="4" destOrd="0" presId="urn:microsoft.com/office/officeart/2005/8/layout/vList2"/>
    <dgm:cxn modelId="{CFA6ABF3-89F9-4947-8588-1B21BB51685C}" type="presParOf" srcId="{1146C161-EA99-494A-B034-C840295070F3}" destId="{C6925821-E7BA-4FDF-8ABE-F271A8DC4BB7}" srcOrd="5" destOrd="0" presId="urn:microsoft.com/office/officeart/2005/8/layout/vList2"/>
    <dgm:cxn modelId="{7AFA9E89-7958-4D72-9B51-C501AAF1BA2B}" type="presParOf" srcId="{1146C161-EA99-494A-B034-C840295070F3}" destId="{3585ED26-6730-42C4-B323-959AABDD2EE6}" srcOrd="6" destOrd="0" presId="urn:microsoft.com/office/officeart/2005/8/layout/vList2"/>
    <dgm:cxn modelId="{FE7957D6-5489-4D92-9A3C-0F6494495241}" type="presParOf" srcId="{1146C161-EA99-494A-B034-C840295070F3}" destId="{6C727CB4-2792-4E84-AE59-F89124ACAAD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CB8F93B9-69D9-4456-848B-EC52265BDB8C}">
      <dgm:prSet phldrT="[Text]"/>
      <dgm:spPr/>
      <dgm:t>
        <a:bodyPr/>
        <a:lstStyle/>
        <a:p>
          <a:r>
            <a:rPr lang="en-US" dirty="0" smtClean="0"/>
            <a:t>I can tell you what the problem is asking me to do.</a:t>
          </a:r>
          <a:endParaRPr lang="en-US" dirty="0"/>
        </a:p>
      </dgm:t>
    </dgm:pt>
    <dgm:pt modelId="{B93A71E2-472E-4A49-A3F1-BFA991B23336}" type="parTrans" cxnId="{EC63AAFC-3056-4345-BDA8-F17CB92B68DD}">
      <dgm:prSet/>
      <dgm:spPr/>
      <dgm:t>
        <a:bodyPr/>
        <a:lstStyle/>
        <a:p>
          <a:endParaRPr lang="en-US"/>
        </a:p>
      </dgm:t>
    </dgm:pt>
    <dgm:pt modelId="{85E4DA85-7157-4A57-8EAA-E331BE1E5C40}" type="sibTrans" cxnId="{EC63AAFC-3056-4345-BDA8-F17CB92B68DD}">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BA0A228C-CBD6-41A3-B6BB-9E447DCB7EBE}">
      <dgm:prSet phldrT="[Text]"/>
      <dgm:spPr/>
      <dgm:t>
        <a:bodyPr/>
        <a:lstStyle/>
        <a:p>
          <a:r>
            <a:rPr lang="en-US" dirty="0" smtClean="0"/>
            <a:t>I can solve problems without giving up.</a:t>
          </a:r>
          <a:endParaRPr lang="en-US" dirty="0"/>
        </a:p>
      </dgm:t>
    </dgm:pt>
    <dgm:pt modelId="{A0B729D1-F988-42EB-B300-78880436DF6A}" type="parTrans" cxnId="{DC846CCE-825E-4905-B19A-54C297DCFF01}">
      <dgm:prSet/>
      <dgm:spPr/>
      <dgm:t>
        <a:bodyPr/>
        <a:lstStyle/>
        <a:p>
          <a:endParaRPr lang="en-US"/>
        </a:p>
      </dgm:t>
    </dgm:pt>
    <dgm:pt modelId="{7D83EA2E-49B2-4DE7-8FA8-A3F67F003280}" type="sibTrans" cxnId="{DC846CCE-825E-4905-B19A-54C297DCFF01}">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custLinFactNeighborX="-2214" custLinFactNeighborY="1779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Y="13230">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custLinFactNeighborX="2140" custLinFactNeighborY="-758">
        <dgm:presLayoutVars>
          <dgm:bulletEnabled val="1"/>
        </dgm:presLayoutVars>
      </dgm:prSet>
      <dgm:spPr/>
      <dgm:t>
        <a:bodyPr/>
        <a:lstStyle/>
        <a:p>
          <a:endParaRPr lang="en-US"/>
        </a:p>
      </dgm:t>
    </dgm:pt>
  </dgm:ptLst>
  <dgm:cxnLst>
    <dgm:cxn modelId="{C693DFF0-5CD6-47F7-BC92-C4164D236F6F}" srcId="{40DFB9F3-4CFC-401B-AF8B-FAF1A12409AE}" destId="{A7E7890F-C51F-48AA-8D7E-2798B2B8B58C}" srcOrd="0" destOrd="0" parTransId="{E24A1098-9CB7-4C72-9C9A-37520FE4D276}" sibTransId="{D4030FF7-0A90-4875-910D-C2121D6B3794}"/>
    <dgm:cxn modelId="{112D3B4E-FC5D-4D34-A871-2CFF6C548B73}" type="presOf" srcId="{40DFB9F3-4CFC-401B-AF8B-FAF1A12409AE}" destId="{06455F5C-FD20-4561-BFED-B04A7FF8AF5C}" srcOrd="0" destOrd="0" presId="urn:microsoft.com/office/officeart/2005/8/layout/hList1"/>
    <dgm:cxn modelId="{DC846CCE-825E-4905-B19A-54C297DCFF01}" srcId="{2EE74AAD-6211-4A49-A7E7-6CBF3C1C0F77}" destId="{BA0A228C-CBD6-41A3-B6BB-9E447DCB7EBE}" srcOrd="0" destOrd="0" parTransId="{A0B729D1-F988-42EB-B300-78880436DF6A}" sibTransId="{7D83EA2E-49B2-4DE7-8FA8-A3F67F003280}"/>
    <dgm:cxn modelId="{A3B4F485-28D2-4E54-A04B-D467033D5426}" srcId="{40DFB9F3-4CFC-401B-AF8B-FAF1A12409AE}" destId="{2EE74AAD-6211-4A49-A7E7-6CBF3C1C0F77}" srcOrd="1" destOrd="0" parTransId="{42691413-C7F4-47C4-AA64-7D7260E11C78}" sibTransId="{FE7C7501-91F4-4482-9429-D77703E32AE8}"/>
    <dgm:cxn modelId="{EC63AAFC-3056-4345-BDA8-F17CB92B68DD}" srcId="{A7E7890F-C51F-48AA-8D7E-2798B2B8B58C}" destId="{CB8F93B9-69D9-4456-848B-EC52265BDB8C}" srcOrd="0" destOrd="0" parTransId="{B93A71E2-472E-4A49-A3F1-BFA991B23336}" sibTransId="{85E4DA85-7157-4A57-8EAA-E331BE1E5C40}"/>
    <dgm:cxn modelId="{A4A27ECB-2BBB-479F-9A3A-06680AC79455}" type="presOf" srcId="{2EE74AAD-6211-4A49-A7E7-6CBF3C1C0F77}" destId="{B9966E6A-E07C-4A4E-8675-FD94C0BFBA2F}" srcOrd="0" destOrd="0" presId="urn:microsoft.com/office/officeart/2005/8/layout/hList1"/>
    <dgm:cxn modelId="{FAC96BB6-E85C-4149-BB88-7DE00E2A11CB}" type="presOf" srcId="{A7E7890F-C51F-48AA-8D7E-2798B2B8B58C}" destId="{E771562C-6D66-4A2F-B2FF-CDEC4855676F}" srcOrd="0" destOrd="0" presId="urn:microsoft.com/office/officeart/2005/8/layout/hList1"/>
    <dgm:cxn modelId="{1973461D-CAD1-4B14-A25A-C104A10A1A43}" type="presOf" srcId="{CB8F93B9-69D9-4456-848B-EC52265BDB8C}" destId="{68B1C079-D995-493F-8763-51EF538714E3}" srcOrd="0" destOrd="0" presId="urn:microsoft.com/office/officeart/2005/8/layout/hList1"/>
    <dgm:cxn modelId="{C6CCC683-14F3-420C-98CE-ABD12AECC253}" type="presOf" srcId="{BA0A228C-CBD6-41A3-B6BB-9E447DCB7EBE}" destId="{608A05A6-F678-47C6-8E0A-C08A09464C72}" srcOrd="0" destOrd="0" presId="urn:microsoft.com/office/officeart/2005/8/layout/hList1"/>
    <dgm:cxn modelId="{9774E3E3-2510-4F44-9819-CA8A02E82D55}" type="presParOf" srcId="{06455F5C-FD20-4561-BFED-B04A7FF8AF5C}" destId="{8F4BA06A-80DF-437E-A3A2-6EF551D8E19C}" srcOrd="0" destOrd="0" presId="urn:microsoft.com/office/officeart/2005/8/layout/hList1"/>
    <dgm:cxn modelId="{D62D513A-D140-4624-A524-76DF12D1DFC3}" type="presParOf" srcId="{8F4BA06A-80DF-437E-A3A2-6EF551D8E19C}" destId="{E771562C-6D66-4A2F-B2FF-CDEC4855676F}" srcOrd="0" destOrd="0" presId="urn:microsoft.com/office/officeart/2005/8/layout/hList1"/>
    <dgm:cxn modelId="{7269647E-AE17-4CDF-BE76-08CBDF9F54B8}" type="presParOf" srcId="{8F4BA06A-80DF-437E-A3A2-6EF551D8E19C}" destId="{68B1C079-D995-493F-8763-51EF538714E3}" srcOrd="1" destOrd="0" presId="urn:microsoft.com/office/officeart/2005/8/layout/hList1"/>
    <dgm:cxn modelId="{8B704652-9E30-4444-B418-8D91E46CDD3A}" type="presParOf" srcId="{06455F5C-FD20-4561-BFED-B04A7FF8AF5C}" destId="{6A0E0283-95FF-4E63-9289-71BC588236AC}" srcOrd="1" destOrd="0" presId="urn:microsoft.com/office/officeart/2005/8/layout/hList1"/>
    <dgm:cxn modelId="{B0F32DE0-BC64-40CA-AEBE-2028B6E9AD04}" type="presParOf" srcId="{06455F5C-FD20-4561-BFED-B04A7FF8AF5C}" destId="{D6D64556-72E0-4CD8-8D47-EE15BC9FA1DC}" srcOrd="2" destOrd="0" presId="urn:microsoft.com/office/officeart/2005/8/layout/hList1"/>
    <dgm:cxn modelId="{64225CEA-0371-40F8-AA81-C37AF4E7B488}" type="presParOf" srcId="{D6D64556-72E0-4CD8-8D47-EE15BC9FA1DC}" destId="{B9966E6A-E07C-4A4E-8675-FD94C0BFBA2F}" srcOrd="0" destOrd="0" presId="urn:microsoft.com/office/officeart/2005/8/layout/hList1"/>
    <dgm:cxn modelId="{6723574F-F0D4-4EF2-A0F3-1DF06865CEE6}"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7B8A2-A430-4086-9C1C-FA0DBC8FFBBC}"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56F2C90D-E265-4490-9E02-1FF09652ABB0}">
      <dgm:prSet phldrT="[Text]"/>
      <dgm:spPr/>
      <dgm:t>
        <a:bodyPr/>
        <a:lstStyle/>
        <a:p>
          <a:r>
            <a:rPr lang="en-US" dirty="0" smtClean="0"/>
            <a:t>What does it mean to reason</a:t>
          </a:r>
          <a:endParaRPr lang="en-US" dirty="0"/>
        </a:p>
      </dgm:t>
    </dgm:pt>
    <dgm:pt modelId="{E869317E-7718-442A-BFF3-6199B294372E}" type="parTrans" cxnId="{FEB1D9CE-9C24-4542-82FF-DDEB7CB07B8D}">
      <dgm:prSet/>
      <dgm:spPr/>
      <dgm:t>
        <a:bodyPr/>
        <a:lstStyle/>
        <a:p>
          <a:endParaRPr lang="en-US"/>
        </a:p>
      </dgm:t>
    </dgm:pt>
    <dgm:pt modelId="{56D0F70E-9961-4EC0-8316-8170165BAE9E}" type="sibTrans" cxnId="{FEB1D9CE-9C24-4542-82FF-DDEB7CB07B8D}">
      <dgm:prSet/>
      <dgm:spPr/>
      <dgm:t>
        <a:bodyPr/>
        <a:lstStyle/>
        <a:p>
          <a:endParaRPr lang="en-US"/>
        </a:p>
      </dgm:t>
    </dgm:pt>
    <dgm:pt modelId="{AA165188-0D16-4FE5-A998-031FA54801F1}">
      <dgm:prSet phldrT="[Text]"/>
      <dgm:spPr/>
      <dgm:t>
        <a:bodyPr/>
        <a:lstStyle/>
        <a:p>
          <a:r>
            <a:rPr lang="en-US" dirty="0" smtClean="0"/>
            <a:t>Abstractly?</a:t>
          </a:r>
          <a:endParaRPr lang="en-US" dirty="0"/>
        </a:p>
      </dgm:t>
    </dgm:pt>
    <dgm:pt modelId="{5FDE2E81-1C6A-4D42-B772-265B4F230CCB}" type="parTrans" cxnId="{38E9F842-F6B8-491B-A4F6-F9FA44EC2782}">
      <dgm:prSet/>
      <dgm:spPr/>
      <dgm:t>
        <a:bodyPr/>
        <a:lstStyle/>
        <a:p>
          <a:endParaRPr lang="en-US"/>
        </a:p>
      </dgm:t>
    </dgm:pt>
    <dgm:pt modelId="{0FB70D12-FD91-44BD-A2FA-271BBCD40A28}" type="sibTrans" cxnId="{38E9F842-F6B8-491B-A4F6-F9FA44EC2782}">
      <dgm:prSet/>
      <dgm:spPr/>
      <dgm:t>
        <a:bodyPr/>
        <a:lstStyle/>
        <a:p>
          <a:endParaRPr lang="en-US"/>
        </a:p>
      </dgm:t>
    </dgm:pt>
    <dgm:pt modelId="{6C79E9D4-3CC1-41C3-A2BF-3B8D2A682459}">
      <dgm:prSet phldrT="[Text]"/>
      <dgm:spPr/>
      <dgm:t>
        <a:bodyPr/>
        <a:lstStyle/>
        <a:p>
          <a:r>
            <a:rPr lang="en-US" dirty="0" smtClean="0"/>
            <a:t>Quantitatively?</a:t>
          </a:r>
          <a:endParaRPr lang="en-US" dirty="0"/>
        </a:p>
      </dgm:t>
    </dgm:pt>
    <dgm:pt modelId="{B33A081D-4132-48D7-8255-E5408EFD87E5}" type="parTrans" cxnId="{62C66337-12E4-463E-84A1-C7AF971BFD2A}">
      <dgm:prSet/>
      <dgm:spPr/>
      <dgm:t>
        <a:bodyPr/>
        <a:lstStyle/>
        <a:p>
          <a:endParaRPr lang="en-US"/>
        </a:p>
      </dgm:t>
    </dgm:pt>
    <dgm:pt modelId="{A857A004-DE7B-4D31-A3E6-53E6C51B77BF}" type="sibTrans" cxnId="{62C66337-12E4-463E-84A1-C7AF971BFD2A}">
      <dgm:prSet/>
      <dgm:spPr/>
      <dgm:t>
        <a:bodyPr/>
        <a:lstStyle/>
        <a:p>
          <a:endParaRPr lang="en-US"/>
        </a:p>
      </dgm:t>
    </dgm:pt>
    <dgm:pt modelId="{121912ED-3C82-4479-B331-8B8F84609355}">
      <dgm:prSet phldrT="[Text]"/>
      <dgm:spPr/>
      <dgm:t>
        <a:bodyPr/>
        <a:lstStyle/>
        <a:p>
          <a:endParaRPr lang="en-US" dirty="0"/>
        </a:p>
      </dgm:t>
    </dgm:pt>
    <dgm:pt modelId="{62394CA1-D6C0-4D6B-BE62-0308B3840672}" type="parTrans" cxnId="{30D297A1-D473-4814-A428-AEC2ED333A6C}">
      <dgm:prSet/>
      <dgm:spPr/>
      <dgm:t>
        <a:bodyPr/>
        <a:lstStyle/>
        <a:p>
          <a:endParaRPr lang="en-US"/>
        </a:p>
      </dgm:t>
    </dgm:pt>
    <dgm:pt modelId="{307DD347-DB04-4ACD-9A15-1E7F37C5F222}" type="sibTrans" cxnId="{30D297A1-D473-4814-A428-AEC2ED333A6C}">
      <dgm:prSet/>
      <dgm:spPr/>
      <dgm:t>
        <a:bodyPr/>
        <a:lstStyle/>
        <a:p>
          <a:endParaRPr lang="en-US"/>
        </a:p>
      </dgm:t>
    </dgm:pt>
    <dgm:pt modelId="{2D071A4B-8286-41B1-A3EC-18463ADC667C}" type="pres">
      <dgm:prSet presAssocID="{6497B8A2-A430-4086-9C1C-FA0DBC8FFBBC}" presName="composite" presStyleCnt="0">
        <dgm:presLayoutVars>
          <dgm:chMax val="1"/>
          <dgm:dir/>
          <dgm:resizeHandles val="exact"/>
        </dgm:presLayoutVars>
      </dgm:prSet>
      <dgm:spPr/>
      <dgm:t>
        <a:bodyPr/>
        <a:lstStyle/>
        <a:p>
          <a:endParaRPr lang="en-US"/>
        </a:p>
      </dgm:t>
    </dgm:pt>
    <dgm:pt modelId="{4DB5C6DC-9660-443B-9E45-5EFC626295F7}" type="pres">
      <dgm:prSet presAssocID="{56F2C90D-E265-4490-9E02-1FF09652ABB0}" presName="roof" presStyleLbl="dkBgShp" presStyleIdx="0" presStyleCnt="2" custLinFactNeighborY="-6849"/>
      <dgm:spPr/>
      <dgm:t>
        <a:bodyPr/>
        <a:lstStyle/>
        <a:p>
          <a:endParaRPr lang="en-US"/>
        </a:p>
      </dgm:t>
    </dgm:pt>
    <dgm:pt modelId="{0BB64D9A-4AEB-427B-9F35-47E173F3C4E7}" type="pres">
      <dgm:prSet presAssocID="{56F2C90D-E265-4490-9E02-1FF09652ABB0}" presName="pillars" presStyleCnt="0"/>
      <dgm:spPr/>
    </dgm:pt>
    <dgm:pt modelId="{C8C2DE32-15AB-41F1-8657-F6369A862FDB}" type="pres">
      <dgm:prSet presAssocID="{56F2C90D-E265-4490-9E02-1FF09652ABB0}" presName="pillar1" presStyleLbl="node1" presStyleIdx="0" presStyleCnt="2">
        <dgm:presLayoutVars>
          <dgm:bulletEnabled val="1"/>
        </dgm:presLayoutVars>
      </dgm:prSet>
      <dgm:spPr/>
      <dgm:t>
        <a:bodyPr/>
        <a:lstStyle/>
        <a:p>
          <a:endParaRPr lang="en-US"/>
        </a:p>
      </dgm:t>
    </dgm:pt>
    <dgm:pt modelId="{A75D9F0F-B3FA-45EC-8262-175E44509542}" type="pres">
      <dgm:prSet presAssocID="{6C79E9D4-3CC1-41C3-A2BF-3B8D2A682459}" presName="pillarX" presStyleLbl="node1" presStyleIdx="1" presStyleCnt="2">
        <dgm:presLayoutVars>
          <dgm:bulletEnabled val="1"/>
        </dgm:presLayoutVars>
      </dgm:prSet>
      <dgm:spPr/>
      <dgm:t>
        <a:bodyPr/>
        <a:lstStyle/>
        <a:p>
          <a:endParaRPr lang="en-US"/>
        </a:p>
      </dgm:t>
    </dgm:pt>
    <dgm:pt modelId="{F6415D02-235A-4D12-A1BE-1D6155659018}" type="pres">
      <dgm:prSet presAssocID="{56F2C90D-E265-4490-9E02-1FF09652ABB0}" presName="base" presStyleLbl="dkBgShp" presStyleIdx="1" presStyleCnt="2"/>
      <dgm:spPr/>
    </dgm:pt>
  </dgm:ptLst>
  <dgm:cxnLst>
    <dgm:cxn modelId="{38E9F842-F6B8-491B-A4F6-F9FA44EC2782}" srcId="{56F2C90D-E265-4490-9E02-1FF09652ABB0}" destId="{AA165188-0D16-4FE5-A998-031FA54801F1}" srcOrd="0" destOrd="0" parTransId="{5FDE2E81-1C6A-4D42-B772-265B4F230CCB}" sibTransId="{0FB70D12-FD91-44BD-A2FA-271BBCD40A28}"/>
    <dgm:cxn modelId="{62C66337-12E4-463E-84A1-C7AF971BFD2A}" srcId="{56F2C90D-E265-4490-9E02-1FF09652ABB0}" destId="{6C79E9D4-3CC1-41C3-A2BF-3B8D2A682459}" srcOrd="1" destOrd="0" parTransId="{B33A081D-4132-48D7-8255-E5408EFD87E5}" sibTransId="{A857A004-DE7B-4D31-A3E6-53E6C51B77BF}"/>
    <dgm:cxn modelId="{8169D7E5-06FA-4DC9-89ED-3EBCC81AA4EE}" type="presOf" srcId="{6497B8A2-A430-4086-9C1C-FA0DBC8FFBBC}" destId="{2D071A4B-8286-41B1-A3EC-18463ADC667C}" srcOrd="0" destOrd="0" presId="urn:microsoft.com/office/officeart/2005/8/layout/hList3"/>
    <dgm:cxn modelId="{FEB1D9CE-9C24-4542-82FF-DDEB7CB07B8D}" srcId="{6497B8A2-A430-4086-9C1C-FA0DBC8FFBBC}" destId="{56F2C90D-E265-4490-9E02-1FF09652ABB0}" srcOrd="0" destOrd="0" parTransId="{E869317E-7718-442A-BFF3-6199B294372E}" sibTransId="{56D0F70E-9961-4EC0-8316-8170165BAE9E}"/>
    <dgm:cxn modelId="{825CB4F9-7F7A-4F41-933A-91CF0C103B0E}" type="presOf" srcId="{6C79E9D4-3CC1-41C3-A2BF-3B8D2A682459}" destId="{A75D9F0F-B3FA-45EC-8262-175E44509542}" srcOrd="0" destOrd="0" presId="urn:microsoft.com/office/officeart/2005/8/layout/hList3"/>
    <dgm:cxn modelId="{30D297A1-D473-4814-A428-AEC2ED333A6C}" srcId="{6497B8A2-A430-4086-9C1C-FA0DBC8FFBBC}" destId="{121912ED-3C82-4479-B331-8B8F84609355}" srcOrd="1" destOrd="0" parTransId="{62394CA1-D6C0-4D6B-BE62-0308B3840672}" sibTransId="{307DD347-DB04-4ACD-9A15-1E7F37C5F222}"/>
    <dgm:cxn modelId="{01AAE9DD-D9EF-44A3-8142-0085A95AE90C}" type="presOf" srcId="{56F2C90D-E265-4490-9E02-1FF09652ABB0}" destId="{4DB5C6DC-9660-443B-9E45-5EFC626295F7}" srcOrd="0" destOrd="0" presId="urn:microsoft.com/office/officeart/2005/8/layout/hList3"/>
    <dgm:cxn modelId="{4949B0CC-4547-47D2-9D69-15CAF212EA76}" type="presOf" srcId="{AA165188-0D16-4FE5-A998-031FA54801F1}" destId="{C8C2DE32-15AB-41F1-8657-F6369A862FDB}" srcOrd="0" destOrd="0" presId="urn:microsoft.com/office/officeart/2005/8/layout/hList3"/>
    <dgm:cxn modelId="{327F2C49-224A-4B27-B69D-2AA807E93059}" type="presParOf" srcId="{2D071A4B-8286-41B1-A3EC-18463ADC667C}" destId="{4DB5C6DC-9660-443B-9E45-5EFC626295F7}" srcOrd="0" destOrd="0" presId="urn:microsoft.com/office/officeart/2005/8/layout/hList3"/>
    <dgm:cxn modelId="{01368852-A621-4BC2-96E9-93FE930E8FD8}" type="presParOf" srcId="{2D071A4B-8286-41B1-A3EC-18463ADC667C}" destId="{0BB64D9A-4AEB-427B-9F35-47E173F3C4E7}" srcOrd="1" destOrd="0" presId="urn:microsoft.com/office/officeart/2005/8/layout/hList3"/>
    <dgm:cxn modelId="{F732FDA7-1CBF-4F4D-B8AB-108BA374CD89}" type="presParOf" srcId="{0BB64D9A-4AEB-427B-9F35-47E173F3C4E7}" destId="{C8C2DE32-15AB-41F1-8657-F6369A862FDB}" srcOrd="0" destOrd="0" presId="urn:microsoft.com/office/officeart/2005/8/layout/hList3"/>
    <dgm:cxn modelId="{906E1634-D9F6-470B-8F90-D85C08927C30}" type="presParOf" srcId="{0BB64D9A-4AEB-427B-9F35-47E173F3C4E7}" destId="{A75D9F0F-B3FA-45EC-8262-175E44509542}" srcOrd="1" destOrd="0" presId="urn:microsoft.com/office/officeart/2005/8/layout/hList3"/>
    <dgm:cxn modelId="{1F7B70B5-14A4-46A9-8795-6C53CC1B0AA9}" type="presParOf" srcId="{2D071A4B-8286-41B1-A3EC-18463ADC667C}" destId="{F6415D02-235A-4D12-A1BE-1D615565901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CA758BB-B84F-4F41-A853-4FF223E55C7C}">
      <dgm:prSet phldrT="[Text]"/>
      <dgm:spPr/>
      <dgm:t>
        <a:bodyPr/>
        <a:lstStyle/>
        <a:p>
          <a:r>
            <a:rPr lang="en-US" dirty="0" smtClean="0"/>
            <a:t>Example 3</a:t>
          </a:r>
          <a:endParaRPr lang="en-US"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B0E6C7CF-FB32-4A44-838B-8E5D1A6485B8}">
      <dgm:prSet phldrT="[Text]"/>
      <dgm:spPr/>
      <dgm:t>
        <a:bodyPr/>
        <a:lstStyle/>
        <a:p>
          <a:r>
            <a:rPr lang="en-US" dirty="0" smtClean="0"/>
            <a:t>I can represent the problem with math symbols and numbers.  </a:t>
          </a:r>
          <a:endParaRPr lang="en-US" dirty="0"/>
        </a:p>
      </dgm:t>
    </dgm:pt>
    <dgm:pt modelId="{0125AA06-F6EB-4250-AD26-DB9489129E1D}" type="parTrans" cxnId="{9B208A08-8BBE-48CC-9D16-F247258F150F}">
      <dgm:prSet/>
      <dgm:spPr/>
      <dgm:t>
        <a:bodyPr/>
        <a:lstStyle/>
        <a:p>
          <a:endParaRPr lang="en-US"/>
        </a:p>
      </dgm:t>
    </dgm:pt>
    <dgm:pt modelId="{AC38B4C5-96CB-4A61-9510-2D033E9FED8D}" type="sibTrans" cxnId="{9B208A08-8BBE-48CC-9D16-F247258F150F}">
      <dgm:prSet/>
      <dgm:spPr/>
      <dgm:t>
        <a:bodyPr/>
        <a:lstStyle/>
        <a:p>
          <a:endParaRPr lang="en-US"/>
        </a:p>
      </dgm:t>
    </dgm:pt>
    <dgm:pt modelId="{72269EA5-06E2-457E-8569-956EB3D45360}">
      <dgm:prSet phldrT="[Text]"/>
      <dgm:spPr/>
      <dgm:t>
        <a:bodyPr/>
        <a:lstStyle/>
        <a:p>
          <a:r>
            <a:rPr lang="en-US" dirty="0" smtClean="0"/>
            <a:t>I can read the problem and write it as a number sentence.</a:t>
          </a:r>
          <a:endParaRPr lang="en-US" dirty="0"/>
        </a:p>
      </dgm:t>
    </dgm:pt>
    <dgm:pt modelId="{2A539E7D-5BB4-4F21-B832-F4542FED9B41}" type="parTrans" cxnId="{75C3E38C-B622-4D98-893C-AF77CDF7C9EB}">
      <dgm:prSet/>
      <dgm:spPr/>
      <dgm:t>
        <a:bodyPr/>
        <a:lstStyle/>
        <a:p>
          <a:endParaRPr lang="en-US"/>
        </a:p>
      </dgm:t>
    </dgm:pt>
    <dgm:pt modelId="{D77D5DAD-A74C-4EB4-8BF3-CC6311C3B284}" type="sibTrans" cxnId="{75C3E38C-B622-4D98-893C-AF77CDF7C9EB}">
      <dgm:prSet/>
      <dgm:spPr/>
      <dgm:t>
        <a:bodyPr/>
        <a:lstStyle/>
        <a:p>
          <a:endParaRPr lang="en-US"/>
        </a:p>
      </dgm:t>
    </dgm:pt>
    <dgm:pt modelId="{29FDEDA3-346C-4E90-9F9D-61D3717305D7}">
      <dgm:prSet phldrT="[Text]"/>
      <dgm:spPr/>
      <dgm:t>
        <a:bodyPr/>
        <a:lstStyle/>
        <a:p>
          <a:r>
            <a:rPr lang="en-US" dirty="0" smtClean="0"/>
            <a:t> I can tell if my answer fits the problem.</a:t>
          </a:r>
          <a:endParaRPr lang="en-US" dirty="0"/>
        </a:p>
      </dgm:t>
    </dgm:pt>
    <dgm:pt modelId="{5A1D6F46-2DCE-4518-B8F7-AD87FF06B1FF}" type="parTrans" cxnId="{D3E76303-73F9-4411-AA40-52811FBE9579}">
      <dgm:prSet/>
      <dgm:spPr/>
      <dgm:t>
        <a:bodyPr/>
        <a:lstStyle/>
        <a:p>
          <a:endParaRPr lang="en-US"/>
        </a:p>
      </dgm:t>
    </dgm:pt>
    <dgm:pt modelId="{AA4893AF-3249-45E9-AD08-33AD2278B7D2}" type="sibTrans" cxnId="{D3E76303-73F9-4411-AA40-52811FBE9579}">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2" presStyleCnt="3">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2" presStyleCnt="3">
        <dgm:presLayoutVars>
          <dgm:bulletEnabled val="1"/>
        </dgm:presLayoutVars>
      </dgm:prSet>
      <dgm:spPr/>
      <dgm:t>
        <a:bodyPr/>
        <a:lstStyle/>
        <a:p>
          <a:endParaRPr lang="en-US"/>
        </a:p>
      </dgm:t>
    </dgm:pt>
  </dgm:ptLst>
  <dgm:cxnLst>
    <dgm:cxn modelId="{3A6C7FF4-4DB1-4498-8EE2-C88AD31225F7}" type="presOf" srcId="{2EE74AAD-6211-4A49-A7E7-6CBF3C1C0F77}" destId="{B9966E6A-E07C-4A4E-8675-FD94C0BFBA2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75C3E38C-B622-4D98-893C-AF77CDF7C9EB}" srcId="{2EE74AAD-6211-4A49-A7E7-6CBF3C1C0F77}" destId="{72269EA5-06E2-457E-8569-956EB3D45360}" srcOrd="0" destOrd="0" parTransId="{2A539E7D-5BB4-4F21-B832-F4542FED9B41}" sibTransId="{D77D5DAD-A74C-4EB4-8BF3-CC6311C3B284}"/>
    <dgm:cxn modelId="{A3B4F485-28D2-4E54-A04B-D467033D5426}" srcId="{40DFB9F3-4CFC-401B-AF8B-FAF1A12409AE}" destId="{2EE74AAD-6211-4A49-A7E7-6CBF3C1C0F77}" srcOrd="1" destOrd="0" parTransId="{42691413-C7F4-47C4-AA64-7D7260E11C78}" sibTransId="{FE7C7501-91F4-4482-9429-D77703E32AE8}"/>
    <dgm:cxn modelId="{73D69AA4-A440-452D-ACAD-FA8A4D8E51B7}" type="presOf" srcId="{B0E6C7CF-FB32-4A44-838B-8E5D1A6485B8}" destId="{68B1C079-D995-493F-8763-51EF538714E3}" srcOrd="0" destOrd="0" presId="urn:microsoft.com/office/officeart/2005/8/layout/hList1"/>
    <dgm:cxn modelId="{4A7969CD-F9FD-4D0F-80CF-0DB592CFF842}" type="presOf" srcId="{40DFB9F3-4CFC-401B-AF8B-FAF1A12409AE}" destId="{06455F5C-FD20-4561-BFED-B04A7FF8AF5C}" srcOrd="0" destOrd="0" presId="urn:microsoft.com/office/officeart/2005/8/layout/hList1"/>
    <dgm:cxn modelId="{D3E76303-73F9-4411-AA40-52811FBE9579}" srcId="{8CA758BB-B84F-4F41-A853-4FF223E55C7C}" destId="{29FDEDA3-346C-4E90-9F9D-61D3717305D7}" srcOrd="0" destOrd="0" parTransId="{5A1D6F46-2DCE-4518-B8F7-AD87FF06B1FF}" sibTransId="{AA4893AF-3249-45E9-AD08-33AD2278B7D2}"/>
    <dgm:cxn modelId="{4667DB90-275C-404F-9C60-736BCE49FB31}" type="presOf" srcId="{A7E7890F-C51F-48AA-8D7E-2798B2B8B58C}" destId="{E771562C-6D66-4A2F-B2FF-CDEC4855676F}" srcOrd="0" destOrd="0" presId="urn:microsoft.com/office/officeart/2005/8/layout/hList1"/>
    <dgm:cxn modelId="{A37789E9-F4C8-431D-94DD-E39F1D7BADF5}" type="presOf" srcId="{72269EA5-06E2-457E-8569-956EB3D45360}" destId="{608A05A6-F678-47C6-8E0A-C08A09464C72}" srcOrd="0" destOrd="0" presId="urn:microsoft.com/office/officeart/2005/8/layout/hList1"/>
    <dgm:cxn modelId="{6C7B78AD-D246-4025-9060-846BF6E6DF83}" type="presOf" srcId="{29FDEDA3-346C-4E90-9F9D-61D3717305D7}" destId="{5F4C7A6C-8ACE-43F6-912B-2D0C6924E624}" srcOrd="0" destOrd="0" presId="urn:microsoft.com/office/officeart/2005/8/layout/hList1"/>
    <dgm:cxn modelId="{5D8888F8-A6A9-48BE-97A4-9BE460CD2D5E}" type="presOf" srcId="{8CA758BB-B84F-4F41-A853-4FF223E55C7C}" destId="{1FD9C451-5C62-4C85-8509-275019B3C352}" srcOrd="0" destOrd="0" presId="urn:microsoft.com/office/officeart/2005/8/layout/hList1"/>
    <dgm:cxn modelId="{B87F9D70-F77C-44B9-973B-D75956716DE8}" srcId="{40DFB9F3-4CFC-401B-AF8B-FAF1A12409AE}" destId="{8CA758BB-B84F-4F41-A853-4FF223E55C7C}" srcOrd="2" destOrd="0" parTransId="{0134CFE9-A661-4A3F-BC4D-C104DB55DB21}" sibTransId="{84CB7DB0-3E12-48D6-A95D-57A7C334C28E}"/>
    <dgm:cxn modelId="{9B208A08-8BBE-48CC-9D16-F247258F150F}" srcId="{A7E7890F-C51F-48AA-8D7E-2798B2B8B58C}" destId="{B0E6C7CF-FB32-4A44-838B-8E5D1A6485B8}" srcOrd="0" destOrd="0" parTransId="{0125AA06-F6EB-4250-AD26-DB9489129E1D}" sibTransId="{AC38B4C5-96CB-4A61-9510-2D033E9FED8D}"/>
    <dgm:cxn modelId="{633898B9-5608-47EE-951D-D0CB145F1153}" type="presParOf" srcId="{06455F5C-FD20-4561-BFED-B04A7FF8AF5C}" destId="{8F4BA06A-80DF-437E-A3A2-6EF551D8E19C}" srcOrd="0" destOrd="0" presId="urn:microsoft.com/office/officeart/2005/8/layout/hList1"/>
    <dgm:cxn modelId="{0A5CE61F-ACA5-4B2B-9785-53206958A27D}" type="presParOf" srcId="{8F4BA06A-80DF-437E-A3A2-6EF551D8E19C}" destId="{E771562C-6D66-4A2F-B2FF-CDEC4855676F}" srcOrd="0" destOrd="0" presId="urn:microsoft.com/office/officeart/2005/8/layout/hList1"/>
    <dgm:cxn modelId="{25F73299-FFA3-4AAF-B6AD-F5E347BB75D6}" type="presParOf" srcId="{8F4BA06A-80DF-437E-A3A2-6EF551D8E19C}" destId="{68B1C079-D995-493F-8763-51EF538714E3}" srcOrd="1" destOrd="0" presId="urn:microsoft.com/office/officeart/2005/8/layout/hList1"/>
    <dgm:cxn modelId="{A8F8377D-B36B-4C1A-B266-82C5F7FF4A95}" type="presParOf" srcId="{06455F5C-FD20-4561-BFED-B04A7FF8AF5C}" destId="{6A0E0283-95FF-4E63-9289-71BC588236AC}" srcOrd="1" destOrd="0" presId="urn:microsoft.com/office/officeart/2005/8/layout/hList1"/>
    <dgm:cxn modelId="{F776C065-DBAD-47C6-BCB6-9744C17A8368}" type="presParOf" srcId="{06455F5C-FD20-4561-BFED-B04A7FF8AF5C}" destId="{D6D64556-72E0-4CD8-8D47-EE15BC9FA1DC}" srcOrd="2" destOrd="0" presId="urn:microsoft.com/office/officeart/2005/8/layout/hList1"/>
    <dgm:cxn modelId="{A6EE6C2C-CF9C-403E-BCA8-90F7F4F8D728}" type="presParOf" srcId="{D6D64556-72E0-4CD8-8D47-EE15BC9FA1DC}" destId="{B9966E6A-E07C-4A4E-8675-FD94C0BFBA2F}" srcOrd="0" destOrd="0" presId="urn:microsoft.com/office/officeart/2005/8/layout/hList1"/>
    <dgm:cxn modelId="{3AC114A7-A81C-4272-A055-024B9CD93E8D}" type="presParOf" srcId="{D6D64556-72E0-4CD8-8D47-EE15BC9FA1DC}" destId="{608A05A6-F678-47C6-8E0A-C08A09464C72}" srcOrd="1" destOrd="0" presId="urn:microsoft.com/office/officeart/2005/8/layout/hList1"/>
    <dgm:cxn modelId="{13B8B753-90A4-4EBE-8275-2BAF4413DBB8}" type="presParOf" srcId="{06455F5C-FD20-4561-BFED-B04A7FF8AF5C}" destId="{E03D7101-D25D-4610-A9FF-4952484CF326}" srcOrd="3" destOrd="0" presId="urn:microsoft.com/office/officeart/2005/8/layout/hList1"/>
    <dgm:cxn modelId="{70FF517D-45A5-495F-95D2-716A8807EC64}" type="presParOf" srcId="{06455F5C-FD20-4561-BFED-B04A7FF8AF5C}" destId="{913C9E4E-D0DA-4F43-AEF3-656A2F05CE8F}" srcOrd="4" destOrd="0" presId="urn:microsoft.com/office/officeart/2005/8/layout/hList1"/>
    <dgm:cxn modelId="{E90954D0-B722-40F1-9298-67E9DFA4BEE6}" type="presParOf" srcId="{913C9E4E-D0DA-4F43-AEF3-656A2F05CE8F}" destId="{1FD9C451-5C62-4C85-8509-275019B3C352}" srcOrd="0" destOrd="0" presId="urn:microsoft.com/office/officeart/2005/8/layout/hList1"/>
    <dgm:cxn modelId="{5011756B-B40B-49BD-A365-2B31E1E77D33}"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CA758BB-B84F-4F41-A853-4FF223E55C7C}">
      <dgm:prSet phldrT="[Text]"/>
      <dgm:spPr/>
      <dgm:t>
        <a:bodyPr/>
        <a:lstStyle/>
        <a:p>
          <a:r>
            <a:rPr lang="en-US" dirty="0" smtClean="0"/>
            <a:t>Example 3</a:t>
          </a:r>
          <a:endParaRPr lang="en-US"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DB25EEB3-8AA9-4F8B-819E-3A6216B26959}">
      <dgm:prSet phldrT="[Text]"/>
      <dgm:spPr/>
      <dgm:t>
        <a:bodyPr/>
        <a:lstStyle/>
        <a:p>
          <a:r>
            <a:rPr lang="en-US" dirty="0" smtClean="0"/>
            <a:t>I can use </a:t>
          </a:r>
          <a:r>
            <a:rPr lang="en-US" b="1" dirty="0" smtClean="0"/>
            <a:t>math words </a:t>
          </a:r>
          <a:r>
            <a:rPr lang="en-US" dirty="0" smtClean="0"/>
            <a:t>to explain my thinking.</a:t>
          </a:r>
          <a:endParaRPr lang="en-US" dirty="0"/>
        </a:p>
      </dgm:t>
    </dgm:pt>
    <dgm:pt modelId="{9F40DF0C-6096-467B-9057-03F91B75F7FF}" type="parTrans" cxnId="{F0A0B5E5-E3D4-4E67-8E5A-9E7391936862}">
      <dgm:prSet/>
      <dgm:spPr/>
      <dgm:t>
        <a:bodyPr/>
        <a:lstStyle/>
        <a:p>
          <a:endParaRPr lang="en-US"/>
        </a:p>
      </dgm:t>
    </dgm:pt>
    <dgm:pt modelId="{99F53F0B-5F4A-4151-A530-291F177CC8BE}" type="sibTrans" cxnId="{F0A0B5E5-E3D4-4E67-8E5A-9E7391936862}">
      <dgm:prSet/>
      <dgm:spPr/>
      <dgm:t>
        <a:bodyPr/>
        <a:lstStyle/>
        <a:p>
          <a:endParaRPr lang="en-US"/>
        </a:p>
      </dgm:t>
    </dgm:pt>
    <dgm:pt modelId="{18663814-F858-4E32-A8D0-4717E6DAFA3F}">
      <dgm:prSet phldrT="[Text]"/>
      <dgm:spPr/>
      <dgm:t>
        <a:bodyPr/>
        <a:lstStyle/>
        <a:p>
          <a:r>
            <a:rPr lang="en-US" dirty="0" smtClean="0"/>
            <a:t>I can </a:t>
          </a:r>
          <a:r>
            <a:rPr lang="en-US" b="1" dirty="0" smtClean="0"/>
            <a:t>prove</a:t>
          </a:r>
          <a:r>
            <a:rPr lang="en-US" dirty="0" smtClean="0"/>
            <a:t> my answer is correct.</a:t>
          </a:r>
          <a:endParaRPr lang="en-US" dirty="0"/>
        </a:p>
      </dgm:t>
    </dgm:pt>
    <dgm:pt modelId="{DFAA29E8-5BBD-46CA-9F86-90DBAC6E86E4}" type="parTrans" cxnId="{222206A7-5B30-41A1-A85E-F76BBAFE8331}">
      <dgm:prSet/>
      <dgm:spPr/>
      <dgm:t>
        <a:bodyPr/>
        <a:lstStyle/>
        <a:p>
          <a:endParaRPr lang="en-US"/>
        </a:p>
      </dgm:t>
    </dgm:pt>
    <dgm:pt modelId="{8D32764F-B699-46B8-B63B-E473000FBD04}" type="sibTrans" cxnId="{222206A7-5B30-41A1-A85E-F76BBAFE8331}">
      <dgm:prSet/>
      <dgm:spPr/>
      <dgm:t>
        <a:bodyPr/>
        <a:lstStyle/>
        <a:p>
          <a:endParaRPr lang="en-US"/>
        </a:p>
      </dgm:t>
    </dgm:pt>
    <dgm:pt modelId="{D1670ED7-37E3-4BE4-BC47-D14B3FC27795}">
      <dgm:prSet phldrT="[Text]"/>
      <dgm:spPr/>
      <dgm:t>
        <a:bodyPr/>
        <a:lstStyle/>
        <a:p>
          <a:r>
            <a:rPr lang="en-US" dirty="0" smtClean="0"/>
            <a:t>I can ask questions about others’ work.</a:t>
          </a:r>
          <a:endParaRPr lang="en-US" dirty="0"/>
        </a:p>
      </dgm:t>
    </dgm:pt>
    <dgm:pt modelId="{EFC60597-B24A-448E-93D1-1D1829A60DF9}" type="parTrans" cxnId="{1221D2F2-A05A-430C-B923-ED5552F3522C}">
      <dgm:prSet/>
      <dgm:spPr/>
      <dgm:t>
        <a:bodyPr/>
        <a:lstStyle/>
        <a:p>
          <a:endParaRPr lang="en-US"/>
        </a:p>
      </dgm:t>
    </dgm:pt>
    <dgm:pt modelId="{DD8C6AC6-DE31-41DE-A52B-F39D30C47C99}" type="sibTrans" cxnId="{1221D2F2-A05A-430C-B923-ED5552F3522C}">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custLinFactNeighborY="-2405">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4918">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custLinFactNeighborY="-178">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2" presStyleCnt="3" custLinFactNeighborY="-4810">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2" presStyleCnt="3">
        <dgm:presLayoutVars>
          <dgm:bulletEnabled val="1"/>
        </dgm:presLayoutVars>
      </dgm:prSet>
      <dgm:spPr/>
      <dgm:t>
        <a:bodyPr/>
        <a:lstStyle/>
        <a:p>
          <a:endParaRPr lang="en-US"/>
        </a:p>
      </dgm:t>
    </dgm:pt>
  </dgm:ptLst>
  <dgm:cxnLst>
    <dgm:cxn modelId="{C693DFF0-5CD6-47F7-BC92-C4164D236F6F}" srcId="{40DFB9F3-4CFC-401B-AF8B-FAF1A12409AE}" destId="{A7E7890F-C51F-48AA-8D7E-2798B2B8B58C}" srcOrd="0" destOrd="0" parTransId="{E24A1098-9CB7-4C72-9C9A-37520FE4D276}" sibTransId="{D4030FF7-0A90-4875-910D-C2121D6B3794}"/>
    <dgm:cxn modelId="{F0A0B5E5-E3D4-4E67-8E5A-9E7391936862}" srcId="{A7E7890F-C51F-48AA-8D7E-2798B2B8B58C}" destId="{DB25EEB3-8AA9-4F8B-819E-3A6216B26959}" srcOrd="0" destOrd="0" parTransId="{9F40DF0C-6096-467B-9057-03F91B75F7FF}" sibTransId="{99F53F0B-5F4A-4151-A530-291F177CC8BE}"/>
    <dgm:cxn modelId="{A3B4F485-28D2-4E54-A04B-D467033D5426}" srcId="{40DFB9F3-4CFC-401B-AF8B-FAF1A12409AE}" destId="{2EE74AAD-6211-4A49-A7E7-6CBF3C1C0F77}" srcOrd="1" destOrd="0" parTransId="{42691413-C7F4-47C4-AA64-7D7260E11C78}" sibTransId="{FE7C7501-91F4-4482-9429-D77703E32AE8}"/>
    <dgm:cxn modelId="{60272303-F83A-45B8-9926-E88A83D98CA4}" type="presOf" srcId="{D1670ED7-37E3-4BE4-BC47-D14B3FC27795}" destId="{5F4C7A6C-8ACE-43F6-912B-2D0C6924E624}" srcOrd="0" destOrd="0" presId="urn:microsoft.com/office/officeart/2005/8/layout/hList1"/>
    <dgm:cxn modelId="{46ED020F-ADA5-443F-832A-847FECE4C974}" type="presOf" srcId="{8CA758BB-B84F-4F41-A853-4FF223E55C7C}" destId="{1FD9C451-5C62-4C85-8509-275019B3C352}" srcOrd="0" destOrd="0" presId="urn:microsoft.com/office/officeart/2005/8/layout/hList1"/>
    <dgm:cxn modelId="{222206A7-5B30-41A1-A85E-F76BBAFE8331}" srcId="{2EE74AAD-6211-4A49-A7E7-6CBF3C1C0F77}" destId="{18663814-F858-4E32-A8D0-4717E6DAFA3F}" srcOrd="0" destOrd="0" parTransId="{DFAA29E8-5BBD-46CA-9F86-90DBAC6E86E4}" sibTransId="{8D32764F-B699-46B8-B63B-E473000FBD04}"/>
    <dgm:cxn modelId="{BBE8EAEE-CABA-421E-A3B9-64B6565905F8}" type="presOf" srcId="{2EE74AAD-6211-4A49-A7E7-6CBF3C1C0F77}" destId="{B9966E6A-E07C-4A4E-8675-FD94C0BFBA2F}" srcOrd="0" destOrd="0" presId="urn:microsoft.com/office/officeart/2005/8/layout/hList1"/>
    <dgm:cxn modelId="{1221D2F2-A05A-430C-B923-ED5552F3522C}" srcId="{8CA758BB-B84F-4F41-A853-4FF223E55C7C}" destId="{D1670ED7-37E3-4BE4-BC47-D14B3FC27795}" srcOrd="0" destOrd="0" parTransId="{EFC60597-B24A-448E-93D1-1D1829A60DF9}" sibTransId="{DD8C6AC6-DE31-41DE-A52B-F39D30C47C99}"/>
    <dgm:cxn modelId="{288C56E1-0D37-43A9-8DDA-BF7EC4F535E1}" type="presOf" srcId="{A7E7890F-C51F-48AA-8D7E-2798B2B8B58C}" destId="{E771562C-6D66-4A2F-B2FF-CDEC4855676F}" srcOrd="0" destOrd="0" presId="urn:microsoft.com/office/officeart/2005/8/layout/hList1"/>
    <dgm:cxn modelId="{9BFEFAC8-1A84-4AE3-B2E4-A71146967051}" type="presOf" srcId="{18663814-F858-4E32-A8D0-4717E6DAFA3F}" destId="{608A05A6-F678-47C6-8E0A-C08A09464C72}" srcOrd="0" destOrd="0" presId="urn:microsoft.com/office/officeart/2005/8/layout/hList1"/>
    <dgm:cxn modelId="{693AFA71-B689-4761-87AB-45BE3358873C}" type="presOf" srcId="{40DFB9F3-4CFC-401B-AF8B-FAF1A12409AE}" destId="{06455F5C-FD20-4561-BFED-B04A7FF8AF5C}" srcOrd="0" destOrd="0" presId="urn:microsoft.com/office/officeart/2005/8/layout/hList1"/>
    <dgm:cxn modelId="{B87F9D70-F77C-44B9-973B-D75956716DE8}" srcId="{40DFB9F3-4CFC-401B-AF8B-FAF1A12409AE}" destId="{8CA758BB-B84F-4F41-A853-4FF223E55C7C}" srcOrd="2" destOrd="0" parTransId="{0134CFE9-A661-4A3F-BC4D-C104DB55DB21}" sibTransId="{84CB7DB0-3E12-48D6-A95D-57A7C334C28E}"/>
    <dgm:cxn modelId="{3E2C265D-2F55-4643-BC29-7DD56D798CCE}" type="presOf" srcId="{DB25EEB3-8AA9-4F8B-819E-3A6216B26959}" destId="{68B1C079-D995-493F-8763-51EF538714E3}" srcOrd="0" destOrd="0" presId="urn:microsoft.com/office/officeart/2005/8/layout/hList1"/>
    <dgm:cxn modelId="{A57AC39F-FA26-47A5-914E-5672023FA6F3}" type="presParOf" srcId="{06455F5C-FD20-4561-BFED-B04A7FF8AF5C}" destId="{8F4BA06A-80DF-437E-A3A2-6EF551D8E19C}" srcOrd="0" destOrd="0" presId="urn:microsoft.com/office/officeart/2005/8/layout/hList1"/>
    <dgm:cxn modelId="{A2BDDA28-A831-4397-9A35-6D3CFDF0F474}" type="presParOf" srcId="{8F4BA06A-80DF-437E-A3A2-6EF551D8E19C}" destId="{E771562C-6D66-4A2F-B2FF-CDEC4855676F}" srcOrd="0" destOrd="0" presId="urn:microsoft.com/office/officeart/2005/8/layout/hList1"/>
    <dgm:cxn modelId="{278FFBAE-1DE7-4B5D-9891-A1699EB02004}" type="presParOf" srcId="{8F4BA06A-80DF-437E-A3A2-6EF551D8E19C}" destId="{68B1C079-D995-493F-8763-51EF538714E3}" srcOrd="1" destOrd="0" presId="urn:microsoft.com/office/officeart/2005/8/layout/hList1"/>
    <dgm:cxn modelId="{256C3B70-FCDA-47A1-BC10-3A0B94CA7A28}" type="presParOf" srcId="{06455F5C-FD20-4561-BFED-B04A7FF8AF5C}" destId="{6A0E0283-95FF-4E63-9289-71BC588236AC}" srcOrd="1" destOrd="0" presId="urn:microsoft.com/office/officeart/2005/8/layout/hList1"/>
    <dgm:cxn modelId="{3CEC6891-5D6B-4122-9B74-2CE1D0DD9A87}" type="presParOf" srcId="{06455F5C-FD20-4561-BFED-B04A7FF8AF5C}" destId="{D6D64556-72E0-4CD8-8D47-EE15BC9FA1DC}" srcOrd="2" destOrd="0" presId="urn:microsoft.com/office/officeart/2005/8/layout/hList1"/>
    <dgm:cxn modelId="{AB2D406A-80E8-4F04-8406-6F78C50A82EE}" type="presParOf" srcId="{D6D64556-72E0-4CD8-8D47-EE15BC9FA1DC}" destId="{B9966E6A-E07C-4A4E-8675-FD94C0BFBA2F}" srcOrd="0" destOrd="0" presId="urn:microsoft.com/office/officeart/2005/8/layout/hList1"/>
    <dgm:cxn modelId="{05B262D3-DAB1-4F12-9B2D-1F059CAA6F3B}" type="presParOf" srcId="{D6D64556-72E0-4CD8-8D47-EE15BC9FA1DC}" destId="{608A05A6-F678-47C6-8E0A-C08A09464C72}" srcOrd="1" destOrd="0" presId="urn:microsoft.com/office/officeart/2005/8/layout/hList1"/>
    <dgm:cxn modelId="{E82EBE71-A45D-41BC-A3AF-1D1384658494}" type="presParOf" srcId="{06455F5C-FD20-4561-BFED-B04A7FF8AF5C}" destId="{E03D7101-D25D-4610-A9FF-4952484CF326}" srcOrd="3" destOrd="0" presId="urn:microsoft.com/office/officeart/2005/8/layout/hList1"/>
    <dgm:cxn modelId="{352C621A-CA2D-40F0-B498-C20834229BB2}" type="presParOf" srcId="{06455F5C-FD20-4561-BFED-B04A7FF8AF5C}" destId="{913C9E4E-D0DA-4F43-AEF3-656A2F05CE8F}" srcOrd="4" destOrd="0" presId="urn:microsoft.com/office/officeart/2005/8/layout/hList1"/>
    <dgm:cxn modelId="{C3B46889-507B-4924-9D9D-0F5F727924AF}" type="presParOf" srcId="{913C9E4E-D0DA-4F43-AEF3-656A2F05CE8F}" destId="{1FD9C451-5C62-4C85-8509-275019B3C352}" srcOrd="0" destOrd="0" presId="urn:microsoft.com/office/officeart/2005/8/layout/hList1"/>
    <dgm:cxn modelId="{A5C5987C-53E7-45D7-9B5E-9AAA62B307E2}"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DE3578A1-BB51-4CA4-A4BA-C0CB06EF3D4B}">
      <dgm:prSet phldrT="[Text]"/>
      <dgm:spPr/>
      <dgm:t>
        <a:bodyPr/>
        <a:lstStyle/>
        <a:p>
          <a:r>
            <a:rPr lang="en-US" dirty="0" smtClean="0"/>
            <a:t>I can show my work in many ways.</a:t>
          </a:r>
          <a:endParaRPr lang="en-US" dirty="0"/>
        </a:p>
      </dgm:t>
    </dgm:pt>
    <dgm:pt modelId="{E223C1CD-85E8-4B78-A155-AF69B691C698}" type="parTrans" cxnId="{1F8EE616-616D-49C0-B477-0FBD84407989}">
      <dgm:prSet/>
      <dgm:spPr/>
      <dgm:t>
        <a:bodyPr/>
        <a:lstStyle/>
        <a:p>
          <a:endParaRPr lang="en-US"/>
        </a:p>
      </dgm:t>
    </dgm:pt>
    <dgm:pt modelId="{02E783CE-F3E5-40D0-BC59-7494CA1A727E}" type="sibTrans" cxnId="{1F8EE616-616D-49C0-B477-0FBD84407989}">
      <dgm:prSet/>
      <dgm:spPr/>
      <dgm:t>
        <a:bodyPr/>
        <a:lstStyle/>
        <a:p>
          <a:endParaRPr lang="en-US"/>
        </a:p>
      </dgm:t>
    </dgm:pt>
    <dgm:pt modelId="{AD914023-E512-401A-9D09-5EEB4A680E47}">
      <dgm:prSet phldrT="[Text]"/>
      <dgm:spPr/>
      <dgm:t>
        <a:bodyPr/>
        <a:lstStyle/>
        <a:p>
          <a:r>
            <a:rPr lang="en-US" dirty="0" smtClean="0"/>
            <a:t>I can use math symbols and numbers to solve the problem.</a:t>
          </a:r>
          <a:endParaRPr lang="en-US" dirty="0"/>
        </a:p>
      </dgm:t>
    </dgm:pt>
    <dgm:pt modelId="{C6C21CE6-1018-47B9-8F21-2337EEF5B6A0}" type="parTrans" cxnId="{FB5B77DF-21BC-48C7-9695-59CCE11EF28E}">
      <dgm:prSet/>
      <dgm:spPr/>
      <dgm:t>
        <a:bodyPr/>
        <a:lstStyle/>
        <a:p>
          <a:endParaRPr lang="en-US"/>
        </a:p>
      </dgm:t>
    </dgm:pt>
    <dgm:pt modelId="{F745DEB9-4ADF-4671-8C66-30EB899F3FA8}" type="sibTrans" cxnId="{FB5B77DF-21BC-48C7-9695-59CCE11EF28E}">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custLinFactNeighborY="-2756">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 custLinFactNeighborY="-4567">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1549FE2A-1036-432E-BAAF-6F596F05A94A}" type="presOf" srcId="{40DFB9F3-4CFC-401B-AF8B-FAF1A12409AE}" destId="{06455F5C-FD20-4561-BFED-B04A7FF8AF5C}"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A3B4F485-28D2-4E54-A04B-D467033D5426}" srcId="{40DFB9F3-4CFC-401B-AF8B-FAF1A12409AE}" destId="{2EE74AAD-6211-4A49-A7E7-6CBF3C1C0F77}" srcOrd="1" destOrd="0" parTransId="{42691413-C7F4-47C4-AA64-7D7260E11C78}" sibTransId="{FE7C7501-91F4-4482-9429-D77703E32AE8}"/>
    <dgm:cxn modelId="{7FC8EF67-8FCA-4397-B88C-CDCC8C5D43A5}" type="presOf" srcId="{A7E7890F-C51F-48AA-8D7E-2798B2B8B58C}" destId="{E771562C-6D66-4A2F-B2FF-CDEC4855676F}" srcOrd="0" destOrd="0" presId="urn:microsoft.com/office/officeart/2005/8/layout/hList1"/>
    <dgm:cxn modelId="{72961832-4DD2-4E31-B50E-B27BC3503941}" type="presOf" srcId="{2EE74AAD-6211-4A49-A7E7-6CBF3C1C0F77}" destId="{B9966E6A-E07C-4A4E-8675-FD94C0BFBA2F}" srcOrd="0" destOrd="0" presId="urn:microsoft.com/office/officeart/2005/8/layout/hList1"/>
    <dgm:cxn modelId="{FB5B77DF-21BC-48C7-9695-59CCE11EF28E}" srcId="{2EE74AAD-6211-4A49-A7E7-6CBF3C1C0F77}" destId="{AD914023-E512-401A-9D09-5EEB4A680E47}" srcOrd="0" destOrd="0" parTransId="{C6C21CE6-1018-47B9-8F21-2337EEF5B6A0}" sibTransId="{F745DEB9-4ADF-4671-8C66-30EB899F3FA8}"/>
    <dgm:cxn modelId="{F6DDD1FB-7B80-460A-9034-989E128C20B3}" type="presOf" srcId="{DE3578A1-BB51-4CA4-A4BA-C0CB06EF3D4B}" destId="{68B1C079-D995-493F-8763-51EF538714E3}" srcOrd="0" destOrd="0" presId="urn:microsoft.com/office/officeart/2005/8/layout/hList1"/>
    <dgm:cxn modelId="{7F632B9C-A5C8-4395-9DF9-88A10697F13D}" type="presOf" srcId="{AD914023-E512-401A-9D09-5EEB4A680E47}" destId="{608A05A6-F678-47C6-8E0A-C08A09464C72}" srcOrd="0" destOrd="0" presId="urn:microsoft.com/office/officeart/2005/8/layout/hList1"/>
    <dgm:cxn modelId="{1F8EE616-616D-49C0-B477-0FBD84407989}" srcId="{A7E7890F-C51F-48AA-8D7E-2798B2B8B58C}" destId="{DE3578A1-BB51-4CA4-A4BA-C0CB06EF3D4B}" srcOrd="0" destOrd="0" parTransId="{E223C1CD-85E8-4B78-A155-AF69B691C698}" sibTransId="{02E783CE-F3E5-40D0-BC59-7494CA1A727E}"/>
    <dgm:cxn modelId="{EB327B4F-8886-4932-A0F3-BE5747159A75}" type="presParOf" srcId="{06455F5C-FD20-4561-BFED-B04A7FF8AF5C}" destId="{8F4BA06A-80DF-437E-A3A2-6EF551D8E19C}" srcOrd="0" destOrd="0" presId="urn:microsoft.com/office/officeart/2005/8/layout/hList1"/>
    <dgm:cxn modelId="{36CE4BBC-BC53-47A3-8260-E858FFCFAF1E}" type="presParOf" srcId="{8F4BA06A-80DF-437E-A3A2-6EF551D8E19C}" destId="{E771562C-6D66-4A2F-B2FF-CDEC4855676F}" srcOrd="0" destOrd="0" presId="urn:microsoft.com/office/officeart/2005/8/layout/hList1"/>
    <dgm:cxn modelId="{A1CA56EB-49CE-460B-AFEF-85C12A49F04F}" type="presParOf" srcId="{8F4BA06A-80DF-437E-A3A2-6EF551D8E19C}" destId="{68B1C079-D995-493F-8763-51EF538714E3}" srcOrd="1" destOrd="0" presId="urn:microsoft.com/office/officeart/2005/8/layout/hList1"/>
    <dgm:cxn modelId="{F96381E6-9328-40BA-92AB-76E8ACC8CB68}" type="presParOf" srcId="{06455F5C-FD20-4561-BFED-B04A7FF8AF5C}" destId="{6A0E0283-95FF-4E63-9289-71BC588236AC}" srcOrd="1" destOrd="0" presId="urn:microsoft.com/office/officeart/2005/8/layout/hList1"/>
    <dgm:cxn modelId="{F4B78D4B-5AEE-491E-9099-F116884BE950}" type="presParOf" srcId="{06455F5C-FD20-4561-BFED-B04A7FF8AF5C}" destId="{D6D64556-72E0-4CD8-8D47-EE15BC9FA1DC}" srcOrd="2" destOrd="0" presId="urn:microsoft.com/office/officeart/2005/8/layout/hList1"/>
    <dgm:cxn modelId="{BE898767-43F3-409E-B110-5A6A078F195B}" type="presParOf" srcId="{D6D64556-72E0-4CD8-8D47-EE15BC9FA1DC}" destId="{B9966E6A-E07C-4A4E-8675-FD94C0BFBA2F}" srcOrd="0" destOrd="0" presId="urn:microsoft.com/office/officeart/2005/8/layout/hList1"/>
    <dgm:cxn modelId="{731BBBFA-CB4F-4F2F-89A5-4EA8CBDA09F6}"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2BDEDF-B6D1-47A6-9734-DD2D3F906BA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4DE985-B7C5-48C7-B3E3-E532AA864571}">
      <dgm:prSet phldrT="[Text]"/>
      <dgm:spPr/>
      <dgm:t>
        <a:bodyPr/>
        <a:lstStyle/>
        <a:p>
          <a:r>
            <a:rPr lang="en-US" dirty="0" smtClean="0"/>
            <a:t>With your grade level team, create a two sentence summary of what the practice will look like in YOUR classroom. </a:t>
          </a:r>
          <a:endParaRPr lang="en-US" dirty="0"/>
        </a:p>
      </dgm:t>
    </dgm:pt>
    <dgm:pt modelId="{B7346425-65E4-4B72-81C5-C6E13468C6A4}" type="parTrans" cxnId="{9D2D77F2-0711-4827-8AB7-F7FF21B525ED}">
      <dgm:prSet/>
      <dgm:spPr/>
      <dgm:t>
        <a:bodyPr/>
        <a:lstStyle/>
        <a:p>
          <a:endParaRPr lang="en-US"/>
        </a:p>
      </dgm:t>
    </dgm:pt>
    <dgm:pt modelId="{3EFF6926-1B3D-4516-BFF8-1600CE6476D6}" type="sibTrans" cxnId="{9D2D77F2-0711-4827-8AB7-F7FF21B525ED}">
      <dgm:prSet/>
      <dgm:spPr/>
      <dgm:t>
        <a:bodyPr/>
        <a:lstStyle/>
        <a:p>
          <a:endParaRPr lang="en-US"/>
        </a:p>
      </dgm:t>
    </dgm:pt>
    <dgm:pt modelId="{C6826484-DC8E-4970-BD0C-A2D2B6E2A2A9}">
      <dgm:prSet phldrT="[Text]"/>
      <dgm:spPr/>
      <dgm:t>
        <a:bodyPr/>
        <a:lstStyle/>
        <a:p>
          <a:r>
            <a:rPr lang="en-US" dirty="0" smtClean="0"/>
            <a:t>Write your summary on the designated chart paper. </a:t>
          </a:r>
          <a:endParaRPr lang="en-US" dirty="0"/>
        </a:p>
      </dgm:t>
    </dgm:pt>
    <dgm:pt modelId="{FA054F09-8522-47AD-B0AD-2F8DC44F862B}" type="parTrans" cxnId="{EDB4F8B8-94F1-4BF7-8CA0-5A1BDF6E20FC}">
      <dgm:prSet/>
      <dgm:spPr/>
      <dgm:t>
        <a:bodyPr/>
        <a:lstStyle/>
        <a:p>
          <a:endParaRPr lang="en-US"/>
        </a:p>
      </dgm:t>
    </dgm:pt>
    <dgm:pt modelId="{E269F56B-B60D-46DD-9AEC-91D742FEB9FF}" type="sibTrans" cxnId="{EDB4F8B8-94F1-4BF7-8CA0-5A1BDF6E20FC}">
      <dgm:prSet/>
      <dgm:spPr/>
      <dgm:t>
        <a:bodyPr/>
        <a:lstStyle/>
        <a:p>
          <a:endParaRPr lang="en-US"/>
        </a:p>
      </dgm:t>
    </dgm:pt>
    <dgm:pt modelId="{4354658D-72A5-40C3-A45E-F5B7C92C6AE6}" type="pres">
      <dgm:prSet presAssocID="{3D2BDEDF-B6D1-47A6-9734-DD2D3F906BA9}" presName="linear" presStyleCnt="0">
        <dgm:presLayoutVars>
          <dgm:animLvl val="lvl"/>
          <dgm:resizeHandles val="exact"/>
        </dgm:presLayoutVars>
      </dgm:prSet>
      <dgm:spPr/>
      <dgm:t>
        <a:bodyPr/>
        <a:lstStyle/>
        <a:p>
          <a:endParaRPr lang="en-US"/>
        </a:p>
      </dgm:t>
    </dgm:pt>
    <dgm:pt modelId="{11ABC5AE-81B1-45E7-9064-3D6BACA8A9E4}" type="pres">
      <dgm:prSet presAssocID="{1B4DE985-B7C5-48C7-B3E3-E532AA864571}" presName="parentText" presStyleLbl="node1" presStyleIdx="0" presStyleCnt="2" custLinFactNeighborY="-5356">
        <dgm:presLayoutVars>
          <dgm:chMax val="0"/>
          <dgm:bulletEnabled val="1"/>
        </dgm:presLayoutVars>
      </dgm:prSet>
      <dgm:spPr/>
      <dgm:t>
        <a:bodyPr/>
        <a:lstStyle/>
        <a:p>
          <a:endParaRPr lang="en-US"/>
        </a:p>
      </dgm:t>
    </dgm:pt>
    <dgm:pt modelId="{7528B547-3D0F-41C2-85A3-BAC5AAE299E1}" type="pres">
      <dgm:prSet presAssocID="{3EFF6926-1B3D-4516-BFF8-1600CE6476D6}" presName="spacer" presStyleCnt="0"/>
      <dgm:spPr/>
      <dgm:t>
        <a:bodyPr/>
        <a:lstStyle/>
        <a:p>
          <a:endParaRPr lang="en-US"/>
        </a:p>
      </dgm:t>
    </dgm:pt>
    <dgm:pt modelId="{99FB7DDE-0973-4BB4-AFAB-2BE152F0040A}" type="pres">
      <dgm:prSet presAssocID="{C6826484-DC8E-4970-BD0C-A2D2B6E2A2A9}" presName="parentText" presStyleLbl="node1" presStyleIdx="1" presStyleCnt="2" custLinFactNeighborY="-22809">
        <dgm:presLayoutVars>
          <dgm:chMax val="0"/>
          <dgm:bulletEnabled val="1"/>
        </dgm:presLayoutVars>
      </dgm:prSet>
      <dgm:spPr/>
      <dgm:t>
        <a:bodyPr/>
        <a:lstStyle/>
        <a:p>
          <a:endParaRPr lang="en-US"/>
        </a:p>
      </dgm:t>
    </dgm:pt>
  </dgm:ptLst>
  <dgm:cxnLst>
    <dgm:cxn modelId="{F151D4E3-4B3B-4077-BF1E-FBEBE68A7B5C}" type="presOf" srcId="{3D2BDEDF-B6D1-47A6-9734-DD2D3F906BA9}" destId="{4354658D-72A5-40C3-A45E-F5B7C92C6AE6}" srcOrd="0" destOrd="0" presId="urn:microsoft.com/office/officeart/2005/8/layout/vList2"/>
    <dgm:cxn modelId="{EDB4F8B8-94F1-4BF7-8CA0-5A1BDF6E20FC}" srcId="{3D2BDEDF-B6D1-47A6-9734-DD2D3F906BA9}" destId="{C6826484-DC8E-4970-BD0C-A2D2B6E2A2A9}" srcOrd="1" destOrd="0" parTransId="{FA054F09-8522-47AD-B0AD-2F8DC44F862B}" sibTransId="{E269F56B-B60D-46DD-9AEC-91D742FEB9FF}"/>
    <dgm:cxn modelId="{810058E4-2E39-4C01-8236-4C99BB78C73D}" type="presOf" srcId="{C6826484-DC8E-4970-BD0C-A2D2B6E2A2A9}" destId="{99FB7DDE-0973-4BB4-AFAB-2BE152F0040A}" srcOrd="0" destOrd="0" presId="urn:microsoft.com/office/officeart/2005/8/layout/vList2"/>
    <dgm:cxn modelId="{393432FB-EA8B-4CBC-9CC7-E912C5001A15}" type="presOf" srcId="{1B4DE985-B7C5-48C7-B3E3-E532AA864571}" destId="{11ABC5AE-81B1-45E7-9064-3D6BACA8A9E4}" srcOrd="0" destOrd="0" presId="urn:microsoft.com/office/officeart/2005/8/layout/vList2"/>
    <dgm:cxn modelId="{9D2D77F2-0711-4827-8AB7-F7FF21B525ED}" srcId="{3D2BDEDF-B6D1-47A6-9734-DD2D3F906BA9}" destId="{1B4DE985-B7C5-48C7-B3E3-E532AA864571}" srcOrd="0" destOrd="0" parTransId="{B7346425-65E4-4B72-81C5-C6E13468C6A4}" sibTransId="{3EFF6926-1B3D-4516-BFF8-1600CE6476D6}"/>
    <dgm:cxn modelId="{D7B1FB6B-C769-4F53-95C1-11BA94334169}" type="presParOf" srcId="{4354658D-72A5-40C3-A45E-F5B7C92C6AE6}" destId="{11ABC5AE-81B1-45E7-9064-3D6BACA8A9E4}" srcOrd="0" destOrd="0" presId="urn:microsoft.com/office/officeart/2005/8/layout/vList2"/>
    <dgm:cxn modelId="{B034A941-3E24-4412-9F58-7530C67D029F}" type="presParOf" srcId="{4354658D-72A5-40C3-A45E-F5B7C92C6AE6}" destId="{7528B547-3D0F-41C2-85A3-BAC5AAE299E1}" srcOrd="1" destOrd="0" presId="urn:microsoft.com/office/officeart/2005/8/layout/vList2"/>
    <dgm:cxn modelId="{442ACF7B-15C7-46D7-9225-15E78241C529}" type="presParOf" srcId="{4354658D-72A5-40C3-A45E-F5B7C92C6AE6}" destId="{99FB7DDE-0973-4BB4-AFAB-2BE152F004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309BB65-97DF-4111-9DA8-F28B3F5C7F8E}">
      <dgm:prSet phldrT="[Text]"/>
      <dgm:spPr/>
      <dgm:t>
        <a:bodyPr/>
        <a:lstStyle/>
        <a:p>
          <a:r>
            <a:rPr lang="en-US" dirty="0" smtClean="0"/>
            <a:t>I can use math tools and explain why I used them.</a:t>
          </a:r>
          <a:endParaRPr lang="en-US" dirty="0"/>
        </a:p>
      </dgm:t>
    </dgm:pt>
    <dgm:pt modelId="{240E54EA-93A2-4589-A510-EF268A513C2C}" type="parTrans" cxnId="{0CF0B70F-35EB-4E4B-AF5C-35984202C4AD}">
      <dgm:prSet/>
      <dgm:spPr/>
      <dgm:t>
        <a:bodyPr/>
        <a:lstStyle/>
        <a:p>
          <a:endParaRPr lang="en-US"/>
        </a:p>
      </dgm:t>
    </dgm:pt>
    <dgm:pt modelId="{5B2FE8C6-D46D-46B5-8450-A712E68DE1BC}" type="sibTrans" cxnId="{0CF0B70F-35EB-4E4B-AF5C-35984202C4AD}">
      <dgm:prSet/>
      <dgm:spPr/>
      <dgm:t>
        <a:bodyPr/>
        <a:lstStyle/>
        <a:p>
          <a:endParaRPr lang="en-US"/>
        </a:p>
      </dgm:t>
    </dgm:pt>
    <dgm:pt modelId="{ECB2ABB9-C642-4D3D-AED5-9EBBC3BE6A57}">
      <dgm:prSet phldrT="[Text]"/>
      <dgm:spPr/>
      <dgm:t>
        <a:bodyPr/>
        <a:lstStyle/>
        <a:p>
          <a:r>
            <a:rPr lang="en-US" dirty="0" smtClean="0"/>
            <a:t>I can use pictures, drawings, and objects to solve a problem and explain how I used them.</a:t>
          </a:r>
          <a:endParaRPr lang="en-US" dirty="0"/>
        </a:p>
      </dgm:t>
    </dgm:pt>
    <dgm:pt modelId="{0A127BE6-6B53-43C5-BC05-F430C9F5C744}" type="parTrans" cxnId="{7500199F-888F-45AD-A8C6-C1E5BB57AF05}">
      <dgm:prSet/>
      <dgm:spPr/>
      <dgm:t>
        <a:bodyPr/>
        <a:lstStyle/>
        <a:p>
          <a:endParaRPr lang="en-US"/>
        </a:p>
      </dgm:t>
    </dgm:pt>
    <dgm:pt modelId="{FC1940B1-759C-402B-9D20-26DDEDF4075E}" type="sibTrans" cxnId="{7500199F-888F-45AD-A8C6-C1E5BB57AF05}">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4B0E4608-E229-483D-AA76-B318DF3C51DE}" type="presOf" srcId="{2EE74AAD-6211-4A49-A7E7-6CBF3C1C0F77}" destId="{B9966E6A-E07C-4A4E-8675-FD94C0BFBA2F}"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A3B4F485-28D2-4E54-A04B-D467033D5426}" srcId="{40DFB9F3-4CFC-401B-AF8B-FAF1A12409AE}" destId="{2EE74AAD-6211-4A49-A7E7-6CBF3C1C0F77}" srcOrd="1" destOrd="0" parTransId="{42691413-C7F4-47C4-AA64-7D7260E11C78}" sibTransId="{FE7C7501-91F4-4482-9429-D77703E32AE8}"/>
    <dgm:cxn modelId="{0CF0B70F-35EB-4E4B-AF5C-35984202C4AD}" srcId="{A7E7890F-C51F-48AA-8D7E-2798B2B8B58C}" destId="{8309BB65-97DF-4111-9DA8-F28B3F5C7F8E}" srcOrd="0" destOrd="0" parTransId="{240E54EA-93A2-4589-A510-EF268A513C2C}" sibTransId="{5B2FE8C6-D46D-46B5-8450-A712E68DE1BC}"/>
    <dgm:cxn modelId="{B6593044-A3E5-444F-BA06-29D2554C9C87}" type="presOf" srcId="{ECB2ABB9-C642-4D3D-AED5-9EBBC3BE6A57}" destId="{608A05A6-F678-47C6-8E0A-C08A09464C72}" srcOrd="0" destOrd="0" presId="urn:microsoft.com/office/officeart/2005/8/layout/hList1"/>
    <dgm:cxn modelId="{60DAB49A-0D24-4D1A-978A-A0E1C172FD46}" type="presOf" srcId="{40DFB9F3-4CFC-401B-AF8B-FAF1A12409AE}" destId="{06455F5C-FD20-4561-BFED-B04A7FF8AF5C}" srcOrd="0" destOrd="0" presId="urn:microsoft.com/office/officeart/2005/8/layout/hList1"/>
    <dgm:cxn modelId="{FAF090AF-62AA-4694-8CD2-004B6945CE03}" type="presOf" srcId="{A7E7890F-C51F-48AA-8D7E-2798B2B8B58C}" destId="{E771562C-6D66-4A2F-B2FF-CDEC4855676F}" srcOrd="0" destOrd="0" presId="urn:microsoft.com/office/officeart/2005/8/layout/hList1"/>
    <dgm:cxn modelId="{CA94B8B9-7C52-4D12-BCAD-04719F86DAC3}" type="presOf" srcId="{8309BB65-97DF-4111-9DA8-F28B3F5C7F8E}" destId="{68B1C079-D995-493F-8763-51EF538714E3}" srcOrd="0" destOrd="0" presId="urn:microsoft.com/office/officeart/2005/8/layout/hList1"/>
    <dgm:cxn modelId="{7500199F-888F-45AD-A8C6-C1E5BB57AF05}" srcId="{2EE74AAD-6211-4A49-A7E7-6CBF3C1C0F77}" destId="{ECB2ABB9-C642-4D3D-AED5-9EBBC3BE6A57}" srcOrd="0" destOrd="0" parTransId="{0A127BE6-6B53-43C5-BC05-F430C9F5C744}" sibTransId="{FC1940B1-759C-402B-9D20-26DDEDF4075E}"/>
    <dgm:cxn modelId="{ABB9F123-321E-40CD-8444-12EC38B41AFD}" type="presParOf" srcId="{06455F5C-FD20-4561-BFED-B04A7FF8AF5C}" destId="{8F4BA06A-80DF-437E-A3A2-6EF551D8E19C}" srcOrd="0" destOrd="0" presId="urn:microsoft.com/office/officeart/2005/8/layout/hList1"/>
    <dgm:cxn modelId="{30AA3997-9EDF-44A4-80E2-E4C23C11BEA9}" type="presParOf" srcId="{8F4BA06A-80DF-437E-A3A2-6EF551D8E19C}" destId="{E771562C-6D66-4A2F-B2FF-CDEC4855676F}" srcOrd="0" destOrd="0" presId="urn:microsoft.com/office/officeart/2005/8/layout/hList1"/>
    <dgm:cxn modelId="{54C4E69E-F376-4891-8F77-804D6D5AEF1F}" type="presParOf" srcId="{8F4BA06A-80DF-437E-A3A2-6EF551D8E19C}" destId="{68B1C079-D995-493F-8763-51EF538714E3}" srcOrd="1" destOrd="0" presId="urn:microsoft.com/office/officeart/2005/8/layout/hList1"/>
    <dgm:cxn modelId="{DDA08701-7A46-42BA-971D-B796B07101D2}" type="presParOf" srcId="{06455F5C-FD20-4561-BFED-B04A7FF8AF5C}" destId="{6A0E0283-95FF-4E63-9289-71BC588236AC}" srcOrd="1" destOrd="0" presId="urn:microsoft.com/office/officeart/2005/8/layout/hList1"/>
    <dgm:cxn modelId="{B07C7E4D-8826-4563-B2C5-5F5AA6DCA056}" type="presParOf" srcId="{06455F5C-FD20-4561-BFED-B04A7FF8AF5C}" destId="{D6D64556-72E0-4CD8-8D47-EE15BC9FA1DC}" srcOrd="2" destOrd="0" presId="urn:microsoft.com/office/officeart/2005/8/layout/hList1"/>
    <dgm:cxn modelId="{E428DBC7-8AC2-461B-BC3C-5B2C16F0D788}" type="presParOf" srcId="{D6D64556-72E0-4CD8-8D47-EE15BC9FA1DC}" destId="{B9966E6A-E07C-4A4E-8675-FD94C0BFBA2F}" srcOrd="0" destOrd="0" presId="urn:microsoft.com/office/officeart/2005/8/layout/hList1"/>
    <dgm:cxn modelId="{B2185953-19DB-4F6D-9D1A-C70D2283ADEA}"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7/9/2014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7/9/2014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Reveal that the ‘field trip’ problem was chosen as most aligned to this practice because not only do students need to apply the practice when working the problem, but they must also think about their answer within the context of the problem itself. While 167 divided by 48 gives us an answer of 3.47 or 3 with a remainder of 23, a student cannot use their calculated answer to solve the problem because the problem is not asking them to solve 167 divided by 48. The problem is asking them to determine how many buses are needed. Division is one tool that can be used to determine this. Others are estimating, rounding, etc. The final answer is that 4 buses are needed. </a:t>
            </a:r>
            <a:endParaRPr lang="en-US" b="1" dirty="0" smtClean="0"/>
          </a:p>
        </p:txBody>
      </p:sp>
      <p:sp>
        <p:nvSpPr>
          <p:cNvPr id="1638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38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1B16CA4-B179-42F7-9F80-4A9CD9B72870}"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38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BBD5D-2642-4C37-8782-2D91E37C4AD4}" type="slidenum">
              <a:rPr lang="en-US">
                <a:solidFill>
                  <a:prstClr val="black"/>
                </a:solidFill>
                <a:latin typeface="Arial" pitchFamily="34" charset="0"/>
              </a:rPr>
              <a:pPr/>
              <a:t>29</a:t>
            </a:fld>
            <a:endParaRPr lang="en-US">
              <a:solidFill>
                <a:prstClr val="black"/>
              </a:solidFill>
              <a:latin typeface="Arial" pitchFamily="34" charset="0"/>
            </a:endParaRPr>
          </a:p>
        </p:txBody>
      </p:sp>
    </p:spTree>
    <p:extLst>
      <p:ext uri="{BB962C8B-B14F-4D97-AF65-F5344CB8AC3E}">
        <p14:creationId xmlns:p14="http://schemas.microsoft.com/office/powerpoint/2010/main" val="413668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instructional supports on the slide. </a:t>
            </a:r>
            <a:endParaRPr lang="en-US" b="1" dirty="0" smtClean="0"/>
          </a:p>
        </p:txBody>
      </p:sp>
      <p:sp>
        <p:nvSpPr>
          <p:cNvPr id="1648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4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6F390DB-942B-4DFD-B4D0-F1472F142236}"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4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48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81235-1DF7-43EF-8C34-1F16DDE6FDD1}" type="slidenum">
              <a:rPr lang="en-US">
                <a:solidFill>
                  <a:prstClr val="black"/>
                </a:solidFill>
                <a:latin typeface="Arial" pitchFamily="34" charset="0"/>
              </a:rPr>
              <a:pPr/>
              <a:t>30</a:t>
            </a:fld>
            <a:endParaRPr lang="en-US">
              <a:solidFill>
                <a:prstClr val="black"/>
              </a:solidFill>
              <a:latin typeface="Arial" pitchFamily="34" charset="0"/>
            </a:endParaRPr>
          </a:p>
        </p:txBody>
      </p:sp>
    </p:spTree>
    <p:extLst>
      <p:ext uri="{BB962C8B-B14F-4D97-AF65-F5344CB8AC3E}">
        <p14:creationId xmlns:p14="http://schemas.microsoft.com/office/powerpoint/2010/main" val="395935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‘I Can” statements on the slide. Ask participants if they would add any statements here that would better fit students at their grade level. As volunteers provide their statements, make sure that they align with the practice so that students are receiving the correct information. </a:t>
            </a:r>
            <a:endParaRPr lang="en-US" b="1" dirty="0" smtClean="0"/>
          </a:p>
        </p:txBody>
      </p:sp>
      <p:sp>
        <p:nvSpPr>
          <p:cNvPr id="1658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58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5260352-EFB4-488E-B465-8F74EA35B916}"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5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589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C41BD-D970-43E0-B70C-58B69458A911}" type="slidenum">
              <a:rPr lang="en-US">
                <a:solidFill>
                  <a:prstClr val="black"/>
                </a:solidFill>
                <a:latin typeface="Arial" pitchFamily="34" charset="0"/>
              </a:rPr>
              <a:pPr/>
              <a:t>31</a:t>
            </a:fld>
            <a:endParaRPr lang="en-US">
              <a:solidFill>
                <a:prstClr val="black"/>
              </a:solidFill>
              <a:latin typeface="Arial" pitchFamily="34" charset="0"/>
            </a:endParaRPr>
          </a:p>
        </p:txBody>
      </p:sp>
    </p:spTree>
    <p:extLst>
      <p:ext uri="{BB962C8B-B14F-4D97-AF65-F5344CB8AC3E}">
        <p14:creationId xmlns:p14="http://schemas.microsoft.com/office/powerpoint/2010/main" val="22473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Ask volunteers to read the two quotes on the slide aloud. Ask participants to tell you some thoughts or key words that jump out at them and to chart their responses so that there is a visual to discuss. Some things to watch and listen for are: construct arguments, arguments of others, decide, ask useful questions, improve arguments. As participants look at the completed list of their responses on the chart paper, have them think about what is not said. After a 30 second wait time, explain that this practice is not just about students just explaining their work. It is about students telling why what they did works, or didn’t work. Remember, it is important for students to know and understand where something went wrong. Not knowing why something did or did not work can lead to misconceptions. Critiquing the reasoning of others does not mean to simply tell if another student got the answer right or wrong. It means that a student has to understand a peer’s approach and be able to tell why the mathematics behind that approach worked or did not work. </a:t>
            </a:r>
          </a:p>
          <a:p>
            <a:pPr>
              <a:spcBef>
                <a:spcPct val="0"/>
              </a:spcBef>
            </a:pPr>
            <a:r>
              <a:rPr lang="en-US" dirty="0" smtClean="0"/>
              <a:t>Use the next four slides to support these two quotes. </a:t>
            </a:r>
            <a:endParaRPr lang="en-US" b="1" dirty="0"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21545-1181-42AE-85E1-85BC67A6FF92}" type="slidenum">
              <a:rPr lang="en-US">
                <a:solidFill>
                  <a:prstClr val="black"/>
                </a:solidFill>
                <a:latin typeface="Arial" pitchFamily="34" charset="0"/>
              </a:rPr>
              <a:pPr/>
              <a:t>32</a:t>
            </a:fld>
            <a:endParaRPr lang="en-US">
              <a:solidFill>
                <a:prstClr val="black"/>
              </a:solidFill>
              <a:latin typeface="Arial" pitchFamily="34" charset="0"/>
            </a:endParaRPr>
          </a:p>
        </p:txBody>
      </p:sp>
    </p:spTree>
    <p:extLst>
      <p:ext uri="{BB962C8B-B14F-4D97-AF65-F5344CB8AC3E}">
        <p14:creationId xmlns:p14="http://schemas.microsoft.com/office/powerpoint/2010/main" val="192702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Go over the points on the slide and further emphasize to participants that this practice is continuous as in “ongoing.” Constructing viable arguments and critiquing the reasoning of others is something that should be done in small and large group discussions, in students’ own work, etc. This should happen all the time! Before moving on, have participants determine which of the problems best align with this practice. </a:t>
            </a:r>
            <a:endParaRPr lang="en-US" b="1" dirty="0" smtClean="0"/>
          </a:p>
        </p:txBody>
      </p:sp>
      <p:sp>
        <p:nvSpPr>
          <p:cNvPr id="16794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7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9A4175F-B242-4E88-8DAC-FCAFCCC8BA98}"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7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794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102E9-91D9-48B9-A9E7-E41D6EF6D897}" type="slidenum">
              <a:rPr lang="en-US">
                <a:solidFill>
                  <a:prstClr val="black"/>
                </a:solidFill>
                <a:latin typeface="Arial" pitchFamily="34" charset="0"/>
              </a:rPr>
              <a:pPr/>
              <a:t>33</a:t>
            </a:fld>
            <a:endParaRPr lang="en-US">
              <a:solidFill>
                <a:prstClr val="black"/>
              </a:solidFill>
              <a:latin typeface="Arial" pitchFamily="34" charset="0"/>
            </a:endParaRPr>
          </a:p>
        </p:txBody>
      </p:sp>
    </p:spTree>
    <p:extLst>
      <p:ext uri="{BB962C8B-B14F-4D97-AF65-F5344CB8AC3E}">
        <p14:creationId xmlns:p14="http://schemas.microsoft.com/office/powerpoint/2010/main" val="1603307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Explain that this problem was chosen because students have to justify their answer using mathematics. In a classroom situation, this would be a good problem to have students compare answers and strategies for answering the question. If different answers are given, have students examine each other’s approach and determine whose was correct and why. Ask participants if anyone currently does this in their classroom and if so, have them describe the strategies that they use. Allow other participants to ask questions. The next two slides provide additional instructional supports. </a:t>
            </a:r>
            <a:endParaRPr lang="en-US" b="1" dirty="0" smtClean="0"/>
          </a:p>
        </p:txBody>
      </p:sp>
      <p:sp>
        <p:nvSpPr>
          <p:cNvPr id="1689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89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2A48B5C-7F22-4008-BD34-11174771FA8F}"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8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89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27C800-5C64-4ED4-AE55-44D633FAAE32}" type="slidenum">
              <a:rPr lang="en-US">
                <a:solidFill>
                  <a:prstClr val="black"/>
                </a:solidFill>
                <a:latin typeface="Arial" pitchFamily="34" charset="0"/>
              </a:rPr>
              <a:pPr/>
              <a:t>34</a:t>
            </a:fld>
            <a:endParaRPr lang="en-US">
              <a:solidFill>
                <a:prstClr val="black"/>
              </a:solidFill>
              <a:latin typeface="Arial" pitchFamily="34" charset="0"/>
            </a:endParaRPr>
          </a:p>
        </p:txBody>
      </p:sp>
    </p:spTree>
    <p:extLst>
      <p:ext uri="{BB962C8B-B14F-4D97-AF65-F5344CB8AC3E}">
        <p14:creationId xmlns:p14="http://schemas.microsoft.com/office/powerpoint/2010/main" val="413179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Review the instructional supports on the slide </a:t>
            </a:r>
            <a:endParaRPr lang="en-US" b="1" dirty="0" smtClean="0"/>
          </a:p>
        </p:txBody>
      </p:sp>
      <p:sp>
        <p:nvSpPr>
          <p:cNvPr id="1699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9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69878FB-2540-40AA-9EA2-8FE1B79D5CE8}"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9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F023D2-AF3F-448A-A39A-60665CC48E31}" type="slidenum">
              <a:rPr lang="en-US">
                <a:solidFill>
                  <a:prstClr val="black"/>
                </a:solidFill>
                <a:latin typeface="Arial" pitchFamily="34" charset="0"/>
              </a:rPr>
              <a:pPr/>
              <a:t>35</a:t>
            </a:fld>
            <a:endParaRPr lang="en-US">
              <a:solidFill>
                <a:prstClr val="black"/>
              </a:solidFill>
              <a:latin typeface="Arial" pitchFamily="34" charset="0"/>
            </a:endParaRPr>
          </a:p>
        </p:txBody>
      </p:sp>
    </p:spTree>
    <p:extLst>
      <p:ext uri="{BB962C8B-B14F-4D97-AF65-F5344CB8AC3E}">
        <p14:creationId xmlns:p14="http://schemas.microsoft.com/office/powerpoint/2010/main" val="155435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Go over the ‘I Can’ statements on the slide and ask participants if they would add anything to the list. Allow volunteers to share their ideas and then move to the next Practice. </a:t>
            </a:r>
            <a:endParaRPr lang="en-US" b="1" dirty="0" smtClean="0"/>
          </a:p>
        </p:txBody>
      </p:sp>
      <p:sp>
        <p:nvSpPr>
          <p:cNvPr id="1710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1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7961FFA-5729-45C2-9F48-E2DFAD02A1BB}"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71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10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0A29C-9191-4A32-B494-F2192F79DEDC}" type="slidenum">
              <a:rPr lang="en-US">
                <a:solidFill>
                  <a:prstClr val="black"/>
                </a:solidFill>
                <a:latin typeface="Arial" pitchFamily="34" charset="0"/>
              </a:rPr>
              <a:pPr/>
              <a:t>36</a:t>
            </a:fld>
            <a:endParaRPr lang="en-US">
              <a:solidFill>
                <a:prstClr val="black"/>
              </a:solidFill>
              <a:latin typeface="Arial" pitchFamily="34" charset="0"/>
            </a:endParaRPr>
          </a:p>
        </p:txBody>
      </p:sp>
    </p:spTree>
    <p:extLst>
      <p:ext uri="{BB962C8B-B14F-4D97-AF65-F5344CB8AC3E}">
        <p14:creationId xmlns:p14="http://schemas.microsoft.com/office/powerpoint/2010/main" val="411678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Ask participants to think about the question on the slide and explain that Practice 4 is one that tends to be interpreted rather narrowly. </a:t>
            </a:r>
            <a:r>
              <a:rPr lang="en-US" i="1" dirty="0" smtClean="0"/>
              <a:t>Modeling with mathematics </a:t>
            </a:r>
            <a:r>
              <a:rPr lang="en-US" dirty="0" smtClean="0"/>
              <a:t>is not just about building a concrete model or drawing a picture. It is more about doing those things to diagnose a mathematical problem and, based on the model, develop an equation or number sentence that makes sense for the problem. There is more on this over the next four slides. Before moving on, ask participants which of the problems in the Problem Set best aligns to the Practice of Model with Mathematics. </a:t>
            </a:r>
            <a:endParaRPr lang="en-US" b="1" dirty="0"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C730C-CAD8-4561-B609-421E2196364B}" type="slidenum">
              <a:rPr lang="en-US">
                <a:solidFill>
                  <a:prstClr val="black"/>
                </a:solidFill>
                <a:latin typeface="Arial" pitchFamily="34" charset="0"/>
              </a:rPr>
              <a:pPr/>
              <a:t>37</a:t>
            </a:fld>
            <a:endParaRPr lang="en-US">
              <a:solidFill>
                <a:prstClr val="black"/>
              </a:solidFill>
              <a:latin typeface="Arial" pitchFamily="34" charset="0"/>
            </a:endParaRPr>
          </a:p>
        </p:txBody>
      </p:sp>
    </p:spTree>
    <p:extLst>
      <p:ext uri="{BB962C8B-B14F-4D97-AF65-F5344CB8AC3E}">
        <p14:creationId xmlns:p14="http://schemas.microsoft.com/office/powerpoint/2010/main" val="148019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Review the points on the slide and have participants look hard at the purple text at the bottom of the screen as this is an extremely important point. </a:t>
            </a:r>
            <a:endParaRPr lang="en-US" b="1" dirty="0" smtClean="0"/>
          </a:p>
        </p:txBody>
      </p:sp>
      <p:sp>
        <p:nvSpPr>
          <p:cNvPr id="173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3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C063026-E02A-45EF-BE0E-09143103A0F4}"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73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3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8E2F1-4502-40AB-9522-393BF1EBB090}" type="slidenum">
              <a:rPr lang="en-US">
                <a:solidFill>
                  <a:prstClr val="black"/>
                </a:solidFill>
                <a:latin typeface="Arial" pitchFamily="34" charset="0"/>
              </a:rPr>
              <a:pPr/>
              <a:t>38</a:t>
            </a:fld>
            <a:endParaRPr lang="en-US">
              <a:solidFill>
                <a:prstClr val="black"/>
              </a:solidFill>
              <a:latin typeface="Arial" pitchFamily="34" charset="0"/>
            </a:endParaRPr>
          </a:p>
        </p:txBody>
      </p:sp>
    </p:spTree>
    <p:extLst>
      <p:ext uri="{BB962C8B-B14F-4D97-AF65-F5344CB8AC3E}">
        <p14:creationId xmlns:p14="http://schemas.microsoft.com/office/powerpoint/2010/main" val="409921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Understanding the Standards for Mathematical Practice: Developing Mathematical Expertise</a:t>
            </a:r>
            <a:endParaRPr lang="en-US" dirty="0" smtClean="0"/>
          </a:p>
          <a:p>
            <a:r>
              <a:rPr lang="en-US" dirty="0" smtClean="0"/>
              <a:t> </a:t>
            </a:r>
          </a:p>
          <a:p>
            <a:r>
              <a:rPr lang="en-US" dirty="0" smtClean="0"/>
              <a:t>Section 3 Training Objectives:</a:t>
            </a:r>
          </a:p>
          <a:p>
            <a:pPr lvl="0">
              <a:buFont typeface="Arial" pitchFamily="34" charset="0"/>
              <a:buChar char="•"/>
            </a:pPr>
            <a:r>
              <a:rPr lang="en-US" dirty="0" smtClean="0"/>
              <a:t>To introduce all eight of the Standards for Mathematical Practice and adapting the language of the practices to make each grade level appropriate without reducing rigor.</a:t>
            </a:r>
          </a:p>
          <a:p>
            <a:endParaRPr lang="en-US" dirty="0" smtClean="0"/>
          </a:p>
          <a:p>
            <a:r>
              <a:rPr lang="en-US" dirty="0" smtClean="0"/>
              <a:t>Section 3 Outline:</a:t>
            </a:r>
          </a:p>
          <a:p>
            <a:pPr marL="230520" indent="-230520">
              <a:buAutoNum type="arabicPeriod"/>
            </a:pPr>
            <a:r>
              <a:rPr lang="en-US" dirty="0" smtClean="0"/>
              <a:t>Section 3 begins with participants solving problems that are each aligned to one of the Standards for Mathematical Practice. </a:t>
            </a:r>
          </a:p>
          <a:p>
            <a:pPr marL="230520" indent="-230520">
              <a:buAutoNum type="arabicPeriod"/>
            </a:pPr>
            <a:r>
              <a:rPr lang="en-US" dirty="0" smtClean="0"/>
              <a:t>The facilitator then provides information on each of the eight practices, including information about the standard, what the standard means, instructional supports for helping students to develop the practice, and sample “I Can” statements. Throughout the presentation participants will answer questions and work in groups to determine which of the problems was an example of the Practice, and to create grade level “I Can” statements for each of the practices based on their new understanding of each practice. </a:t>
            </a:r>
          </a:p>
          <a:p>
            <a:r>
              <a:rPr lang="en-US" dirty="0" smtClean="0"/>
              <a:t>3. The section wraps up with teachers discussing how they would pair the practices based on their attributes and then being shown Bill McCallum’s Mathematical Practices Grouping Chart. </a:t>
            </a:r>
            <a:endParaRPr lang="en-US" b="1" dirty="0" smtClean="0"/>
          </a:p>
          <a:p>
            <a:pPr>
              <a:spcBef>
                <a:spcPct val="0"/>
              </a:spcBef>
            </a:pPr>
            <a:endParaRPr lang="en-US" b="1" dirty="0" smtClean="0"/>
          </a:p>
          <a:p>
            <a:r>
              <a:rPr lang="en-US" b="1" dirty="0" smtClean="0"/>
              <a:t>Supporting Documents</a:t>
            </a:r>
            <a:endParaRPr lang="en-US" dirty="0" smtClean="0"/>
          </a:p>
          <a:p>
            <a:pPr lvl="0"/>
            <a:r>
              <a:rPr lang="en-US" dirty="0" smtClean="0"/>
              <a:t>Problem Set: Practice Standards Alignment </a:t>
            </a:r>
            <a:endParaRPr lang="en-US" sz="1100" dirty="0" smtClean="0"/>
          </a:p>
          <a:p>
            <a:pPr lvl="0"/>
            <a:r>
              <a:rPr lang="en-US" dirty="0" smtClean="0"/>
              <a:t>Activity 3: Understanding the Mathematical Practices </a:t>
            </a:r>
            <a:endParaRPr lang="en-US" sz="1100" dirty="0" smtClean="0"/>
          </a:p>
          <a:p>
            <a:r>
              <a:rPr lang="en-US" dirty="0" smtClean="0"/>
              <a:t> </a:t>
            </a:r>
          </a:p>
          <a:p>
            <a:r>
              <a:rPr lang="en-US" b="1" dirty="0" smtClean="0"/>
              <a:t>Materials</a:t>
            </a:r>
            <a:endParaRPr lang="en-US" dirty="0" smtClean="0"/>
          </a:p>
          <a:p>
            <a:pPr lvl="0"/>
            <a:r>
              <a:rPr lang="en-US" dirty="0" smtClean="0"/>
              <a:t>Chart paper, markers</a:t>
            </a:r>
            <a:endParaRPr lang="en-US" sz="1100" dirty="0" smtClean="0"/>
          </a:p>
          <a:p>
            <a:pPr>
              <a:spcBef>
                <a:spcPct val="0"/>
              </a:spcBef>
            </a:pPr>
            <a:endParaRPr lang="en-US" b="1" dirty="0" smtClean="0"/>
          </a:p>
          <a:p>
            <a:pPr>
              <a:spcBef>
                <a:spcPct val="0"/>
              </a:spcBef>
            </a:pPr>
            <a:r>
              <a:rPr lang="en-US" b="1" dirty="0" smtClean="0"/>
              <a:t>Key</a:t>
            </a:r>
            <a:r>
              <a:rPr lang="en-US" b="1" baseline="0" dirty="0" smtClean="0"/>
              <a:t> Implementation Notes:</a:t>
            </a:r>
            <a:endParaRPr lang="en-US" b="1" dirty="0" smtClean="0"/>
          </a:p>
          <a:p>
            <a:pPr>
              <a:spcBef>
                <a:spcPct val="0"/>
              </a:spcBef>
            </a:pPr>
            <a:r>
              <a:rPr lang="en-US" dirty="0" smtClean="0"/>
              <a:t>In this activity participants will work sample problems that will help them to understand what each of the Standards for Mathematical Practice look like in a classroom situation. Participants will work the problems without knowing the Practice Standard they are most aligned with and the alignment is revealed later during the presentation. </a:t>
            </a:r>
          </a:p>
          <a:p>
            <a:pPr>
              <a:spcBef>
                <a:spcPct val="0"/>
              </a:spcBef>
            </a:pPr>
            <a:endParaRPr lang="en-US" dirty="0" smtClean="0"/>
          </a:p>
          <a:p>
            <a:pPr>
              <a:spcBef>
                <a:spcPct val="0"/>
              </a:spcBef>
            </a:pPr>
            <a:r>
              <a:rPr lang="en-US" dirty="0" smtClean="0"/>
              <a:t>Begin the activity by asking participants to form eight GRADE LEVEL table groups. Once grade level groups have been formed, ask participants to turn to the Problem Set in their Participant Guide on pages 15-16. Number the groups. Teachers should work the problem that coincides with their group number. Participants should work the problem individually and hold off on the group discussion until directed to do so during the presentation of each of the Practice Standards. </a:t>
            </a:r>
          </a:p>
          <a:p>
            <a:pPr>
              <a:spcBef>
                <a:spcPct val="0"/>
              </a:spcBef>
            </a:pPr>
            <a:endParaRPr lang="en-US" dirty="0" smtClean="0"/>
          </a:p>
          <a:p>
            <a:pPr>
              <a:spcBef>
                <a:spcPct val="0"/>
              </a:spcBef>
            </a:pPr>
            <a:r>
              <a:rPr lang="en-US" dirty="0" smtClean="0"/>
              <a:t>While participants are working the problems, hang eight pieces of chart paper around the room. Each piece of chart paper should be labeled with one of the practices. After participants finish working the problems in the Problem Set tell them to move around the room and rate their personal understanding of each of the practices. They should use a rating scale of 1–5 with 1 having little or no understanding and 5 having a deep understanding of the practice. This exercise will allow you to gauge participants’ understanding of the practices and help you to determine the pace of the Practices Presentation. </a:t>
            </a:r>
          </a:p>
          <a:p>
            <a:pPr>
              <a:spcBef>
                <a:spcPct val="0"/>
              </a:spcBef>
            </a:pPr>
            <a:endParaRPr lang="en-US" dirty="0" smtClean="0"/>
          </a:p>
          <a:p>
            <a:pPr>
              <a:spcBef>
                <a:spcPct val="0"/>
              </a:spcBef>
            </a:pPr>
            <a:r>
              <a:rPr lang="en-US" dirty="0" smtClean="0"/>
              <a:t>During the interactive presentation on all eight of the practices, participants will need their copy of the Standards for Mathematical Practice. Suggest that participants use the </a:t>
            </a:r>
            <a:r>
              <a:rPr lang="en-US" i="1" dirty="0" smtClean="0"/>
              <a:t>Understanding the Mathematical Practices  </a:t>
            </a:r>
            <a:r>
              <a:rPr lang="en-US" dirty="0" smtClean="0"/>
              <a:t>to make notes and answer questions in each of the designated areas. </a:t>
            </a:r>
          </a:p>
          <a:p>
            <a:pPr>
              <a:spcBef>
                <a:spcPct val="0"/>
              </a:spcBef>
            </a:pPr>
            <a:endParaRPr lang="en-US" dirty="0" smtClean="0"/>
          </a:p>
          <a:p>
            <a:pPr>
              <a:spcBef>
                <a:spcPct val="0"/>
              </a:spcBef>
            </a:pPr>
            <a:r>
              <a:rPr lang="en-US" dirty="0" smtClean="0"/>
              <a:t>Note: You should spend approximately </a:t>
            </a:r>
            <a:r>
              <a:rPr lang="en-US" b="1" dirty="0" smtClean="0"/>
              <a:t>5-7 minutes </a:t>
            </a:r>
            <a:r>
              <a:rPr lang="en-US" dirty="0" smtClean="0"/>
              <a:t>per practice for the first four practices, and then </a:t>
            </a:r>
            <a:r>
              <a:rPr lang="en-US" b="1" dirty="0" smtClean="0"/>
              <a:t>20-25 minutes </a:t>
            </a:r>
            <a:r>
              <a:rPr lang="en-US" dirty="0" smtClean="0"/>
              <a:t>on the small group discussions of the last four practices and </a:t>
            </a:r>
            <a:r>
              <a:rPr lang="en-US" b="1" dirty="0" smtClean="0"/>
              <a:t>5-10 minutes </a:t>
            </a:r>
            <a:r>
              <a:rPr lang="en-US" dirty="0" smtClean="0"/>
              <a:t>debriefing the small group discussions. </a:t>
            </a:r>
          </a:p>
        </p:txBody>
      </p:sp>
      <p:sp>
        <p:nvSpPr>
          <p:cNvPr id="1556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56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8C4AEE8-95B2-4833-BD1C-191CF648D73F}"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556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56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3F4F9-9224-472F-8F68-877724A9C3D3}" type="slidenum">
              <a:rPr lang="en-US">
                <a:solidFill>
                  <a:prstClr val="black"/>
                </a:solidFill>
                <a:latin typeface="Arial" pitchFamily="34" charset="0"/>
              </a:rPr>
              <a:pPr/>
              <a:t>21</a:t>
            </a:fld>
            <a:endParaRPr lang="en-US">
              <a:solidFill>
                <a:prstClr val="black"/>
              </a:solidFill>
              <a:latin typeface="Arial" pitchFamily="34" charset="0"/>
            </a:endParaRPr>
          </a:p>
        </p:txBody>
      </p:sp>
    </p:spTree>
    <p:extLst>
      <p:ext uri="{BB962C8B-B14F-4D97-AF65-F5344CB8AC3E}">
        <p14:creationId xmlns:p14="http://schemas.microsoft.com/office/powerpoint/2010/main" val="307980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Explain that in this problem students will generally have to come up with some type of model that will help them determine how to solve the problem. It also requires them to make assumptions and estimations which are also an important part of this practice. </a:t>
            </a:r>
            <a:endParaRPr lang="en-US" b="1" dirty="0" smtClean="0"/>
          </a:p>
        </p:txBody>
      </p:sp>
      <p:sp>
        <p:nvSpPr>
          <p:cNvPr id="1740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4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1662541-B9FE-400D-A9FC-EECEE33D5F2D}"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74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408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49F817-540D-4C6A-9235-C6C93AA53153}" type="slidenum">
              <a:rPr lang="en-US">
                <a:solidFill>
                  <a:prstClr val="black"/>
                </a:solidFill>
                <a:latin typeface="Arial" pitchFamily="34" charset="0"/>
              </a:rPr>
              <a:pPr/>
              <a:t>39</a:t>
            </a:fld>
            <a:endParaRPr lang="en-US">
              <a:solidFill>
                <a:prstClr val="black"/>
              </a:solidFill>
              <a:latin typeface="Arial" pitchFamily="34" charset="0"/>
            </a:endParaRPr>
          </a:p>
        </p:txBody>
      </p:sp>
    </p:spTree>
    <p:extLst>
      <p:ext uri="{BB962C8B-B14F-4D97-AF65-F5344CB8AC3E}">
        <p14:creationId xmlns:p14="http://schemas.microsoft.com/office/powerpoint/2010/main" val="2576463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Review the instructional supports on the slide. When you get to the last point ask participants if they have heard of a C-R-A approach? If some have, ask them to explain this approach to the others. If no one has, explain that it is a continuum that they should use with students as they work through problems. Start with the </a:t>
            </a:r>
            <a:r>
              <a:rPr lang="en-US" i="1" dirty="0" smtClean="0"/>
              <a:t>concrete</a:t>
            </a:r>
            <a:r>
              <a:rPr lang="en-US" dirty="0" smtClean="0"/>
              <a:t> (C) such as using counters or cubes, move to the </a:t>
            </a:r>
            <a:r>
              <a:rPr lang="en-US" i="1" dirty="0" smtClean="0"/>
              <a:t>representational </a:t>
            </a:r>
            <a:r>
              <a:rPr lang="en-US" i="0" dirty="0" smtClean="0"/>
              <a:t>(R) </a:t>
            </a:r>
            <a:r>
              <a:rPr lang="en-US" dirty="0" smtClean="0"/>
              <a:t>such as pictures and drawings (things you have to create on paper that you cannot hold in your hand and physically manipulate), and then to the </a:t>
            </a:r>
            <a:r>
              <a:rPr lang="en-US" i="1" dirty="0" smtClean="0"/>
              <a:t>abstract</a:t>
            </a:r>
            <a:r>
              <a:rPr lang="en-US" dirty="0" smtClean="0"/>
              <a:t>  (A) using mathematical symbols. As students work through problems they can go back and forth on this continuum. For example, if a student is having trouble at the abstract stage, go back a stage until they are successful and then move forward again. </a:t>
            </a:r>
            <a:endParaRPr lang="en-US" b="1" dirty="0" smtClean="0"/>
          </a:p>
        </p:txBody>
      </p:sp>
      <p:sp>
        <p:nvSpPr>
          <p:cNvPr id="1751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5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42F167D-DD99-4987-B07F-7804FBD4D9ED}"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75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511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F49330-72B2-45D3-A799-32A7ED589C6A}" type="slidenum">
              <a:rPr lang="en-US">
                <a:solidFill>
                  <a:prstClr val="black"/>
                </a:solidFill>
                <a:latin typeface="Arial" pitchFamily="34" charset="0"/>
              </a:rPr>
              <a:pPr/>
              <a:t>40</a:t>
            </a:fld>
            <a:endParaRPr lang="en-US">
              <a:solidFill>
                <a:prstClr val="black"/>
              </a:solidFill>
              <a:latin typeface="Arial" pitchFamily="34" charset="0"/>
            </a:endParaRPr>
          </a:p>
        </p:txBody>
      </p:sp>
    </p:spTree>
    <p:extLst>
      <p:ext uri="{BB962C8B-B14F-4D97-AF65-F5344CB8AC3E}">
        <p14:creationId xmlns:p14="http://schemas.microsoft.com/office/powerpoint/2010/main" val="288048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Go over the ‘I Can’ statements on the slide. Ask participants if they would add anything to the list that would make these statements more grade level specific. After volunteers have given their statements, move to the next practice. </a:t>
            </a:r>
            <a:endParaRPr lang="en-US" b="1" dirty="0" smtClean="0"/>
          </a:p>
        </p:txBody>
      </p:sp>
      <p:sp>
        <p:nvSpPr>
          <p:cNvPr id="1761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6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4CFA4DB-D8A3-4277-BF7A-6A87E8DA636A}"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761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613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930FF-6B41-4806-AF50-735BA563796B}" type="slidenum">
              <a:rPr lang="en-US">
                <a:solidFill>
                  <a:prstClr val="black"/>
                </a:solidFill>
                <a:latin typeface="Arial" pitchFamily="34" charset="0"/>
              </a:rPr>
              <a:pPr/>
              <a:t>41</a:t>
            </a:fld>
            <a:endParaRPr lang="en-US">
              <a:solidFill>
                <a:prstClr val="black"/>
              </a:solidFill>
              <a:latin typeface="Arial" pitchFamily="34" charset="0"/>
            </a:endParaRPr>
          </a:p>
        </p:txBody>
      </p:sp>
    </p:spTree>
    <p:extLst>
      <p:ext uri="{BB962C8B-B14F-4D97-AF65-F5344CB8AC3E}">
        <p14:creationId xmlns:p14="http://schemas.microsoft.com/office/powerpoint/2010/main" val="719825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Two Sentence Summary: </a:t>
            </a:r>
            <a:r>
              <a:rPr lang="en-US" dirty="0" smtClean="0"/>
              <a:t>Around the room, hang pieces of chart paper that are labeled with the first four practices. There will need to be three pieces of chart paper per practice. On the first sheet divide the space in half so that K and 1</a:t>
            </a:r>
            <a:r>
              <a:rPr lang="en-US" baseline="30000" dirty="0" smtClean="0"/>
              <a:t>st</a:t>
            </a:r>
            <a:r>
              <a:rPr lang="en-US" dirty="0" smtClean="0"/>
              <a:t> grade each have half of the piece on which to write their summary, 2</a:t>
            </a:r>
            <a:r>
              <a:rPr lang="en-US" baseline="30000" dirty="0" smtClean="0"/>
              <a:t>nd</a:t>
            </a:r>
            <a:r>
              <a:rPr lang="en-US" dirty="0" smtClean="0"/>
              <a:t> grade and 3</a:t>
            </a:r>
            <a:r>
              <a:rPr lang="en-US" baseline="30000" dirty="0" smtClean="0"/>
              <a:t>rd</a:t>
            </a:r>
            <a:r>
              <a:rPr lang="en-US" dirty="0" smtClean="0"/>
              <a:t> grade on the second sheet, and 4</a:t>
            </a:r>
            <a:r>
              <a:rPr lang="en-US" baseline="30000" dirty="0" smtClean="0"/>
              <a:t>th</a:t>
            </a:r>
            <a:r>
              <a:rPr lang="en-US" dirty="0" smtClean="0"/>
              <a:t> and 5</a:t>
            </a:r>
            <a:r>
              <a:rPr lang="en-US" baseline="30000" dirty="0" smtClean="0"/>
              <a:t>th</a:t>
            </a:r>
            <a:r>
              <a:rPr lang="en-US" dirty="0" smtClean="0"/>
              <a:t> on the third sheet. Allow participants </a:t>
            </a:r>
            <a:r>
              <a:rPr lang="en-US" b="1" dirty="0" smtClean="0"/>
              <a:t>10 minutes </a:t>
            </a:r>
            <a:r>
              <a:rPr lang="en-US" dirty="0" smtClean="0"/>
              <a:t> to complete this portion of the activity and then move on to the last four practices. </a:t>
            </a:r>
            <a:endParaRPr lang="en-US" b="1" dirty="0"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FBD47-6259-44BB-92D3-4ACD6E0A71C0}" type="slidenum">
              <a:rPr lang="en-US">
                <a:solidFill>
                  <a:prstClr val="black"/>
                </a:solidFill>
                <a:latin typeface="Arial" pitchFamily="34" charset="0"/>
              </a:rPr>
              <a:pPr/>
              <a:t>42</a:t>
            </a:fld>
            <a:endParaRPr lang="en-US">
              <a:solidFill>
                <a:prstClr val="black"/>
              </a:solidFill>
              <a:latin typeface="Arial" pitchFamily="34" charset="0"/>
            </a:endParaRPr>
          </a:p>
        </p:txBody>
      </p:sp>
    </p:spTree>
    <p:extLst>
      <p:ext uri="{BB962C8B-B14F-4D97-AF65-F5344CB8AC3E}">
        <p14:creationId xmlns:p14="http://schemas.microsoft.com/office/powerpoint/2010/main" val="314682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a:t>
            </a:r>
            <a:r>
              <a:rPr lang="en-US" dirty="0" smtClean="0"/>
              <a:t> Have participants brainstorm a list of the tools that students have available to them in and out of the classroom and chart their responses. If not brought up by participants, suggest tools such as tens frames, number lines, word walls, multiplication charts, their own previous work (fraction scripts, etc). These are things that we may not normally think of as tools but that can be used strategically when solving problems.</a:t>
            </a:r>
            <a:endParaRPr lang="en-US" b="1" dirty="0"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381A1-CA5A-4C23-899A-B2A27557BD2D}" type="slidenum">
              <a:rPr lang="en-US">
                <a:solidFill>
                  <a:prstClr val="black"/>
                </a:solidFill>
                <a:latin typeface="Arial" pitchFamily="34" charset="0"/>
              </a:rPr>
              <a:pPr/>
              <a:t>43</a:t>
            </a:fld>
            <a:endParaRPr lang="en-US">
              <a:solidFill>
                <a:prstClr val="black"/>
              </a:solidFill>
              <a:latin typeface="Arial" pitchFamily="34" charset="0"/>
            </a:endParaRPr>
          </a:p>
        </p:txBody>
      </p:sp>
    </p:spTree>
    <p:extLst>
      <p:ext uri="{BB962C8B-B14F-4D97-AF65-F5344CB8AC3E}">
        <p14:creationId xmlns:p14="http://schemas.microsoft.com/office/powerpoint/2010/main" val="2484904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SMP5: </a:t>
            </a:r>
            <a:r>
              <a:rPr lang="en-US" dirty="0" smtClean="0">
                <a:ea typeface="ＭＳ Ｐゴシック" charset="-128"/>
              </a:rPr>
              <a:t>Review the points on the slide and ask participants to determine which problem from the Problem Set most closely aligns with this practice. </a:t>
            </a:r>
            <a:endParaRPr lang="en-US" b="1" dirty="0" smtClean="0"/>
          </a:p>
        </p:txBody>
      </p:sp>
      <p:sp>
        <p:nvSpPr>
          <p:cNvPr id="1259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25957" name="Date Placeholder 4"/>
          <p:cNvSpPr>
            <a:spLocks noGrp="1"/>
          </p:cNvSpPr>
          <p:nvPr>
            <p:ph type="dt" sz="quarter" idx="1"/>
          </p:nvPr>
        </p:nvSpPr>
        <p:spPr bwMode="auto">
          <a:noFill/>
          <a:ln>
            <a:miter lim="800000"/>
            <a:headEnd/>
            <a:tailEnd/>
          </a:ln>
        </p:spPr>
        <p:txBody>
          <a:bodyPr/>
          <a:lstStyle/>
          <a:p>
            <a:fld id="{185C9A86-9973-41F6-BBC2-7996E2E78C4D}" type="datetime1">
              <a:rPr lang="en-US">
                <a:solidFill>
                  <a:prstClr val="black"/>
                </a:solidFill>
              </a:rPr>
              <a:pPr/>
              <a:t>7/9/2014</a:t>
            </a:fld>
            <a:endParaRPr lang="en-US">
              <a:solidFill>
                <a:prstClr val="black"/>
              </a:solidFill>
            </a:endParaRPr>
          </a:p>
        </p:txBody>
      </p:sp>
      <p:sp>
        <p:nvSpPr>
          <p:cNvPr id="1259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25959" name="Slide Number Placeholder 6"/>
          <p:cNvSpPr>
            <a:spLocks noGrp="1"/>
          </p:cNvSpPr>
          <p:nvPr>
            <p:ph type="sldNum" sz="quarter" idx="5"/>
          </p:nvPr>
        </p:nvSpPr>
        <p:spPr bwMode="auto">
          <a:noFill/>
          <a:ln>
            <a:miter lim="800000"/>
            <a:headEnd/>
            <a:tailEnd/>
          </a:ln>
        </p:spPr>
        <p:txBody>
          <a:bodyPr/>
          <a:lstStyle/>
          <a:p>
            <a:fld id="{B24A7B9A-14EB-463F-89AE-BB37A3E99AFF}"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883104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Now that participants have had practice looking at four other problems and determining the alignment to the practices, have them talk for a moment at their tables and determine why this problem was chosen to represent the practice of </a:t>
            </a:r>
            <a:r>
              <a:rPr lang="en-US" i="1" dirty="0" smtClean="0"/>
              <a:t>Use appropriate tools strategically</a:t>
            </a:r>
            <a:r>
              <a:rPr lang="en-US" dirty="0" smtClean="0"/>
              <a:t>. As participants talk, points that you will want to listen for—and raise if not mentioned—include: </a:t>
            </a:r>
          </a:p>
          <a:p>
            <a:pPr>
              <a:spcBef>
                <a:spcPct val="0"/>
              </a:spcBef>
              <a:buFontTx/>
              <a:buChar char="•"/>
            </a:pPr>
            <a:r>
              <a:rPr lang="en-US" dirty="0" smtClean="0"/>
              <a:t>To solve this problem without using common denominators or decimals will require most students to find some sort of tool with which to compare the size of these fractions. This can be in the form of pattern blocks, fraction strips, number lines, etc. </a:t>
            </a:r>
          </a:p>
          <a:p>
            <a:pPr>
              <a:spcBef>
                <a:spcPct val="0"/>
              </a:spcBef>
              <a:buFontTx/>
              <a:buChar char="•"/>
            </a:pPr>
            <a:r>
              <a:rPr lang="en-US" dirty="0" smtClean="0"/>
              <a:t>There are those students that may be able to skip the tool by using common numerators or by reasoning about the size of the fractions. However, most will still need a tool at this point in their mathematical development. </a:t>
            </a:r>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Note to facilitator:</a:t>
            </a:r>
            <a:r>
              <a:rPr lang="en-US" b="1" baseline="0" dirty="0" smtClean="0"/>
              <a:t> </a:t>
            </a:r>
            <a:r>
              <a:rPr lang="en-US" b="0" baseline="0" dirty="0" smtClean="0"/>
              <a:t>S</a:t>
            </a:r>
            <a:r>
              <a:rPr lang="en-US" sz="1200" b="0" kern="1200" dirty="0" smtClean="0">
                <a:solidFill>
                  <a:schemeClr val="tx1"/>
                </a:solidFill>
                <a:latin typeface="+mn-lt"/>
                <a:ea typeface="+mn-ea"/>
                <a:cs typeface="+mn-cs"/>
              </a:rPr>
              <a:t>o</a:t>
            </a:r>
            <a:r>
              <a:rPr lang="en-US" sz="1200" kern="1200" dirty="0" smtClean="0">
                <a:solidFill>
                  <a:schemeClr val="tx1"/>
                </a:solidFill>
                <a:latin typeface="+mn-lt"/>
                <a:ea typeface="+mn-ea"/>
                <a:cs typeface="+mn-cs"/>
              </a:rPr>
              <a:t>me problems, such as this one, have restrictions put in because participants are solving these as adults and they may automatically go straight to an algorithmic solution. Students may not know these ways, thus the need for the restrictions. </a:t>
            </a:r>
            <a:endParaRPr lang="en-US" b="1" dirty="0" smtClean="0"/>
          </a:p>
        </p:txBody>
      </p:sp>
      <p:sp>
        <p:nvSpPr>
          <p:cNvPr id="1802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0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C62CD39-927A-4C38-B154-BFA5BB5ADED7}"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02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02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D02635-11CD-4E72-B4FE-9AD6E4AFB8CE}" type="slidenum">
              <a:rPr lang="en-US">
                <a:solidFill>
                  <a:prstClr val="black"/>
                </a:solidFill>
                <a:latin typeface="Arial" pitchFamily="34" charset="0"/>
              </a:rPr>
              <a:pPr/>
              <a:t>45</a:t>
            </a:fld>
            <a:endParaRPr lang="en-US">
              <a:solidFill>
                <a:prstClr val="black"/>
              </a:solidFill>
              <a:latin typeface="Arial" pitchFamily="34" charset="0"/>
            </a:endParaRPr>
          </a:p>
        </p:txBody>
      </p:sp>
    </p:spTree>
    <p:extLst>
      <p:ext uri="{BB962C8B-B14F-4D97-AF65-F5344CB8AC3E}">
        <p14:creationId xmlns:p14="http://schemas.microsoft.com/office/powerpoint/2010/main" val="819008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Review the instructional supports on the slide.</a:t>
            </a:r>
            <a:endParaRPr lang="en-US" b="1" dirty="0" smtClean="0"/>
          </a:p>
        </p:txBody>
      </p:sp>
      <p:sp>
        <p:nvSpPr>
          <p:cNvPr id="1812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1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ABCCE4E-212C-4836-812A-9A2A3F09EE6F}"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12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12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0027C-5D35-41EF-B2B4-6D01F38E88D5}" type="slidenum">
              <a:rPr lang="en-US">
                <a:solidFill>
                  <a:prstClr val="black"/>
                </a:solidFill>
                <a:latin typeface="Arial" pitchFamily="34" charset="0"/>
              </a:rPr>
              <a:pPr/>
              <a:t>46</a:t>
            </a:fld>
            <a:endParaRPr lang="en-US">
              <a:solidFill>
                <a:prstClr val="black"/>
              </a:solidFill>
              <a:latin typeface="Arial" pitchFamily="34" charset="0"/>
            </a:endParaRPr>
          </a:p>
        </p:txBody>
      </p:sp>
    </p:spTree>
    <p:extLst>
      <p:ext uri="{BB962C8B-B14F-4D97-AF65-F5344CB8AC3E}">
        <p14:creationId xmlns:p14="http://schemas.microsoft.com/office/powerpoint/2010/main" val="2930035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Review the ‘I Can’ statements on the slide and ask participants if they want to add anything to make these grade level specific. Ask for volunteers to share their thoughts and then move to the next practice. </a:t>
            </a:r>
            <a:endParaRPr lang="en-US" b="1" dirty="0" smtClean="0"/>
          </a:p>
        </p:txBody>
      </p:sp>
      <p:sp>
        <p:nvSpPr>
          <p:cNvPr id="1822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2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521A682-A4C1-4E22-B6AC-6FB62D61F8A0}"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22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22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29709C-4155-499C-BE77-B13420FA6CF7}" type="slidenum">
              <a:rPr lang="en-US">
                <a:solidFill>
                  <a:prstClr val="black"/>
                </a:solidFill>
                <a:latin typeface="Arial" pitchFamily="34" charset="0"/>
              </a:rPr>
              <a:pPr/>
              <a:t>47</a:t>
            </a:fld>
            <a:endParaRPr lang="en-US">
              <a:solidFill>
                <a:prstClr val="black"/>
              </a:solidFill>
              <a:latin typeface="Arial" pitchFamily="34" charset="0"/>
            </a:endParaRPr>
          </a:p>
        </p:txBody>
      </p:sp>
    </p:spTree>
    <p:extLst>
      <p:ext uri="{BB962C8B-B14F-4D97-AF65-F5344CB8AC3E}">
        <p14:creationId xmlns:p14="http://schemas.microsoft.com/office/powerpoint/2010/main" val="343553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two points on the slide. Explain that while we have to focus much of our attention on how students think and reason within mathematics, we do still want them to be precise as well. </a:t>
            </a:r>
            <a:endParaRPr lang="en-US" b="1" dirty="0"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F8F9AB-1DB4-4713-BD80-797E05D8F376}" type="slidenum">
              <a:rPr lang="en-US">
                <a:solidFill>
                  <a:prstClr val="black"/>
                </a:solidFill>
                <a:latin typeface="Arial" pitchFamily="34" charset="0"/>
              </a:rPr>
              <a:pPr/>
              <a:t>48</a:t>
            </a:fld>
            <a:endParaRPr lang="en-US">
              <a:solidFill>
                <a:prstClr val="black"/>
              </a:solidFill>
              <a:latin typeface="Arial" pitchFamily="34" charset="0"/>
            </a:endParaRPr>
          </a:p>
        </p:txBody>
      </p:sp>
    </p:spTree>
    <p:extLst>
      <p:ext uri="{BB962C8B-B14F-4D97-AF65-F5344CB8AC3E}">
        <p14:creationId xmlns:p14="http://schemas.microsoft.com/office/powerpoint/2010/main" val="217597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SMP1: </a:t>
            </a:r>
            <a:r>
              <a:rPr lang="en-US" dirty="0" smtClean="0"/>
              <a:t>Have participants think for a moment about the questions on the slides. Ask for one or two volunteers to share their answer to the questions. Responses that you want to listen for include points such as:</a:t>
            </a:r>
          </a:p>
          <a:p>
            <a:pPr marL="174983" indent="-174983">
              <a:buFont typeface="Arial" pitchFamily="34" charset="0"/>
              <a:buChar char="•"/>
              <a:defRPr/>
            </a:pPr>
            <a:r>
              <a:rPr lang="en-US" dirty="0" smtClean="0"/>
              <a:t>Making sense of a problem means that students are able to break the problem into usable parts and determine how each part will be used to answer the question.</a:t>
            </a:r>
          </a:p>
          <a:p>
            <a:pPr marL="174983" indent="-174983">
              <a:buFont typeface="Arial" pitchFamily="34" charset="0"/>
              <a:buChar char="•"/>
              <a:defRPr/>
            </a:pPr>
            <a:r>
              <a:rPr lang="en-US" dirty="0" smtClean="0"/>
              <a:t>Making sense of a problem means that students are able to use the information in the problem to determine the final questions to be answered. </a:t>
            </a:r>
          </a:p>
          <a:p>
            <a:pPr marL="174983" indent="-174983">
              <a:buFont typeface="Arial" pitchFamily="34" charset="0"/>
              <a:buChar char="•"/>
              <a:defRPr/>
            </a:pPr>
            <a:r>
              <a:rPr lang="en-US" dirty="0" smtClean="0"/>
              <a:t>Persevering in solving a problem means that students ‘stick with it’ and do not give up when they find themselves challenged. </a:t>
            </a:r>
          </a:p>
          <a:p>
            <a:pPr marL="174983" indent="-174983">
              <a:buFont typeface="Arial" pitchFamily="34" charset="0"/>
              <a:buChar char="•"/>
              <a:defRPr/>
            </a:pPr>
            <a:r>
              <a:rPr lang="en-US" dirty="0" smtClean="0"/>
              <a:t>Persevering in solving a problem means that students are able to ask questions about the problem that will help them clarify points of the problem and make the final problem question make sense rather than wait for someone to tell them how to solve the problem.</a:t>
            </a:r>
          </a:p>
          <a:p>
            <a:pPr>
              <a:defRPr/>
            </a:pPr>
            <a:endParaRPr lang="en-US" dirty="0" smtClean="0"/>
          </a:p>
          <a:p>
            <a:pPr>
              <a:defRPr/>
            </a:pPr>
            <a:r>
              <a:rPr lang="en-US" dirty="0" smtClean="0"/>
              <a:t>These two questions are answered in more depth over the next four slides. </a:t>
            </a:r>
            <a:endParaRPr lang="en-US" b="1" dirty="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FD3529-9267-4688-A8AE-8335E67B2250}" type="slidenum">
              <a:rPr lang="en-US">
                <a:solidFill>
                  <a:prstClr val="black"/>
                </a:solidFill>
                <a:latin typeface="Arial" pitchFamily="34" charset="0"/>
              </a:rPr>
              <a:pPr/>
              <a:t>22</a:t>
            </a:fld>
            <a:endParaRPr lang="en-US">
              <a:solidFill>
                <a:prstClr val="black"/>
              </a:solidFill>
              <a:latin typeface="Arial" pitchFamily="34" charset="0"/>
            </a:endParaRPr>
          </a:p>
        </p:txBody>
      </p:sp>
    </p:spTree>
    <p:extLst>
      <p:ext uri="{BB962C8B-B14F-4D97-AF65-F5344CB8AC3E}">
        <p14:creationId xmlns:p14="http://schemas.microsoft.com/office/powerpoint/2010/main" val="87484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points on the slide. </a:t>
            </a:r>
            <a:endParaRPr lang="en-US" b="1" dirty="0" smtClean="0"/>
          </a:p>
        </p:txBody>
      </p:sp>
      <p:sp>
        <p:nvSpPr>
          <p:cNvPr id="1843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4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18EF195-DA22-43E9-B433-0C97A2C64D26}"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43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43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59500-FC0D-4604-BFFE-12C1CF0D05FB}" type="slidenum">
              <a:rPr lang="en-US">
                <a:solidFill>
                  <a:prstClr val="black"/>
                </a:solidFill>
                <a:latin typeface="Arial" pitchFamily="34" charset="0"/>
              </a:rPr>
              <a:pPr/>
              <a:t>49</a:t>
            </a:fld>
            <a:endParaRPr lang="en-US">
              <a:solidFill>
                <a:prstClr val="black"/>
              </a:solidFill>
              <a:latin typeface="Arial" pitchFamily="34" charset="0"/>
            </a:endParaRPr>
          </a:p>
        </p:txBody>
      </p:sp>
    </p:spTree>
    <p:extLst>
      <p:ext uri="{BB962C8B-B14F-4D97-AF65-F5344CB8AC3E}">
        <p14:creationId xmlns:p14="http://schemas.microsoft.com/office/powerpoint/2010/main" val="657947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Have participants work for 3 minutes in their small group to determine what specific academic language/terms students would need to attend to when answering these questions from the Problem Set.</a:t>
            </a:r>
            <a:endParaRPr lang="en-US" b="1" dirty="0" smtClean="0"/>
          </a:p>
        </p:txBody>
      </p:sp>
      <p:sp>
        <p:nvSpPr>
          <p:cNvPr id="1853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5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FAB5C66-D6D8-4257-939C-86B30365156B}"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53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535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AFA35-F5A4-4C66-BD12-03C14C641F3A}" type="slidenum">
              <a:rPr lang="en-US">
                <a:solidFill>
                  <a:prstClr val="black"/>
                </a:solidFill>
                <a:latin typeface="Arial" pitchFamily="34" charset="0"/>
              </a:rPr>
              <a:pPr/>
              <a:t>50</a:t>
            </a:fld>
            <a:endParaRPr lang="en-US">
              <a:solidFill>
                <a:prstClr val="black"/>
              </a:solidFill>
              <a:latin typeface="Arial" pitchFamily="34" charset="0"/>
            </a:endParaRPr>
          </a:p>
        </p:txBody>
      </p:sp>
    </p:spTree>
    <p:extLst>
      <p:ext uri="{BB962C8B-B14F-4D97-AF65-F5344CB8AC3E}">
        <p14:creationId xmlns:p14="http://schemas.microsoft.com/office/powerpoint/2010/main" val="1013879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instructional supports on the slide. </a:t>
            </a:r>
            <a:endParaRPr lang="en-US" b="1" dirty="0" smtClean="0"/>
          </a:p>
        </p:txBody>
      </p:sp>
      <p:sp>
        <p:nvSpPr>
          <p:cNvPr id="1863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6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FBE4E24-5375-44D9-98D0-04FD9C1F6C33}"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63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63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F6AFE-06F4-4255-886F-6929F6959A76}" type="slidenum">
              <a:rPr lang="en-US">
                <a:solidFill>
                  <a:prstClr val="black"/>
                </a:solidFill>
                <a:latin typeface="Arial" pitchFamily="34" charset="0"/>
              </a:rPr>
              <a:pPr/>
              <a:t>51</a:t>
            </a:fld>
            <a:endParaRPr lang="en-US">
              <a:solidFill>
                <a:prstClr val="black"/>
              </a:solidFill>
              <a:latin typeface="Arial" pitchFamily="34" charset="0"/>
            </a:endParaRPr>
          </a:p>
        </p:txBody>
      </p:sp>
    </p:spTree>
    <p:extLst>
      <p:ext uri="{BB962C8B-B14F-4D97-AF65-F5344CB8AC3E}">
        <p14:creationId xmlns:p14="http://schemas.microsoft.com/office/powerpoint/2010/main" val="1088228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‘I Can’ statements on the slide and ask participants if they would add any to the slide to make them more grade level specific. After volunteers make suggestions, move to the next practice. </a:t>
            </a:r>
          </a:p>
        </p:txBody>
      </p:sp>
      <p:sp>
        <p:nvSpPr>
          <p:cNvPr id="1873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73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D3491B6-F940-480D-BD31-315C4424C9AF}"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73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73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7B6845-A09E-4BF0-8846-9D9B053B36AB}" type="slidenum">
              <a:rPr lang="en-US">
                <a:solidFill>
                  <a:prstClr val="black"/>
                </a:solidFill>
                <a:latin typeface="Arial" pitchFamily="34" charset="0"/>
              </a:rPr>
              <a:pPr/>
              <a:t>52</a:t>
            </a:fld>
            <a:endParaRPr lang="en-US">
              <a:solidFill>
                <a:prstClr val="black"/>
              </a:solidFill>
              <a:latin typeface="Arial" pitchFamily="34" charset="0"/>
            </a:endParaRPr>
          </a:p>
        </p:txBody>
      </p:sp>
    </p:spTree>
    <p:extLst>
      <p:ext uri="{BB962C8B-B14F-4D97-AF65-F5344CB8AC3E}">
        <p14:creationId xmlns:p14="http://schemas.microsoft.com/office/powerpoint/2010/main" val="1586617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Ask participants to think about the question on the slide and in their table groups try to come up with an answer to describe structure in mathematics. If participants struggle with this let them know that its ok. Practice 7 and 8 are the two of the most difficult Practices for teachers to visualize. This is due in part to the language that is used within the Practice which doesn’t always align to the language that would be used at the elementary level. An example to give participants of </a:t>
            </a:r>
            <a:r>
              <a:rPr lang="en-US" i="1" dirty="0" smtClean="0"/>
              <a:t>structure</a:t>
            </a:r>
            <a:r>
              <a:rPr lang="en-US" dirty="0" smtClean="0"/>
              <a:t> is base ten. Ask participants to think about how our number system is built off of base ten and all of the ‘things’ that we can do in mathematics because of our base ten structure. When </a:t>
            </a:r>
            <a:r>
              <a:rPr lang="en-US" i="1" dirty="0" smtClean="0"/>
              <a:t>students look for and make use of structure</a:t>
            </a:r>
            <a:r>
              <a:rPr lang="en-US" dirty="0" smtClean="0"/>
              <a:t>, they can see the systems of ‘10s’ in place value or understand regrouping based on 10s. The next four slides will help to better describe this Practice. Also note that we will return to these two Practices when we look at the content standards in Module 6. </a:t>
            </a:r>
            <a:endParaRPr lang="en-US" b="1" dirty="0"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2D7AB7-19F7-41D8-9FFD-7EC30AA67B7B}" type="slidenum">
              <a:rPr lang="en-US">
                <a:solidFill>
                  <a:prstClr val="black"/>
                </a:solidFill>
                <a:latin typeface="Arial" pitchFamily="34" charset="0"/>
              </a:rPr>
              <a:pPr/>
              <a:t>53</a:t>
            </a:fld>
            <a:endParaRPr lang="en-US">
              <a:solidFill>
                <a:prstClr val="black"/>
              </a:solidFill>
              <a:latin typeface="Arial" pitchFamily="34" charset="0"/>
            </a:endParaRPr>
          </a:p>
        </p:txBody>
      </p:sp>
    </p:spTree>
    <p:extLst>
      <p:ext uri="{BB962C8B-B14F-4D97-AF65-F5344CB8AC3E}">
        <p14:creationId xmlns:p14="http://schemas.microsoft.com/office/powerpoint/2010/main" val="4219896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points on the slide. Use the example to further describe the idea of using structure. Students use structure when they understand that 8 x 7 is the same as 5 x 7 plus 3 x 7. </a:t>
            </a:r>
            <a:endParaRPr lang="en-US" b="1" dirty="0" smtClean="0"/>
          </a:p>
        </p:txBody>
      </p:sp>
      <p:sp>
        <p:nvSpPr>
          <p:cNvPr id="1894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94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4005AFB-AE5E-4AF7-B811-C39BB39785F3}"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894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94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BE54C7-275C-41B1-A3AA-A53CA0519FFE}" type="slidenum">
              <a:rPr lang="en-US">
                <a:solidFill>
                  <a:prstClr val="black"/>
                </a:solidFill>
                <a:latin typeface="Arial" pitchFamily="34" charset="0"/>
              </a:rPr>
              <a:pPr/>
              <a:t>54</a:t>
            </a:fld>
            <a:endParaRPr lang="en-US">
              <a:solidFill>
                <a:prstClr val="black"/>
              </a:solidFill>
              <a:latin typeface="Arial" pitchFamily="34" charset="0"/>
            </a:endParaRPr>
          </a:p>
        </p:txBody>
      </p:sp>
    </p:spTree>
    <p:extLst>
      <p:ext uri="{BB962C8B-B14F-4D97-AF65-F5344CB8AC3E}">
        <p14:creationId xmlns:p14="http://schemas.microsoft.com/office/powerpoint/2010/main" val="1085840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Have participants look at their solution to this problem and determine what mathematical structure they used to solve the problem. Most responses will have to do with the use of division.</a:t>
            </a:r>
            <a:endParaRPr lang="en-US" b="1" dirty="0" smtClean="0"/>
          </a:p>
        </p:txBody>
      </p:sp>
      <p:sp>
        <p:nvSpPr>
          <p:cNvPr id="1904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04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BA752A4-E309-4A27-AFA9-ABBF9DE0BF79}"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04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04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52EFF-11A4-46BC-B3BC-C5A538589B0E}" type="slidenum">
              <a:rPr lang="en-US">
                <a:solidFill>
                  <a:prstClr val="black"/>
                </a:solidFill>
                <a:latin typeface="Arial" pitchFamily="34" charset="0"/>
              </a:rPr>
              <a:pPr/>
              <a:t>55</a:t>
            </a:fld>
            <a:endParaRPr lang="en-US">
              <a:solidFill>
                <a:prstClr val="black"/>
              </a:solidFill>
              <a:latin typeface="Arial" pitchFamily="34" charset="0"/>
            </a:endParaRPr>
          </a:p>
        </p:txBody>
      </p:sp>
    </p:spTree>
    <p:extLst>
      <p:ext uri="{BB962C8B-B14F-4D97-AF65-F5344CB8AC3E}">
        <p14:creationId xmlns:p14="http://schemas.microsoft.com/office/powerpoint/2010/main" val="1577578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instructional supports on the slide. </a:t>
            </a:r>
            <a:endParaRPr lang="en-US" b="1" dirty="0" smtClean="0"/>
          </a:p>
        </p:txBody>
      </p:sp>
      <p:sp>
        <p:nvSpPr>
          <p:cNvPr id="1914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14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C61787E-CCC8-46CD-8F62-7644B688A23E}"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14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149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8F05F4-A1C1-4623-8448-5DC9E3E8936F}" type="slidenum">
              <a:rPr lang="en-US">
                <a:solidFill>
                  <a:prstClr val="black"/>
                </a:solidFill>
                <a:latin typeface="Arial" pitchFamily="34" charset="0"/>
              </a:rPr>
              <a:pPr/>
              <a:t>56</a:t>
            </a:fld>
            <a:endParaRPr lang="en-US">
              <a:solidFill>
                <a:prstClr val="black"/>
              </a:solidFill>
              <a:latin typeface="Arial" pitchFamily="34" charset="0"/>
            </a:endParaRPr>
          </a:p>
        </p:txBody>
      </p:sp>
    </p:spTree>
    <p:extLst>
      <p:ext uri="{BB962C8B-B14F-4D97-AF65-F5344CB8AC3E}">
        <p14:creationId xmlns:p14="http://schemas.microsoft.com/office/powerpoint/2010/main" val="1842919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‘I Can’ statement on the slide. Ask participants to come up with at least one other statement that can be used at their grade level. After volunteers have shared their statements, move on to the final practice. </a:t>
            </a:r>
            <a:endParaRPr lang="en-US" b="1" dirty="0" smtClean="0"/>
          </a:p>
        </p:txBody>
      </p:sp>
      <p:sp>
        <p:nvSpPr>
          <p:cNvPr id="1925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25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001FB9B-F9EE-4E42-B092-781682837244}"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25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25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204DB-E4E3-434D-8922-E07EAEDF11EC}" type="slidenum">
              <a:rPr lang="en-US">
                <a:solidFill>
                  <a:prstClr val="black"/>
                </a:solidFill>
                <a:latin typeface="Arial" pitchFamily="34" charset="0"/>
              </a:rPr>
              <a:pPr/>
              <a:t>57</a:t>
            </a:fld>
            <a:endParaRPr lang="en-US">
              <a:solidFill>
                <a:prstClr val="black"/>
              </a:solidFill>
              <a:latin typeface="Arial" pitchFamily="34" charset="0"/>
            </a:endParaRPr>
          </a:p>
        </p:txBody>
      </p:sp>
    </p:spTree>
    <p:extLst>
      <p:ext uri="{BB962C8B-B14F-4D97-AF65-F5344CB8AC3E}">
        <p14:creationId xmlns:p14="http://schemas.microsoft.com/office/powerpoint/2010/main" val="330690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To introduce this final, and very challenging practice, have participants think about examples they have seen of students using repeated reasoning in their classroom. This can be as simple as knowing which block comes next based on a pattern, or as complex as being able to determine a function based on the pattern seen in a table, chart, or graph. The next four slides will be used to support this practice. </a:t>
            </a:r>
            <a:endParaRPr lang="en-US" b="1" dirty="0"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8EC33B-324C-49F6-93C2-EF57DBC1CF1C}" type="slidenum">
              <a:rPr lang="en-US">
                <a:solidFill>
                  <a:prstClr val="black"/>
                </a:solidFill>
                <a:latin typeface="Arial" pitchFamily="34" charset="0"/>
              </a:rPr>
              <a:pPr/>
              <a:t>58</a:t>
            </a:fld>
            <a:endParaRPr lang="en-US">
              <a:solidFill>
                <a:prstClr val="black"/>
              </a:solidFill>
              <a:latin typeface="Arial" pitchFamily="34" charset="0"/>
            </a:endParaRPr>
          </a:p>
        </p:txBody>
      </p:sp>
    </p:spTree>
    <p:extLst>
      <p:ext uri="{BB962C8B-B14F-4D97-AF65-F5344CB8AC3E}">
        <p14:creationId xmlns:p14="http://schemas.microsoft.com/office/powerpoint/2010/main" val="76788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Review the check list of attributes on the slide. As you get to the end of the list, ask participants who had a problem that required them to do a number of these things as they came up with a solution. Allow groups a minute to discuss with their group to determine if their problem was the one aligned to this practice. </a:t>
            </a:r>
          </a:p>
          <a:p>
            <a:pPr>
              <a:spcBef>
                <a:spcPct val="0"/>
              </a:spcBef>
            </a:pPr>
            <a:r>
              <a:rPr lang="en-US" dirty="0" smtClean="0"/>
              <a:t>Note: Participants may say that all of the problems had some element of this practice, however, the problem on the next slide was chosen because it exemplified this practice more than any of the others. </a:t>
            </a:r>
            <a:endParaRPr lang="en-US" b="1" dirty="0" smtClean="0"/>
          </a:p>
        </p:txBody>
      </p:sp>
      <p:sp>
        <p:nvSpPr>
          <p:cNvPr id="157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7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4B49713-84B0-4251-B89F-37EE2309FD59}"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57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7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067B7-6B6B-4AF0-B5AF-5730FCDC546A}" type="slidenum">
              <a:rPr lang="en-US">
                <a:solidFill>
                  <a:prstClr val="black"/>
                </a:solidFill>
                <a:latin typeface="Arial" pitchFamily="34" charset="0"/>
              </a:rPr>
              <a:pPr/>
              <a:t>23</a:t>
            </a:fld>
            <a:endParaRPr lang="en-US">
              <a:solidFill>
                <a:prstClr val="black"/>
              </a:solidFill>
              <a:latin typeface="Arial" pitchFamily="34" charset="0"/>
            </a:endParaRPr>
          </a:p>
        </p:txBody>
      </p:sp>
    </p:spTree>
    <p:extLst>
      <p:ext uri="{BB962C8B-B14F-4D97-AF65-F5344CB8AC3E}">
        <p14:creationId xmlns:p14="http://schemas.microsoft.com/office/powerpoint/2010/main" val="1201935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points on the slide. Ask participants how students can use repeated reasoning to find the missing value in the chart. </a:t>
            </a:r>
            <a:endParaRPr lang="en-US" b="1" dirty="0" smtClean="0"/>
          </a:p>
        </p:txBody>
      </p:sp>
      <p:sp>
        <p:nvSpPr>
          <p:cNvPr id="1945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45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CBD4632-EA9B-4ADA-8BB8-034A257B37F8}"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45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45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4AC99-E54F-4C88-AC79-1DC4E0F68C72}" type="slidenum">
              <a:rPr lang="en-US">
                <a:solidFill>
                  <a:prstClr val="black"/>
                </a:solidFill>
                <a:latin typeface="Arial" pitchFamily="34" charset="0"/>
              </a:rPr>
              <a:pPr/>
              <a:t>59</a:t>
            </a:fld>
            <a:endParaRPr lang="en-US">
              <a:solidFill>
                <a:prstClr val="black"/>
              </a:solidFill>
              <a:latin typeface="Arial" pitchFamily="34" charset="0"/>
            </a:endParaRPr>
          </a:p>
        </p:txBody>
      </p:sp>
    </p:spTree>
    <p:extLst>
      <p:ext uri="{BB962C8B-B14F-4D97-AF65-F5344CB8AC3E}">
        <p14:creationId xmlns:p14="http://schemas.microsoft.com/office/powerpoint/2010/main" val="3822265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Now challenge participants to look at Problem 5</a:t>
            </a:r>
            <a:r>
              <a:rPr lang="en-US" baseline="0" dirty="0" smtClean="0"/>
              <a:t> </a:t>
            </a:r>
            <a:r>
              <a:rPr lang="en-US" b="0" baseline="0" dirty="0" smtClean="0"/>
              <a:t>on</a:t>
            </a:r>
            <a:r>
              <a:rPr lang="en-US" b="1" baseline="0" dirty="0" smtClean="0"/>
              <a:t> page 16</a:t>
            </a:r>
            <a:r>
              <a:rPr lang="en-US" dirty="0" smtClean="0"/>
              <a:t>. Ask for those that worked this problem to share their solution. A generalization to watch for and to bring out, if not raised by participants, is that whenever you have a problem that incorporates the dividend as the divisor times some number plus half of the divisor your answer will always have a .5 in it. Have participants try this for any number they choose and see if it works. Note that problems such as this require the use of repeated reasoning.</a:t>
            </a:r>
            <a:endParaRPr lang="en-US" b="1" dirty="0" smtClean="0"/>
          </a:p>
        </p:txBody>
      </p:sp>
      <p:sp>
        <p:nvSpPr>
          <p:cNvPr id="1955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55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1D481209-11E6-4A92-B1ED-B6703BD1AEC8}"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55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55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F95E8-D498-41DB-AB17-6A7AD98CB93B}" type="slidenum">
              <a:rPr lang="en-US">
                <a:solidFill>
                  <a:prstClr val="black"/>
                </a:solidFill>
                <a:latin typeface="Arial" pitchFamily="34" charset="0"/>
              </a:rPr>
              <a:pPr/>
              <a:t>60</a:t>
            </a:fld>
            <a:endParaRPr lang="en-US">
              <a:solidFill>
                <a:prstClr val="black"/>
              </a:solidFill>
              <a:latin typeface="Arial" pitchFamily="34" charset="0"/>
            </a:endParaRPr>
          </a:p>
        </p:txBody>
      </p:sp>
    </p:spTree>
    <p:extLst>
      <p:ext uri="{BB962C8B-B14F-4D97-AF65-F5344CB8AC3E}">
        <p14:creationId xmlns:p14="http://schemas.microsoft.com/office/powerpoint/2010/main" val="499890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instructional supports on the slide. </a:t>
            </a:r>
            <a:endParaRPr lang="en-US" b="1" dirty="0" smtClean="0"/>
          </a:p>
        </p:txBody>
      </p:sp>
      <p:sp>
        <p:nvSpPr>
          <p:cNvPr id="1966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66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3647A83-667C-4B7F-83CD-7B7CF6F8A252}"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66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66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34D175-2C0E-4B5C-A5D7-F52C501C4E71}" type="slidenum">
              <a:rPr lang="en-US">
                <a:solidFill>
                  <a:prstClr val="black"/>
                </a:solidFill>
                <a:latin typeface="Arial" pitchFamily="34" charset="0"/>
              </a:rPr>
              <a:pPr/>
              <a:t>61</a:t>
            </a:fld>
            <a:endParaRPr lang="en-US">
              <a:solidFill>
                <a:prstClr val="black"/>
              </a:solidFill>
              <a:latin typeface="Arial" pitchFamily="34" charset="0"/>
            </a:endParaRPr>
          </a:p>
        </p:txBody>
      </p:sp>
    </p:spTree>
    <p:extLst>
      <p:ext uri="{BB962C8B-B14F-4D97-AF65-F5344CB8AC3E}">
        <p14:creationId xmlns:p14="http://schemas.microsoft.com/office/powerpoint/2010/main" val="1181323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‘I Can’ statements on the slide ask participants one last time to modify these to make them grade level specific. Once volunteers have shared, move to the next slide. </a:t>
            </a:r>
            <a:endParaRPr lang="en-US" b="1" dirty="0" smtClean="0"/>
          </a:p>
        </p:txBody>
      </p:sp>
      <p:sp>
        <p:nvSpPr>
          <p:cNvPr id="1976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76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4E2EAB3-CAE5-4FEF-8BC7-70C7C0594A64}"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976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76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E271D-29F9-4025-8861-DA1DBFB686E2}" type="slidenum">
              <a:rPr lang="en-US">
                <a:solidFill>
                  <a:prstClr val="black"/>
                </a:solidFill>
                <a:latin typeface="Arial" pitchFamily="34" charset="0"/>
              </a:rPr>
              <a:pPr/>
              <a:t>62</a:t>
            </a:fld>
            <a:endParaRPr lang="en-US">
              <a:solidFill>
                <a:prstClr val="black"/>
              </a:solidFill>
              <a:latin typeface="Arial" pitchFamily="34" charset="0"/>
            </a:endParaRPr>
          </a:p>
        </p:txBody>
      </p:sp>
    </p:spTree>
    <p:extLst>
      <p:ext uri="{BB962C8B-B14F-4D97-AF65-F5344CB8AC3E}">
        <p14:creationId xmlns:p14="http://schemas.microsoft.com/office/powerpoint/2010/main" val="60757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Two Sentence Summary: </a:t>
            </a:r>
            <a:r>
              <a:rPr lang="en-US" dirty="0" smtClean="0"/>
              <a:t>Around the room, hang pieces of chart paper that are labeled with the last four practices. There will need to be three pieces of chart paper per practice. On the first sheet, divide the space in half so that K and 1</a:t>
            </a:r>
            <a:r>
              <a:rPr lang="en-US" baseline="30000" dirty="0" smtClean="0"/>
              <a:t>st</a:t>
            </a:r>
            <a:r>
              <a:rPr lang="en-US" dirty="0" smtClean="0"/>
              <a:t> grade each have half of the piece on which to write their summary, 2</a:t>
            </a:r>
            <a:r>
              <a:rPr lang="en-US" baseline="30000" dirty="0" smtClean="0"/>
              <a:t>nd</a:t>
            </a:r>
            <a:r>
              <a:rPr lang="en-US" dirty="0" smtClean="0"/>
              <a:t> grade and 3</a:t>
            </a:r>
            <a:r>
              <a:rPr lang="en-US" baseline="30000" dirty="0" smtClean="0"/>
              <a:t>rd</a:t>
            </a:r>
            <a:r>
              <a:rPr lang="en-US" dirty="0" smtClean="0"/>
              <a:t> grade on the second sheet, and 4</a:t>
            </a:r>
            <a:r>
              <a:rPr lang="en-US" baseline="30000" dirty="0" smtClean="0"/>
              <a:t>th</a:t>
            </a:r>
            <a:r>
              <a:rPr lang="en-US" dirty="0" smtClean="0"/>
              <a:t> and 5</a:t>
            </a:r>
            <a:r>
              <a:rPr lang="en-US" baseline="30000" dirty="0" smtClean="0"/>
              <a:t>th</a:t>
            </a:r>
            <a:r>
              <a:rPr lang="en-US" dirty="0" smtClean="0"/>
              <a:t> on the third sheet. Allow participants </a:t>
            </a:r>
            <a:r>
              <a:rPr lang="en-US" b="1" dirty="0" smtClean="0"/>
              <a:t>10 minutes </a:t>
            </a:r>
            <a:r>
              <a:rPr lang="en-US" dirty="0" smtClean="0"/>
              <a:t> to complete this portion of the activity. Once participants have completed their summaries, have them revisit the chart on which they gave their initial rating of understanding and ask them to change the ratings based on the last hour’s worth of work. Discuss with participants changes in their thinking, what they better understand now, and what they want to do back in their classroom.</a:t>
            </a:r>
            <a:endParaRPr lang="en-US" b="1" dirty="0"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FBD47-6259-44BB-92D3-4ACD6E0A71C0}" type="slidenum">
              <a:rPr lang="en-US">
                <a:solidFill>
                  <a:prstClr val="black"/>
                </a:solidFill>
                <a:latin typeface="Arial" pitchFamily="34" charset="0"/>
              </a:rPr>
              <a:pPr/>
              <a:t>63</a:t>
            </a:fld>
            <a:endParaRPr lang="en-US">
              <a:solidFill>
                <a:prstClr val="black"/>
              </a:solidFill>
              <a:latin typeface="Arial" pitchFamily="34" charset="0"/>
            </a:endParaRPr>
          </a:p>
        </p:txBody>
      </p:sp>
    </p:spTree>
    <p:extLst>
      <p:ext uri="{BB962C8B-B14F-4D97-AF65-F5344CB8AC3E}">
        <p14:creationId xmlns:p14="http://schemas.microsoft.com/office/powerpoint/2010/main" val="314682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Pause and Reflect: </a:t>
            </a:r>
            <a:r>
              <a:rPr lang="en-US" dirty="0" smtClean="0"/>
              <a:t>Allow participants two or three minutes to look back over their notes on the practices and make any needed additions. Before moving to the next slide, ask participants how they might group the standards based on the relationships they see and that we have discussed thus far. The next slide will show an example of how the practices have been grouped by some of the writers of the CCSS-Math.</a:t>
            </a:r>
            <a:endParaRPr lang="en-US" b="1" dirty="0"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E83BF-F428-4249-AAD0-0ACA90A0E16F}" type="slidenum">
              <a:rPr lang="en-US">
                <a:solidFill>
                  <a:prstClr val="black"/>
                </a:solidFill>
                <a:latin typeface="Arial" pitchFamily="34" charset="0"/>
              </a:rPr>
              <a:pPr/>
              <a:t>64</a:t>
            </a:fld>
            <a:endParaRPr lang="en-US">
              <a:solidFill>
                <a:prstClr val="black"/>
              </a:solidFill>
              <a:latin typeface="Arial" pitchFamily="34" charset="0"/>
            </a:endParaRPr>
          </a:p>
        </p:txBody>
      </p:sp>
    </p:spTree>
    <p:extLst>
      <p:ext uri="{BB962C8B-B14F-4D97-AF65-F5344CB8AC3E}">
        <p14:creationId xmlns:p14="http://schemas.microsoft.com/office/powerpoint/2010/main" val="548099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Finding Relationships: </a:t>
            </a:r>
            <a:r>
              <a:rPr lang="en-US" dirty="0" smtClean="0"/>
              <a:t>Explain to participants that Bill McCallum, one of the writers of the CCSS-Math, put together this chart to show how the practices can be grouped or organized based on their relationships. Ask participants if they would have grouped them differently and why. If participants are unsure of this grouping, have them look for evidence in the standards themselves that support the organization found here. Further explain that Practice 1: “Make sense of problems and persevere in solving them” and Practice 6: “Attend to precision” are considered the overarching habits of mind of mathematical thinkers. This does not mean that these two practices are somehow more important. It means that these two practices are related to each of the other six practices. If needed, go back and look at the sample problems that were completed for each of the eight practices and have participants find evidence of Practice 1 and Practice 6 in each. When participants are ready to move on, let them know that because of the relationship that Practices 1 and 6 have to the other six practices, we are going to look more in-depth at each</a:t>
            </a:r>
            <a:r>
              <a:rPr lang="en-US" baseline="0" dirty="0" smtClean="0"/>
              <a:t> of those practices</a:t>
            </a:r>
            <a:r>
              <a:rPr lang="en-US" dirty="0" smtClean="0"/>
              <a:t>. </a:t>
            </a:r>
            <a:endParaRPr lang="en-US" b="1" dirty="0"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8DDD1-D57B-47BC-BBDC-05DB6C835801}" type="slidenum">
              <a:rPr lang="en-US">
                <a:solidFill>
                  <a:prstClr val="black"/>
                </a:solidFill>
                <a:latin typeface="Arial" pitchFamily="34" charset="0"/>
              </a:rPr>
              <a:pPr/>
              <a:t>65</a:t>
            </a:fld>
            <a:endParaRPr lang="en-US">
              <a:solidFill>
                <a:prstClr val="black"/>
              </a:solidFill>
              <a:latin typeface="Arial" pitchFamily="34" charset="0"/>
            </a:endParaRPr>
          </a:p>
        </p:txBody>
      </p:sp>
    </p:spTree>
    <p:extLst>
      <p:ext uri="{BB962C8B-B14F-4D97-AF65-F5344CB8AC3E}">
        <p14:creationId xmlns:p14="http://schemas.microsoft.com/office/powerpoint/2010/main" val="223048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Explain that this problem was chosen as the most closely aligned to this practice. Ask for a volunteer from the group who worked this task to walk through this alignment. Key things to bring out:</a:t>
            </a:r>
          </a:p>
          <a:p>
            <a:pPr>
              <a:spcBef>
                <a:spcPct val="0"/>
              </a:spcBef>
              <a:buFontTx/>
              <a:buChar char="•"/>
            </a:pPr>
            <a:r>
              <a:rPr lang="en-US" dirty="0" smtClean="0"/>
              <a:t>There is an amount that is unknown so participants have to understand all of the elements of the problem to determine how that unknown amount would be used. </a:t>
            </a:r>
          </a:p>
          <a:p>
            <a:pPr>
              <a:spcBef>
                <a:spcPct val="0"/>
              </a:spcBef>
              <a:buFontTx/>
              <a:buChar char="•"/>
            </a:pPr>
            <a:r>
              <a:rPr lang="en-US" dirty="0" smtClean="0"/>
              <a:t>Students may be uncomfortable thinking about a problem that has this level of ambiguity. They will have to work through this discomfort in order to successfully answer the question in the problem. Note that this means that to be successful, we need to provide frequent opportunities to deal with ambiguous problems as well as strategies for how to approach such problems. </a:t>
            </a:r>
            <a:endParaRPr lang="en-US" b="1" dirty="0" smtClean="0"/>
          </a:p>
        </p:txBody>
      </p:sp>
      <p:sp>
        <p:nvSpPr>
          <p:cNvPr id="158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8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E408350-F266-45C6-8545-E388A2940467}"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587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87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797CB-E0AE-4694-A077-652370CB8AFA}" type="slidenum">
              <a:rPr lang="en-US">
                <a:solidFill>
                  <a:prstClr val="black"/>
                </a:solidFill>
                <a:latin typeface="Arial" pitchFamily="34" charset="0"/>
              </a:rPr>
              <a:pPr/>
              <a:t>24</a:t>
            </a:fld>
            <a:endParaRPr lang="en-US">
              <a:solidFill>
                <a:prstClr val="black"/>
              </a:solidFill>
              <a:latin typeface="Arial" pitchFamily="34" charset="0"/>
            </a:endParaRPr>
          </a:p>
        </p:txBody>
      </p:sp>
    </p:spTree>
    <p:extLst>
      <p:ext uri="{BB962C8B-B14F-4D97-AF65-F5344CB8AC3E}">
        <p14:creationId xmlns:p14="http://schemas.microsoft.com/office/powerpoint/2010/main" val="398568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Review the instructional supports on the slide. Note that the first support or idea “don’t be afraid to challenge students” will be seen throughout the practices. Ask participants what they think it means to challenge students. As participants discuss, focusing their thinking on how to challenge students by requiring students to really think about the mathematics. The Common Core is not about learning how to get an answer as we heard Phil </a:t>
            </a:r>
            <a:r>
              <a:rPr lang="en-US" dirty="0" err="1" smtClean="0"/>
              <a:t>Daro</a:t>
            </a:r>
            <a:r>
              <a:rPr lang="en-US" dirty="0" smtClean="0"/>
              <a:t> discuss. The Common Core is about learning to solve problems. Solving problems is much more rigorous than getting answers. Students need to be challenged to gain conceptual understanding of the mathematics being taught to reach a point of being able to recognize, on their own without prompting, when to apply the mathematics that they have learned to solve problems in new situations. This will be challenging and possibly uncomfortable for many students. However students will need to be challenged, and supported, in order to develop their mathematical expertise. </a:t>
            </a:r>
            <a:endParaRPr lang="en-US" b="1" dirty="0" smtClean="0"/>
          </a:p>
        </p:txBody>
      </p:sp>
      <p:sp>
        <p:nvSpPr>
          <p:cNvPr id="1597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9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0859513-64C6-4265-83FA-C30A7DF48F6D}"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597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975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CCD53-DEF5-45D3-B7D2-A6E07B1515B1}" type="slidenum">
              <a:rPr lang="en-US">
                <a:solidFill>
                  <a:prstClr val="black"/>
                </a:solidFill>
                <a:latin typeface="Arial" pitchFamily="34" charset="0"/>
              </a:rPr>
              <a:pPr/>
              <a:t>25</a:t>
            </a:fld>
            <a:endParaRPr lang="en-US">
              <a:solidFill>
                <a:prstClr val="black"/>
              </a:solidFill>
              <a:latin typeface="Arial" pitchFamily="34" charset="0"/>
            </a:endParaRPr>
          </a:p>
        </p:txBody>
      </p:sp>
    </p:spTree>
    <p:extLst>
      <p:ext uri="{BB962C8B-B14F-4D97-AF65-F5344CB8AC3E}">
        <p14:creationId xmlns:p14="http://schemas.microsoft.com/office/powerpoint/2010/main" val="289615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SMP1: </a:t>
            </a:r>
            <a:r>
              <a:rPr lang="en-US" dirty="0" smtClean="0">
                <a:ea typeface="ＭＳ Ｐゴシック" charset="-128"/>
              </a:rPr>
              <a:t>Review the ‘I Can” statements on the slide. Ask participants if they would add any statements here that would better fit students at their grade level. As volunteers provide their statements, make sure that they align with the practice so that students are receiving the correct information.</a:t>
            </a:r>
            <a:r>
              <a:rPr lang="en-US" b="1" dirty="0" smtClean="0">
                <a:ea typeface="ＭＳ Ｐゴシック" charset="-128"/>
              </a:rPr>
              <a:t> </a:t>
            </a:r>
            <a:endParaRPr lang="en-US" b="1" dirty="0" smtClean="0"/>
          </a:p>
        </p:txBody>
      </p:sp>
      <p:sp>
        <p:nvSpPr>
          <p:cNvPr id="160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0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AE85C7B-6A76-4167-A54A-02D64766C16C}"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0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0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F8EB5-6FEC-4228-99D6-7CB1A1709E09}" type="slidenum">
              <a:rPr lang="en-US">
                <a:solidFill>
                  <a:prstClr val="black"/>
                </a:solidFill>
                <a:latin typeface="Arial" pitchFamily="34" charset="0"/>
              </a:rPr>
              <a:pPr/>
              <a:t>26</a:t>
            </a:fld>
            <a:endParaRPr lang="en-US">
              <a:solidFill>
                <a:prstClr val="black"/>
              </a:solidFill>
              <a:latin typeface="Arial" pitchFamily="34" charset="0"/>
            </a:endParaRPr>
          </a:p>
        </p:txBody>
      </p:sp>
    </p:spTree>
    <p:extLst>
      <p:ext uri="{BB962C8B-B14F-4D97-AF65-F5344CB8AC3E}">
        <p14:creationId xmlns:p14="http://schemas.microsoft.com/office/powerpoint/2010/main" val="320572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SMP2: </a:t>
            </a:r>
            <a:r>
              <a:rPr lang="en-US" dirty="0" smtClean="0"/>
              <a:t>Review the questions on the slide. Allow participants to think for a moment and then ask for volunteers to share their answers. </a:t>
            </a:r>
          </a:p>
          <a:p>
            <a:pPr>
              <a:defRPr/>
            </a:pPr>
            <a:r>
              <a:rPr lang="en-US" dirty="0" smtClean="0"/>
              <a:t>As you listen to participants’ answers, listen for things such as:</a:t>
            </a:r>
          </a:p>
          <a:p>
            <a:pPr marL="174983" indent="-174983">
              <a:buFont typeface="Arial" pitchFamily="34" charset="0"/>
              <a:buChar char="•"/>
              <a:defRPr/>
            </a:pPr>
            <a:r>
              <a:rPr lang="en-US" dirty="0" smtClean="0"/>
              <a:t>Reasoning abstractly means to reason within a context or within a situation, form theories, understanding problems on a complex level through analysis and evaluation, and having the ability to know what and when to apply knowledge when solving problems.</a:t>
            </a:r>
          </a:p>
          <a:p>
            <a:pPr marL="174983" indent="-174983">
              <a:buFont typeface="Arial" pitchFamily="34" charset="0"/>
              <a:buChar char="•"/>
              <a:defRPr/>
            </a:pPr>
            <a:r>
              <a:rPr lang="en-US" dirty="0" smtClean="0"/>
              <a:t>Reasoning quantitatively means to apply their mathematical skills to solve a problem. Students understand the values that they are working with and are able to relate those to the problem itself. </a:t>
            </a:r>
            <a:endParaRPr lang="en-US" b="1" dirty="0"/>
          </a:p>
          <a:p>
            <a:pPr>
              <a:defRPr/>
            </a:pPr>
            <a:r>
              <a:rPr lang="en-US" dirty="0" smtClean="0"/>
              <a:t>Again these questions will be answered in more depth over the next four slides. </a:t>
            </a:r>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8BC9D-1683-4988-B676-E8460AE344F2}" type="slidenum">
              <a:rPr lang="en-US">
                <a:solidFill>
                  <a:prstClr val="black"/>
                </a:solidFill>
                <a:latin typeface="Arial" pitchFamily="34" charset="0"/>
              </a:rPr>
              <a:pPr/>
              <a:t>27</a:t>
            </a:fld>
            <a:endParaRPr lang="en-US">
              <a:solidFill>
                <a:prstClr val="black"/>
              </a:solidFill>
              <a:latin typeface="Arial" pitchFamily="34" charset="0"/>
            </a:endParaRPr>
          </a:p>
        </p:txBody>
      </p:sp>
    </p:spTree>
    <p:extLst>
      <p:ext uri="{BB962C8B-B14F-4D97-AF65-F5344CB8AC3E}">
        <p14:creationId xmlns:p14="http://schemas.microsoft.com/office/powerpoint/2010/main" val="288599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points on the slide. At the end of the list, know that some participants may not understand what it means for students to able to </a:t>
            </a:r>
            <a:r>
              <a:rPr lang="en-US" i="1" dirty="0" err="1" smtClean="0"/>
              <a:t>decontextualize</a:t>
            </a:r>
            <a:r>
              <a:rPr lang="en-US" dirty="0" smtClean="0"/>
              <a:t> and </a:t>
            </a:r>
            <a:r>
              <a:rPr lang="en-US" i="1" dirty="0" smtClean="0"/>
              <a:t>contextualize</a:t>
            </a:r>
            <a:r>
              <a:rPr lang="en-US" dirty="0" smtClean="0"/>
              <a:t>. To </a:t>
            </a:r>
            <a:r>
              <a:rPr lang="en-US" i="1" dirty="0" err="1" smtClean="0"/>
              <a:t>decontextualize</a:t>
            </a:r>
            <a:r>
              <a:rPr lang="en-US" dirty="0" smtClean="0"/>
              <a:t> means to be able to pull the values out of the problem situation and do the work with them that needs to be done. For example, in the problem Olivia has 4 apples and Sophia has 6 apples. If they both give their apples to Anna, how many apples will Anna have? When </a:t>
            </a:r>
            <a:r>
              <a:rPr lang="en-US" i="1" dirty="0" err="1" smtClean="0"/>
              <a:t>decontextualizing</a:t>
            </a:r>
            <a:r>
              <a:rPr lang="en-US" dirty="0" smtClean="0"/>
              <a:t> students are able to represent the problem as 4+6=10. And then to </a:t>
            </a:r>
            <a:r>
              <a:rPr lang="en-US" i="1" dirty="0" smtClean="0"/>
              <a:t>contextualize</a:t>
            </a:r>
            <a:r>
              <a:rPr lang="en-US" dirty="0" smtClean="0"/>
              <a:t> they are able to put the final values back in to the problem situation. If students were given the number sentence 4+6=10 and are able to create a problem situation that makes the number sentence, this would be considered </a:t>
            </a:r>
            <a:r>
              <a:rPr lang="en-US" i="1" dirty="0" smtClean="0"/>
              <a:t>contextualizing</a:t>
            </a:r>
            <a:r>
              <a:rPr lang="en-US" dirty="0" smtClean="0"/>
              <a:t> as well. </a:t>
            </a:r>
          </a:p>
          <a:p>
            <a:pPr>
              <a:spcBef>
                <a:spcPct val="0"/>
              </a:spcBef>
            </a:pPr>
            <a:r>
              <a:rPr lang="en-US" dirty="0" smtClean="0"/>
              <a:t>Before moving to the next slide ask participants to look at the problems they solved and determine whose problem would be aligned with this practice. </a:t>
            </a:r>
            <a:endParaRPr lang="en-US" b="1" dirty="0" smtClean="0"/>
          </a:p>
        </p:txBody>
      </p:sp>
      <p:sp>
        <p:nvSpPr>
          <p:cNvPr id="1628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28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0BA277C-C751-488F-865F-263D30578C57}" type="datetime1">
              <a:rPr lang="en-US">
                <a:solidFill>
                  <a:prstClr val="black"/>
                </a:solidFill>
                <a:latin typeface="Arial" pitchFamily="34" charset="0"/>
              </a:rPr>
              <a:pPr/>
              <a:t>7/9/2014</a:t>
            </a:fld>
            <a:endParaRPr lang="en-US">
              <a:solidFill>
                <a:prstClr val="black"/>
              </a:solidFill>
              <a:latin typeface="Arial" pitchFamily="34" charset="0"/>
            </a:endParaRPr>
          </a:p>
        </p:txBody>
      </p:sp>
      <p:sp>
        <p:nvSpPr>
          <p:cNvPr id="162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28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7CF25B-F206-493E-BDA3-41E9D73EFF49}" type="slidenum">
              <a:rPr lang="en-US">
                <a:solidFill>
                  <a:prstClr val="black"/>
                </a:solidFill>
                <a:latin typeface="Arial" pitchFamily="34" charset="0"/>
              </a:rPr>
              <a:pPr/>
              <a:t>28</a:t>
            </a:fld>
            <a:endParaRPr lang="en-US">
              <a:solidFill>
                <a:prstClr val="black"/>
              </a:solidFill>
              <a:latin typeface="Arial" pitchFamily="34" charset="0"/>
            </a:endParaRPr>
          </a:p>
        </p:txBody>
      </p:sp>
    </p:spTree>
    <p:extLst>
      <p:ext uri="{BB962C8B-B14F-4D97-AF65-F5344CB8AC3E}">
        <p14:creationId xmlns:p14="http://schemas.microsoft.com/office/powerpoint/2010/main" val="61428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488787" y="6035040"/>
            <a:ext cx="1617785" cy="523220"/>
          </a:xfrm>
          <a:prstGeom prst="rect">
            <a:avLst/>
          </a:prstGeom>
          <a:noFill/>
        </p:spPr>
        <p:txBody>
          <a:bodyPr wrap="square" rtlCol="0">
            <a:spAutoFit/>
          </a:bodyPr>
          <a:lstStyle/>
          <a:p>
            <a:r>
              <a:rPr lang="en-US" sz="2800" b="1" i="0" dirty="0" smtClean="0">
                <a:solidFill>
                  <a:schemeClr val="bg1"/>
                </a:solidFill>
              </a:rPr>
              <a:t>Section</a:t>
            </a:r>
            <a:r>
              <a:rPr lang="en-US" sz="2800" b="1" i="0" baseline="0" dirty="0" smtClean="0">
                <a:solidFill>
                  <a:schemeClr val="bg1"/>
                </a:solidFill>
              </a:rPr>
              <a:t> 3</a:t>
            </a:r>
            <a:endParaRPr lang="en-US" sz="2800" b="1" i="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23900" y="838200"/>
            <a:ext cx="447675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301" name="Title 2"/>
          <p:cNvSpPr>
            <a:spLocks noGrp="1"/>
          </p:cNvSpPr>
          <p:nvPr>
            <p:ph type="title"/>
          </p:nvPr>
        </p:nvSpPr>
        <p:spPr>
          <a:xfrm>
            <a:off x="381000" y="230188"/>
            <a:ext cx="8382000" cy="553998"/>
          </a:xfrm>
        </p:spPr>
        <p:txBody>
          <a:bodyPr/>
          <a:lstStyle/>
          <a:p>
            <a:r>
              <a:rPr lang="en-US" sz="4000" dirty="0" smtClean="0"/>
              <a:t>SMP2: Reason abstractly and quantitatively </a:t>
            </a:r>
          </a:p>
        </p:txBody>
      </p:sp>
      <p:sp>
        <p:nvSpPr>
          <p:cNvPr id="5" name="Slide Number Placeholder 4"/>
          <p:cNvSpPr>
            <a:spLocks noGrp="1"/>
          </p:cNvSpPr>
          <p:nvPr>
            <p:ph type="sldNum" sz="quarter" idx="11"/>
          </p:nvPr>
        </p:nvSpPr>
        <p:spPr/>
        <p:txBody>
          <a:bodyPr/>
          <a:lstStyle/>
          <a:p>
            <a:fld id="{74AEC284-0B15-4783-884A-34FD0B03F171}" type="slidenum">
              <a:rPr lang="en-US" smtClean="0"/>
              <a:pPr/>
              <a:t>29</a:t>
            </a:fld>
            <a:endParaRPr lang="en-US" dirty="0"/>
          </a:p>
        </p:txBody>
      </p:sp>
      <p:sp>
        <p:nvSpPr>
          <p:cNvPr id="55300" name="Content Placeholder 6"/>
          <p:cNvSpPr>
            <a:spLocks noGrp="1"/>
          </p:cNvSpPr>
          <p:nvPr>
            <p:ph idx="4294967295"/>
          </p:nvPr>
        </p:nvSpPr>
        <p:spPr>
          <a:xfrm>
            <a:off x="674370" y="1756410"/>
            <a:ext cx="4038600" cy="2326791"/>
          </a:xfrm>
        </p:spPr>
        <p:txBody>
          <a:bodyPr/>
          <a:lstStyle/>
          <a:p>
            <a:pPr algn="ctr">
              <a:buFont typeface="Arial" pitchFamily="34" charset="0"/>
              <a:buNone/>
            </a:pPr>
            <a:r>
              <a:rPr lang="en-US" sz="2000" dirty="0" smtClean="0"/>
              <a:t>	</a:t>
            </a:r>
            <a:r>
              <a:rPr lang="en-US" sz="2800" dirty="0" smtClean="0"/>
              <a:t>Fourth graders are going on a field trip. There are 167 students going. How many buses are needed for the trip if each bus can hold 48 students?</a:t>
            </a:r>
          </a:p>
        </p:txBody>
      </p:sp>
      <p:pic>
        <p:nvPicPr>
          <p:cNvPr id="7" name="Picture 2" descr="C:\Users\Heath McGregor\AppData\Local\Microsoft\Windows\Temporary Internet Files\Content.IE5\C6EBCBBA\MP900442337[1].jpg"/>
          <p:cNvPicPr>
            <a:picLocks noChangeAspect="1" noChangeArrowheads="1"/>
          </p:cNvPicPr>
          <p:nvPr/>
        </p:nvPicPr>
        <p:blipFill>
          <a:blip r:embed="rId3" cstate="print"/>
          <a:stretch>
            <a:fillRect/>
          </a:stretch>
        </p:blipFill>
        <p:spPr bwMode="auto">
          <a:xfrm>
            <a:off x="4930902" y="2171700"/>
            <a:ext cx="3309600" cy="3569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2"/>
          <p:cNvSpPr>
            <a:spLocks noGrp="1"/>
          </p:cNvSpPr>
          <p:nvPr>
            <p:ph type="title"/>
          </p:nvPr>
        </p:nvSpPr>
        <p:spPr/>
        <p:txBody>
          <a:bodyPr>
            <a:normAutofit/>
          </a:bodyPr>
          <a:lstStyle/>
          <a:p>
            <a:r>
              <a:rPr lang="en-US" sz="4000" dirty="0" smtClean="0"/>
              <a:t>SMP2: Reason abstractly and quantitatively </a:t>
            </a:r>
          </a:p>
        </p:txBody>
      </p:sp>
      <p:sp>
        <p:nvSpPr>
          <p:cNvPr id="7" name="Content Placeholder 6"/>
          <p:cNvSpPr>
            <a:spLocks noGrp="1"/>
          </p:cNvSpPr>
          <p:nvPr>
            <p:ph type="body" sz="quarter" idx="10"/>
          </p:nvPr>
        </p:nvSpPr>
        <p:spPr>
          <a:xfrm>
            <a:off x="381000" y="1207770"/>
            <a:ext cx="8382000" cy="4198072"/>
          </a:xfrm>
        </p:spPr>
        <p:txBody>
          <a:bodyPr/>
          <a:lstStyle/>
          <a:p>
            <a:pPr marL="0" indent="0">
              <a:buNone/>
            </a:pPr>
            <a:r>
              <a:rPr lang="en-US" b="1" dirty="0" smtClean="0"/>
              <a:t>Instructional Supports:</a:t>
            </a:r>
          </a:p>
          <a:p>
            <a:r>
              <a:rPr lang="en-US" dirty="0" smtClean="0"/>
              <a:t>Don’t be afraid to challenge students!</a:t>
            </a:r>
          </a:p>
          <a:p>
            <a:r>
              <a:rPr lang="en-US" dirty="0" smtClean="0"/>
              <a:t>Ask clarifying questions such as:</a:t>
            </a:r>
          </a:p>
          <a:p>
            <a:pPr lvl="1"/>
            <a:r>
              <a:rPr lang="en-US" dirty="0" smtClean="0"/>
              <a:t>What does the number___ represent in the problem?</a:t>
            </a:r>
          </a:p>
          <a:p>
            <a:pPr lvl="1"/>
            <a:r>
              <a:rPr lang="en-US" dirty="0" smtClean="0"/>
              <a:t>How can you represent the problem with symbols and numbers?</a:t>
            </a:r>
          </a:p>
          <a:p>
            <a:pPr lvl="1"/>
            <a:r>
              <a:rPr lang="en-US" dirty="0" smtClean="0"/>
              <a:t>Does your answer fit what the problem is asking?</a:t>
            </a:r>
          </a:p>
          <a:p>
            <a:pPr lvl="1"/>
            <a:endParaRPr lang="en-US" dirty="0" smtClean="0"/>
          </a:p>
        </p:txBody>
      </p:sp>
      <p:sp>
        <p:nvSpPr>
          <p:cNvPr id="5" name="Slide Number Placeholder 4"/>
          <p:cNvSpPr>
            <a:spLocks noGrp="1"/>
          </p:cNvSpPr>
          <p:nvPr>
            <p:ph type="sldNum" sz="quarter" idx="12"/>
          </p:nvPr>
        </p:nvSpPr>
        <p:spPr/>
        <p:txBody>
          <a:bodyPr/>
          <a:lstStyle/>
          <a:p>
            <a:fld id="{BE39DC67-B169-4553-A8C2-F77A8593D740}" type="slidenum">
              <a:rPr lang="en-US" smtClean="0"/>
              <a:pPr/>
              <a:t>30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2"/>
          <p:cNvSpPr>
            <a:spLocks noGrp="1"/>
          </p:cNvSpPr>
          <p:nvPr>
            <p:ph type="title"/>
          </p:nvPr>
        </p:nvSpPr>
        <p:spPr/>
        <p:txBody>
          <a:bodyPr>
            <a:normAutofit/>
          </a:bodyPr>
          <a:lstStyle/>
          <a:p>
            <a:r>
              <a:rPr lang="en-US" sz="4000" dirty="0" smtClean="0"/>
              <a:t>SMP2: Reason abstractly and quantitatively </a:t>
            </a:r>
          </a:p>
        </p:txBody>
      </p:sp>
      <p:sp>
        <p:nvSpPr>
          <p:cNvPr id="7" name="Content Placeholder 6"/>
          <p:cNvSpPr>
            <a:spLocks noGrp="1"/>
          </p:cNvSpPr>
          <p:nvPr>
            <p:ph type="body" sz="quarter" idx="10"/>
          </p:nvPr>
        </p:nvSpPr>
        <p:spPr>
          <a:xfrm>
            <a:off x="381000" y="122301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4C785385-3723-42E5-8D2E-B680C17D1C8C}" type="slidenum">
              <a:rPr lang="en-US" smtClean="0"/>
              <a:pPr/>
              <a:t>31</a:t>
            </a:fld>
            <a:endParaRPr lang="en-US" dirty="0"/>
          </a:p>
        </p:txBody>
      </p:sp>
      <p:graphicFrame>
        <p:nvGraphicFramePr>
          <p:cNvPr id="12" name="Diagram 11"/>
          <p:cNvGraphicFramePr/>
          <p:nvPr/>
        </p:nvGraphicFramePr>
        <p:xfrm>
          <a:off x="1104900" y="2743200"/>
          <a:ext cx="691515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50" name="Picture 9" descr="discussion 2.png"/>
          <p:cNvPicPr>
            <a:picLocks noChangeAspect="1" noChangeArrowheads="1"/>
          </p:cNvPicPr>
          <p:nvPr/>
        </p:nvPicPr>
        <p:blipFill>
          <a:blip r:embed="rId8" cstate="print"/>
          <a:srcRect/>
          <a:stretch>
            <a:fillRect/>
          </a:stretch>
        </p:blipFill>
        <p:spPr bwMode="auto">
          <a:xfrm>
            <a:off x="6781800" y="49530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58370" name="Content Placeholder 1"/>
          <p:cNvSpPr>
            <a:spLocks noGrp="1"/>
          </p:cNvSpPr>
          <p:nvPr>
            <p:ph type="body" sz="quarter" idx="10"/>
          </p:nvPr>
        </p:nvSpPr>
        <p:spPr>
          <a:xfrm>
            <a:off x="381000" y="1459230"/>
            <a:ext cx="8382000" cy="3936462"/>
          </a:xfrm>
        </p:spPr>
        <p:txBody>
          <a:bodyPr/>
          <a:lstStyle/>
          <a:p>
            <a:pPr marL="0" indent="0">
              <a:buNone/>
            </a:pPr>
            <a:r>
              <a:rPr lang="en-US" dirty="0" smtClean="0"/>
              <a:t>“</a:t>
            </a:r>
            <a:r>
              <a:rPr lang="en-US" sz="2800" dirty="0" smtClean="0"/>
              <a:t>Elementary students can construct arguments using concrete referents such as objects, drawings, diagrams, and actions. Such arguments can make sense and be correct, even though they are not generalized or made formal until later grades.” CCSS-Math</a:t>
            </a:r>
          </a:p>
          <a:p>
            <a:pPr marL="0" indent="0">
              <a:buNone/>
            </a:pPr>
            <a:endParaRPr lang="en-US" sz="1600" dirty="0" smtClean="0"/>
          </a:p>
          <a:p>
            <a:pPr marL="0" indent="0">
              <a:buNone/>
            </a:pPr>
            <a:r>
              <a:rPr lang="en-US" sz="2800" dirty="0" smtClean="0"/>
              <a:t>“Students at all grades can listen or read the arguments of others, decide whether they make sense, and ask useful questions to clarify or improve the arguments.” CCSS-Math</a:t>
            </a:r>
          </a:p>
        </p:txBody>
      </p:sp>
      <p:sp>
        <p:nvSpPr>
          <p:cNvPr id="4" name="Slide Number Placeholder 3"/>
          <p:cNvSpPr>
            <a:spLocks noGrp="1"/>
          </p:cNvSpPr>
          <p:nvPr>
            <p:ph type="sldNum" sz="quarter" idx="12"/>
          </p:nvPr>
        </p:nvSpPr>
        <p:spPr/>
        <p:txBody>
          <a:bodyPr/>
          <a:lstStyle/>
          <a:p>
            <a:fld id="{78E20BB3-8917-4CD2-BA8C-AA42E5AA7A3F}" type="slidenum">
              <a:rPr lang="en-US" smtClean="0"/>
              <a:pPr/>
              <a:t>32</a:t>
            </a:fld>
            <a:endParaRPr lang="en-US"/>
          </a:p>
        </p:txBody>
      </p:sp>
      <p:pic>
        <p:nvPicPr>
          <p:cNvPr id="58373" name="Picture 4" descr="discussion 2.png"/>
          <p:cNvPicPr>
            <a:picLocks noChangeAspect="1" noChangeArrowheads="1"/>
          </p:cNvPicPr>
          <p:nvPr/>
        </p:nvPicPr>
        <p:blipFill>
          <a:blip r:embed="rId3" cstate="print"/>
          <a:srcRect/>
          <a:stretch>
            <a:fillRect/>
          </a:stretch>
        </p:blipFill>
        <p:spPr bwMode="auto">
          <a:xfrm>
            <a:off x="6553200" y="5410200"/>
            <a:ext cx="1447800" cy="1219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3939540"/>
          </a:xfrm>
        </p:spPr>
        <p:txBody>
          <a:bodyPr/>
          <a:lstStyle/>
          <a:p>
            <a:pPr marL="0" indent="0" algn="ctr">
              <a:buNone/>
            </a:pPr>
            <a:r>
              <a:rPr lang="en-US" b="1" dirty="0" smtClean="0"/>
              <a:t>Two more points…</a:t>
            </a:r>
          </a:p>
          <a:p>
            <a:pPr marL="0" indent="0">
              <a:buNone/>
            </a:pPr>
            <a:r>
              <a:rPr lang="en-US" b="1" dirty="0" smtClean="0"/>
              <a:t>Mathematically proficient students:</a:t>
            </a:r>
          </a:p>
          <a:p>
            <a:r>
              <a:rPr lang="en-US" dirty="0" smtClean="0"/>
              <a:t>Use definitions and previously established results in constructing arguments</a:t>
            </a:r>
          </a:p>
          <a:p>
            <a:r>
              <a:rPr lang="en-US" dirty="0" smtClean="0"/>
              <a:t>Make conjectures and attempts to prove or disprove through examples and counterexamples</a:t>
            </a:r>
          </a:p>
          <a:p>
            <a:endParaRPr lang="en-US" dirty="0" smtClean="0"/>
          </a:p>
        </p:txBody>
      </p:sp>
      <p:sp>
        <p:nvSpPr>
          <p:cNvPr id="5" name="Slide Number Placeholder 4"/>
          <p:cNvSpPr>
            <a:spLocks noGrp="1"/>
          </p:cNvSpPr>
          <p:nvPr>
            <p:ph type="sldNum" sz="quarter" idx="12"/>
          </p:nvPr>
        </p:nvSpPr>
        <p:spPr/>
        <p:txBody>
          <a:bodyPr/>
          <a:lstStyle/>
          <a:p>
            <a:fld id="{97BC4183-3A32-4C72-9FB3-4A7C36FFF5E8}" type="slidenum">
              <a:rPr lang="en-US" smtClean="0"/>
              <a:pPr/>
              <a:t>33</a:t>
            </a:fld>
            <a:endParaRPr lang="en-US" dirty="0"/>
          </a:p>
        </p:txBody>
      </p:sp>
      <p:sp>
        <p:nvSpPr>
          <p:cNvPr id="14" name="Rectangle 13"/>
          <p:cNvSpPr/>
          <p:nvPr/>
        </p:nvSpPr>
        <p:spPr>
          <a:xfrm>
            <a:off x="3931920" y="4754880"/>
            <a:ext cx="4343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5400" b="1" dirty="0">
                <a:ln w="11430"/>
                <a:gradFill>
                  <a:gsLst>
                    <a:gs pos="0">
                      <a:srgbClr val="C0AF01">
                        <a:tint val="70000"/>
                        <a:satMod val="245000"/>
                      </a:srgbClr>
                    </a:gs>
                    <a:gs pos="75000">
                      <a:srgbClr val="C0AF01">
                        <a:tint val="90000"/>
                        <a:shade val="60000"/>
                        <a:satMod val="240000"/>
                      </a:srgbClr>
                    </a:gs>
                    <a:gs pos="100000">
                      <a:srgbClr val="C0AF01">
                        <a:tint val="100000"/>
                        <a:shade val="50000"/>
                        <a:satMod val="240000"/>
                      </a:srgbClr>
                    </a:gs>
                  </a:gsLst>
                  <a:lin ang="5400000"/>
                </a:gradFill>
                <a:effectLst>
                  <a:outerShdw blurRad="50800" dist="39000" dir="5460000" algn="tl">
                    <a:srgbClr val="000000">
                      <a:alpha val="38000"/>
                    </a:srgbClr>
                  </a:outerShdw>
                </a:effectLst>
                <a:latin typeface="Arial" charset="0"/>
              </a:rPr>
              <a:t>Continuous</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60418" name="Content Placeholder 6"/>
          <p:cNvSpPr>
            <a:spLocks noGrp="1"/>
          </p:cNvSpPr>
          <p:nvPr>
            <p:ph type="body" sz="quarter" idx="10"/>
          </p:nvPr>
        </p:nvSpPr>
        <p:spPr>
          <a:xfrm>
            <a:off x="381000" y="1844040"/>
            <a:ext cx="5135880" cy="2677656"/>
          </a:xfrm>
        </p:spPr>
        <p:txBody>
          <a:bodyPr/>
          <a:lstStyle/>
          <a:p>
            <a:pPr marL="0" indent="0">
              <a:buNone/>
            </a:pPr>
            <a:r>
              <a:rPr lang="en-US" sz="3000" dirty="0" smtClean="0"/>
              <a:t>Using pennies, dimes, and quarters, how many different ways can you make $0.58?</a:t>
            </a:r>
          </a:p>
          <a:p>
            <a:pPr marL="0" indent="0">
              <a:buNone/>
            </a:pPr>
            <a:r>
              <a:rPr lang="en-US" sz="3000" dirty="0" smtClean="0"/>
              <a:t> </a:t>
            </a:r>
          </a:p>
          <a:p>
            <a:pPr marL="0" indent="0">
              <a:buNone/>
            </a:pPr>
            <a:r>
              <a:rPr lang="en-US" sz="3000" dirty="0" smtClean="0"/>
              <a:t>How do you know that there are </a:t>
            </a:r>
            <a:br>
              <a:rPr lang="en-US" sz="3000" dirty="0" smtClean="0"/>
            </a:br>
            <a:r>
              <a:rPr lang="en-US" sz="3000" dirty="0" smtClean="0"/>
              <a:t>no other ways?</a:t>
            </a:r>
          </a:p>
        </p:txBody>
      </p:sp>
      <p:sp>
        <p:nvSpPr>
          <p:cNvPr id="5" name="Slide Number Placeholder 4"/>
          <p:cNvSpPr>
            <a:spLocks noGrp="1"/>
          </p:cNvSpPr>
          <p:nvPr>
            <p:ph type="sldNum" sz="quarter" idx="12"/>
          </p:nvPr>
        </p:nvSpPr>
        <p:spPr/>
        <p:txBody>
          <a:bodyPr/>
          <a:lstStyle/>
          <a:p>
            <a:fld id="{B8AB8291-7760-4B6F-85A1-1B743E330713}" type="slidenum">
              <a:rPr lang="en-US" smtClean="0"/>
              <a:pPr/>
              <a:t>34</a:t>
            </a:fld>
            <a:endParaRPr lang="en-US" dirty="0"/>
          </a:p>
        </p:txBody>
      </p:sp>
      <p:pic>
        <p:nvPicPr>
          <p:cNvPr id="60421" name="Picture 3" descr="C:\Users\Heath McGregor\AppData\Local\Microsoft\Windows\Temporary Internet Files\Content.IE5\7MT9TXVO\MP900305770[1].jpg"/>
          <p:cNvPicPr>
            <a:picLocks noChangeAspect="1" noChangeArrowheads="1"/>
          </p:cNvPicPr>
          <p:nvPr/>
        </p:nvPicPr>
        <p:blipFill>
          <a:blip r:embed="rId3" cstate="print"/>
          <a:srcRect/>
          <a:stretch>
            <a:fillRect/>
          </a:stretch>
        </p:blipFill>
        <p:spPr bwMode="auto">
          <a:xfrm>
            <a:off x="5882640" y="1417320"/>
            <a:ext cx="2749550" cy="36576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6066276"/>
          </a:xfrm>
        </p:spPr>
        <p:txBody>
          <a:bodyPr/>
          <a:lstStyle/>
          <a:p>
            <a:pPr marL="0" indent="0">
              <a:buNone/>
            </a:pPr>
            <a:r>
              <a:rPr lang="en-US" b="1" dirty="0" smtClean="0"/>
              <a:t>Instructional Supports:</a:t>
            </a:r>
          </a:p>
          <a:p>
            <a:r>
              <a:rPr lang="en-US" sz="2800" dirty="0" smtClean="0"/>
              <a:t>Don’t be afraid to challenge students! </a:t>
            </a:r>
          </a:p>
          <a:p>
            <a:r>
              <a:rPr lang="en-US" sz="2800" dirty="0" smtClean="0"/>
              <a:t>Create tasks that directly involve argumentation and critique. </a:t>
            </a:r>
          </a:p>
          <a:p>
            <a:r>
              <a:rPr lang="en-US" sz="2800" dirty="0" smtClean="0"/>
              <a:t>Ask questions such as:</a:t>
            </a:r>
          </a:p>
          <a:p>
            <a:pPr lvl="1"/>
            <a:r>
              <a:rPr lang="en-US" sz="2600" dirty="0" smtClean="0"/>
              <a:t>How can </a:t>
            </a:r>
            <a:r>
              <a:rPr lang="en-US" sz="2600" dirty="0"/>
              <a:t>you prove that your answer is correct?</a:t>
            </a:r>
          </a:p>
          <a:p>
            <a:pPr lvl="1"/>
            <a:r>
              <a:rPr lang="en-US" sz="2600" dirty="0"/>
              <a:t>What examples could prove or disprove your argument</a:t>
            </a:r>
            <a:r>
              <a:rPr lang="en-US" sz="2600" dirty="0" smtClean="0"/>
              <a:t>?</a:t>
            </a:r>
          </a:p>
          <a:p>
            <a:pPr lvl="1"/>
            <a:r>
              <a:rPr lang="en-US" sz="2600" dirty="0" smtClean="0"/>
              <a:t>How </a:t>
            </a:r>
            <a:r>
              <a:rPr lang="en-US" sz="2600" dirty="0"/>
              <a:t>is your answer different from _____’s answer</a:t>
            </a:r>
            <a:r>
              <a:rPr lang="en-US" sz="2600" dirty="0" smtClean="0"/>
              <a:t>?</a:t>
            </a:r>
          </a:p>
          <a:p>
            <a:pPr lvl="1"/>
            <a:r>
              <a:rPr lang="en-US" sz="2600" dirty="0" smtClean="0"/>
              <a:t>What </a:t>
            </a:r>
            <a:r>
              <a:rPr lang="en-US" sz="2600" dirty="0"/>
              <a:t>questions do you have for_____?</a:t>
            </a:r>
          </a:p>
          <a:p>
            <a:pPr marL="517525" lvl="1" indent="0">
              <a:buNone/>
            </a:pPr>
            <a:endParaRPr lang="en-US" sz="2400" dirty="0" smtClean="0"/>
          </a:p>
          <a:p>
            <a:pPr lvl="1"/>
            <a:endParaRPr lang="en-US" sz="2400" dirty="0" smtClean="0"/>
          </a:p>
          <a:p>
            <a:pPr lvl="1"/>
            <a:endParaRPr lang="en-US" sz="2400" dirty="0" smtClean="0"/>
          </a:p>
          <a:p>
            <a:pPr marL="517525" lvl="1" indent="0">
              <a:buNone/>
            </a:pPr>
            <a:endParaRPr lang="en-US" dirty="0" smtClean="0"/>
          </a:p>
        </p:txBody>
      </p:sp>
      <p:sp>
        <p:nvSpPr>
          <p:cNvPr id="5" name="Slide Number Placeholder 4"/>
          <p:cNvSpPr>
            <a:spLocks noGrp="1"/>
          </p:cNvSpPr>
          <p:nvPr>
            <p:ph type="sldNum" sz="quarter" idx="12"/>
          </p:nvPr>
        </p:nvSpPr>
        <p:spPr/>
        <p:txBody>
          <a:bodyPr/>
          <a:lstStyle/>
          <a:p>
            <a:fld id="{B12D876C-AF1F-4657-9C70-C02552E6254D}" type="slidenum">
              <a:rPr lang="en-US" smtClean="0"/>
              <a:pPr/>
              <a:t>35</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2"/>
          <p:cNvSpPr>
            <a:spLocks noGrp="1"/>
          </p:cNvSpPr>
          <p:nvPr>
            <p:ph type="title"/>
          </p:nvPr>
        </p:nvSpPr>
        <p:spPr>
          <a:xfrm>
            <a:off x="381000" y="173038"/>
            <a:ext cx="8382000" cy="1049972"/>
          </a:xfrm>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1249573"/>
          </a:xfrm>
        </p:spPr>
        <p:txBody>
          <a:bodyPr/>
          <a:lstStyle/>
          <a:p>
            <a:pPr marL="0" indent="0">
              <a:buNone/>
            </a:pPr>
            <a:r>
              <a:rPr lang="en-US" sz="2800"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D843B476-6E83-432F-AFBA-4731B39AFDC5}" type="slidenum">
              <a:rPr lang="en-US" smtClean="0"/>
              <a:pPr/>
              <a:t>36</a:t>
            </a:fld>
            <a:endParaRPr lang="en-US" dirty="0"/>
          </a:p>
        </p:txBody>
      </p:sp>
      <p:graphicFrame>
        <p:nvGraphicFramePr>
          <p:cNvPr id="15" name="Diagram 14"/>
          <p:cNvGraphicFramePr/>
          <p:nvPr>
            <p:extLst>
              <p:ext uri="{D42A27DB-BD31-4B8C-83A1-F6EECF244321}">
                <p14:modId xmlns:p14="http://schemas.microsoft.com/office/powerpoint/2010/main" val="1180869458"/>
              </p:ext>
            </p:extLst>
          </p:nvPr>
        </p:nvGraphicFramePr>
        <p:xfrm>
          <a:off x="857250" y="2884170"/>
          <a:ext cx="71247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470" name="Picture 9" descr="discussion 2.png"/>
          <p:cNvPicPr>
            <a:picLocks noChangeAspect="1" noChangeArrowheads="1"/>
          </p:cNvPicPr>
          <p:nvPr/>
        </p:nvPicPr>
        <p:blipFill>
          <a:blip r:embed="rId8" cstate="print"/>
          <a:srcRect/>
          <a:stretch>
            <a:fillRect/>
          </a:stretch>
        </p:blipFill>
        <p:spPr bwMode="auto">
          <a:xfrm>
            <a:off x="4533900" y="49911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2"/>
          <p:cNvSpPr>
            <a:spLocks noGrp="1"/>
          </p:cNvSpPr>
          <p:nvPr>
            <p:ph type="title"/>
          </p:nvPr>
        </p:nvSpPr>
        <p:spPr/>
        <p:txBody>
          <a:bodyPr>
            <a:normAutofit/>
          </a:bodyPr>
          <a:lstStyle/>
          <a:p>
            <a:r>
              <a:rPr lang="en-US" sz="4000" dirty="0" smtClean="0"/>
              <a:t>SMP4: Model with mathematics </a:t>
            </a:r>
          </a:p>
        </p:txBody>
      </p:sp>
      <p:sp>
        <p:nvSpPr>
          <p:cNvPr id="2" name="Content Placeholder 1"/>
          <p:cNvSpPr>
            <a:spLocks noGrp="1"/>
          </p:cNvSpPr>
          <p:nvPr>
            <p:ph type="body" sz="quarter" idx="10"/>
          </p:nvPr>
        </p:nvSpPr>
        <p:spPr>
          <a:xfrm>
            <a:off x="381000" y="1280160"/>
            <a:ext cx="8382000" cy="997196"/>
          </a:xfrm>
        </p:spPr>
        <p:txBody>
          <a:bodyPr/>
          <a:lstStyle/>
          <a:p>
            <a:r>
              <a:rPr lang="en-US" sz="3600" dirty="0"/>
              <a:t>What does it mean to model with mathematics</a:t>
            </a:r>
            <a:r>
              <a:rPr lang="en-US" dirty="0"/>
              <a:t>? </a:t>
            </a:r>
          </a:p>
        </p:txBody>
      </p:sp>
      <p:sp>
        <p:nvSpPr>
          <p:cNvPr id="4" name="Slide Number Placeholder 3"/>
          <p:cNvSpPr>
            <a:spLocks noGrp="1"/>
          </p:cNvSpPr>
          <p:nvPr>
            <p:ph type="sldNum" sz="quarter" idx="12"/>
          </p:nvPr>
        </p:nvSpPr>
        <p:spPr/>
        <p:txBody>
          <a:bodyPr/>
          <a:lstStyle/>
          <a:p>
            <a:fld id="{DAEAAA87-6C9E-41F0-90F8-EDB976D74FEC}" type="slidenum">
              <a:rPr lang="en-US" smtClean="0"/>
              <a:pPr/>
              <a:t>37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2"/>
          <p:cNvSpPr>
            <a:spLocks noGrp="1"/>
          </p:cNvSpPr>
          <p:nvPr>
            <p:ph type="title"/>
          </p:nvPr>
        </p:nvSpPr>
        <p:spPr>
          <a:xfrm>
            <a:off x="381000" y="230188"/>
            <a:ext cx="8382000" cy="827850"/>
          </a:xfrm>
        </p:spPr>
        <p:txBody>
          <a:bodyPr>
            <a:normAutofit/>
          </a:bodyPr>
          <a:lstStyle/>
          <a:p>
            <a:r>
              <a:rPr lang="en-US" sz="4000" dirty="0" smtClean="0"/>
              <a:t>SMP4: Model with mathematics</a:t>
            </a:r>
          </a:p>
        </p:txBody>
      </p:sp>
      <p:sp>
        <p:nvSpPr>
          <p:cNvPr id="64515" name="Content Placeholder 6"/>
          <p:cNvSpPr>
            <a:spLocks noGrp="1"/>
          </p:cNvSpPr>
          <p:nvPr>
            <p:ph type="body" sz="quarter" idx="10"/>
          </p:nvPr>
        </p:nvSpPr>
        <p:spPr>
          <a:xfrm>
            <a:off x="381000" y="906780"/>
            <a:ext cx="8382000" cy="3879524"/>
          </a:xfrm>
        </p:spPr>
        <p:txBody>
          <a:bodyPr/>
          <a:lstStyle/>
          <a:p>
            <a:pPr marL="0" indent="0">
              <a:buNone/>
            </a:pPr>
            <a:r>
              <a:rPr lang="en-US" sz="2800" b="1" dirty="0" smtClean="0"/>
              <a:t>Mathematically proficient students:</a:t>
            </a:r>
          </a:p>
          <a:p>
            <a:r>
              <a:rPr lang="en-US" sz="2700" dirty="0" smtClean="0"/>
              <a:t>Apply reasoning to create a plan or analyze a real world problem</a:t>
            </a:r>
          </a:p>
          <a:p>
            <a:r>
              <a:rPr lang="en-US" sz="2700" dirty="0" smtClean="0"/>
              <a:t>Apply formulas/equations</a:t>
            </a:r>
          </a:p>
          <a:p>
            <a:r>
              <a:rPr lang="en-US" sz="2700" dirty="0" smtClean="0"/>
              <a:t>Make assumptions and approximations to make a problem simpler</a:t>
            </a:r>
          </a:p>
          <a:p>
            <a:r>
              <a:rPr lang="en-US" sz="2700" dirty="0" smtClean="0"/>
              <a:t>Check to see if an answer makes sense and changes a model when necessary</a:t>
            </a:r>
          </a:p>
          <a:p>
            <a:endParaRPr lang="en-US" dirty="0" smtClean="0"/>
          </a:p>
        </p:txBody>
      </p:sp>
      <p:sp>
        <p:nvSpPr>
          <p:cNvPr id="5" name="Slide Number Placeholder 4"/>
          <p:cNvSpPr>
            <a:spLocks noGrp="1"/>
          </p:cNvSpPr>
          <p:nvPr>
            <p:ph type="sldNum" sz="quarter" idx="12"/>
          </p:nvPr>
        </p:nvSpPr>
        <p:spPr/>
        <p:txBody>
          <a:bodyPr/>
          <a:lstStyle/>
          <a:p>
            <a:fld id="{6F1C9493-31A5-4B66-AFA0-9C10D64ACCA6}" type="slidenum">
              <a:rPr lang="en-US" smtClean="0"/>
              <a:pPr/>
              <a:t>38</a:t>
            </a:fld>
            <a:endParaRPr lang="en-US" dirty="0"/>
          </a:p>
        </p:txBody>
      </p:sp>
      <p:sp>
        <p:nvSpPr>
          <p:cNvPr id="6" name="Content Placeholder 6"/>
          <p:cNvSpPr txBox="1">
            <a:spLocks/>
          </p:cNvSpPr>
          <p:nvPr/>
        </p:nvSpPr>
        <p:spPr bwMode="auto">
          <a:xfrm>
            <a:off x="1314450" y="4168140"/>
            <a:ext cx="6160770" cy="18288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000" dirty="0">
                <a:solidFill>
                  <a:srgbClr val="C00000"/>
                </a:solidFill>
              </a:rPr>
              <a:t>	</a:t>
            </a:r>
            <a:r>
              <a:rPr lang="en-US" sz="2200" b="1" dirty="0">
                <a:solidFill>
                  <a:schemeClr val="accent6">
                    <a:lumMod val="75000"/>
                  </a:schemeClr>
                </a:solidFill>
              </a:rPr>
              <a:t>Young students may use concrete materials to help them make sense of a problem. With modeling, the expectation is that they will translate what is happening with those concrete materials into a number sentence. </a:t>
            </a:r>
          </a:p>
          <a:p>
            <a:pPr marL="342900" indent="-342900" fontAlgn="base">
              <a:spcBef>
                <a:spcPct val="20000"/>
              </a:spcBef>
              <a:spcAft>
                <a:spcPct val="0"/>
              </a:spcAft>
              <a:buFont typeface="Arial" charset="0"/>
              <a:buNone/>
              <a:defRPr/>
            </a:pPr>
            <a:endParaRPr lang="en-US" sz="2000" dirty="0">
              <a:solidFill>
                <a:srgbClr val="000000"/>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23888" y="1340687"/>
            <a:ext cx="6516052" cy="2552046"/>
          </a:xfrm>
        </p:spPr>
        <p:txBody>
          <a:bodyPr/>
          <a:lstStyle/>
          <a:p>
            <a:r>
              <a:rPr lang="en-US" dirty="0" smtClean="0"/>
              <a:t>Understanding the Standards for Mathematical Practice: Developing Mathematical Expertise</a:t>
            </a:r>
          </a:p>
        </p:txBody>
      </p:sp>
      <p:sp>
        <p:nvSpPr>
          <p:cNvPr id="4" name="Text Placeholder 3"/>
          <p:cNvSpPr>
            <a:spLocks noGrp="1"/>
          </p:cNvSpPr>
          <p:nvPr>
            <p:ph type="body" idx="1"/>
          </p:nvPr>
        </p:nvSpPr>
        <p:spPr/>
        <p:txBody>
          <a:bodyPr/>
          <a:lstStyle/>
          <a:p>
            <a:r>
              <a:rPr lang="en-US" smtClean="0"/>
              <a:t>Section 3</a:t>
            </a:r>
            <a:endParaRPr lang="en-US" dirty="0"/>
          </a:p>
        </p:txBody>
      </p:sp>
      <p:sp>
        <p:nvSpPr>
          <p:cNvPr id="6" name="Slide Number Placeholder 5"/>
          <p:cNvSpPr>
            <a:spLocks noGrp="1"/>
          </p:cNvSpPr>
          <p:nvPr>
            <p:ph type="sldNum" sz="quarter" idx="12"/>
          </p:nvPr>
        </p:nvSpPr>
        <p:spPr/>
        <p:txBody>
          <a:bodyPr/>
          <a:lstStyle/>
          <a:p>
            <a:fld id="{102C7609-A6B2-43F8-A080-491430B58063}" type="slidenum">
              <a:rPr lang="en-US" smtClean="0"/>
              <a:pPr/>
              <a:t>21</a:t>
            </a:fld>
            <a:endParaRPr lang="en-US"/>
          </a:p>
        </p:txBody>
      </p:sp>
      <p:pic>
        <p:nvPicPr>
          <p:cNvPr id="47109" name="Picture 4" descr="participant guide call out.png"/>
          <p:cNvPicPr>
            <a:picLocks noChangeAspect="1" noChangeArrowheads="1"/>
          </p:cNvPicPr>
          <p:nvPr/>
        </p:nvPicPr>
        <p:blipFill>
          <a:blip r:embed="rId3" cstate="print"/>
          <a:srcRect/>
          <a:stretch>
            <a:fillRect/>
          </a:stretch>
        </p:blipFill>
        <p:spPr bwMode="auto">
          <a:xfrm>
            <a:off x="940151" y="4866809"/>
            <a:ext cx="932688" cy="1010412"/>
          </a:xfrm>
          <a:prstGeom prst="rect">
            <a:avLst/>
          </a:prstGeom>
          <a:noFill/>
          <a:ln w="9525">
            <a:noFill/>
            <a:miter lim="800000"/>
            <a:headEnd/>
            <a:tailEnd/>
          </a:ln>
        </p:spPr>
      </p:pic>
      <p:sp>
        <p:nvSpPr>
          <p:cNvPr id="47110" name="TextBox 6"/>
          <p:cNvSpPr txBox="1">
            <a:spLocks noChangeArrowheads="1"/>
          </p:cNvSpPr>
          <p:nvPr/>
        </p:nvSpPr>
        <p:spPr bwMode="auto">
          <a:xfrm>
            <a:off x="597247" y="4831883"/>
            <a:ext cx="1600200" cy="692497"/>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15</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248544" y="2299904"/>
            <a:ext cx="1262044" cy="2143125"/>
          </a:xfrm>
          <a:prstGeom prst="rect">
            <a:avLst/>
          </a:prstGeom>
        </p:spPr>
      </p:pic>
    </p:spTree>
    <p:extLst>
      <p:ext uri="{BB962C8B-B14F-4D97-AF65-F5344CB8AC3E}">
        <p14:creationId xmlns:p14="http://schemas.microsoft.com/office/powerpoint/2010/main" val="13194559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itle 2"/>
          <p:cNvSpPr>
            <a:spLocks noGrp="1"/>
          </p:cNvSpPr>
          <p:nvPr>
            <p:ph type="title"/>
          </p:nvPr>
        </p:nvSpPr>
        <p:spPr/>
        <p:txBody>
          <a:bodyPr>
            <a:normAutofit/>
          </a:bodyPr>
          <a:lstStyle/>
          <a:p>
            <a:r>
              <a:rPr lang="en-US" sz="4000" dirty="0" smtClean="0"/>
              <a:t>SMP4: Model with mathematics</a:t>
            </a:r>
          </a:p>
        </p:txBody>
      </p:sp>
      <p:sp>
        <p:nvSpPr>
          <p:cNvPr id="65539" name="Content Placeholder 6"/>
          <p:cNvSpPr>
            <a:spLocks noGrp="1"/>
          </p:cNvSpPr>
          <p:nvPr>
            <p:ph type="body" sz="quarter" idx="10"/>
          </p:nvPr>
        </p:nvSpPr>
        <p:spPr>
          <a:xfrm>
            <a:off x="381000" y="1692153"/>
            <a:ext cx="4328160" cy="2659190"/>
          </a:xfrm>
        </p:spPr>
        <p:txBody>
          <a:bodyPr/>
          <a:lstStyle/>
          <a:p>
            <a:pPr marL="0" indent="0">
              <a:buNone/>
            </a:pPr>
            <a:r>
              <a:rPr lang="en-US" dirty="0" smtClean="0"/>
              <a:t>How many students are in your school? You don’t have to tell me the exact number but you should be close. </a:t>
            </a:r>
          </a:p>
        </p:txBody>
      </p:sp>
      <p:sp>
        <p:nvSpPr>
          <p:cNvPr id="5" name="Slide Number Placeholder 4"/>
          <p:cNvSpPr>
            <a:spLocks noGrp="1"/>
          </p:cNvSpPr>
          <p:nvPr>
            <p:ph type="sldNum" sz="quarter" idx="12"/>
          </p:nvPr>
        </p:nvSpPr>
        <p:spPr/>
        <p:txBody>
          <a:bodyPr/>
          <a:lstStyle/>
          <a:p>
            <a:fld id="{FB761C22-DDF4-4E1A-B6FA-78441698A3E0}" type="slidenum">
              <a:rPr lang="en-US" smtClean="0"/>
              <a:pPr/>
              <a:t>39</a:t>
            </a:fld>
            <a:endParaRPr lang="en-US" dirty="0"/>
          </a:p>
        </p:txBody>
      </p:sp>
      <p:pic>
        <p:nvPicPr>
          <p:cNvPr id="5123" name="Picture 3" descr="C:\Users\Heath McGregor\AppData\Local\Microsoft\Windows\Temporary Internet Files\Content.IE5\C6EBCBBA\MP900439327[1].jpg"/>
          <p:cNvPicPr>
            <a:picLocks noChangeAspect="1" noChangeArrowheads="1"/>
          </p:cNvPicPr>
          <p:nvPr/>
        </p:nvPicPr>
        <p:blipFill>
          <a:blip r:embed="rId3" cstate="print"/>
          <a:srcRect/>
          <a:stretch>
            <a:fillRect/>
          </a:stretch>
        </p:blipFill>
        <p:spPr bwMode="auto">
          <a:xfrm>
            <a:off x="5283200" y="1570233"/>
            <a:ext cx="3479800" cy="2959100"/>
          </a:xfrm>
          <a:prstGeom prst="rect">
            <a:avLst/>
          </a:prstGeom>
          <a:noFill/>
          <a:ln>
            <a:solidFill>
              <a:schemeClr val="bg2">
                <a:lumMod val="65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2"/>
          <p:cNvSpPr>
            <a:spLocks noGrp="1"/>
          </p:cNvSpPr>
          <p:nvPr>
            <p:ph type="title"/>
          </p:nvPr>
        </p:nvSpPr>
        <p:spPr>
          <a:xfrm>
            <a:off x="381000" y="230188"/>
            <a:ext cx="8382000" cy="1103312"/>
          </a:xfrm>
        </p:spPr>
        <p:txBody>
          <a:bodyPr>
            <a:normAutofit/>
          </a:bodyPr>
          <a:lstStyle/>
          <a:p>
            <a:r>
              <a:rPr lang="en-US" sz="4000" dirty="0" smtClean="0"/>
              <a:t>SMP4: Model with mathematics </a:t>
            </a:r>
          </a:p>
        </p:txBody>
      </p:sp>
      <p:sp>
        <p:nvSpPr>
          <p:cNvPr id="7" name="Content Placeholder 6"/>
          <p:cNvSpPr>
            <a:spLocks noGrp="1"/>
          </p:cNvSpPr>
          <p:nvPr>
            <p:ph type="body" sz="quarter" idx="10"/>
          </p:nvPr>
        </p:nvSpPr>
        <p:spPr>
          <a:xfrm>
            <a:off x="381000" y="1005840"/>
            <a:ext cx="8382000" cy="4924425"/>
          </a:xfrm>
        </p:spPr>
        <p:txBody>
          <a:bodyPr/>
          <a:lstStyle/>
          <a:p>
            <a:pPr marL="0" indent="0">
              <a:buNone/>
            </a:pPr>
            <a:r>
              <a:rPr lang="en-US" b="1" dirty="0" smtClean="0"/>
              <a:t>Instructional Supports:</a:t>
            </a:r>
          </a:p>
          <a:p>
            <a:r>
              <a:rPr lang="en-US" sz="3100" dirty="0" smtClean="0"/>
              <a:t>Don’t be afraid to challenge students! </a:t>
            </a:r>
          </a:p>
          <a:p>
            <a:r>
              <a:rPr lang="en-US" sz="3100" dirty="0" smtClean="0"/>
              <a:t>Do not interpret the standard too narrowly. </a:t>
            </a:r>
          </a:p>
          <a:p>
            <a:r>
              <a:rPr lang="en-US" sz="3100" dirty="0" smtClean="0"/>
              <a:t>Provide a problem and explicitly ask students to write the equation or number sentence called for in the situation.</a:t>
            </a:r>
          </a:p>
          <a:p>
            <a:r>
              <a:rPr lang="en-US" sz="3100" dirty="0" smtClean="0"/>
              <a:t>Provide a model and ask students to create a situation that matches.</a:t>
            </a:r>
          </a:p>
          <a:p>
            <a:r>
              <a:rPr lang="en-US" sz="3100" dirty="0" smtClean="0"/>
              <a:t>Apply a C-R-A sequence when helping students to progress their thinking. </a:t>
            </a:r>
          </a:p>
        </p:txBody>
      </p:sp>
      <p:sp>
        <p:nvSpPr>
          <p:cNvPr id="5" name="Slide Number Placeholder 4"/>
          <p:cNvSpPr>
            <a:spLocks noGrp="1"/>
          </p:cNvSpPr>
          <p:nvPr>
            <p:ph type="sldNum" sz="quarter" idx="12"/>
          </p:nvPr>
        </p:nvSpPr>
        <p:spPr/>
        <p:txBody>
          <a:bodyPr/>
          <a:lstStyle/>
          <a:p>
            <a:fld id="{897F94DA-C051-4827-92BF-7F0E020D1540}" type="slidenum">
              <a:rPr lang="en-US" smtClean="0"/>
              <a:pPr/>
              <a:t>40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2"/>
          <p:cNvSpPr>
            <a:spLocks noGrp="1"/>
          </p:cNvSpPr>
          <p:nvPr>
            <p:ph type="title"/>
          </p:nvPr>
        </p:nvSpPr>
        <p:spPr>
          <a:xfrm>
            <a:off x="381000" y="230188"/>
            <a:ext cx="8382000" cy="775139"/>
          </a:xfrm>
        </p:spPr>
        <p:txBody>
          <a:bodyPr>
            <a:normAutofit/>
          </a:bodyPr>
          <a:lstStyle/>
          <a:p>
            <a:r>
              <a:rPr lang="en-US" sz="4000" dirty="0" smtClean="0"/>
              <a:t>SMP4: Model with mathematics</a:t>
            </a:r>
          </a:p>
        </p:txBody>
      </p:sp>
      <p:sp>
        <p:nvSpPr>
          <p:cNvPr id="7" name="Content Placeholder 6"/>
          <p:cNvSpPr>
            <a:spLocks noGrp="1"/>
          </p:cNvSpPr>
          <p:nvPr>
            <p:ph type="body" sz="quarter" idx="10"/>
          </p:nvPr>
        </p:nvSpPr>
        <p:spPr>
          <a:xfrm>
            <a:off x="381000" y="112776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9C04B39A-A1E6-40BE-9A63-F6347CB2AC34}" type="slidenum">
              <a:rPr lang="en-US" smtClean="0"/>
              <a:pPr/>
              <a:t>41</a:t>
            </a:fld>
            <a:endParaRPr lang="en-US" dirty="0"/>
          </a:p>
        </p:txBody>
      </p:sp>
      <p:graphicFrame>
        <p:nvGraphicFramePr>
          <p:cNvPr id="10" name="Diagram 9"/>
          <p:cNvGraphicFramePr/>
          <p:nvPr/>
        </p:nvGraphicFramePr>
        <p:xfrm>
          <a:off x="1466850" y="2667000"/>
          <a:ext cx="5867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7590" name="Picture 8" descr="discussion 2.png"/>
          <p:cNvPicPr>
            <a:picLocks noChangeAspect="1" noChangeArrowheads="1"/>
          </p:cNvPicPr>
          <p:nvPr/>
        </p:nvPicPr>
        <p:blipFill>
          <a:blip r:embed="rId8" cstate="print"/>
          <a:srcRect/>
          <a:stretch>
            <a:fillRect/>
          </a:stretch>
        </p:blipFill>
        <p:spPr bwMode="auto">
          <a:xfrm>
            <a:off x="6858000" y="49530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000" dirty="0" smtClean="0"/>
              <a:t>Two Sentence Summary</a:t>
            </a:r>
          </a:p>
        </p:txBody>
      </p:sp>
      <p:sp>
        <p:nvSpPr>
          <p:cNvPr id="4" name="Slide Number Placeholder 3"/>
          <p:cNvSpPr>
            <a:spLocks noGrp="1"/>
          </p:cNvSpPr>
          <p:nvPr>
            <p:ph type="sldNum" sz="quarter" idx="11"/>
          </p:nvPr>
        </p:nvSpPr>
        <p:spPr/>
        <p:txBody>
          <a:bodyPr/>
          <a:lstStyle/>
          <a:p>
            <a:fld id="{E2AC2B6D-EBFF-4EDC-B05D-D6CD9E282CD3}" type="slidenum">
              <a:rPr lang="en-US" smtClean="0"/>
              <a:pPr/>
              <a:t>42</a:t>
            </a:fld>
            <a:endParaRPr lang="en-US" dirty="0"/>
          </a:p>
        </p:txBody>
      </p:sp>
      <p:graphicFrame>
        <p:nvGraphicFramePr>
          <p:cNvPr id="9" name="Diagram 8"/>
          <p:cNvGraphicFramePr/>
          <p:nvPr/>
        </p:nvGraphicFramePr>
        <p:xfrm>
          <a:off x="476250" y="1143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3" name="Picture 6" descr="discussion 2.png"/>
          <p:cNvPicPr>
            <a:picLocks noChangeAspect="1" noChangeArrowheads="1"/>
          </p:cNvPicPr>
          <p:nvPr/>
        </p:nvPicPr>
        <p:blipFill>
          <a:blip r:embed="rId8" cstate="print"/>
          <a:srcRect/>
          <a:stretch>
            <a:fillRect/>
          </a:stretch>
        </p:blipFill>
        <p:spPr bwMode="auto">
          <a:xfrm>
            <a:off x="6400800" y="4495800"/>
            <a:ext cx="1600200" cy="1524000"/>
          </a:xfrm>
          <a:prstGeom prst="rect">
            <a:avLst/>
          </a:prstGeom>
          <a:noFill/>
          <a:ln w="9525">
            <a:noFill/>
            <a:miter lim="800000"/>
            <a:headEnd/>
            <a:tailEnd/>
          </a:ln>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19747" r="21365"/>
          <a:stretch/>
        </p:blipFill>
        <p:spPr>
          <a:xfrm>
            <a:off x="7302793" y="21977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88720"/>
            <a:ext cx="8153400" cy="443198"/>
          </a:xfrm>
        </p:spPr>
        <p:txBody>
          <a:bodyPr/>
          <a:lstStyle/>
          <a:p>
            <a:pPr marL="0" indent="0" algn="ctr">
              <a:buNone/>
            </a:pPr>
            <a:r>
              <a:rPr lang="en-US" b="1" dirty="0" smtClean="0"/>
              <a:t>What tools do students have available? </a:t>
            </a:r>
          </a:p>
        </p:txBody>
      </p:sp>
      <p:sp>
        <p:nvSpPr>
          <p:cNvPr id="69635" name="Title 2"/>
          <p:cNvSpPr>
            <a:spLocks noGrp="1"/>
          </p:cNvSpPr>
          <p:nvPr>
            <p:ph type="title"/>
          </p:nvPr>
        </p:nvSpPr>
        <p:spPr>
          <a:xfrm>
            <a:off x="384048" y="228600"/>
            <a:ext cx="8153400" cy="970726"/>
          </a:xfrm>
        </p:spPr>
        <p:txBody>
          <a:bodyPr>
            <a:normAutofit/>
          </a:bodyPr>
          <a:lstStyle/>
          <a:p>
            <a:r>
              <a:rPr lang="en-US" sz="4000" dirty="0" smtClean="0"/>
              <a:t>SMP5: Use appropriate tools strategically </a:t>
            </a:r>
          </a:p>
        </p:txBody>
      </p:sp>
      <p:sp>
        <p:nvSpPr>
          <p:cNvPr id="4" name="Slide Number Placeholder 3"/>
          <p:cNvSpPr>
            <a:spLocks noGrp="1"/>
          </p:cNvSpPr>
          <p:nvPr>
            <p:ph type="sldNum" sz="quarter" idx="11"/>
          </p:nvPr>
        </p:nvSpPr>
        <p:spPr/>
        <p:txBody>
          <a:bodyPr/>
          <a:lstStyle/>
          <a:p>
            <a:fld id="{55CC2170-9313-4086-83F0-DFC54B8D0B76}" type="slidenum">
              <a:rPr lang="en-US" smtClean="0"/>
              <a:pPr/>
              <a:t>43</a:t>
            </a:fld>
            <a:endParaRPr lang="en-US" dirty="0"/>
          </a:p>
        </p:txBody>
      </p:sp>
      <p:pic>
        <p:nvPicPr>
          <p:cNvPr id="69637" name="Picture 3" descr="C:\Users\Heath McGregor\AppData\Local\Microsoft\Windows\Temporary Internet Files\Content.IE5\SMDR8R45\MP900305812[1].jpg"/>
          <p:cNvPicPr>
            <a:picLocks noChangeAspect="1" noChangeArrowheads="1"/>
          </p:cNvPicPr>
          <p:nvPr/>
        </p:nvPicPr>
        <p:blipFill>
          <a:blip r:embed="rId3" cstate="print"/>
          <a:srcRect/>
          <a:stretch>
            <a:fillRect/>
          </a:stretch>
        </p:blipFill>
        <p:spPr bwMode="auto">
          <a:xfrm>
            <a:off x="4267200" y="3081052"/>
            <a:ext cx="2743200" cy="2560638"/>
          </a:xfrm>
          <a:prstGeom prst="rect">
            <a:avLst/>
          </a:prstGeom>
          <a:noFill/>
          <a:ln w="9525">
            <a:noFill/>
            <a:miter lim="800000"/>
            <a:headEnd/>
            <a:tailEnd/>
          </a:ln>
        </p:spPr>
      </p:pic>
      <p:pic>
        <p:nvPicPr>
          <p:cNvPr id="69638" name="Picture 6" descr="discussion 2.png"/>
          <p:cNvPicPr>
            <a:picLocks noChangeAspect="1" noChangeArrowheads="1"/>
          </p:cNvPicPr>
          <p:nvPr/>
        </p:nvPicPr>
        <p:blipFill>
          <a:blip r:embed="rId4" cstate="print"/>
          <a:srcRect/>
          <a:stretch>
            <a:fillRect/>
          </a:stretch>
        </p:blipFill>
        <p:spPr bwMode="auto">
          <a:xfrm>
            <a:off x="7010400" y="4332288"/>
            <a:ext cx="1600200" cy="1524000"/>
          </a:xfrm>
          <a:prstGeom prst="rect">
            <a:avLst/>
          </a:prstGeom>
          <a:noFill/>
          <a:ln w="9525">
            <a:noFill/>
            <a:miter lim="800000"/>
            <a:headEnd/>
            <a:tailEnd/>
          </a:ln>
        </p:spPr>
      </p:pic>
      <p:pic>
        <p:nvPicPr>
          <p:cNvPr id="69639" name="Picture 7" descr="laptop.JPG"/>
          <p:cNvPicPr>
            <a:picLocks noChangeAspect="1"/>
          </p:cNvPicPr>
          <p:nvPr/>
        </p:nvPicPr>
        <p:blipFill>
          <a:blip r:embed="rId5" cstate="print"/>
          <a:srcRect/>
          <a:stretch>
            <a:fillRect/>
          </a:stretch>
        </p:blipFill>
        <p:spPr bwMode="auto">
          <a:xfrm>
            <a:off x="731520" y="1722120"/>
            <a:ext cx="3505200" cy="2503488"/>
          </a:xfrm>
          <a:prstGeom prst="rect">
            <a:avLst/>
          </a:prstGeom>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6"/>
          <p:cNvSpPr>
            <a:spLocks noGrp="1"/>
          </p:cNvSpPr>
          <p:nvPr>
            <p:ph idx="1"/>
          </p:nvPr>
        </p:nvSpPr>
        <p:spPr>
          <a:xfrm>
            <a:off x="342900" y="1071410"/>
            <a:ext cx="5626227" cy="4973669"/>
          </a:xfrm>
        </p:spPr>
        <p:txBody>
          <a:bodyPr/>
          <a:lstStyle/>
          <a:p>
            <a:pPr marL="0" indent="0">
              <a:buNone/>
            </a:pPr>
            <a:r>
              <a:rPr lang="en-US" sz="3000" b="1" dirty="0" smtClean="0"/>
              <a:t>Mathematically proficient students:</a:t>
            </a:r>
          </a:p>
          <a:p>
            <a:r>
              <a:rPr lang="en-US" sz="3000" dirty="0" smtClean="0"/>
              <a:t>Identify relevant math resources and use them to pose or solve problems</a:t>
            </a:r>
          </a:p>
          <a:p>
            <a:r>
              <a:rPr lang="en-US" sz="3000" dirty="0" smtClean="0"/>
              <a:t>Make sound decisions about the use of specific tools</a:t>
            </a:r>
          </a:p>
          <a:p>
            <a:r>
              <a:rPr lang="en-US" sz="3000" dirty="0" smtClean="0"/>
              <a:t>Use technological tools to explore and deepen understanding of concepts</a:t>
            </a:r>
          </a:p>
          <a:p>
            <a:endParaRPr lang="en-US" dirty="0" smtClean="0"/>
          </a:p>
        </p:txBody>
      </p:sp>
      <p:sp>
        <p:nvSpPr>
          <p:cNvPr id="124931" name="Title 2"/>
          <p:cNvSpPr>
            <a:spLocks noGrp="1"/>
          </p:cNvSpPr>
          <p:nvPr>
            <p:ph type="title"/>
          </p:nvPr>
        </p:nvSpPr>
        <p:spPr>
          <a:xfrm>
            <a:off x="384048" y="169509"/>
            <a:ext cx="8759952" cy="763941"/>
          </a:xfrm>
        </p:spPr>
        <p:txBody>
          <a:bodyPr>
            <a:normAutofit fontScale="90000"/>
          </a:bodyPr>
          <a:lstStyle/>
          <a:p>
            <a:r>
              <a:rPr lang="en-US" dirty="0" smtClean="0"/>
              <a:t>SMP5: Use appropriate tools strategically</a:t>
            </a:r>
          </a:p>
        </p:txBody>
      </p:sp>
      <p:sp>
        <p:nvSpPr>
          <p:cNvPr id="124932" name="Slide Number Placeholder 4"/>
          <p:cNvSpPr>
            <a:spLocks noGrp="1"/>
          </p:cNvSpPr>
          <p:nvPr>
            <p:ph type="sldNum" sz="quarter" idx="11"/>
          </p:nvPr>
        </p:nvSpPr>
        <p:spPr/>
        <p:txBody>
          <a:bodyPr/>
          <a:lstStyle/>
          <a:p>
            <a:fld id="{6742A4BC-50DA-4367-82E4-B865C1433F71}" type="slidenum">
              <a:rPr lang="en-US" smtClean="0"/>
              <a:pPr/>
              <a:t>44</a:t>
            </a:fld>
            <a:endParaRPr lang="en-US"/>
          </a:p>
        </p:txBody>
      </p:sp>
      <p:pic>
        <p:nvPicPr>
          <p:cNvPr id="14338" name="Picture 2" descr="https://encrypted-tbn1.gstatic.com/images?q=tbn:ANd9GcSGPFHZHhtZCaqjNfLeBhstLRvNhO1Ils7M04HS0Y4UVx9qLW2jQg"/>
          <p:cNvPicPr>
            <a:picLocks noChangeAspect="1" noChangeArrowheads="1"/>
          </p:cNvPicPr>
          <p:nvPr/>
        </p:nvPicPr>
        <p:blipFill>
          <a:blip r:embed="rId3" cstate="print"/>
          <a:srcRect t="18250" b="16698"/>
          <a:stretch>
            <a:fillRect/>
          </a:stretch>
        </p:blipFill>
        <p:spPr bwMode="auto">
          <a:xfrm>
            <a:off x="6010275" y="2514600"/>
            <a:ext cx="2752725" cy="17907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val="58822130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p:cNvSpPr>
            <a:spLocks noGrp="1"/>
          </p:cNvSpPr>
          <p:nvPr>
            <p:ph type="title"/>
          </p:nvPr>
        </p:nvSpPr>
        <p:spPr/>
        <p:txBody>
          <a:bodyPr>
            <a:normAutofit/>
          </a:bodyPr>
          <a:lstStyle/>
          <a:p>
            <a:r>
              <a:rPr lang="en-US" sz="4000" dirty="0" smtClean="0"/>
              <a:t>SMP5: Use appropriate tools strategically</a:t>
            </a:r>
          </a:p>
        </p:txBody>
      </p:sp>
      <p:sp>
        <p:nvSpPr>
          <p:cNvPr id="71682" name="Content Placeholder 6"/>
          <p:cNvSpPr>
            <a:spLocks noGrp="1"/>
          </p:cNvSpPr>
          <p:nvPr>
            <p:ph type="body" sz="quarter" idx="10"/>
          </p:nvPr>
        </p:nvSpPr>
        <p:spPr>
          <a:xfrm>
            <a:off x="381000" y="1417320"/>
            <a:ext cx="8382000" cy="1329595"/>
          </a:xfrm>
        </p:spPr>
        <p:txBody>
          <a:bodyPr/>
          <a:lstStyle/>
          <a:p>
            <a:pPr marL="0" indent="0">
              <a:buNone/>
            </a:pPr>
            <a:r>
              <a:rPr lang="en-US" dirty="0" smtClean="0"/>
              <a:t>Arrange the fractions 4/9, 5/8, and 7/12 in order from least to greatest without making common denominators or using decimals. </a:t>
            </a:r>
          </a:p>
        </p:txBody>
      </p:sp>
      <p:sp>
        <p:nvSpPr>
          <p:cNvPr id="5" name="Slide Number Placeholder 4"/>
          <p:cNvSpPr>
            <a:spLocks noGrp="1"/>
          </p:cNvSpPr>
          <p:nvPr>
            <p:ph type="sldNum" sz="quarter" idx="12"/>
          </p:nvPr>
        </p:nvSpPr>
        <p:spPr/>
        <p:txBody>
          <a:bodyPr/>
          <a:lstStyle/>
          <a:p>
            <a:fld id="{79F2A9BE-4B39-43CB-A34A-1AA30A015A85}" type="slidenum">
              <a:rPr lang="en-US" smtClean="0"/>
              <a:pPr/>
              <a:t>45</a:t>
            </a:fld>
            <a:endParaRPr lang="en-US" dirty="0"/>
          </a:p>
        </p:txBody>
      </p:sp>
      <p:sp>
        <p:nvSpPr>
          <p:cNvPr id="8" name="Rectangle 7"/>
          <p:cNvSpPr/>
          <p:nvPr/>
        </p:nvSpPr>
        <p:spPr>
          <a:xfrm>
            <a:off x="914400" y="3447871"/>
            <a:ext cx="6705600" cy="120032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base">
              <a:spcBef>
                <a:spcPct val="0"/>
              </a:spcBef>
              <a:spcAft>
                <a:spcPct val="0"/>
              </a:spcAft>
              <a:defRPr/>
            </a:pPr>
            <a:r>
              <a:rPr lang="en-US" sz="7200" b="1" baseline="30000" dirty="0">
                <a:ln/>
                <a:solidFill>
                  <a:srgbClr val="1C3E95"/>
                </a:solidFill>
                <a:latin typeface="Arial" charset="0"/>
              </a:rPr>
              <a:t>4</a:t>
            </a:r>
            <a:r>
              <a:rPr lang="en-US" sz="7200" b="1" dirty="0">
                <a:ln/>
                <a:solidFill>
                  <a:srgbClr val="1C3E95"/>
                </a:solidFill>
                <a:latin typeface="Arial" charset="0"/>
              </a:rPr>
              <a:t>/</a:t>
            </a:r>
            <a:r>
              <a:rPr lang="en-US" sz="7200" b="1" baseline="-25000" dirty="0">
                <a:ln/>
                <a:solidFill>
                  <a:srgbClr val="1C3E95"/>
                </a:solidFill>
                <a:latin typeface="Arial" charset="0"/>
              </a:rPr>
              <a:t>9</a:t>
            </a:r>
            <a:r>
              <a:rPr lang="en-US" sz="7200" b="1" dirty="0">
                <a:ln/>
                <a:solidFill>
                  <a:srgbClr val="1C3E95"/>
                </a:solidFill>
                <a:latin typeface="Arial" charset="0"/>
              </a:rPr>
              <a:t>	</a:t>
            </a:r>
            <a:r>
              <a:rPr lang="en-US" sz="7200" b="1" baseline="30000" dirty="0">
                <a:ln/>
                <a:solidFill>
                  <a:srgbClr val="1C3E95"/>
                </a:solidFill>
                <a:latin typeface="Arial" charset="0"/>
              </a:rPr>
              <a:t>5</a:t>
            </a:r>
            <a:r>
              <a:rPr lang="en-US" sz="7200" b="1" dirty="0">
                <a:ln/>
                <a:solidFill>
                  <a:srgbClr val="1C3E95"/>
                </a:solidFill>
                <a:latin typeface="Arial" charset="0"/>
              </a:rPr>
              <a:t>/</a:t>
            </a:r>
            <a:r>
              <a:rPr lang="en-US" sz="7200" b="1" baseline="-25000" dirty="0">
                <a:ln/>
                <a:solidFill>
                  <a:srgbClr val="1C3E95"/>
                </a:solidFill>
                <a:latin typeface="Arial" charset="0"/>
              </a:rPr>
              <a:t>8</a:t>
            </a:r>
            <a:r>
              <a:rPr lang="en-US" sz="7200" b="1" dirty="0">
                <a:ln/>
                <a:solidFill>
                  <a:srgbClr val="1C3E95"/>
                </a:solidFill>
                <a:latin typeface="Arial" charset="0"/>
              </a:rPr>
              <a:t>	</a:t>
            </a:r>
            <a:r>
              <a:rPr lang="en-US" sz="7200" b="1" baseline="30000" dirty="0">
                <a:ln/>
                <a:solidFill>
                  <a:srgbClr val="1C3E95"/>
                </a:solidFill>
                <a:latin typeface="Arial" charset="0"/>
              </a:rPr>
              <a:t>7</a:t>
            </a:r>
            <a:r>
              <a:rPr lang="en-US" sz="7200" b="1" dirty="0">
                <a:ln/>
                <a:solidFill>
                  <a:srgbClr val="1C3E95"/>
                </a:solidFill>
                <a:latin typeface="Arial" charset="0"/>
              </a:rPr>
              <a:t>/</a:t>
            </a:r>
            <a:r>
              <a:rPr lang="en-US" sz="7200" b="1" baseline="-25000" dirty="0">
                <a:ln/>
                <a:solidFill>
                  <a:srgbClr val="1C3E95"/>
                </a:solidFill>
                <a:latin typeface="Arial" charset="0"/>
              </a:rPr>
              <a:t>12</a:t>
            </a:r>
          </a:p>
        </p:txBody>
      </p:sp>
      <p:pic>
        <p:nvPicPr>
          <p:cNvPr id="71686" name="Picture 5" descr="discussion 2.png"/>
          <p:cNvPicPr>
            <a:picLocks noChangeAspect="1" noChangeArrowheads="1"/>
          </p:cNvPicPr>
          <p:nvPr/>
        </p:nvPicPr>
        <p:blipFill>
          <a:blip r:embed="rId3" cstate="print"/>
          <a:srcRect/>
          <a:stretch>
            <a:fillRect/>
          </a:stretch>
        </p:blipFill>
        <p:spPr bwMode="auto">
          <a:xfrm>
            <a:off x="7239000" y="4581525"/>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a:xfrm>
            <a:off x="381000" y="230188"/>
            <a:ext cx="8382000" cy="882332"/>
          </a:xfrm>
        </p:spPr>
        <p:txBody>
          <a:bodyPr>
            <a:normAutofit/>
          </a:bodyPr>
          <a:lstStyle/>
          <a:p>
            <a:r>
              <a:rPr lang="en-US" sz="4000" dirty="0" smtClean="0"/>
              <a:t>SMP5: Use appropriate tools strategically </a:t>
            </a:r>
          </a:p>
        </p:txBody>
      </p:sp>
      <p:sp>
        <p:nvSpPr>
          <p:cNvPr id="7" name="Content Placeholder 6"/>
          <p:cNvSpPr>
            <a:spLocks noGrp="1"/>
          </p:cNvSpPr>
          <p:nvPr>
            <p:ph type="body" sz="quarter" idx="10"/>
          </p:nvPr>
        </p:nvSpPr>
        <p:spPr>
          <a:xfrm>
            <a:off x="381000" y="998220"/>
            <a:ext cx="8382000" cy="4644348"/>
          </a:xfrm>
        </p:spPr>
        <p:txBody>
          <a:bodyPr/>
          <a:lstStyle/>
          <a:p>
            <a:pPr marL="0" indent="0">
              <a:buNone/>
            </a:pPr>
            <a:r>
              <a:rPr lang="en-US" b="1" dirty="0" smtClean="0"/>
              <a:t>Instructional Supports: </a:t>
            </a:r>
          </a:p>
          <a:p>
            <a:r>
              <a:rPr lang="en-US" sz="3000" dirty="0" smtClean="0"/>
              <a:t>Don’t be afraid to challenge students! </a:t>
            </a:r>
          </a:p>
          <a:p>
            <a:r>
              <a:rPr lang="en-US" sz="3000" dirty="0" smtClean="0"/>
              <a:t>Have students brainstorm tools that they might use to solve the problem during the problem introduction.</a:t>
            </a:r>
          </a:p>
          <a:p>
            <a:r>
              <a:rPr lang="en-US" sz="3000" dirty="0" smtClean="0"/>
              <a:t>Use students’ prior knowledge about how they used tools to solve other problems.</a:t>
            </a:r>
          </a:p>
          <a:p>
            <a:r>
              <a:rPr lang="en-US" sz="3000" dirty="0" smtClean="0"/>
              <a:t>Make a variety of math tools available.</a:t>
            </a:r>
          </a:p>
          <a:p>
            <a:r>
              <a:rPr lang="en-US" sz="3000" dirty="0" smtClean="0"/>
              <a:t>Have participants evaluate their choice of tool after they have solved to problem.</a:t>
            </a:r>
            <a:endParaRPr lang="en-US" dirty="0" smtClean="0"/>
          </a:p>
        </p:txBody>
      </p:sp>
      <p:sp>
        <p:nvSpPr>
          <p:cNvPr id="5" name="Slide Number Placeholder 4"/>
          <p:cNvSpPr>
            <a:spLocks noGrp="1"/>
          </p:cNvSpPr>
          <p:nvPr>
            <p:ph type="sldNum" sz="quarter" idx="12"/>
          </p:nvPr>
        </p:nvSpPr>
        <p:spPr/>
        <p:txBody>
          <a:bodyPr/>
          <a:lstStyle/>
          <a:p>
            <a:fld id="{FD746767-6D2F-4105-9163-6489A9F432C4}" type="slidenum">
              <a:rPr lang="en-US" smtClean="0"/>
              <a:pPr/>
              <a:t>46</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p:cNvSpPr>
            <a:spLocks noGrp="1"/>
          </p:cNvSpPr>
          <p:nvPr>
            <p:ph type="title"/>
          </p:nvPr>
        </p:nvSpPr>
        <p:spPr>
          <a:xfrm>
            <a:off x="381000" y="230188"/>
            <a:ext cx="8382000" cy="827850"/>
          </a:xfrm>
        </p:spPr>
        <p:txBody>
          <a:bodyPr>
            <a:normAutofit/>
          </a:bodyPr>
          <a:lstStyle/>
          <a:p>
            <a:r>
              <a:rPr lang="en-US" sz="4000" dirty="0" smtClean="0"/>
              <a:t>SMP5: Use appropriate tools strategically</a:t>
            </a:r>
          </a:p>
        </p:txBody>
      </p:sp>
      <p:sp>
        <p:nvSpPr>
          <p:cNvPr id="7" name="Content Placeholder 6"/>
          <p:cNvSpPr>
            <a:spLocks noGrp="1"/>
          </p:cNvSpPr>
          <p:nvPr>
            <p:ph type="body" sz="quarter" idx="10"/>
          </p:nvPr>
        </p:nvSpPr>
        <p:spPr>
          <a:xfrm>
            <a:off x="381000" y="92202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19EF2A77-AAB6-436E-95CB-0AD354DB57B1}" type="slidenum">
              <a:rPr lang="en-US" smtClean="0"/>
              <a:pPr/>
              <a:t>47</a:t>
            </a:fld>
            <a:endParaRPr lang="en-US" dirty="0"/>
          </a:p>
        </p:txBody>
      </p:sp>
      <p:graphicFrame>
        <p:nvGraphicFramePr>
          <p:cNvPr id="10" name="Diagram 9"/>
          <p:cNvGraphicFramePr/>
          <p:nvPr>
            <p:extLst>
              <p:ext uri="{D42A27DB-BD31-4B8C-83A1-F6EECF244321}">
                <p14:modId xmlns:p14="http://schemas.microsoft.com/office/powerpoint/2010/main" val="3807860612"/>
              </p:ext>
            </p:extLst>
          </p:nvPr>
        </p:nvGraphicFramePr>
        <p:xfrm>
          <a:off x="800100" y="2682240"/>
          <a:ext cx="66675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4" name="Picture 8" descr="discussion 2.png"/>
          <p:cNvPicPr>
            <a:picLocks noChangeAspect="1" noChangeArrowheads="1"/>
          </p:cNvPicPr>
          <p:nvPr/>
        </p:nvPicPr>
        <p:blipFill>
          <a:blip r:embed="rId8" cstate="print"/>
          <a:srcRect/>
          <a:stretch>
            <a:fillRect/>
          </a:stretch>
        </p:blipFill>
        <p:spPr bwMode="auto">
          <a:xfrm>
            <a:off x="5638800" y="496824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normAutofit/>
          </a:bodyPr>
          <a:lstStyle/>
          <a:p>
            <a:r>
              <a:rPr lang="en-US" sz="4000" dirty="0" smtClean="0"/>
              <a:t>SMP6: Attend to precision </a:t>
            </a:r>
          </a:p>
        </p:txBody>
      </p:sp>
      <p:sp>
        <p:nvSpPr>
          <p:cNvPr id="4" name="Slide Number Placeholder 3"/>
          <p:cNvSpPr>
            <a:spLocks noGrp="1"/>
          </p:cNvSpPr>
          <p:nvPr>
            <p:ph type="sldNum" sz="quarter" idx="12"/>
          </p:nvPr>
        </p:nvSpPr>
        <p:spPr/>
        <p:txBody>
          <a:bodyPr/>
          <a:lstStyle/>
          <a:p>
            <a:fld id="{D126A3D1-048C-44B9-B4D3-26FE606CB7B2}" type="slidenum">
              <a:rPr lang="en-US" smtClean="0"/>
              <a:pPr/>
              <a:t>48</a:t>
            </a:fld>
            <a:endParaRPr lang="en-US" dirty="0"/>
          </a:p>
        </p:txBody>
      </p:sp>
      <p:graphicFrame>
        <p:nvGraphicFramePr>
          <p:cNvPr id="9" name="Diagram 8"/>
          <p:cNvGraphicFramePr/>
          <p:nvPr>
            <p:extLst>
              <p:ext uri="{D42A27DB-BD31-4B8C-83A1-F6EECF244321}">
                <p14:modId xmlns:p14="http://schemas.microsoft.com/office/powerpoint/2010/main" val="1229149689"/>
              </p:ext>
            </p:extLst>
          </p:nvPr>
        </p:nvGraphicFramePr>
        <p:xfrm>
          <a:off x="685800" y="1352550"/>
          <a:ext cx="77038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2"/>
          <p:cNvSpPr>
            <a:spLocks noGrp="1"/>
          </p:cNvSpPr>
          <p:nvPr>
            <p:ph type="title"/>
          </p:nvPr>
        </p:nvSpPr>
        <p:spPr/>
        <p:txBody>
          <a:bodyPr>
            <a:normAutofit fontScale="90000"/>
          </a:bodyPr>
          <a:lstStyle/>
          <a:p>
            <a:r>
              <a:rPr lang="en-US" dirty="0" smtClean="0"/>
              <a:t>SMP1: Make sense of problems and persevere in solving them </a:t>
            </a:r>
          </a:p>
        </p:txBody>
      </p:sp>
      <p:sp>
        <p:nvSpPr>
          <p:cNvPr id="48130" name="Content Placeholder 1"/>
          <p:cNvSpPr>
            <a:spLocks noGrp="1"/>
          </p:cNvSpPr>
          <p:nvPr>
            <p:ph type="body" sz="quarter" idx="10"/>
          </p:nvPr>
        </p:nvSpPr>
        <p:spPr>
          <a:xfrm>
            <a:off x="444062" y="1401555"/>
            <a:ext cx="8382000" cy="4244969"/>
          </a:xfrm>
        </p:spPr>
        <p:txBody>
          <a:bodyPr/>
          <a:lstStyle/>
          <a:p>
            <a:endParaRPr lang="en-US" smtClean="0"/>
          </a:p>
          <a:p>
            <a:endParaRPr lang="en-US" smtClean="0"/>
          </a:p>
        </p:txBody>
      </p:sp>
      <p:sp>
        <p:nvSpPr>
          <p:cNvPr id="4" name="Slide Number Placeholder 3"/>
          <p:cNvSpPr>
            <a:spLocks noGrp="1"/>
          </p:cNvSpPr>
          <p:nvPr>
            <p:ph type="sldNum" sz="quarter" idx="12"/>
          </p:nvPr>
        </p:nvSpPr>
        <p:spPr/>
        <p:txBody>
          <a:bodyPr/>
          <a:lstStyle/>
          <a:p>
            <a:fld id="{47F1CC1B-AFBF-4D22-9F28-44871AFA1302}" type="slidenum">
              <a:rPr lang="en-US" smtClean="0"/>
              <a:pPr/>
              <a:t>22</a:t>
            </a:fld>
            <a:endParaRPr lang="en-US"/>
          </a:p>
        </p:txBody>
      </p:sp>
      <p:pic>
        <p:nvPicPr>
          <p:cNvPr id="48133" name="Picture 4" descr="discussion 2.png"/>
          <p:cNvPicPr>
            <a:picLocks noChangeAspect="1" noChangeArrowheads="1"/>
          </p:cNvPicPr>
          <p:nvPr/>
        </p:nvPicPr>
        <p:blipFill>
          <a:blip r:embed="rId3" cstate="print"/>
          <a:srcRect/>
          <a:stretch>
            <a:fillRect/>
          </a:stretch>
        </p:blipFill>
        <p:spPr bwMode="auto">
          <a:xfrm>
            <a:off x="6477000" y="4876800"/>
            <a:ext cx="1600200" cy="1524000"/>
          </a:xfrm>
          <a:prstGeom prst="rect">
            <a:avLst/>
          </a:prstGeom>
          <a:noFill/>
          <a:ln w="9525">
            <a:noFill/>
            <a:miter lim="800000"/>
            <a:headEnd/>
            <a:tailEnd/>
          </a:ln>
        </p:spPr>
      </p:pic>
      <p:graphicFrame>
        <p:nvGraphicFramePr>
          <p:cNvPr id="7" name="Diagram 6"/>
          <p:cNvGraphicFramePr/>
          <p:nvPr/>
        </p:nvGraphicFramePr>
        <p:xfrm>
          <a:off x="609600" y="1270000"/>
          <a:ext cx="7848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2"/>
          <p:cNvSpPr>
            <a:spLocks noGrp="1"/>
          </p:cNvSpPr>
          <p:nvPr>
            <p:ph type="title"/>
          </p:nvPr>
        </p:nvSpPr>
        <p:spPr/>
        <p:txBody>
          <a:bodyPr>
            <a:normAutofit/>
          </a:bodyPr>
          <a:lstStyle/>
          <a:p>
            <a:r>
              <a:rPr lang="en-US" sz="4000" dirty="0" smtClean="0"/>
              <a:t>SMP6: Attend to precision</a:t>
            </a:r>
          </a:p>
        </p:txBody>
      </p:sp>
      <p:sp>
        <p:nvSpPr>
          <p:cNvPr id="75779" name="Content Placeholder 6"/>
          <p:cNvSpPr>
            <a:spLocks noGrp="1"/>
          </p:cNvSpPr>
          <p:nvPr>
            <p:ph type="body" sz="quarter" idx="10"/>
          </p:nvPr>
        </p:nvSpPr>
        <p:spPr>
          <a:xfrm>
            <a:off x="304800" y="1085850"/>
            <a:ext cx="5886450" cy="5275290"/>
          </a:xfrm>
        </p:spPr>
        <p:txBody>
          <a:bodyPr wrap="square"/>
          <a:lstStyle/>
          <a:p>
            <a:pPr marL="0" indent="0">
              <a:spcAft>
                <a:spcPts val="1200"/>
              </a:spcAft>
              <a:buNone/>
            </a:pPr>
            <a:r>
              <a:rPr lang="en-US" b="1" dirty="0" smtClean="0"/>
              <a:t>Mathematically proficient students:</a:t>
            </a:r>
          </a:p>
          <a:p>
            <a:r>
              <a:rPr lang="en-US" sz="3000" dirty="0" smtClean="0"/>
              <a:t>Communicate precisely using clear definitions</a:t>
            </a:r>
          </a:p>
          <a:p>
            <a:r>
              <a:rPr lang="en-US" sz="3000" dirty="0" smtClean="0"/>
              <a:t>State the meaning of symbols, calculate accurately and efficiently</a:t>
            </a:r>
          </a:p>
          <a:p>
            <a:r>
              <a:rPr lang="en-US" sz="3000" dirty="0" smtClean="0"/>
              <a:t>Provide carefully formulated explanations</a:t>
            </a:r>
          </a:p>
          <a:p>
            <a:r>
              <a:rPr lang="en-US" sz="3000" dirty="0" smtClean="0"/>
              <a:t>Label accurately when measuring and graphing</a:t>
            </a:r>
          </a:p>
          <a:p>
            <a:endParaRPr lang="en-US" dirty="0" smtClean="0"/>
          </a:p>
        </p:txBody>
      </p:sp>
      <p:sp>
        <p:nvSpPr>
          <p:cNvPr id="5" name="Slide Number Placeholder 4"/>
          <p:cNvSpPr>
            <a:spLocks noGrp="1"/>
          </p:cNvSpPr>
          <p:nvPr>
            <p:ph type="sldNum" sz="quarter" idx="12"/>
          </p:nvPr>
        </p:nvSpPr>
        <p:spPr/>
        <p:txBody>
          <a:bodyPr/>
          <a:lstStyle/>
          <a:p>
            <a:fld id="{0CE42934-ABCC-4F73-AD8E-44B9CB26FB22}" type="slidenum">
              <a:rPr lang="en-US" smtClean="0"/>
              <a:pPr/>
              <a:t>49</a:t>
            </a:fld>
            <a:endParaRPr lang="en-US" dirty="0"/>
          </a:p>
        </p:txBody>
      </p:sp>
      <p:pic>
        <p:nvPicPr>
          <p:cNvPr id="246790" name="Picture 6" descr="C:\Users\Heath McGregor\AppData\Local\Microsoft\Windows\Temporary Internet Files\Content.IE5\6FBSS5NJ\MP900399542[1].jpg"/>
          <p:cNvPicPr>
            <a:picLocks noChangeAspect="1" noChangeArrowheads="1"/>
          </p:cNvPicPr>
          <p:nvPr/>
        </p:nvPicPr>
        <p:blipFill>
          <a:blip r:embed="rId3" cstate="print"/>
          <a:stretch>
            <a:fillRect/>
          </a:stretch>
        </p:blipFill>
        <p:spPr bwMode="auto">
          <a:xfrm>
            <a:off x="6316980" y="944880"/>
            <a:ext cx="2486025" cy="1985963"/>
          </a:xfrm>
          <a:prstGeom prst="rect">
            <a:avLst/>
          </a:prstGeom>
          <a:noFill/>
          <a:ln>
            <a:solidFill>
              <a:schemeClr val="tx1">
                <a:lumMod val="50000"/>
                <a:lumOff val="50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a:xfrm>
            <a:off x="381000" y="230188"/>
            <a:ext cx="8382000" cy="782643"/>
          </a:xfrm>
        </p:spPr>
        <p:txBody>
          <a:bodyPr>
            <a:normAutofit/>
          </a:bodyPr>
          <a:lstStyle/>
          <a:p>
            <a:r>
              <a:rPr lang="en-US" sz="4000" dirty="0" smtClean="0"/>
              <a:t>SMP6: Attend to precision</a:t>
            </a:r>
          </a:p>
        </p:txBody>
      </p:sp>
      <p:sp>
        <p:nvSpPr>
          <p:cNvPr id="7" name="Content Placeholder 6"/>
          <p:cNvSpPr>
            <a:spLocks noGrp="1"/>
          </p:cNvSpPr>
          <p:nvPr>
            <p:ph type="body" sz="quarter" idx="10"/>
          </p:nvPr>
        </p:nvSpPr>
        <p:spPr>
          <a:xfrm>
            <a:off x="419100" y="1112520"/>
            <a:ext cx="8382000" cy="2068259"/>
          </a:xfrm>
        </p:spPr>
        <p:txBody>
          <a:bodyPr/>
          <a:lstStyle/>
          <a:p>
            <a:pPr marL="0" indent="0">
              <a:buNone/>
            </a:pPr>
            <a:r>
              <a:rPr lang="en-US" dirty="0" smtClean="0"/>
              <a:t>What makes a square a square? </a:t>
            </a:r>
          </a:p>
          <a:p>
            <a:pPr marL="0" indent="0">
              <a:buNone/>
            </a:pPr>
            <a:r>
              <a:rPr lang="en-US" dirty="0" smtClean="0"/>
              <a:t>What makes a rectangle a rectangle?</a:t>
            </a:r>
          </a:p>
          <a:p>
            <a:pPr marL="0" indent="0">
              <a:buNone/>
            </a:pPr>
            <a:r>
              <a:rPr lang="en-US" dirty="0" smtClean="0"/>
              <a:t>Is a rectangle a square?</a:t>
            </a:r>
          </a:p>
          <a:p>
            <a:pPr marL="0" indent="0">
              <a:buNone/>
            </a:pPr>
            <a:r>
              <a:rPr lang="en-US" dirty="0" smtClean="0"/>
              <a:t>Is a square a rectangle?</a:t>
            </a:r>
          </a:p>
        </p:txBody>
      </p:sp>
      <p:sp>
        <p:nvSpPr>
          <p:cNvPr id="5" name="Slide Number Placeholder 4"/>
          <p:cNvSpPr>
            <a:spLocks noGrp="1"/>
          </p:cNvSpPr>
          <p:nvPr>
            <p:ph type="sldNum" sz="quarter" idx="12"/>
          </p:nvPr>
        </p:nvSpPr>
        <p:spPr/>
        <p:txBody>
          <a:bodyPr/>
          <a:lstStyle/>
          <a:p>
            <a:fld id="{1DDEDCDE-FDF9-4242-930E-7069378FC3C0}" type="slidenum">
              <a:rPr lang="en-US" smtClean="0"/>
              <a:pPr/>
              <a:t>50</a:t>
            </a:fld>
            <a:endParaRPr lang="en-US" dirty="0"/>
          </a:p>
        </p:txBody>
      </p:sp>
      <p:sp>
        <p:nvSpPr>
          <p:cNvPr id="6" name="Rectangle 5"/>
          <p:cNvSpPr/>
          <p:nvPr/>
        </p:nvSpPr>
        <p:spPr>
          <a:xfrm>
            <a:off x="800100" y="3676650"/>
            <a:ext cx="129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2590800" y="3676650"/>
            <a:ext cx="3048000"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76807" name="Picture 7" descr="discussion 2.png"/>
          <p:cNvPicPr>
            <a:picLocks noChangeAspect="1" noChangeArrowheads="1"/>
          </p:cNvPicPr>
          <p:nvPr/>
        </p:nvPicPr>
        <p:blipFill>
          <a:blip r:embed="rId3" cstate="print"/>
          <a:srcRect/>
          <a:stretch>
            <a:fillRect/>
          </a:stretch>
        </p:blipFill>
        <p:spPr bwMode="auto">
          <a:xfrm>
            <a:off x="6671310" y="4476750"/>
            <a:ext cx="1295400" cy="1295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2"/>
          <p:cNvSpPr>
            <a:spLocks noGrp="1"/>
          </p:cNvSpPr>
          <p:nvPr>
            <p:ph type="title"/>
          </p:nvPr>
        </p:nvSpPr>
        <p:spPr>
          <a:xfrm>
            <a:off x="381000" y="230188"/>
            <a:ext cx="8382000" cy="775139"/>
          </a:xfrm>
        </p:spPr>
        <p:txBody>
          <a:bodyPr>
            <a:normAutofit/>
          </a:bodyPr>
          <a:lstStyle/>
          <a:p>
            <a:r>
              <a:rPr lang="en-US" sz="4000" dirty="0" smtClean="0"/>
              <a:t>SMP6: Attend to precision </a:t>
            </a:r>
          </a:p>
        </p:txBody>
      </p:sp>
      <p:sp>
        <p:nvSpPr>
          <p:cNvPr id="7" name="Content Placeholder 6"/>
          <p:cNvSpPr>
            <a:spLocks noGrp="1"/>
          </p:cNvSpPr>
          <p:nvPr>
            <p:ph type="body" sz="quarter" idx="10"/>
          </p:nvPr>
        </p:nvSpPr>
        <p:spPr>
          <a:xfrm>
            <a:off x="381000" y="944880"/>
            <a:ext cx="8382000" cy="5259901"/>
          </a:xfrm>
        </p:spPr>
        <p:txBody>
          <a:bodyPr/>
          <a:lstStyle/>
          <a:p>
            <a:pPr marL="0" indent="0">
              <a:buNone/>
            </a:pPr>
            <a:r>
              <a:rPr lang="en-US" b="1" dirty="0" smtClean="0"/>
              <a:t>Instructional Supports:</a:t>
            </a:r>
          </a:p>
          <a:p>
            <a:r>
              <a:rPr lang="en-US" sz="3000" dirty="0" smtClean="0"/>
              <a:t>Don’t be afraid to challenge students! </a:t>
            </a:r>
          </a:p>
          <a:p>
            <a:r>
              <a:rPr lang="en-US" sz="3000" dirty="0" smtClean="0"/>
              <a:t>Be vigilant. Precision should become habit.</a:t>
            </a:r>
          </a:p>
          <a:p>
            <a:r>
              <a:rPr lang="en-US" sz="3000" dirty="0" smtClean="0"/>
              <a:t>Model the standard. Students will speak the language that you speak. </a:t>
            </a:r>
          </a:p>
          <a:p>
            <a:r>
              <a:rPr lang="en-US" sz="3000" dirty="0" smtClean="0"/>
              <a:t>Ask questions such as:</a:t>
            </a:r>
          </a:p>
          <a:p>
            <a:pPr lvl="1"/>
            <a:r>
              <a:rPr lang="en-US" dirty="0"/>
              <a:t>What </a:t>
            </a:r>
            <a:r>
              <a:rPr lang="en-US" dirty="0" smtClean="0"/>
              <a:t>does </a:t>
            </a:r>
            <a:r>
              <a:rPr lang="en-US" dirty="0"/>
              <a:t>the term/symbol ____ </a:t>
            </a:r>
            <a:r>
              <a:rPr lang="en-US" dirty="0" smtClean="0"/>
              <a:t>mean?</a:t>
            </a:r>
          </a:p>
          <a:p>
            <a:pPr lvl="1"/>
            <a:r>
              <a:rPr lang="en-US" dirty="0" smtClean="0"/>
              <a:t>What math words can you use?</a:t>
            </a:r>
          </a:p>
          <a:p>
            <a:pPr lvl="1"/>
            <a:r>
              <a:rPr lang="en-US" dirty="0" smtClean="0"/>
              <a:t>What labels will you need to use?</a:t>
            </a:r>
          </a:p>
          <a:p>
            <a:pPr lvl="1"/>
            <a:r>
              <a:rPr lang="en-US" dirty="0" smtClean="0"/>
              <a:t>Have you labeled everything correctly?</a:t>
            </a:r>
            <a:endParaRPr lang="en-US" sz="3200" dirty="0" smtClean="0"/>
          </a:p>
          <a:p>
            <a:pPr lvl="1"/>
            <a:endParaRPr lang="en-US" dirty="0" smtClean="0"/>
          </a:p>
        </p:txBody>
      </p:sp>
      <p:sp>
        <p:nvSpPr>
          <p:cNvPr id="5" name="Slide Number Placeholder 4"/>
          <p:cNvSpPr>
            <a:spLocks noGrp="1"/>
          </p:cNvSpPr>
          <p:nvPr>
            <p:ph type="sldNum" sz="quarter" idx="12"/>
          </p:nvPr>
        </p:nvSpPr>
        <p:spPr/>
        <p:txBody>
          <a:bodyPr/>
          <a:lstStyle/>
          <a:p>
            <a:fld id="{50DDC0CB-F610-4B87-A0DF-E1A29A3323E4}" type="slidenum">
              <a:rPr lang="en-US" smtClean="0"/>
              <a:pPr/>
              <a:t>51</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2"/>
          <p:cNvSpPr>
            <a:spLocks noGrp="1"/>
          </p:cNvSpPr>
          <p:nvPr>
            <p:ph type="title"/>
          </p:nvPr>
        </p:nvSpPr>
        <p:spPr/>
        <p:txBody>
          <a:bodyPr>
            <a:normAutofit/>
          </a:bodyPr>
          <a:lstStyle/>
          <a:p>
            <a:r>
              <a:rPr lang="en-US" sz="4000" dirty="0" smtClean="0"/>
              <a:t>SMP6: Attend to precision</a:t>
            </a:r>
          </a:p>
        </p:txBody>
      </p:sp>
      <p:sp>
        <p:nvSpPr>
          <p:cNvPr id="7" name="Content Placeholder 6"/>
          <p:cNvSpPr>
            <a:spLocks noGrp="1"/>
          </p:cNvSpPr>
          <p:nvPr>
            <p:ph type="body" sz="quarter" idx="10"/>
          </p:nvPr>
        </p:nvSpPr>
        <p:spPr>
          <a:xfrm>
            <a:off x="285750" y="922020"/>
            <a:ext cx="8382000" cy="1304973"/>
          </a:xfrm>
        </p:spPr>
        <p:txBody>
          <a:bodyPr/>
          <a:lstStyle/>
          <a:p>
            <a:pPr marL="0" indent="0">
              <a:buNone/>
            </a:pPr>
            <a:r>
              <a:rPr lang="en-US"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60597DB8-7A84-42CE-A50C-95B642EA131F}" type="slidenum">
              <a:rPr lang="en-US" smtClean="0"/>
              <a:pPr/>
              <a:t>52</a:t>
            </a:fld>
            <a:endParaRPr lang="en-US" dirty="0"/>
          </a:p>
        </p:txBody>
      </p:sp>
      <p:graphicFrame>
        <p:nvGraphicFramePr>
          <p:cNvPr id="15" name="Diagram 14"/>
          <p:cNvGraphicFramePr/>
          <p:nvPr>
            <p:extLst>
              <p:ext uri="{D42A27DB-BD31-4B8C-83A1-F6EECF244321}">
                <p14:modId xmlns:p14="http://schemas.microsoft.com/office/powerpoint/2010/main" val="1765526279"/>
              </p:ext>
            </p:extLst>
          </p:nvPr>
        </p:nvGraphicFramePr>
        <p:xfrm>
          <a:off x="781050" y="2590800"/>
          <a:ext cx="7543800"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4" name="Picture 9" descr="discussion 2.png"/>
          <p:cNvPicPr>
            <a:picLocks noChangeAspect="1" noChangeArrowheads="1"/>
          </p:cNvPicPr>
          <p:nvPr/>
        </p:nvPicPr>
        <p:blipFill>
          <a:blip r:embed="rId8" cstate="print"/>
          <a:srcRect/>
          <a:stretch>
            <a:fillRect/>
          </a:stretch>
        </p:blipFill>
        <p:spPr bwMode="auto">
          <a:xfrm>
            <a:off x="3912870" y="46863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normAutofit/>
          </a:bodyPr>
          <a:lstStyle/>
          <a:p>
            <a:r>
              <a:rPr sz="4000" dirty="0" smtClean="0"/>
              <a:t>SMP7: Look for and make use of structure </a:t>
            </a:r>
          </a:p>
        </p:txBody>
      </p:sp>
      <p:sp>
        <p:nvSpPr>
          <p:cNvPr id="2" name="Content Placeholder 1"/>
          <p:cNvSpPr>
            <a:spLocks noGrp="1"/>
          </p:cNvSpPr>
          <p:nvPr>
            <p:ph type="body" sz="quarter" idx="10"/>
          </p:nvPr>
        </p:nvSpPr>
        <p:spPr>
          <a:xfrm>
            <a:off x="381000" y="1417320"/>
            <a:ext cx="8382000" cy="443198"/>
          </a:xfrm>
        </p:spPr>
        <p:txBody>
          <a:bodyPr/>
          <a:lstStyle/>
          <a:p>
            <a:pPr>
              <a:defRPr/>
            </a:pPr>
            <a:r>
              <a:rPr lang="en-US" dirty="0" smtClean="0"/>
              <a:t>What do they meant by “structure”?</a:t>
            </a:r>
          </a:p>
        </p:txBody>
      </p:sp>
      <p:sp>
        <p:nvSpPr>
          <p:cNvPr id="4" name="Slide Number Placeholder 3"/>
          <p:cNvSpPr>
            <a:spLocks noGrp="1"/>
          </p:cNvSpPr>
          <p:nvPr>
            <p:ph type="sldNum" sz="quarter" idx="12"/>
          </p:nvPr>
        </p:nvSpPr>
        <p:spPr/>
        <p:txBody>
          <a:bodyPr/>
          <a:lstStyle/>
          <a:p>
            <a:pPr>
              <a:defRPr/>
            </a:pPr>
            <a:fld id="{97F1165F-EE2F-4051-B872-2DCFEC8128B7}" type="slidenum">
              <a:rPr lang="en-US">
                <a:solidFill>
                  <a:prstClr val="black">
                    <a:tint val="75000"/>
                  </a:prstClr>
                </a:solidFill>
              </a:rPr>
              <a:pPr>
                <a:defRPr/>
              </a:pPr>
              <a:t>53</a:t>
            </a:fld>
            <a:endParaRPr lang="en-US" dirty="0">
              <a:solidFill>
                <a:prstClr val="black">
                  <a:tint val="75000"/>
                </a:prstClr>
              </a:solidFill>
            </a:endParaRPr>
          </a:p>
        </p:txBody>
      </p:sp>
      <p:pic>
        <p:nvPicPr>
          <p:cNvPr id="79877" name="Picture 4" descr="discussion 2.png"/>
          <p:cNvPicPr>
            <a:picLocks noChangeAspect="1" noChangeArrowheads="1"/>
          </p:cNvPicPr>
          <p:nvPr/>
        </p:nvPicPr>
        <p:blipFill>
          <a:blip r:embed="rId3" cstate="print"/>
          <a:srcRect/>
          <a:stretch>
            <a:fillRect/>
          </a:stretch>
        </p:blipFill>
        <p:spPr bwMode="auto">
          <a:xfrm>
            <a:off x="6477000" y="3657600"/>
            <a:ext cx="1371600" cy="1371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itle 2"/>
          <p:cNvSpPr>
            <a:spLocks noGrp="1"/>
          </p:cNvSpPr>
          <p:nvPr>
            <p:ph type="title"/>
          </p:nvPr>
        </p:nvSpPr>
        <p:spPr>
          <a:xfrm>
            <a:off x="381000" y="230188"/>
            <a:ext cx="8382000" cy="775139"/>
          </a:xfrm>
        </p:spPr>
        <p:txBody>
          <a:bodyPr>
            <a:normAutofit/>
          </a:bodyPr>
          <a:lstStyle/>
          <a:p>
            <a:r>
              <a:rPr lang="en-US" sz="4000" dirty="0" smtClean="0"/>
              <a:t>SMP7: Look for and make use of structure </a:t>
            </a:r>
          </a:p>
        </p:txBody>
      </p:sp>
      <p:sp>
        <p:nvSpPr>
          <p:cNvPr id="80899" name="Content Placeholder 6"/>
          <p:cNvSpPr>
            <a:spLocks noGrp="1"/>
          </p:cNvSpPr>
          <p:nvPr>
            <p:ph type="body" sz="quarter" idx="10"/>
          </p:nvPr>
        </p:nvSpPr>
        <p:spPr>
          <a:xfrm>
            <a:off x="381000" y="1150620"/>
            <a:ext cx="8382000" cy="3493264"/>
          </a:xfrm>
        </p:spPr>
        <p:txBody>
          <a:bodyPr/>
          <a:lstStyle/>
          <a:p>
            <a:pPr marL="0" indent="0">
              <a:spcAft>
                <a:spcPts val="600"/>
              </a:spcAft>
              <a:buNone/>
            </a:pPr>
            <a:r>
              <a:rPr lang="en-US" b="1" dirty="0" smtClean="0"/>
              <a:t>Mathematically proficient students:</a:t>
            </a:r>
          </a:p>
          <a:p>
            <a:r>
              <a:rPr lang="en-US" sz="3000" dirty="0" smtClean="0"/>
              <a:t>Look for patterns or structure</a:t>
            </a:r>
          </a:p>
          <a:p>
            <a:r>
              <a:rPr lang="en-US" sz="3000" dirty="0" smtClean="0"/>
              <a:t>Recognize the significance in concepts and models and can apply strategies for solving related problems</a:t>
            </a:r>
          </a:p>
          <a:p>
            <a:r>
              <a:rPr lang="en-US" sz="3000" dirty="0" smtClean="0"/>
              <a:t>Look for the big picture or overview</a:t>
            </a:r>
          </a:p>
          <a:p>
            <a:pPr marL="0" indent="0">
              <a:buNone/>
            </a:pPr>
            <a:endParaRPr lang="en-US" dirty="0" smtClean="0"/>
          </a:p>
        </p:txBody>
      </p:sp>
      <p:sp>
        <p:nvSpPr>
          <p:cNvPr id="5" name="Slide Number Placeholder 4"/>
          <p:cNvSpPr>
            <a:spLocks noGrp="1"/>
          </p:cNvSpPr>
          <p:nvPr>
            <p:ph type="sldNum" sz="quarter" idx="12"/>
          </p:nvPr>
        </p:nvSpPr>
        <p:spPr/>
        <p:txBody>
          <a:bodyPr/>
          <a:lstStyle/>
          <a:p>
            <a:fld id="{8D431FDF-C5C1-4CFB-B1F4-BB12AE4B0AA4}" type="slidenum">
              <a:rPr lang="en-US" smtClean="0"/>
              <a:pPr/>
              <a:t>54</a:t>
            </a:fld>
            <a:endParaRPr lang="en-US" dirty="0"/>
          </a:p>
        </p:txBody>
      </p:sp>
      <p:sp>
        <p:nvSpPr>
          <p:cNvPr id="80901" name="TextBox 8"/>
          <p:cNvSpPr txBox="1">
            <a:spLocks noChangeArrowheads="1"/>
          </p:cNvSpPr>
          <p:nvPr/>
        </p:nvSpPr>
        <p:spPr bwMode="auto">
          <a:xfrm>
            <a:off x="1905000" y="4735830"/>
            <a:ext cx="5181600" cy="708025"/>
          </a:xfrm>
          <a:prstGeom prst="rect">
            <a:avLst/>
          </a:prstGeom>
          <a:noFill/>
          <a:ln w="9525">
            <a:noFill/>
            <a:miter lim="800000"/>
            <a:headEnd/>
            <a:tailEnd/>
          </a:ln>
        </p:spPr>
        <p:txBody>
          <a:bodyPr>
            <a:spAutoFit/>
          </a:bodyPr>
          <a:lstStyle/>
          <a:p>
            <a:pPr fontAlgn="base">
              <a:spcBef>
                <a:spcPct val="0"/>
              </a:spcBef>
              <a:spcAft>
                <a:spcPct val="0"/>
              </a:spcAft>
            </a:pPr>
            <a:r>
              <a:rPr lang="en-US" sz="4000" b="1" dirty="0">
                <a:solidFill>
                  <a:srgbClr val="C00000"/>
                </a:solidFill>
                <a:latin typeface="Arial" pitchFamily="34" charset="0"/>
              </a:rPr>
              <a:t>5 x 7 + 3 x 7 = 8 x 7</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14400" y="1143000"/>
            <a:ext cx="5429250" cy="415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1925" name="Title 2"/>
          <p:cNvSpPr>
            <a:spLocks noGrp="1"/>
          </p:cNvSpPr>
          <p:nvPr>
            <p:ph type="title"/>
          </p:nvPr>
        </p:nvSpPr>
        <p:spPr>
          <a:xfrm>
            <a:off x="381000" y="230188"/>
            <a:ext cx="8534400" cy="1049972"/>
          </a:xfrm>
        </p:spPr>
        <p:txBody>
          <a:bodyPr>
            <a:normAutofit fontScale="90000"/>
          </a:bodyPr>
          <a:lstStyle/>
          <a:p>
            <a:r>
              <a:rPr lang="en-US" dirty="0" smtClean="0"/>
              <a:t>SMP7: Look for and make use of structure</a:t>
            </a:r>
          </a:p>
        </p:txBody>
      </p:sp>
      <p:sp>
        <p:nvSpPr>
          <p:cNvPr id="81924" name="Content Placeholder 6"/>
          <p:cNvSpPr>
            <a:spLocks noGrp="1"/>
          </p:cNvSpPr>
          <p:nvPr>
            <p:ph type="body" sz="quarter" idx="10"/>
          </p:nvPr>
        </p:nvSpPr>
        <p:spPr>
          <a:xfrm>
            <a:off x="1363980" y="2002203"/>
            <a:ext cx="4251960" cy="2326791"/>
          </a:xfrm>
        </p:spPr>
        <p:txBody>
          <a:bodyPr/>
          <a:lstStyle/>
          <a:p>
            <a:pPr marL="0" indent="0" algn="ctr">
              <a:buNone/>
            </a:pPr>
            <a:r>
              <a:rPr lang="en-US" sz="2800" dirty="0" smtClean="0"/>
              <a:t>Andrea has 280 pieces of candy and wants to create treat bags with 8 pieces of candy in each bag. How many bags will Andrea be able to make?</a:t>
            </a:r>
          </a:p>
        </p:txBody>
      </p:sp>
      <p:sp>
        <p:nvSpPr>
          <p:cNvPr id="5" name="Slide Number Placeholder 4"/>
          <p:cNvSpPr>
            <a:spLocks noGrp="1"/>
          </p:cNvSpPr>
          <p:nvPr>
            <p:ph type="sldNum" sz="quarter" idx="12"/>
          </p:nvPr>
        </p:nvSpPr>
        <p:spPr/>
        <p:txBody>
          <a:bodyPr/>
          <a:lstStyle/>
          <a:p>
            <a:fld id="{CAB7A05B-ABBF-41BD-B9B2-7412B51D5494}" type="slidenum">
              <a:rPr lang="en-US" smtClean="0"/>
              <a:pPr/>
              <a:t>55</a:t>
            </a:fld>
            <a:endParaRPr lang="en-US" dirty="0"/>
          </a:p>
        </p:txBody>
      </p:sp>
      <p:pic>
        <p:nvPicPr>
          <p:cNvPr id="247811" name="Picture 3" descr="C:\Users\Heath McGregor\AppData\Local\Microsoft\Windows\Temporary Internet Files\Content.IE5\C6EBCBBA\MP900442446[1].jpg"/>
          <p:cNvPicPr>
            <a:picLocks noChangeAspect="1" noChangeArrowheads="1"/>
          </p:cNvPicPr>
          <p:nvPr/>
        </p:nvPicPr>
        <p:blipFill>
          <a:blip r:embed="rId3" cstate="print"/>
          <a:srcRect/>
          <a:stretch>
            <a:fillRect/>
          </a:stretch>
        </p:blipFill>
        <p:spPr bwMode="auto">
          <a:xfrm>
            <a:off x="5105400" y="3581400"/>
            <a:ext cx="3581400" cy="2686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27" name="Picture 5" descr="discussion 2.png"/>
          <p:cNvPicPr>
            <a:picLocks noChangeAspect="1" noChangeArrowheads="1"/>
          </p:cNvPicPr>
          <p:nvPr/>
        </p:nvPicPr>
        <p:blipFill>
          <a:blip r:embed="rId4" cstate="print"/>
          <a:srcRect/>
          <a:stretch>
            <a:fillRect/>
          </a:stretch>
        </p:blipFill>
        <p:spPr bwMode="auto">
          <a:xfrm>
            <a:off x="6705600" y="21336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2"/>
          <p:cNvSpPr>
            <a:spLocks noGrp="1"/>
          </p:cNvSpPr>
          <p:nvPr>
            <p:ph type="title"/>
          </p:nvPr>
        </p:nvSpPr>
        <p:spPr/>
        <p:txBody>
          <a:bodyPr>
            <a:normAutofit/>
          </a:bodyPr>
          <a:lstStyle/>
          <a:p>
            <a:r>
              <a:rPr lang="en-US" sz="4000" dirty="0" smtClean="0"/>
              <a:t>SMP 7: Look for and make use of structure </a:t>
            </a:r>
          </a:p>
        </p:txBody>
      </p:sp>
      <p:sp>
        <p:nvSpPr>
          <p:cNvPr id="7" name="Content Placeholder 6"/>
          <p:cNvSpPr>
            <a:spLocks noGrp="1"/>
          </p:cNvSpPr>
          <p:nvPr>
            <p:ph type="body" sz="quarter" idx="10"/>
          </p:nvPr>
        </p:nvSpPr>
        <p:spPr>
          <a:xfrm>
            <a:off x="381000" y="1173480"/>
            <a:ext cx="8382000" cy="4989058"/>
          </a:xfrm>
        </p:spPr>
        <p:txBody>
          <a:bodyPr/>
          <a:lstStyle/>
          <a:p>
            <a:pPr marL="0" indent="0">
              <a:buNone/>
            </a:pPr>
            <a:r>
              <a:rPr lang="en-US" b="1" dirty="0" smtClean="0"/>
              <a:t>Instructional Supports:</a:t>
            </a:r>
          </a:p>
          <a:p>
            <a:r>
              <a:rPr lang="en-US" dirty="0" smtClean="0"/>
              <a:t>Don’t be afraid to challenge students! </a:t>
            </a:r>
          </a:p>
          <a:p>
            <a:r>
              <a:rPr lang="en-US" dirty="0" smtClean="0"/>
              <a:t>Take your time with this–it WILL come.</a:t>
            </a:r>
          </a:p>
          <a:p>
            <a:r>
              <a:rPr lang="en-US" dirty="0" smtClean="0"/>
              <a:t>Ask questions such as:</a:t>
            </a:r>
          </a:p>
          <a:p>
            <a:pPr lvl="1"/>
            <a:r>
              <a:rPr lang="en-US" sz="3000" dirty="0" smtClean="0"/>
              <a:t>Why does this happen?</a:t>
            </a:r>
          </a:p>
          <a:p>
            <a:pPr lvl="1"/>
            <a:r>
              <a:rPr lang="en-US" sz="3000" dirty="0"/>
              <a:t>How is ___ related to </a:t>
            </a:r>
            <a:r>
              <a:rPr lang="en-US" sz="3000" dirty="0" smtClean="0"/>
              <a:t>___?</a:t>
            </a:r>
          </a:p>
          <a:p>
            <a:pPr lvl="1"/>
            <a:r>
              <a:rPr lang="en-US" sz="3000" dirty="0" smtClean="0"/>
              <a:t>What </a:t>
            </a:r>
            <a:r>
              <a:rPr lang="en-US" sz="3000" dirty="0"/>
              <a:t>do you know about ___ that can help you figure this out</a:t>
            </a:r>
            <a:r>
              <a:rPr lang="en-US" sz="3000" dirty="0" smtClean="0"/>
              <a:t>?</a:t>
            </a:r>
          </a:p>
          <a:p>
            <a:pPr lvl="1"/>
            <a:r>
              <a:rPr lang="en-US" sz="3000" dirty="0" smtClean="0"/>
              <a:t>What patterns do you see?	</a:t>
            </a:r>
          </a:p>
          <a:p>
            <a:pPr lvl="1"/>
            <a:endParaRPr lang="en-US" dirty="0" smtClean="0"/>
          </a:p>
        </p:txBody>
      </p:sp>
      <p:sp>
        <p:nvSpPr>
          <p:cNvPr id="5" name="Slide Number Placeholder 4"/>
          <p:cNvSpPr>
            <a:spLocks noGrp="1"/>
          </p:cNvSpPr>
          <p:nvPr>
            <p:ph type="sldNum" sz="quarter" idx="12"/>
          </p:nvPr>
        </p:nvSpPr>
        <p:spPr/>
        <p:txBody>
          <a:bodyPr/>
          <a:lstStyle/>
          <a:p>
            <a:fld id="{74910B7E-5905-4BBC-B99C-B5A6A145DB93}" type="slidenum">
              <a:rPr lang="en-US" smtClean="0"/>
              <a:pPr/>
              <a:t>56</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2"/>
          <p:cNvSpPr>
            <a:spLocks noGrp="1"/>
          </p:cNvSpPr>
          <p:nvPr>
            <p:ph type="title"/>
          </p:nvPr>
        </p:nvSpPr>
        <p:spPr/>
        <p:txBody>
          <a:bodyPr>
            <a:normAutofit/>
          </a:bodyPr>
          <a:lstStyle/>
          <a:p>
            <a:r>
              <a:rPr lang="en-US" sz="4000" dirty="0" smtClean="0"/>
              <a:t>SMP7: Look for and make use of structure</a:t>
            </a:r>
          </a:p>
        </p:txBody>
      </p:sp>
      <p:sp>
        <p:nvSpPr>
          <p:cNvPr id="7" name="Content Placeholder 6"/>
          <p:cNvSpPr>
            <a:spLocks noGrp="1"/>
          </p:cNvSpPr>
          <p:nvPr>
            <p:ph type="body" sz="quarter" idx="10"/>
          </p:nvPr>
        </p:nvSpPr>
        <p:spPr>
          <a:xfrm>
            <a:off x="285750" y="115062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6BA47A15-A44E-4C99-B4EA-0595A2BF1138}" type="slidenum">
              <a:rPr lang="en-US" smtClean="0"/>
              <a:pPr/>
              <a:t>57</a:t>
            </a:fld>
            <a:endParaRPr lang="en-US" dirty="0"/>
          </a:p>
        </p:txBody>
      </p:sp>
      <p:graphicFrame>
        <p:nvGraphicFramePr>
          <p:cNvPr id="9" name="Diagram 8"/>
          <p:cNvGraphicFramePr/>
          <p:nvPr/>
        </p:nvGraphicFramePr>
        <p:xfrm>
          <a:off x="1866900" y="3124200"/>
          <a:ext cx="5048250" cy="194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2"/>
          <p:cNvSpPr>
            <a:spLocks noGrp="1"/>
          </p:cNvSpPr>
          <p:nvPr>
            <p:ph type="title"/>
          </p:nvPr>
        </p:nvSpPr>
        <p:spPr/>
        <p:txBody>
          <a:bodyPr>
            <a:noAutofit/>
          </a:bodyPr>
          <a:lstStyle/>
          <a:p>
            <a:r>
              <a:rPr lang="en-US" sz="4000" dirty="0" smtClean="0"/>
              <a:t>SMP8: Look for and express regularity in repeated reasoning </a:t>
            </a:r>
          </a:p>
        </p:txBody>
      </p:sp>
      <p:sp>
        <p:nvSpPr>
          <p:cNvPr id="2" name="Content Placeholder 1"/>
          <p:cNvSpPr>
            <a:spLocks noGrp="1"/>
          </p:cNvSpPr>
          <p:nvPr>
            <p:ph type="body" sz="quarter" idx="10"/>
          </p:nvPr>
        </p:nvSpPr>
        <p:spPr>
          <a:xfrm>
            <a:off x="514350" y="1790700"/>
            <a:ext cx="7734300" cy="984885"/>
          </a:xfrm>
        </p:spPr>
        <p:txBody>
          <a:bodyPr vert="horz" wrap="square" lIns="0" tIns="0" rIns="0" bIns="0" rtlCol="0">
            <a:spAutoFit/>
          </a:bodyPr>
          <a:lstStyle/>
          <a:p>
            <a:r>
              <a:rPr lang="en-US" dirty="0" smtClean="0"/>
              <a:t>What does repeated reasoning look like?</a:t>
            </a:r>
          </a:p>
          <a:p>
            <a:endParaRPr lang="en-US" dirty="0" smtClean="0"/>
          </a:p>
        </p:txBody>
      </p:sp>
      <p:sp>
        <p:nvSpPr>
          <p:cNvPr id="4" name="Slide Number Placeholder 3"/>
          <p:cNvSpPr>
            <a:spLocks noGrp="1"/>
          </p:cNvSpPr>
          <p:nvPr>
            <p:ph type="sldNum" sz="quarter" idx="12"/>
          </p:nvPr>
        </p:nvSpPr>
        <p:spPr/>
        <p:txBody>
          <a:bodyPr/>
          <a:lstStyle/>
          <a:p>
            <a:fld id="{1663BF20-76F7-4DE8-92AB-EE10CBD4DC53}" type="slidenum">
              <a:rPr lang="en-US" smtClean="0"/>
              <a:pPr/>
              <a:t>58</a:t>
            </a:fld>
            <a:endParaRPr lang="en-US" dirty="0"/>
          </a:p>
        </p:txBody>
      </p:sp>
      <p:pic>
        <p:nvPicPr>
          <p:cNvPr id="84997" name="Picture 4" descr="discussion 2.png"/>
          <p:cNvPicPr>
            <a:picLocks noChangeAspect="1" noChangeArrowheads="1"/>
          </p:cNvPicPr>
          <p:nvPr/>
        </p:nvPicPr>
        <p:blipFill>
          <a:blip r:embed="rId3" cstate="print"/>
          <a:srcRect/>
          <a:stretch>
            <a:fillRect/>
          </a:stretch>
        </p:blipFill>
        <p:spPr bwMode="auto">
          <a:xfrm>
            <a:off x="5943600" y="4343400"/>
            <a:ext cx="1371600" cy="1371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noAutofit/>
          </a:bodyPr>
          <a:lstStyle/>
          <a:p>
            <a:r>
              <a:rPr lang="en-US" sz="4000" dirty="0" smtClean="0"/>
              <a:t>SMP 1: Make sense of problems and persevere in solving them </a:t>
            </a:r>
          </a:p>
        </p:txBody>
      </p:sp>
      <p:sp>
        <p:nvSpPr>
          <p:cNvPr id="49156" name="Content Placeholder 6"/>
          <p:cNvSpPr>
            <a:spLocks noGrp="1"/>
          </p:cNvSpPr>
          <p:nvPr>
            <p:ph type="body" sz="quarter" idx="10"/>
          </p:nvPr>
        </p:nvSpPr>
        <p:spPr>
          <a:xfrm>
            <a:off x="381000" y="1444752"/>
            <a:ext cx="8382000" cy="443198"/>
          </a:xfrm>
        </p:spPr>
        <p:txBody>
          <a:bodyPr/>
          <a:lstStyle/>
          <a:p>
            <a:pPr>
              <a:buNone/>
            </a:pPr>
            <a:r>
              <a:rPr lang="en-US" b="1" dirty="0"/>
              <a:t>Mathematically proficient students:</a:t>
            </a:r>
          </a:p>
        </p:txBody>
      </p:sp>
      <p:sp>
        <p:nvSpPr>
          <p:cNvPr id="5" name="Slide Number Placeholder 4"/>
          <p:cNvSpPr>
            <a:spLocks noGrp="1"/>
          </p:cNvSpPr>
          <p:nvPr>
            <p:ph type="sldNum" sz="quarter" idx="12"/>
          </p:nvPr>
        </p:nvSpPr>
        <p:spPr/>
        <p:txBody>
          <a:bodyPr/>
          <a:lstStyle/>
          <a:p>
            <a:fld id="{B05FA9AB-1051-4E61-8536-E37E8A1AAD47}" type="slidenum">
              <a:rPr lang="en-US" smtClean="0"/>
              <a:pPr/>
              <a:t>23</a:t>
            </a:fld>
            <a:endParaRPr lang="en-US" dirty="0"/>
          </a:p>
        </p:txBody>
      </p:sp>
      <p:graphicFrame>
        <p:nvGraphicFramePr>
          <p:cNvPr id="6" name="Diagram 5"/>
          <p:cNvGraphicFramePr/>
          <p:nvPr>
            <p:extLst>
              <p:ext uri="{D42A27DB-BD31-4B8C-83A1-F6EECF244321}">
                <p14:modId xmlns:p14="http://schemas.microsoft.com/office/powerpoint/2010/main" val="4134894806"/>
              </p:ext>
            </p:extLst>
          </p:nvPr>
        </p:nvGraphicFramePr>
        <p:xfrm>
          <a:off x="1524000" y="19076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2"/>
          <p:cNvSpPr>
            <a:spLocks noGrp="1"/>
          </p:cNvSpPr>
          <p:nvPr>
            <p:ph type="title"/>
          </p:nvPr>
        </p:nvSpPr>
        <p:spPr>
          <a:xfrm>
            <a:off x="381000" y="192088"/>
            <a:ext cx="8382000" cy="1049972"/>
          </a:xfrm>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86019" name="Content Placeholder 6"/>
          <p:cNvSpPr>
            <a:spLocks noGrp="1"/>
          </p:cNvSpPr>
          <p:nvPr>
            <p:ph type="body" sz="quarter" idx="10"/>
          </p:nvPr>
        </p:nvSpPr>
        <p:spPr>
          <a:xfrm>
            <a:off x="381000" y="1417320"/>
            <a:ext cx="8382000" cy="3902607"/>
          </a:xfrm>
        </p:spPr>
        <p:txBody>
          <a:bodyPr/>
          <a:lstStyle/>
          <a:p>
            <a:pPr marL="0" indent="0">
              <a:buNone/>
            </a:pPr>
            <a:r>
              <a:rPr lang="en-US" sz="2800" b="1" dirty="0" smtClean="0"/>
              <a:t>Mathematically proficient students:</a:t>
            </a:r>
          </a:p>
          <a:p>
            <a:r>
              <a:rPr lang="en-US" sz="2800" dirty="0" smtClean="0"/>
              <a:t>Notice repeated calculations and looks for general methods and shortcuts</a:t>
            </a:r>
          </a:p>
          <a:p>
            <a:r>
              <a:rPr lang="en-US" sz="2800" dirty="0" smtClean="0"/>
              <a:t>Continually evaluate the reasonableness of their results while attending to details and make generalizations based on findings </a:t>
            </a:r>
          </a:p>
          <a:p>
            <a:r>
              <a:rPr lang="en-US" sz="2800" dirty="0" smtClean="0"/>
              <a:t>Solve problems arising in </a:t>
            </a:r>
            <a:br>
              <a:rPr lang="en-US" sz="2800" dirty="0" smtClean="0"/>
            </a:br>
            <a:r>
              <a:rPr lang="en-US" sz="2800" dirty="0" smtClean="0"/>
              <a:t>everyday life </a:t>
            </a:r>
          </a:p>
          <a:p>
            <a:endParaRPr lang="en-US" dirty="0" smtClean="0"/>
          </a:p>
        </p:txBody>
      </p:sp>
      <p:sp>
        <p:nvSpPr>
          <p:cNvPr id="5" name="Slide Number Placeholder 4"/>
          <p:cNvSpPr>
            <a:spLocks noGrp="1"/>
          </p:cNvSpPr>
          <p:nvPr>
            <p:ph type="sldNum" sz="quarter" idx="12"/>
          </p:nvPr>
        </p:nvSpPr>
        <p:spPr/>
        <p:txBody>
          <a:bodyPr/>
          <a:lstStyle/>
          <a:p>
            <a:fld id="{0A28560C-323E-40F0-AAE4-F470BE057B1E}" type="slidenum">
              <a:rPr lang="en-US" smtClean="0"/>
              <a:pPr/>
              <a:t>59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9979131"/>
              </p:ext>
            </p:extLst>
          </p:nvPr>
        </p:nvGraphicFramePr>
        <p:xfrm>
          <a:off x="6035040" y="3627120"/>
          <a:ext cx="2819400" cy="2225040"/>
        </p:xfrm>
        <a:graphic>
          <a:graphicData uri="http://schemas.openxmlformats.org/drawingml/2006/table">
            <a:tbl>
              <a:tblPr firstRow="1" bandRow="1">
                <a:tableStyleId>{5C22544A-7EE6-4342-B048-85BDC9FD1C3A}</a:tableStyleId>
              </a:tblPr>
              <a:tblGrid>
                <a:gridCol w="563880"/>
                <a:gridCol w="563880"/>
                <a:gridCol w="563880"/>
                <a:gridCol w="563880"/>
                <a:gridCol w="563880"/>
              </a:tblGrid>
              <a:tr h="370840">
                <a:tc>
                  <a:txBody>
                    <a:bodyPr/>
                    <a:lstStyle/>
                    <a:p>
                      <a:r>
                        <a:rPr lang="en-US" dirty="0" smtClean="0"/>
                        <a:t>___</a:t>
                      </a:r>
                      <a:endParaRPr lang="en-US" dirty="0"/>
                    </a:p>
                  </a:txBody>
                  <a:tcPr/>
                </a:tc>
                <a:tc>
                  <a:txBody>
                    <a:bodyPr/>
                    <a:lstStyle/>
                    <a:p>
                      <a:r>
                        <a:rPr lang="en-US" dirty="0" smtClean="0"/>
                        <a:t>X</a:t>
                      </a:r>
                      <a:endParaRPr lang="en-US" dirty="0"/>
                    </a:p>
                  </a:txBody>
                  <a:tcPr/>
                </a:tc>
                <a:tc>
                  <a:txBody>
                    <a:bodyPr/>
                    <a:lstStyle/>
                    <a:p>
                      <a:r>
                        <a:rPr lang="en-US" dirty="0" smtClean="0"/>
                        <a:t>___</a:t>
                      </a:r>
                      <a:endParaRPr lang="en-US" dirty="0"/>
                    </a:p>
                  </a:txBody>
                  <a:tcPr/>
                </a:tc>
                <a:tc>
                  <a:txBody>
                    <a:bodyPr/>
                    <a:lstStyle/>
                    <a:p>
                      <a:r>
                        <a:rPr lang="en-US" dirty="0" smtClean="0"/>
                        <a:t>=</a:t>
                      </a:r>
                      <a:endParaRPr lang="en-US" dirty="0"/>
                    </a:p>
                  </a:txBody>
                  <a:tcPr/>
                </a:tc>
                <a:tc>
                  <a:txBody>
                    <a:bodyPr/>
                    <a:lstStyle/>
                    <a:p>
                      <a:r>
                        <a:rPr lang="en-US" dirty="0" smtClean="0"/>
                        <a:t>___</a:t>
                      </a:r>
                      <a:endParaRPr lang="en-US" dirty="0"/>
                    </a:p>
                  </a:txBody>
                  <a:tcPr/>
                </a:tc>
              </a:tr>
              <a:tr h="370840">
                <a:tc>
                  <a:txBody>
                    <a:bodyPr/>
                    <a:lstStyle/>
                    <a:p>
                      <a:r>
                        <a:rPr lang="en-US" dirty="0" smtClean="0"/>
                        <a:t>8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80</a:t>
                      </a:r>
                      <a:endParaRPr lang="en-US" dirty="0"/>
                    </a:p>
                  </a:txBody>
                  <a:tcPr/>
                </a:tc>
              </a:tr>
              <a:tr h="370840">
                <a:tc>
                  <a:txBody>
                    <a:bodyPr/>
                    <a:lstStyle/>
                    <a:p>
                      <a:r>
                        <a:rPr lang="en-US" dirty="0" smtClean="0"/>
                        <a:t>9</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90</a:t>
                      </a:r>
                      <a:endParaRPr lang="en-US" dirty="0"/>
                    </a:p>
                  </a:txBody>
                  <a:tcPr/>
                </a:tc>
              </a:tr>
              <a:tr h="370840">
                <a:tc>
                  <a:txBody>
                    <a:bodyPr/>
                    <a:lstStyle/>
                    <a:p>
                      <a:r>
                        <a:rPr lang="en-US" dirty="0" smtClean="0"/>
                        <a:t>10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 </a:t>
                      </a:r>
                      <a:endParaRPr lang="en-US" dirty="0"/>
                    </a:p>
                  </a:txBody>
                  <a:tcPr/>
                </a:tc>
                <a:tc>
                  <a:txBody>
                    <a:bodyPr/>
                    <a:lstStyle/>
                    <a:p>
                      <a:r>
                        <a:rPr lang="en-US" dirty="0" smtClean="0"/>
                        <a:t>100</a:t>
                      </a:r>
                      <a:endParaRPr lang="en-US" dirty="0"/>
                    </a:p>
                  </a:txBody>
                  <a:tcPr/>
                </a:tc>
              </a:tr>
              <a:tr h="370840">
                <a:tc>
                  <a:txBody>
                    <a:bodyPr/>
                    <a:lstStyle/>
                    <a:p>
                      <a:r>
                        <a:rPr lang="en-US" dirty="0" smtClean="0"/>
                        <a:t>11</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110</a:t>
                      </a:r>
                      <a:endParaRPr lang="en-US" dirty="0"/>
                    </a:p>
                  </a:txBody>
                  <a:tcPr/>
                </a:tc>
              </a:tr>
              <a:tr h="370840">
                <a:tc>
                  <a:txBody>
                    <a:bodyPr/>
                    <a:lstStyle/>
                    <a:p>
                      <a:r>
                        <a:rPr lang="en-US" dirty="0" smtClean="0"/>
                        <a:t>12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 </a:t>
                      </a:r>
                      <a:endParaRPr lang="en-US" dirty="0"/>
                    </a:p>
                  </a:txBody>
                  <a:tcPr/>
                </a:tc>
                <a:tc>
                  <a:txBody>
                    <a:bodyPr/>
                    <a:lstStyle/>
                    <a:p>
                      <a:r>
                        <a:rPr lang="en-US" dirty="0" smtClean="0"/>
                        <a:t>?</a:t>
                      </a:r>
                      <a:endParaRPr lang="en-US" dirty="0"/>
                    </a:p>
                  </a:txBody>
                  <a:tcPr/>
                </a:tc>
              </a:tr>
            </a:tbl>
          </a:graphicData>
        </a:graphic>
      </p:graphicFrame>
      <p:pic>
        <p:nvPicPr>
          <p:cNvPr id="86065" name="Picture 5" descr="discussion 2.png"/>
          <p:cNvPicPr>
            <a:picLocks noChangeAspect="1" noChangeArrowheads="1"/>
          </p:cNvPicPr>
          <p:nvPr/>
        </p:nvPicPr>
        <p:blipFill>
          <a:blip r:embed="rId3" cstate="print"/>
          <a:srcRect/>
          <a:stretch>
            <a:fillRect/>
          </a:stretch>
        </p:blipFill>
        <p:spPr bwMode="auto">
          <a:xfrm>
            <a:off x="3962400" y="50292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2"/>
          <p:cNvSpPr>
            <a:spLocks noGrp="1"/>
          </p:cNvSpPr>
          <p:nvPr>
            <p:ph type="title"/>
          </p:nvPr>
        </p:nvSpPr>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87043" name="Content Placeholder 6"/>
          <p:cNvSpPr>
            <a:spLocks noGrp="1"/>
          </p:cNvSpPr>
          <p:nvPr>
            <p:ph type="body" sz="quarter" idx="10"/>
          </p:nvPr>
        </p:nvSpPr>
        <p:spPr>
          <a:xfrm>
            <a:off x="381000" y="1417320"/>
            <a:ext cx="8656320" cy="3721019"/>
          </a:xfrm>
        </p:spPr>
        <p:txBody>
          <a:bodyPr/>
          <a:lstStyle/>
          <a:p>
            <a:pPr marL="0" indent="0">
              <a:buNone/>
            </a:pPr>
            <a:endParaRPr lang="en-US" sz="1100" dirty="0"/>
          </a:p>
          <a:p>
            <a:pPr marL="0" indent="0">
              <a:buNone/>
            </a:pPr>
            <a:r>
              <a:rPr lang="en-US" sz="2800" dirty="0" smtClean="0"/>
              <a:t>Solve the following division problems. Use a remainder in your answer. </a:t>
            </a:r>
          </a:p>
          <a:p>
            <a:pPr marL="0" indent="0">
              <a:buNone/>
            </a:pPr>
            <a:endParaRPr lang="en-US" sz="1100" dirty="0" smtClean="0"/>
          </a:p>
          <a:p>
            <a:pPr marL="0" indent="0">
              <a:buNone/>
            </a:pPr>
            <a:r>
              <a:rPr lang="en-US" sz="2800" dirty="0" smtClean="0"/>
              <a:t>	12 ÷ 8 = ___         36 ÷ 8 = ___          804 ÷ 8 = ___</a:t>
            </a:r>
          </a:p>
          <a:p>
            <a:pPr marL="0" indent="0">
              <a:buNone/>
            </a:pPr>
            <a:endParaRPr lang="en-US" sz="2800" dirty="0" smtClean="0"/>
          </a:p>
          <a:p>
            <a:pPr marL="0" indent="0">
              <a:buNone/>
            </a:pPr>
            <a:r>
              <a:rPr lang="en-US" sz="2800" dirty="0" smtClean="0"/>
              <a:t>What observations can you make about the problem and your answer? </a:t>
            </a:r>
          </a:p>
          <a:p>
            <a:pPr marL="0" indent="0">
              <a:buNone/>
            </a:pPr>
            <a:endParaRPr lang="en-US" sz="1400" dirty="0" smtClean="0"/>
          </a:p>
          <a:p>
            <a:pPr marL="0" indent="0">
              <a:buNone/>
            </a:pPr>
            <a:r>
              <a:rPr lang="en-US" sz="2800" dirty="0" smtClean="0"/>
              <a:t>What generalization can you make that involves a decimal?</a:t>
            </a:r>
          </a:p>
        </p:txBody>
      </p:sp>
      <p:sp>
        <p:nvSpPr>
          <p:cNvPr id="5" name="Slide Number Placeholder 4"/>
          <p:cNvSpPr>
            <a:spLocks noGrp="1"/>
          </p:cNvSpPr>
          <p:nvPr>
            <p:ph type="sldNum" sz="quarter" idx="12"/>
          </p:nvPr>
        </p:nvSpPr>
        <p:spPr/>
        <p:txBody>
          <a:bodyPr/>
          <a:lstStyle/>
          <a:p>
            <a:fld id="{9522E78C-AE63-49C0-B16F-1B7D5ABF2D93}" type="slidenum">
              <a:rPr lang="en-US" smtClean="0"/>
              <a:pPr/>
              <a:t>60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2"/>
          <p:cNvSpPr>
            <a:spLocks noGrp="1"/>
          </p:cNvSpPr>
          <p:nvPr>
            <p:ph type="title"/>
          </p:nvPr>
        </p:nvSpPr>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7" name="Content Placeholder 6"/>
          <p:cNvSpPr>
            <a:spLocks noGrp="1"/>
          </p:cNvSpPr>
          <p:nvPr>
            <p:ph type="body" sz="quarter" idx="10"/>
          </p:nvPr>
        </p:nvSpPr>
        <p:spPr>
          <a:xfrm>
            <a:off x="381000" y="1539240"/>
            <a:ext cx="8382000" cy="5044458"/>
          </a:xfrm>
        </p:spPr>
        <p:txBody>
          <a:bodyPr/>
          <a:lstStyle/>
          <a:p>
            <a:pPr marL="0" indent="0">
              <a:buNone/>
            </a:pPr>
            <a:r>
              <a:rPr lang="en-US" b="1" dirty="0" smtClean="0"/>
              <a:t>Instructional Supports:</a:t>
            </a:r>
          </a:p>
          <a:p>
            <a:r>
              <a:rPr lang="en-US" sz="3000" dirty="0" smtClean="0"/>
              <a:t>Don’t be afraid to challenge students! </a:t>
            </a:r>
          </a:p>
          <a:p>
            <a:r>
              <a:rPr lang="en-US" sz="3000" dirty="0" smtClean="0"/>
              <a:t>Take your time–it WILL come. </a:t>
            </a:r>
          </a:p>
          <a:p>
            <a:r>
              <a:rPr lang="en-US" sz="3000" dirty="0" smtClean="0"/>
              <a:t>Ask questions such as:</a:t>
            </a:r>
          </a:p>
          <a:p>
            <a:pPr lvl="1"/>
            <a:r>
              <a:rPr lang="en-US" dirty="0" smtClean="0"/>
              <a:t>What generalizations can you make?</a:t>
            </a:r>
          </a:p>
          <a:p>
            <a:pPr lvl="1"/>
            <a:r>
              <a:rPr lang="en-US" dirty="0" smtClean="0"/>
              <a:t>Can you find a short cut to make the problem easier?</a:t>
            </a:r>
          </a:p>
          <a:p>
            <a:pPr lvl="1"/>
            <a:r>
              <a:rPr lang="en-US" dirty="0" smtClean="0"/>
              <a:t>How could this problem help you solve another problem?</a:t>
            </a:r>
          </a:p>
          <a:p>
            <a:pPr marL="0" indent="0">
              <a:buNone/>
            </a:pPr>
            <a:r>
              <a:rPr lang="en-US" sz="2400" dirty="0"/>
              <a:t>	</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8FC25BC9-14FA-4749-A9FC-6C4E37C55C42}" type="slidenum">
              <a:rPr lang="en-US" smtClean="0"/>
              <a:pPr/>
              <a:t>61</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2"/>
          <p:cNvSpPr>
            <a:spLocks noGrp="1"/>
          </p:cNvSpPr>
          <p:nvPr>
            <p:ph type="title"/>
          </p:nvPr>
        </p:nvSpPr>
        <p:spPr/>
        <p:txBody>
          <a:bodyPr>
            <a:noAutofit/>
          </a:bodyPr>
          <a:lstStyle/>
          <a:p>
            <a:r>
              <a:rPr lang="en-US" sz="4000" dirty="0" smtClean="0"/>
              <a:t>SMP8: Look for and express regularity </a:t>
            </a:r>
            <a:br>
              <a:rPr lang="en-US" sz="4000" dirty="0" smtClean="0"/>
            </a:br>
            <a:r>
              <a:rPr lang="en-US" sz="4000" dirty="0" smtClean="0"/>
              <a:t>in repeated reasoning </a:t>
            </a:r>
          </a:p>
        </p:txBody>
      </p:sp>
      <p:sp>
        <p:nvSpPr>
          <p:cNvPr id="7" name="Content Placeholder 6"/>
          <p:cNvSpPr>
            <a:spLocks noGrp="1"/>
          </p:cNvSpPr>
          <p:nvPr>
            <p:ph type="body" sz="quarter" idx="10"/>
          </p:nvPr>
        </p:nvSpPr>
        <p:spPr>
          <a:xfrm>
            <a:off x="381000" y="1417320"/>
            <a:ext cx="8382000" cy="1304973"/>
          </a:xfrm>
        </p:spPr>
        <p:txBody>
          <a:bodyPr/>
          <a:lstStyle/>
          <a:p>
            <a:pPr marL="0" indent="0">
              <a:buNone/>
            </a:pPr>
            <a:r>
              <a:rPr lang="en-US"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4622196E-44A2-4E56-B795-215DC75D1D4E}" type="slidenum">
              <a:rPr lang="en-US" smtClean="0"/>
              <a:pPr/>
              <a:t>62</a:t>
            </a:fld>
            <a:endParaRPr lang="en-US" dirty="0"/>
          </a:p>
        </p:txBody>
      </p:sp>
      <p:graphicFrame>
        <p:nvGraphicFramePr>
          <p:cNvPr id="8" name="Diagram 7"/>
          <p:cNvGraphicFramePr/>
          <p:nvPr/>
        </p:nvGraphicFramePr>
        <p:xfrm>
          <a:off x="1276350" y="3028950"/>
          <a:ext cx="64389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000" dirty="0" smtClean="0"/>
              <a:t>Two Sentence Summary</a:t>
            </a:r>
          </a:p>
        </p:txBody>
      </p:sp>
      <p:sp>
        <p:nvSpPr>
          <p:cNvPr id="4" name="Slide Number Placeholder 3"/>
          <p:cNvSpPr>
            <a:spLocks noGrp="1"/>
          </p:cNvSpPr>
          <p:nvPr>
            <p:ph type="sldNum" sz="quarter" idx="11"/>
          </p:nvPr>
        </p:nvSpPr>
        <p:spPr/>
        <p:txBody>
          <a:bodyPr/>
          <a:lstStyle/>
          <a:p>
            <a:fld id="{E2AC2B6D-EBFF-4EDC-B05D-D6CD9E282CD3}" type="slidenum">
              <a:rPr lang="en-US" smtClean="0"/>
              <a:pPr/>
              <a:t>63</a:t>
            </a:fld>
            <a:endParaRPr lang="en-US" dirty="0"/>
          </a:p>
        </p:txBody>
      </p:sp>
      <p:graphicFrame>
        <p:nvGraphicFramePr>
          <p:cNvPr id="9" name="Diagram 8"/>
          <p:cNvGraphicFramePr/>
          <p:nvPr/>
        </p:nvGraphicFramePr>
        <p:xfrm>
          <a:off x="476250" y="1143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3" name="Picture 6" descr="discussion 2.png"/>
          <p:cNvPicPr>
            <a:picLocks noChangeAspect="1" noChangeArrowheads="1"/>
          </p:cNvPicPr>
          <p:nvPr/>
        </p:nvPicPr>
        <p:blipFill>
          <a:blip r:embed="rId8" cstate="print"/>
          <a:srcRect/>
          <a:stretch>
            <a:fillRect/>
          </a:stretch>
        </p:blipFill>
        <p:spPr bwMode="auto">
          <a:xfrm>
            <a:off x="6400800" y="4495800"/>
            <a:ext cx="1600200" cy="1524000"/>
          </a:xfrm>
          <a:prstGeom prst="rect">
            <a:avLst/>
          </a:prstGeom>
          <a:noFill/>
          <a:ln w="9525">
            <a:noFill/>
            <a:miter lim="800000"/>
            <a:headEnd/>
            <a:tailEnd/>
          </a:ln>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19747" r="21365"/>
          <a:stretch/>
        </p:blipFill>
        <p:spPr>
          <a:xfrm>
            <a:off x="7302793" y="20072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a:xfrm>
            <a:off x="381000" y="230188"/>
            <a:ext cx="8382000" cy="775139"/>
          </a:xfrm>
        </p:spPr>
        <p:txBody>
          <a:bodyPr>
            <a:normAutofit/>
          </a:bodyPr>
          <a:lstStyle/>
          <a:p>
            <a:r>
              <a:rPr lang="en-US" sz="4000" dirty="0" smtClean="0"/>
              <a:t>Pause and Reflect</a:t>
            </a:r>
          </a:p>
        </p:txBody>
      </p:sp>
      <p:sp>
        <p:nvSpPr>
          <p:cNvPr id="91140" name="Content Placeholder 5"/>
          <p:cNvSpPr>
            <a:spLocks noGrp="1"/>
          </p:cNvSpPr>
          <p:nvPr>
            <p:ph type="body" sz="quarter" idx="10"/>
          </p:nvPr>
        </p:nvSpPr>
        <p:spPr>
          <a:xfrm>
            <a:off x="381000" y="1417320"/>
            <a:ext cx="5886450" cy="2366802"/>
          </a:xfrm>
        </p:spPr>
        <p:txBody>
          <a:bodyPr/>
          <a:lstStyle/>
          <a:p>
            <a:pPr marL="0" indent="0">
              <a:spcAft>
                <a:spcPts val="600"/>
              </a:spcAft>
              <a:buNone/>
            </a:pPr>
            <a:r>
              <a:rPr lang="en-US" b="1" dirty="0" smtClean="0"/>
              <a:t>Look back at all eight practices. </a:t>
            </a:r>
          </a:p>
          <a:p>
            <a:r>
              <a:rPr lang="en-US" sz="3000" dirty="0" smtClean="0"/>
              <a:t>Is there anything that you want to add to your notes?</a:t>
            </a:r>
          </a:p>
          <a:p>
            <a:r>
              <a:rPr lang="en-US" sz="3000" dirty="0" smtClean="0"/>
              <a:t>Do you have additional questions right now?</a:t>
            </a:r>
          </a:p>
        </p:txBody>
      </p:sp>
      <p:sp>
        <p:nvSpPr>
          <p:cNvPr id="4" name="Slide Number Placeholder 3"/>
          <p:cNvSpPr>
            <a:spLocks noGrp="1"/>
          </p:cNvSpPr>
          <p:nvPr>
            <p:ph type="sldNum" sz="quarter" idx="12"/>
          </p:nvPr>
        </p:nvSpPr>
        <p:spPr/>
        <p:txBody>
          <a:bodyPr/>
          <a:lstStyle/>
          <a:p>
            <a:fld id="{BDDF8143-BA88-40F3-AAF3-81F2D5E81EBB}" type="slidenum">
              <a:rPr lang="en-US" smtClean="0"/>
              <a:pPr/>
              <a:t>64</a:t>
            </a:fld>
            <a:endParaRPr lang="en-US" dirty="0"/>
          </a:p>
        </p:txBody>
      </p:sp>
      <p:pic>
        <p:nvPicPr>
          <p:cNvPr id="152578" name="Picture 2" descr="C:\Users\Heath McGregor\AppData\Local\Microsoft\Windows\Temporary Internet Files\Content.IE5\7MT9TXVO\MP900321209[1].jpg"/>
          <p:cNvPicPr>
            <a:picLocks noChangeAspect="1" noChangeArrowheads="1"/>
          </p:cNvPicPr>
          <p:nvPr/>
        </p:nvPicPr>
        <p:blipFill>
          <a:blip r:embed="rId3" cstate="print"/>
          <a:srcRect/>
          <a:stretch>
            <a:fillRect/>
          </a:stretch>
        </p:blipFill>
        <p:spPr bwMode="auto">
          <a:xfrm>
            <a:off x="6385560" y="1334642"/>
            <a:ext cx="2554288" cy="3581400"/>
          </a:xfrm>
          <a:prstGeom prst="rect">
            <a:avLst/>
          </a:prstGeom>
          <a:noFill/>
          <a:ln>
            <a:solidFill>
              <a:schemeClr val="tx1">
                <a:lumMod val="50000"/>
                <a:lumOff val="50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381000" y="230188"/>
            <a:ext cx="8382000" cy="775139"/>
          </a:xfrm>
        </p:spPr>
        <p:txBody>
          <a:bodyPr>
            <a:normAutofit/>
          </a:bodyPr>
          <a:lstStyle/>
          <a:p>
            <a:r>
              <a:rPr lang="en-US" sz="4000" dirty="0" smtClean="0"/>
              <a:t>Finding Relationships</a:t>
            </a:r>
          </a:p>
        </p:txBody>
      </p:sp>
      <p:sp>
        <p:nvSpPr>
          <p:cNvPr id="6" name="Text Placeholder 5"/>
          <p:cNvSpPr>
            <a:spLocks noGrp="1"/>
          </p:cNvSpPr>
          <p:nvPr>
            <p:ph type="body" sz="quarter" idx="10"/>
          </p:nvPr>
        </p:nvSpPr>
        <p:spPr/>
        <p:txBody>
          <a:bodyPr/>
          <a:lstStyle/>
          <a:p>
            <a:endParaRPr lang="en-US"/>
          </a:p>
        </p:txBody>
      </p:sp>
      <p:sp>
        <p:nvSpPr>
          <p:cNvPr id="4" name="Slide Number Placeholder 3"/>
          <p:cNvSpPr>
            <a:spLocks noGrp="1"/>
          </p:cNvSpPr>
          <p:nvPr>
            <p:ph type="sldNum" sz="quarter" idx="12"/>
          </p:nvPr>
        </p:nvSpPr>
        <p:spPr/>
        <p:txBody>
          <a:bodyPr/>
          <a:lstStyle/>
          <a:p>
            <a:fld id="{079D3A7B-697A-408B-9365-72BDEE88C33E}" type="slidenum">
              <a:rPr lang="en-US" smtClean="0"/>
              <a:pPr/>
              <a:t>65</a:t>
            </a:fld>
            <a:endParaRPr lang="en-US" dirty="0"/>
          </a:p>
        </p:txBody>
      </p:sp>
      <p:pic>
        <p:nvPicPr>
          <p:cNvPr id="151554" name="Picture 2" descr="http://www.readtennessee.org/sites/www/Uploads/images/Math/Mathematical%20Practices.jpg"/>
          <p:cNvPicPr>
            <a:picLocks noChangeAspect="1" noChangeArrowheads="1"/>
          </p:cNvPicPr>
          <p:nvPr/>
        </p:nvPicPr>
        <p:blipFill>
          <a:blip r:embed="rId3" cstate="print"/>
          <a:srcRect/>
          <a:stretch>
            <a:fillRect/>
          </a:stretch>
        </p:blipFill>
        <p:spPr bwMode="auto">
          <a:xfrm>
            <a:off x="381000" y="1203959"/>
            <a:ext cx="8382000" cy="4458330"/>
          </a:xfrm>
          <a:prstGeom prst="rect">
            <a:avLst/>
          </a:prstGeom>
          <a:noFill/>
          <a:ln>
            <a:solidFill>
              <a:schemeClr val="bg2">
                <a:lumMod val="65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8014" y="1404113"/>
            <a:ext cx="6178296" cy="39345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0179" name="Title 2"/>
          <p:cNvSpPr>
            <a:spLocks noGrp="1"/>
          </p:cNvSpPr>
          <p:nvPr>
            <p:ph type="title"/>
          </p:nvPr>
        </p:nvSpPr>
        <p:spPr>
          <a:xfrm>
            <a:off x="274320" y="69724"/>
            <a:ext cx="8382000" cy="1049972"/>
          </a:xfrm>
        </p:spPr>
        <p:txBody>
          <a:bodyPr>
            <a:normAutofit fontScale="90000"/>
          </a:bodyPr>
          <a:lstStyle/>
          <a:p>
            <a:r>
              <a:rPr lang="en-US" dirty="0" smtClean="0"/>
              <a:t>SMP1: Make sense of problems and persevere in solving them </a:t>
            </a:r>
          </a:p>
        </p:txBody>
      </p:sp>
      <p:sp>
        <p:nvSpPr>
          <p:cNvPr id="50181" name="Content Placeholder 6"/>
          <p:cNvSpPr>
            <a:spLocks noGrp="1"/>
          </p:cNvSpPr>
          <p:nvPr>
            <p:ph type="body" sz="quarter" idx="10"/>
          </p:nvPr>
        </p:nvSpPr>
        <p:spPr>
          <a:xfrm>
            <a:off x="781960" y="1756410"/>
            <a:ext cx="4800600" cy="3046988"/>
          </a:xfrm>
        </p:spPr>
        <p:txBody>
          <a:bodyPr/>
          <a:lstStyle/>
          <a:p>
            <a:pPr marL="0" indent="0" algn="ctr">
              <a:buNone/>
            </a:pPr>
            <a:r>
              <a:rPr lang="en-US" sz="2200" dirty="0" smtClean="0"/>
              <a:t>Jack collected hats. He collected</a:t>
            </a:r>
            <a:br>
              <a:rPr lang="en-US" sz="2200" dirty="0" smtClean="0"/>
            </a:br>
            <a:r>
              <a:rPr lang="en-US" sz="2200" dirty="0" smtClean="0"/>
              <a:t>both baseball team and football team hats and he wanted to hang his hat collection on his wall. He started with 16 baseball team hats and some football team hats. In the morning he hung 22 hats. If you knew how many football team hats he started with, how could you figure out how many hats he needed to hang in the afternoon?</a:t>
            </a:r>
          </a:p>
        </p:txBody>
      </p:sp>
      <p:sp>
        <p:nvSpPr>
          <p:cNvPr id="5" name="Slide Number Placeholder 4"/>
          <p:cNvSpPr>
            <a:spLocks noGrp="1"/>
          </p:cNvSpPr>
          <p:nvPr>
            <p:ph type="sldNum" sz="quarter" idx="12"/>
          </p:nvPr>
        </p:nvSpPr>
        <p:spPr/>
        <p:txBody>
          <a:bodyPr/>
          <a:lstStyle/>
          <a:p>
            <a:fld id="{BEA9661A-8F4E-459E-B708-523DAC8400F0}" type="slidenum">
              <a:rPr lang="en-US" smtClean="0"/>
              <a:pPr/>
              <a:t>24</a:t>
            </a:fld>
            <a:endParaRPr lang="en-US" dirty="0"/>
          </a:p>
        </p:txBody>
      </p:sp>
      <p:pic>
        <p:nvPicPr>
          <p:cNvPr id="1026" name="Picture 2" descr="C:\Users\Heath McGregor\AppData\Local\Microsoft\Windows\Temporary Internet Files\Content.IE5\SMDR8R45\MP900175587[1].jpg"/>
          <p:cNvPicPr>
            <a:picLocks noChangeAspect="1" noChangeArrowheads="1"/>
          </p:cNvPicPr>
          <p:nvPr/>
        </p:nvPicPr>
        <p:blipFill>
          <a:blip r:embed="rId3" cstate="print"/>
          <a:srcRect/>
          <a:stretch>
            <a:fillRect/>
          </a:stretch>
        </p:blipFill>
        <p:spPr bwMode="auto">
          <a:xfrm>
            <a:off x="5181600" y="3855720"/>
            <a:ext cx="3657600" cy="2456688"/>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noAutofit/>
          </a:bodyPr>
          <a:lstStyle/>
          <a:p>
            <a:r>
              <a:rPr lang="en-US" sz="4000" dirty="0" smtClean="0"/>
              <a:t>SMP1: Make sense of problems and persevere in solving them </a:t>
            </a:r>
          </a:p>
        </p:txBody>
      </p:sp>
      <p:sp>
        <p:nvSpPr>
          <p:cNvPr id="7" name="Content Placeholder 6"/>
          <p:cNvSpPr>
            <a:spLocks noGrp="1"/>
          </p:cNvSpPr>
          <p:nvPr>
            <p:ph type="body" sz="quarter" idx="10"/>
          </p:nvPr>
        </p:nvSpPr>
        <p:spPr>
          <a:xfrm>
            <a:off x="365760" y="1417320"/>
            <a:ext cx="8382000" cy="4226735"/>
          </a:xfrm>
        </p:spPr>
        <p:txBody>
          <a:bodyPr/>
          <a:lstStyle/>
          <a:p>
            <a:pPr marL="0" indent="0">
              <a:buNone/>
            </a:pPr>
            <a:r>
              <a:rPr lang="en-US" b="1" dirty="0" smtClean="0"/>
              <a:t>Instructional Supports:</a:t>
            </a:r>
          </a:p>
          <a:p>
            <a:r>
              <a:rPr lang="en-US" sz="2800" dirty="0" smtClean="0"/>
              <a:t>Don’t be afraid to challenge students! </a:t>
            </a:r>
          </a:p>
          <a:p>
            <a:r>
              <a:rPr lang="en-US" sz="2800" dirty="0" smtClean="0"/>
              <a:t>Ask clarifying questions such as:</a:t>
            </a:r>
          </a:p>
          <a:p>
            <a:pPr lvl="1"/>
            <a:r>
              <a:rPr lang="en-US" sz="2600" dirty="0" smtClean="0"/>
              <a:t>What is the problem asking?</a:t>
            </a:r>
          </a:p>
          <a:p>
            <a:pPr lvl="1"/>
            <a:r>
              <a:rPr lang="en-US" sz="2600" dirty="0" smtClean="0"/>
              <a:t>How could you start the problem?</a:t>
            </a:r>
          </a:p>
          <a:p>
            <a:pPr lvl="1"/>
            <a:r>
              <a:rPr lang="en-US" sz="2600" dirty="0" smtClean="0"/>
              <a:t>What tools might be helpful?</a:t>
            </a:r>
          </a:p>
          <a:p>
            <a:pPr lvl="1"/>
            <a:r>
              <a:rPr lang="en-US" sz="2600" dirty="0" smtClean="0"/>
              <a:t>How can you check this?</a:t>
            </a:r>
          </a:p>
          <a:p>
            <a:pPr lvl="1"/>
            <a:r>
              <a:rPr lang="en-US" sz="2600" dirty="0" smtClean="0"/>
              <a:t>Does you answer make sense?</a:t>
            </a:r>
          </a:p>
          <a:p>
            <a:pPr lvl="1"/>
            <a:r>
              <a:rPr lang="en-US" sz="2600" dirty="0" smtClean="0"/>
              <a:t>How could you make this easier?  	</a:t>
            </a:r>
          </a:p>
          <a:p>
            <a:pPr marL="0" indent="0">
              <a:buNone/>
            </a:pPr>
            <a:endParaRPr lang="en-US" sz="2400" dirty="0" smtClean="0"/>
          </a:p>
          <a:p>
            <a:pPr marL="517525" lvl="1" indent="0">
              <a:buNone/>
            </a:pP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63CC479B-F249-4A66-BE7C-0C148FA6251A}" type="slidenum">
              <a:rPr lang="en-US" smtClean="0"/>
              <a:pPr/>
              <a:t>25</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noAutofit/>
          </a:bodyPr>
          <a:lstStyle/>
          <a:p>
            <a:r>
              <a:rPr lang="en-US" sz="4000" dirty="0" smtClean="0"/>
              <a:t>SMP1: Make sense of problems and persevere in solving them </a:t>
            </a:r>
          </a:p>
        </p:txBody>
      </p:sp>
      <p:sp>
        <p:nvSpPr>
          <p:cNvPr id="7" name="Content Placeholder 6"/>
          <p:cNvSpPr>
            <a:spLocks noGrp="1"/>
          </p:cNvSpPr>
          <p:nvPr>
            <p:ph type="body" sz="quarter" idx="10"/>
          </p:nvPr>
        </p:nvSpPr>
        <p:spPr>
          <a:xfrm>
            <a:off x="381000" y="1417320"/>
            <a:ext cx="8382000" cy="1304973"/>
          </a:xfrm>
        </p:spPr>
        <p:txBody>
          <a:bodyPr/>
          <a:lstStyle/>
          <a:p>
            <a:pPr marL="0" indent="0">
              <a:buNone/>
            </a:pPr>
            <a:r>
              <a:rPr lang="en-US" b="1" dirty="0" smtClean="0"/>
              <a:t>Instructional Supports:</a:t>
            </a:r>
            <a:endParaRPr lang="en-US" sz="2800" dirty="0" smtClean="0"/>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95019ADA-14C8-4693-8508-831490973AC8}" type="slidenum">
              <a:rPr lang="en-US" smtClean="0"/>
              <a:pPr/>
              <a:t>26</a:t>
            </a:fld>
            <a:endParaRPr lang="en-US" dirty="0"/>
          </a:p>
        </p:txBody>
      </p:sp>
      <p:graphicFrame>
        <p:nvGraphicFramePr>
          <p:cNvPr id="9" name="Diagram 8"/>
          <p:cNvGraphicFramePr/>
          <p:nvPr>
            <p:extLst>
              <p:ext uri="{D42A27DB-BD31-4B8C-83A1-F6EECF244321}">
                <p14:modId xmlns:p14="http://schemas.microsoft.com/office/powerpoint/2010/main" val="394931122"/>
              </p:ext>
            </p:extLst>
          </p:nvPr>
        </p:nvGraphicFramePr>
        <p:xfrm>
          <a:off x="2259723" y="2853559"/>
          <a:ext cx="45720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p:cNvSpPr>
            <a:spLocks noGrp="1"/>
          </p:cNvSpPr>
          <p:nvPr>
            <p:ph type="title"/>
          </p:nvPr>
        </p:nvSpPr>
        <p:spPr>
          <a:xfrm>
            <a:off x="381000" y="321628"/>
            <a:ext cx="8382000" cy="1049972"/>
          </a:xfrm>
        </p:spPr>
        <p:txBody>
          <a:bodyPr>
            <a:normAutofit/>
          </a:bodyPr>
          <a:lstStyle/>
          <a:p>
            <a:r>
              <a:rPr lang="en-US" sz="4000" dirty="0" smtClean="0"/>
              <a:t>SMP2: Reason abstractly and quantitatively </a:t>
            </a:r>
          </a:p>
        </p:txBody>
      </p:sp>
      <p:sp>
        <p:nvSpPr>
          <p:cNvPr id="4" name="Slide Number Placeholder 3"/>
          <p:cNvSpPr>
            <a:spLocks noGrp="1"/>
          </p:cNvSpPr>
          <p:nvPr>
            <p:ph type="sldNum" sz="quarter" idx="12"/>
          </p:nvPr>
        </p:nvSpPr>
        <p:spPr/>
        <p:txBody>
          <a:bodyPr/>
          <a:lstStyle/>
          <a:p>
            <a:fld id="{CA2C9373-DC88-467E-BA1E-EABC0A4ADD3D}" type="slidenum">
              <a:rPr lang="en-US" smtClean="0"/>
              <a:pPr/>
              <a:t>27</a:t>
            </a:fld>
            <a:endParaRPr lang="en-US"/>
          </a:p>
        </p:txBody>
      </p:sp>
      <p:graphicFrame>
        <p:nvGraphicFramePr>
          <p:cNvPr id="7" name="Diagram 6"/>
          <p:cNvGraphicFramePr/>
          <p:nvPr/>
        </p:nvGraphicFramePr>
        <p:xfrm>
          <a:off x="1371600" y="1428750"/>
          <a:ext cx="57912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3" name="Picture 4" descr="discussion 2.png"/>
          <p:cNvPicPr>
            <a:picLocks noChangeAspect="1" noChangeArrowheads="1"/>
          </p:cNvPicPr>
          <p:nvPr/>
        </p:nvPicPr>
        <p:blipFill>
          <a:blip r:embed="rId8" cstate="print"/>
          <a:srcRect/>
          <a:stretch>
            <a:fillRect/>
          </a:stretch>
        </p:blipFill>
        <p:spPr bwMode="auto">
          <a:xfrm>
            <a:off x="6777990" y="43053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2"/>
          <p:cNvSpPr>
            <a:spLocks noGrp="1"/>
          </p:cNvSpPr>
          <p:nvPr>
            <p:ph type="title"/>
          </p:nvPr>
        </p:nvSpPr>
        <p:spPr>
          <a:xfrm>
            <a:off x="441960" y="161352"/>
            <a:ext cx="8382000" cy="814689"/>
          </a:xfrm>
        </p:spPr>
        <p:txBody>
          <a:bodyPr>
            <a:normAutofit/>
          </a:bodyPr>
          <a:lstStyle/>
          <a:p>
            <a:r>
              <a:rPr lang="en-US" sz="4000" dirty="0" smtClean="0"/>
              <a:t>SMP2: Reason abstractly and quantitatively </a:t>
            </a:r>
          </a:p>
        </p:txBody>
      </p:sp>
      <p:sp>
        <p:nvSpPr>
          <p:cNvPr id="54275" name="Content Placeholder 6"/>
          <p:cNvSpPr>
            <a:spLocks noGrp="1"/>
          </p:cNvSpPr>
          <p:nvPr>
            <p:ph type="body" sz="quarter" idx="10"/>
          </p:nvPr>
        </p:nvSpPr>
        <p:spPr>
          <a:xfrm>
            <a:off x="384810" y="929980"/>
            <a:ext cx="5787390" cy="3086999"/>
          </a:xfrm>
        </p:spPr>
        <p:txBody>
          <a:bodyPr/>
          <a:lstStyle/>
          <a:p>
            <a:pPr marL="0" indent="0">
              <a:buNone/>
            </a:pPr>
            <a:r>
              <a:rPr lang="en-US" sz="3000" b="1" dirty="0" smtClean="0"/>
              <a:t>Mathematically proficient students:</a:t>
            </a:r>
          </a:p>
          <a:p>
            <a:r>
              <a:rPr lang="en-US" sz="2800" dirty="0" smtClean="0"/>
              <a:t>Make sense of quantities and relationships</a:t>
            </a:r>
          </a:p>
          <a:p>
            <a:r>
              <a:rPr lang="en-US" sz="2800" dirty="0" smtClean="0"/>
              <a:t>Represent a problem symbolically</a:t>
            </a:r>
          </a:p>
          <a:p>
            <a:r>
              <a:rPr lang="en-US" sz="2800" dirty="0" smtClean="0"/>
              <a:t>Considers the units involved</a:t>
            </a:r>
          </a:p>
          <a:p>
            <a:r>
              <a:rPr lang="en-US" sz="2800" dirty="0" smtClean="0"/>
              <a:t>Understand and use properties </a:t>
            </a:r>
            <a:br>
              <a:rPr lang="en-US" sz="2800" dirty="0" smtClean="0"/>
            </a:br>
            <a:r>
              <a:rPr lang="en-US" sz="2800" dirty="0"/>
              <a:t>of operations</a:t>
            </a:r>
          </a:p>
        </p:txBody>
      </p:sp>
      <p:sp>
        <p:nvSpPr>
          <p:cNvPr id="5" name="Slide Number Placeholder 4"/>
          <p:cNvSpPr>
            <a:spLocks noGrp="1"/>
          </p:cNvSpPr>
          <p:nvPr>
            <p:ph type="sldNum" sz="quarter" idx="12"/>
          </p:nvPr>
        </p:nvSpPr>
        <p:spPr/>
        <p:txBody>
          <a:bodyPr/>
          <a:lstStyle/>
          <a:p>
            <a:fld id="{C2A73921-4E86-47D5-82F9-8FB228AFA530}" type="slidenum">
              <a:rPr lang="en-US" smtClean="0"/>
              <a:pPr/>
              <a:t>28</a:t>
            </a:fld>
            <a:endParaRPr lang="en-US" dirty="0"/>
          </a:p>
        </p:txBody>
      </p:sp>
      <p:pic>
        <p:nvPicPr>
          <p:cNvPr id="54277" name="Picture 3" descr="C:\Users\Heath McGregor\AppData\Local\Microsoft\Windows\Temporary Internet Files\Content.IE5\C6EBCBBA\MP900399539[1].jpg"/>
          <p:cNvPicPr>
            <a:picLocks noChangeAspect="1" noChangeArrowheads="1"/>
          </p:cNvPicPr>
          <p:nvPr/>
        </p:nvPicPr>
        <p:blipFill>
          <a:blip r:embed="rId3" cstate="print"/>
          <a:srcRect/>
          <a:stretch>
            <a:fillRect/>
          </a:stretch>
        </p:blipFill>
        <p:spPr bwMode="auto">
          <a:xfrm>
            <a:off x="6126480" y="1417320"/>
            <a:ext cx="2835275" cy="2270125"/>
          </a:xfrm>
          <a:prstGeom prst="rect">
            <a:avLst/>
          </a:prstGeom>
          <a:noFill/>
          <a:ln w="9525">
            <a:solidFill>
              <a:schemeClr val="tx1"/>
            </a:solidFill>
            <a:miter lim="800000"/>
            <a:headEnd/>
            <a:tailEnd/>
          </a:ln>
        </p:spPr>
      </p:pic>
      <p:sp>
        <p:nvSpPr>
          <p:cNvPr id="8" name="Rectangle 7"/>
          <p:cNvSpPr/>
          <p:nvPr/>
        </p:nvSpPr>
        <p:spPr>
          <a:xfrm>
            <a:off x="970919" y="4171950"/>
            <a:ext cx="4783425"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Decontextualize</a:t>
            </a:r>
          </a:p>
        </p:txBody>
      </p:sp>
      <p:sp>
        <p:nvSpPr>
          <p:cNvPr id="11" name="Rectangle 10"/>
          <p:cNvSpPr/>
          <p:nvPr/>
        </p:nvSpPr>
        <p:spPr>
          <a:xfrm>
            <a:off x="4610100" y="4885470"/>
            <a:ext cx="4305300"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Contextualize</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11075</TotalTime>
  <Words>5877</Words>
  <Application>Microsoft Office PowerPoint</Application>
  <PresentationFormat>On-screen Show (4:3)</PresentationFormat>
  <Paragraphs>608</Paragraphs>
  <Slides>46</Slides>
  <Notes>46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46</vt:i4>
      </vt:variant>
    </vt:vector>
  </HeadingPairs>
  <TitlesOfParts>
    <vt:vector size="54" baseType="lpstr">
      <vt:lpstr>ＭＳ Ｐゴシック</vt:lpstr>
      <vt:lpstr>Arial</vt:lpstr>
      <vt:lpstr>Calibri</vt:lpstr>
      <vt:lpstr>Calibri Light</vt:lpstr>
      <vt:lpstr>Times New Roman</vt:lpstr>
      <vt:lpstr>LtBkgBlueBorder</vt:lpstr>
      <vt:lpstr>LtBkgNoBorder</vt:lpstr>
      <vt:lpstr>Custom Design</vt:lpstr>
      <vt:lpstr>Connecticut Core Standards  for Mathematics</vt:lpstr>
      <vt:lpstr>Understanding the Standards for Mathematical Practice: Developing Mathematical Expertise</vt:lpstr>
      <vt:lpstr>SMP1: Make sense of problems and persevere in solving them </vt:lpstr>
      <vt:lpstr>SMP 1: Make sense of problems and persevere in solving them </vt:lpstr>
      <vt:lpstr>SMP1: Make sense of problems and persevere in solving them </vt:lpstr>
      <vt:lpstr>SMP1: Make sense of problems and persevere in solving them </vt:lpstr>
      <vt:lpstr>SMP1: Make sense of problems and persevere in solving them </vt:lpstr>
      <vt:lpstr>SMP2: Reason abstractly and quantitatively </vt:lpstr>
      <vt:lpstr>SMP2: Reason abstractly and quantitatively </vt:lpstr>
      <vt:lpstr>SMP2: Reason abstractly and quantitatively </vt:lpstr>
      <vt:lpstr>SMP2: Reason abstractly and quantitatively </vt:lpstr>
      <vt:lpstr>SMP2: Reason abstractly and quantitatively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SMP4: Model with mathematics </vt:lpstr>
      <vt:lpstr>SMP4: Model with mathematics</vt:lpstr>
      <vt:lpstr>SMP4: Model with mathematics</vt:lpstr>
      <vt:lpstr>SMP4: Model with mathematics </vt:lpstr>
      <vt:lpstr>SMP4: Model with mathematics</vt:lpstr>
      <vt:lpstr>Two Sentence Summary</vt:lpstr>
      <vt:lpstr>SMP5: Use appropriate tools strategically </vt:lpstr>
      <vt:lpstr>SMP5: Use appropriate tools strategically</vt:lpstr>
      <vt:lpstr>SMP5: Use appropriate tools strategically</vt:lpstr>
      <vt:lpstr>SMP5: Use appropriate tools strategically </vt:lpstr>
      <vt:lpstr>SMP5: Use appropriate tools strategically</vt:lpstr>
      <vt:lpstr>SMP6: Attend to precision </vt:lpstr>
      <vt:lpstr>SMP6: Attend to precision</vt:lpstr>
      <vt:lpstr>SMP6: Attend to precision</vt:lpstr>
      <vt:lpstr>SMP6: Attend to precision </vt:lpstr>
      <vt:lpstr>SMP6: Attend to precision</vt:lpstr>
      <vt:lpstr>SMP7: Look for and make use of structure </vt:lpstr>
      <vt:lpstr>SMP7: Look for and make use of structure </vt:lpstr>
      <vt:lpstr>SMP7: Look for and make use of structure</vt:lpstr>
      <vt:lpstr>SMP 7: Look for and make use of structure </vt:lpstr>
      <vt:lpstr>SMP7: Look for and make use of structure</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Two Sentence Summary</vt:lpstr>
      <vt:lpstr>Pause and Reflect</vt:lpstr>
      <vt:lpstr>Finding Relationships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520</cp:revision>
  <dcterms:created xsi:type="dcterms:W3CDTF">2014-01-18T18:47:42Z</dcterms:created>
  <dcterms:modified xsi:type="dcterms:W3CDTF">2014-07-09T19:13:23Z</dcterms:modified>
</cp:coreProperties>
</file>