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 showSpecialPlsOnTitleSld="0" saveSubsetFonts="1">
  <p:sldMasterIdLst>
    <p:sldMasterId id="2147483687" r:id="rId1"/>
    <p:sldMasterId id="2147483711" r:id="rId2"/>
    <p:sldMasterId id="2147483723" r:id="rId3"/>
  </p:sldMasterIdLst>
  <p:notesMasterIdLst>
    <p:notesMasterId r:id="rId16"/>
  </p:notesMasterIdLst>
  <p:handoutMasterIdLst>
    <p:handoutMasterId r:id="rId17"/>
  </p:handoutMasterIdLst>
  <p:sldIdLst>
    <p:sldId id="370" r:id="rId4"/>
    <p:sldId id="477" r:id="rId5"/>
    <p:sldId id="390" r:id="rId6"/>
    <p:sldId id="391" r:id="rId7"/>
    <p:sldId id="392" r:id="rId8"/>
    <p:sldId id="393" r:id="rId9"/>
    <p:sldId id="394" r:id="rId10"/>
    <p:sldId id="395" r:id="rId11"/>
    <p:sldId id="396" r:id="rId12"/>
    <p:sldId id="397" r:id="rId13"/>
    <p:sldId id="398" r:id="rId14"/>
    <p:sldId id="399"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1" clrIdx="3">
    <p:extLst>
      <p:ext uri="{19B8F6BF-5375-455C-9EA6-DF929625EA0E}">
        <p15:presenceInfo xmlns:p15="http://schemas.microsoft.com/office/powerpoint/2012/main" userId="S-1-5-21-1417001333-1682526488-839522115-26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268"/>
    <a:srgbClr val="0000FF"/>
    <a:srgbClr val="FFFF85"/>
    <a:srgbClr val="DF8045"/>
    <a:srgbClr val="FFC000"/>
    <a:srgbClr val="32C658"/>
    <a:srgbClr val="D4ECBA"/>
    <a:srgbClr val="92D050"/>
    <a:srgbClr val="9BBB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0" autoAdjust="0"/>
    <p:restoredTop sz="86355" autoAdjust="0"/>
  </p:normalViewPr>
  <p:slideViewPr>
    <p:cSldViewPr snapToGrid="0">
      <p:cViewPr varScale="1">
        <p:scale>
          <a:sx n="58" d="100"/>
          <a:sy n="58" d="100"/>
        </p:scale>
        <p:origin x="828" y="3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88" d="100"/>
          <a:sy n="88" d="100"/>
        </p:scale>
        <p:origin x="3696" y="9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43EE2-690A-40EE-9E2C-45A51770530E}" type="doc">
      <dgm:prSet loTypeId="urn:microsoft.com/office/officeart/2005/8/layout/venn1" loCatId="relationship" qsTypeId="urn:microsoft.com/office/officeart/2005/8/quickstyle/simple1" qsCatId="simple" csTypeId="urn:microsoft.com/office/officeart/2005/8/colors/accent1_2" csCatId="accent1" phldr="1"/>
      <dgm:spPr/>
    </dgm:pt>
    <dgm:pt modelId="{892AC74F-8EB7-4A03-9AA1-C7F1E43F3689}">
      <dgm:prSet phldrT="[Text]"/>
      <dgm:spPr>
        <a:solidFill>
          <a:srgbClr val="FFC000"/>
        </a:solidFill>
      </dgm:spPr>
      <dgm:t>
        <a:bodyPr/>
        <a:lstStyle/>
        <a:p>
          <a:pPr algn="ctr"/>
          <a:r>
            <a:rPr lang="en-US" dirty="0" smtClean="0"/>
            <a:t>     Past	</a:t>
          </a:r>
          <a:endParaRPr lang="en-US" dirty="0"/>
        </a:p>
      </dgm:t>
    </dgm:pt>
    <dgm:pt modelId="{62B9DD26-4653-4DB6-BC24-954B1C71FAE8}" type="parTrans" cxnId="{6334EEFC-20C3-4AA3-87C9-3B8FDDF3C377}">
      <dgm:prSet/>
      <dgm:spPr/>
      <dgm:t>
        <a:bodyPr/>
        <a:lstStyle/>
        <a:p>
          <a:endParaRPr lang="en-US"/>
        </a:p>
      </dgm:t>
    </dgm:pt>
    <dgm:pt modelId="{6CC77C6D-A89F-432B-8236-5193449C660E}" type="sibTrans" cxnId="{6334EEFC-20C3-4AA3-87C9-3B8FDDF3C377}">
      <dgm:prSet/>
      <dgm:spPr/>
      <dgm:t>
        <a:bodyPr/>
        <a:lstStyle/>
        <a:p>
          <a:endParaRPr lang="en-US"/>
        </a:p>
      </dgm:t>
    </dgm:pt>
    <dgm:pt modelId="{94D9597A-DB1D-4D09-827F-5412B93233FD}">
      <dgm:prSet phldrT="[Text]"/>
      <dgm:spPr>
        <a:solidFill>
          <a:schemeClr val="accent5">
            <a:lumMod val="75000"/>
            <a:alpha val="50000"/>
          </a:schemeClr>
        </a:solidFill>
      </dgm:spPr>
      <dgm:t>
        <a:bodyPr/>
        <a:lstStyle/>
        <a:p>
          <a:r>
            <a:rPr lang="en-US" dirty="0" smtClean="0"/>
            <a:t>Present</a:t>
          </a:r>
          <a:endParaRPr lang="en-US" dirty="0"/>
        </a:p>
      </dgm:t>
    </dgm:pt>
    <dgm:pt modelId="{6CDB78A5-BA57-46A6-A3F0-F400E49EA10A}" type="parTrans" cxnId="{FA01B506-28C6-49EF-81B7-408BA4F8B7F9}">
      <dgm:prSet/>
      <dgm:spPr/>
      <dgm:t>
        <a:bodyPr/>
        <a:lstStyle/>
        <a:p>
          <a:endParaRPr lang="en-US"/>
        </a:p>
      </dgm:t>
    </dgm:pt>
    <dgm:pt modelId="{8BA98A87-E7DD-4171-9D70-F88E65893113}" type="sibTrans" cxnId="{FA01B506-28C6-49EF-81B7-408BA4F8B7F9}">
      <dgm:prSet/>
      <dgm:spPr/>
      <dgm:t>
        <a:bodyPr/>
        <a:lstStyle/>
        <a:p>
          <a:endParaRPr lang="en-US"/>
        </a:p>
      </dgm:t>
    </dgm:pt>
    <dgm:pt modelId="{2D4F268D-2C98-492B-870A-980E5A664EBC}" type="pres">
      <dgm:prSet presAssocID="{2D643EE2-690A-40EE-9E2C-45A51770530E}" presName="compositeShape" presStyleCnt="0">
        <dgm:presLayoutVars>
          <dgm:chMax val="7"/>
          <dgm:dir/>
          <dgm:resizeHandles val="exact"/>
        </dgm:presLayoutVars>
      </dgm:prSet>
      <dgm:spPr/>
    </dgm:pt>
    <dgm:pt modelId="{AC2E9825-214F-4AA6-805C-DFB83BBE8F3E}" type="pres">
      <dgm:prSet presAssocID="{892AC74F-8EB7-4A03-9AA1-C7F1E43F3689}" presName="circ1" presStyleLbl="vennNode1" presStyleIdx="0" presStyleCnt="2"/>
      <dgm:spPr/>
      <dgm:t>
        <a:bodyPr/>
        <a:lstStyle/>
        <a:p>
          <a:endParaRPr lang="en-US"/>
        </a:p>
      </dgm:t>
    </dgm:pt>
    <dgm:pt modelId="{659283BD-46EC-43C7-9658-E6C7EF8A4306}" type="pres">
      <dgm:prSet presAssocID="{892AC74F-8EB7-4A03-9AA1-C7F1E43F3689}" presName="circ1Tx" presStyleLbl="revTx" presStyleIdx="0" presStyleCnt="0">
        <dgm:presLayoutVars>
          <dgm:chMax val="0"/>
          <dgm:chPref val="0"/>
          <dgm:bulletEnabled val="1"/>
        </dgm:presLayoutVars>
      </dgm:prSet>
      <dgm:spPr/>
      <dgm:t>
        <a:bodyPr/>
        <a:lstStyle/>
        <a:p>
          <a:endParaRPr lang="en-US"/>
        </a:p>
      </dgm:t>
    </dgm:pt>
    <dgm:pt modelId="{94131E21-75DF-44BE-8521-743DE3139FC6}" type="pres">
      <dgm:prSet presAssocID="{94D9597A-DB1D-4D09-827F-5412B93233FD}" presName="circ2" presStyleLbl="vennNode1" presStyleIdx="1" presStyleCnt="2"/>
      <dgm:spPr/>
      <dgm:t>
        <a:bodyPr/>
        <a:lstStyle/>
        <a:p>
          <a:endParaRPr lang="en-US"/>
        </a:p>
      </dgm:t>
    </dgm:pt>
    <dgm:pt modelId="{BF957E58-1F3C-4F64-B272-FE2FF2B734FE}" type="pres">
      <dgm:prSet presAssocID="{94D9597A-DB1D-4D09-827F-5412B93233FD}" presName="circ2Tx" presStyleLbl="revTx" presStyleIdx="0" presStyleCnt="0">
        <dgm:presLayoutVars>
          <dgm:chMax val="0"/>
          <dgm:chPref val="0"/>
          <dgm:bulletEnabled val="1"/>
        </dgm:presLayoutVars>
      </dgm:prSet>
      <dgm:spPr/>
      <dgm:t>
        <a:bodyPr/>
        <a:lstStyle/>
        <a:p>
          <a:endParaRPr lang="en-US"/>
        </a:p>
      </dgm:t>
    </dgm:pt>
  </dgm:ptLst>
  <dgm:cxnLst>
    <dgm:cxn modelId="{26B3B4F9-D0D2-4C01-94A2-175E085DE586}" type="presOf" srcId="{892AC74F-8EB7-4A03-9AA1-C7F1E43F3689}" destId="{659283BD-46EC-43C7-9658-E6C7EF8A4306}" srcOrd="1" destOrd="0" presId="urn:microsoft.com/office/officeart/2005/8/layout/venn1"/>
    <dgm:cxn modelId="{8410EF2D-80D9-4F07-A3E7-47E4D14FA1FF}" type="presOf" srcId="{892AC74F-8EB7-4A03-9AA1-C7F1E43F3689}" destId="{AC2E9825-214F-4AA6-805C-DFB83BBE8F3E}" srcOrd="0" destOrd="0" presId="urn:microsoft.com/office/officeart/2005/8/layout/venn1"/>
    <dgm:cxn modelId="{FA01B506-28C6-49EF-81B7-408BA4F8B7F9}" srcId="{2D643EE2-690A-40EE-9E2C-45A51770530E}" destId="{94D9597A-DB1D-4D09-827F-5412B93233FD}" srcOrd="1" destOrd="0" parTransId="{6CDB78A5-BA57-46A6-A3F0-F400E49EA10A}" sibTransId="{8BA98A87-E7DD-4171-9D70-F88E65893113}"/>
    <dgm:cxn modelId="{619E48E6-9A3C-472B-B248-8F8248FC81D6}" type="presOf" srcId="{94D9597A-DB1D-4D09-827F-5412B93233FD}" destId="{94131E21-75DF-44BE-8521-743DE3139FC6}" srcOrd="0" destOrd="0" presId="urn:microsoft.com/office/officeart/2005/8/layout/venn1"/>
    <dgm:cxn modelId="{2A36E71D-7AED-4EEE-BE7A-687C6A1B2207}" type="presOf" srcId="{2D643EE2-690A-40EE-9E2C-45A51770530E}" destId="{2D4F268D-2C98-492B-870A-980E5A664EBC}" srcOrd="0" destOrd="0" presId="urn:microsoft.com/office/officeart/2005/8/layout/venn1"/>
    <dgm:cxn modelId="{AB75401C-125D-45BD-8FA8-8514EB739994}" type="presOf" srcId="{94D9597A-DB1D-4D09-827F-5412B93233FD}" destId="{BF957E58-1F3C-4F64-B272-FE2FF2B734FE}" srcOrd="1" destOrd="0" presId="urn:microsoft.com/office/officeart/2005/8/layout/venn1"/>
    <dgm:cxn modelId="{6334EEFC-20C3-4AA3-87C9-3B8FDDF3C377}" srcId="{2D643EE2-690A-40EE-9E2C-45A51770530E}" destId="{892AC74F-8EB7-4A03-9AA1-C7F1E43F3689}" srcOrd="0" destOrd="0" parTransId="{62B9DD26-4653-4DB6-BC24-954B1C71FAE8}" sibTransId="{6CC77C6D-A89F-432B-8236-5193449C660E}"/>
    <dgm:cxn modelId="{74187215-AF09-4F21-8F88-4E20AEBDA9B8}" type="presParOf" srcId="{2D4F268D-2C98-492B-870A-980E5A664EBC}" destId="{AC2E9825-214F-4AA6-805C-DFB83BBE8F3E}" srcOrd="0" destOrd="0" presId="urn:microsoft.com/office/officeart/2005/8/layout/venn1"/>
    <dgm:cxn modelId="{10D64B68-E913-4AAD-81C5-68BAA932981D}" type="presParOf" srcId="{2D4F268D-2C98-492B-870A-980E5A664EBC}" destId="{659283BD-46EC-43C7-9658-E6C7EF8A4306}" srcOrd="1" destOrd="0" presId="urn:microsoft.com/office/officeart/2005/8/layout/venn1"/>
    <dgm:cxn modelId="{3581925E-D3DE-4FDD-974F-162EAE5C65F2}" type="presParOf" srcId="{2D4F268D-2C98-492B-870A-980E5A664EBC}" destId="{94131E21-75DF-44BE-8521-743DE3139FC6}" srcOrd="2" destOrd="0" presId="urn:microsoft.com/office/officeart/2005/8/layout/venn1"/>
    <dgm:cxn modelId="{79AC3EC9-34BD-4482-9E59-D10862FA44C6}" type="presParOf" srcId="{2D4F268D-2C98-492B-870A-980E5A664EBC}" destId="{BF957E58-1F3C-4F64-B272-FE2FF2B734FE}"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6FBEC-D33D-4EB3-B485-064C0CFDBEE1}" type="doc">
      <dgm:prSet loTypeId="urn:microsoft.com/office/officeart/2005/8/layout/chevron1" loCatId="process" qsTypeId="urn:microsoft.com/office/officeart/2005/8/quickstyle/simple1" qsCatId="simple" csTypeId="urn:microsoft.com/office/officeart/2005/8/colors/accent1_2" csCatId="accent1" phldr="1"/>
      <dgm:spPr/>
    </dgm:pt>
    <dgm:pt modelId="{B88D9D76-1BEA-4155-9E5C-4D7592D2A990}">
      <dgm:prSet phldrT="[Text]"/>
      <dgm:spPr/>
      <dgm:t>
        <a:bodyPr/>
        <a:lstStyle/>
        <a:p>
          <a:r>
            <a:rPr lang="en-US" dirty="0" smtClean="0"/>
            <a:t>Grade 1</a:t>
          </a:r>
          <a:endParaRPr lang="en-US" dirty="0"/>
        </a:p>
      </dgm:t>
    </dgm:pt>
    <dgm:pt modelId="{0D405751-6B3D-45FD-9BC6-ACC763D99A54}" type="parTrans" cxnId="{B035949D-7F57-488E-9FDE-3A315DCFE930}">
      <dgm:prSet/>
      <dgm:spPr/>
      <dgm:t>
        <a:bodyPr/>
        <a:lstStyle/>
        <a:p>
          <a:endParaRPr lang="en-US"/>
        </a:p>
      </dgm:t>
    </dgm:pt>
    <dgm:pt modelId="{DD3BE92E-EC5F-412E-BF51-6895124EA257}" type="sibTrans" cxnId="{B035949D-7F57-488E-9FDE-3A315DCFE930}">
      <dgm:prSet/>
      <dgm:spPr/>
      <dgm:t>
        <a:bodyPr/>
        <a:lstStyle/>
        <a:p>
          <a:endParaRPr lang="en-US"/>
        </a:p>
      </dgm:t>
    </dgm:pt>
    <dgm:pt modelId="{FAEA8783-90B9-401D-9333-C950BD9BEB48}">
      <dgm:prSet phldrT="[Text]"/>
      <dgm:spPr/>
      <dgm:t>
        <a:bodyPr/>
        <a:lstStyle/>
        <a:p>
          <a:r>
            <a:rPr lang="en-US" dirty="0" smtClean="0"/>
            <a:t>Grade 2</a:t>
          </a:r>
          <a:endParaRPr lang="en-US" dirty="0"/>
        </a:p>
      </dgm:t>
    </dgm:pt>
    <dgm:pt modelId="{C9502929-55D8-467C-9692-3C2905F0D6BE}" type="parTrans" cxnId="{280A6BAA-573C-4609-90FA-35A1478236E4}">
      <dgm:prSet/>
      <dgm:spPr/>
      <dgm:t>
        <a:bodyPr/>
        <a:lstStyle/>
        <a:p>
          <a:endParaRPr lang="en-US"/>
        </a:p>
      </dgm:t>
    </dgm:pt>
    <dgm:pt modelId="{EA44B1AD-28B5-47D7-AC1D-6C9485C852F9}" type="sibTrans" cxnId="{280A6BAA-573C-4609-90FA-35A1478236E4}">
      <dgm:prSet/>
      <dgm:spPr/>
      <dgm:t>
        <a:bodyPr/>
        <a:lstStyle/>
        <a:p>
          <a:endParaRPr lang="en-US"/>
        </a:p>
      </dgm:t>
    </dgm:pt>
    <dgm:pt modelId="{082548FF-DE00-4846-8CAC-78FA7A5F13C1}">
      <dgm:prSet phldrT="[Text]"/>
      <dgm:spPr/>
      <dgm:t>
        <a:bodyPr/>
        <a:lstStyle/>
        <a:p>
          <a:r>
            <a:rPr lang="en-US" dirty="0" smtClean="0"/>
            <a:t>Grade 3</a:t>
          </a:r>
          <a:endParaRPr lang="en-US" dirty="0"/>
        </a:p>
      </dgm:t>
    </dgm:pt>
    <dgm:pt modelId="{76CC7A29-037A-4F92-879B-90493C575EA2}" type="parTrans" cxnId="{C02CE0F2-281D-46C2-8ACB-E95DA3398C1A}">
      <dgm:prSet/>
      <dgm:spPr/>
      <dgm:t>
        <a:bodyPr/>
        <a:lstStyle/>
        <a:p>
          <a:endParaRPr lang="en-US"/>
        </a:p>
      </dgm:t>
    </dgm:pt>
    <dgm:pt modelId="{AF9837B7-A5D8-4A0B-9203-BDFF79A9E074}" type="sibTrans" cxnId="{C02CE0F2-281D-46C2-8ACB-E95DA3398C1A}">
      <dgm:prSet/>
      <dgm:spPr/>
      <dgm:t>
        <a:bodyPr/>
        <a:lstStyle/>
        <a:p>
          <a:endParaRPr lang="en-US"/>
        </a:p>
      </dgm:t>
    </dgm:pt>
    <dgm:pt modelId="{20F14B81-0C19-484F-AEE8-4381F8968557}" type="pres">
      <dgm:prSet presAssocID="{A026FBEC-D33D-4EB3-B485-064C0CFDBEE1}" presName="Name0" presStyleCnt="0">
        <dgm:presLayoutVars>
          <dgm:dir/>
          <dgm:animLvl val="lvl"/>
          <dgm:resizeHandles val="exact"/>
        </dgm:presLayoutVars>
      </dgm:prSet>
      <dgm:spPr/>
    </dgm:pt>
    <dgm:pt modelId="{ACE51BDC-F5BA-434E-9B2A-7CC18CA884EB}" type="pres">
      <dgm:prSet presAssocID="{B88D9D76-1BEA-4155-9E5C-4D7592D2A990}" presName="parTxOnly" presStyleLbl="node1" presStyleIdx="0" presStyleCnt="3">
        <dgm:presLayoutVars>
          <dgm:chMax val="0"/>
          <dgm:chPref val="0"/>
          <dgm:bulletEnabled val="1"/>
        </dgm:presLayoutVars>
      </dgm:prSet>
      <dgm:spPr/>
      <dgm:t>
        <a:bodyPr/>
        <a:lstStyle/>
        <a:p>
          <a:endParaRPr lang="en-US"/>
        </a:p>
      </dgm:t>
    </dgm:pt>
    <dgm:pt modelId="{7234AEFC-FE37-4A9D-B179-05A0C0E2A92B}" type="pres">
      <dgm:prSet presAssocID="{DD3BE92E-EC5F-412E-BF51-6895124EA257}" presName="parTxOnlySpace" presStyleCnt="0"/>
      <dgm:spPr/>
    </dgm:pt>
    <dgm:pt modelId="{90C9EF4C-4B95-4640-9A77-225D3689E172}" type="pres">
      <dgm:prSet presAssocID="{FAEA8783-90B9-401D-9333-C950BD9BEB48}" presName="parTxOnly" presStyleLbl="node1" presStyleIdx="1" presStyleCnt="3">
        <dgm:presLayoutVars>
          <dgm:chMax val="0"/>
          <dgm:chPref val="0"/>
          <dgm:bulletEnabled val="1"/>
        </dgm:presLayoutVars>
      </dgm:prSet>
      <dgm:spPr/>
      <dgm:t>
        <a:bodyPr/>
        <a:lstStyle/>
        <a:p>
          <a:endParaRPr lang="en-US"/>
        </a:p>
      </dgm:t>
    </dgm:pt>
    <dgm:pt modelId="{E55C57F1-EC06-4916-9F81-179070AECDB9}" type="pres">
      <dgm:prSet presAssocID="{EA44B1AD-28B5-47D7-AC1D-6C9485C852F9}" presName="parTxOnlySpace" presStyleCnt="0"/>
      <dgm:spPr/>
    </dgm:pt>
    <dgm:pt modelId="{32D36524-7406-4714-AC5A-57312055B0A8}" type="pres">
      <dgm:prSet presAssocID="{082548FF-DE00-4846-8CAC-78FA7A5F13C1}" presName="parTxOnly" presStyleLbl="node1" presStyleIdx="2" presStyleCnt="3">
        <dgm:presLayoutVars>
          <dgm:chMax val="0"/>
          <dgm:chPref val="0"/>
          <dgm:bulletEnabled val="1"/>
        </dgm:presLayoutVars>
      </dgm:prSet>
      <dgm:spPr/>
      <dgm:t>
        <a:bodyPr/>
        <a:lstStyle/>
        <a:p>
          <a:endParaRPr lang="en-US"/>
        </a:p>
      </dgm:t>
    </dgm:pt>
  </dgm:ptLst>
  <dgm:cxnLst>
    <dgm:cxn modelId="{280A6BAA-573C-4609-90FA-35A1478236E4}" srcId="{A026FBEC-D33D-4EB3-B485-064C0CFDBEE1}" destId="{FAEA8783-90B9-401D-9333-C950BD9BEB48}" srcOrd="1" destOrd="0" parTransId="{C9502929-55D8-467C-9692-3C2905F0D6BE}" sibTransId="{EA44B1AD-28B5-47D7-AC1D-6C9485C852F9}"/>
    <dgm:cxn modelId="{0E5295DD-14CB-43C0-B8D0-F884D089C1F7}" type="presOf" srcId="{A026FBEC-D33D-4EB3-B485-064C0CFDBEE1}" destId="{20F14B81-0C19-484F-AEE8-4381F8968557}" srcOrd="0" destOrd="0" presId="urn:microsoft.com/office/officeart/2005/8/layout/chevron1"/>
    <dgm:cxn modelId="{6BD26348-B743-4E73-84F7-DBA71EC0DC5B}" type="presOf" srcId="{082548FF-DE00-4846-8CAC-78FA7A5F13C1}" destId="{32D36524-7406-4714-AC5A-57312055B0A8}" srcOrd="0" destOrd="0" presId="urn:microsoft.com/office/officeart/2005/8/layout/chevron1"/>
    <dgm:cxn modelId="{B035949D-7F57-488E-9FDE-3A315DCFE930}" srcId="{A026FBEC-D33D-4EB3-B485-064C0CFDBEE1}" destId="{B88D9D76-1BEA-4155-9E5C-4D7592D2A990}" srcOrd="0" destOrd="0" parTransId="{0D405751-6B3D-45FD-9BC6-ACC763D99A54}" sibTransId="{DD3BE92E-EC5F-412E-BF51-6895124EA257}"/>
    <dgm:cxn modelId="{C436A609-0571-4CA2-8CA0-024E9E1C29FF}" type="presOf" srcId="{B88D9D76-1BEA-4155-9E5C-4D7592D2A990}" destId="{ACE51BDC-F5BA-434E-9B2A-7CC18CA884EB}" srcOrd="0" destOrd="0" presId="urn:microsoft.com/office/officeart/2005/8/layout/chevron1"/>
    <dgm:cxn modelId="{C02CE0F2-281D-46C2-8ACB-E95DA3398C1A}" srcId="{A026FBEC-D33D-4EB3-B485-064C0CFDBEE1}" destId="{082548FF-DE00-4846-8CAC-78FA7A5F13C1}" srcOrd="2" destOrd="0" parTransId="{76CC7A29-037A-4F92-879B-90493C575EA2}" sibTransId="{AF9837B7-A5D8-4A0B-9203-BDFF79A9E074}"/>
    <dgm:cxn modelId="{7B3125B6-46CE-49D0-AC65-F5CF2A194D66}" type="presOf" srcId="{FAEA8783-90B9-401D-9333-C950BD9BEB48}" destId="{90C9EF4C-4B95-4640-9A77-225D3689E172}" srcOrd="0" destOrd="0" presId="urn:microsoft.com/office/officeart/2005/8/layout/chevron1"/>
    <dgm:cxn modelId="{614FDD67-9EC6-4B86-9EF1-208219D5016E}" type="presParOf" srcId="{20F14B81-0C19-484F-AEE8-4381F8968557}" destId="{ACE51BDC-F5BA-434E-9B2A-7CC18CA884EB}" srcOrd="0" destOrd="0" presId="urn:microsoft.com/office/officeart/2005/8/layout/chevron1"/>
    <dgm:cxn modelId="{46DD43A1-21E8-4B4A-A509-00A2B10A767A}" type="presParOf" srcId="{20F14B81-0C19-484F-AEE8-4381F8968557}" destId="{7234AEFC-FE37-4A9D-B179-05A0C0E2A92B}" srcOrd="1" destOrd="0" presId="urn:microsoft.com/office/officeart/2005/8/layout/chevron1"/>
    <dgm:cxn modelId="{38C479E9-D6CF-4514-85AA-4601BFE64D58}" type="presParOf" srcId="{20F14B81-0C19-484F-AEE8-4381F8968557}" destId="{90C9EF4C-4B95-4640-9A77-225D3689E172}" srcOrd="2" destOrd="0" presId="urn:microsoft.com/office/officeart/2005/8/layout/chevron1"/>
    <dgm:cxn modelId="{F0372399-C7E7-461F-891D-831926841BF9}" type="presParOf" srcId="{20F14B81-0C19-484F-AEE8-4381F8968557}" destId="{E55C57F1-EC06-4916-9F81-179070AECDB9}" srcOrd="3" destOrd="0" presId="urn:microsoft.com/office/officeart/2005/8/layout/chevron1"/>
    <dgm:cxn modelId="{92022B1F-AFDC-4104-8AB3-B50261FD0DA8}" type="presParOf" srcId="{20F14B81-0C19-484F-AEE8-4381F8968557}" destId="{32D36524-7406-4714-AC5A-57312055B0A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E9825-214F-4AA6-805C-DFB83BBE8F3E}">
      <dsp:nvSpPr>
        <dsp:cNvPr id="0" name=""/>
        <dsp:cNvSpPr/>
      </dsp:nvSpPr>
      <dsp:spPr>
        <a:xfrm>
          <a:off x="58292" y="220853"/>
          <a:ext cx="1437894" cy="143789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     Past	</a:t>
          </a:r>
          <a:endParaRPr lang="en-US" sz="1800" kern="1200" dirty="0"/>
        </a:p>
      </dsp:txBody>
      <dsp:txXfrm>
        <a:off x="259079" y="390411"/>
        <a:ext cx="829056" cy="1098776"/>
      </dsp:txXfrm>
    </dsp:sp>
    <dsp:sp modelId="{94131E21-75DF-44BE-8521-743DE3139FC6}">
      <dsp:nvSpPr>
        <dsp:cNvPr id="0" name=""/>
        <dsp:cNvSpPr/>
      </dsp:nvSpPr>
      <dsp:spPr>
        <a:xfrm>
          <a:off x="1094612" y="220853"/>
          <a:ext cx="1437894" cy="1437893"/>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Present</a:t>
          </a:r>
          <a:endParaRPr lang="en-US" sz="1800" kern="1200" dirty="0"/>
        </a:p>
      </dsp:txBody>
      <dsp:txXfrm>
        <a:off x="1502663" y="390411"/>
        <a:ext cx="829056" cy="1098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51BDC-F5BA-434E-9B2A-7CC18CA884EB}">
      <dsp:nvSpPr>
        <dsp:cNvPr id="0" name=""/>
        <dsp:cNvSpPr/>
      </dsp:nvSpPr>
      <dsp:spPr>
        <a:xfrm>
          <a:off x="2678" y="137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Grade 1</a:t>
          </a:r>
          <a:endParaRPr lang="en-US" sz="4200" kern="1200" dirty="0"/>
        </a:p>
      </dsp:txBody>
      <dsp:txXfrm>
        <a:off x="655438" y="1379239"/>
        <a:ext cx="1958280" cy="1305520"/>
      </dsp:txXfrm>
    </dsp:sp>
    <dsp:sp modelId="{90C9EF4C-4B95-4640-9A77-225D3689E172}">
      <dsp:nvSpPr>
        <dsp:cNvPr id="0" name=""/>
        <dsp:cNvSpPr/>
      </dsp:nvSpPr>
      <dsp:spPr>
        <a:xfrm>
          <a:off x="2940099" y="137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Grade 2</a:t>
          </a:r>
          <a:endParaRPr lang="en-US" sz="4200" kern="1200" dirty="0"/>
        </a:p>
      </dsp:txBody>
      <dsp:txXfrm>
        <a:off x="3592859" y="1379239"/>
        <a:ext cx="1958280" cy="1305520"/>
      </dsp:txXfrm>
    </dsp:sp>
    <dsp:sp modelId="{32D36524-7406-4714-AC5A-57312055B0A8}">
      <dsp:nvSpPr>
        <dsp:cNvPr id="0" name=""/>
        <dsp:cNvSpPr/>
      </dsp:nvSpPr>
      <dsp:spPr>
        <a:xfrm>
          <a:off x="5877520" y="137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Grade 3</a:t>
          </a:r>
          <a:endParaRPr lang="en-US" sz="4200" kern="1200" dirty="0"/>
        </a:p>
      </dsp:txBody>
      <dsp:txXfrm>
        <a:off x="6530280" y="1379239"/>
        <a:ext cx="1958280" cy="13055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7/9/2014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7/9/2014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a:t>
            </a:fld>
            <a:endParaRPr lang="en-US"/>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The Impact</a:t>
            </a:r>
            <a:r>
              <a:rPr lang="en-US" b="1" baseline="0" dirty="0" smtClean="0"/>
              <a:t> of the Shifts</a:t>
            </a:r>
            <a:r>
              <a:rPr lang="en-US" b="1" dirty="0" smtClean="0"/>
              <a:t>: </a:t>
            </a:r>
            <a:r>
              <a:rPr lang="en-US" dirty="0" smtClean="0"/>
              <a:t>Distribute copies</a:t>
            </a:r>
            <a:r>
              <a:rPr lang="en-US" baseline="0" dirty="0" smtClean="0"/>
              <a:t> of the EQuIP Rubric. Explain to participants that the </a:t>
            </a:r>
            <a:r>
              <a:rPr lang="en-US" baseline="0" dirty="0" err="1" smtClean="0"/>
              <a:t>EQuIP</a:t>
            </a:r>
            <a:r>
              <a:rPr lang="en-US" baseline="0" dirty="0" smtClean="0"/>
              <a:t> Rubric is a tool for evaluating CCS-Math lesson plans. Allow participants to review the rubric on their own and then as a group. As they discuss the rubric in their groups, ask them to think about their responses to the comparison of mathematics instruction in the past and in the present that were provided in the first activity of this section and to think now about how those changes will impact planning, teaching, and learning at the classroom level. Debrief the small group discussions by adding to the chart of what participants know about the CCS-Math. </a:t>
            </a:r>
            <a:endParaRPr lang="en-US" b="1" dirty="0"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C93993-617B-493E-B00B-88962FDFC5A1}" type="slidenum">
              <a:rPr lang="en-US">
                <a:solidFill>
                  <a:prstClr val="black"/>
                </a:solidFill>
                <a:latin typeface="Arial" pitchFamily="34" charset="0"/>
              </a:rPr>
              <a:pPr/>
              <a:t>13</a:t>
            </a:fld>
            <a:endParaRPr lang="en-US">
              <a:solidFill>
                <a:prstClr val="black"/>
              </a:solidFill>
              <a:latin typeface="Arial" pitchFamily="34" charset="0"/>
            </a:endParaRPr>
          </a:p>
        </p:txBody>
      </p:sp>
    </p:spTree>
    <p:extLst>
      <p:ext uri="{BB962C8B-B14F-4D97-AF65-F5344CB8AC3E}">
        <p14:creationId xmlns:p14="http://schemas.microsoft.com/office/powerpoint/2010/main" val="1664730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The Personal Journey of the CCS: </a:t>
            </a:r>
            <a:r>
              <a:rPr lang="en-US" dirty="0" smtClean="0"/>
              <a:t>Explain to participants that before they move on the next section, you want them to take a moment to write down</a:t>
            </a:r>
            <a:r>
              <a:rPr lang="en-US" baseline="0" dirty="0" smtClean="0"/>
              <a:t>, in the Questions column in the chart on page 10, any questions that they personally have right now about the CCS-Math. Further explain that throughout this and future sessions they can refer back to their list of questions and document the answers as they are found. </a:t>
            </a:r>
            <a:endParaRPr lang="en-US" b="1" dirty="0"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B19B74-0017-4336-AD96-667870E47EA2}" type="slidenum">
              <a:rPr lang="en-US">
                <a:solidFill>
                  <a:prstClr val="black"/>
                </a:solidFill>
                <a:latin typeface="Arial" pitchFamily="34" charset="0"/>
              </a:rPr>
              <a:pPr/>
              <a:t>14</a:t>
            </a:fld>
            <a:endParaRPr lang="en-US">
              <a:solidFill>
                <a:prstClr val="black"/>
              </a:solidFill>
              <a:latin typeface="Arial" pitchFamily="34" charset="0"/>
            </a:endParaRPr>
          </a:p>
        </p:txBody>
      </p:sp>
    </p:spTree>
    <p:extLst>
      <p:ext uri="{BB962C8B-B14F-4D97-AF65-F5344CB8AC3E}">
        <p14:creationId xmlns:p14="http://schemas.microsoft.com/office/powerpoint/2010/main" val="283672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Phil </a:t>
            </a:r>
            <a:r>
              <a:rPr lang="en-US" b="1" dirty="0" err="1" smtClean="0"/>
              <a:t>Daro</a:t>
            </a:r>
            <a:r>
              <a:rPr lang="en-US" b="1" dirty="0" smtClean="0"/>
              <a:t>: </a:t>
            </a:r>
            <a:r>
              <a:rPr lang="en-US" b="0" dirty="0" smtClean="0"/>
              <a:t>Tell</a:t>
            </a:r>
            <a:r>
              <a:rPr lang="en-US" b="0" baseline="0" dirty="0" smtClean="0"/>
              <a:t> participants that to find answers to their questions they will now hear from </a:t>
            </a:r>
            <a:r>
              <a:rPr lang="en-US" dirty="0" smtClean="0"/>
              <a:t>Phil </a:t>
            </a:r>
            <a:r>
              <a:rPr lang="en-US" dirty="0" err="1" smtClean="0"/>
              <a:t>Daro</a:t>
            </a:r>
            <a:r>
              <a:rPr lang="en-US" dirty="0" smtClean="0"/>
              <a:t>, one of the major figures involved in writing the Common Core Standards and a professor at Stanford University, as he discusses what mathematics instruction should look like</a:t>
            </a:r>
            <a:r>
              <a:rPr lang="en-US" baseline="0" dirty="0" smtClean="0"/>
              <a:t> in the era of the Common Core and the need for change in mathematics teaching and learning. Play the video and then wrap-up Section 1 by debriefing the video with participants as a large group. Use the overarching topic of change to transition to Section 2, in which participants will begin to look at their role in helping teachers make the changes within their classroom that have been discussed.</a:t>
            </a:r>
            <a:endParaRPr lang="en-US" dirty="0"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F4392B-DDEF-4AB8-A0A5-0A6E6830FD66}" type="slidenum">
              <a:rPr lang="en-US">
                <a:solidFill>
                  <a:prstClr val="black"/>
                </a:solidFill>
                <a:latin typeface="Arial" pitchFamily="34" charset="0"/>
              </a:rPr>
              <a:pPr/>
              <a:t>15</a:t>
            </a:fld>
            <a:endParaRPr lang="en-US">
              <a:solidFill>
                <a:prstClr val="black"/>
              </a:solidFill>
              <a:latin typeface="Arial" pitchFamily="34" charset="0"/>
            </a:endParaRPr>
          </a:p>
        </p:txBody>
      </p:sp>
    </p:spTree>
    <p:extLst>
      <p:ext uri="{BB962C8B-B14F-4D97-AF65-F5344CB8AC3E}">
        <p14:creationId xmlns:p14="http://schemas.microsoft.com/office/powerpoint/2010/main" val="425602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7/9/2014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5</a:t>
            </a:fld>
            <a:endParaRPr lang="en-US"/>
          </a:p>
        </p:txBody>
      </p:sp>
    </p:spTree>
    <p:extLst>
      <p:ext uri="{BB962C8B-B14F-4D97-AF65-F5344CB8AC3E}">
        <p14:creationId xmlns:p14="http://schemas.microsoft.com/office/powerpoint/2010/main" val="339468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What do we know? – </a:t>
            </a:r>
            <a:r>
              <a:rPr lang="en-US" dirty="0" smtClean="0"/>
              <a:t>Have participants take </a:t>
            </a:r>
            <a:r>
              <a:rPr lang="en-US" b="1" dirty="0" smtClean="0"/>
              <a:t>five minutes </a:t>
            </a:r>
            <a:r>
              <a:rPr lang="en-US" dirty="0" smtClean="0"/>
              <a:t>to answer the first question on the slide by talking with the people at their table. Space has been provided on </a:t>
            </a:r>
            <a:r>
              <a:rPr lang="en-US" b="1" dirty="0" smtClean="0">
                <a:solidFill>
                  <a:srgbClr val="FF0000"/>
                </a:solidFill>
              </a:rPr>
              <a:t>page 7 </a:t>
            </a:r>
            <a:r>
              <a:rPr lang="en-US" dirty="0" smtClean="0"/>
              <a:t>for participants to make a list of everything they collectively know about the CCS-Math. </a:t>
            </a:r>
            <a:endParaRPr lang="en-US" b="1" dirty="0" smtClean="0"/>
          </a:p>
          <a:p>
            <a:pPr>
              <a:spcBef>
                <a:spcPct val="0"/>
              </a:spcBef>
            </a:pPr>
            <a:endParaRPr lang="en-US" dirty="0" smtClean="0"/>
          </a:p>
          <a:p>
            <a:pPr>
              <a:spcBef>
                <a:spcPct val="0"/>
              </a:spcBef>
            </a:pPr>
            <a:r>
              <a:rPr lang="en-US" dirty="0" smtClean="0"/>
              <a:t>When time is called, debrief</a:t>
            </a:r>
            <a:r>
              <a:rPr lang="en-US" baseline="0" dirty="0" smtClean="0"/>
              <a:t> the small groups discussions as a large group and chart participants’ </a:t>
            </a:r>
            <a:r>
              <a:rPr lang="en-US" dirty="0" smtClean="0"/>
              <a:t>key understandings about the CCS-Math. After</a:t>
            </a:r>
            <a:r>
              <a:rPr lang="en-US" baseline="0" dirty="0" smtClean="0"/>
              <a:t> a list is generated, ask the question ‘how is what they know about the CCS-Math different from what they know about past instruction in mathematics’. Possible answers to listen for include: in the past mathematics focused on basic skills and the CCS require a focus on learning to solve problems and in the past mathematics was taught from perspective of repetitive calculations and now mathematics needs to focus more on solving problems.  </a:t>
            </a:r>
            <a:r>
              <a:rPr lang="en-US" dirty="0" smtClean="0"/>
              <a:t> Use this</a:t>
            </a:r>
            <a:r>
              <a:rPr lang="en-US" baseline="0" dirty="0" smtClean="0"/>
              <a:t> quick comparison as you </a:t>
            </a:r>
            <a:r>
              <a:rPr lang="en-US" dirty="0" smtClean="0"/>
              <a:t>proceed to the next few slides that summarize shifts in the CCS. Refer back to participants</a:t>
            </a:r>
            <a:r>
              <a:rPr lang="en-US" baseline="0" dirty="0" smtClean="0"/>
              <a:t> answers and </a:t>
            </a:r>
            <a:r>
              <a:rPr lang="en-US" dirty="0" smtClean="0"/>
              <a:t>move quickly through those that the group clearly knows about and linger a bit more on the ones that present new information.</a:t>
            </a:r>
          </a:p>
          <a:p>
            <a:pPr>
              <a:spcBef>
                <a:spcPct val="0"/>
              </a:spcBef>
            </a:pPr>
            <a:endParaRPr lang="en-US" dirty="0" smtClean="0"/>
          </a:p>
          <a:p>
            <a:pPr>
              <a:spcBef>
                <a:spcPct val="0"/>
              </a:spcBef>
            </a:pPr>
            <a:r>
              <a:rPr lang="en-US" dirty="0" smtClean="0"/>
              <a:t>Explain to participants that as you go through the next slides that they can make additional notes in the </a:t>
            </a:r>
            <a:r>
              <a:rPr lang="en-US" i="1" dirty="0" smtClean="0"/>
              <a:t>What do we</a:t>
            </a:r>
            <a:r>
              <a:rPr lang="en-US" i="1" baseline="0" dirty="0" smtClean="0"/>
              <a:t> </a:t>
            </a:r>
            <a:r>
              <a:rPr lang="en-US" i="1" dirty="0" smtClean="0"/>
              <a:t>know about the CCS-Math? </a:t>
            </a:r>
            <a:r>
              <a:rPr lang="en-US" dirty="0" smtClean="0"/>
              <a:t>on </a:t>
            </a:r>
            <a:r>
              <a:rPr lang="en-US" b="1" dirty="0" smtClean="0">
                <a:solidFill>
                  <a:srgbClr val="FF0000"/>
                </a:solidFill>
              </a:rPr>
              <a:t>page 7 </a:t>
            </a:r>
            <a:r>
              <a:rPr lang="en-US" dirty="0" smtClean="0">
                <a:solidFill>
                  <a:srgbClr val="FFFF00"/>
                </a:solidFill>
              </a:rPr>
              <a:t>in the Participant Guide.</a:t>
            </a:r>
            <a:endParaRPr lang="en-US" i="1" dirty="0" smtClean="0"/>
          </a:p>
          <a:p>
            <a:pPr>
              <a:spcBef>
                <a:spcPct val="0"/>
              </a:spcBef>
            </a:pPr>
            <a:endParaRPr lang="en-US" dirty="0" smtClean="0"/>
          </a:p>
          <a:p>
            <a:pPr>
              <a:spcBef>
                <a:spcPct val="0"/>
              </a:spcBef>
            </a:pPr>
            <a:endParaRPr lang="en-US" dirty="0"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BB02C8-1098-48B2-ABC9-274A1B4EA14E}" type="slidenum">
              <a:rPr lang="en-US">
                <a:solidFill>
                  <a:prstClr val="black"/>
                </a:solidFill>
                <a:latin typeface="Arial" pitchFamily="34" charset="0"/>
              </a:rPr>
              <a:pPr/>
              <a:t>6</a:t>
            </a:fld>
            <a:endParaRPr lang="en-US">
              <a:solidFill>
                <a:prstClr val="black"/>
              </a:solidFill>
              <a:latin typeface="Arial" pitchFamily="34" charset="0"/>
            </a:endParaRPr>
          </a:p>
        </p:txBody>
      </p:sp>
      <p:sp>
        <p:nvSpPr>
          <p:cNvPr id="14234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F2320216-C37A-4224-9EB9-732D986BCD7E}"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4234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42343"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Tree>
    <p:extLst>
      <p:ext uri="{BB962C8B-B14F-4D97-AF65-F5344CB8AC3E}">
        <p14:creationId xmlns:p14="http://schemas.microsoft.com/office/powerpoint/2010/main" val="385423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p:txBody>
          <a:bodyPr wrap="square" numCol="1" anchor="t" anchorCtr="0" compatLnSpc="1">
            <a:prstTxWarp prst="textNoShape">
              <a:avLst/>
            </a:prstTxWarp>
          </a:bodyPr>
          <a:lstStyle/>
          <a:p>
            <a:pPr>
              <a:lnSpc>
                <a:spcPct val="90000"/>
              </a:lnSpc>
              <a:spcBef>
                <a:spcPct val="0"/>
              </a:spcBef>
            </a:pPr>
            <a:r>
              <a:rPr lang="en-US" b="1" dirty="0" smtClean="0"/>
              <a:t>What’s in the CCS-Math? </a:t>
            </a:r>
            <a:r>
              <a:rPr lang="en-US" dirty="0" smtClean="0"/>
              <a:t>There are two parts to the Connecticut Core Standards for Mathematics, Standards for Mathematical Content and Standards for Mathematical Practice. Together they define what students should understand and be able to do in their study of mathematics in order to be College and Career Ready.  </a:t>
            </a:r>
          </a:p>
          <a:p>
            <a:pPr>
              <a:lnSpc>
                <a:spcPct val="90000"/>
              </a:lnSpc>
              <a:spcBef>
                <a:spcPct val="0"/>
              </a:spcBef>
            </a:pPr>
            <a:r>
              <a:rPr lang="en-US" dirty="0" smtClean="0"/>
              <a:t>The Standards for Mathematical Content are very specific about concepts, procedures, and skills that are to be learned at each grade level, and contain a defined set of endpoints in the development of each. Explain to participants that while today’s focus is on the Standards for Mathematical Practice, we will be going in-depth into the Standards for Mathematical Content in the next a future</a:t>
            </a:r>
            <a:r>
              <a:rPr lang="en-US" baseline="0" dirty="0" smtClean="0"/>
              <a:t> session.</a:t>
            </a:r>
            <a:endParaRPr lang="en-US" dirty="0" smtClean="0"/>
          </a:p>
          <a:p>
            <a:pPr>
              <a:lnSpc>
                <a:spcPct val="90000"/>
              </a:lnSpc>
              <a:spcBef>
                <a:spcPct val="0"/>
              </a:spcBef>
            </a:pPr>
            <a:r>
              <a:rPr lang="en-US" dirty="0" smtClean="0"/>
              <a:t>Focus participants back on the Standards for Mathematical Practice. Explain that these standards are often simply called the Practice Standards or the practices, and that is the way they will be referred to during the remainder of this session. The practices include the mathematical habits of mind and mathematical expertise that students should develop such as reasoning, communication, making arguments, and modeling. </a:t>
            </a:r>
          </a:p>
          <a:p>
            <a:pPr>
              <a:lnSpc>
                <a:spcPct val="90000"/>
              </a:lnSpc>
              <a:spcBef>
                <a:spcPct val="0"/>
              </a:spcBef>
            </a:pPr>
            <a:endParaRPr lang="en-US" sz="1400" dirty="0" smtClean="0"/>
          </a:p>
          <a:p>
            <a:pPr>
              <a:lnSpc>
                <a:spcPct val="90000"/>
              </a:lnSpc>
              <a:spcBef>
                <a:spcPct val="0"/>
              </a:spcBef>
            </a:pPr>
            <a:r>
              <a:rPr lang="en-US" sz="1400" b="1" dirty="0" smtClean="0"/>
              <a:t>What’s New About the CCS-Math?</a:t>
            </a:r>
          </a:p>
          <a:p>
            <a:pPr>
              <a:lnSpc>
                <a:spcPct val="90000"/>
              </a:lnSpc>
              <a:spcBef>
                <a:spcPct val="0"/>
              </a:spcBef>
            </a:pPr>
            <a:r>
              <a:rPr lang="en-US" sz="1400" dirty="0" smtClean="0"/>
              <a:t>In order to meet both the Content Standards and the Practice Standards, the writer’s of the Common Core explicitly based the standards on three very important fundamentals of mathematics that were missing from or were not as explicit in different versions of mathematics standards. Those are: Focus, Coherence, and Rigor. Explain to participants that we will now take a few moments using the next five slides to explore how these are embedded within the Common Core.</a:t>
            </a:r>
            <a:endParaRPr lang="en-US" sz="1400" b="1" dirty="0"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89EF49-ADAF-4361-A670-13F7F57D0012}" type="slidenum">
              <a:rPr lang="en-US">
                <a:solidFill>
                  <a:prstClr val="black"/>
                </a:solidFill>
                <a:latin typeface="Arial" pitchFamily="34" charset="0"/>
              </a:rPr>
              <a:pPr/>
              <a:t>7</a:t>
            </a:fld>
            <a:endParaRPr lang="en-US">
              <a:solidFill>
                <a:prstClr val="black"/>
              </a:solidFill>
              <a:latin typeface="Arial" pitchFamily="34" charset="0"/>
            </a:endParaRPr>
          </a:p>
        </p:txBody>
      </p:sp>
      <p:sp>
        <p:nvSpPr>
          <p:cNvPr id="1433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CD23109-4651-485E-B5F4-14B63985B56C}"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433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4336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Tree>
    <p:extLst>
      <p:ext uri="{BB962C8B-B14F-4D97-AF65-F5344CB8AC3E}">
        <p14:creationId xmlns:p14="http://schemas.microsoft.com/office/powerpoint/2010/main" val="19027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Focus: </a:t>
            </a:r>
            <a:r>
              <a:rPr lang="en-US" dirty="0" smtClean="0"/>
              <a:t>The writers of the standards worked very hard to reduce the number of expectations at each grade level. This work was not done arbitrarily. They focused on the different domains of mathematics such as Operations and Algebraic Thinking, Number and Operations in Base Ten, Geometry, and Measurement</a:t>
            </a:r>
            <a:r>
              <a:rPr lang="en-US" baseline="0" dirty="0" smtClean="0"/>
              <a:t> </a:t>
            </a:r>
            <a:r>
              <a:rPr lang="en-US" dirty="0" smtClean="0"/>
              <a:t>and Data, and determined what work was critical for students at each grade level to address in order to develop the concepts in each domain over time. This reduction in the number of standards allows teachers to shift their instruction to focus on the major work at their grade and to spend more time in each of these critical areas in order for students to develop a deep understanding through investigation, inquiry, and problem solving.</a:t>
            </a:r>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AA0B5B-7A2C-490F-9F81-238A261E5C1C}" type="slidenum">
              <a:rPr lang="en-US">
                <a:solidFill>
                  <a:prstClr val="black"/>
                </a:solidFill>
                <a:latin typeface="Arial" pitchFamily="34" charset="0"/>
              </a:rPr>
              <a:pPr/>
              <a:t>8</a:t>
            </a:fld>
            <a:endParaRPr lang="en-US">
              <a:solidFill>
                <a:prstClr val="black"/>
              </a:solidFill>
              <a:latin typeface="Arial" pitchFamily="34" charset="0"/>
            </a:endParaRPr>
          </a:p>
        </p:txBody>
      </p:sp>
    </p:spTree>
    <p:extLst>
      <p:ext uri="{BB962C8B-B14F-4D97-AF65-F5344CB8AC3E}">
        <p14:creationId xmlns:p14="http://schemas.microsoft.com/office/powerpoint/2010/main" val="61571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defTabSz="922081" fontAlgn="base">
              <a:spcBef>
                <a:spcPct val="0"/>
              </a:spcBef>
              <a:spcAft>
                <a:spcPct val="0"/>
              </a:spcAft>
              <a:defRPr/>
            </a:pPr>
            <a:r>
              <a:rPr lang="en-US" b="1" dirty="0" smtClean="0"/>
              <a:t>Coherence: </a:t>
            </a:r>
            <a:r>
              <a:rPr lang="en-US" dirty="0" smtClean="0"/>
              <a:t>Coherence means ensuring that there is a clear sequence of concepts and skills that build on each other across the grades. In the example of </a:t>
            </a:r>
            <a:r>
              <a:rPr lang="en-US" i="1" dirty="0" smtClean="0"/>
              <a:t>Coherence </a:t>
            </a:r>
            <a:r>
              <a:rPr lang="en-US" i="0" dirty="0" smtClean="0"/>
              <a:t>in the Participant Guide </a:t>
            </a:r>
            <a:r>
              <a:rPr lang="en-US" b="1" dirty="0" smtClean="0"/>
              <a:t>on page 8,</a:t>
            </a:r>
            <a:r>
              <a:rPr lang="en-US" dirty="0" smtClean="0"/>
              <a:t> point out the grade 1 standard 4 and grade 2 standard 5. The connection between these is that in grade 1, students add within 100 using strategies, concrete models, etc. Then, in grade 2, students are expected to fluently add and subtract within 100. Then point out the grade 2 standard 7 and grade 3 standard 2 to show a similar progression for adding and subtracting within 1000.</a:t>
            </a:r>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0F864F-60E5-47A3-AA0F-8D6C3E193DFD}" type="slidenum">
              <a:rPr lang="en-US">
                <a:solidFill>
                  <a:prstClr val="black"/>
                </a:solidFill>
                <a:latin typeface="Arial" pitchFamily="34" charset="0"/>
              </a:rPr>
              <a:pPr/>
              <a:t>9</a:t>
            </a:fld>
            <a:endParaRPr lang="en-US">
              <a:solidFill>
                <a:prstClr val="black"/>
              </a:solidFill>
              <a:latin typeface="Arial" pitchFamily="34" charset="0"/>
            </a:endParaRPr>
          </a:p>
        </p:txBody>
      </p:sp>
    </p:spTree>
    <p:extLst>
      <p:ext uri="{BB962C8B-B14F-4D97-AF65-F5344CB8AC3E}">
        <p14:creationId xmlns:p14="http://schemas.microsoft.com/office/powerpoint/2010/main" val="641055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Coherence: </a:t>
            </a:r>
            <a:r>
              <a:rPr lang="en-US" dirty="0" smtClean="0"/>
              <a:t>The chart on the slide shows one of the progression in the CCS-Math that builds up to algebra in high school. Note that the Operations and Algebraic Thinking standards in grades K–5 lead up to and are designed to help middle school students work with Expressions and Equations, which will then help students to be successful in high school algebra. This same progression takes place with the Number and Operations domains. In K–5 the Number and Operations standards are split over two domains, Base Ten and Fractions. This does not mean that the standards within the domains are not connected, but that there is a focus on each. Fractions are not explicitly focused on until 3</a:t>
            </a:r>
            <a:r>
              <a:rPr lang="en-US" baseline="30000" dirty="0" smtClean="0"/>
              <a:t>rd</a:t>
            </a:r>
            <a:r>
              <a:rPr lang="en-US" dirty="0" smtClean="0"/>
              <a:t> grade, after students have formed a foundation for Base Ten. Deep work over time within these two Number and Operations domains will support middle school students to be able to work within the Number System, supporting further success as they progress into high school algebra. </a:t>
            </a: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84BCF8-0785-4876-8D8D-0D3B7AEAB050}" type="slidenum">
              <a:rPr lang="en-US">
                <a:solidFill>
                  <a:prstClr val="black"/>
                </a:solidFill>
                <a:latin typeface="Arial" pitchFamily="34" charset="0"/>
              </a:rPr>
              <a:pPr/>
              <a:t>10</a:t>
            </a:fld>
            <a:endParaRPr lang="en-US">
              <a:solidFill>
                <a:prstClr val="black"/>
              </a:solidFill>
              <a:latin typeface="Arial" pitchFamily="34" charset="0"/>
            </a:endParaRPr>
          </a:p>
        </p:txBody>
      </p:sp>
    </p:spTree>
    <p:extLst>
      <p:ext uri="{BB962C8B-B14F-4D97-AF65-F5344CB8AC3E}">
        <p14:creationId xmlns:p14="http://schemas.microsoft.com/office/powerpoint/2010/main" val="319747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Coherence: </a:t>
            </a:r>
            <a:r>
              <a:rPr lang="en-US" dirty="0" smtClean="0"/>
              <a:t>Coherence also means ensuring that connections and relationships among ideas are highlighted and made clear. Students should see each standard as an extension of previous learning, not as a new and separate chunk. The arrows on the slide are pointing to examples of key pieces of learning from other domains being integrated into the standards in the Measurement and Data domain, such as using operations to solve word problems covering domain specific topics of time, distance, volume (etc.), using number lines to represent measurements, and using equations to solve domain specific mathematical problems. Each of these examples shows how learning gained in other domains such as Number and Operations in Base Ten and Operations and Algebraic Thinking crosses over into the domain of Measurement and Data.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7B6A65-5E97-4497-8369-911611431C4B}" type="slidenum">
              <a:rPr lang="en-US">
                <a:solidFill>
                  <a:prstClr val="black"/>
                </a:solidFill>
                <a:latin typeface="Arial" pitchFamily="34" charset="0"/>
              </a:rPr>
              <a:pPr/>
              <a:t>11</a:t>
            </a:fld>
            <a:endParaRPr lang="en-US">
              <a:solidFill>
                <a:prstClr val="black"/>
              </a:solidFill>
              <a:latin typeface="Arial" pitchFamily="34" charset="0"/>
            </a:endParaRPr>
          </a:p>
        </p:txBody>
      </p:sp>
    </p:spTree>
    <p:extLst>
      <p:ext uri="{BB962C8B-B14F-4D97-AF65-F5344CB8AC3E}">
        <p14:creationId xmlns:p14="http://schemas.microsoft.com/office/powerpoint/2010/main" val="425688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Rigor: </a:t>
            </a:r>
            <a:r>
              <a:rPr lang="en-US" dirty="0" smtClean="0"/>
              <a:t>Rigor means learning that is based in the deep understanding of ideas AND fluency with computational procedures AND the capacity to use both to solve a variety of real world and mathematical problems. Tell participants that conceptual understanding, procedural skill and fluency, and application of mathematics will be addressed in much more depth in future modules when we discuss planning lessons around specific content learning goals and when we discuss how to assess both the Practice and the Content Standards.</a:t>
            </a:r>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B50E85-6C75-438A-AE77-F6332DA8F7DE}" type="slidenum">
              <a:rPr lang="en-US">
                <a:solidFill>
                  <a:prstClr val="black"/>
                </a:solidFill>
                <a:latin typeface="Arial" pitchFamily="34" charset="0"/>
              </a:rPr>
              <a:pPr/>
              <a:t>12</a:t>
            </a:fld>
            <a:endParaRPr lang="en-US">
              <a:solidFill>
                <a:prstClr val="black"/>
              </a:solidFill>
              <a:latin typeface="Arial" pitchFamily="34" charset="0"/>
            </a:endParaRPr>
          </a:p>
        </p:txBody>
      </p:sp>
    </p:spTree>
    <p:extLst>
      <p:ext uri="{BB962C8B-B14F-4D97-AF65-F5344CB8AC3E}">
        <p14:creationId xmlns:p14="http://schemas.microsoft.com/office/powerpoint/2010/main" val="4211214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79061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22838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31620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41475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037956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30354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01202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260326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12226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419931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86108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8" name="TextBox 7"/>
          <p:cNvSpPr txBox="1"/>
          <p:nvPr userDrawn="1"/>
        </p:nvSpPr>
        <p:spPr>
          <a:xfrm>
            <a:off x="3488787" y="6035040"/>
            <a:ext cx="1617785" cy="523220"/>
          </a:xfrm>
          <a:prstGeom prst="rect">
            <a:avLst/>
          </a:prstGeom>
          <a:noFill/>
        </p:spPr>
        <p:txBody>
          <a:bodyPr wrap="square" rtlCol="0">
            <a:spAutoFit/>
          </a:bodyPr>
          <a:lstStyle/>
          <a:p>
            <a:r>
              <a:rPr lang="en-US" sz="2800" b="1" i="0" dirty="0" smtClean="0">
                <a:solidFill>
                  <a:schemeClr val="bg1"/>
                </a:solidFill>
              </a:rPr>
              <a:t>Section</a:t>
            </a:r>
            <a:r>
              <a:rPr lang="en-US" sz="2800" b="1" i="0" baseline="0" dirty="0" smtClean="0">
                <a:solidFill>
                  <a:schemeClr val="bg1"/>
                </a:solidFill>
              </a:rPr>
              <a:t> 1</a:t>
            </a:r>
            <a:endParaRPr lang="en-US" sz="2800" b="1" i="0"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www.youtube.com/watch?v=B6UQcwzyE1U"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youtube.com/watch?v=hW3TqIfxUmo" TargetMode="External"/><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1 Grades K–5: </a:t>
            </a:r>
          </a:p>
          <a:p>
            <a:r>
              <a:rPr lang="en-US" i="0" dirty="0" smtClean="0">
                <a:solidFill>
                  <a:schemeClr val="tx2"/>
                </a:solidFill>
              </a:rPr>
              <a:t>Focus on Practice Standards</a:t>
            </a:r>
            <a:endParaRPr lang="en-US" dirty="0"/>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417FCE5-F759-4E54-87FC-488B2DA3A03C}" type="slidenum">
              <a:rPr lang="en-US" smtClean="0"/>
              <a:pPr/>
              <a:t>13</a:t>
            </a:fld>
            <a:endParaRPr lang="en-US" dirty="0"/>
          </a:p>
        </p:txBody>
      </p:sp>
      <p:sp>
        <p:nvSpPr>
          <p:cNvPr id="40962" name="Title 2"/>
          <p:cNvSpPr>
            <a:spLocks noGrp="1"/>
          </p:cNvSpPr>
          <p:nvPr>
            <p:ph type="title" idx="4294967295"/>
          </p:nvPr>
        </p:nvSpPr>
        <p:spPr>
          <a:xfrm>
            <a:off x="252256" y="333702"/>
            <a:ext cx="6858000" cy="664797"/>
          </a:xfrm>
        </p:spPr>
        <p:txBody>
          <a:bodyPr/>
          <a:lstStyle/>
          <a:p>
            <a:r>
              <a:rPr dirty="0" smtClean="0"/>
              <a:t>The Impact of the Shifts</a:t>
            </a:r>
          </a:p>
        </p:txBody>
      </p:sp>
      <p:pic>
        <p:nvPicPr>
          <p:cNvPr id="1026" name="Picture 2"/>
          <p:cNvPicPr>
            <a:picLocks noChangeAspect="1" noChangeArrowheads="1"/>
          </p:cNvPicPr>
          <p:nvPr/>
        </p:nvPicPr>
        <p:blipFill>
          <a:blip r:embed="rId3" cstate="print"/>
          <a:srcRect/>
          <a:stretch>
            <a:fillRect/>
          </a:stretch>
        </p:blipFill>
        <p:spPr bwMode="auto">
          <a:xfrm>
            <a:off x="1219200" y="1295400"/>
            <a:ext cx="6962775" cy="4224662"/>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2"/>
          <p:cNvSpPr>
            <a:spLocks noGrp="1"/>
          </p:cNvSpPr>
          <p:nvPr>
            <p:ph type="title"/>
          </p:nvPr>
        </p:nvSpPr>
        <p:spPr/>
        <p:txBody>
          <a:bodyPr/>
          <a:lstStyle/>
          <a:p>
            <a:r>
              <a:rPr lang="en-US" dirty="0" smtClean="0"/>
              <a:t>The Personal Journey of the CCS</a:t>
            </a:r>
          </a:p>
        </p:txBody>
      </p:sp>
      <p:sp>
        <p:nvSpPr>
          <p:cNvPr id="4" name="Slide Number Placeholder 3"/>
          <p:cNvSpPr>
            <a:spLocks noGrp="1"/>
          </p:cNvSpPr>
          <p:nvPr>
            <p:ph type="sldNum" sz="quarter" idx="11"/>
          </p:nvPr>
        </p:nvSpPr>
        <p:spPr/>
        <p:txBody>
          <a:bodyPr/>
          <a:lstStyle/>
          <a:p>
            <a:fld id="{A3F4BFB0-DC17-4956-8915-1D2B3E77BFB6}" type="slidenum">
              <a:rPr lang="en-US" smtClean="0"/>
              <a:pPr/>
              <a:t>14</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49542996"/>
              </p:ext>
            </p:extLst>
          </p:nvPr>
        </p:nvGraphicFramePr>
        <p:xfrm>
          <a:off x="956424" y="1268242"/>
          <a:ext cx="6096000" cy="3937000"/>
        </p:xfrm>
        <a:graphic>
          <a:graphicData uri="http://schemas.openxmlformats.org/drawingml/2006/table">
            <a:tbl>
              <a:tblPr firstRow="1" bandRow="1">
                <a:tableStyleId>{00A15C55-8517-42AA-B614-E9B94910E393}</a:tableStyleId>
              </a:tblPr>
              <a:tblGrid>
                <a:gridCol w="3048000"/>
                <a:gridCol w="3048000"/>
              </a:tblGrid>
              <a:tr h="807590">
                <a:tc>
                  <a:txBody>
                    <a:bodyPr/>
                    <a:lstStyle/>
                    <a:p>
                      <a:pPr algn="ctr"/>
                      <a:endParaRPr lang="en-US" sz="1200" dirty="0" smtClean="0"/>
                    </a:p>
                    <a:p>
                      <a:pPr algn="ctr"/>
                      <a:r>
                        <a:rPr lang="en-US" dirty="0" smtClean="0"/>
                        <a:t>Questions</a:t>
                      </a:r>
                      <a:endParaRPr lang="en-US" dirty="0"/>
                    </a:p>
                  </a:txBody>
                  <a:tcPr/>
                </a:tc>
                <a:tc>
                  <a:txBody>
                    <a:bodyPr/>
                    <a:lstStyle/>
                    <a:p>
                      <a:pPr algn="ctr"/>
                      <a:endParaRPr lang="en-US" sz="1400" dirty="0" smtClean="0"/>
                    </a:p>
                    <a:p>
                      <a:pPr algn="ctr"/>
                      <a:r>
                        <a:rPr lang="en-US" dirty="0" smtClean="0"/>
                        <a:t>Answers</a:t>
                      </a:r>
                      <a:endParaRPr lang="en-US" dirty="0"/>
                    </a:p>
                  </a:txBody>
                  <a:tcPr/>
                </a:tc>
              </a:tr>
              <a:tr h="3129410">
                <a:tc>
                  <a:txBody>
                    <a:bodyPr/>
                    <a:lstStyle/>
                    <a:p>
                      <a:endParaRPr lang="en-US" dirty="0"/>
                    </a:p>
                  </a:txBody>
                  <a:tcPr/>
                </a:tc>
                <a:tc>
                  <a:txBody>
                    <a:bodyPr/>
                    <a:lstStyle/>
                    <a:p>
                      <a:endParaRPr lang="en-US" dirty="0"/>
                    </a:p>
                  </a:txBody>
                  <a:tcPr/>
                </a:tc>
              </a:tr>
            </a:tbl>
          </a:graphicData>
        </a:graphic>
      </p:graphicFrame>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7302793" y="2197794"/>
            <a:ext cx="1262044" cy="2143125"/>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ath McGregor\AppData\Local\Microsoft\Windows\Temporary Internet Files\Content.IE5\7MT9TXVO\MP900399275[1].jpg"/>
          <p:cNvPicPr>
            <a:picLocks noChangeAspect="1" noChangeArrowheads="1"/>
          </p:cNvPicPr>
          <p:nvPr/>
        </p:nvPicPr>
        <p:blipFill>
          <a:blip r:embed="rId3" cstate="print"/>
          <a:srcRect r="12598" b="38320"/>
          <a:stretch>
            <a:fillRect/>
          </a:stretch>
        </p:blipFill>
        <p:spPr bwMode="auto">
          <a:xfrm>
            <a:off x="1524000" y="1417320"/>
            <a:ext cx="5143500" cy="3318387"/>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1"/>
          </p:nvPr>
        </p:nvSpPr>
        <p:spPr/>
        <p:txBody>
          <a:bodyPr/>
          <a:lstStyle/>
          <a:p>
            <a:fld id="{9E197822-AF29-4641-88DD-8EA656C33A1D}" type="slidenum">
              <a:rPr lang="en-US" smtClean="0"/>
              <a:pPr/>
              <a:t>15</a:t>
            </a:fld>
            <a:endParaRPr lang="en-US" dirty="0"/>
          </a:p>
        </p:txBody>
      </p:sp>
      <p:sp>
        <p:nvSpPr>
          <p:cNvPr id="2" name="Content Placeholder 1"/>
          <p:cNvSpPr>
            <a:spLocks noGrp="1"/>
          </p:cNvSpPr>
          <p:nvPr>
            <p:ph idx="4294967295"/>
          </p:nvPr>
        </p:nvSpPr>
        <p:spPr>
          <a:xfrm>
            <a:off x="0" y="1417638"/>
            <a:ext cx="8153400" cy="3971925"/>
          </a:xfrm>
        </p:spPr>
        <p:txBody>
          <a:bodyPr/>
          <a:lstStyle/>
          <a:p>
            <a:endParaRPr lang="en-US" dirty="0" smtClean="0"/>
          </a:p>
          <a:p>
            <a:endParaRPr lang="en-US" dirty="0" smtClean="0"/>
          </a:p>
        </p:txBody>
      </p:sp>
      <p:sp>
        <p:nvSpPr>
          <p:cNvPr id="43012" name="Title 1"/>
          <p:cNvSpPr>
            <a:spLocks noGrp="1"/>
          </p:cNvSpPr>
          <p:nvPr>
            <p:ph type="title" idx="4294967295"/>
          </p:nvPr>
        </p:nvSpPr>
        <p:spPr>
          <a:xfrm>
            <a:off x="182880" y="228600"/>
            <a:ext cx="8153400" cy="1066800"/>
          </a:xfrm>
        </p:spPr>
        <p:txBody>
          <a:bodyPr>
            <a:normAutofit/>
          </a:bodyPr>
          <a:lstStyle/>
          <a:p>
            <a:r>
              <a:rPr lang="en-US" sz="3600" dirty="0" smtClean="0"/>
              <a:t>Phil </a:t>
            </a:r>
            <a:r>
              <a:rPr lang="en-US" sz="3600" dirty="0" err="1" smtClean="0"/>
              <a:t>Daro</a:t>
            </a:r>
            <a:r>
              <a:rPr lang="en-US" sz="3600" dirty="0" smtClean="0"/>
              <a:t> Co-Author </a:t>
            </a:r>
            <a:br>
              <a:rPr lang="en-US" sz="3600" dirty="0" smtClean="0"/>
            </a:br>
            <a:r>
              <a:rPr lang="en-US" sz="3600" dirty="0" smtClean="0"/>
              <a:t>Common Core State Standards for Mathematics</a:t>
            </a:r>
          </a:p>
        </p:txBody>
      </p:sp>
      <p:pic>
        <p:nvPicPr>
          <p:cNvPr id="43014" name="Picture 4"/>
          <p:cNvPicPr>
            <a:picLocks noChangeAspect="1" noChangeArrowheads="1"/>
          </p:cNvPicPr>
          <p:nvPr/>
        </p:nvPicPr>
        <p:blipFill>
          <a:blip r:embed="rId4" cstate="print"/>
          <a:srcRect l="22064" t="16280" r="37383" b="44186"/>
          <a:stretch>
            <a:fillRect/>
          </a:stretch>
        </p:blipFill>
        <p:spPr bwMode="auto">
          <a:xfrm>
            <a:off x="2175510" y="1517967"/>
            <a:ext cx="3429000" cy="1981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dirty="0" smtClean="0"/>
              <a:t> </a:t>
            </a:r>
            <a:endParaRPr lang="en-US" dirty="0"/>
          </a:p>
        </p:txBody>
      </p:sp>
      <p:sp>
        <p:nvSpPr>
          <p:cNvPr id="10" name="Rectangle 9"/>
          <p:cNvSpPr/>
          <p:nvPr/>
        </p:nvSpPr>
        <p:spPr>
          <a:xfrm>
            <a:off x="2650225" y="4825484"/>
            <a:ext cx="3081549" cy="369332"/>
          </a:xfrm>
          <a:prstGeom prst="rect">
            <a:avLst/>
          </a:prstGeom>
        </p:spPr>
        <p:txBody>
          <a:bodyPr wrap="none">
            <a:spAutoFit/>
          </a:bodyPr>
          <a:lstStyle/>
          <a:p>
            <a:r>
              <a:rPr lang="en-US" b="1" dirty="0" smtClean="0"/>
              <a:t>Phil </a:t>
            </a:r>
            <a:r>
              <a:rPr lang="en-US" b="1" dirty="0" err="1" smtClean="0"/>
              <a:t>Daro</a:t>
            </a:r>
            <a:r>
              <a:rPr lang="en-US" b="1" dirty="0" smtClean="0"/>
              <a:t> at CMC-North Ignite </a:t>
            </a:r>
            <a:endParaRPr lang="en-US" dirty="0"/>
          </a:p>
        </p:txBody>
      </p:sp>
      <p:sp>
        <p:nvSpPr>
          <p:cNvPr id="11" name="Rectangle 10"/>
          <p:cNvSpPr/>
          <p:nvPr/>
        </p:nvSpPr>
        <p:spPr>
          <a:xfrm>
            <a:off x="1123950" y="5220384"/>
            <a:ext cx="6248400" cy="400110"/>
          </a:xfrm>
          <a:prstGeom prst="rect">
            <a:avLst/>
          </a:prstGeom>
        </p:spPr>
        <p:txBody>
          <a:bodyPr wrap="square">
            <a:spAutoFit/>
          </a:bodyPr>
          <a:lstStyle/>
          <a:p>
            <a:pPr algn="ctr"/>
            <a:r>
              <a:rPr lang="en-US" sz="2000" u="sng" dirty="0" smtClean="0">
                <a:hlinkClick r:id="rId5"/>
              </a:rPr>
              <a:t>http://www.youtube.com/watch?v=B6UQcwzyE1U</a:t>
            </a:r>
            <a:endParaRPr lang="en-US" sz="2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Understanding the Foundations of the Connecticut Core Standards </a:t>
            </a:r>
            <a:endParaRPr lang="en-US" dirty="0" smtClean="0"/>
          </a:p>
        </p:txBody>
      </p:sp>
      <p:sp>
        <p:nvSpPr>
          <p:cNvPr id="4" name="Text Placeholder 3"/>
          <p:cNvSpPr>
            <a:spLocks noGrp="1"/>
          </p:cNvSpPr>
          <p:nvPr>
            <p:ph type="body" idx="1"/>
          </p:nvPr>
        </p:nvSpPr>
        <p:spPr/>
        <p:txBody>
          <a:bodyPr/>
          <a:lstStyle/>
          <a:p>
            <a:r>
              <a:rPr lang="en-US" smtClean="0"/>
              <a:t>Section 1</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5</a:t>
            </a:fld>
            <a:endParaRPr lang="en-US" dirty="0"/>
          </a:p>
        </p:txBody>
      </p:sp>
      <p:pic>
        <p:nvPicPr>
          <p:cNvPr id="10" name="Picture 5" descr="Picture10.png"/>
          <p:cNvPicPr>
            <a:picLocks noChangeAspect="1"/>
          </p:cNvPicPr>
          <p:nvPr/>
        </p:nvPicPr>
        <p:blipFill>
          <a:blip r:embed="rId3" cstate="print"/>
          <a:srcRect/>
          <a:stretch>
            <a:fillRect/>
          </a:stretch>
        </p:blipFill>
        <p:spPr bwMode="auto">
          <a:xfrm>
            <a:off x="969122" y="4735442"/>
            <a:ext cx="932688" cy="1017051"/>
          </a:xfrm>
          <a:prstGeom prst="rect">
            <a:avLst/>
          </a:prstGeom>
          <a:noFill/>
          <a:ln w="9525">
            <a:noFill/>
            <a:miter lim="800000"/>
            <a:headEnd/>
            <a:tailEnd/>
          </a:ln>
        </p:spPr>
      </p:pic>
      <p:sp>
        <p:nvSpPr>
          <p:cNvPr id="11" name="TextBox 5"/>
          <p:cNvSpPr txBox="1">
            <a:spLocks noChangeArrowheads="1"/>
          </p:cNvSpPr>
          <p:nvPr/>
        </p:nvSpPr>
        <p:spPr bwMode="auto">
          <a:xfrm>
            <a:off x="784955" y="4724738"/>
            <a:ext cx="1295400" cy="415498"/>
          </a:xfrm>
          <a:prstGeom prst="rect">
            <a:avLst/>
          </a:prstGeom>
          <a:noFill/>
          <a:ln w="9525">
            <a:noFill/>
            <a:miter lim="800000"/>
            <a:headEnd/>
            <a:tailEnd/>
          </a:ln>
        </p:spPr>
        <p:txBody>
          <a:bodyPr>
            <a:spAutoFit/>
          </a:bodyPr>
          <a:lstStyle/>
          <a:p>
            <a:pPr algn="ctr" eaLnBrk="1" hangingPunct="1"/>
            <a:r>
              <a:rPr lang="en-US" sz="2100" dirty="0" smtClean="0"/>
              <a:t>Page 7</a:t>
            </a:r>
            <a:endParaRPr lang="en-US" sz="2100" dirty="0"/>
          </a:p>
        </p:txBody>
      </p:sp>
    </p:spTree>
    <p:extLst>
      <p:ext uri="{BB962C8B-B14F-4D97-AF65-F5344CB8AC3E}">
        <p14:creationId xmlns:p14="http://schemas.microsoft.com/office/powerpoint/2010/main" val="20868233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triped Right Arrow 13"/>
          <p:cNvSpPr/>
          <p:nvPr/>
        </p:nvSpPr>
        <p:spPr>
          <a:xfrm rot="10800000">
            <a:off x="2667000" y="2971800"/>
            <a:ext cx="6477000" cy="23622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Striped Right Arrow 12"/>
          <p:cNvSpPr/>
          <p:nvPr/>
        </p:nvSpPr>
        <p:spPr>
          <a:xfrm>
            <a:off x="30480" y="1234440"/>
            <a:ext cx="6477000" cy="19050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lide Number Placeholder 5"/>
          <p:cNvSpPr>
            <a:spLocks noGrp="1"/>
          </p:cNvSpPr>
          <p:nvPr>
            <p:ph type="sldNum" sz="quarter" idx="11"/>
          </p:nvPr>
        </p:nvSpPr>
        <p:spPr/>
        <p:txBody>
          <a:bodyPr/>
          <a:lstStyle>
            <a:lvl1pPr>
              <a:defRPr/>
            </a:lvl1pPr>
          </a:lstStyle>
          <a:p>
            <a:fld id="{D5135FFD-1A0F-4531-9FAA-7D0D7D00BCB5}" type="slidenum">
              <a:rPr lang="en-US" smtClean="0"/>
              <a:pPr/>
              <a:t>6</a:t>
            </a:fld>
            <a:endParaRPr lang="en-US" dirty="0"/>
          </a:p>
        </p:txBody>
      </p:sp>
      <p:sp>
        <p:nvSpPr>
          <p:cNvPr id="33796" name="Text Placeholder 5"/>
          <p:cNvSpPr>
            <a:spLocks noGrp="1"/>
          </p:cNvSpPr>
          <p:nvPr>
            <p:ph idx="4294967295"/>
          </p:nvPr>
        </p:nvSpPr>
        <p:spPr>
          <a:xfrm>
            <a:off x="603504" y="1817941"/>
            <a:ext cx="8153400" cy="1551194"/>
          </a:xfrm>
        </p:spPr>
        <p:txBody>
          <a:bodyPr/>
          <a:lstStyle/>
          <a:p>
            <a:pPr>
              <a:buFont typeface="Arial" pitchFamily="34" charset="0"/>
              <a:buNone/>
            </a:pPr>
            <a:r>
              <a:rPr lang="en-US" sz="2400" b="1" dirty="0" smtClean="0">
                <a:solidFill>
                  <a:schemeClr val="bg1"/>
                </a:solidFill>
              </a:rPr>
              <a:t>Discuss: </a:t>
            </a:r>
            <a:r>
              <a:rPr lang="en-US" sz="2400" dirty="0" smtClean="0">
                <a:solidFill>
                  <a:schemeClr val="bg1"/>
                </a:solidFill>
              </a:rPr>
              <a:t>What do you know about the</a:t>
            </a:r>
          </a:p>
          <a:p>
            <a:pPr>
              <a:buFont typeface="Arial" pitchFamily="34" charset="0"/>
              <a:buNone/>
            </a:pPr>
            <a:r>
              <a:rPr lang="en-US" sz="2400" dirty="0" smtClean="0">
                <a:solidFill>
                  <a:schemeClr val="bg1"/>
                </a:solidFill>
              </a:rPr>
              <a:t> CCS-Math?</a:t>
            </a:r>
          </a:p>
          <a:p>
            <a:pPr>
              <a:buFont typeface="Arial" pitchFamily="34" charset="0"/>
              <a:buNone/>
            </a:pPr>
            <a:endParaRPr lang="en-US" sz="2400" dirty="0" smtClean="0">
              <a:solidFill>
                <a:schemeClr val="tx1"/>
              </a:solidFill>
            </a:endParaRPr>
          </a:p>
          <a:p>
            <a:pPr algn="ctr">
              <a:buFont typeface="Arial" pitchFamily="34" charset="0"/>
              <a:buNone/>
            </a:pPr>
            <a:endParaRPr lang="en-US" sz="2400" i="1" dirty="0" smtClean="0">
              <a:solidFill>
                <a:schemeClr val="tx1"/>
              </a:solidFill>
              <a:hlinkClick r:id="rId3"/>
            </a:endParaRPr>
          </a:p>
        </p:txBody>
      </p:sp>
      <p:sp>
        <p:nvSpPr>
          <p:cNvPr id="33797" name="Title 1"/>
          <p:cNvSpPr>
            <a:spLocks noGrp="1"/>
          </p:cNvSpPr>
          <p:nvPr>
            <p:ph type="title" idx="4294967295"/>
          </p:nvPr>
        </p:nvSpPr>
        <p:spPr>
          <a:xfrm>
            <a:off x="137160" y="563563"/>
            <a:ext cx="6858000" cy="664797"/>
          </a:xfrm>
        </p:spPr>
        <p:txBody>
          <a:bodyPr/>
          <a:lstStyle/>
          <a:p>
            <a:r>
              <a:rPr dirty="0" smtClean="0"/>
              <a:t>What do we know?</a:t>
            </a:r>
          </a:p>
        </p:txBody>
      </p:sp>
      <p:sp>
        <p:nvSpPr>
          <p:cNvPr id="12" name="Text Placeholder 5"/>
          <p:cNvSpPr txBox="1">
            <a:spLocks/>
          </p:cNvSpPr>
          <p:nvPr/>
        </p:nvSpPr>
        <p:spPr bwMode="auto">
          <a:xfrm>
            <a:off x="3159252" y="3576072"/>
            <a:ext cx="5791200" cy="1524000"/>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defRPr/>
            </a:pPr>
            <a:r>
              <a:rPr lang="en-US" sz="2400" dirty="0">
                <a:solidFill>
                  <a:prstClr val="white"/>
                </a:solidFill>
              </a:rPr>
              <a:t>	</a:t>
            </a:r>
            <a:r>
              <a:rPr lang="en-US" sz="2400" b="1" dirty="0">
                <a:solidFill>
                  <a:prstClr val="white"/>
                </a:solidFill>
              </a:rPr>
              <a:t>Discuss: </a:t>
            </a:r>
            <a:r>
              <a:rPr lang="en-US" sz="2400" dirty="0" smtClean="0">
                <a:solidFill>
                  <a:prstClr val="white"/>
                </a:solidFill>
              </a:rPr>
              <a:t>How is what you know about the CCS-Math different from what you know about past instruction in mathematics?</a:t>
            </a:r>
            <a:endParaRPr lang="en-US" sz="2400" dirty="0">
              <a:solidFill>
                <a:prstClr val="white"/>
              </a:solidFill>
            </a:endParaRPr>
          </a:p>
          <a:p>
            <a:pPr marL="342900" indent="-342900" fontAlgn="base">
              <a:spcBef>
                <a:spcPct val="20000"/>
              </a:spcBef>
              <a:spcAft>
                <a:spcPct val="0"/>
              </a:spcAft>
              <a:buFont typeface="Arial" charset="0"/>
              <a:buNone/>
              <a:defRPr/>
            </a:pPr>
            <a:endParaRPr lang="en-US" sz="2400" dirty="0">
              <a:solidFill>
                <a:prstClr val="black"/>
              </a:solidFill>
            </a:endParaRPr>
          </a:p>
          <a:p>
            <a:pPr marL="342900" indent="-342900" algn="ctr" fontAlgn="base">
              <a:spcBef>
                <a:spcPct val="20000"/>
              </a:spcBef>
              <a:spcAft>
                <a:spcPct val="0"/>
              </a:spcAft>
              <a:buFont typeface="Arial" charset="0"/>
              <a:buNone/>
              <a:defRPr/>
            </a:pPr>
            <a:endParaRPr lang="en-US" sz="2400" i="1" dirty="0">
              <a:solidFill>
                <a:prstClr val="black"/>
              </a:solidFill>
              <a:hlinkClick r:id="rId3"/>
            </a:endParaRPr>
          </a:p>
        </p:txBody>
      </p:sp>
      <p:pic>
        <p:nvPicPr>
          <p:cNvPr id="15" name="Picture 10" descr="discussion 2.png"/>
          <p:cNvPicPr>
            <a:picLocks noChangeAspect="1" noChangeArrowheads="1"/>
          </p:cNvPicPr>
          <p:nvPr/>
        </p:nvPicPr>
        <p:blipFill>
          <a:blip r:embed="rId4" cstate="print"/>
          <a:srcRect/>
          <a:stretch>
            <a:fillRect/>
          </a:stretch>
        </p:blipFill>
        <p:spPr bwMode="auto">
          <a:xfrm>
            <a:off x="6781800" y="1524000"/>
            <a:ext cx="1600200" cy="1524000"/>
          </a:xfrm>
          <a:prstGeom prst="rect">
            <a:avLst/>
          </a:prstGeom>
          <a:noFill/>
          <a:ln w="9525">
            <a:noFill/>
            <a:miter lim="800000"/>
            <a:headEnd/>
            <a:tailEnd/>
          </a:ln>
        </p:spPr>
      </p:pic>
      <p:graphicFrame>
        <p:nvGraphicFramePr>
          <p:cNvPr id="16" name="Diagram 15"/>
          <p:cNvGraphicFramePr/>
          <p:nvPr/>
        </p:nvGraphicFramePr>
        <p:xfrm>
          <a:off x="0" y="3505200"/>
          <a:ext cx="2590800" cy="187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1"/>
          </p:nvPr>
        </p:nvSpPr>
        <p:spPr/>
        <p:txBody>
          <a:bodyPr/>
          <a:lstStyle>
            <a:lvl1pPr>
              <a:defRPr/>
            </a:lvl1pPr>
          </a:lstStyle>
          <a:p>
            <a:fld id="{6D04B575-71D1-4CF5-A03A-08D92AA83335}" type="slidenum">
              <a:rPr lang="en-US" smtClean="0"/>
              <a:pPr/>
              <a:t>7</a:t>
            </a:fld>
            <a:endParaRPr lang="en-US" dirty="0"/>
          </a:p>
        </p:txBody>
      </p:sp>
      <p:sp>
        <p:nvSpPr>
          <p:cNvPr id="34818" name="Title 1"/>
          <p:cNvSpPr>
            <a:spLocks noGrp="1"/>
          </p:cNvSpPr>
          <p:nvPr>
            <p:ph type="title" idx="4294967295"/>
          </p:nvPr>
        </p:nvSpPr>
        <p:spPr>
          <a:xfrm>
            <a:off x="228600" y="381000"/>
            <a:ext cx="6858000" cy="664797"/>
          </a:xfrm>
        </p:spPr>
        <p:txBody>
          <a:bodyPr/>
          <a:lstStyle/>
          <a:p>
            <a:r>
              <a:rPr dirty="0" smtClean="0"/>
              <a:t>What’s in the CCS-Math?</a:t>
            </a:r>
          </a:p>
        </p:txBody>
      </p:sp>
      <p:sp>
        <p:nvSpPr>
          <p:cNvPr id="34820" name="Content Placeholder 2"/>
          <p:cNvSpPr>
            <a:spLocks noGrp="1"/>
          </p:cNvSpPr>
          <p:nvPr>
            <p:ph idx="4294967295"/>
          </p:nvPr>
        </p:nvSpPr>
        <p:spPr>
          <a:xfrm>
            <a:off x="441960" y="1310640"/>
            <a:ext cx="7848600" cy="984885"/>
          </a:xfrm>
        </p:spPr>
        <p:txBody>
          <a:bodyPr/>
          <a:lstStyle/>
          <a:p>
            <a:r>
              <a:rPr lang="en-US" dirty="0" smtClean="0"/>
              <a:t>The Standards for Mathematical Content</a:t>
            </a:r>
          </a:p>
          <a:p>
            <a:r>
              <a:rPr lang="en-US" dirty="0" smtClean="0"/>
              <a:t>The Standards for Mathematical Practice</a:t>
            </a:r>
          </a:p>
        </p:txBody>
      </p:sp>
      <p:sp>
        <p:nvSpPr>
          <p:cNvPr id="34821" name="Title 1"/>
          <p:cNvSpPr txBox="1">
            <a:spLocks/>
          </p:cNvSpPr>
          <p:nvPr/>
        </p:nvSpPr>
        <p:spPr bwMode="auto">
          <a:xfrm>
            <a:off x="365760" y="2606040"/>
            <a:ext cx="7696200" cy="655638"/>
          </a:xfrm>
          <a:prstGeom prst="rect">
            <a:avLst/>
          </a:prstGeom>
          <a:noFill/>
          <a:ln w="9525">
            <a:noFill/>
            <a:miter lim="800000"/>
            <a:headEnd/>
            <a:tailEnd/>
          </a:ln>
        </p:spPr>
        <p:txBody>
          <a:bodyPr anchor="b"/>
          <a:lstStyle/>
          <a:p>
            <a:pPr algn="ctr" fontAlgn="base">
              <a:spcBef>
                <a:spcPct val="0"/>
              </a:spcBef>
              <a:spcAft>
                <a:spcPct val="0"/>
              </a:spcAft>
            </a:pPr>
            <a:r>
              <a:rPr lang="en-US" sz="3200" b="1" u="sng" dirty="0">
                <a:solidFill>
                  <a:srgbClr val="214291"/>
                </a:solidFill>
              </a:rPr>
              <a:t>What’s New About the </a:t>
            </a:r>
            <a:r>
              <a:rPr lang="en-US" sz="3200" b="1" u="sng" dirty="0" smtClean="0">
                <a:solidFill>
                  <a:srgbClr val="214291"/>
                </a:solidFill>
              </a:rPr>
              <a:t>CCS-Math</a:t>
            </a:r>
            <a:r>
              <a:rPr lang="en-US" sz="3200" b="1" u="sng" dirty="0">
                <a:solidFill>
                  <a:srgbClr val="214291"/>
                </a:solidFill>
              </a:rPr>
              <a:t>?</a:t>
            </a:r>
          </a:p>
        </p:txBody>
      </p:sp>
      <p:grpSp>
        <p:nvGrpSpPr>
          <p:cNvPr id="2" name="Group 7"/>
          <p:cNvGrpSpPr/>
          <p:nvPr/>
        </p:nvGrpSpPr>
        <p:grpSpPr>
          <a:xfrm>
            <a:off x="304800" y="3646485"/>
            <a:ext cx="2331636" cy="1920240"/>
            <a:chOff x="176321" y="1298810"/>
            <a:chExt cx="2331636" cy="1865309"/>
          </a:xfrm>
          <a:solidFill>
            <a:schemeClr val="accent2"/>
          </a:solidFill>
        </p:grpSpPr>
        <p:sp>
          <p:nvSpPr>
            <p:cNvPr id="9" name="Rounded Rectangle 8"/>
            <p:cNvSpPr/>
            <p:nvPr/>
          </p:nvSpPr>
          <p:spPr>
            <a:xfrm>
              <a:off x="176321" y="1298810"/>
              <a:ext cx="2331636" cy="186530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250004" y="1371948"/>
              <a:ext cx="2212848" cy="1740955"/>
            </a:xfrm>
            <a:prstGeom prst="rect">
              <a:avLst/>
            </a:prstGeom>
            <a:grpFill/>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fontAlgn="base">
                <a:lnSpc>
                  <a:spcPct val="90000"/>
                </a:lnSpc>
                <a:spcBef>
                  <a:spcPct val="0"/>
                </a:spcBef>
                <a:spcAft>
                  <a:spcPct val="35000"/>
                </a:spcAft>
                <a:defRPr/>
              </a:pPr>
              <a:r>
                <a:rPr lang="en-US" sz="3700" dirty="0">
                  <a:solidFill>
                    <a:prstClr val="white"/>
                  </a:solidFill>
                </a:rPr>
                <a:t>Focus</a:t>
              </a:r>
            </a:p>
          </p:txBody>
        </p:sp>
      </p:grpSp>
      <p:grpSp>
        <p:nvGrpSpPr>
          <p:cNvPr id="3" name="Group 11"/>
          <p:cNvGrpSpPr/>
          <p:nvPr/>
        </p:nvGrpSpPr>
        <p:grpSpPr>
          <a:xfrm>
            <a:off x="3351549" y="3646484"/>
            <a:ext cx="2331636" cy="1920240"/>
            <a:chOff x="3025181" y="-184212"/>
            <a:chExt cx="2331636" cy="1865309"/>
          </a:xfrm>
          <a:solidFill>
            <a:schemeClr val="accent4"/>
          </a:solidFill>
        </p:grpSpPr>
        <p:sp>
          <p:nvSpPr>
            <p:cNvPr id="13" name="Rounded Rectangle 12"/>
            <p:cNvSpPr/>
            <p:nvPr/>
          </p:nvSpPr>
          <p:spPr>
            <a:xfrm>
              <a:off x="3025181" y="-184212"/>
              <a:ext cx="2331636" cy="186530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089025" y="-105139"/>
              <a:ext cx="2221992" cy="1705425"/>
            </a:xfrm>
            <a:prstGeom prst="rect">
              <a:avLst/>
            </a:prstGeom>
            <a:grpFill/>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fontAlgn="base">
                <a:lnSpc>
                  <a:spcPct val="90000"/>
                </a:lnSpc>
                <a:spcBef>
                  <a:spcPct val="0"/>
                </a:spcBef>
                <a:spcAft>
                  <a:spcPct val="35000"/>
                </a:spcAft>
                <a:defRPr/>
              </a:pPr>
              <a:r>
                <a:rPr lang="en-US" sz="3700" dirty="0">
                  <a:solidFill>
                    <a:prstClr val="white"/>
                  </a:solidFill>
                </a:rPr>
                <a:t>Coherence</a:t>
              </a:r>
            </a:p>
          </p:txBody>
        </p:sp>
      </p:grpSp>
      <p:grpSp>
        <p:nvGrpSpPr>
          <p:cNvPr id="4" name="Group 14"/>
          <p:cNvGrpSpPr>
            <a:grpSpLocks/>
          </p:cNvGrpSpPr>
          <p:nvPr/>
        </p:nvGrpSpPr>
        <p:grpSpPr bwMode="auto">
          <a:xfrm>
            <a:off x="6248400" y="3700463"/>
            <a:ext cx="2332038" cy="1920240"/>
            <a:chOff x="5874041" y="1298810"/>
            <a:chExt cx="2331636" cy="1865309"/>
          </a:xfrm>
        </p:grpSpPr>
        <p:sp>
          <p:nvSpPr>
            <p:cNvPr id="16" name="Rounded Rectangle 15"/>
            <p:cNvSpPr/>
            <p:nvPr/>
          </p:nvSpPr>
          <p:spPr>
            <a:xfrm>
              <a:off x="5874041" y="1298810"/>
              <a:ext cx="2331636" cy="1865309"/>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5928007" y="1352785"/>
              <a:ext cx="2223705" cy="1757359"/>
            </a:xfrm>
            <a:prstGeom prst="rect">
              <a:avLst/>
            </a:prstGeom>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fontAlgn="base">
                <a:lnSpc>
                  <a:spcPct val="90000"/>
                </a:lnSpc>
                <a:spcBef>
                  <a:spcPct val="0"/>
                </a:spcBef>
                <a:spcAft>
                  <a:spcPct val="35000"/>
                </a:spcAft>
                <a:defRPr/>
              </a:pPr>
              <a:r>
                <a:rPr lang="en-US" sz="3700" dirty="0">
                  <a:solidFill>
                    <a:prstClr val="white"/>
                  </a:solidFill>
                </a:rPr>
                <a:t>Rigor</a:t>
              </a:r>
            </a:p>
          </p:txBody>
        </p:sp>
      </p:grpSp>
      <p:sp>
        <p:nvSpPr>
          <p:cNvPr id="5" name="Footer Placeholder 4"/>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2"/>
          <p:cNvPicPr>
            <a:picLocks noChangeAspect="1" noChangeArrowheads="1"/>
          </p:cNvPicPr>
          <p:nvPr/>
        </p:nvPicPr>
        <p:blipFill>
          <a:blip r:embed="rId3" cstate="print"/>
          <a:srcRect l="29005" t="15640" r="30609" b="2821"/>
          <a:stretch>
            <a:fillRect/>
          </a:stretch>
        </p:blipFill>
        <p:spPr bwMode="auto">
          <a:xfrm>
            <a:off x="6394263" y="2194560"/>
            <a:ext cx="2514600" cy="3581400"/>
          </a:xfrm>
          <a:prstGeom prst="rect">
            <a:avLst/>
          </a:prstGeom>
          <a:noFill/>
          <a:ln w="9525">
            <a:solidFill>
              <a:schemeClr val="tx1"/>
            </a:solidFill>
            <a:miter lim="800000"/>
            <a:headEnd/>
            <a:tailEnd/>
          </a:ln>
        </p:spPr>
      </p:pic>
      <p:sp>
        <p:nvSpPr>
          <p:cNvPr id="35843" name="TextBox 5"/>
          <p:cNvSpPr txBox="1">
            <a:spLocks noChangeArrowheads="1"/>
          </p:cNvSpPr>
          <p:nvPr/>
        </p:nvSpPr>
        <p:spPr bwMode="auto">
          <a:xfrm>
            <a:off x="2819399" y="379190"/>
            <a:ext cx="5736771" cy="1569660"/>
          </a:xfrm>
          <a:prstGeom prst="rect">
            <a:avLst/>
          </a:prstGeom>
          <a:noFill/>
          <a:ln w="9525">
            <a:noFill/>
            <a:miter lim="800000"/>
            <a:headEnd/>
            <a:tailEnd/>
          </a:ln>
        </p:spPr>
        <p:txBody>
          <a:bodyPr wrap="square">
            <a:spAutoFit/>
          </a:bodyPr>
          <a:lstStyle/>
          <a:p>
            <a:pPr fontAlgn="base">
              <a:spcBef>
                <a:spcPct val="0"/>
              </a:spcBef>
              <a:spcAft>
                <a:spcPct val="0"/>
              </a:spcAft>
            </a:pPr>
            <a:r>
              <a:rPr lang="en-US" sz="3200" dirty="0">
                <a:solidFill>
                  <a:prstClr val="black"/>
                </a:solidFill>
              </a:rPr>
              <a:t>Fewer standards allow for focusing on the major work for each </a:t>
            </a:r>
            <a:r>
              <a:rPr lang="en-US" sz="3200" dirty="0" smtClean="0">
                <a:solidFill>
                  <a:prstClr val="black"/>
                </a:solidFill>
              </a:rPr>
              <a:t>grade. </a:t>
            </a:r>
            <a:endParaRPr lang="en-US" sz="3200" dirty="0">
              <a:solidFill>
                <a:prstClr val="black"/>
              </a:solidFill>
            </a:endParaRPr>
          </a:p>
        </p:txBody>
      </p:sp>
      <p:grpSp>
        <p:nvGrpSpPr>
          <p:cNvPr id="2" name="Group 7"/>
          <p:cNvGrpSpPr/>
          <p:nvPr/>
        </p:nvGrpSpPr>
        <p:grpSpPr>
          <a:xfrm>
            <a:off x="228600" y="152400"/>
            <a:ext cx="2416423" cy="1933138"/>
            <a:chOff x="228176" y="1323797"/>
            <a:chExt cx="2416423" cy="1933138"/>
          </a:xfrm>
          <a:solidFill>
            <a:schemeClr val="accent2"/>
          </a:solidFill>
        </p:grpSpPr>
        <p:sp>
          <p:nvSpPr>
            <p:cNvPr id="9" name="Rounded Rectangle 8"/>
            <p:cNvSpPr/>
            <p:nvPr/>
          </p:nvSpPr>
          <p:spPr>
            <a:xfrm>
              <a:off x="228176" y="1323797"/>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06567" y="1402188"/>
              <a:ext cx="2286000" cy="1792224"/>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Focus</a:t>
              </a:r>
            </a:p>
          </p:txBody>
        </p:sp>
      </p:grpSp>
      <p:pic>
        <p:nvPicPr>
          <p:cNvPr id="12" name="Picture 11"/>
          <p:cNvPicPr/>
          <p:nvPr/>
        </p:nvPicPr>
        <p:blipFill>
          <a:blip r:embed="rId3" cstate="print"/>
          <a:srcRect l="32946" t="22868" r="43066" b="63326"/>
          <a:stretch>
            <a:fillRect/>
          </a:stretch>
        </p:blipFill>
        <p:spPr bwMode="auto">
          <a:xfrm>
            <a:off x="130626" y="2346960"/>
            <a:ext cx="6126480" cy="283464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3091543" y="324757"/>
            <a:ext cx="5181600" cy="1569660"/>
          </a:xfrm>
          <a:prstGeom prst="rect">
            <a:avLst/>
          </a:prstGeom>
          <a:noFill/>
          <a:ln w="9525">
            <a:noFill/>
            <a:miter lim="800000"/>
            <a:headEnd/>
            <a:tailEnd/>
          </a:ln>
        </p:spPr>
        <p:txBody>
          <a:bodyPr>
            <a:spAutoFit/>
          </a:bodyPr>
          <a:lstStyle/>
          <a:p>
            <a:pPr fontAlgn="base">
              <a:spcBef>
                <a:spcPct val="0"/>
              </a:spcBef>
              <a:spcAft>
                <a:spcPct val="0"/>
              </a:spcAft>
            </a:pPr>
            <a:r>
              <a:rPr lang="en-US" sz="3200" dirty="0">
                <a:solidFill>
                  <a:prstClr val="black"/>
                </a:solidFill>
              </a:rPr>
              <a:t>The </a:t>
            </a:r>
            <a:r>
              <a:rPr lang="en-US" sz="3200" dirty="0" smtClean="0">
                <a:solidFill>
                  <a:prstClr val="black"/>
                </a:solidFill>
              </a:rPr>
              <a:t>standards </a:t>
            </a:r>
            <a:r>
              <a:rPr lang="en-US" sz="3200" dirty="0">
                <a:solidFill>
                  <a:prstClr val="black"/>
                </a:solidFill>
              </a:rPr>
              <a:t>are designed around coherent progressions and conceptual connections.  </a:t>
            </a:r>
          </a:p>
        </p:txBody>
      </p:sp>
      <p:grpSp>
        <p:nvGrpSpPr>
          <p:cNvPr id="2" name="Group 7"/>
          <p:cNvGrpSpPr/>
          <p:nvPr/>
        </p:nvGrpSpPr>
        <p:grpSpPr>
          <a:xfrm>
            <a:off x="228600" y="152400"/>
            <a:ext cx="2416423" cy="1933138"/>
            <a:chOff x="3135188" y="-189496"/>
            <a:chExt cx="2416423" cy="1933138"/>
          </a:xfrm>
          <a:solidFill>
            <a:schemeClr val="accent4"/>
          </a:solidFill>
        </p:grpSpPr>
        <p:sp>
          <p:nvSpPr>
            <p:cNvPr id="9" name="Rounded Rectangle 8"/>
            <p:cNvSpPr/>
            <p:nvPr/>
          </p:nvSpPr>
          <p:spPr>
            <a:xfrm>
              <a:off x="3135188" y="-189496"/>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213579" y="-111105"/>
              <a:ext cx="2267712" cy="1801368"/>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Coherence</a:t>
              </a:r>
            </a:p>
          </p:txBody>
        </p:sp>
      </p:grpSp>
      <p:graphicFrame>
        <p:nvGraphicFramePr>
          <p:cNvPr id="20" name="Diagram 19"/>
          <p:cNvGraphicFramePr/>
          <p:nvPr/>
        </p:nvGraphicFramePr>
        <p:xfrm>
          <a:off x="0" y="1193800"/>
          <a:ext cx="9144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52400" y="3886200"/>
            <a:ext cx="2895600" cy="1323439"/>
          </a:xfrm>
          <a:prstGeom prst="rect">
            <a:avLst/>
          </a:prstGeom>
          <a:noFill/>
        </p:spPr>
        <p:txBody>
          <a:bodyPr wrap="square" rtlCol="0">
            <a:spAutoFit/>
          </a:bodyPr>
          <a:lstStyle/>
          <a:p>
            <a:pPr algn="ctr" fontAlgn="base">
              <a:spcBef>
                <a:spcPct val="0"/>
              </a:spcBef>
              <a:spcAft>
                <a:spcPct val="0"/>
              </a:spcAft>
            </a:pPr>
            <a:r>
              <a:rPr lang="en-US" sz="2000" dirty="0" smtClean="0">
                <a:solidFill>
                  <a:prstClr val="black"/>
                </a:solidFill>
              </a:rPr>
              <a:t>Use place value understanding and properties of operations </a:t>
            </a:r>
            <a:br>
              <a:rPr lang="en-US" sz="2000" dirty="0" smtClean="0">
                <a:solidFill>
                  <a:prstClr val="black"/>
                </a:solidFill>
              </a:rPr>
            </a:br>
            <a:r>
              <a:rPr lang="en-US" sz="2000" dirty="0" smtClean="0">
                <a:solidFill>
                  <a:prstClr val="black"/>
                </a:solidFill>
              </a:rPr>
              <a:t>to add and subtract.</a:t>
            </a:r>
            <a:endParaRPr lang="en-US" sz="2000" dirty="0">
              <a:solidFill>
                <a:prstClr val="black"/>
              </a:solidFill>
            </a:endParaRPr>
          </a:p>
        </p:txBody>
      </p:sp>
      <p:sp>
        <p:nvSpPr>
          <p:cNvPr id="13" name="TextBox 12"/>
          <p:cNvSpPr txBox="1"/>
          <p:nvPr/>
        </p:nvSpPr>
        <p:spPr>
          <a:xfrm>
            <a:off x="2971800" y="3886200"/>
            <a:ext cx="2971800" cy="1323439"/>
          </a:xfrm>
          <a:prstGeom prst="rect">
            <a:avLst/>
          </a:prstGeom>
          <a:noFill/>
        </p:spPr>
        <p:txBody>
          <a:bodyPr wrap="square" rtlCol="0">
            <a:spAutoFit/>
          </a:bodyPr>
          <a:lstStyle/>
          <a:p>
            <a:pPr algn="ctr" fontAlgn="base">
              <a:spcBef>
                <a:spcPct val="0"/>
              </a:spcBef>
              <a:spcAft>
                <a:spcPct val="0"/>
              </a:spcAft>
            </a:pPr>
            <a:r>
              <a:rPr lang="en-US" sz="2000" dirty="0">
                <a:solidFill>
                  <a:prstClr val="black"/>
                </a:solidFill>
              </a:rPr>
              <a:t>Use place value understanding and properties of operations </a:t>
            </a:r>
            <a:br>
              <a:rPr lang="en-US" sz="2000" dirty="0">
                <a:solidFill>
                  <a:prstClr val="black"/>
                </a:solidFill>
              </a:rPr>
            </a:br>
            <a:r>
              <a:rPr lang="en-US" sz="2000" dirty="0">
                <a:solidFill>
                  <a:prstClr val="black"/>
                </a:solidFill>
              </a:rPr>
              <a:t>to add and </a:t>
            </a:r>
            <a:r>
              <a:rPr lang="en-US" sz="2000" dirty="0" smtClean="0">
                <a:solidFill>
                  <a:prstClr val="black"/>
                </a:solidFill>
              </a:rPr>
              <a:t>subtract.</a:t>
            </a:r>
            <a:endParaRPr lang="en-US" sz="2000" dirty="0">
              <a:solidFill>
                <a:prstClr val="black"/>
              </a:solidFill>
            </a:endParaRPr>
          </a:p>
        </p:txBody>
      </p:sp>
      <p:sp>
        <p:nvSpPr>
          <p:cNvPr id="14" name="TextBox 13"/>
          <p:cNvSpPr txBox="1"/>
          <p:nvPr/>
        </p:nvSpPr>
        <p:spPr>
          <a:xfrm>
            <a:off x="5900057" y="3856672"/>
            <a:ext cx="2862943" cy="1631216"/>
          </a:xfrm>
          <a:prstGeom prst="rect">
            <a:avLst/>
          </a:prstGeom>
          <a:noFill/>
        </p:spPr>
        <p:txBody>
          <a:bodyPr wrap="square" rtlCol="0">
            <a:spAutoFit/>
          </a:bodyPr>
          <a:lstStyle/>
          <a:p>
            <a:pPr algn="ctr" fontAlgn="base">
              <a:spcBef>
                <a:spcPct val="0"/>
              </a:spcBef>
              <a:spcAft>
                <a:spcPct val="0"/>
              </a:spcAft>
            </a:pPr>
            <a:r>
              <a:rPr lang="en-US" sz="2000" dirty="0">
                <a:solidFill>
                  <a:prstClr val="black"/>
                </a:solidFill>
              </a:rPr>
              <a:t>Use place value understanding and properties of operations to perform multi-digit </a:t>
            </a:r>
            <a:r>
              <a:rPr lang="en-US" sz="2000" dirty="0" smtClean="0">
                <a:solidFill>
                  <a:prstClr val="black"/>
                </a:solidFill>
              </a:rPr>
              <a:t>arithmetic.</a:t>
            </a:r>
            <a:endParaRPr lang="en-US" sz="2000" dirty="0">
              <a:solidFill>
                <a:prstClr val="black"/>
              </a:solidFill>
            </a:endParaRPr>
          </a:p>
        </p:txBody>
      </p:sp>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3091543" y="281215"/>
            <a:ext cx="5181600" cy="1569660"/>
          </a:xfrm>
          <a:prstGeom prst="rect">
            <a:avLst/>
          </a:prstGeom>
          <a:noFill/>
          <a:ln w="9525">
            <a:noFill/>
            <a:miter lim="800000"/>
            <a:headEnd/>
            <a:tailEnd/>
          </a:ln>
        </p:spPr>
        <p:txBody>
          <a:bodyPr>
            <a:spAutoFit/>
          </a:bodyPr>
          <a:lstStyle/>
          <a:p>
            <a:pPr fontAlgn="base">
              <a:spcBef>
                <a:spcPct val="0"/>
              </a:spcBef>
              <a:spcAft>
                <a:spcPct val="0"/>
              </a:spcAft>
            </a:pPr>
            <a:r>
              <a:rPr lang="en-US" sz="3200" dirty="0">
                <a:solidFill>
                  <a:prstClr val="black"/>
                </a:solidFill>
              </a:rPr>
              <a:t>The </a:t>
            </a:r>
            <a:r>
              <a:rPr lang="en-US" sz="3200" dirty="0" smtClean="0">
                <a:solidFill>
                  <a:prstClr val="black"/>
                </a:solidFill>
              </a:rPr>
              <a:t>Standards </a:t>
            </a:r>
            <a:r>
              <a:rPr lang="en-US" sz="3200" dirty="0">
                <a:solidFill>
                  <a:prstClr val="black"/>
                </a:solidFill>
              </a:rPr>
              <a:t>are designed around coherent progressions and conceptual connections.  </a:t>
            </a:r>
          </a:p>
        </p:txBody>
      </p:sp>
      <p:grpSp>
        <p:nvGrpSpPr>
          <p:cNvPr id="2" name="Group 7"/>
          <p:cNvGrpSpPr/>
          <p:nvPr/>
        </p:nvGrpSpPr>
        <p:grpSpPr>
          <a:xfrm>
            <a:off x="228600" y="152400"/>
            <a:ext cx="2416423" cy="1933138"/>
            <a:chOff x="3135188" y="-189496"/>
            <a:chExt cx="2416423" cy="1933138"/>
          </a:xfrm>
          <a:solidFill>
            <a:schemeClr val="accent4"/>
          </a:solidFill>
        </p:grpSpPr>
        <p:sp>
          <p:nvSpPr>
            <p:cNvPr id="9" name="Rounded Rectangle 8"/>
            <p:cNvSpPr/>
            <p:nvPr/>
          </p:nvSpPr>
          <p:spPr>
            <a:xfrm>
              <a:off x="3135188" y="-189496"/>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213579" y="-111105"/>
              <a:ext cx="2267712" cy="1801368"/>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Coherence</a:t>
              </a:r>
            </a:p>
          </p:txBody>
        </p:sp>
      </p:grpSp>
      <p:pic>
        <p:nvPicPr>
          <p:cNvPr id="37892" name="Picture 17"/>
          <p:cNvPicPr>
            <a:picLocks noChangeAspect="1" noChangeArrowheads="1"/>
          </p:cNvPicPr>
          <p:nvPr/>
        </p:nvPicPr>
        <p:blipFill>
          <a:blip r:embed="rId3" cstate="print"/>
          <a:srcRect l="11058" t="17178" r="24840" b="18205"/>
          <a:stretch>
            <a:fillRect/>
          </a:stretch>
        </p:blipFill>
        <p:spPr bwMode="auto">
          <a:xfrm>
            <a:off x="2057400" y="2436055"/>
            <a:ext cx="5486400" cy="3276600"/>
          </a:xfrm>
          <a:prstGeom prst="rect">
            <a:avLst/>
          </a:prstGeom>
          <a:noFill/>
          <a:ln w="9525">
            <a:solidFill>
              <a:schemeClr val="tx1"/>
            </a:solidFill>
            <a:miter lim="800000"/>
            <a:headEnd/>
            <a:tailEnd/>
          </a:ln>
        </p:spPr>
      </p:pic>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p:cNvSpPr txBox="1">
            <a:spLocks noChangeArrowheads="1"/>
          </p:cNvSpPr>
          <p:nvPr/>
        </p:nvSpPr>
        <p:spPr bwMode="auto">
          <a:xfrm>
            <a:off x="2960914" y="272143"/>
            <a:ext cx="5366657" cy="1569660"/>
          </a:xfrm>
          <a:prstGeom prst="rect">
            <a:avLst/>
          </a:prstGeom>
          <a:noFill/>
          <a:ln w="9525">
            <a:noFill/>
            <a:miter lim="800000"/>
            <a:headEnd/>
            <a:tailEnd/>
          </a:ln>
        </p:spPr>
        <p:txBody>
          <a:bodyPr wrap="square">
            <a:spAutoFit/>
          </a:bodyPr>
          <a:lstStyle/>
          <a:p>
            <a:pPr fontAlgn="base">
              <a:spcBef>
                <a:spcPct val="0"/>
              </a:spcBef>
              <a:spcAft>
                <a:spcPct val="0"/>
              </a:spcAft>
            </a:pPr>
            <a:r>
              <a:rPr lang="en-US" sz="3200" dirty="0">
                <a:solidFill>
                  <a:prstClr val="black"/>
                </a:solidFill>
              </a:rPr>
              <a:t>The </a:t>
            </a:r>
            <a:r>
              <a:rPr lang="en-US" sz="3200" dirty="0" smtClean="0">
                <a:solidFill>
                  <a:prstClr val="black"/>
                </a:solidFill>
              </a:rPr>
              <a:t>standards </a:t>
            </a:r>
            <a:r>
              <a:rPr lang="en-US" sz="3200" dirty="0">
                <a:solidFill>
                  <a:prstClr val="black"/>
                </a:solidFill>
              </a:rPr>
              <a:t>are designed around coherent progressions and conceptual </a:t>
            </a:r>
            <a:r>
              <a:rPr lang="en-US" sz="3200" dirty="0" smtClean="0">
                <a:solidFill>
                  <a:prstClr val="black"/>
                </a:solidFill>
              </a:rPr>
              <a:t>connections.  </a:t>
            </a:r>
            <a:endParaRPr lang="en-US" sz="3200" dirty="0">
              <a:solidFill>
                <a:prstClr val="black"/>
              </a:solidFill>
            </a:endParaRPr>
          </a:p>
        </p:txBody>
      </p:sp>
      <p:grpSp>
        <p:nvGrpSpPr>
          <p:cNvPr id="2" name="Group 7"/>
          <p:cNvGrpSpPr/>
          <p:nvPr/>
        </p:nvGrpSpPr>
        <p:grpSpPr>
          <a:xfrm>
            <a:off x="228600" y="152400"/>
            <a:ext cx="2416423" cy="1933138"/>
            <a:chOff x="3135188" y="-189496"/>
            <a:chExt cx="2416423" cy="1933138"/>
          </a:xfrm>
          <a:solidFill>
            <a:schemeClr val="accent4"/>
          </a:solidFill>
        </p:grpSpPr>
        <p:sp>
          <p:nvSpPr>
            <p:cNvPr id="9" name="Rounded Rectangle 8"/>
            <p:cNvSpPr/>
            <p:nvPr/>
          </p:nvSpPr>
          <p:spPr>
            <a:xfrm>
              <a:off x="3135188" y="-189496"/>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213579" y="-111105"/>
              <a:ext cx="2267712" cy="1801368"/>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Coherence</a:t>
              </a:r>
            </a:p>
          </p:txBody>
        </p:sp>
      </p:grpSp>
      <p:pic>
        <p:nvPicPr>
          <p:cNvPr id="11" name="Picture 10"/>
          <p:cNvPicPr/>
          <p:nvPr/>
        </p:nvPicPr>
        <p:blipFill>
          <a:blip r:embed="rId3" cstate="print"/>
          <a:srcRect l="15064" t="23590" r="22917" b="6154"/>
          <a:stretch>
            <a:fillRect/>
          </a:stretch>
        </p:blipFill>
        <p:spPr bwMode="auto">
          <a:xfrm>
            <a:off x="2895599" y="2057400"/>
            <a:ext cx="4463143" cy="3864429"/>
          </a:xfrm>
          <a:prstGeom prst="rect">
            <a:avLst/>
          </a:prstGeom>
          <a:noFill/>
          <a:ln w="9525">
            <a:solidFill>
              <a:schemeClr val="tx2">
                <a:lumMod val="50000"/>
                <a:lumOff val="50000"/>
              </a:schemeClr>
            </a:solidFill>
            <a:miter lim="800000"/>
            <a:headEnd/>
            <a:tailEnd/>
          </a:ln>
        </p:spPr>
      </p:pic>
      <p:cxnSp>
        <p:nvCxnSpPr>
          <p:cNvPr id="12" name="Straight Arrow Connector 11"/>
          <p:cNvCxnSpPr/>
          <p:nvPr/>
        </p:nvCxnSpPr>
        <p:spPr>
          <a:xfrm flipH="1">
            <a:off x="5562600" y="3429000"/>
            <a:ext cx="2971800" cy="990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57800" y="2438400"/>
            <a:ext cx="2971800" cy="990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867400" y="4419600"/>
            <a:ext cx="2971800" cy="990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5"/>
          <p:cNvSpPr txBox="1">
            <a:spLocks noChangeArrowheads="1"/>
          </p:cNvSpPr>
          <p:nvPr/>
        </p:nvSpPr>
        <p:spPr bwMode="auto">
          <a:xfrm>
            <a:off x="3243944" y="511628"/>
            <a:ext cx="5159829" cy="1077218"/>
          </a:xfrm>
          <a:prstGeom prst="rect">
            <a:avLst/>
          </a:prstGeom>
          <a:noFill/>
          <a:ln w="9525">
            <a:noFill/>
            <a:miter lim="800000"/>
            <a:headEnd/>
            <a:tailEnd/>
          </a:ln>
        </p:spPr>
        <p:txBody>
          <a:bodyPr wrap="square">
            <a:spAutoFit/>
          </a:bodyPr>
          <a:lstStyle/>
          <a:p>
            <a:pPr fontAlgn="base">
              <a:spcBef>
                <a:spcPct val="0"/>
              </a:spcBef>
              <a:spcAft>
                <a:spcPct val="0"/>
              </a:spcAft>
            </a:pPr>
            <a:r>
              <a:rPr lang="en-US" sz="3200" dirty="0">
                <a:solidFill>
                  <a:prstClr val="black"/>
                </a:solidFill>
              </a:rPr>
              <a:t>The major topics at each grade level focus equally on:</a:t>
            </a:r>
          </a:p>
        </p:txBody>
      </p:sp>
      <p:grpSp>
        <p:nvGrpSpPr>
          <p:cNvPr id="2" name="Group 8"/>
          <p:cNvGrpSpPr>
            <a:grpSpLocks/>
          </p:cNvGrpSpPr>
          <p:nvPr/>
        </p:nvGrpSpPr>
        <p:grpSpPr bwMode="auto">
          <a:xfrm>
            <a:off x="304800" y="152400"/>
            <a:ext cx="2416175" cy="1933575"/>
            <a:chOff x="6042200" y="1323797"/>
            <a:chExt cx="2416423" cy="1933138"/>
          </a:xfrm>
        </p:grpSpPr>
        <p:sp>
          <p:nvSpPr>
            <p:cNvPr id="10" name="Rounded Rectangle 9"/>
            <p:cNvSpPr/>
            <p:nvPr/>
          </p:nvSpPr>
          <p:spPr>
            <a:xfrm>
              <a:off x="6042200" y="1323797"/>
              <a:ext cx="2416423" cy="1933138"/>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6099356" y="1380934"/>
              <a:ext cx="2302111" cy="1818864"/>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Rigor</a:t>
              </a:r>
            </a:p>
          </p:txBody>
        </p:sp>
      </p:grpSp>
      <p:sp>
        <p:nvSpPr>
          <p:cNvPr id="14" name="TextBox 13"/>
          <p:cNvSpPr txBox="1"/>
          <p:nvPr/>
        </p:nvSpPr>
        <p:spPr>
          <a:xfrm>
            <a:off x="228600" y="2514600"/>
            <a:ext cx="2743200" cy="2893100"/>
          </a:xfrm>
          <a:prstGeom prst="rect">
            <a:avLst/>
          </a:prstGeom>
          <a:solidFill>
            <a:schemeClr val="accent4">
              <a:lumMod val="40000"/>
              <a:lumOff val="60000"/>
            </a:schemeClr>
          </a:solidFill>
          <a:ln>
            <a:solidFill>
              <a:schemeClr val="tx1"/>
            </a:solidFill>
          </a:ln>
        </p:spPr>
        <p:txBody>
          <a:bodyPr wrap="square">
            <a:spAutoFit/>
          </a:bodyPr>
          <a:lstStyle/>
          <a:p>
            <a:pPr algn="ctr" fontAlgn="base">
              <a:spcBef>
                <a:spcPct val="0"/>
              </a:spcBef>
              <a:spcAft>
                <a:spcPct val="0"/>
              </a:spcAft>
              <a:defRPr/>
            </a:pPr>
            <a:r>
              <a:rPr lang="en-US" sz="2000" b="1" dirty="0">
                <a:solidFill>
                  <a:prstClr val="black"/>
                </a:solidFill>
              </a:rPr>
              <a:t>Conceptual Understanding</a:t>
            </a:r>
          </a:p>
          <a:p>
            <a:pPr algn="ctr" fontAlgn="base">
              <a:spcBef>
                <a:spcPct val="0"/>
              </a:spcBef>
              <a:spcAft>
                <a:spcPct val="0"/>
              </a:spcAft>
              <a:defRPr/>
            </a:pPr>
            <a:endParaRPr lang="en-US" sz="1400" b="1" dirty="0">
              <a:solidFill>
                <a:prstClr val="black"/>
              </a:solidFill>
            </a:endParaRPr>
          </a:p>
          <a:p>
            <a:pPr marL="182880" indent="-182880" fontAlgn="base">
              <a:spcBef>
                <a:spcPct val="0"/>
              </a:spcBef>
              <a:spcAft>
                <a:spcPct val="0"/>
              </a:spcAft>
              <a:buFont typeface="Arial" pitchFamily="34" charset="0"/>
              <a:buChar char="•"/>
              <a:defRPr/>
            </a:pPr>
            <a:r>
              <a:rPr lang="en-US" sz="2000" dirty="0">
                <a:solidFill>
                  <a:prstClr val="black"/>
                </a:solidFill>
              </a:rPr>
              <a:t>More than getting answers</a:t>
            </a:r>
          </a:p>
          <a:p>
            <a:pPr marL="182880" indent="-182880" fontAlgn="base">
              <a:spcBef>
                <a:spcPct val="0"/>
              </a:spcBef>
              <a:spcAft>
                <a:spcPct val="0"/>
              </a:spcAft>
              <a:defRPr/>
            </a:pPr>
            <a:endParaRPr lang="en-US" sz="1400" dirty="0">
              <a:solidFill>
                <a:prstClr val="black"/>
              </a:solidFill>
            </a:endParaRPr>
          </a:p>
          <a:p>
            <a:pPr marL="182880" indent="-182880" fontAlgn="base">
              <a:spcBef>
                <a:spcPct val="0"/>
              </a:spcBef>
              <a:spcAft>
                <a:spcPct val="0"/>
              </a:spcAft>
              <a:buFont typeface="Arial" pitchFamily="34" charset="0"/>
              <a:buChar char="•"/>
              <a:defRPr/>
            </a:pPr>
            <a:r>
              <a:rPr lang="en-US" sz="2000" dirty="0">
                <a:solidFill>
                  <a:prstClr val="black"/>
                </a:solidFill>
              </a:rPr>
              <a:t>Not just procedures</a:t>
            </a:r>
          </a:p>
          <a:p>
            <a:pPr marL="182880" indent="-182880" fontAlgn="base">
              <a:spcBef>
                <a:spcPct val="0"/>
              </a:spcBef>
              <a:spcAft>
                <a:spcPct val="0"/>
              </a:spcAft>
              <a:defRPr/>
            </a:pPr>
            <a:endParaRPr lang="en-US" sz="1400" dirty="0">
              <a:solidFill>
                <a:prstClr val="black"/>
              </a:solidFill>
            </a:endParaRPr>
          </a:p>
          <a:p>
            <a:pPr marL="182880" indent="-182880" fontAlgn="base">
              <a:spcBef>
                <a:spcPct val="0"/>
              </a:spcBef>
              <a:spcAft>
                <a:spcPct val="0"/>
              </a:spcAft>
              <a:buFont typeface="Arial" pitchFamily="34" charset="0"/>
              <a:buChar char="•"/>
              <a:defRPr/>
            </a:pPr>
            <a:r>
              <a:rPr lang="en-US" sz="2000" dirty="0" smtClean="0">
                <a:solidFill>
                  <a:prstClr val="black"/>
                </a:solidFill>
              </a:rPr>
              <a:t>Accessing </a:t>
            </a:r>
            <a:r>
              <a:rPr lang="en-US" sz="2000" dirty="0">
                <a:solidFill>
                  <a:prstClr val="black"/>
                </a:solidFill>
              </a:rPr>
              <a:t>concepts to solve problems</a:t>
            </a:r>
          </a:p>
        </p:txBody>
      </p:sp>
      <p:sp>
        <p:nvSpPr>
          <p:cNvPr id="15" name="TextBox 14"/>
          <p:cNvSpPr txBox="1"/>
          <p:nvPr/>
        </p:nvSpPr>
        <p:spPr>
          <a:xfrm>
            <a:off x="3124200" y="2514599"/>
            <a:ext cx="3048000" cy="2898648"/>
          </a:xfrm>
          <a:prstGeom prst="rect">
            <a:avLst/>
          </a:prstGeom>
          <a:solidFill>
            <a:schemeClr val="accent4">
              <a:lumMod val="40000"/>
              <a:lumOff val="60000"/>
            </a:schemeClr>
          </a:solidFill>
          <a:ln>
            <a:solidFill>
              <a:schemeClr val="tx1"/>
            </a:solidFill>
          </a:ln>
        </p:spPr>
        <p:txBody>
          <a:bodyPr>
            <a:spAutoFit/>
          </a:bodyPr>
          <a:lstStyle/>
          <a:p>
            <a:pPr algn="ctr" fontAlgn="base">
              <a:spcBef>
                <a:spcPct val="0"/>
              </a:spcBef>
              <a:spcAft>
                <a:spcPct val="0"/>
              </a:spcAft>
              <a:defRPr/>
            </a:pPr>
            <a:r>
              <a:rPr lang="en-US" sz="2000" b="1" dirty="0">
                <a:solidFill>
                  <a:prstClr val="black"/>
                </a:solidFill>
              </a:rPr>
              <a:t>Procedural Skill </a:t>
            </a:r>
          </a:p>
          <a:p>
            <a:pPr algn="ctr" fontAlgn="base">
              <a:spcBef>
                <a:spcPct val="0"/>
              </a:spcBef>
              <a:spcAft>
                <a:spcPct val="0"/>
              </a:spcAft>
              <a:defRPr/>
            </a:pPr>
            <a:r>
              <a:rPr lang="en-US" sz="2000" b="1" dirty="0">
                <a:solidFill>
                  <a:prstClr val="black"/>
                </a:solidFill>
              </a:rPr>
              <a:t>and Fluency </a:t>
            </a:r>
          </a:p>
          <a:p>
            <a:pPr algn="ctr" fontAlgn="base">
              <a:spcBef>
                <a:spcPct val="0"/>
              </a:spcBef>
              <a:spcAft>
                <a:spcPct val="0"/>
              </a:spcAft>
              <a:defRPr/>
            </a:pPr>
            <a:endParaRPr lang="en-US" sz="1200" b="1" dirty="0">
              <a:solidFill>
                <a:prstClr val="black"/>
              </a:solidFill>
            </a:endParaRPr>
          </a:p>
          <a:p>
            <a:pPr marL="182880" indent="-182880" fontAlgn="base">
              <a:spcBef>
                <a:spcPct val="0"/>
              </a:spcBef>
              <a:spcAft>
                <a:spcPct val="0"/>
              </a:spcAft>
              <a:buFont typeface="Arial" pitchFamily="34" charset="0"/>
              <a:buChar char="•"/>
              <a:defRPr/>
            </a:pPr>
            <a:r>
              <a:rPr lang="en-US" sz="2000" dirty="0">
                <a:solidFill>
                  <a:prstClr val="black"/>
                </a:solidFill>
              </a:rPr>
              <a:t>Speed and accuracy</a:t>
            </a:r>
          </a:p>
          <a:p>
            <a:pPr marL="182880" indent="-182880" fontAlgn="base">
              <a:spcBef>
                <a:spcPct val="0"/>
              </a:spcBef>
              <a:spcAft>
                <a:spcPct val="0"/>
              </a:spcAft>
              <a:defRPr/>
            </a:pPr>
            <a:endParaRPr lang="en-US" sz="1400" dirty="0">
              <a:solidFill>
                <a:prstClr val="black"/>
              </a:solidFill>
            </a:endParaRPr>
          </a:p>
          <a:p>
            <a:pPr marL="182880" indent="-182880" fontAlgn="base">
              <a:spcBef>
                <a:spcPct val="0"/>
              </a:spcBef>
              <a:spcAft>
                <a:spcPct val="0"/>
              </a:spcAft>
              <a:buFont typeface="Arial" pitchFamily="34" charset="0"/>
              <a:buChar char="•"/>
              <a:defRPr/>
            </a:pPr>
            <a:r>
              <a:rPr lang="en-US" sz="2000" dirty="0">
                <a:solidFill>
                  <a:prstClr val="black"/>
                </a:solidFill>
              </a:rPr>
              <a:t>Used in solving more complex problems</a:t>
            </a:r>
          </a:p>
          <a:p>
            <a:pPr marL="182880" indent="-182880" fontAlgn="base">
              <a:spcBef>
                <a:spcPct val="0"/>
              </a:spcBef>
              <a:spcAft>
                <a:spcPct val="0"/>
              </a:spcAft>
              <a:defRPr/>
            </a:pPr>
            <a:endParaRPr lang="en-US" sz="1400" dirty="0">
              <a:solidFill>
                <a:prstClr val="black"/>
              </a:solidFill>
            </a:endParaRPr>
          </a:p>
          <a:p>
            <a:pPr marL="182880" indent="-182880" fontAlgn="base">
              <a:spcBef>
                <a:spcPct val="0"/>
              </a:spcBef>
              <a:spcAft>
                <a:spcPct val="0"/>
              </a:spcAft>
              <a:buFont typeface="Arial" pitchFamily="34" charset="0"/>
              <a:buChar char="•"/>
              <a:defRPr/>
            </a:pPr>
            <a:r>
              <a:rPr lang="en-US" sz="2000" dirty="0">
                <a:solidFill>
                  <a:prstClr val="black"/>
                </a:solidFill>
              </a:rPr>
              <a:t>Comes after conceptual understanding</a:t>
            </a:r>
          </a:p>
        </p:txBody>
      </p:sp>
      <p:sp>
        <p:nvSpPr>
          <p:cNvPr id="16" name="TextBox 15"/>
          <p:cNvSpPr txBox="1"/>
          <p:nvPr/>
        </p:nvSpPr>
        <p:spPr>
          <a:xfrm>
            <a:off x="6324600" y="2514600"/>
            <a:ext cx="2667000" cy="2895600"/>
          </a:xfrm>
          <a:prstGeom prst="rect">
            <a:avLst/>
          </a:prstGeom>
          <a:solidFill>
            <a:schemeClr val="accent4">
              <a:lumMod val="40000"/>
              <a:lumOff val="60000"/>
            </a:schemeClr>
          </a:solidFill>
          <a:ln>
            <a:solidFill>
              <a:schemeClr val="tx1"/>
            </a:solidFill>
          </a:ln>
        </p:spPr>
        <p:txBody>
          <a:bodyPr>
            <a:spAutoFit/>
          </a:bodyPr>
          <a:lstStyle/>
          <a:p>
            <a:pPr algn="ctr" fontAlgn="base">
              <a:spcBef>
                <a:spcPct val="0"/>
              </a:spcBef>
              <a:spcAft>
                <a:spcPct val="0"/>
              </a:spcAft>
              <a:defRPr/>
            </a:pPr>
            <a:r>
              <a:rPr lang="en-US" sz="2000" b="1" dirty="0">
                <a:solidFill>
                  <a:prstClr val="black"/>
                </a:solidFill>
              </a:rPr>
              <a:t>Application of the Mathematics</a:t>
            </a:r>
          </a:p>
          <a:p>
            <a:pPr algn="ctr" fontAlgn="base">
              <a:spcBef>
                <a:spcPct val="0"/>
              </a:spcBef>
              <a:spcAft>
                <a:spcPct val="0"/>
              </a:spcAft>
              <a:defRPr/>
            </a:pPr>
            <a:endParaRPr lang="en-US" sz="1400" b="1" dirty="0">
              <a:solidFill>
                <a:prstClr val="black"/>
              </a:solidFill>
            </a:endParaRPr>
          </a:p>
          <a:p>
            <a:pPr marL="182880" indent="-182880" fontAlgn="base">
              <a:spcBef>
                <a:spcPct val="0"/>
              </a:spcBef>
              <a:spcAft>
                <a:spcPct val="0"/>
              </a:spcAft>
              <a:buFont typeface="Arial" pitchFamily="34" charset="0"/>
              <a:buChar char="•"/>
              <a:defRPr/>
            </a:pPr>
            <a:r>
              <a:rPr lang="en-US" sz="2000" dirty="0">
                <a:solidFill>
                  <a:prstClr val="black"/>
                </a:solidFill>
              </a:rPr>
              <a:t>Using math in real-world scenarios</a:t>
            </a:r>
          </a:p>
          <a:p>
            <a:pPr marL="182880" indent="-182880" fontAlgn="base">
              <a:spcBef>
                <a:spcPct val="0"/>
              </a:spcBef>
              <a:spcAft>
                <a:spcPct val="0"/>
              </a:spcAft>
              <a:defRPr/>
            </a:pPr>
            <a:endParaRPr lang="en-US" sz="1400" dirty="0">
              <a:solidFill>
                <a:prstClr val="black"/>
              </a:solidFill>
            </a:endParaRPr>
          </a:p>
          <a:p>
            <a:pPr marL="182880" indent="-182880" fontAlgn="base">
              <a:spcBef>
                <a:spcPct val="0"/>
              </a:spcBef>
              <a:spcAft>
                <a:spcPct val="0"/>
              </a:spcAft>
              <a:buFont typeface="Arial" pitchFamily="34" charset="0"/>
              <a:buChar char="•"/>
              <a:defRPr/>
            </a:pPr>
            <a:r>
              <a:rPr lang="en-US" sz="2000" dirty="0">
                <a:solidFill>
                  <a:prstClr val="black"/>
                </a:solidFill>
              </a:rPr>
              <a:t>Choosing concepts without prompting</a:t>
            </a:r>
          </a:p>
          <a:p>
            <a:pPr fontAlgn="base">
              <a:spcBef>
                <a:spcPct val="0"/>
              </a:spcBef>
              <a:spcAft>
                <a:spcPct val="0"/>
              </a:spcAft>
              <a:buFont typeface="Arial" pitchFamily="34" charset="0"/>
              <a:buChar char="•"/>
              <a:defRPr/>
            </a:pPr>
            <a:endParaRPr lang="en-US" sz="2000" dirty="0">
              <a:solidFill>
                <a:prstClr val="black"/>
              </a:solidFill>
            </a:endParaRPr>
          </a:p>
          <a:p>
            <a:pPr fontAlgn="base">
              <a:spcBef>
                <a:spcPct val="0"/>
              </a:spcBef>
              <a:spcAft>
                <a:spcPct val="0"/>
              </a:spcAft>
              <a:defRPr/>
            </a:pPr>
            <a:endParaRPr lang="en-US" sz="1400" dirty="0">
              <a:solidFill>
                <a:prstClr val="black"/>
              </a:solidFill>
            </a:endParaRPr>
          </a:p>
        </p:txBody>
      </p:sp>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11072</TotalTime>
  <Words>1756</Words>
  <Application>Microsoft Office PowerPoint</Application>
  <PresentationFormat>On-screen Show (4:3)</PresentationFormat>
  <Paragraphs>122</Paragraphs>
  <Slides>12</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Calibri Light</vt:lpstr>
      <vt:lpstr>Times New Roman</vt:lpstr>
      <vt:lpstr>LtBkgBlueBorder</vt:lpstr>
      <vt:lpstr>LtBkgNoBorder</vt:lpstr>
      <vt:lpstr>Custom Design</vt:lpstr>
      <vt:lpstr>Connecticut Core Standards  for Mathematics</vt:lpstr>
      <vt:lpstr>Understanding the Foundations of the Connecticut Core Standards </vt:lpstr>
      <vt:lpstr>What do we know?</vt:lpstr>
      <vt:lpstr>What’s in the CCS-Math?</vt:lpstr>
      <vt:lpstr>PowerPoint Presentation</vt:lpstr>
      <vt:lpstr>PowerPoint Presentation</vt:lpstr>
      <vt:lpstr>PowerPoint Presentation</vt:lpstr>
      <vt:lpstr>PowerPoint Presentation</vt:lpstr>
      <vt:lpstr>PowerPoint Presentation</vt:lpstr>
      <vt:lpstr>The Impact of the Shifts</vt:lpstr>
      <vt:lpstr>The Personal Journey of the CCS</vt:lpstr>
      <vt:lpstr>Phil Daro Co-Author  Common Core State Standards for Mathematics</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518</cp:revision>
  <dcterms:created xsi:type="dcterms:W3CDTF">2014-01-18T18:47:42Z</dcterms:created>
  <dcterms:modified xsi:type="dcterms:W3CDTF">2014-07-09T19:11:05Z</dcterms:modified>
</cp:coreProperties>
</file>