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72" showSpecialPlsOnTitleSld="0" saveSubsetFonts="1">
  <p:sldMasterIdLst>
    <p:sldMasterId id="2147483687" r:id="rId1"/>
    <p:sldMasterId id="2147483711" r:id="rId2"/>
    <p:sldMasterId id="2147483723" r:id="rId3"/>
  </p:sldMasterIdLst>
  <p:notesMasterIdLst>
    <p:notesMasterId r:id="rId12"/>
  </p:notesMasterIdLst>
  <p:handoutMasterIdLst>
    <p:handoutMasterId r:id="rId13"/>
  </p:handoutMasterIdLst>
  <p:sldIdLst>
    <p:sldId id="370" r:id="rId4"/>
    <p:sldId id="456" r:id="rId5"/>
    <p:sldId id="457" r:id="rId6"/>
    <p:sldId id="458" r:id="rId7"/>
    <p:sldId id="459" r:id="rId8"/>
    <p:sldId id="460" r:id="rId9"/>
    <p:sldId id="461" r:id="rId10"/>
    <p:sldId id="462" r:id="rId11"/>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32">
          <p15:clr>
            <a:srgbClr val="A4A3A4"/>
          </p15:clr>
        </p15:guide>
        <p15:guide id="4"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 clrIdx="1"/>
  <p:cmAuthor id="2" name="Jackson, Dennis" initials="JD" lastIdx="12" clrIdx="2">
    <p:extLst>
      <p:ext uri="{19B8F6BF-5375-455C-9EA6-DF929625EA0E}">
        <p15:presenceInfo xmlns:p15="http://schemas.microsoft.com/office/powerpoint/2012/main" userId="S-1-5-21-1417001333-1682526488-839522115-32878" providerId="AD"/>
      </p:ext>
    </p:extLst>
  </p:cmAuthor>
  <p:cmAuthor id="3" name="Kelley, Nora" initials="KN" lastIdx="1" clrIdx="3">
    <p:extLst>
      <p:ext uri="{19B8F6BF-5375-455C-9EA6-DF929625EA0E}">
        <p15:presenceInfo xmlns:p15="http://schemas.microsoft.com/office/powerpoint/2012/main" userId="S-1-5-21-1417001333-1682526488-839522115-2673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85"/>
    <a:srgbClr val="0000FF"/>
    <a:srgbClr val="DF8045"/>
    <a:srgbClr val="FFC000"/>
    <a:srgbClr val="32C658"/>
    <a:srgbClr val="D4ECBA"/>
    <a:srgbClr val="92D050"/>
    <a:srgbClr val="9BBB59"/>
    <a:srgbClr val="E6E6E6"/>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338" autoAdjust="0"/>
    <p:restoredTop sz="94526" autoAdjust="0"/>
  </p:normalViewPr>
  <p:slideViewPr>
    <p:cSldViewPr snapToGrid="0">
      <p:cViewPr varScale="1">
        <p:scale>
          <a:sx n="63" d="100"/>
          <a:sy n="63" d="100"/>
        </p:scale>
        <p:origin x="780" y="7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70" d="100"/>
        <a:sy n="70" d="100"/>
      </p:scale>
      <p:origin x="0" y="0"/>
    </p:cViewPr>
  </p:sorterViewPr>
  <p:notesViewPr>
    <p:cSldViewPr snapToGrid="0">
      <p:cViewPr varScale="1">
        <p:scale>
          <a:sx n="50" d="100"/>
          <a:sy n="50" d="100"/>
        </p:scale>
        <p:origin x="1836" y="66"/>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3B46E3D7-5A05-4181-B712-1EC3FC55BC14}" type="datetimeFigureOut">
              <a:rPr lang="en-US" smtClean="0"/>
              <a:pPr/>
              <a:t>7/9/2014</a:t>
            </a:fld>
            <a:endParaRPr lang="en-US" dirty="0"/>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133EB38-C064-4C52-A35D-D40DB2B7683B}" type="datetimeFigureOut">
              <a:rPr lang="en-US" smtClean="0"/>
              <a:pPr/>
              <a:t>7/9/2014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(Slides 1-5, including the pre-assessment, will take about 10 minutes total.)</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72</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Slide Image Placeholder 1"/>
          <p:cNvSpPr>
            <a:spLocks noGrp="1" noRot="1" noChangeAspect="1" noTextEdit="1"/>
          </p:cNvSpPr>
          <p:nvPr>
            <p:ph type="sldImg"/>
          </p:nvPr>
        </p:nvSpPr>
        <p:spPr bwMode="auto">
          <a:noFill/>
          <a:ln>
            <a:solidFill>
              <a:srgbClr val="000000"/>
            </a:solidFill>
            <a:miter lim="800000"/>
            <a:headEnd/>
            <a:tailEnd/>
          </a:ln>
        </p:spPr>
      </p:sp>
      <p:sp>
        <p:nvSpPr>
          <p:cNvPr id="209923" name="Notes Placeholder 2"/>
          <p:cNvSpPr>
            <a:spLocks noGrp="1"/>
          </p:cNvSpPr>
          <p:nvPr>
            <p:ph type="body" idx="1"/>
          </p:nvPr>
        </p:nvSpPr>
        <p:spPr bwMode="auto">
          <a:noFill/>
        </p:spPr>
        <p:txBody>
          <a:bodyPr wrap="square" numCol="1" anchor="t" anchorCtr="0" compatLnSpc="1">
            <a:prstTxWarp prst="textNoShape">
              <a:avLst/>
            </a:prstTxWarp>
            <a:normAutofit fontScale="92500" lnSpcReduction="20000"/>
          </a:bodyPr>
          <a:lstStyle/>
          <a:p>
            <a:r>
              <a:rPr lang="en-US" b="1" dirty="0" smtClean="0"/>
              <a:t>Section 6: Teaching with the Standards for Mathematical Practice</a:t>
            </a:r>
            <a:endParaRPr lang="en-US" dirty="0" smtClean="0"/>
          </a:p>
          <a:p>
            <a:r>
              <a:rPr lang="en-US" dirty="0" smtClean="0"/>
              <a:t> </a:t>
            </a:r>
          </a:p>
          <a:p>
            <a:r>
              <a:rPr lang="en-US" dirty="0" smtClean="0"/>
              <a:t>Section 6 Training Objectives:</a:t>
            </a:r>
          </a:p>
          <a:p>
            <a:pPr lvl="0">
              <a:buFont typeface="Arial" pitchFamily="34" charset="0"/>
              <a:buChar char="•"/>
            </a:pPr>
            <a:r>
              <a:rPr lang="en-US" dirty="0" smtClean="0"/>
              <a:t>To introduce participants to specific instructional strategies that will promote the development of the mathematics practices. </a:t>
            </a:r>
          </a:p>
          <a:p>
            <a:pPr lvl="0">
              <a:buFont typeface="Arial" pitchFamily="34" charset="0"/>
              <a:buChar char="•"/>
            </a:pPr>
            <a:r>
              <a:rPr lang="en-US" dirty="0" smtClean="0"/>
              <a:t>To help participants plan for the inclusion of the mathematical practices in everyday classroom lessons. </a:t>
            </a:r>
          </a:p>
          <a:p>
            <a:pPr lvl="0">
              <a:buFont typeface="Arial" pitchFamily="34" charset="0"/>
              <a:buChar char="•"/>
            </a:pPr>
            <a:r>
              <a:rPr lang="en-US" dirty="0" smtClean="0"/>
              <a:t>To provide an opportunity for participants to apply the EQuIP Rubric for evaluating lesson plans. </a:t>
            </a:r>
          </a:p>
          <a:p>
            <a:r>
              <a:rPr lang="en-US" dirty="0" smtClean="0"/>
              <a:t> </a:t>
            </a:r>
          </a:p>
          <a:p>
            <a:r>
              <a:rPr lang="en-US" dirty="0" smtClean="0"/>
              <a:t>Section 6 Outline:</a:t>
            </a:r>
          </a:p>
          <a:p>
            <a:pPr marL="230520" indent="-230520">
              <a:buAutoNum type="arabicPeriod"/>
            </a:pPr>
            <a:r>
              <a:rPr lang="en-US" dirty="0" smtClean="0"/>
              <a:t>Participants are first engaged in an exploration of the instructional strategies of asking effective questions, engaging students in mathematical discourse, and teaching and learning mathematics through multiple representations. Through their exploration participants will engage in a discussion around how these strategies can be used to help students develop the mathematical practices.  </a:t>
            </a:r>
          </a:p>
          <a:p>
            <a:pPr marL="230520" indent="-230520">
              <a:buAutoNum type="arabicPeriod"/>
            </a:pPr>
            <a:r>
              <a:rPr lang="en-US" dirty="0" smtClean="0"/>
              <a:t>Participants will then use this information to assist in an examination of a sample lesson plan through the lens of the EQuIP Rubric. During the lesson examination, participants will focus only on sections of the rubric that specifically discuss the Standards for Mathematical Practice. </a:t>
            </a:r>
          </a:p>
          <a:p>
            <a:pPr marL="230520" indent="-230520">
              <a:buAutoNum type="arabicPeriod"/>
            </a:pPr>
            <a:r>
              <a:rPr lang="en-US" dirty="0" smtClean="0"/>
              <a:t>Participants will build off of this experience and work within a small group to plan a set of instructional suggestions around a given mathematics task that teachers could use with students and that will meet the expectations set forth in the EQuIP.  The facilitator will wrap up this Section 6 by having participants discuss their experience and identify possible teacher questions and challenges that they may encounter back at their school. </a:t>
            </a:r>
          </a:p>
          <a:p>
            <a:pPr>
              <a:spcBef>
                <a:spcPct val="0"/>
              </a:spcBef>
            </a:pPr>
            <a:endParaRPr lang="en-US" b="1" dirty="0" smtClean="0"/>
          </a:p>
        </p:txBody>
      </p:sp>
      <p:sp>
        <p:nvSpPr>
          <p:cNvPr id="209924"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209925"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BCA3A6D0-2E92-444A-A7CA-14E035BFF955}" type="datetime1">
              <a:rPr lang="en-US">
                <a:solidFill>
                  <a:prstClr val="black"/>
                </a:solidFill>
                <a:latin typeface="Arial" pitchFamily="34" charset="0"/>
              </a:rPr>
              <a:pPr/>
              <a:t>7/9/2014</a:t>
            </a:fld>
            <a:endParaRPr lang="en-US" dirty="0">
              <a:solidFill>
                <a:prstClr val="black"/>
              </a:solidFill>
              <a:latin typeface="Arial" pitchFamily="34" charset="0"/>
            </a:endParaRPr>
          </a:p>
        </p:txBody>
      </p:sp>
      <p:sp>
        <p:nvSpPr>
          <p:cNvPr id="209926"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209927"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2F5710D-8DAC-4A61-8260-2E77C04A21E9}" type="slidenum">
              <a:rPr lang="en-US">
                <a:solidFill>
                  <a:prstClr val="black"/>
                </a:solidFill>
                <a:latin typeface="Arial" pitchFamily="34" charset="0"/>
              </a:rPr>
              <a:pPr/>
              <a:t>73</a:t>
            </a:fld>
            <a:endParaRPr lang="en-US" dirty="0">
              <a:solidFill>
                <a:prstClr val="black"/>
              </a:solidFill>
              <a:latin typeface="Arial" pitchFamily="34" charset="0"/>
            </a:endParaRPr>
          </a:p>
        </p:txBody>
      </p:sp>
    </p:spTree>
    <p:extLst>
      <p:ext uri="{BB962C8B-B14F-4D97-AF65-F5344CB8AC3E}">
        <p14:creationId xmlns:p14="http://schemas.microsoft.com/office/powerpoint/2010/main" val="11398028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Slide Image Placeholder 1"/>
          <p:cNvSpPr>
            <a:spLocks noGrp="1" noRot="1" noChangeAspect="1" noTextEdit="1"/>
          </p:cNvSpPr>
          <p:nvPr>
            <p:ph type="sldImg"/>
          </p:nvPr>
        </p:nvSpPr>
        <p:spPr bwMode="auto">
          <a:noFill/>
          <a:ln>
            <a:solidFill>
              <a:srgbClr val="000000"/>
            </a:solidFill>
            <a:miter lim="800000"/>
            <a:headEnd/>
            <a:tailEnd/>
          </a:ln>
        </p:spPr>
      </p:sp>
      <p:sp>
        <p:nvSpPr>
          <p:cNvPr id="211971"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latin typeface="+mn-lt"/>
                <a:ea typeface="+mn-ea"/>
                <a:cs typeface="+mn-cs"/>
              </a:rPr>
              <a:t>Asking Effective Questions: </a:t>
            </a:r>
            <a:r>
              <a:rPr lang="en-US" sz="1200" kern="1200" dirty="0" smtClean="0">
                <a:solidFill>
                  <a:schemeClr val="tx1"/>
                </a:solidFill>
                <a:latin typeface="+mn-lt"/>
                <a:ea typeface="+mn-ea"/>
                <a:cs typeface="+mn-cs"/>
              </a:rPr>
              <a:t>Begin the discussion by asking for some examples of questions that were asked in the </a:t>
            </a:r>
            <a:r>
              <a:rPr lang="en-US" sz="1200" i="1" kern="1200" dirty="0" smtClean="0">
                <a:solidFill>
                  <a:schemeClr val="tx1"/>
                </a:solidFill>
                <a:latin typeface="+mn-lt"/>
                <a:ea typeface="+mn-ea"/>
                <a:cs typeface="+mn-cs"/>
              </a:rPr>
              <a:t>Kites </a:t>
            </a:r>
            <a:r>
              <a:rPr lang="en-US" sz="1200" kern="1200" dirty="0" smtClean="0">
                <a:solidFill>
                  <a:schemeClr val="tx1"/>
                </a:solidFill>
                <a:latin typeface="+mn-lt"/>
                <a:ea typeface="+mn-ea"/>
                <a:cs typeface="+mn-cs"/>
              </a:rPr>
              <a:t>activity and have participants think about why the those questions were asked. Then, have participants compare the those questions to the list of questions generated during Section 3 around each of the practices. Lead participants in a discussion of how the questions were similar and how they were different.</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Have participants review the </a:t>
            </a:r>
            <a:r>
              <a:rPr lang="en-US" sz="1200" i="1" kern="1200" dirty="0" smtClean="0">
                <a:solidFill>
                  <a:schemeClr val="tx1"/>
                </a:solidFill>
                <a:latin typeface="+mn-lt"/>
                <a:ea typeface="+mn-ea"/>
                <a:cs typeface="+mn-cs"/>
              </a:rPr>
              <a:t>Asking Effective Questions </a:t>
            </a:r>
            <a:r>
              <a:rPr lang="en-US" sz="1200" kern="1200" dirty="0" smtClean="0">
                <a:solidFill>
                  <a:schemeClr val="tx1"/>
                </a:solidFill>
                <a:latin typeface="+mn-lt"/>
                <a:ea typeface="+mn-ea"/>
                <a:cs typeface="+mn-cs"/>
              </a:rPr>
              <a:t>handout. As they review, have them highlight or underline ideas that are new to them that they would like to try or that are important for them personally to remember. Also, have participants consider how they will introduce the strategy of asking effective questions to teachers at their school. </a:t>
            </a:r>
            <a:r>
              <a:rPr lang="en-US" sz="1200" b="0" kern="1200" dirty="0" smtClean="0">
                <a:solidFill>
                  <a:schemeClr val="tx1"/>
                </a:solidFill>
                <a:latin typeface="+mn-lt"/>
                <a:ea typeface="+mn-ea"/>
                <a:cs typeface="+mn-cs"/>
              </a:rPr>
              <a:t>Point out to participants that in Connecticut, and in alignment with the SBAC Content Specifications, we use Hess’ Cognitive Rigor Matrix which expands on the ideas that Bloom’s taxonomy frames for better questioning. </a:t>
            </a:r>
            <a:r>
              <a:rPr lang="en-US" sz="1200" kern="1200" dirty="0" smtClean="0">
                <a:solidFill>
                  <a:schemeClr val="tx1"/>
                </a:solidFill>
                <a:latin typeface="+mn-lt"/>
                <a:ea typeface="+mn-ea"/>
                <a:cs typeface="+mn-cs"/>
              </a:rPr>
              <a:t>If time permits, ask for volunteers to share their thoughts.</a:t>
            </a:r>
            <a:endParaRPr lang="en-US" b="1" dirty="0" smtClean="0"/>
          </a:p>
        </p:txBody>
      </p:sp>
      <p:sp>
        <p:nvSpPr>
          <p:cNvPr id="211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B8FC200-D247-4F2A-AD6B-FEB814347E0B}" type="slidenum">
              <a:rPr lang="en-US">
                <a:solidFill>
                  <a:prstClr val="black"/>
                </a:solidFill>
                <a:latin typeface="Arial" pitchFamily="34" charset="0"/>
              </a:rPr>
              <a:pPr/>
              <a:t>74</a:t>
            </a:fld>
            <a:endParaRPr lang="en-US" dirty="0">
              <a:solidFill>
                <a:prstClr val="black"/>
              </a:solidFill>
              <a:latin typeface="Arial" pitchFamily="34" charset="0"/>
            </a:endParaRPr>
          </a:p>
        </p:txBody>
      </p:sp>
    </p:spTree>
    <p:extLst>
      <p:ext uri="{BB962C8B-B14F-4D97-AF65-F5344CB8AC3E}">
        <p14:creationId xmlns:p14="http://schemas.microsoft.com/office/powerpoint/2010/main" val="5218145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Slide Image Placeholder 1"/>
          <p:cNvSpPr>
            <a:spLocks noGrp="1" noRot="1" noChangeAspect="1" noTextEdit="1"/>
          </p:cNvSpPr>
          <p:nvPr>
            <p:ph type="sldImg"/>
          </p:nvPr>
        </p:nvSpPr>
        <p:spPr bwMode="auto">
          <a:noFill/>
          <a:ln>
            <a:solidFill>
              <a:srgbClr val="000000"/>
            </a:solidFill>
            <a:miter lim="800000"/>
            <a:headEnd/>
            <a:tailEnd/>
          </a:ln>
        </p:spPr>
      </p:sp>
      <p:sp>
        <p:nvSpPr>
          <p:cNvPr id="212995"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1" fontAlgn="auto" latinLnBrk="0" hangingPunct="1">
              <a:lnSpc>
                <a:spcPct val="100000"/>
              </a:lnSpc>
              <a:spcBef>
                <a:spcPct val="0"/>
              </a:spcBef>
              <a:spcAft>
                <a:spcPts val="0"/>
              </a:spcAft>
              <a:buClrTx/>
              <a:buSzTx/>
              <a:buFontTx/>
              <a:buNone/>
              <a:tabLst/>
              <a:defRPr/>
            </a:pPr>
            <a:r>
              <a:rPr lang="en-US" b="1" dirty="0" smtClean="0"/>
              <a:t>Use of Multiple Representations: </a:t>
            </a:r>
            <a:r>
              <a:rPr lang="en-US" sz="1200" kern="1200" dirty="0" smtClean="0">
                <a:solidFill>
                  <a:schemeClr val="tx1"/>
                </a:solidFill>
                <a:latin typeface="+mn-lt"/>
                <a:ea typeface="+mn-ea"/>
                <a:cs typeface="+mn-cs"/>
              </a:rPr>
              <a:t>Have participants look at the two models for using multiple representations on the slide. Explain that the model on the left can be used by younger students to guide their use of multiple representations while the model on the right can be used by older students. Have participants discuss briefly in their groups how the different representations are connected in both models. Have participants discuss how the use of multiple representations were used in solving the </a:t>
            </a:r>
            <a:r>
              <a:rPr lang="en-US" sz="1200" i="1" kern="1200" dirty="0" smtClean="0">
                <a:solidFill>
                  <a:schemeClr val="tx1"/>
                </a:solidFill>
                <a:latin typeface="+mn-lt"/>
                <a:ea typeface="+mn-ea"/>
                <a:cs typeface="+mn-cs"/>
              </a:rPr>
              <a:t>Kites </a:t>
            </a:r>
            <a:r>
              <a:rPr lang="en-US" sz="1200" kern="1200" dirty="0" smtClean="0">
                <a:solidFill>
                  <a:schemeClr val="tx1"/>
                </a:solidFill>
                <a:latin typeface="+mn-lt"/>
                <a:ea typeface="+mn-ea"/>
                <a:cs typeface="+mn-cs"/>
              </a:rPr>
              <a:t>problem and have them provide examples of the Practices that can be supported by their use. Wrap up the discussion by calling on 5–6 participants in rapid succession and having them give one sentence that summarizes their thinking about the use of multiple representations and one strategy for introducing the importance of multiple representations to their teachers. </a:t>
            </a:r>
            <a:endParaRPr lang="en-US" b="1" dirty="0" smtClean="0"/>
          </a:p>
        </p:txBody>
      </p:sp>
      <p:sp>
        <p:nvSpPr>
          <p:cNvPr id="2129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D42B33-2188-4CBC-B63A-7AC70C7C161B}" type="slidenum">
              <a:rPr lang="en-US">
                <a:solidFill>
                  <a:prstClr val="black"/>
                </a:solidFill>
                <a:latin typeface="Arial" pitchFamily="34" charset="0"/>
              </a:rPr>
              <a:pPr/>
              <a:t>75</a:t>
            </a:fld>
            <a:endParaRPr lang="en-US" dirty="0">
              <a:solidFill>
                <a:prstClr val="black"/>
              </a:solidFill>
              <a:latin typeface="Arial" pitchFamily="34" charset="0"/>
            </a:endParaRPr>
          </a:p>
        </p:txBody>
      </p:sp>
    </p:spTree>
    <p:extLst>
      <p:ext uri="{BB962C8B-B14F-4D97-AF65-F5344CB8AC3E}">
        <p14:creationId xmlns:p14="http://schemas.microsoft.com/office/powerpoint/2010/main" val="9695562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Slide Image Placeholder 1"/>
          <p:cNvSpPr>
            <a:spLocks noGrp="1" noRot="1" noChangeAspect="1" noTextEdit="1"/>
          </p:cNvSpPr>
          <p:nvPr>
            <p:ph type="sldImg"/>
          </p:nvPr>
        </p:nvSpPr>
        <p:spPr bwMode="auto">
          <a:noFill/>
          <a:ln>
            <a:solidFill>
              <a:srgbClr val="000000"/>
            </a:solidFill>
            <a:miter lim="800000"/>
            <a:headEnd/>
            <a:tailEnd/>
          </a:ln>
        </p:spPr>
      </p:sp>
      <p:sp>
        <p:nvSpPr>
          <p:cNvPr id="21401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dirty="0" smtClean="0"/>
              <a:t>Promoting Student Discourse: </a:t>
            </a:r>
            <a:r>
              <a:rPr lang="en-US" dirty="0" smtClean="0"/>
              <a:t>Have participants look at their copy of the eight practices and identify how many have “communication of ideas” embedded within them. The answer is that </a:t>
            </a:r>
            <a:r>
              <a:rPr lang="en-US" i="1" dirty="0" smtClean="0"/>
              <a:t>all eight  </a:t>
            </a:r>
            <a:r>
              <a:rPr lang="en-US" dirty="0" smtClean="0"/>
              <a:t>say something about communication somewhere in the standard. This just reiterates the importance of having students talk both in small and large groups as this gives them practice with learning to express their mathematical thinking and ideas. </a:t>
            </a:r>
          </a:p>
          <a:p>
            <a:pPr>
              <a:spcBef>
                <a:spcPct val="0"/>
              </a:spcBef>
            </a:pPr>
            <a:r>
              <a:rPr lang="en-US" dirty="0" smtClean="0"/>
              <a:t>In small groups have participants review the </a:t>
            </a:r>
            <a:r>
              <a:rPr lang="en-US" i="1" dirty="0" smtClean="0"/>
              <a:t>Steps to Get Students Talking </a:t>
            </a:r>
            <a:r>
              <a:rPr lang="en-US" sz="1200" kern="1200" dirty="0" smtClean="0">
                <a:solidFill>
                  <a:schemeClr val="tx1"/>
                </a:solidFill>
                <a:latin typeface="+mn-lt"/>
                <a:ea typeface="+mn-ea"/>
                <a:cs typeface="+mn-cs"/>
              </a:rPr>
              <a:t>(page 33) in the Participant Guide </a:t>
            </a:r>
            <a:r>
              <a:rPr lang="en-US" dirty="0" smtClean="0"/>
              <a:t>and ask each group to come up with two more ideas that they got from the video or from the discussion today to add to the list. Wrap up this discussion by having groups share their two ideas. </a:t>
            </a:r>
          </a:p>
          <a:p>
            <a:pPr>
              <a:spcBef>
                <a:spcPct val="0"/>
              </a:spcBef>
            </a:pPr>
            <a:r>
              <a:rPr lang="en-US" dirty="0" smtClean="0"/>
              <a:t> </a:t>
            </a:r>
            <a:endParaRPr lang="en-US" b="1" dirty="0" smtClean="0"/>
          </a:p>
        </p:txBody>
      </p:sp>
      <p:sp>
        <p:nvSpPr>
          <p:cNvPr id="2140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C841098-84FD-4AB8-836E-B4C97884DA0C}" type="slidenum">
              <a:rPr lang="en-US">
                <a:solidFill>
                  <a:prstClr val="black"/>
                </a:solidFill>
                <a:latin typeface="Arial" pitchFamily="34" charset="0"/>
              </a:rPr>
              <a:pPr/>
              <a:t>76</a:t>
            </a:fld>
            <a:endParaRPr lang="en-US" dirty="0">
              <a:solidFill>
                <a:prstClr val="black"/>
              </a:solidFill>
              <a:latin typeface="Arial" pitchFamily="34" charset="0"/>
            </a:endParaRPr>
          </a:p>
        </p:txBody>
      </p:sp>
    </p:spTree>
    <p:extLst>
      <p:ext uri="{BB962C8B-B14F-4D97-AF65-F5344CB8AC3E}">
        <p14:creationId xmlns:p14="http://schemas.microsoft.com/office/powerpoint/2010/main" val="13434228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b="1" dirty="0" smtClean="0"/>
              <a:t>Examining a Lesson.</a:t>
            </a:r>
            <a:r>
              <a:rPr lang="en-US" b="1" baseline="0" dirty="0" smtClean="0"/>
              <a:t> </a:t>
            </a:r>
            <a:r>
              <a:rPr lang="en-US" b="0" baseline="0" dirty="0" smtClean="0"/>
              <a:t>Explain to participants that in this activity they are going to work together as a group to examine a lesson plan designed to teach the standards. They will examine this lesson by using the EQuIP rubric. Note for participants that every criteria on the rubric WILL NOT be used at this point. Have participants note or underline the following criteria as these are the criteria that they will use in their examination:</a:t>
            </a:r>
          </a:p>
          <a:p>
            <a:r>
              <a:rPr lang="en-US" b="0" baseline="0" dirty="0" smtClean="0"/>
              <a:t>I. Alignment to the Depth of the CCSS: Bullet 2.</a:t>
            </a:r>
          </a:p>
          <a:p>
            <a:r>
              <a:rPr lang="en-US" b="0" baseline="0" dirty="0" smtClean="0"/>
              <a:t>II. Key Shifts in the CCSS: Application under Bullet 3. </a:t>
            </a:r>
          </a:p>
          <a:p>
            <a:r>
              <a:rPr lang="en-US" b="0" baseline="0" dirty="0" smtClean="0"/>
              <a:t>III. Instructional Supports: Bullets 1-4.</a:t>
            </a:r>
          </a:p>
          <a:p>
            <a:endParaRPr lang="en-US" b="0" baseline="0" dirty="0" smtClean="0"/>
          </a:p>
          <a:p>
            <a:pPr algn="l">
              <a:buNone/>
            </a:pPr>
            <a:r>
              <a:rPr lang="en-US" b="0" baseline="0" dirty="0" smtClean="0"/>
              <a:t>Within their group, participants should use the lessons and the space on </a:t>
            </a:r>
            <a:r>
              <a:rPr lang="en-US" b="1" baseline="0" dirty="0" smtClean="0"/>
              <a:t>page 38</a:t>
            </a:r>
            <a:r>
              <a:rPr lang="en-US" b="0" baseline="0" dirty="0" smtClean="0"/>
              <a:t> to complete both parts of the lesson examination. </a:t>
            </a:r>
          </a:p>
          <a:p>
            <a:pPr algn="l">
              <a:buNone/>
            </a:pPr>
            <a:r>
              <a:rPr lang="en-US" dirty="0" smtClean="0">
                <a:solidFill>
                  <a:schemeClr val="bg1"/>
                </a:solidFill>
              </a:rPr>
              <a:t>Part 1: Rate the lesson on the criteria using the following scale:</a:t>
            </a:r>
          </a:p>
          <a:p>
            <a:pPr algn="l">
              <a:buNone/>
            </a:pPr>
            <a:r>
              <a:rPr lang="en-US" dirty="0" smtClean="0">
                <a:solidFill>
                  <a:schemeClr val="bg1"/>
                </a:solidFill>
              </a:rPr>
              <a:t>3: Meets most to all of the criteria.</a:t>
            </a:r>
          </a:p>
          <a:p>
            <a:pPr algn="l">
              <a:buNone/>
            </a:pPr>
            <a:r>
              <a:rPr lang="en-US" dirty="0" smtClean="0">
                <a:solidFill>
                  <a:schemeClr val="bg1"/>
                </a:solidFill>
              </a:rPr>
              <a:t>2: Meets most of the criteria.</a:t>
            </a:r>
          </a:p>
          <a:p>
            <a:pPr algn="l">
              <a:buNone/>
            </a:pPr>
            <a:r>
              <a:rPr lang="en-US" dirty="0" smtClean="0">
                <a:solidFill>
                  <a:schemeClr val="bg1"/>
                </a:solidFill>
              </a:rPr>
              <a:t>1: Meets some of the criteria.</a:t>
            </a:r>
          </a:p>
          <a:p>
            <a:pPr algn="l">
              <a:buNone/>
            </a:pPr>
            <a:r>
              <a:rPr lang="en-US" dirty="0" smtClean="0">
                <a:solidFill>
                  <a:schemeClr val="bg1"/>
                </a:solidFill>
              </a:rPr>
              <a:t>0: Does not meet the criteria</a:t>
            </a:r>
          </a:p>
          <a:p>
            <a:pPr algn="l">
              <a:buNone/>
            </a:pPr>
            <a:endParaRPr lang="en-US" dirty="0" smtClean="0">
              <a:solidFill>
                <a:schemeClr val="bg1"/>
              </a:solidFill>
            </a:endParaRPr>
          </a:p>
          <a:p>
            <a:pPr defTabSz="922081" fontAlgn="base">
              <a:spcBef>
                <a:spcPct val="30000"/>
              </a:spcBef>
              <a:spcAft>
                <a:spcPct val="0"/>
              </a:spcAft>
              <a:defRPr/>
            </a:pPr>
            <a:r>
              <a:rPr lang="en-US" dirty="0" smtClean="0">
                <a:solidFill>
                  <a:schemeClr val="bg1"/>
                </a:solidFill>
              </a:rPr>
              <a:t>Part 2: Identify the strengths of the lesson and provide recommendations for strengthening the lesson to meet the criteria. </a:t>
            </a:r>
          </a:p>
          <a:p>
            <a:pPr algn="l">
              <a:buNone/>
            </a:pPr>
            <a:endParaRPr lang="en-US" dirty="0" smtClean="0">
              <a:solidFill>
                <a:schemeClr val="bg1"/>
              </a:solidFill>
            </a:endParaRPr>
          </a:p>
          <a:p>
            <a:pPr algn="l">
              <a:buNone/>
            </a:pPr>
            <a:r>
              <a:rPr lang="en-US" b="0" dirty="0" smtClean="0"/>
              <a:t>After</a:t>
            </a:r>
            <a:r>
              <a:rPr lang="en-US" b="0" baseline="0" dirty="0" smtClean="0"/>
              <a:t> groups work, engage participants in a large group discussion on their findings. Transition to the next activity by explaining to participants that they will use their experiences with the practices, solving </a:t>
            </a:r>
            <a:r>
              <a:rPr lang="en-US" b="0" i="1" baseline="0" dirty="0" smtClean="0"/>
              <a:t>Kites, </a:t>
            </a:r>
            <a:r>
              <a:rPr lang="en-US" b="0" i="0" baseline="0" dirty="0" smtClean="0"/>
              <a:t>and examining the lesson to think through instructional suggestions that they might provide a teacher around a central mathematics task within a lesson. </a:t>
            </a:r>
            <a:endParaRPr lang="en-US" b="0" dirty="0"/>
          </a:p>
        </p:txBody>
      </p:sp>
      <p:sp>
        <p:nvSpPr>
          <p:cNvPr id="4" name="Slide Number Placeholder 3"/>
          <p:cNvSpPr>
            <a:spLocks noGrp="1"/>
          </p:cNvSpPr>
          <p:nvPr>
            <p:ph type="sldNum" sz="quarter" idx="10"/>
          </p:nvPr>
        </p:nvSpPr>
        <p:spPr/>
        <p:txBody>
          <a:bodyPr/>
          <a:lstStyle/>
          <a:p>
            <a:pPr>
              <a:defRPr/>
            </a:pPr>
            <a:fld id="{5955FD6A-40AE-4FC4-B5A5-E2738FBB4C02}" type="slidenum">
              <a:rPr lang="en-US">
                <a:solidFill>
                  <a:prstClr val="black"/>
                </a:solidFill>
              </a:rPr>
              <a:pPr>
                <a:defRPr/>
              </a:pPr>
              <a:t>77</a:t>
            </a:fld>
            <a:endParaRPr lang="en-US" dirty="0">
              <a:solidFill>
                <a:prstClr val="black"/>
              </a:solidFill>
            </a:endParaRPr>
          </a:p>
        </p:txBody>
      </p:sp>
    </p:spTree>
    <p:extLst>
      <p:ext uri="{BB962C8B-B14F-4D97-AF65-F5344CB8AC3E}">
        <p14:creationId xmlns:p14="http://schemas.microsoft.com/office/powerpoint/2010/main" val="3928427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Slide Image Placeholder 1"/>
          <p:cNvSpPr>
            <a:spLocks noGrp="1" noRot="1" noChangeAspect="1" noTextEdit="1"/>
          </p:cNvSpPr>
          <p:nvPr>
            <p:ph type="sldImg"/>
          </p:nvPr>
        </p:nvSpPr>
        <p:spPr bwMode="auto">
          <a:noFill/>
          <a:ln>
            <a:solidFill>
              <a:srgbClr val="000000"/>
            </a:solidFill>
            <a:miter lim="800000"/>
            <a:headEnd/>
            <a:tailEnd/>
          </a:ln>
        </p:spPr>
      </p:sp>
      <p:sp>
        <p:nvSpPr>
          <p:cNvPr id="21401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dirty="0" smtClean="0"/>
              <a:t>Providing Support fo</a:t>
            </a:r>
            <a:r>
              <a:rPr lang="en-US" b="1" baseline="0" dirty="0" smtClean="0"/>
              <a:t>r Planning Instruction</a:t>
            </a:r>
            <a:r>
              <a:rPr lang="en-US" b="1" dirty="0" smtClean="0"/>
              <a:t>: </a:t>
            </a:r>
            <a:r>
              <a:rPr lang="en-US" dirty="0" smtClean="0"/>
              <a:t>Have each group choose one task from those provided. </a:t>
            </a:r>
            <a:r>
              <a:rPr lang="en-US" b="0" baseline="0" dirty="0" smtClean="0"/>
              <a:t>Explain for their lesson they will create several suggestions that they might give a teacher if they were helping them to plan a lesson around the task. For example their list might look something like:</a:t>
            </a:r>
          </a:p>
          <a:p>
            <a:pPr marL="230520" indent="-230520">
              <a:spcBef>
                <a:spcPct val="0"/>
              </a:spcBef>
              <a:buAutoNum type="arabicPeriod"/>
            </a:pPr>
            <a:r>
              <a:rPr lang="en-US" b="0" baseline="0" dirty="0" smtClean="0"/>
              <a:t>Begin the lesson by explaining or demonstrating …..</a:t>
            </a:r>
          </a:p>
          <a:p>
            <a:pPr marL="230520" indent="-230520">
              <a:spcBef>
                <a:spcPct val="0"/>
              </a:spcBef>
              <a:buAutoNum type="arabicPeriod"/>
            </a:pPr>
            <a:r>
              <a:rPr lang="en-US" b="0" baseline="0" dirty="0" smtClean="0"/>
              <a:t>Have students first think about the problem alone. </a:t>
            </a:r>
          </a:p>
          <a:p>
            <a:pPr marL="230520" indent="-230520">
              <a:spcBef>
                <a:spcPct val="0"/>
              </a:spcBef>
              <a:buAutoNum type="arabicPeriod"/>
            </a:pPr>
            <a:r>
              <a:rPr lang="en-US" b="0" baseline="0" dirty="0" smtClean="0"/>
              <a:t>Put students in groups and ask them to …..</a:t>
            </a:r>
          </a:p>
          <a:p>
            <a:pPr marL="230520" indent="-230520">
              <a:spcBef>
                <a:spcPct val="0"/>
              </a:spcBef>
              <a:buAutoNum type="arabicPeriod"/>
            </a:pPr>
            <a:r>
              <a:rPr lang="en-US" b="0" baseline="0" dirty="0" smtClean="0"/>
              <a:t>Use the following questions if students are having difficulty with the task…</a:t>
            </a:r>
          </a:p>
          <a:p>
            <a:pPr marL="230520" indent="-230520">
              <a:spcBef>
                <a:spcPct val="0"/>
              </a:spcBef>
              <a:buAutoNum type="arabicPeriod"/>
            </a:pPr>
            <a:r>
              <a:rPr lang="en-US" b="0" baseline="0" dirty="0" smtClean="0"/>
              <a:t>Think about how the following representations might help students solve the problem….</a:t>
            </a:r>
          </a:p>
          <a:p>
            <a:pPr marL="230520" indent="-230520">
              <a:spcBef>
                <a:spcPct val="0"/>
              </a:spcBef>
              <a:buAutoNum type="arabicPeriod"/>
            </a:pPr>
            <a:endParaRPr lang="en-US" b="0" baseline="0" dirty="0" smtClean="0"/>
          </a:p>
          <a:p>
            <a:pPr marL="230520" indent="-230520">
              <a:spcBef>
                <a:spcPct val="0"/>
              </a:spcBef>
            </a:pPr>
            <a:r>
              <a:rPr lang="en-US" b="0" baseline="0" dirty="0" smtClean="0"/>
              <a:t>As time permits have participants share their suggestions with the larger group.</a:t>
            </a:r>
            <a:endParaRPr lang="en-US" dirty="0" smtClean="0"/>
          </a:p>
          <a:p>
            <a:pPr>
              <a:spcBef>
                <a:spcPct val="0"/>
              </a:spcBef>
            </a:pPr>
            <a:r>
              <a:rPr lang="en-US" dirty="0" smtClean="0"/>
              <a:t> </a:t>
            </a:r>
            <a:endParaRPr lang="en-US" b="1" dirty="0" smtClean="0"/>
          </a:p>
        </p:txBody>
      </p:sp>
      <p:sp>
        <p:nvSpPr>
          <p:cNvPr id="2140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C841098-84FD-4AB8-836E-B4C97884DA0C}" type="slidenum">
              <a:rPr lang="en-US">
                <a:solidFill>
                  <a:prstClr val="black"/>
                </a:solidFill>
                <a:latin typeface="Arial" pitchFamily="34" charset="0"/>
              </a:rPr>
              <a:pPr/>
              <a:t>78</a:t>
            </a:fld>
            <a:endParaRPr lang="en-US" dirty="0">
              <a:solidFill>
                <a:prstClr val="black"/>
              </a:solidFill>
              <a:latin typeface="Arial" pitchFamily="34" charset="0"/>
            </a:endParaRPr>
          </a:p>
        </p:txBody>
      </p:sp>
    </p:spTree>
    <p:extLst>
      <p:ext uri="{BB962C8B-B14F-4D97-AF65-F5344CB8AC3E}">
        <p14:creationId xmlns:p14="http://schemas.microsoft.com/office/powerpoint/2010/main" val="18964708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Slide Image Placeholder 1"/>
          <p:cNvSpPr>
            <a:spLocks noGrp="1" noRot="1" noChangeAspect="1" noTextEdit="1"/>
          </p:cNvSpPr>
          <p:nvPr>
            <p:ph type="sldImg"/>
          </p:nvPr>
        </p:nvSpPr>
        <p:spPr bwMode="auto">
          <a:noFill/>
          <a:ln>
            <a:solidFill>
              <a:srgbClr val="000000"/>
            </a:solidFill>
            <a:miter lim="800000"/>
            <a:headEnd/>
            <a:tailEnd/>
          </a:ln>
        </p:spPr>
      </p:sp>
      <p:sp>
        <p:nvSpPr>
          <p:cNvPr id="21504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dirty="0" smtClean="0"/>
              <a:t>Pause and Reflect: </a:t>
            </a:r>
            <a:r>
              <a:rPr lang="en-US" dirty="0" smtClean="0"/>
              <a:t>Before moving to the next activity allow participants two or three minutes to look back over their questions and fill in any new answers found in the second</a:t>
            </a:r>
            <a:r>
              <a:rPr lang="en-US" baseline="0" dirty="0" smtClean="0"/>
              <a:t> half of the day</a:t>
            </a:r>
            <a:r>
              <a:rPr lang="en-US" dirty="0" smtClean="0"/>
              <a:t>. </a:t>
            </a:r>
          </a:p>
        </p:txBody>
      </p:sp>
      <p:sp>
        <p:nvSpPr>
          <p:cNvPr id="2150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AC2954B-901D-4313-B66D-A809CEB86F07}" type="slidenum">
              <a:rPr lang="en-US">
                <a:solidFill>
                  <a:prstClr val="black"/>
                </a:solidFill>
                <a:latin typeface="Arial" pitchFamily="34" charset="0"/>
              </a:rPr>
              <a:pPr/>
              <a:t>79</a:t>
            </a:fld>
            <a:endParaRPr lang="en-US" dirty="0">
              <a:solidFill>
                <a:prstClr val="black"/>
              </a:solidFill>
              <a:latin typeface="Arial" pitchFamily="34" charset="0"/>
            </a:endParaRPr>
          </a:p>
        </p:txBody>
      </p:sp>
    </p:spTree>
    <p:extLst>
      <p:ext uri="{BB962C8B-B14F-4D97-AF65-F5344CB8AC3E}">
        <p14:creationId xmlns:p14="http://schemas.microsoft.com/office/powerpoint/2010/main" val="27957004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4"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5.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4.png"/><Relationship Id="rId5" Type="http://schemas.openxmlformats.org/officeDocument/2006/relationships/slideLayout" Target="../slideLayouts/slideLayout16.xml"/><Relationship Id="rId10" Type="http://schemas.openxmlformats.org/officeDocument/2006/relationships/image" Target="../media/image6.png"/><Relationship Id="rId4" Type="http://schemas.openxmlformats.org/officeDocument/2006/relationships/slideLayout" Target="../slideLayouts/slideLayout15.xml"/><Relationship Id="rId9"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5994619"/>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699803" y="6033028"/>
            <a:ext cx="1730326" cy="523220"/>
          </a:xfrm>
          <a:prstGeom prst="rect">
            <a:avLst/>
          </a:prstGeom>
          <a:noFill/>
        </p:spPr>
        <p:txBody>
          <a:bodyPr wrap="square" rtlCol="0">
            <a:spAutoFit/>
          </a:bodyPr>
          <a:lstStyle/>
          <a:p>
            <a:r>
              <a:rPr lang="en-US" sz="2800" b="1" smtClean="0">
                <a:solidFill>
                  <a:schemeClr val="bg1"/>
                </a:solidFill>
              </a:rPr>
              <a:t>Section 6</a:t>
            </a:r>
            <a:endParaRPr lang="en-US" sz="2800" b="1"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9"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0"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1"/>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2"/>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3" Type="http://schemas.openxmlformats.org/officeDocument/2006/relationships/hyperlink" Target="http://www.google.com/url?sa=i&amp;rct=j&amp;q=&amp;esrc=s&amp;frm=1&amp;source=images&amp;cd=&amp;cad=rja&amp;docid=COj5-ogfgZb5mM&amp;tbnid=FFgjfyQmv2utaM:&amp;ved=0CAUQjRw&amp;url=http://teachingmathwithtechnology.blogspot.com/2009_11_01_archive.html&amp;ei=6YJLUaLnK42c8QTGuoDQDg&amp;bvm=bv.44158598,d.eWU&amp;psig=AFQjCNFlkPwB1O7gJCgxs4G_h-hCaBZmsw&amp;ust=1363989597394151"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jpe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Connecticut Core Standards </a:t>
            </a:r>
            <a:br>
              <a:rPr lang="en-US" dirty="0" smtClean="0"/>
            </a:br>
            <a:r>
              <a:rPr lang="en-US" dirty="0" smtClean="0"/>
              <a:t>for Mathematics</a:t>
            </a:r>
            <a:endParaRPr lang="en-US" dirty="0"/>
          </a:p>
        </p:txBody>
      </p:sp>
      <p:sp>
        <p:nvSpPr>
          <p:cNvPr id="6" name="Subtitle 5"/>
          <p:cNvSpPr>
            <a:spLocks noGrp="1"/>
          </p:cNvSpPr>
          <p:nvPr>
            <p:ph type="subTitle" idx="1"/>
          </p:nvPr>
        </p:nvSpPr>
        <p:spPr>
          <a:xfrm>
            <a:off x="730249" y="3756159"/>
            <a:ext cx="7681913" cy="461665"/>
          </a:xfrm>
        </p:spPr>
        <p:txBody>
          <a:bodyPr/>
          <a:lstStyle/>
          <a:p>
            <a:pPr lvl="0"/>
            <a:r>
              <a:rPr lang="en-US" dirty="0" smtClean="0"/>
              <a:t>Systems of Professional Learning</a:t>
            </a:r>
          </a:p>
        </p:txBody>
      </p:sp>
      <p:sp>
        <p:nvSpPr>
          <p:cNvPr id="7" name="Subtitle 5"/>
          <p:cNvSpPr txBox="1">
            <a:spLocks/>
          </p:cNvSpPr>
          <p:nvPr/>
        </p:nvSpPr>
        <p:spPr>
          <a:xfrm>
            <a:off x="730249" y="4545488"/>
            <a:ext cx="5835543" cy="1106970"/>
          </a:xfrm>
          <a:prstGeom prst="rect">
            <a:avLst/>
          </a:prstGeom>
        </p:spPr>
        <p:txBody>
          <a:bodyPr vert="horz" wrap="square" lIns="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1 Grades 6–12: </a:t>
            </a:r>
          </a:p>
          <a:p>
            <a:r>
              <a:rPr lang="en-US" i="0" dirty="0" smtClean="0">
                <a:solidFill>
                  <a:schemeClr val="tx2"/>
                </a:solidFill>
              </a:rPr>
              <a:t>Focus on Practice Standards</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Title 1"/>
          <p:cNvSpPr>
            <a:spLocks noGrp="1"/>
          </p:cNvSpPr>
          <p:nvPr>
            <p:ph type="title"/>
          </p:nvPr>
        </p:nvSpPr>
        <p:spPr/>
        <p:txBody>
          <a:bodyPr/>
          <a:lstStyle/>
          <a:p>
            <a:r>
              <a:rPr lang="en-US" dirty="0" smtClean="0">
                <a:effectLst/>
              </a:rPr>
              <a:t>Teaching with the Standards for Mathematical Practice</a:t>
            </a:r>
          </a:p>
        </p:txBody>
      </p:sp>
      <p:sp>
        <p:nvSpPr>
          <p:cNvPr id="7" name="Text Placeholder 6"/>
          <p:cNvSpPr>
            <a:spLocks noGrp="1"/>
          </p:cNvSpPr>
          <p:nvPr>
            <p:ph type="body" idx="1"/>
          </p:nvPr>
        </p:nvSpPr>
        <p:spPr/>
        <p:txBody>
          <a:bodyPr/>
          <a:lstStyle/>
          <a:p>
            <a:r>
              <a:rPr lang="en-US" dirty="0" smtClean="0"/>
              <a:t>Section 6</a:t>
            </a:r>
            <a:endParaRPr lang="en-US" dirty="0"/>
          </a:p>
        </p:txBody>
      </p:sp>
      <p:sp>
        <p:nvSpPr>
          <p:cNvPr id="6" name="Slide Number Placeholder 5"/>
          <p:cNvSpPr>
            <a:spLocks noGrp="1"/>
          </p:cNvSpPr>
          <p:nvPr>
            <p:ph type="sldNum" sz="quarter" idx="12"/>
          </p:nvPr>
        </p:nvSpPr>
        <p:spPr/>
        <p:txBody>
          <a:bodyPr/>
          <a:lstStyle/>
          <a:p>
            <a:pPr>
              <a:defRPr/>
            </a:pPr>
            <a:fld id="{FE7EEC6F-2062-46D1-B797-7B4D5FD7AB78}" type="slidenum">
              <a:rPr lang="en-US" smtClean="0">
                <a:solidFill>
                  <a:prstClr val="black">
                    <a:tint val="75000"/>
                  </a:prstClr>
                </a:solidFill>
              </a:rPr>
              <a:pPr>
                <a:defRPr/>
              </a:pPr>
              <a:t>73</a:t>
            </a:fld>
            <a:endParaRPr lang="en-US" dirty="0">
              <a:solidFill>
                <a:prstClr val="black">
                  <a:tint val="75000"/>
                </a:prstClr>
              </a:solidFill>
            </a:endParaRPr>
          </a:p>
        </p:txBody>
      </p:sp>
      <p:pic>
        <p:nvPicPr>
          <p:cNvPr id="5" name="Picture 5" descr="participant guide call out.png"/>
          <p:cNvPicPr>
            <a:picLocks noChangeAspect="1" noChangeArrowheads="1"/>
          </p:cNvPicPr>
          <p:nvPr/>
        </p:nvPicPr>
        <p:blipFill>
          <a:blip r:embed="rId3" cstate="print"/>
          <a:srcRect/>
          <a:stretch>
            <a:fillRect/>
          </a:stretch>
        </p:blipFill>
        <p:spPr bwMode="auto">
          <a:xfrm>
            <a:off x="819150" y="4838700"/>
            <a:ext cx="971550" cy="990600"/>
          </a:xfrm>
          <a:prstGeom prst="rect">
            <a:avLst/>
          </a:prstGeom>
          <a:noFill/>
          <a:ln w="9525">
            <a:noFill/>
            <a:miter lim="800000"/>
            <a:headEnd/>
            <a:tailEnd/>
          </a:ln>
        </p:spPr>
      </p:pic>
      <p:sp>
        <p:nvSpPr>
          <p:cNvPr id="8" name="Rectangle 6"/>
          <p:cNvSpPr>
            <a:spLocks noChangeArrowheads="1"/>
          </p:cNvSpPr>
          <p:nvPr/>
        </p:nvSpPr>
        <p:spPr bwMode="auto">
          <a:xfrm>
            <a:off x="742950" y="4914900"/>
            <a:ext cx="1104900" cy="415498"/>
          </a:xfrm>
          <a:prstGeom prst="rect">
            <a:avLst/>
          </a:prstGeom>
          <a:noFill/>
          <a:ln w="9525">
            <a:noFill/>
            <a:miter lim="800000"/>
            <a:headEnd/>
            <a:tailEnd/>
          </a:ln>
        </p:spPr>
        <p:txBody>
          <a:bodyPr wrap="square">
            <a:spAutoFit/>
          </a:bodyPr>
          <a:lstStyle/>
          <a:p>
            <a:pPr algn="ctr" fontAlgn="base">
              <a:spcBef>
                <a:spcPct val="0"/>
              </a:spcBef>
              <a:spcAft>
                <a:spcPct val="0"/>
              </a:spcAft>
            </a:pPr>
            <a:r>
              <a:rPr lang="en-US" sz="2100" dirty="0" smtClean="0">
                <a:solidFill>
                  <a:prstClr val="black"/>
                </a:solidFill>
              </a:rPr>
              <a:t>Page 31</a:t>
            </a:r>
            <a:endParaRPr lang="en-US" sz="2100" dirty="0">
              <a:solidFill>
                <a:prstClr val="black"/>
              </a:solidFill>
            </a:endParaRP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2E8E9FDC-AE0E-4410-A07C-1E0513091AC6}" type="slidenum">
              <a:rPr lang="en-US" smtClean="0"/>
              <a:pPr/>
              <a:t>74</a:t>
            </a:fld>
            <a:endParaRPr lang="en-US" dirty="0"/>
          </a:p>
        </p:txBody>
      </p:sp>
      <p:sp>
        <p:nvSpPr>
          <p:cNvPr id="10" name="TextBox 9"/>
          <p:cNvSpPr txBox="1"/>
          <p:nvPr/>
        </p:nvSpPr>
        <p:spPr>
          <a:xfrm>
            <a:off x="594360" y="368963"/>
            <a:ext cx="6858000" cy="687881"/>
          </a:xfrm>
          <a:prstGeom prst="rect">
            <a:avLst/>
          </a:prstGeom>
          <a:noFill/>
        </p:spPr>
        <p:txBody>
          <a:bodyPr>
            <a:spAutoFit/>
          </a:bodyPr>
          <a:lstStyle/>
          <a:p>
            <a:pPr defTabSz="914363" fontAlgn="base">
              <a:lnSpc>
                <a:spcPct val="90000"/>
              </a:lnSpc>
              <a:spcBef>
                <a:spcPct val="0"/>
              </a:spcBef>
              <a:spcAft>
                <a:spcPct val="0"/>
              </a:spcAft>
              <a:defRPr/>
            </a:pPr>
            <a:r>
              <a:rPr lang="en-US" sz="4300" spc="-150" dirty="0">
                <a:ln w="3175">
                  <a:noFill/>
                </a:ln>
                <a:gradFill>
                  <a:gsLst>
                    <a:gs pos="0">
                      <a:srgbClr val="2E59B0"/>
                    </a:gs>
                    <a:gs pos="49000">
                      <a:srgbClr val="161D32"/>
                    </a:gs>
                    <a:gs pos="100000">
                      <a:srgbClr val="000000"/>
                    </a:gs>
                  </a:gsLst>
                  <a:lin ang="5400000" scaled="0"/>
                </a:gradFill>
                <a:latin typeface="+mj-lt"/>
                <a:cs typeface="Arial" charset="0"/>
              </a:rPr>
              <a:t>Asking Effective Questions</a:t>
            </a:r>
          </a:p>
        </p:txBody>
      </p:sp>
      <p:sp>
        <p:nvSpPr>
          <p:cNvPr id="280577" name="Rectangle 1"/>
          <p:cNvSpPr>
            <a:spLocks noChangeArrowheads="1"/>
          </p:cNvSpPr>
          <p:nvPr/>
        </p:nvSpPr>
        <p:spPr bwMode="auto">
          <a:xfrm>
            <a:off x="734497" y="1153349"/>
            <a:ext cx="6941580" cy="2062103"/>
          </a:xfrm>
          <a:prstGeom prst="rect">
            <a:avLst/>
          </a:prstGeom>
          <a:noFill/>
          <a:ln w="9525">
            <a:noFill/>
            <a:miter lim="800000"/>
            <a:headEnd/>
            <a:tailEnd/>
          </a:ln>
          <a:effectLst/>
        </p:spPr>
        <p:txBody>
          <a:bodyPr wrap="none" anchor="ctr">
            <a:spAutoFit/>
          </a:bodyPr>
          <a:lstStyle/>
          <a:p>
            <a:pPr fontAlgn="base">
              <a:spcBef>
                <a:spcPct val="0"/>
              </a:spcBef>
              <a:spcAft>
                <a:spcPct val="0"/>
              </a:spcAft>
              <a:defRPr/>
            </a:pPr>
            <a:r>
              <a:rPr lang="en-US" sz="3200" spc="-150" dirty="0">
                <a:ln w="3175">
                  <a:noFill/>
                </a:ln>
                <a:gradFill>
                  <a:gsLst>
                    <a:gs pos="0">
                      <a:srgbClr val="2E59B0"/>
                    </a:gs>
                    <a:gs pos="49000">
                      <a:srgbClr val="161D32"/>
                    </a:gs>
                    <a:gs pos="100000">
                      <a:srgbClr val="000000"/>
                    </a:gs>
                  </a:gsLst>
                  <a:lin ang="5400000" scaled="0"/>
                </a:gradFill>
                <a:latin typeface="+mj-lt"/>
                <a:cs typeface="Arial" charset="0"/>
              </a:rPr>
              <a:t>Well structured questions include three parts:</a:t>
            </a:r>
          </a:p>
          <a:p>
            <a:pPr eaLnBrk="0" fontAlgn="base" hangingPunct="0">
              <a:spcBef>
                <a:spcPct val="0"/>
              </a:spcBef>
              <a:spcAft>
                <a:spcPct val="0"/>
              </a:spcAft>
              <a:defRPr/>
            </a:pPr>
            <a:r>
              <a:rPr lang="en-US" sz="3200" spc="-150" dirty="0">
                <a:ln w="3175">
                  <a:noFill/>
                </a:ln>
                <a:gradFill>
                  <a:gsLst>
                    <a:gs pos="0">
                      <a:srgbClr val="2E59B0"/>
                    </a:gs>
                    <a:gs pos="49000">
                      <a:srgbClr val="161D32"/>
                    </a:gs>
                    <a:gs pos="100000">
                      <a:srgbClr val="000000"/>
                    </a:gs>
                  </a:gsLst>
                  <a:lin ang="5400000" scaled="0"/>
                </a:gradFill>
                <a:latin typeface="+mj-lt"/>
                <a:cs typeface="Arial" charset="0"/>
              </a:rPr>
              <a:t>1. </a:t>
            </a:r>
            <a:r>
              <a:rPr lang="en-US" sz="3200" spc="-150" dirty="0" smtClean="0">
                <a:ln w="3175">
                  <a:noFill/>
                </a:ln>
                <a:gradFill>
                  <a:gsLst>
                    <a:gs pos="0">
                      <a:srgbClr val="2E59B0"/>
                    </a:gs>
                    <a:gs pos="49000">
                      <a:srgbClr val="161D32"/>
                    </a:gs>
                    <a:gs pos="100000">
                      <a:srgbClr val="000000"/>
                    </a:gs>
                  </a:gsLst>
                  <a:lin ang="5400000" scaled="0"/>
                </a:gradFill>
                <a:latin typeface="+mj-lt"/>
                <a:cs typeface="Arial" charset="0"/>
              </a:rPr>
              <a:t> An </a:t>
            </a:r>
            <a:r>
              <a:rPr lang="en-US" sz="3200" spc="-150" dirty="0">
                <a:ln w="3175">
                  <a:noFill/>
                </a:ln>
                <a:gradFill>
                  <a:gsLst>
                    <a:gs pos="0">
                      <a:srgbClr val="2E59B0"/>
                    </a:gs>
                    <a:gs pos="49000">
                      <a:srgbClr val="161D32"/>
                    </a:gs>
                    <a:gs pos="100000">
                      <a:srgbClr val="000000"/>
                    </a:gs>
                  </a:gsLst>
                  <a:lin ang="5400000" scaled="0"/>
                </a:gradFill>
                <a:latin typeface="+mj-lt"/>
                <a:cs typeface="Arial" charset="0"/>
              </a:rPr>
              <a:t>invitation to think</a:t>
            </a:r>
          </a:p>
          <a:p>
            <a:pPr eaLnBrk="0" fontAlgn="base" hangingPunct="0">
              <a:spcBef>
                <a:spcPct val="0"/>
              </a:spcBef>
              <a:spcAft>
                <a:spcPct val="0"/>
              </a:spcAft>
              <a:defRPr/>
            </a:pPr>
            <a:r>
              <a:rPr lang="en-US" sz="3200" spc="-150" dirty="0">
                <a:ln w="3175">
                  <a:noFill/>
                </a:ln>
                <a:gradFill>
                  <a:gsLst>
                    <a:gs pos="0">
                      <a:srgbClr val="2E59B0"/>
                    </a:gs>
                    <a:gs pos="49000">
                      <a:srgbClr val="161D32"/>
                    </a:gs>
                    <a:gs pos="100000">
                      <a:srgbClr val="000000"/>
                    </a:gs>
                  </a:gsLst>
                  <a:lin ang="5400000" scaled="0"/>
                </a:gradFill>
                <a:latin typeface="+mj-lt"/>
                <a:cs typeface="Arial" charset="0"/>
              </a:rPr>
              <a:t>2. </a:t>
            </a:r>
            <a:r>
              <a:rPr lang="en-US" sz="3200" spc="-150" dirty="0" smtClean="0">
                <a:ln w="3175">
                  <a:noFill/>
                </a:ln>
                <a:gradFill>
                  <a:gsLst>
                    <a:gs pos="0">
                      <a:srgbClr val="2E59B0"/>
                    </a:gs>
                    <a:gs pos="49000">
                      <a:srgbClr val="161D32"/>
                    </a:gs>
                    <a:gs pos="100000">
                      <a:srgbClr val="000000"/>
                    </a:gs>
                  </a:gsLst>
                  <a:lin ang="5400000" scaled="0"/>
                </a:gradFill>
                <a:latin typeface="+mj-lt"/>
                <a:cs typeface="Arial" charset="0"/>
              </a:rPr>
              <a:t> A </a:t>
            </a:r>
            <a:r>
              <a:rPr lang="en-US" sz="3200" spc="-150" dirty="0">
                <a:ln w="3175">
                  <a:noFill/>
                </a:ln>
                <a:gradFill>
                  <a:gsLst>
                    <a:gs pos="0">
                      <a:srgbClr val="2E59B0"/>
                    </a:gs>
                    <a:gs pos="49000">
                      <a:srgbClr val="161D32"/>
                    </a:gs>
                    <a:gs pos="100000">
                      <a:srgbClr val="000000"/>
                    </a:gs>
                  </a:gsLst>
                  <a:lin ang="5400000" scaled="0"/>
                </a:gradFill>
                <a:latin typeface="+mj-lt"/>
                <a:cs typeface="Arial" charset="0"/>
              </a:rPr>
              <a:t>cognitive process  </a:t>
            </a:r>
          </a:p>
          <a:p>
            <a:pPr eaLnBrk="0" fontAlgn="base" hangingPunct="0">
              <a:spcBef>
                <a:spcPct val="0"/>
              </a:spcBef>
              <a:spcAft>
                <a:spcPct val="0"/>
              </a:spcAft>
              <a:defRPr/>
            </a:pPr>
            <a:r>
              <a:rPr lang="en-US" sz="3200" spc="-150" dirty="0">
                <a:ln w="3175">
                  <a:noFill/>
                </a:ln>
                <a:gradFill>
                  <a:gsLst>
                    <a:gs pos="0">
                      <a:srgbClr val="2E59B0"/>
                    </a:gs>
                    <a:gs pos="49000">
                      <a:srgbClr val="161D32"/>
                    </a:gs>
                    <a:gs pos="100000">
                      <a:srgbClr val="000000"/>
                    </a:gs>
                  </a:gsLst>
                  <a:lin ang="5400000" scaled="0"/>
                </a:gradFill>
                <a:latin typeface="+mj-lt"/>
                <a:cs typeface="Arial" charset="0"/>
              </a:rPr>
              <a:t>3. </a:t>
            </a:r>
            <a:r>
              <a:rPr lang="en-US" sz="3200" spc="-150" dirty="0" smtClean="0">
                <a:ln w="3175">
                  <a:noFill/>
                </a:ln>
                <a:gradFill>
                  <a:gsLst>
                    <a:gs pos="0">
                      <a:srgbClr val="2E59B0"/>
                    </a:gs>
                    <a:gs pos="49000">
                      <a:srgbClr val="161D32"/>
                    </a:gs>
                    <a:gs pos="100000">
                      <a:srgbClr val="000000"/>
                    </a:gs>
                  </a:gsLst>
                  <a:lin ang="5400000" scaled="0"/>
                </a:gradFill>
                <a:latin typeface="+mj-lt"/>
                <a:cs typeface="Arial" charset="0"/>
              </a:rPr>
              <a:t> A </a:t>
            </a:r>
            <a:r>
              <a:rPr lang="en-US" sz="3200" spc="-150" dirty="0">
                <a:ln w="3175">
                  <a:noFill/>
                </a:ln>
                <a:gradFill>
                  <a:gsLst>
                    <a:gs pos="0">
                      <a:srgbClr val="2E59B0"/>
                    </a:gs>
                    <a:gs pos="49000">
                      <a:srgbClr val="161D32"/>
                    </a:gs>
                    <a:gs pos="100000">
                      <a:srgbClr val="000000"/>
                    </a:gs>
                  </a:gsLst>
                  <a:lin ang="5400000" scaled="0"/>
                </a:gradFill>
                <a:latin typeface="+mj-lt"/>
                <a:cs typeface="Arial" charset="0"/>
              </a:rPr>
              <a:t>specific topic         </a:t>
            </a:r>
          </a:p>
        </p:txBody>
      </p:sp>
      <p:pic>
        <p:nvPicPr>
          <p:cNvPr id="280580" name="Picture 4" descr="C:\Users\Heath McGregor\AppData\Local\Microsoft\Windows\Temporary Internet Files\Content.IE5\C6EBCBBA\MP900427810[1].jpg"/>
          <p:cNvPicPr>
            <a:picLocks noChangeAspect="1" noChangeArrowheads="1"/>
          </p:cNvPicPr>
          <p:nvPr/>
        </p:nvPicPr>
        <p:blipFill>
          <a:blip r:embed="rId3" cstate="print"/>
          <a:stretch>
            <a:fillRect/>
          </a:stretch>
        </p:blipFill>
        <p:spPr bwMode="auto">
          <a:xfrm>
            <a:off x="2819400" y="3429000"/>
            <a:ext cx="3125788" cy="2324100"/>
          </a:xfrm>
          <a:prstGeom prst="rect">
            <a:avLst/>
          </a:prstGeom>
          <a:noFill/>
          <a:ln>
            <a:solidFill>
              <a:schemeClr val="tx1">
                <a:lumMod val="50000"/>
                <a:lumOff val="50000"/>
              </a:schemeClr>
            </a:solidFill>
          </a:ln>
        </p:spPr>
      </p:pic>
      <p:pic>
        <p:nvPicPr>
          <p:cNvPr id="9" name="Picture 12" descr="participant guide call out.png"/>
          <p:cNvPicPr>
            <a:picLocks noChangeAspect="1" noChangeArrowheads="1"/>
          </p:cNvPicPr>
          <p:nvPr/>
        </p:nvPicPr>
        <p:blipFill>
          <a:blip r:embed="rId4" cstate="print"/>
          <a:srcRect/>
          <a:stretch>
            <a:fillRect/>
          </a:stretch>
        </p:blipFill>
        <p:spPr bwMode="auto">
          <a:xfrm>
            <a:off x="876300" y="4388323"/>
            <a:ext cx="914400" cy="990600"/>
          </a:xfrm>
          <a:prstGeom prst="rect">
            <a:avLst/>
          </a:prstGeom>
          <a:noFill/>
          <a:ln w="9525">
            <a:noFill/>
            <a:miter lim="800000"/>
            <a:headEnd/>
            <a:tailEnd/>
          </a:ln>
        </p:spPr>
      </p:pic>
      <p:sp>
        <p:nvSpPr>
          <p:cNvPr id="11" name="TextBox 13"/>
          <p:cNvSpPr txBox="1">
            <a:spLocks noChangeArrowheads="1"/>
          </p:cNvSpPr>
          <p:nvPr/>
        </p:nvSpPr>
        <p:spPr bwMode="auto">
          <a:xfrm>
            <a:off x="552450" y="4388323"/>
            <a:ext cx="1600200" cy="692497"/>
          </a:xfrm>
          <a:prstGeom prst="rect">
            <a:avLst/>
          </a:prstGeom>
          <a:noFill/>
          <a:ln w="9525">
            <a:noFill/>
            <a:miter lim="800000"/>
            <a:headEnd/>
            <a:tailEnd/>
          </a:ln>
        </p:spPr>
        <p:txBody>
          <a:bodyPr>
            <a:spAutoFit/>
          </a:bodyPr>
          <a:lstStyle/>
          <a:p>
            <a:pPr algn="ctr" fontAlgn="base">
              <a:spcBef>
                <a:spcPct val="0"/>
              </a:spcBef>
              <a:spcAft>
                <a:spcPct val="0"/>
              </a:spcAft>
            </a:pPr>
            <a:r>
              <a:rPr lang="en-US" sz="2100" dirty="0" smtClean="0">
                <a:solidFill>
                  <a:prstClr val="black"/>
                </a:solidFill>
              </a:rPr>
              <a:t>Page 31</a:t>
            </a:r>
            <a:endParaRPr lang="en-US" sz="2100" dirty="0">
              <a:solidFill>
                <a:prstClr val="black"/>
              </a:solidFill>
            </a:endParaRPr>
          </a:p>
          <a:p>
            <a:pPr algn="ctr" fontAlgn="base">
              <a:spcBef>
                <a:spcPct val="0"/>
              </a:spcBef>
              <a:spcAft>
                <a:spcPct val="0"/>
              </a:spcAft>
            </a:pPr>
            <a:endParaRPr lang="en-US" dirty="0">
              <a:solidFill>
                <a:prstClr val="black"/>
              </a:solidFill>
              <a:latin typeface="Arial" pitchFamily="34" charset="0"/>
            </a:endParaRPr>
          </a:p>
        </p:txBody>
      </p:sp>
      <p:sp>
        <p:nvSpPr>
          <p:cNvPr id="2" name="Footer Placeholder 1"/>
          <p:cNvSpPr>
            <a:spLocks noGrp="1"/>
          </p:cNvSpPr>
          <p:nvPr>
            <p:ph type="ftr" sz="quarter" idx="10"/>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23139FAD-E54D-40AB-B1EF-5D3CB96BBA12}" type="slidenum">
              <a:rPr lang="en-US" smtClean="0"/>
              <a:pPr/>
              <a:t>75</a:t>
            </a:fld>
            <a:endParaRPr lang="en-US" dirty="0"/>
          </a:p>
        </p:txBody>
      </p:sp>
      <p:sp>
        <p:nvSpPr>
          <p:cNvPr id="10" name="TextBox 9"/>
          <p:cNvSpPr txBox="1"/>
          <p:nvPr/>
        </p:nvSpPr>
        <p:spPr>
          <a:xfrm>
            <a:off x="457200" y="169369"/>
            <a:ext cx="8229600" cy="687881"/>
          </a:xfrm>
          <a:prstGeom prst="rect">
            <a:avLst/>
          </a:prstGeom>
          <a:noFill/>
        </p:spPr>
        <p:txBody>
          <a:bodyPr>
            <a:spAutoFit/>
          </a:bodyPr>
          <a:lstStyle/>
          <a:p>
            <a:pPr defTabSz="914363" fontAlgn="base">
              <a:lnSpc>
                <a:spcPct val="90000"/>
              </a:lnSpc>
              <a:spcBef>
                <a:spcPct val="0"/>
              </a:spcBef>
              <a:spcAft>
                <a:spcPct val="0"/>
              </a:spcAft>
              <a:defRPr/>
            </a:pPr>
            <a:r>
              <a:rPr lang="en-US" sz="4300" spc="-150" dirty="0">
                <a:ln w="3175">
                  <a:noFill/>
                </a:ln>
                <a:gradFill>
                  <a:gsLst>
                    <a:gs pos="0">
                      <a:srgbClr val="2E59B0"/>
                    </a:gs>
                    <a:gs pos="49000">
                      <a:srgbClr val="161D32"/>
                    </a:gs>
                    <a:gs pos="100000">
                      <a:srgbClr val="000000"/>
                    </a:gs>
                  </a:gsLst>
                  <a:lin ang="5400000" scaled="0"/>
                </a:gradFill>
                <a:latin typeface="+mj-lt"/>
                <a:cs typeface="Arial" charset="0"/>
              </a:rPr>
              <a:t>Use of </a:t>
            </a:r>
            <a:r>
              <a:rPr lang="en-US" sz="4300" spc="-150" dirty="0" smtClean="0">
                <a:ln w="3175">
                  <a:noFill/>
                </a:ln>
                <a:gradFill>
                  <a:gsLst>
                    <a:gs pos="0">
                      <a:srgbClr val="2E59B0"/>
                    </a:gs>
                    <a:gs pos="49000">
                      <a:srgbClr val="161D32"/>
                    </a:gs>
                    <a:gs pos="100000">
                      <a:srgbClr val="000000"/>
                    </a:gs>
                  </a:gsLst>
                  <a:lin ang="5400000" scaled="0"/>
                </a:gradFill>
                <a:latin typeface="+mj-lt"/>
                <a:cs typeface="Arial" charset="0"/>
              </a:rPr>
              <a:t>Multiple </a:t>
            </a:r>
            <a:r>
              <a:rPr lang="en-US" sz="4300" spc="-150" dirty="0">
                <a:ln w="3175">
                  <a:noFill/>
                </a:ln>
                <a:gradFill>
                  <a:gsLst>
                    <a:gs pos="0">
                      <a:srgbClr val="2E59B0"/>
                    </a:gs>
                    <a:gs pos="49000">
                      <a:srgbClr val="161D32"/>
                    </a:gs>
                    <a:gs pos="100000">
                      <a:srgbClr val="000000"/>
                    </a:gs>
                  </a:gsLst>
                  <a:lin ang="5400000" scaled="0"/>
                </a:gradFill>
                <a:latin typeface="+mj-lt"/>
                <a:cs typeface="Arial" charset="0"/>
              </a:rPr>
              <a:t>Representations</a:t>
            </a:r>
          </a:p>
        </p:txBody>
      </p:sp>
      <p:pic>
        <p:nvPicPr>
          <p:cNvPr id="104452" name="Picture 2" descr="http://2.bp.blogspot.com/_jGEftJuOFvw/SvWInhX0WfI/AAAAAAAAABo/ECYlPZrtQ3w/s320/nctm.jpg">
            <a:hlinkClick r:id="rId3"/>
          </p:cNvPr>
          <p:cNvPicPr>
            <a:picLocks noChangeAspect="1" noChangeArrowheads="1"/>
          </p:cNvPicPr>
          <p:nvPr/>
        </p:nvPicPr>
        <p:blipFill>
          <a:blip r:embed="rId4" cstate="print"/>
          <a:srcRect/>
          <a:stretch>
            <a:fillRect/>
          </a:stretch>
        </p:blipFill>
        <p:spPr bwMode="auto">
          <a:xfrm>
            <a:off x="4800600" y="1143000"/>
            <a:ext cx="3505200" cy="3848100"/>
          </a:xfrm>
          <a:prstGeom prst="rect">
            <a:avLst/>
          </a:prstGeom>
          <a:noFill/>
          <a:ln w="9525">
            <a:noFill/>
            <a:miter lim="800000"/>
            <a:headEnd/>
            <a:tailEnd/>
          </a:ln>
        </p:spPr>
      </p:pic>
      <p:pic>
        <p:nvPicPr>
          <p:cNvPr id="104453" name="Picture 7"/>
          <p:cNvPicPr>
            <a:picLocks noChangeAspect="1" noChangeArrowheads="1"/>
          </p:cNvPicPr>
          <p:nvPr/>
        </p:nvPicPr>
        <p:blipFill>
          <a:blip r:embed="rId5" cstate="print"/>
          <a:srcRect l="27779" t="16753" r="29274" b="15385"/>
          <a:stretch>
            <a:fillRect/>
          </a:stretch>
        </p:blipFill>
        <p:spPr bwMode="auto">
          <a:xfrm>
            <a:off x="228600" y="914400"/>
            <a:ext cx="4267200" cy="4419600"/>
          </a:xfrm>
          <a:prstGeom prst="rect">
            <a:avLst/>
          </a:prstGeom>
          <a:noFill/>
          <a:ln w="9525">
            <a:noFill/>
            <a:miter lim="800000"/>
            <a:headEnd/>
            <a:tailEnd/>
          </a:ln>
        </p:spPr>
      </p:pic>
      <p:sp>
        <p:nvSpPr>
          <p:cNvPr id="104454" name="TextBox 8"/>
          <p:cNvSpPr txBox="1">
            <a:spLocks noChangeArrowheads="1"/>
          </p:cNvSpPr>
          <p:nvPr/>
        </p:nvSpPr>
        <p:spPr bwMode="auto">
          <a:xfrm>
            <a:off x="381000" y="5181600"/>
            <a:ext cx="3352800" cy="246063"/>
          </a:xfrm>
          <a:prstGeom prst="rect">
            <a:avLst/>
          </a:prstGeom>
          <a:noFill/>
          <a:ln w="9525">
            <a:noFill/>
            <a:miter lim="800000"/>
            <a:headEnd/>
            <a:tailEnd/>
          </a:ln>
        </p:spPr>
        <p:txBody>
          <a:bodyPr>
            <a:spAutoFit/>
          </a:bodyPr>
          <a:lstStyle/>
          <a:p>
            <a:pPr fontAlgn="base">
              <a:spcBef>
                <a:spcPct val="0"/>
              </a:spcBef>
              <a:spcAft>
                <a:spcPct val="0"/>
              </a:spcAft>
            </a:pPr>
            <a:r>
              <a:rPr lang="en-US" sz="1000" dirty="0">
                <a:solidFill>
                  <a:prstClr val="black"/>
                </a:solidFill>
                <a:latin typeface="Arial" pitchFamily="34" charset="0"/>
              </a:rPr>
              <a:t>Van de Walle, Karp, &amp; Bay-Williams 2013. 24.</a:t>
            </a:r>
          </a:p>
        </p:txBody>
      </p:sp>
      <p:sp>
        <p:nvSpPr>
          <p:cNvPr id="104455" name="TextBox 10"/>
          <p:cNvSpPr txBox="1">
            <a:spLocks noChangeArrowheads="1"/>
          </p:cNvSpPr>
          <p:nvPr/>
        </p:nvSpPr>
        <p:spPr bwMode="auto">
          <a:xfrm>
            <a:off x="7162800" y="5105400"/>
            <a:ext cx="1143000" cy="246063"/>
          </a:xfrm>
          <a:prstGeom prst="rect">
            <a:avLst/>
          </a:prstGeom>
          <a:noFill/>
          <a:ln w="9525">
            <a:noFill/>
            <a:miter lim="800000"/>
            <a:headEnd/>
            <a:tailEnd/>
          </a:ln>
        </p:spPr>
        <p:txBody>
          <a:bodyPr>
            <a:spAutoFit/>
          </a:bodyPr>
          <a:lstStyle/>
          <a:p>
            <a:pPr fontAlgn="base">
              <a:spcBef>
                <a:spcPct val="0"/>
              </a:spcBef>
              <a:spcAft>
                <a:spcPct val="0"/>
              </a:spcAft>
            </a:pPr>
            <a:r>
              <a:rPr lang="en-US" sz="1000" dirty="0">
                <a:solidFill>
                  <a:prstClr val="black"/>
                </a:solidFill>
                <a:latin typeface="Arial" pitchFamily="34" charset="0"/>
              </a:rPr>
              <a:t>NCTM, 2001.</a:t>
            </a:r>
          </a:p>
        </p:txBody>
      </p:sp>
      <p:sp>
        <p:nvSpPr>
          <p:cNvPr id="2" name="Footer Placeholder 1"/>
          <p:cNvSpPr>
            <a:spLocks noGrp="1"/>
          </p:cNvSpPr>
          <p:nvPr>
            <p:ph type="ftr" sz="quarter" idx="10"/>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BBA6880-9170-4201-AA4F-711ED3B93C7F}" type="slidenum">
              <a:rPr lang="en-US" smtClean="0"/>
              <a:pPr/>
              <a:t>76</a:t>
            </a:fld>
            <a:endParaRPr lang="en-US" dirty="0"/>
          </a:p>
        </p:txBody>
      </p:sp>
      <p:sp>
        <p:nvSpPr>
          <p:cNvPr id="10" name="TextBox 9"/>
          <p:cNvSpPr txBox="1"/>
          <p:nvPr/>
        </p:nvSpPr>
        <p:spPr>
          <a:xfrm>
            <a:off x="350520" y="371887"/>
            <a:ext cx="8229600" cy="687881"/>
          </a:xfrm>
          <a:prstGeom prst="rect">
            <a:avLst/>
          </a:prstGeom>
          <a:noFill/>
        </p:spPr>
        <p:txBody>
          <a:bodyPr>
            <a:spAutoFit/>
          </a:bodyPr>
          <a:lstStyle/>
          <a:p>
            <a:pPr defTabSz="914363" fontAlgn="base">
              <a:lnSpc>
                <a:spcPct val="90000"/>
              </a:lnSpc>
              <a:spcBef>
                <a:spcPct val="0"/>
              </a:spcBef>
              <a:spcAft>
                <a:spcPct val="0"/>
              </a:spcAft>
              <a:defRPr/>
            </a:pPr>
            <a:r>
              <a:rPr lang="en-US" sz="4300" spc="-150" dirty="0">
                <a:ln w="3175">
                  <a:noFill/>
                </a:ln>
                <a:gradFill>
                  <a:gsLst>
                    <a:gs pos="0">
                      <a:srgbClr val="2E59B0"/>
                    </a:gs>
                    <a:gs pos="49000">
                      <a:srgbClr val="161D32"/>
                    </a:gs>
                    <a:gs pos="100000">
                      <a:srgbClr val="000000"/>
                    </a:gs>
                  </a:gsLst>
                  <a:lin ang="5400000" scaled="0"/>
                </a:gradFill>
                <a:latin typeface="+mj-lt"/>
                <a:cs typeface="Arial" charset="0"/>
              </a:rPr>
              <a:t>Promoting Student Discourse</a:t>
            </a:r>
          </a:p>
        </p:txBody>
      </p:sp>
      <p:sp>
        <p:nvSpPr>
          <p:cNvPr id="105477" name="TextBox 14"/>
          <p:cNvSpPr txBox="1">
            <a:spLocks noChangeArrowheads="1"/>
          </p:cNvSpPr>
          <p:nvPr/>
        </p:nvSpPr>
        <p:spPr bwMode="auto">
          <a:xfrm>
            <a:off x="400050" y="1466850"/>
            <a:ext cx="5753100" cy="2782300"/>
          </a:xfrm>
          <a:prstGeom prst="rect">
            <a:avLst/>
          </a:prstGeom>
          <a:noFill/>
          <a:ln w="9525">
            <a:noFill/>
            <a:miter lim="800000"/>
            <a:headEnd/>
            <a:tailEnd/>
          </a:ln>
        </p:spPr>
        <p:txBody>
          <a:bodyPr wrap="square">
            <a:spAutoFit/>
          </a:bodyPr>
          <a:lstStyle/>
          <a:p>
            <a:pPr marL="396875" indent="-396875" defTabSz="914363" fontAlgn="base">
              <a:lnSpc>
                <a:spcPct val="90000"/>
              </a:lnSpc>
              <a:spcBef>
                <a:spcPct val="20000"/>
              </a:spcBef>
              <a:spcAft>
                <a:spcPct val="0"/>
              </a:spcAft>
              <a:buBlip>
                <a:blip r:embed="rId3"/>
              </a:buBlip>
              <a:defRPr/>
            </a:pPr>
            <a:r>
              <a:rPr lang="en-US" sz="3200" dirty="0"/>
              <a:t>Review the Steps to Getting Students Talking handout.</a:t>
            </a:r>
          </a:p>
          <a:p>
            <a:pPr marL="396875" indent="-396875" defTabSz="914363" fontAlgn="base">
              <a:lnSpc>
                <a:spcPct val="90000"/>
              </a:lnSpc>
              <a:spcBef>
                <a:spcPct val="20000"/>
              </a:spcBef>
              <a:spcAft>
                <a:spcPct val="0"/>
              </a:spcAft>
              <a:buBlip>
                <a:blip r:embed="rId3"/>
              </a:buBlip>
              <a:defRPr/>
            </a:pPr>
            <a:endParaRPr lang="en-US" sz="3200" dirty="0"/>
          </a:p>
          <a:p>
            <a:pPr marL="396875" indent="-396875" defTabSz="914363" fontAlgn="base">
              <a:lnSpc>
                <a:spcPct val="90000"/>
              </a:lnSpc>
              <a:spcBef>
                <a:spcPct val="20000"/>
              </a:spcBef>
              <a:spcAft>
                <a:spcPct val="0"/>
              </a:spcAft>
              <a:buBlip>
                <a:blip r:embed="rId3"/>
              </a:buBlip>
              <a:defRPr/>
            </a:pPr>
            <a:r>
              <a:rPr lang="en-US" sz="3200" dirty="0"/>
              <a:t>What would you </a:t>
            </a:r>
            <a:r>
              <a:rPr lang="en-US" sz="3200" dirty="0" smtClean="0"/>
              <a:t>add to </a:t>
            </a:r>
            <a:r>
              <a:rPr lang="en-US" sz="3200" dirty="0"/>
              <a:t>this list?</a:t>
            </a:r>
          </a:p>
          <a:p>
            <a:pPr fontAlgn="base">
              <a:spcBef>
                <a:spcPct val="0"/>
              </a:spcBef>
              <a:spcAft>
                <a:spcPct val="0"/>
              </a:spcAft>
            </a:pPr>
            <a:endParaRPr lang="en-US" dirty="0">
              <a:solidFill>
                <a:prstClr val="black"/>
              </a:solidFill>
              <a:latin typeface="Arial" pitchFamily="34" charset="0"/>
            </a:endParaRPr>
          </a:p>
        </p:txBody>
      </p:sp>
      <p:pic>
        <p:nvPicPr>
          <p:cNvPr id="9" name="Picture 12" descr="participant guide call out.png"/>
          <p:cNvPicPr>
            <a:picLocks noChangeAspect="1" noChangeArrowheads="1"/>
          </p:cNvPicPr>
          <p:nvPr/>
        </p:nvPicPr>
        <p:blipFill>
          <a:blip r:embed="rId4" cstate="print"/>
          <a:srcRect/>
          <a:stretch>
            <a:fillRect/>
          </a:stretch>
        </p:blipFill>
        <p:spPr bwMode="auto">
          <a:xfrm>
            <a:off x="876300" y="4388322"/>
            <a:ext cx="1009650" cy="1059977"/>
          </a:xfrm>
          <a:prstGeom prst="rect">
            <a:avLst/>
          </a:prstGeom>
          <a:noFill/>
          <a:ln w="9525">
            <a:noFill/>
            <a:miter lim="800000"/>
            <a:headEnd/>
            <a:tailEnd/>
          </a:ln>
        </p:spPr>
      </p:pic>
      <p:sp>
        <p:nvSpPr>
          <p:cNvPr id="11" name="TextBox 13"/>
          <p:cNvSpPr txBox="1">
            <a:spLocks noChangeArrowheads="1"/>
          </p:cNvSpPr>
          <p:nvPr/>
        </p:nvSpPr>
        <p:spPr bwMode="auto">
          <a:xfrm>
            <a:off x="571500" y="4388323"/>
            <a:ext cx="1600200" cy="692497"/>
          </a:xfrm>
          <a:prstGeom prst="rect">
            <a:avLst/>
          </a:prstGeom>
          <a:noFill/>
          <a:ln w="9525">
            <a:noFill/>
            <a:miter lim="800000"/>
            <a:headEnd/>
            <a:tailEnd/>
          </a:ln>
        </p:spPr>
        <p:txBody>
          <a:bodyPr>
            <a:spAutoFit/>
          </a:bodyPr>
          <a:lstStyle/>
          <a:p>
            <a:pPr algn="ctr" fontAlgn="base">
              <a:spcBef>
                <a:spcPct val="0"/>
              </a:spcBef>
              <a:spcAft>
                <a:spcPct val="0"/>
              </a:spcAft>
            </a:pPr>
            <a:r>
              <a:rPr lang="en-US" sz="2100" dirty="0" smtClean="0">
                <a:solidFill>
                  <a:prstClr val="black"/>
                </a:solidFill>
              </a:rPr>
              <a:t>Page 33</a:t>
            </a:r>
            <a:endParaRPr lang="en-US" sz="2100" dirty="0">
              <a:solidFill>
                <a:prstClr val="black"/>
              </a:solidFill>
            </a:endParaRPr>
          </a:p>
          <a:p>
            <a:pPr algn="ctr" fontAlgn="base">
              <a:spcBef>
                <a:spcPct val="0"/>
              </a:spcBef>
              <a:spcAft>
                <a:spcPct val="0"/>
              </a:spcAft>
            </a:pPr>
            <a:endParaRPr lang="en-US" dirty="0">
              <a:solidFill>
                <a:prstClr val="black"/>
              </a:solidFill>
              <a:latin typeface="Arial" pitchFamily="34" charset="0"/>
            </a:endParaRPr>
          </a:p>
        </p:txBody>
      </p:sp>
      <p:sp>
        <p:nvSpPr>
          <p:cNvPr id="2" name="Footer Placeholder 1"/>
          <p:cNvSpPr>
            <a:spLocks noGrp="1"/>
          </p:cNvSpPr>
          <p:nvPr>
            <p:ph type="ftr" sz="quarter" idx="11"/>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266700" y="1189291"/>
            <a:ext cx="8458200" cy="2514600"/>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dirty="0">
              <a:solidFill>
                <a:prstClr val="white"/>
              </a:solidFill>
            </a:endParaRPr>
          </a:p>
        </p:txBody>
      </p:sp>
      <p:sp>
        <p:nvSpPr>
          <p:cNvPr id="2" name="Content Placeholder 1"/>
          <p:cNvSpPr>
            <a:spLocks noGrp="1"/>
          </p:cNvSpPr>
          <p:nvPr>
            <p:ph idx="1"/>
          </p:nvPr>
        </p:nvSpPr>
        <p:spPr>
          <a:xfrm>
            <a:off x="381000" y="1292736"/>
            <a:ext cx="8153400" cy="3468642"/>
          </a:xfrm>
        </p:spPr>
        <p:txBody>
          <a:bodyPr/>
          <a:lstStyle/>
          <a:p>
            <a:pPr marL="0" indent="0">
              <a:buNone/>
            </a:pPr>
            <a:r>
              <a:rPr lang="en-US" sz="2500" b="1" dirty="0" smtClean="0">
                <a:solidFill>
                  <a:schemeClr val="bg1"/>
                </a:solidFill>
              </a:rPr>
              <a:t>Part 1: Rate the lesson on the criteria using the following scale:</a:t>
            </a:r>
          </a:p>
          <a:p>
            <a:pPr marL="0" indent="0">
              <a:buNone/>
            </a:pPr>
            <a:r>
              <a:rPr lang="en-US" sz="2500" b="1" dirty="0" smtClean="0">
                <a:solidFill>
                  <a:schemeClr val="bg1"/>
                </a:solidFill>
              </a:rPr>
              <a:t>3: Meets most to all of the criteria.</a:t>
            </a:r>
          </a:p>
          <a:p>
            <a:pPr marL="0" indent="0">
              <a:buNone/>
            </a:pPr>
            <a:r>
              <a:rPr lang="en-US" sz="2500" b="1" dirty="0" smtClean="0">
                <a:solidFill>
                  <a:schemeClr val="bg1"/>
                </a:solidFill>
              </a:rPr>
              <a:t>2: Meets most of the criteria.</a:t>
            </a:r>
          </a:p>
          <a:p>
            <a:pPr marL="0" indent="0">
              <a:buNone/>
            </a:pPr>
            <a:r>
              <a:rPr lang="en-US" sz="2500" b="1" dirty="0" smtClean="0">
                <a:solidFill>
                  <a:schemeClr val="bg1"/>
                </a:solidFill>
              </a:rPr>
              <a:t>1: Meets some of the criteria.</a:t>
            </a:r>
          </a:p>
          <a:p>
            <a:pPr marL="0" indent="0">
              <a:buNone/>
            </a:pPr>
            <a:r>
              <a:rPr lang="en-US" sz="2500" b="1" dirty="0" smtClean="0">
                <a:solidFill>
                  <a:schemeClr val="bg1"/>
                </a:solidFill>
              </a:rPr>
              <a:t>0: Does not meet the criteria. </a:t>
            </a:r>
          </a:p>
          <a:p>
            <a:pPr marL="0" indent="0">
              <a:buNone/>
            </a:pPr>
            <a:endParaRPr lang="en-US" dirty="0" smtClean="0"/>
          </a:p>
          <a:p>
            <a:pPr marL="0" indent="0">
              <a:buNone/>
            </a:pPr>
            <a:r>
              <a:rPr lang="en-US" dirty="0" smtClean="0"/>
              <a:t>	</a:t>
            </a:r>
            <a:endParaRPr lang="en-US" dirty="0"/>
          </a:p>
        </p:txBody>
      </p:sp>
      <p:sp>
        <p:nvSpPr>
          <p:cNvPr id="3" name="Title 2"/>
          <p:cNvSpPr>
            <a:spLocks noGrp="1"/>
          </p:cNvSpPr>
          <p:nvPr>
            <p:ph type="title"/>
          </p:nvPr>
        </p:nvSpPr>
        <p:spPr>
          <a:xfrm>
            <a:off x="441198" y="228600"/>
            <a:ext cx="8153400" cy="1066800"/>
          </a:xfrm>
        </p:spPr>
        <p:txBody>
          <a:bodyPr/>
          <a:lstStyle/>
          <a:p>
            <a:r>
              <a:rPr lang="en-US" dirty="0" smtClean="0">
                <a:effectLst/>
              </a:rPr>
              <a:t>Examining a Lesson	</a:t>
            </a:r>
            <a:endParaRPr lang="en-US" dirty="0">
              <a:effectLst/>
            </a:endParaRPr>
          </a:p>
        </p:txBody>
      </p:sp>
      <p:sp>
        <p:nvSpPr>
          <p:cNvPr id="4" name="Slide Number Placeholder 3"/>
          <p:cNvSpPr>
            <a:spLocks noGrp="1"/>
          </p:cNvSpPr>
          <p:nvPr>
            <p:ph type="sldNum" sz="quarter" idx="11"/>
          </p:nvPr>
        </p:nvSpPr>
        <p:spPr/>
        <p:txBody>
          <a:bodyPr/>
          <a:lstStyle/>
          <a:p>
            <a:fld id="{BE8FBD6F-768E-4123-8D7C-9F09EC2F926C}" type="slidenum">
              <a:rPr lang="en-US" smtClean="0"/>
              <a:pPr/>
              <a:t>77</a:t>
            </a:fld>
            <a:endParaRPr lang="en-US" dirty="0"/>
          </a:p>
        </p:txBody>
      </p:sp>
      <p:sp>
        <p:nvSpPr>
          <p:cNvPr id="5" name="Rounded Rectangle 4"/>
          <p:cNvSpPr/>
          <p:nvPr/>
        </p:nvSpPr>
        <p:spPr>
          <a:xfrm>
            <a:off x="231648" y="3953638"/>
            <a:ext cx="8305800" cy="1600200"/>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dirty="0">
              <a:solidFill>
                <a:schemeClr val="accent4"/>
              </a:solidFill>
            </a:endParaRPr>
          </a:p>
        </p:txBody>
      </p:sp>
      <p:sp>
        <p:nvSpPr>
          <p:cNvPr id="6" name="TextBox 5"/>
          <p:cNvSpPr txBox="1"/>
          <p:nvPr/>
        </p:nvSpPr>
        <p:spPr>
          <a:xfrm>
            <a:off x="381000" y="4084324"/>
            <a:ext cx="7543800" cy="1338828"/>
          </a:xfrm>
          <a:prstGeom prst="rect">
            <a:avLst/>
          </a:prstGeom>
          <a:noFill/>
        </p:spPr>
        <p:txBody>
          <a:bodyPr wrap="square" rtlCol="0">
            <a:spAutoFit/>
          </a:bodyPr>
          <a:lstStyle/>
          <a:p>
            <a:pPr fontAlgn="base">
              <a:spcBef>
                <a:spcPct val="0"/>
              </a:spcBef>
              <a:spcAft>
                <a:spcPct val="0"/>
              </a:spcAft>
            </a:pPr>
            <a:r>
              <a:rPr lang="en-US" sz="2700" b="1" dirty="0" smtClean="0">
                <a:solidFill>
                  <a:prstClr val="white"/>
                </a:solidFill>
              </a:rPr>
              <a:t>Part 2: Identify the strengths of the lesson and provide recommendations for strengthening the lesson to meet the criteria. </a:t>
            </a:r>
            <a:endParaRPr lang="en-US" sz="2700" b="1" dirty="0">
              <a:solidFill>
                <a:prstClr val="white"/>
              </a:solidFill>
            </a:endParaRPr>
          </a:p>
        </p:txBody>
      </p:sp>
      <p:sp>
        <p:nvSpPr>
          <p:cNvPr id="7" name="Footer Placeholder 6"/>
          <p:cNvSpPr>
            <a:spLocks noGrp="1"/>
          </p:cNvSpPr>
          <p:nvPr>
            <p:ph type="ftr" sz="quarter" idx="10"/>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BBA6880-9170-4201-AA4F-711ED3B93C7F}" type="slidenum">
              <a:rPr lang="en-US" smtClean="0"/>
              <a:pPr/>
              <a:t>78</a:t>
            </a:fld>
            <a:endParaRPr lang="en-US" dirty="0"/>
          </a:p>
        </p:txBody>
      </p:sp>
      <p:sp>
        <p:nvSpPr>
          <p:cNvPr id="10" name="TextBox 9"/>
          <p:cNvSpPr txBox="1"/>
          <p:nvPr/>
        </p:nvSpPr>
        <p:spPr>
          <a:xfrm>
            <a:off x="152400" y="304800"/>
            <a:ext cx="8763000" cy="754053"/>
          </a:xfrm>
          <a:prstGeom prst="rect">
            <a:avLst/>
          </a:prstGeom>
          <a:noFill/>
        </p:spPr>
        <p:txBody>
          <a:bodyPr wrap="square">
            <a:spAutoFit/>
          </a:bodyPr>
          <a:lstStyle/>
          <a:p>
            <a:pPr fontAlgn="base">
              <a:spcBef>
                <a:spcPct val="0"/>
              </a:spcBef>
              <a:spcAft>
                <a:spcPct val="0"/>
              </a:spcAft>
              <a:defRPr/>
            </a:pPr>
            <a:r>
              <a:rPr lang="en-US" sz="4300" spc="-150" dirty="0">
                <a:ln w="3175">
                  <a:noFill/>
                </a:ln>
                <a:gradFill>
                  <a:gsLst>
                    <a:gs pos="0">
                      <a:srgbClr val="2E59B0"/>
                    </a:gs>
                    <a:gs pos="49000">
                      <a:srgbClr val="161D32"/>
                    </a:gs>
                    <a:gs pos="100000">
                      <a:srgbClr val="000000"/>
                    </a:gs>
                  </a:gsLst>
                  <a:lin ang="5400000" scaled="0"/>
                </a:gradFill>
                <a:latin typeface="+mj-lt"/>
                <a:cs typeface="Arial" charset="0"/>
              </a:rPr>
              <a:t>Providing Support for Planning Instruction</a:t>
            </a:r>
          </a:p>
        </p:txBody>
      </p:sp>
      <p:sp>
        <p:nvSpPr>
          <p:cNvPr id="105477" name="TextBox 14"/>
          <p:cNvSpPr txBox="1">
            <a:spLocks noChangeArrowheads="1"/>
          </p:cNvSpPr>
          <p:nvPr/>
        </p:nvSpPr>
        <p:spPr bwMode="auto">
          <a:xfrm>
            <a:off x="579120" y="1417320"/>
            <a:ext cx="8336280" cy="4216539"/>
          </a:xfrm>
          <a:prstGeom prst="rect">
            <a:avLst/>
          </a:prstGeom>
          <a:noFill/>
          <a:ln w="9525">
            <a:noFill/>
            <a:miter lim="800000"/>
            <a:headEnd/>
            <a:tailEnd/>
          </a:ln>
        </p:spPr>
        <p:txBody>
          <a:bodyPr wrap="square">
            <a:spAutoFit/>
          </a:bodyPr>
          <a:lstStyle/>
          <a:p>
            <a:pPr marL="228600" indent="-228600" fontAlgn="base">
              <a:spcBef>
                <a:spcPct val="0"/>
              </a:spcBef>
              <a:spcAft>
                <a:spcPct val="0"/>
              </a:spcAft>
            </a:pPr>
            <a:r>
              <a:rPr lang="en-US" sz="2800" b="1" dirty="0"/>
              <a:t>For Example:</a:t>
            </a:r>
          </a:p>
          <a:p>
            <a:pPr marL="228600" indent="-228600" algn="ctr" fontAlgn="base">
              <a:spcBef>
                <a:spcPct val="0"/>
              </a:spcBef>
              <a:spcAft>
                <a:spcPct val="0"/>
              </a:spcAft>
            </a:pPr>
            <a:endParaRPr lang="en-US" sz="2700" dirty="0"/>
          </a:p>
          <a:p>
            <a:pPr marL="228600" indent="-228600" fontAlgn="base">
              <a:spcBef>
                <a:spcPct val="0"/>
              </a:spcBef>
              <a:spcAft>
                <a:spcPct val="0"/>
              </a:spcAft>
              <a:buFontTx/>
              <a:buAutoNum type="arabicPeriod"/>
            </a:pPr>
            <a:r>
              <a:rPr lang="en-US" sz="2800" dirty="0" smtClean="0"/>
              <a:t> Begin </a:t>
            </a:r>
            <a:r>
              <a:rPr lang="en-US" sz="2800" dirty="0"/>
              <a:t>the lesson by explaining or </a:t>
            </a:r>
            <a:r>
              <a:rPr lang="en-US" sz="2800" dirty="0" smtClean="0"/>
              <a:t>demonstrating…</a:t>
            </a:r>
            <a:endParaRPr lang="en-US" sz="2800" dirty="0"/>
          </a:p>
          <a:p>
            <a:pPr marL="228600" indent="-228600" fontAlgn="base">
              <a:spcBef>
                <a:spcPct val="0"/>
              </a:spcBef>
              <a:spcAft>
                <a:spcPct val="0"/>
              </a:spcAft>
              <a:buFontTx/>
              <a:buAutoNum type="arabicPeriod"/>
            </a:pPr>
            <a:r>
              <a:rPr lang="en-US" sz="2800" dirty="0" smtClean="0"/>
              <a:t> Have </a:t>
            </a:r>
            <a:r>
              <a:rPr lang="en-US" sz="2800" dirty="0"/>
              <a:t>students first think about the problem alone. </a:t>
            </a:r>
          </a:p>
          <a:p>
            <a:pPr marL="228600" indent="-228600" fontAlgn="base">
              <a:spcBef>
                <a:spcPct val="0"/>
              </a:spcBef>
              <a:spcAft>
                <a:spcPct val="0"/>
              </a:spcAft>
              <a:buFontTx/>
              <a:buAutoNum type="arabicPeriod"/>
            </a:pPr>
            <a:r>
              <a:rPr lang="en-US" sz="2800" dirty="0" smtClean="0"/>
              <a:t> Put </a:t>
            </a:r>
            <a:r>
              <a:rPr lang="en-US" sz="2800" dirty="0"/>
              <a:t>students in groups and ask them </a:t>
            </a:r>
            <a:r>
              <a:rPr lang="en-US" sz="2800" dirty="0" smtClean="0"/>
              <a:t>to…</a:t>
            </a:r>
            <a:endParaRPr lang="en-US" sz="2800" dirty="0"/>
          </a:p>
          <a:p>
            <a:pPr marL="228600" indent="-228600" fontAlgn="base">
              <a:spcBef>
                <a:spcPct val="0"/>
              </a:spcBef>
              <a:spcAft>
                <a:spcPct val="0"/>
              </a:spcAft>
              <a:buFontTx/>
              <a:buAutoNum type="arabicPeriod"/>
            </a:pPr>
            <a:r>
              <a:rPr lang="en-US" sz="2800" dirty="0" smtClean="0"/>
              <a:t> Use </a:t>
            </a:r>
            <a:r>
              <a:rPr lang="en-US" sz="2800" dirty="0"/>
              <a:t>the following questions if students are having </a:t>
            </a:r>
            <a:r>
              <a:rPr lang="en-US" sz="2800" dirty="0" smtClean="0"/>
              <a:t> difficulty </a:t>
            </a:r>
            <a:r>
              <a:rPr lang="en-US" sz="2800" dirty="0"/>
              <a:t>with the </a:t>
            </a:r>
            <a:r>
              <a:rPr lang="en-US" sz="2800" dirty="0" smtClean="0"/>
              <a:t>task…</a:t>
            </a:r>
            <a:endParaRPr lang="en-US" sz="2800" dirty="0"/>
          </a:p>
          <a:p>
            <a:pPr marL="228600" indent="-228600" fontAlgn="base">
              <a:spcBef>
                <a:spcPct val="0"/>
              </a:spcBef>
              <a:spcAft>
                <a:spcPct val="0"/>
              </a:spcAft>
              <a:buFontTx/>
              <a:buAutoNum type="arabicPeriod"/>
            </a:pPr>
            <a:r>
              <a:rPr lang="en-US" sz="2800" dirty="0" smtClean="0"/>
              <a:t> Think </a:t>
            </a:r>
            <a:r>
              <a:rPr lang="en-US" sz="2800" dirty="0"/>
              <a:t>about how the following representations might help students solve the problem</a:t>
            </a:r>
            <a:r>
              <a:rPr lang="en-US" sz="2800" dirty="0" smtClean="0"/>
              <a:t>…</a:t>
            </a:r>
            <a:endParaRPr lang="en-US" sz="2800" dirty="0"/>
          </a:p>
          <a:p>
            <a:pPr fontAlgn="base">
              <a:spcBef>
                <a:spcPct val="0"/>
              </a:spcBef>
              <a:spcAft>
                <a:spcPct val="0"/>
              </a:spcAft>
            </a:pPr>
            <a:endParaRPr lang="en-US" dirty="0">
              <a:solidFill>
                <a:prstClr val="black"/>
              </a:solidFill>
              <a:latin typeface="Arial" pitchFamily="34" charset="0"/>
            </a:endParaRPr>
          </a:p>
        </p:txBody>
      </p:sp>
      <p:sp>
        <p:nvSpPr>
          <p:cNvPr id="2" name="Footer Placeholder 1"/>
          <p:cNvSpPr>
            <a:spLocks noGrp="1"/>
          </p:cNvSpPr>
          <p:nvPr>
            <p:ph type="ftr" sz="quarter" idx="11"/>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le 2"/>
          <p:cNvSpPr>
            <a:spLocks noGrp="1"/>
          </p:cNvSpPr>
          <p:nvPr>
            <p:ph type="title"/>
          </p:nvPr>
        </p:nvSpPr>
        <p:spPr/>
        <p:txBody>
          <a:bodyPr/>
          <a:lstStyle/>
          <a:p>
            <a:r>
              <a:rPr lang="en-US" dirty="0" smtClean="0">
                <a:effectLst/>
              </a:rPr>
              <a:t>Pause and Reflect</a:t>
            </a:r>
          </a:p>
        </p:txBody>
      </p:sp>
      <p:sp>
        <p:nvSpPr>
          <p:cNvPr id="106500" name="Content Placeholder 5"/>
          <p:cNvSpPr>
            <a:spLocks noGrp="1"/>
          </p:cNvSpPr>
          <p:nvPr>
            <p:ph sz="half" idx="1"/>
          </p:nvPr>
        </p:nvSpPr>
        <p:spPr/>
        <p:txBody>
          <a:bodyPr/>
          <a:lstStyle/>
          <a:p>
            <a:r>
              <a:rPr lang="en-US" dirty="0" smtClean="0"/>
              <a:t>Look back at all of your notes. </a:t>
            </a:r>
          </a:p>
          <a:p>
            <a:r>
              <a:rPr lang="en-US" dirty="0" smtClean="0"/>
              <a:t>Is there anything that you want to add to your notes?</a:t>
            </a:r>
          </a:p>
          <a:p>
            <a:r>
              <a:rPr lang="en-US" dirty="0" smtClean="0"/>
              <a:t>Do you have additional questions right now?</a:t>
            </a:r>
          </a:p>
        </p:txBody>
      </p:sp>
      <p:sp>
        <p:nvSpPr>
          <p:cNvPr id="4" name="Slide Number Placeholder 3"/>
          <p:cNvSpPr>
            <a:spLocks noGrp="1"/>
          </p:cNvSpPr>
          <p:nvPr>
            <p:ph type="sldNum" sz="quarter" idx="11"/>
          </p:nvPr>
        </p:nvSpPr>
        <p:spPr/>
        <p:txBody>
          <a:bodyPr/>
          <a:lstStyle/>
          <a:p>
            <a:fld id="{BB7373CB-43F4-4772-83C9-38886B355725}" type="slidenum">
              <a:rPr lang="en-US" smtClean="0"/>
              <a:pPr/>
              <a:t>79</a:t>
            </a:fld>
            <a:endParaRPr lang="en-US" dirty="0"/>
          </a:p>
        </p:txBody>
      </p:sp>
      <p:pic>
        <p:nvPicPr>
          <p:cNvPr id="152578" name="Picture 2" descr="C:\Users\Heath McGregor\AppData\Local\Microsoft\Windows\Temporary Internet Files\Content.IE5\7MT9TXVO\MP900321209[1].jpg"/>
          <p:cNvPicPr>
            <a:picLocks noChangeAspect="1" noChangeArrowheads="1"/>
          </p:cNvPicPr>
          <p:nvPr/>
        </p:nvPicPr>
        <p:blipFill>
          <a:blip r:embed="rId3" cstate="print"/>
          <a:srcRect/>
          <a:stretch>
            <a:fillRect/>
          </a:stretch>
        </p:blipFill>
        <p:spPr bwMode="auto">
          <a:xfrm>
            <a:off x="5731828" y="1371600"/>
            <a:ext cx="2554287" cy="3581400"/>
          </a:xfrm>
          <a:prstGeom prst="rect">
            <a:avLst/>
          </a:prstGeom>
          <a:noFill/>
          <a:ln>
            <a:solidFill>
              <a:schemeClr val="tx1">
                <a:lumMod val="50000"/>
                <a:lumOff val="50000"/>
              </a:schemeClr>
            </a:solidFill>
          </a:ln>
        </p:spPr>
      </p:pic>
      <p:sp>
        <p:nvSpPr>
          <p:cNvPr id="2" name="Footer Placeholder 1"/>
          <p:cNvSpPr>
            <a:spLocks noGrp="1"/>
          </p:cNvSpPr>
          <p:nvPr>
            <p:ph type="ftr" sz="quarter" idx="10"/>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10986</TotalTime>
  <Words>1200</Words>
  <Application>Microsoft Office PowerPoint</Application>
  <PresentationFormat>On-screen Show (4:3)</PresentationFormat>
  <Paragraphs>110</Paragraphs>
  <Slides>8</Slides>
  <Notes>8</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8</vt:i4>
      </vt:variant>
    </vt:vector>
  </HeadingPairs>
  <TitlesOfParts>
    <vt:vector size="15" baseType="lpstr">
      <vt:lpstr>Arial</vt:lpstr>
      <vt:lpstr>Calibri</vt:lpstr>
      <vt:lpstr>Calibri Light</vt:lpstr>
      <vt:lpstr>Times New Roman</vt:lpstr>
      <vt:lpstr>LtBkgBlueBorder</vt:lpstr>
      <vt:lpstr>LtBkgNoBorder</vt:lpstr>
      <vt:lpstr>Custom Design</vt:lpstr>
      <vt:lpstr>Connecticut Core Standards  for Mathematics</vt:lpstr>
      <vt:lpstr>Teaching with the Standards for Mathematical Practice</vt:lpstr>
      <vt:lpstr>PowerPoint Presentation</vt:lpstr>
      <vt:lpstr>PowerPoint Presentation</vt:lpstr>
      <vt:lpstr>PowerPoint Presentation</vt:lpstr>
      <vt:lpstr>Examining a Lesson </vt:lpstr>
      <vt:lpstr>PowerPoint Presentation</vt:lpstr>
      <vt:lpstr>Pause and Reflect</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509</cp:revision>
  <dcterms:created xsi:type="dcterms:W3CDTF">2014-01-18T18:47:42Z</dcterms:created>
  <dcterms:modified xsi:type="dcterms:W3CDTF">2014-07-09T21:33:31Z</dcterms:modified>
</cp:coreProperties>
</file>