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68" showSpecialPlsOnTitleSld="0" saveSubsetFonts="1">
  <p:sldMasterIdLst>
    <p:sldMasterId id="2147483687" r:id="rId1"/>
    <p:sldMasterId id="2147483711" r:id="rId2"/>
    <p:sldMasterId id="2147483723" r:id="rId3"/>
  </p:sldMasterIdLst>
  <p:notesMasterIdLst>
    <p:notesMasterId r:id="rId7"/>
  </p:notesMasterIdLst>
  <p:handoutMasterIdLst>
    <p:handoutMasterId r:id="rId8"/>
  </p:handoutMasterIdLst>
  <p:sldIdLst>
    <p:sldId id="370" r:id="rId4"/>
    <p:sldId id="381" r:id="rId5"/>
    <p:sldId id="382" r:id="rId6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2932">
          <p15:clr>
            <a:srgbClr val="A4A3A4"/>
          </p15:clr>
        </p15:guide>
        <p15:guide id="4" pos="221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" initials="DB" lastIdx="8" clrIdx="0"/>
  <p:cmAuthor id="1" name="DeCarlo, Sharon" initials="DS" lastIdx="1" clrIdx="1"/>
  <p:cmAuthor id="2" name="Jackson, Dennis" initials="JD" lastIdx="12" clrIdx="2">
    <p:extLst>
      <p:ext uri="{19B8F6BF-5375-455C-9EA6-DF929625EA0E}">
        <p15:presenceInfo xmlns:p15="http://schemas.microsoft.com/office/powerpoint/2012/main" userId="S-1-5-21-1417001333-1682526488-839522115-32878" providerId="AD"/>
      </p:ext>
    </p:extLst>
  </p:cmAuthor>
  <p:cmAuthor id="3" name="Kelley, Nora" initials="KN" lastIdx="1" clrIdx="3">
    <p:extLst>
      <p:ext uri="{19B8F6BF-5375-455C-9EA6-DF929625EA0E}">
        <p15:presenceInfo xmlns:p15="http://schemas.microsoft.com/office/powerpoint/2012/main" userId="S-1-5-21-1417001333-1682526488-839522115-2673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85"/>
    <a:srgbClr val="DF8045"/>
    <a:srgbClr val="FFC000"/>
    <a:srgbClr val="32C658"/>
    <a:srgbClr val="D4ECBA"/>
    <a:srgbClr val="92D050"/>
    <a:srgbClr val="9BBB59"/>
    <a:srgbClr val="E6E6E6"/>
    <a:srgbClr val="1F49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030" autoAdjust="0"/>
    <p:restoredTop sz="85047" autoAdjust="0"/>
  </p:normalViewPr>
  <p:slideViewPr>
    <p:cSldViewPr snapToGrid="0">
      <p:cViewPr varScale="1">
        <p:scale>
          <a:sx n="57" d="100"/>
          <a:sy n="57" d="100"/>
        </p:scale>
        <p:origin x="630" y="3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70" d="100"/>
        <a:sy n="70" d="100"/>
      </p:scale>
      <p:origin x="0" y="-9774"/>
    </p:cViewPr>
  </p:sorterViewPr>
  <p:notesViewPr>
    <p:cSldViewPr snapToGrid="0">
      <p:cViewPr>
        <p:scale>
          <a:sx n="90" d="100"/>
          <a:sy n="90" d="100"/>
        </p:scale>
        <p:origin x="1986" y="-1230"/>
      </p:cViewPr>
      <p:guideLst>
        <p:guide orient="horz" pos="2880"/>
        <p:guide pos="2160"/>
        <p:guide orient="horz" pos="2932"/>
        <p:guide pos="2212"/>
      </p:guideLst>
    </p:cSldViewPr>
  </p:notes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8132" y="0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3B46E3D7-5A05-4181-B712-1EC3FC55BC14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8132" y="8842029"/>
            <a:ext cx="3043343" cy="465455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C2A77012-468A-4389-BDBB-3E5F798584D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878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8132" y="0"/>
            <a:ext cx="3043343" cy="467072"/>
          </a:xfrm>
          <a:prstGeom prst="rect">
            <a:avLst/>
          </a:prstGeom>
        </p:spPr>
        <p:txBody>
          <a:bodyPr vert="horz" lIns="93324" tIns="46662" rIns="93324" bIns="46662" rtlCol="0"/>
          <a:lstStyle>
            <a:lvl1pPr algn="r">
              <a:defRPr sz="1200"/>
            </a:lvl1pPr>
          </a:lstStyle>
          <a:p>
            <a:fld id="{B133EB38-C064-4C52-A35D-D40DB2B7683B}" type="datetimeFigureOut">
              <a:rPr lang="en-US" smtClean="0"/>
              <a:pPr/>
              <a:t>6/25/2014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7638" y="1163638"/>
            <a:ext cx="4187825" cy="3141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324" tIns="46662" rIns="93324" bIns="4666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2310" y="4480004"/>
            <a:ext cx="5618480" cy="3665458"/>
          </a:xfrm>
          <a:prstGeom prst="rect">
            <a:avLst/>
          </a:prstGeom>
        </p:spPr>
        <p:txBody>
          <a:bodyPr vert="horz" lIns="93324" tIns="46662" rIns="93324" bIns="46662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8132" y="8842030"/>
            <a:ext cx="3043343" cy="467071"/>
          </a:xfrm>
          <a:prstGeom prst="rect">
            <a:avLst/>
          </a:prstGeom>
        </p:spPr>
        <p:txBody>
          <a:bodyPr vert="horz" lIns="93324" tIns="46662" rIns="93324" bIns="46662" rtlCol="0" anchor="b"/>
          <a:lstStyle>
            <a:lvl1pPr algn="r">
              <a:defRPr sz="1200"/>
            </a:lvl1pPr>
          </a:lstStyle>
          <a:p>
            <a:fld id="{E538F621-8F2C-4F90-852A-E36809B397B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79244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(Slides 1-5 , including the pre-assessment, will take about 10 minutes total.)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38F621-8F2C-4F90-852A-E36809B397B3}" type="slidenum">
              <a:rPr lang="en-US" smtClean="0"/>
              <a:pPr/>
              <a:t>68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8679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702310" y="4577976"/>
            <a:ext cx="5618480" cy="3665458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144388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63493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6CB26986-BD78-4EC4-A503-44E8A663A55E}" type="datetime1">
              <a:rPr lang="en-US" smtClean="0">
                <a:latin typeface="Arial" pitchFamily="34" charset="0"/>
              </a:rPr>
              <a:pPr/>
              <a:t>6/25/2014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44390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63495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E5951FD-B765-42FF-87D2-C588A0BA8096}" type="slidenum">
              <a:rPr lang="en-US"/>
              <a:pPr/>
              <a:t>69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631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97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b="1" dirty="0" smtClean="0"/>
              <a:t>(Allow 20 minutes for this activity. </a:t>
            </a:r>
          </a:p>
          <a:p>
            <a:r>
              <a:rPr lang="en-US" dirty="0" smtClean="0"/>
              <a:t>5 minutes for individual work, 5 minutes with partner, 5 minutes with table, 5 minutes for share out.  Adjust time as needed</a:t>
            </a:r>
            <a:r>
              <a:rPr lang="en-US" b="1" dirty="0" smtClean="0"/>
              <a:t>.)</a:t>
            </a:r>
          </a:p>
        </p:txBody>
      </p:sp>
      <p:sp>
        <p:nvSpPr>
          <p:cNvPr id="181252" name="Header Placeholder 3"/>
          <p:cNvSpPr>
            <a:spLocks noGrp="1"/>
          </p:cNvSpPr>
          <p:nvPr>
            <p:ph type="hdr" sz="quarter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Public Consulting Group</a:t>
            </a:r>
          </a:p>
        </p:txBody>
      </p:sp>
      <p:sp>
        <p:nvSpPr>
          <p:cNvPr id="159749" name="Date Placeholder 4"/>
          <p:cNvSpPr>
            <a:spLocks noGrp="1"/>
          </p:cNvSpPr>
          <p:nvPr>
            <p:ph type="dt" sz="quarter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anchor="t"/>
          <a:lstStyle/>
          <a:p>
            <a:fld id="{8302B3E3-0554-48B9-A3CE-245D4ED4BAA3}" type="datetime1">
              <a:rPr lang="en-US" smtClean="0">
                <a:latin typeface="Arial" pitchFamily="34" charset="0"/>
              </a:rPr>
              <a:pPr/>
              <a:t>6/25/2014</a:t>
            </a:fld>
            <a:endParaRPr lang="en-US" smtClean="0">
              <a:latin typeface="Arial" pitchFamily="34" charset="0"/>
            </a:endParaRPr>
          </a:p>
        </p:txBody>
      </p:sp>
      <p:sp>
        <p:nvSpPr>
          <p:cNvPr id="181254" name="Footer Placeholder 5"/>
          <p:cNvSpPr>
            <a:spLocks noGrp="1"/>
          </p:cNvSpPr>
          <p:nvPr>
            <p:ph type="ftr" sz="quarter" idx="4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en-US" smtClean="0"/>
              <a:t>www.publicconsultinggroup.com</a:t>
            </a:r>
          </a:p>
        </p:txBody>
      </p:sp>
      <p:sp>
        <p:nvSpPr>
          <p:cNvPr id="159751" name="Slide Number Placeholder 6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C527A99-4119-44DA-A721-DEF9CDD05B23}" type="slidenum">
              <a:rPr lang="en-US"/>
              <a:pPr/>
              <a:t>70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9447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7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8102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7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860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1905000"/>
            <a:ext cx="7681913" cy="1523495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30249" y="4344988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9130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3299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2302515"/>
            <a:ext cx="7886700" cy="1218795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 dirty="0" smtClean="0"/>
              <a:t>Click to edit Master title style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257858"/>
            <a:ext cx="7886700" cy="1231106"/>
          </a:xfrm>
        </p:spPr>
        <p:txBody>
          <a:bodyPr/>
          <a:lstStyle>
            <a:lvl1pPr marL="393192" indent="-402336" algn="l" defTabSz="914363" rtl="0" eaLnBrk="1" latinLnBrk="0" hangingPunct="1">
              <a:lnSpc>
                <a:spcPct val="90000"/>
              </a:lnSpc>
              <a:spcBef>
                <a:spcPts val="1200"/>
              </a:spcBef>
              <a:buFontTx/>
              <a:buBlip>
                <a:blip r:embed="rId2"/>
              </a:buBlip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  <a:lvl2pPr marL="393192" indent="-402336">
              <a:spcBef>
                <a:spcPts val="1200"/>
              </a:spcBef>
              <a:buNone/>
              <a:defRPr lang="en-US" sz="4000" kern="1200" dirty="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</a:t>
            </a:r>
          </a:p>
          <a:p>
            <a:pPr marL="914400" lvl="1" indent="-396875" algn="l" defTabSz="914363" rtl="0" eaLnBrk="1" latinLnBrk="0" hangingPunct="1">
              <a:lnSpc>
                <a:spcPct val="90000"/>
              </a:lnSpc>
              <a:spcBef>
                <a:spcPct val="20000"/>
              </a:spcBef>
              <a:buFontTx/>
              <a:buBlip>
                <a:blip r:embed="rId3"/>
              </a:buBlip>
            </a:pPr>
            <a:r>
              <a:rPr lang="en-US" dirty="0" smtClean="0"/>
              <a:t>Click to edit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888" y="658432"/>
            <a:ext cx="2209524" cy="495238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0" y="3889583"/>
            <a:ext cx="9144000" cy="0"/>
          </a:xfrm>
          <a:prstGeom prst="line">
            <a:avLst/>
          </a:prstGeom>
          <a:ln w="50800"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59922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5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241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4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512603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13626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7800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913626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type="body" idx="13"/>
          </p:nvPr>
        </p:nvSpPr>
        <p:spPr>
          <a:xfrm>
            <a:off x="457200" y="3526736"/>
            <a:ext cx="4040188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half" idx="14"/>
          </p:nvPr>
        </p:nvSpPr>
        <p:spPr>
          <a:xfrm>
            <a:off x="457200" y="3992562"/>
            <a:ext cx="4040188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 baseline="0"/>
            </a:lvl1pPr>
            <a:lvl2pPr marL="0" indent="0">
              <a:buFontTx/>
              <a:buNone/>
              <a:defRPr sz="1400" baseline="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4645025" y="3526736"/>
            <a:ext cx="4041775" cy="457200"/>
          </a:xfrm>
        </p:spPr>
        <p:txBody>
          <a:bodyPr anchor="b">
            <a:normAutofit/>
          </a:bodyPr>
          <a:lstStyle>
            <a:lvl1pPr marL="0" indent="0">
              <a:buNone/>
              <a:defRPr sz="1800" b="1">
                <a:solidFill>
                  <a:srgbClr val="F78E2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ontent Placeholder 5"/>
          <p:cNvSpPr>
            <a:spLocks noGrp="1"/>
          </p:cNvSpPr>
          <p:nvPr>
            <p:ph sz="quarter" idx="16"/>
          </p:nvPr>
        </p:nvSpPr>
        <p:spPr>
          <a:xfrm>
            <a:off x="4645025" y="3992562"/>
            <a:ext cx="4041775" cy="1341438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400" b="1"/>
            </a:lvl1pPr>
            <a:lvl2pPr marL="0" indent="0">
              <a:buFontTx/>
              <a:buNone/>
              <a:defRPr sz="1400"/>
            </a:lvl2pPr>
            <a:lvl3pPr marL="0" indent="0">
              <a:buFontTx/>
              <a:buNone/>
              <a:defRPr sz="1400"/>
            </a:lvl3pPr>
            <a:lvl4pPr marL="0" indent="0">
              <a:buFontTx/>
              <a:buNone/>
              <a:defRPr sz="1400"/>
            </a:lvl4pPr>
            <a:lvl5pPr marL="0" indent="0">
              <a:buFontTx/>
              <a:buNone/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664797"/>
          </a:xfrm>
        </p:spPr>
        <p:txBody>
          <a:bodyPr/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5" name="Footer Placeholder 17"/>
          <p:cNvSpPr>
            <a:spLocks noGrp="1"/>
          </p:cNvSpPr>
          <p:nvPr>
            <p:ph type="ftr" sz="quarter" idx="17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6" name="Slide Number Placeholder 18"/>
          <p:cNvSpPr>
            <a:spLocks noGrp="1"/>
          </p:cNvSpPr>
          <p:nvPr>
            <p:ph type="sldNum" sz="quarter" idx="18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9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3660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533400" y="1524000"/>
            <a:ext cx="8153400" cy="38862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63562"/>
            <a:ext cx="6858000" cy="655638"/>
          </a:xfrm>
        </p:spPr>
        <p:txBody>
          <a:bodyPr>
            <a:noAutofit/>
          </a:bodyPr>
          <a:lstStyle>
            <a:lvl1pPr>
              <a:defRPr lang="en-US" dirty="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5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90630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06152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80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 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1049972"/>
          </a:xfrm>
        </p:spPr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7320"/>
            <a:ext cx="8382000" cy="4244969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672968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2030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475514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5666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5443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20275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32609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22636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3134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85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3719879"/>
            <a:ext cx="7886700" cy="66479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387798"/>
          </a:xfrm>
        </p:spPr>
        <p:txBody>
          <a:bodyPr/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156898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48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3886200" cy="3841528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68872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228600"/>
            <a:ext cx="7886700" cy="664797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4048" y="1284045"/>
            <a:ext cx="3868340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4048" y="1806789"/>
            <a:ext cx="3868340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84045"/>
            <a:ext cx="3887391" cy="3323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06789"/>
            <a:ext cx="3887391" cy="3199374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9082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n-US" dirty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218607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60069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987426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58403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487837"/>
            <a:ext cx="3017520" cy="30836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83986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048" y="859572"/>
            <a:ext cx="3017520" cy="1371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859572"/>
            <a:ext cx="4629150" cy="492454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4048" y="2344479"/>
            <a:ext cx="3017520" cy="338328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54782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4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5.xml"/><Relationship Id="rId10" Type="http://schemas.openxmlformats.org/officeDocument/2006/relationships/image" Target="../media/image6.png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5" descr="7-00029_BAK_v03TOP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 rot="10800000">
            <a:off x="0" y="6008687"/>
            <a:ext cx="9159875" cy="84931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381000" y="6071616"/>
            <a:ext cx="2203704" cy="484632"/>
          </a:xfrm>
          <a:prstGeom prst="rect">
            <a:avLst/>
          </a:prstGeom>
          <a:blipFill>
            <a:blip r:embed="rId14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EE3D4692-A625-460F-A072-DE10EEAA57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5418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90" r:id="rId2"/>
    <p:sldLayoutId id="2147483722" r:id="rId3"/>
    <p:sldLayoutId id="2147483718" r:id="rId4"/>
    <p:sldLayoutId id="2147483719" r:id="rId5"/>
    <p:sldLayoutId id="2147483694" r:id="rId6"/>
    <p:sldLayoutId id="2147483695" r:id="rId7"/>
    <p:sldLayoutId id="2147483720" r:id="rId8"/>
    <p:sldLayoutId id="2147483721" r:id="rId9"/>
    <p:sldLayoutId id="2147483710" r:id="rId10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5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9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4797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969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381000" y="6299071"/>
            <a:ext cx="2203704" cy="484632"/>
          </a:xfrm>
          <a:prstGeom prst="rect">
            <a:avLst/>
          </a:prstGeom>
          <a:blipFill>
            <a:blip r:embed="rId10" cstate="print"/>
            <a:stretch>
              <a:fillRect/>
            </a:stretch>
          </a:blipFill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7" name="Slide Number Placeholder 18"/>
          <p:cNvSpPr>
            <a:spLocks noGrp="1"/>
          </p:cNvSpPr>
          <p:nvPr>
            <p:ph type="sldNum" sz="quarter" idx="4"/>
          </p:nvPr>
        </p:nvSpPr>
        <p:spPr>
          <a:xfrm>
            <a:off x="7482840" y="6358824"/>
            <a:ext cx="12801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>
              <a:defRPr lang="en-US" sz="160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algn="r"/>
            <a:fld id="{8D79BE21-F712-4A53-802B-F850200F0AA7}" type="slidenum">
              <a:rPr lang="en-US" smtClean="0"/>
              <a:pPr algn="r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6043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35" r:id="rId3"/>
    <p:sldLayoutId id="2147483714" r:id="rId4"/>
    <p:sldLayoutId id="2147483715" r:id="rId5"/>
    <p:sldLayoutId id="2147483716" r:id="rId6"/>
    <p:sldLayoutId id="2147483717" r:id="rId7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363" rtl="0" eaLnBrk="1" latinLnBrk="0" hangingPunct="1">
        <a:lnSpc>
          <a:spcPct val="90000"/>
        </a:lnSpc>
        <a:spcBef>
          <a:spcPct val="0"/>
        </a:spcBef>
        <a:buNone/>
        <a:defRPr lang="en-US" sz="4800" b="0" kern="1200" cap="none" spc="-150" dirty="0" smtClean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n-ea"/>
          <a:cs typeface="Arial" charset="0"/>
        </a:defRPr>
      </a:lvl1pPr>
    </p:titleStyle>
    <p:bodyStyle>
      <a:lvl1pPr marL="396875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1"/>
        </a:buBlip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3968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8888" indent="-344488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4963" indent="-346075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941513" indent="-336550" algn="l" defTabSz="914363" rtl="0" eaLnBrk="1" latinLnBrk="0" hangingPunct="1">
        <a:lnSpc>
          <a:spcPct val="90000"/>
        </a:lnSpc>
        <a:spcBef>
          <a:spcPct val="20000"/>
        </a:spcBef>
        <a:buFontTx/>
        <a:buBlip>
          <a:blip r:embed="rId12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 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5C1135-EF3A-441C-9DC2-8C709DF76F7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3859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49" y="2253360"/>
            <a:ext cx="7681913" cy="1523495"/>
          </a:xfrm>
        </p:spPr>
        <p:txBody>
          <a:bodyPr/>
          <a:lstStyle/>
          <a:p>
            <a:r>
              <a:rPr lang="en-US" sz="4400" dirty="0" smtClean="0"/>
              <a:t>Connecticut Core Standards </a:t>
            </a:r>
            <a:br>
              <a:rPr lang="en-US" sz="4400" dirty="0" smtClean="0"/>
            </a:br>
            <a:r>
              <a:rPr lang="en-US" sz="4400" dirty="0" smtClean="0"/>
              <a:t>for English Language Arts &amp; Literacy</a:t>
            </a:r>
            <a:endParaRPr lang="en-US" sz="4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730249" y="3811800"/>
            <a:ext cx="7681913" cy="461665"/>
          </a:xfrm>
        </p:spPr>
        <p:txBody>
          <a:bodyPr/>
          <a:lstStyle/>
          <a:p>
            <a:pPr lvl="0"/>
            <a:r>
              <a:rPr lang="en-US" sz="4000" dirty="0" smtClean="0"/>
              <a:t>Systems of Professional Learning</a:t>
            </a:r>
          </a:p>
        </p:txBody>
      </p:sp>
      <p:sp>
        <p:nvSpPr>
          <p:cNvPr id="7" name="Subtitle 5"/>
          <p:cNvSpPr txBox="1">
            <a:spLocks/>
          </p:cNvSpPr>
          <p:nvPr/>
        </p:nvSpPr>
        <p:spPr>
          <a:xfrm>
            <a:off x="730249" y="4545488"/>
            <a:ext cx="5835543" cy="1106970"/>
          </a:xfrm>
          <a:prstGeom prst="rect">
            <a:avLst/>
          </a:prstGeom>
        </p:spPr>
        <p:txBody>
          <a:bodyPr vert="horz" wrap="square" lIns="91440" tIns="45720" rIns="91440" bIns="45720" rtlCol="0">
            <a:sp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i="1" kern="1200">
                <a:solidFill>
                  <a:schemeClr val="bg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i="0" dirty="0" smtClean="0">
                <a:solidFill>
                  <a:schemeClr val="tx2"/>
                </a:solidFill>
              </a:rPr>
              <a:t>Module 1 Grades K–5: </a:t>
            </a:r>
          </a:p>
          <a:p>
            <a:r>
              <a:rPr lang="en-US" i="0" dirty="0" smtClean="0">
                <a:solidFill>
                  <a:schemeClr val="tx2"/>
                </a:solidFill>
              </a:rPr>
              <a:t>Focus on Instructional Shifts</a:t>
            </a:r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0" r="9930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6444" y="169357"/>
            <a:ext cx="1371600" cy="16383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0890" y="371250"/>
            <a:ext cx="4000000" cy="88888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15524" y="5985220"/>
            <a:ext cx="21544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/>
                </a:solidFill>
              </a:rPr>
              <a:t>Activity 7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82232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Activity 7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Reflect, Pair, Share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3D4692-A625-460F-A072-DE10EEAA5719}" type="slidenum">
              <a:rPr lang="en-US" smtClean="0"/>
              <a:pPr/>
              <a:t>69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7908634" y="2202207"/>
            <a:ext cx="1262044" cy="2143125"/>
          </a:xfrm>
          <a:prstGeom prst="rect">
            <a:avLst/>
          </a:prstGeom>
        </p:spPr>
      </p:pic>
      <p:pic>
        <p:nvPicPr>
          <p:cNvPr id="8" name="Picture 5" descr="Picture10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3888" y="5699551"/>
            <a:ext cx="947738" cy="1033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5"/>
          <p:cNvSpPr txBox="1">
            <a:spLocks noChangeArrowheads="1"/>
          </p:cNvSpPr>
          <p:nvPr/>
        </p:nvSpPr>
        <p:spPr bwMode="auto">
          <a:xfrm>
            <a:off x="450057" y="5878225"/>
            <a:ext cx="12954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dirty="0" smtClean="0"/>
              <a:t>Page 41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86903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Title 2"/>
          <p:cNvSpPr>
            <a:spLocks noGrp="1"/>
          </p:cNvSpPr>
          <p:nvPr>
            <p:ph type="title"/>
          </p:nvPr>
        </p:nvSpPr>
        <p:spPr>
          <a:xfrm>
            <a:off x="1138334" y="228600"/>
            <a:ext cx="7399113" cy="1066800"/>
          </a:xfrm>
        </p:spPr>
        <p:txBody>
          <a:bodyPr>
            <a:normAutofit/>
          </a:bodyPr>
          <a:lstStyle/>
          <a:p>
            <a:r>
              <a:rPr lang="en-US" dirty="0"/>
              <a:t>Activity 7: </a:t>
            </a:r>
            <a:r>
              <a:rPr lang="en-US" dirty="0" smtClean="0"/>
              <a:t>Reflect, Pair, Share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783770" y="1157220"/>
          <a:ext cx="7926279" cy="4509838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926279"/>
              </a:tblGrid>
              <a:tr h="524373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  <a:tabLst>
                          <a:tab pos="168275" algn="l"/>
                        </a:tabLst>
                      </a:pPr>
                      <a:r>
                        <a:rPr lang="en-US" sz="2800" b="0" baseline="0" dirty="0" smtClean="0"/>
                        <a:t>	Reflect, Pair, Share</a:t>
                      </a:r>
                      <a:endParaRPr lang="en-US" sz="2800" b="0" dirty="0"/>
                    </a:p>
                  </a:txBody>
                  <a:tcPr marT="45721" marB="45721"/>
                </a:tc>
              </a:tr>
              <a:tr h="3857358">
                <a:tc>
                  <a:txBody>
                    <a:bodyPr/>
                    <a:lstStyle/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dirty="0" smtClean="0"/>
                        <a:t>Review</a:t>
                      </a:r>
                      <a:r>
                        <a:rPr lang="en-US" sz="2800" baseline="0" dirty="0" smtClean="0"/>
                        <a:t> your notes and activities from today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Jot down 3–4 items addressed today that have the greatest implications for instructional practice in your school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Compare your notes with a partner at your table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Decide on a shared list of 3–4 items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Compare your list with other pairs at your table</a:t>
                      </a:r>
                    </a:p>
                    <a:p>
                      <a:pPr marL="342900" marR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2800" baseline="0" dirty="0" smtClean="0"/>
                        <a:t>Decide on a prioritized list of 3–4 items for </a:t>
                      </a:r>
                      <a:br>
                        <a:rPr lang="en-US" sz="2800" baseline="0" dirty="0" smtClean="0"/>
                      </a:br>
                      <a:r>
                        <a:rPr lang="en-US" sz="2800" baseline="0" dirty="0" smtClean="0"/>
                        <a:t>your table</a:t>
                      </a:r>
                      <a:endParaRPr lang="en-US" sz="2800" dirty="0"/>
                    </a:p>
                  </a:txBody>
                  <a:tcPr marT="45721" marB="45721"/>
                </a:tc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 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6559296" y="6074282"/>
            <a:ext cx="2203704" cy="484632"/>
          </a:xfrm>
          <a:prstGeom prst="rect">
            <a:avLst/>
          </a:prstGeom>
        </p:spPr>
        <p:txBody>
          <a:bodyPr/>
          <a:lstStyle/>
          <a:p>
            <a:pPr algn="r"/>
            <a:fld id="{EE3D4692-A625-460F-A072-DE10EEAA5719}" type="slidenum">
              <a:rPr lang="en-US" smtClean="0"/>
              <a:pPr algn="r"/>
              <a:t>70</a:t>
            </a:fld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47" r="21365"/>
          <a:stretch/>
        </p:blipFill>
        <p:spPr>
          <a:xfrm>
            <a:off x="133353" y="16"/>
            <a:ext cx="858190" cy="1457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03841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tBkgBlue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LtBkgNoBorder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300" dirty="0" smtClean="0">
            <a:solidFill>
              <a:schemeClr val="tx1"/>
            </a:solidFill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Blue Warm 4-6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569268"/>
      </a:accent4>
      <a:accent5>
        <a:srgbClr val="5AA2AE"/>
      </a:accent5>
      <a:accent6>
        <a:srgbClr val="8C62B2"/>
      </a:accent6>
      <a:hlink>
        <a:srgbClr val="0000FF"/>
      </a:hlink>
      <a:folHlink>
        <a:srgbClr val="0000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BlueBar</Template>
  <TotalTime>8414</TotalTime>
  <Words>158</Words>
  <Application>Microsoft Office PowerPoint</Application>
  <PresentationFormat>On-screen Show (4:3)</PresentationFormat>
  <Paragraphs>31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LtBkgBlueBorder</vt:lpstr>
      <vt:lpstr>LtBkgNoBorder</vt:lpstr>
      <vt:lpstr>Custom Design</vt:lpstr>
      <vt:lpstr>Connecticut Core Standards  for English Language Arts &amp; Literacy</vt:lpstr>
      <vt:lpstr>  Activity 7</vt:lpstr>
      <vt:lpstr>Activity 7: Reflect, Pair, Share</vt:lpstr>
    </vt:vector>
  </TitlesOfParts>
  <Company>Public Consulting Group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CT Systems of Professional Learning</dc:title>
  <dc:creator>PCG Education</dc:creator>
  <cp:lastModifiedBy>Wade, Michelle</cp:lastModifiedBy>
  <cp:revision>373</cp:revision>
  <dcterms:created xsi:type="dcterms:W3CDTF">2014-01-18T18:47:42Z</dcterms:created>
  <dcterms:modified xsi:type="dcterms:W3CDTF">2014-06-25T20:26:08Z</dcterms:modified>
</cp:coreProperties>
</file>