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57" showSpecialPlsOnTitleSld="0" saveSubsetFonts="1">
  <p:sldMasterIdLst>
    <p:sldMasterId id="2147483687" r:id="rId1"/>
    <p:sldMasterId id="2147483711" r:id="rId2"/>
    <p:sldMasterId id="2147483723" r:id="rId3"/>
  </p:sldMasterIdLst>
  <p:notesMasterIdLst>
    <p:notesMasterId r:id="rId8"/>
  </p:notesMasterIdLst>
  <p:handoutMasterIdLst>
    <p:handoutMasterId r:id="rId9"/>
  </p:handoutMasterIdLst>
  <p:sldIdLst>
    <p:sldId id="370" r:id="rId4"/>
    <p:sldId id="378" r:id="rId5"/>
    <p:sldId id="366" r:id="rId6"/>
    <p:sldId id="368" r:id="rId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85"/>
    <a:srgbClr val="DF8045"/>
    <a:srgbClr val="FFC000"/>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06" autoAdjust="0"/>
    <p:restoredTop sz="81869" autoAdjust="0"/>
  </p:normalViewPr>
  <p:slideViewPr>
    <p:cSldViewPr snapToGrid="0">
      <p:cViewPr varScale="1">
        <p:scale>
          <a:sx n="54" d="100"/>
          <a:sy n="54" d="100"/>
        </p:scale>
        <p:origin x="720" y="54"/>
      </p:cViewPr>
      <p:guideLst>
        <p:guide orient="horz" pos="2160"/>
        <p:guide pos="2880"/>
      </p:guideLst>
    </p:cSldViewPr>
  </p:slideViewPr>
  <p:outlineViewPr>
    <p:cViewPr>
      <p:scale>
        <a:sx n="33" d="100"/>
        <a:sy n="33" d="100"/>
      </p:scale>
      <p:origin x="0" y="3360"/>
    </p:cViewPr>
  </p:outlineViewPr>
  <p:notesTextViewPr>
    <p:cViewPr>
      <p:scale>
        <a:sx n="200" d="100"/>
        <a:sy n="200" d="100"/>
      </p:scale>
      <p:origin x="0" y="0"/>
    </p:cViewPr>
  </p:notesTextViewPr>
  <p:sorterViewPr>
    <p:cViewPr>
      <p:scale>
        <a:sx n="100" d="100"/>
        <a:sy n="100" d="100"/>
      </p:scale>
      <p:origin x="0" y="-20610"/>
    </p:cViewPr>
  </p:sorterViewPr>
  <p:notesViewPr>
    <p:cSldViewPr snapToGrid="0">
      <p:cViewPr>
        <p:scale>
          <a:sx n="100" d="100"/>
          <a:sy n="100" d="100"/>
        </p:scale>
        <p:origin x="732" y="-1398"/>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7C6C13-CD51-4391-B678-BE9335EA39B9}" type="doc">
      <dgm:prSet loTypeId="urn:microsoft.com/office/officeart/2005/8/layout/hList3" loCatId="list" qsTypeId="urn:microsoft.com/office/officeart/2005/8/quickstyle/simple1" qsCatId="simple" csTypeId="urn:microsoft.com/office/officeart/2005/8/colors/accent5_1" csCatId="accent5" phldr="1"/>
      <dgm:spPr/>
      <dgm:t>
        <a:bodyPr/>
        <a:lstStyle/>
        <a:p>
          <a:endParaRPr lang="en-US"/>
        </a:p>
      </dgm:t>
    </dgm:pt>
    <dgm:pt modelId="{93B418E7-01BC-447D-A75E-6614A71A0D03}">
      <dgm:prSet phldrT="[Text]" custT="1"/>
      <dgm:spPr/>
      <dgm:t>
        <a:bodyPr/>
        <a:lstStyle/>
        <a:p>
          <a:r>
            <a:rPr lang="en-US" sz="3200" b="1" dirty="0" smtClean="0"/>
            <a:t>Use the EQuIP Rubric to examine alignment of units and lessons to CCS-ELA &amp; Literacy:</a:t>
          </a:r>
          <a:endParaRPr lang="en-US" sz="3200" dirty="0"/>
        </a:p>
      </dgm:t>
    </dgm:pt>
    <dgm:pt modelId="{7E4B3CDC-88D1-4A37-A7B3-FCD82830CDC8}" type="parTrans" cxnId="{EFF89D8D-3C0B-4B5E-9536-82D3A567155A}">
      <dgm:prSet/>
      <dgm:spPr/>
      <dgm:t>
        <a:bodyPr/>
        <a:lstStyle/>
        <a:p>
          <a:endParaRPr lang="en-US"/>
        </a:p>
      </dgm:t>
    </dgm:pt>
    <dgm:pt modelId="{814F5411-5EBE-4279-9AE3-6ADFB0057E8B}" type="sibTrans" cxnId="{EFF89D8D-3C0B-4B5E-9536-82D3A567155A}">
      <dgm:prSet/>
      <dgm:spPr/>
      <dgm:t>
        <a:bodyPr/>
        <a:lstStyle/>
        <a:p>
          <a:endParaRPr lang="en-US"/>
        </a:p>
      </dgm:t>
    </dgm:pt>
    <dgm:pt modelId="{390782E3-E573-4B55-ABCC-B0B2A594CBE9}">
      <dgm:prSet phldrT="[Text]"/>
      <dgm:spPr/>
      <dgm:t>
        <a:bodyPr/>
        <a:lstStyle/>
        <a:p>
          <a:r>
            <a:rPr lang="en-US" dirty="0" smtClean="0"/>
            <a:t>Alignment to the depth of CCS-ELA &amp; Literacy</a:t>
          </a:r>
          <a:endParaRPr lang="en-US" dirty="0"/>
        </a:p>
      </dgm:t>
    </dgm:pt>
    <dgm:pt modelId="{979AC30C-F709-4395-BBED-443B9D109F37}" type="parTrans" cxnId="{3346B870-84CF-43E6-8D3E-67AA544B4C9A}">
      <dgm:prSet/>
      <dgm:spPr/>
      <dgm:t>
        <a:bodyPr/>
        <a:lstStyle/>
        <a:p>
          <a:endParaRPr lang="en-US"/>
        </a:p>
      </dgm:t>
    </dgm:pt>
    <dgm:pt modelId="{52C55268-5A54-4C3C-BEFE-2DAF1AB6AA32}" type="sibTrans" cxnId="{3346B870-84CF-43E6-8D3E-67AA544B4C9A}">
      <dgm:prSet/>
      <dgm:spPr/>
      <dgm:t>
        <a:bodyPr/>
        <a:lstStyle/>
        <a:p>
          <a:endParaRPr lang="en-US"/>
        </a:p>
      </dgm:t>
    </dgm:pt>
    <dgm:pt modelId="{6E2AD0AA-4F15-4850-B34A-CBB93074C067}">
      <dgm:prSet phldrT="[Text]"/>
      <dgm:spPr/>
      <dgm:t>
        <a:bodyPr/>
        <a:lstStyle/>
        <a:p>
          <a:r>
            <a:rPr lang="en-US" dirty="0" smtClean="0"/>
            <a:t>Key shifts in the CCS-ELA &amp; Literacy</a:t>
          </a:r>
          <a:endParaRPr lang="en-US" dirty="0"/>
        </a:p>
      </dgm:t>
    </dgm:pt>
    <dgm:pt modelId="{A88EE1D5-D93D-43AE-9D5C-540BBCFFCDE5}" type="parTrans" cxnId="{5D52FE89-6D7B-4190-A48E-3AE6DAA171D7}">
      <dgm:prSet/>
      <dgm:spPr/>
      <dgm:t>
        <a:bodyPr/>
        <a:lstStyle/>
        <a:p>
          <a:endParaRPr lang="en-US"/>
        </a:p>
      </dgm:t>
    </dgm:pt>
    <dgm:pt modelId="{A4C550F3-9E0B-43A2-8FEB-414E414B4719}" type="sibTrans" cxnId="{5D52FE89-6D7B-4190-A48E-3AE6DAA171D7}">
      <dgm:prSet/>
      <dgm:spPr/>
      <dgm:t>
        <a:bodyPr/>
        <a:lstStyle/>
        <a:p>
          <a:endParaRPr lang="en-US"/>
        </a:p>
      </dgm:t>
    </dgm:pt>
    <dgm:pt modelId="{BDF4520C-644B-411F-A4AC-5E0BA225D855}">
      <dgm:prSet phldrT="[Text]"/>
      <dgm:spPr/>
      <dgm:t>
        <a:bodyPr/>
        <a:lstStyle/>
        <a:p>
          <a:r>
            <a:rPr lang="en-US" dirty="0" smtClean="0"/>
            <a:t>Instructional supports</a:t>
          </a:r>
          <a:endParaRPr lang="en-US" dirty="0"/>
        </a:p>
      </dgm:t>
    </dgm:pt>
    <dgm:pt modelId="{15219701-5B78-4206-ABB8-516A88D2B37B}" type="parTrans" cxnId="{DF853C61-A50D-43AD-B137-9CB8FBE8E707}">
      <dgm:prSet/>
      <dgm:spPr/>
      <dgm:t>
        <a:bodyPr/>
        <a:lstStyle/>
        <a:p>
          <a:endParaRPr lang="en-US"/>
        </a:p>
      </dgm:t>
    </dgm:pt>
    <dgm:pt modelId="{0536C674-02D9-48B7-80E8-7725C923D204}" type="sibTrans" cxnId="{DF853C61-A50D-43AD-B137-9CB8FBE8E707}">
      <dgm:prSet/>
      <dgm:spPr/>
      <dgm:t>
        <a:bodyPr/>
        <a:lstStyle/>
        <a:p>
          <a:endParaRPr lang="en-US"/>
        </a:p>
      </dgm:t>
    </dgm:pt>
    <dgm:pt modelId="{D7D531AF-EB7C-4A83-BDE9-B61D6310D6D6}">
      <dgm:prSet phldrT="[Text]"/>
      <dgm:spPr/>
      <dgm:t>
        <a:bodyPr/>
        <a:lstStyle/>
        <a:p>
          <a:r>
            <a:rPr lang="en-US" dirty="0" smtClean="0"/>
            <a:t>Assessment</a:t>
          </a:r>
          <a:endParaRPr lang="en-US" dirty="0"/>
        </a:p>
      </dgm:t>
    </dgm:pt>
    <dgm:pt modelId="{1C033BF5-4135-47CD-80D9-C28D3DCD8496}" type="parTrans" cxnId="{D1BCBD97-100E-4A36-BD67-28E32D245A37}">
      <dgm:prSet/>
      <dgm:spPr/>
      <dgm:t>
        <a:bodyPr/>
        <a:lstStyle/>
        <a:p>
          <a:endParaRPr lang="en-US"/>
        </a:p>
      </dgm:t>
    </dgm:pt>
    <dgm:pt modelId="{04504C9A-6F7D-4F56-A583-8AAE1D45B44B}" type="sibTrans" cxnId="{D1BCBD97-100E-4A36-BD67-28E32D245A37}">
      <dgm:prSet/>
      <dgm:spPr/>
      <dgm:t>
        <a:bodyPr/>
        <a:lstStyle/>
        <a:p>
          <a:endParaRPr lang="en-US"/>
        </a:p>
      </dgm:t>
    </dgm:pt>
    <dgm:pt modelId="{5A6B6E67-8678-4690-AE67-9B64A89DC1A5}" type="pres">
      <dgm:prSet presAssocID="{197C6C13-CD51-4391-B678-BE9335EA39B9}" presName="composite" presStyleCnt="0">
        <dgm:presLayoutVars>
          <dgm:chMax val="1"/>
          <dgm:dir/>
          <dgm:resizeHandles val="exact"/>
        </dgm:presLayoutVars>
      </dgm:prSet>
      <dgm:spPr/>
      <dgm:t>
        <a:bodyPr/>
        <a:lstStyle/>
        <a:p>
          <a:endParaRPr lang="en-US"/>
        </a:p>
      </dgm:t>
    </dgm:pt>
    <dgm:pt modelId="{BBA3838E-167D-404A-A07E-BBBB5DB4E113}" type="pres">
      <dgm:prSet presAssocID="{93B418E7-01BC-447D-A75E-6614A71A0D03}" presName="roof" presStyleLbl="dkBgShp" presStyleIdx="0" presStyleCnt="2" custLinFactNeighborX="1250" custLinFactNeighborY="-2083"/>
      <dgm:spPr/>
      <dgm:t>
        <a:bodyPr/>
        <a:lstStyle/>
        <a:p>
          <a:endParaRPr lang="en-US"/>
        </a:p>
      </dgm:t>
    </dgm:pt>
    <dgm:pt modelId="{484FAD17-5044-433B-A399-826D2A5756AE}" type="pres">
      <dgm:prSet presAssocID="{93B418E7-01BC-447D-A75E-6614A71A0D03}" presName="pillars" presStyleCnt="0"/>
      <dgm:spPr/>
      <dgm:t>
        <a:bodyPr/>
        <a:lstStyle/>
        <a:p>
          <a:endParaRPr lang="en-US"/>
        </a:p>
      </dgm:t>
    </dgm:pt>
    <dgm:pt modelId="{BE6C435C-EB69-474B-8CE6-6905219621D9}" type="pres">
      <dgm:prSet presAssocID="{93B418E7-01BC-447D-A75E-6614A71A0D03}" presName="pillar1" presStyleLbl="node1" presStyleIdx="0" presStyleCnt="4">
        <dgm:presLayoutVars>
          <dgm:bulletEnabled val="1"/>
        </dgm:presLayoutVars>
      </dgm:prSet>
      <dgm:spPr/>
      <dgm:t>
        <a:bodyPr/>
        <a:lstStyle/>
        <a:p>
          <a:endParaRPr lang="en-US"/>
        </a:p>
      </dgm:t>
    </dgm:pt>
    <dgm:pt modelId="{6458E1BC-E7E9-49BA-9F2E-0ED8296A91A4}" type="pres">
      <dgm:prSet presAssocID="{6E2AD0AA-4F15-4850-B34A-CBB93074C067}" presName="pillarX" presStyleLbl="node1" presStyleIdx="1" presStyleCnt="4">
        <dgm:presLayoutVars>
          <dgm:bulletEnabled val="1"/>
        </dgm:presLayoutVars>
      </dgm:prSet>
      <dgm:spPr/>
      <dgm:t>
        <a:bodyPr/>
        <a:lstStyle/>
        <a:p>
          <a:endParaRPr lang="en-US"/>
        </a:p>
      </dgm:t>
    </dgm:pt>
    <dgm:pt modelId="{D7B7F3B9-B46F-42D7-870B-640D8D6BEEC1}" type="pres">
      <dgm:prSet presAssocID="{BDF4520C-644B-411F-A4AC-5E0BA225D855}" presName="pillarX" presStyleLbl="node1" presStyleIdx="2" presStyleCnt="4">
        <dgm:presLayoutVars>
          <dgm:bulletEnabled val="1"/>
        </dgm:presLayoutVars>
      </dgm:prSet>
      <dgm:spPr/>
      <dgm:t>
        <a:bodyPr/>
        <a:lstStyle/>
        <a:p>
          <a:endParaRPr lang="en-US"/>
        </a:p>
      </dgm:t>
    </dgm:pt>
    <dgm:pt modelId="{E67F2C63-E278-49A8-B6A2-C70758E73895}" type="pres">
      <dgm:prSet presAssocID="{D7D531AF-EB7C-4A83-BDE9-B61D6310D6D6}" presName="pillarX" presStyleLbl="node1" presStyleIdx="3" presStyleCnt="4">
        <dgm:presLayoutVars>
          <dgm:bulletEnabled val="1"/>
        </dgm:presLayoutVars>
      </dgm:prSet>
      <dgm:spPr/>
      <dgm:t>
        <a:bodyPr/>
        <a:lstStyle/>
        <a:p>
          <a:endParaRPr lang="en-US"/>
        </a:p>
      </dgm:t>
    </dgm:pt>
    <dgm:pt modelId="{99AB4FB4-85CE-48E1-8491-1BF8FF4D988E}" type="pres">
      <dgm:prSet presAssocID="{93B418E7-01BC-447D-A75E-6614A71A0D03}" presName="base" presStyleLbl="dkBgShp" presStyleIdx="1" presStyleCnt="2"/>
      <dgm:spPr/>
      <dgm:t>
        <a:bodyPr/>
        <a:lstStyle/>
        <a:p>
          <a:endParaRPr lang="en-US"/>
        </a:p>
      </dgm:t>
    </dgm:pt>
  </dgm:ptLst>
  <dgm:cxnLst>
    <dgm:cxn modelId="{3346B870-84CF-43E6-8D3E-67AA544B4C9A}" srcId="{93B418E7-01BC-447D-A75E-6614A71A0D03}" destId="{390782E3-E573-4B55-ABCC-B0B2A594CBE9}" srcOrd="0" destOrd="0" parTransId="{979AC30C-F709-4395-BBED-443B9D109F37}" sibTransId="{52C55268-5A54-4C3C-BEFE-2DAF1AB6AA32}"/>
    <dgm:cxn modelId="{3208BECB-7F43-4AF5-83B4-F5501B4B70D9}" type="presOf" srcId="{390782E3-E573-4B55-ABCC-B0B2A594CBE9}" destId="{BE6C435C-EB69-474B-8CE6-6905219621D9}" srcOrd="0" destOrd="0" presId="urn:microsoft.com/office/officeart/2005/8/layout/hList3"/>
    <dgm:cxn modelId="{D1BCBD97-100E-4A36-BD67-28E32D245A37}" srcId="{93B418E7-01BC-447D-A75E-6614A71A0D03}" destId="{D7D531AF-EB7C-4A83-BDE9-B61D6310D6D6}" srcOrd="3" destOrd="0" parTransId="{1C033BF5-4135-47CD-80D9-C28D3DCD8496}" sibTransId="{04504C9A-6F7D-4F56-A583-8AAE1D45B44B}"/>
    <dgm:cxn modelId="{DF853C61-A50D-43AD-B137-9CB8FBE8E707}" srcId="{93B418E7-01BC-447D-A75E-6614A71A0D03}" destId="{BDF4520C-644B-411F-A4AC-5E0BA225D855}" srcOrd="2" destOrd="0" parTransId="{15219701-5B78-4206-ABB8-516A88D2B37B}" sibTransId="{0536C674-02D9-48B7-80E8-7725C923D204}"/>
    <dgm:cxn modelId="{AC9CFB46-50E0-4363-B377-214E58D42FCB}" type="presOf" srcId="{BDF4520C-644B-411F-A4AC-5E0BA225D855}" destId="{D7B7F3B9-B46F-42D7-870B-640D8D6BEEC1}" srcOrd="0" destOrd="0" presId="urn:microsoft.com/office/officeart/2005/8/layout/hList3"/>
    <dgm:cxn modelId="{EFF89D8D-3C0B-4B5E-9536-82D3A567155A}" srcId="{197C6C13-CD51-4391-B678-BE9335EA39B9}" destId="{93B418E7-01BC-447D-A75E-6614A71A0D03}" srcOrd="0" destOrd="0" parTransId="{7E4B3CDC-88D1-4A37-A7B3-FCD82830CDC8}" sibTransId="{814F5411-5EBE-4279-9AE3-6ADFB0057E8B}"/>
    <dgm:cxn modelId="{6BAF19E8-78A7-47A6-B095-1FA8495F1AF3}" type="presOf" srcId="{197C6C13-CD51-4391-B678-BE9335EA39B9}" destId="{5A6B6E67-8678-4690-AE67-9B64A89DC1A5}" srcOrd="0" destOrd="0" presId="urn:microsoft.com/office/officeart/2005/8/layout/hList3"/>
    <dgm:cxn modelId="{5556074E-E4B0-4BDA-81A7-A7D35032ACB4}" type="presOf" srcId="{93B418E7-01BC-447D-A75E-6614A71A0D03}" destId="{BBA3838E-167D-404A-A07E-BBBB5DB4E113}" srcOrd="0" destOrd="0" presId="urn:microsoft.com/office/officeart/2005/8/layout/hList3"/>
    <dgm:cxn modelId="{041799E9-98DB-435C-93EA-8B8AE30A885A}" type="presOf" srcId="{6E2AD0AA-4F15-4850-B34A-CBB93074C067}" destId="{6458E1BC-E7E9-49BA-9F2E-0ED8296A91A4}" srcOrd="0" destOrd="0" presId="urn:microsoft.com/office/officeart/2005/8/layout/hList3"/>
    <dgm:cxn modelId="{5D52FE89-6D7B-4190-A48E-3AE6DAA171D7}" srcId="{93B418E7-01BC-447D-A75E-6614A71A0D03}" destId="{6E2AD0AA-4F15-4850-B34A-CBB93074C067}" srcOrd="1" destOrd="0" parTransId="{A88EE1D5-D93D-43AE-9D5C-540BBCFFCDE5}" sibTransId="{A4C550F3-9E0B-43A2-8FEB-414E414B4719}"/>
    <dgm:cxn modelId="{C8CB1F17-D820-4F9E-87F7-2E15CAF49F30}" type="presOf" srcId="{D7D531AF-EB7C-4A83-BDE9-B61D6310D6D6}" destId="{E67F2C63-E278-49A8-B6A2-C70758E73895}" srcOrd="0" destOrd="0" presId="urn:microsoft.com/office/officeart/2005/8/layout/hList3"/>
    <dgm:cxn modelId="{5CF77281-C8CD-46A8-97F4-2ACF9281BD6C}" type="presParOf" srcId="{5A6B6E67-8678-4690-AE67-9B64A89DC1A5}" destId="{BBA3838E-167D-404A-A07E-BBBB5DB4E113}" srcOrd="0" destOrd="0" presId="urn:microsoft.com/office/officeart/2005/8/layout/hList3"/>
    <dgm:cxn modelId="{954D391D-48F3-4A1F-A0D1-E00EAFFE53DF}" type="presParOf" srcId="{5A6B6E67-8678-4690-AE67-9B64A89DC1A5}" destId="{484FAD17-5044-433B-A399-826D2A5756AE}" srcOrd="1" destOrd="0" presId="urn:microsoft.com/office/officeart/2005/8/layout/hList3"/>
    <dgm:cxn modelId="{20D4978C-694E-4FC6-95FD-8E46289D000E}" type="presParOf" srcId="{484FAD17-5044-433B-A399-826D2A5756AE}" destId="{BE6C435C-EB69-474B-8CE6-6905219621D9}" srcOrd="0" destOrd="0" presId="urn:microsoft.com/office/officeart/2005/8/layout/hList3"/>
    <dgm:cxn modelId="{871C7516-9148-4524-AE12-4552C70AD15F}" type="presParOf" srcId="{484FAD17-5044-433B-A399-826D2A5756AE}" destId="{6458E1BC-E7E9-49BA-9F2E-0ED8296A91A4}" srcOrd="1" destOrd="0" presId="urn:microsoft.com/office/officeart/2005/8/layout/hList3"/>
    <dgm:cxn modelId="{1B02E587-F546-45BB-8093-2724C6437162}" type="presParOf" srcId="{484FAD17-5044-433B-A399-826D2A5756AE}" destId="{D7B7F3B9-B46F-42D7-870B-640D8D6BEEC1}" srcOrd="2" destOrd="0" presId="urn:microsoft.com/office/officeart/2005/8/layout/hList3"/>
    <dgm:cxn modelId="{421BEDF0-8A5E-446F-A4B1-BFC4457FCAA3}" type="presParOf" srcId="{484FAD17-5044-433B-A399-826D2A5756AE}" destId="{E67F2C63-E278-49A8-B6A2-C70758E73895}" srcOrd="3" destOrd="0" presId="urn:microsoft.com/office/officeart/2005/8/layout/hList3"/>
    <dgm:cxn modelId="{F7288953-3506-4ED7-84FB-4C8512D8234D}" type="presParOf" srcId="{5A6B6E67-8678-4690-AE67-9B64A89DC1A5}" destId="{99AB4FB4-85CE-48E1-8491-1BF8FF4D988E}"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A3838E-167D-404A-A07E-BBBB5DB4E113}">
      <dsp:nvSpPr>
        <dsp:cNvPr id="0" name=""/>
        <dsp:cNvSpPr/>
      </dsp:nvSpPr>
      <dsp:spPr>
        <a:xfrm>
          <a:off x="0" y="0"/>
          <a:ext cx="7900737" cy="1257300"/>
        </a:xfrm>
        <a:prstGeom prst="rect">
          <a:avLst/>
        </a:prstGeom>
        <a:solidFill>
          <a:schemeClr val="accent5">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smtClean="0"/>
            <a:t>Use the EQuIP Rubric to examine alignment of units and lessons to CCS-ELA &amp; Literacy:</a:t>
          </a:r>
          <a:endParaRPr lang="en-US" sz="3200" kern="1200" dirty="0"/>
        </a:p>
      </dsp:txBody>
      <dsp:txXfrm>
        <a:off x="0" y="0"/>
        <a:ext cx="7900737" cy="1257300"/>
      </dsp:txXfrm>
    </dsp:sp>
    <dsp:sp modelId="{BE6C435C-EB69-474B-8CE6-6905219621D9}">
      <dsp:nvSpPr>
        <dsp:cNvPr id="0" name=""/>
        <dsp:cNvSpPr/>
      </dsp:nvSpPr>
      <dsp:spPr>
        <a:xfrm>
          <a:off x="0" y="1257300"/>
          <a:ext cx="1975184" cy="2640330"/>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Alignment to the depth of CCS-ELA &amp; Literacy</a:t>
          </a:r>
          <a:endParaRPr lang="en-US" sz="2700" kern="1200" dirty="0"/>
        </a:p>
      </dsp:txBody>
      <dsp:txXfrm>
        <a:off x="0" y="1257300"/>
        <a:ext cx="1975184" cy="2640330"/>
      </dsp:txXfrm>
    </dsp:sp>
    <dsp:sp modelId="{6458E1BC-E7E9-49BA-9F2E-0ED8296A91A4}">
      <dsp:nvSpPr>
        <dsp:cNvPr id="0" name=""/>
        <dsp:cNvSpPr/>
      </dsp:nvSpPr>
      <dsp:spPr>
        <a:xfrm>
          <a:off x="1975184" y="1257300"/>
          <a:ext cx="1975184" cy="2640330"/>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Key shifts in the CCS-ELA &amp; Literacy</a:t>
          </a:r>
          <a:endParaRPr lang="en-US" sz="2700" kern="1200" dirty="0"/>
        </a:p>
      </dsp:txBody>
      <dsp:txXfrm>
        <a:off x="1975184" y="1257300"/>
        <a:ext cx="1975184" cy="2640330"/>
      </dsp:txXfrm>
    </dsp:sp>
    <dsp:sp modelId="{D7B7F3B9-B46F-42D7-870B-640D8D6BEEC1}">
      <dsp:nvSpPr>
        <dsp:cNvPr id="0" name=""/>
        <dsp:cNvSpPr/>
      </dsp:nvSpPr>
      <dsp:spPr>
        <a:xfrm>
          <a:off x="3950368" y="1257300"/>
          <a:ext cx="1975184" cy="2640330"/>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Instructional supports</a:t>
          </a:r>
          <a:endParaRPr lang="en-US" sz="2700" kern="1200" dirty="0"/>
        </a:p>
      </dsp:txBody>
      <dsp:txXfrm>
        <a:off x="3950368" y="1257300"/>
        <a:ext cx="1975184" cy="2640330"/>
      </dsp:txXfrm>
    </dsp:sp>
    <dsp:sp modelId="{E67F2C63-E278-49A8-B6A2-C70758E73895}">
      <dsp:nvSpPr>
        <dsp:cNvPr id="0" name=""/>
        <dsp:cNvSpPr/>
      </dsp:nvSpPr>
      <dsp:spPr>
        <a:xfrm>
          <a:off x="5925552" y="1257300"/>
          <a:ext cx="1975184" cy="2640330"/>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Assessment</a:t>
          </a:r>
          <a:endParaRPr lang="en-US" sz="2700" kern="1200" dirty="0"/>
        </a:p>
      </dsp:txBody>
      <dsp:txXfrm>
        <a:off x="5925552" y="1257300"/>
        <a:ext cx="1975184" cy="2640330"/>
      </dsp:txXfrm>
    </dsp:sp>
    <dsp:sp modelId="{99AB4FB4-85CE-48E1-8491-1BF8FF4D988E}">
      <dsp:nvSpPr>
        <dsp:cNvPr id="0" name=""/>
        <dsp:cNvSpPr/>
      </dsp:nvSpPr>
      <dsp:spPr>
        <a:xfrm>
          <a:off x="0" y="3897630"/>
          <a:ext cx="7900737" cy="293370"/>
        </a:xfrm>
        <a:prstGeom prst="rect">
          <a:avLst/>
        </a:prstGeom>
        <a:solidFill>
          <a:schemeClr val="accent5">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7/9/2014</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7/9/2014</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(Slides 1-5, including the Pre-assessment, will take about 10 minutes total.)</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538F621-8F2C-4F90-852A-E36809B397B3}" type="slidenum">
              <a:rPr lang="en-US" smtClean="0"/>
              <a:pPr/>
              <a:t>57</a:t>
            </a:fld>
            <a:endParaRPr lang="en-US"/>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t>This slide introduces Activity 5.  Before participants begin make sure everyone knows where the Activity directions are located for using the Instructional Practice Guide.</a:t>
            </a:r>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7/9/2014</a:t>
            </a:fld>
            <a:endParaRPr lang="en-US"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58</a:t>
            </a:fld>
            <a:endParaRPr lang="en-US"/>
          </a:p>
        </p:txBody>
      </p:sp>
    </p:spTree>
    <p:extLst>
      <p:ext uri="{BB962C8B-B14F-4D97-AF65-F5344CB8AC3E}">
        <p14:creationId xmlns:p14="http://schemas.microsoft.com/office/powerpoint/2010/main" val="2680916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a:lnSpc>
                <a:spcPct val="90000"/>
              </a:lnSpc>
            </a:pPr>
            <a:r>
              <a:rPr lang="en-US" dirty="0"/>
              <a:t>Participants will become familiar with the EQuIP Rubric to determine if a lesson is aligned to the CCS-ELA &amp; Literacy. Read the information below and allow participants </a:t>
            </a:r>
            <a:r>
              <a:rPr lang="en-US" b="1" dirty="0"/>
              <a:t>10 minutes </a:t>
            </a:r>
            <a:r>
              <a:rPr lang="en-US" dirty="0"/>
              <a:t>to review the rubric and become familiar with its components.</a:t>
            </a:r>
          </a:p>
          <a:p>
            <a:pPr>
              <a:lnSpc>
                <a:spcPct val="90000"/>
              </a:lnSpc>
            </a:pPr>
            <a:endParaRPr lang="en-US" dirty="0"/>
          </a:p>
          <a:p>
            <a:pPr marL="233309" indent="-233309">
              <a:lnSpc>
                <a:spcPct val="90000"/>
              </a:lnSpc>
              <a:buFont typeface="Arial" pitchFamily="34" charset="0"/>
              <a:buChar char="•"/>
            </a:pPr>
            <a:r>
              <a:rPr lang="en-US" dirty="0"/>
              <a:t>Educators Evaluating Quality Instructional Products (EQuIP) is a collaborative of states working to increase the supply of quality instructional materials that align with the CCSS for use in elementary, middle, and high schools. This rubric was developed by Massachusetts, Rhode Island, and New York as the Tri-State Rubric, with the assistance of Achieve. The rubric is now available for use by all states. </a:t>
            </a:r>
          </a:p>
          <a:p>
            <a:pPr marL="233309" indent="-233309">
              <a:lnSpc>
                <a:spcPct val="90000"/>
              </a:lnSpc>
              <a:buFont typeface="Arial" pitchFamily="34" charset="0"/>
              <a:buChar char="•"/>
            </a:pPr>
            <a:r>
              <a:rPr lang="en-US" dirty="0"/>
              <a:t>The rubric helps educators examine the following dimensions:</a:t>
            </a:r>
          </a:p>
          <a:p>
            <a:pPr marL="699927" lvl="1" indent="-233309">
              <a:lnSpc>
                <a:spcPct val="90000"/>
              </a:lnSpc>
              <a:buFontTx/>
              <a:buAutoNum type="arabicPeriod"/>
            </a:pPr>
            <a:r>
              <a:rPr lang="en-US" dirty="0"/>
              <a:t>Alignment to the rigor of CCCS-ELA &amp; Literacy: For example, are the standards identified and addressed? Is the purpose of instruction clear? Are appropriately complex texts used? </a:t>
            </a:r>
          </a:p>
          <a:p>
            <a:pPr marL="699927" lvl="1" indent="-233309">
              <a:lnSpc>
                <a:spcPct val="90000"/>
              </a:lnSpc>
              <a:buFontTx/>
              <a:buAutoNum type="arabicPeriod"/>
            </a:pPr>
            <a:r>
              <a:rPr lang="en-US" dirty="0"/>
              <a:t>Key areas of focus: 1) content-rich text; 2) reading closely; 3) purposeful writing; 4) academic language</a:t>
            </a:r>
          </a:p>
          <a:p>
            <a:pPr marL="699927" lvl="1" indent="-233309">
              <a:lnSpc>
                <a:spcPct val="90000"/>
              </a:lnSpc>
              <a:buFontTx/>
              <a:buAutoNum type="arabicPeriod"/>
            </a:pPr>
            <a:r>
              <a:rPr lang="en-US" dirty="0"/>
              <a:t>Instructional supports: engagement; variety of opportunities to engage with challenging text; scaffolding for all learners</a:t>
            </a:r>
          </a:p>
          <a:p>
            <a:pPr marL="699927" lvl="1" indent="-233309">
              <a:lnSpc>
                <a:spcPct val="90000"/>
              </a:lnSpc>
              <a:buFontTx/>
              <a:buAutoNum type="arabicPeriod"/>
            </a:pPr>
            <a:r>
              <a:rPr lang="en-US" dirty="0"/>
              <a:t>Assessment: observable evidence that students are working towards proficiency on specified standards; use of aligned rubrics to assess writing</a:t>
            </a:r>
          </a:p>
          <a:p>
            <a:pPr marL="466618" lvl="1">
              <a:lnSpc>
                <a:spcPct val="90000"/>
              </a:lnSpc>
            </a:pPr>
            <a:r>
              <a:rPr lang="en-US" dirty="0"/>
              <a:t>Note that we will mostly focus on 1 and 2 today.</a:t>
            </a:r>
          </a:p>
        </p:txBody>
      </p:sp>
      <p:sp>
        <p:nvSpPr>
          <p:cNvPr id="4" name="Slide Number Placeholder 3"/>
          <p:cNvSpPr>
            <a:spLocks noGrp="1"/>
          </p:cNvSpPr>
          <p:nvPr>
            <p:ph type="sldNum" sz="quarter" idx="5"/>
          </p:nvPr>
        </p:nvSpPr>
        <p:spPr/>
        <p:txBody>
          <a:bodyPr/>
          <a:lstStyle/>
          <a:p>
            <a:fld id="{A82E78CF-523D-7841-BD12-8E9912BF1948}" type="slidenum">
              <a:rPr lang="en-US"/>
              <a:pPr/>
              <a:t>59</a:t>
            </a:fld>
            <a:endParaRPr lang="en-US" dirty="0"/>
          </a:p>
        </p:txBody>
      </p:sp>
    </p:spTree>
    <p:extLst>
      <p:ext uri="{BB962C8B-B14F-4D97-AF65-F5344CB8AC3E}">
        <p14:creationId xmlns:p14="http://schemas.microsoft.com/office/powerpoint/2010/main" val="27024947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(25 minutes) Participants will be provided with a copy of the lesson plan for the lesson for </a:t>
            </a:r>
            <a:r>
              <a:rPr lang="en-US" i="1" dirty="0" smtClean="0"/>
              <a:t>- I Hear the Wail of Millions </a:t>
            </a:r>
            <a:r>
              <a:rPr lang="en-US" dirty="0" smtClean="0"/>
              <a:t>(</a:t>
            </a:r>
            <a:r>
              <a:rPr lang="en-US" dirty="0" err="1" smtClean="0"/>
              <a:t>Feeser</a:t>
            </a:r>
            <a:r>
              <a:rPr lang="en-US" dirty="0" smtClean="0"/>
              <a:t>), they will see conducted in the video. They view the video, and use the lesson plan to make decisions about the alignment of the lesson. This activity culminates with volunteers offering observations or asking questions of the entire group.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60</a:t>
            </a:fld>
            <a:endParaRPr lang="en-US"/>
          </a:p>
        </p:txBody>
      </p:sp>
    </p:spTree>
    <p:extLst>
      <p:ext uri="{BB962C8B-B14F-4D97-AF65-F5344CB8AC3E}">
        <p14:creationId xmlns:p14="http://schemas.microsoft.com/office/powerpoint/2010/main" val="2955752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
        <p:nvSpPr>
          <p:cNvPr id="8" name="TextBox 7"/>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a:t>
            </a:r>
            <a:endParaRPr lang="en-US" sz="3200" b="1" dirty="0">
              <a:solidFill>
                <a:schemeClr val="bg1"/>
              </a:solidFill>
            </a:endParaRPr>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
        <p:nvSpPr>
          <p:cNvPr id="15" name="TextBox 14"/>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a:t>
            </a:r>
            <a:endParaRPr lang="en-US" sz="3200" b="1" dirty="0">
              <a:solidFill>
                <a:schemeClr val="bg1"/>
              </a:solidFill>
            </a:endParaRPr>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
        <p:nvSpPr>
          <p:cNvPr id="8" name="TextBox 7"/>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a:t>
            </a:r>
            <a:endParaRPr lang="en-US"/>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a:t>
            </a:r>
            <a:endParaRPr lang="en-US"/>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 </a:t>
            </a:r>
            <a:endParaRPr lang="en-US"/>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
        <p:nvSpPr>
          <p:cNvPr id="6" name="TextBox 5"/>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
        <p:nvSpPr>
          <p:cNvPr id="9" name="TextBox 8"/>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
        <p:nvSpPr>
          <p:cNvPr id="5" name="TextBox 4"/>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
        <p:nvSpPr>
          <p:cNvPr id="4" name="TextBox 3"/>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887391" y="6071616"/>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919538" y="6072272"/>
            <a:ext cx="1988893" cy="584775"/>
          </a:xfrm>
          <a:prstGeom prst="rect">
            <a:avLst/>
          </a:prstGeom>
          <a:noFill/>
        </p:spPr>
        <p:txBody>
          <a:bodyPr wrap="square" rtlCol="0">
            <a:spAutoFit/>
          </a:bodyPr>
          <a:lstStyle/>
          <a:p>
            <a:r>
              <a:rPr lang="en-US" sz="3200" b="1" smtClean="0">
                <a:solidFill>
                  <a:schemeClr val="bg1"/>
                </a:solidFill>
              </a:rPr>
              <a:t>Activity 5</a:t>
            </a:r>
            <a:endParaRPr lang="en-US" sz="32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commoncore.americaachieves.org/module/14" TargetMode="Externa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6–12: </a:t>
            </a:r>
          </a:p>
          <a:p>
            <a:r>
              <a:rPr lang="en-US" i="0" dirty="0" smtClean="0">
                <a:solidFill>
                  <a:schemeClr val="tx2"/>
                </a:solidFill>
              </a:rPr>
              <a:t>Focus on Instructional Shifts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dirty="0" smtClean="0"/>
              <a:t>Activity 5</a:t>
            </a:r>
            <a:endParaRPr lang="en-US" dirty="0"/>
          </a:p>
        </p:txBody>
      </p:sp>
      <p:sp>
        <p:nvSpPr>
          <p:cNvPr id="4" name="Text Placeholder 3"/>
          <p:cNvSpPr>
            <a:spLocks noGrp="1"/>
          </p:cNvSpPr>
          <p:nvPr>
            <p:ph type="body" idx="1"/>
          </p:nvPr>
        </p:nvSpPr>
        <p:spPr>
          <a:xfrm>
            <a:off x="623888" y="4257858"/>
            <a:ext cx="7886700" cy="1107996"/>
          </a:xfrm>
        </p:spPr>
        <p:txBody>
          <a:bodyPr/>
          <a:lstStyle/>
          <a:p>
            <a:r>
              <a:rPr lang="en-US" dirty="0" smtClean="0"/>
              <a:t>Bringing it All Together – Using the </a:t>
            </a:r>
            <a:r>
              <a:rPr lang="en-US" dirty="0" err="1" smtClean="0"/>
              <a:t>EQuIP</a:t>
            </a:r>
            <a:r>
              <a:rPr lang="en-US" dirty="0" smtClean="0"/>
              <a:t> Rubric to Assess Alignment</a:t>
            </a:r>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58</a:t>
            </a:fld>
            <a:endParaRPr lang="en-US" dirty="0"/>
          </a:p>
        </p:txBody>
      </p:sp>
      <p:pic>
        <p:nvPicPr>
          <p:cNvPr id="10" name="Picture 9"/>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7908634" y="2202207"/>
            <a:ext cx="1262044" cy="2143125"/>
          </a:xfrm>
          <a:prstGeom prst="rect">
            <a:avLst/>
          </a:prstGeom>
        </p:spPr>
      </p:pic>
      <p:pic>
        <p:nvPicPr>
          <p:cNvPr id="7" name="Picture 5" descr="Picture10.png"/>
          <p:cNvPicPr>
            <a:picLocks noChangeAspect="1"/>
          </p:cNvPicPr>
          <p:nvPr/>
        </p:nvPicPr>
        <p:blipFill>
          <a:blip r:embed="rId4" cstate="print"/>
          <a:srcRect/>
          <a:stretch>
            <a:fillRect/>
          </a:stretch>
        </p:blipFill>
        <p:spPr bwMode="auto">
          <a:xfrm>
            <a:off x="960772" y="5474961"/>
            <a:ext cx="947738" cy="1033463"/>
          </a:xfrm>
          <a:prstGeom prst="rect">
            <a:avLst/>
          </a:prstGeom>
          <a:noFill/>
          <a:ln w="9525">
            <a:noFill/>
            <a:miter lim="800000"/>
            <a:headEnd/>
            <a:tailEnd/>
          </a:ln>
        </p:spPr>
      </p:pic>
      <p:sp>
        <p:nvSpPr>
          <p:cNvPr id="8" name="TextBox 5"/>
          <p:cNvSpPr txBox="1">
            <a:spLocks noChangeArrowheads="1"/>
          </p:cNvSpPr>
          <p:nvPr/>
        </p:nvSpPr>
        <p:spPr bwMode="auto">
          <a:xfrm>
            <a:off x="770899" y="5589467"/>
            <a:ext cx="1295400" cy="369888"/>
          </a:xfrm>
          <a:prstGeom prst="rect">
            <a:avLst/>
          </a:prstGeom>
          <a:noFill/>
          <a:ln w="9525">
            <a:noFill/>
            <a:miter lim="800000"/>
            <a:headEnd/>
            <a:tailEnd/>
          </a:ln>
        </p:spPr>
        <p:txBody>
          <a:bodyPr>
            <a:spAutoFit/>
          </a:bodyPr>
          <a:lstStyle/>
          <a:p>
            <a:pPr algn="ctr" eaLnBrk="1" hangingPunct="1"/>
            <a:r>
              <a:rPr lang="en-US" dirty="0" smtClean="0"/>
              <a:t>Page 29</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2"/>
          <p:cNvSpPr>
            <a:spLocks noGrp="1"/>
          </p:cNvSpPr>
          <p:nvPr>
            <p:ph type="title"/>
          </p:nvPr>
        </p:nvSpPr>
        <p:spPr/>
        <p:txBody>
          <a:bodyPr/>
          <a:lstStyle/>
          <a:p>
            <a:r>
              <a:rPr lang="en-US" smtClean="0"/>
              <a:t>Structure of the EQuIP Rubric</a:t>
            </a:r>
            <a:endParaRPr lang="en-US" dirty="0"/>
          </a:p>
        </p:txBody>
      </p:sp>
      <p:graphicFrame>
        <p:nvGraphicFramePr>
          <p:cNvPr id="5" name="Diagram 4"/>
          <p:cNvGraphicFramePr/>
          <p:nvPr>
            <p:extLst>
              <p:ext uri="{D42A27DB-BD31-4B8C-83A1-F6EECF244321}">
                <p14:modId xmlns:p14="http://schemas.microsoft.com/office/powerpoint/2010/main" val="1561216608"/>
              </p:ext>
            </p:extLst>
          </p:nvPr>
        </p:nvGraphicFramePr>
        <p:xfrm>
          <a:off x="682379" y="1280160"/>
          <a:ext cx="7900737" cy="4191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59</a:t>
            </a:fld>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9952" y="228600"/>
            <a:ext cx="7636428" cy="947057"/>
          </a:xfrm>
        </p:spPr>
        <p:txBody>
          <a:bodyPr>
            <a:normAutofit fontScale="90000"/>
          </a:bodyPr>
          <a:lstStyle/>
          <a:p>
            <a:r>
              <a:rPr lang="en-US" sz="4000" dirty="0" smtClean="0"/>
              <a:t>Activity 5: Use the EQuIP Rubric to </a:t>
            </a:r>
            <a:br>
              <a:rPr lang="en-US" sz="4000" dirty="0" smtClean="0"/>
            </a:br>
            <a:r>
              <a:rPr lang="en-US" sz="4000" dirty="0" smtClean="0"/>
              <a:t>Assess Alignment</a:t>
            </a:r>
            <a:endParaRPr lang="en-US" sz="4000" dirty="0"/>
          </a:p>
        </p:txBody>
      </p:sp>
      <p:graphicFrame>
        <p:nvGraphicFramePr>
          <p:cNvPr id="7" name="Table 6"/>
          <p:cNvGraphicFramePr>
            <a:graphicFrameLocks noGrp="1"/>
          </p:cNvGraphicFramePr>
          <p:nvPr>
            <p:extLst>
              <p:ext uri="{D42A27DB-BD31-4B8C-83A1-F6EECF244321}">
                <p14:modId xmlns:p14="http://schemas.microsoft.com/office/powerpoint/2010/main" val="3175155355"/>
              </p:ext>
            </p:extLst>
          </p:nvPr>
        </p:nvGraphicFramePr>
        <p:xfrm>
          <a:off x="783770" y="1264097"/>
          <a:ext cx="7979229" cy="3673138"/>
        </p:xfrm>
        <a:graphic>
          <a:graphicData uri="http://schemas.openxmlformats.org/drawingml/2006/table">
            <a:tbl>
              <a:tblPr firstRow="1" bandRow="1">
                <a:tableStyleId>{00A15C55-8517-42AA-B614-E9B94910E393}</a:tableStyleId>
              </a:tblPr>
              <a:tblGrid>
                <a:gridCol w="7979229"/>
              </a:tblGrid>
              <a:tr h="488221">
                <a:tc>
                  <a:txBody>
                    <a:bodyPr/>
                    <a:lstStyle/>
                    <a:p>
                      <a:r>
                        <a:rPr lang="en-US" sz="2800" b="0" dirty="0" smtClean="0"/>
                        <a:t>Using the EQuIP</a:t>
                      </a:r>
                      <a:r>
                        <a:rPr lang="en-US" sz="2800" b="0" baseline="0" dirty="0" smtClean="0"/>
                        <a:t> Rubric</a:t>
                      </a:r>
                      <a:endParaRPr lang="en-US" sz="2800" b="0" dirty="0"/>
                    </a:p>
                  </a:txBody>
                  <a:tcPr marT="45728" marB="45728"/>
                </a:tc>
              </a:tr>
              <a:tr h="315496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dk1"/>
                          </a:solidFill>
                          <a:latin typeface="+mn-lt"/>
                          <a:ea typeface="+mn-ea"/>
                          <a:cs typeface="+mn-cs"/>
                        </a:rPr>
                        <a:t>In table groups of 6–8, 9–10, and 11–12 educators, coaches will reflect on an entire lesson for evidence of alignment using the EQuIP Rubric.</a:t>
                      </a:r>
                    </a:p>
                    <a:p>
                      <a:r>
                        <a:rPr lang="en-US" sz="2400" baseline="0" dirty="0" smtClean="0"/>
                        <a:t>Look for:</a:t>
                      </a:r>
                    </a:p>
                    <a:p>
                      <a:pPr marL="342900" lvl="1" indent="-342900" algn="l" defTabSz="914400" rtl="0" eaLnBrk="1" latinLnBrk="0" hangingPunct="1">
                        <a:buFont typeface="Arial" panose="020B0604020202020204" pitchFamily="34" charset="0"/>
                        <a:buChar char="•"/>
                      </a:pPr>
                      <a:r>
                        <a:rPr lang="en-US" sz="2400" kern="1200" dirty="0" smtClean="0">
                          <a:solidFill>
                            <a:schemeClr val="dk1"/>
                          </a:solidFill>
                          <a:latin typeface="+mn-lt"/>
                          <a:ea typeface="+mn-ea"/>
                          <a:cs typeface="+mn-cs"/>
                        </a:rPr>
                        <a:t>Alignment to the depth of the CCS-ELA &amp; Literacy</a:t>
                      </a:r>
                    </a:p>
                    <a:p>
                      <a:pPr marL="342900" lvl="1" indent="-342900" algn="l" defTabSz="914400" rtl="0" eaLnBrk="1" latinLnBrk="0" hangingPunct="1">
                        <a:buFont typeface="Arial" panose="020B0604020202020204" pitchFamily="34" charset="0"/>
                        <a:buChar char="•"/>
                      </a:pPr>
                      <a:r>
                        <a:rPr lang="en-US" sz="2400" kern="1200" dirty="0" smtClean="0">
                          <a:solidFill>
                            <a:schemeClr val="dk1"/>
                          </a:solidFill>
                          <a:latin typeface="+mn-lt"/>
                          <a:ea typeface="+mn-ea"/>
                          <a:cs typeface="+mn-cs"/>
                        </a:rPr>
                        <a:t>Key shifts in the CCS</a:t>
                      </a:r>
                    </a:p>
                    <a:p>
                      <a:pPr marL="342900" lvl="1" indent="-342900" algn="l" defTabSz="914400" rtl="0" eaLnBrk="1" latinLnBrk="0" hangingPunct="1">
                        <a:buFont typeface="Arial" panose="020B0604020202020204" pitchFamily="34" charset="0"/>
                        <a:buChar char="•"/>
                      </a:pPr>
                      <a:r>
                        <a:rPr lang="en-US" sz="2400" kern="1200" dirty="0" smtClean="0">
                          <a:solidFill>
                            <a:schemeClr val="dk1"/>
                          </a:solidFill>
                          <a:latin typeface="+mn-lt"/>
                          <a:ea typeface="+mn-ea"/>
                          <a:cs typeface="+mn-cs"/>
                        </a:rPr>
                        <a:t>Instructional supports</a:t>
                      </a:r>
                    </a:p>
                    <a:p>
                      <a:pPr marL="342900" lvl="1" indent="-342900" algn="l" defTabSz="914400" rtl="0" eaLnBrk="1" latinLnBrk="0" hangingPunct="1">
                        <a:buFont typeface="Arial" panose="020B0604020202020204" pitchFamily="34" charset="0"/>
                        <a:buChar char="•"/>
                      </a:pPr>
                      <a:r>
                        <a:rPr lang="en-US" sz="2400" kern="1200" dirty="0" smtClean="0">
                          <a:solidFill>
                            <a:schemeClr val="dk1"/>
                          </a:solidFill>
                          <a:latin typeface="+mn-lt"/>
                          <a:ea typeface="+mn-ea"/>
                          <a:cs typeface="+mn-cs"/>
                        </a:rPr>
                        <a:t>Assessments</a:t>
                      </a:r>
                    </a:p>
                  </a:txBody>
                  <a:tcPr marT="45728" marB="45728"/>
                </a:tc>
              </a:tr>
            </a:tbl>
          </a:graphicData>
        </a:graphic>
      </p:graphicFrame>
      <p:pic>
        <p:nvPicPr>
          <p:cNvPr id="10" name="Picture 2" descr="C:\Documents and Settings\jmeltzer\Local Settings\Temporary Internet Files\Content.IE5\BJQILH3M\MM900283715[1].gif"/>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9952" y="5111201"/>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2"/>
          <p:cNvSpPr>
            <a:spLocks noGrp="1"/>
          </p:cNvSpPr>
          <p:nvPr>
            <p:ph type="ftr" sz="quarter" idx="10"/>
          </p:nvPr>
        </p:nvSpPr>
        <p:spPr/>
        <p:txBody>
          <a:bodyPr/>
          <a:lstStyle/>
          <a:p>
            <a:r>
              <a:rPr lang="en-US" smtClean="0"/>
              <a:t> </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60</a:t>
            </a:fld>
            <a:endParaRPr lang="en-US" dirty="0"/>
          </a:p>
        </p:txBody>
      </p:sp>
      <p:pic>
        <p:nvPicPr>
          <p:cNvPr id="11" name="Picture 10"/>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sp>
        <p:nvSpPr>
          <p:cNvPr id="5" name="TextBox 4"/>
          <p:cNvSpPr txBox="1"/>
          <p:nvPr/>
        </p:nvSpPr>
        <p:spPr>
          <a:xfrm>
            <a:off x="2286000" y="5269435"/>
            <a:ext cx="6007735" cy="369332"/>
          </a:xfrm>
          <a:prstGeom prst="rect">
            <a:avLst/>
          </a:prstGeom>
          <a:noFill/>
        </p:spPr>
        <p:txBody>
          <a:bodyPr wrap="none" rtlCol="0">
            <a:spAutoFit/>
          </a:bodyPr>
          <a:lstStyle/>
          <a:p>
            <a:r>
              <a:rPr lang="en-US" dirty="0" smtClean="0"/>
              <a:t>Video: </a:t>
            </a:r>
            <a:r>
              <a:rPr lang="en-US" dirty="0">
                <a:hlinkClick r:id="rId5"/>
              </a:rPr>
              <a:t>http://commoncore.americaachieves.org/module/14</a:t>
            </a:r>
            <a:r>
              <a:rPr lang="en-US" dirty="0"/>
              <a:t> </a:t>
            </a:r>
            <a:r>
              <a:rPr lang="en-US" dirty="0" smtClean="0"/>
              <a:t> </a:t>
            </a:r>
            <a:endParaRPr lang="en-US" dirty="0"/>
          </a:p>
        </p:txBody>
      </p:sp>
    </p:spTree>
    <p:extLst>
      <p:ext uri="{BB962C8B-B14F-4D97-AF65-F5344CB8AC3E}">
        <p14:creationId xmlns:p14="http://schemas.microsoft.com/office/powerpoint/2010/main" val="184185223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8494</TotalTime>
  <Words>493</Words>
  <Application>Microsoft Office PowerPoint</Application>
  <PresentationFormat>On-screen Show (4:3)</PresentationFormat>
  <Paragraphs>46</Paragraphs>
  <Slides>4</Slides>
  <Notes>4</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4</vt:i4>
      </vt:variant>
    </vt:vector>
  </HeadingPairs>
  <TitlesOfParts>
    <vt:vector size="11"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Activity 5</vt:lpstr>
      <vt:lpstr>Structure of the EQuIP Rubric</vt:lpstr>
      <vt:lpstr>Activity 5: Use the EQuIP Rubric to  Assess Alignment</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PCG Education</dc:creator>
  <cp:lastModifiedBy>Wade, Michelle</cp:lastModifiedBy>
  <cp:revision>397</cp:revision>
  <dcterms:created xsi:type="dcterms:W3CDTF">2014-01-18T18:47:42Z</dcterms:created>
  <dcterms:modified xsi:type="dcterms:W3CDTF">2014-07-09T19:23:55Z</dcterms:modified>
</cp:coreProperties>
</file>