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3" showSpecialPlsOnTitleSld="0" saveSubsetFonts="1">
  <p:sldMasterIdLst>
    <p:sldMasterId id="2147483687" r:id="rId1"/>
    <p:sldMasterId id="2147483711" r:id="rId2"/>
    <p:sldMasterId id="2147483723" r:id="rId3"/>
  </p:sldMasterIdLst>
  <p:notesMasterIdLst>
    <p:notesMasterId r:id="rId19"/>
  </p:notesMasterIdLst>
  <p:handoutMasterIdLst>
    <p:handoutMasterId r:id="rId20"/>
  </p:handoutMasterIdLst>
  <p:sldIdLst>
    <p:sldId id="370" r:id="rId4"/>
    <p:sldId id="377" r:id="rId5"/>
    <p:sldId id="308" r:id="rId6"/>
    <p:sldId id="309" r:id="rId7"/>
    <p:sldId id="355" r:id="rId8"/>
    <p:sldId id="312" r:id="rId9"/>
    <p:sldId id="315" r:id="rId10"/>
    <p:sldId id="313" r:id="rId11"/>
    <p:sldId id="314" r:id="rId12"/>
    <p:sldId id="316" r:id="rId13"/>
    <p:sldId id="364" r:id="rId14"/>
    <p:sldId id="365" r:id="rId15"/>
    <p:sldId id="343" r:id="rId16"/>
    <p:sldId id="356" r:id="rId17"/>
    <p:sldId id="324"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1" qsCatId="simple" csTypeId="urn:microsoft.com/office/officeart/2005/8/colors/colorful5" csCatId="colorful" phldr="1"/>
      <dgm:spPr/>
    </dgm:pt>
    <dgm:pt modelId="{F0D75A9B-6550-47F9-9D56-535E1E996F53}">
      <dgm:prSet phldrT="[Text]"/>
      <dgm:spPr/>
      <dgm:t>
        <a:bodyPr/>
        <a:lstStyle/>
        <a:p>
          <a:r>
            <a:rPr lang="en-US" dirty="0" smtClean="0"/>
            <a:t>Staircase of Complexity</a:t>
          </a:r>
          <a:endParaRPr lang="en-US"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dgm:spPr/>
      <dgm:t>
        <a:bodyPr/>
        <a:lstStyle/>
        <a:p>
          <a:r>
            <a:rPr lang="en-US" dirty="0" smtClean="0"/>
            <a:t>Academic Language</a:t>
          </a:r>
          <a:endParaRPr lang="en-US"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Regular Practice with Complex Text and its Academic Language</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5ADAD1BA-9284-43CC-915C-D149E0B80776}" type="presOf" srcId="{8C6DC53F-0832-4B42-9BFB-AE582B6E7731}" destId="{8C325A26-0862-403B-827D-038E168829CB}" srcOrd="0" destOrd="0" presId="urn:microsoft.com/office/officeart/2005/8/layout/equation2"/>
    <dgm:cxn modelId="{8511AE92-4775-435B-A4BE-9553866E1C84}" type="presOf" srcId="{32D70F56-5D38-4A0D-BB92-6317D7F382D0}" destId="{E94CFDDD-45AC-4E25-9743-4FCA897DB264}" srcOrd="0" destOrd="0" presId="urn:microsoft.com/office/officeart/2005/8/layout/equation2"/>
    <dgm:cxn modelId="{008E2B01-95D6-4264-97FE-D0D1730A4916}" srcId="{85286160-1573-4980-82EE-6B9202B33E13}" destId="{32D70F56-5D38-4A0D-BB92-6317D7F382D0}" srcOrd="2" destOrd="0" parTransId="{55C3C729-C9F9-440B-BCBC-52504E6756D8}" sibTransId="{837DFC3F-6355-4BC2-B5BA-91ACFA179B42}"/>
    <dgm:cxn modelId="{C552FE5E-41AD-446B-956E-5EFBF8C3DA2E}" type="presOf" srcId="{F0D75A9B-6550-47F9-9D56-535E1E996F53}" destId="{A42D7FBA-CAD5-417D-8954-04020176FFEE}" srcOrd="0" destOrd="0" presId="urn:microsoft.com/office/officeart/2005/8/layout/equation2"/>
    <dgm:cxn modelId="{942B1BB3-B2EB-485D-B0F1-E91C5CE1EE51}" type="presOf" srcId="{7C6259CB-2838-4339-A9EF-B68C7C038BAB}" destId="{0937FB1E-1150-48F4-8E6A-4E0D3C95F2F2}" srcOrd="0" destOrd="0" presId="urn:microsoft.com/office/officeart/2005/8/layout/equation2"/>
    <dgm:cxn modelId="{6A6974F6-C08F-4E84-8EA7-994B719D5481}" type="presOf" srcId="{4AC2C8B4-DAF4-4155-9C18-8256526391D1}" destId="{BF403FEA-6E64-42C8-96A3-C482A705D2F6}" srcOrd="1" destOrd="0" presId="urn:microsoft.com/office/officeart/2005/8/layout/equation2"/>
    <dgm:cxn modelId="{89D3DC42-32FF-42F1-9E6E-B1F89C33E9DB}" srcId="{85286160-1573-4980-82EE-6B9202B33E13}" destId="{F0D75A9B-6550-47F9-9D56-535E1E996F53}" srcOrd="0" destOrd="0" parTransId="{9611DEF1-DD31-428E-8D13-42476028E76E}" sibTransId="{8C6DC53F-0832-4B42-9BFB-AE582B6E7731}"/>
    <dgm:cxn modelId="{B2EB2493-CD2B-42D1-A76E-F97B3574B872}" srcId="{85286160-1573-4980-82EE-6B9202B33E13}" destId="{7C6259CB-2838-4339-A9EF-B68C7C038BAB}" srcOrd="1" destOrd="0" parTransId="{3B860C5E-D03A-4141-83C1-77395221B60B}" sibTransId="{4AC2C8B4-DAF4-4155-9C18-8256526391D1}"/>
    <dgm:cxn modelId="{8339D315-E602-4DA7-A8CE-9EA096F4B52A}" type="presOf" srcId="{85286160-1573-4980-82EE-6B9202B33E13}" destId="{6581E0B6-32C4-44F7-8D1F-F637F3541B15}" srcOrd="0" destOrd="0" presId="urn:microsoft.com/office/officeart/2005/8/layout/equation2"/>
    <dgm:cxn modelId="{9B626D68-3118-4290-848E-C92297882784}" type="presOf" srcId="{4AC2C8B4-DAF4-4155-9C18-8256526391D1}" destId="{BB9C2178-F40C-475D-A891-BDFAEE9D4D77}" srcOrd="0" destOrd="0" presId="urn:microsoft.com/office/officeart/2005/8/layout/equation2"/>
    <dgm:cxn modelId="{8882896F-380B-498B-87F2-383976977754}" type="presParOf" srcId="{6581E0B6-32C4-44F7-8D1F-F637F3541B15}" destId="{125BA744-19DA-4275-BC08-2DC2B59103A8}" srcOrd="0" destOrd="0" presId="urn:microsoft.com/office/officeart/2005/8/layout/equation2"/>
    <dgm:cxn modelId="{BDE49AA5-5235-431E-A400-9788F8CE3EFA}" type="presParOf" srcId="{125BA744-19DA-4275-BC08-2DC2B59103A8}" destId="{A42D7FBA-CAD5-417D-8954-04020176FFEE}" srcOrd="0" destOrd="0" presId="urn:microsoft.com/office/officeart/2005/8/layout/equation2"/>
    <dgm:cxn modelId="{2B62031A-6875-48EF-B189-DE33A1D7E959}" type="presParOf" srcId="{125BA744-19DA-4275-BC08-2DC2B59103A8}" destId="{5E9DB5B0-A906-45B6-96A2-7BFA46D02D60}" srcOrd="1" destOrd="0" presId="urn:microsoft.com/office/officeart/2005/8/layout/equation2"/>
    <dgm:cxn modelId="{B89AC8B7-AA75-4A8C-BED2-04845A8BEB3E}" type="presParOf" srcId="{125BA744-19DA-4275-BC08-2DC2B59103A8}" destId="{8C325A26-0862-403B-827D-038E168829CB}" srcOrd="2" destOrd="0" presId="urn:microsoft.com/office/officeart/2005/8/layout/equation2"/>
    <dgm:cxn modelId="{F15C4E61-E6B9-4A56-A2FF-89604963476A}" type="presParOf" srcId="{125BA744-19DA-4275-BC08-2DC2B59103A8}" destId="{3E8943A8-4E86-4921-BCE3-428B9BC5AD17}" srcOrd="3" destOrd="0" presId="urn:microsoft.com/office/officeart/2005/8/layout/equation2"/>
    <dgm:cxn modelId="{56760B3D-DE47-4861-84EB-5B1BA79D723D}" type="presParOf" srcId="{125BA744-19DA-4275-BC08-2DC2B59103A8}" destId="{0937FB1E-1150-48F4-8E6A-4E0D3C95F2F2}" srcOrd="4" destOrd="0" presId="urn:microsoft.com/office/officeart/2005/8/layout/equation2"/>
    <dgm:cxn modelId="{C19DDA79-9073-4C75-BB03-60EF7F35114D}" type="presParOf" srcId="{6581E0B6-32C4-44F7-8D1F-F637F3541B15}" destId="{BB9C2178-F40C-475D-A891-BDFAEE9D4D77}" srcOrd="1" destOrd="0" presId="urn:microsoft.com/office/officeart/2005/8/layout/equation2"/>
    <dgm:cxn modelId="{C6836AEF-1481-4871-88DA-A7D500671562}" type="presParOf" srcId="{BB9C2178-F40C-475D-A891-BDFAEE9D4D77}" destId="{BF403FEA-6E64-42C8-96A3-C482A705D2F6}" srcOrd="0" destOrd="0" presId="urn:microsoft.com/office/officeart/2005/8/layout/equation2"/>
    <dgm:cxn modelId="{795AB4ED-5BF4-4E0D-AB4F-27BDA7FF979E}"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commoncore.americaachieves.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t>Background for Presenter </a:t>
            </a:r>
            <a:r>
              <a:rPr lang="en-US" dirty="0" smtClean="0"/>
              <a:t>: </a:t>
            </a:r>
          </a:p>
          <a:p>
            <a:r>
              <a:rPr lang="en-US" b="1" dirty="0" smtClean="0"/>
              <a:t>Tier 2 and Tier 3 words are considered academic vocabulary. Both are important to understanding content and ideas. </a:t>
            </a:r>
          </a:p>
          <a:p>
            <a:r>
              <a:rPr lang="en-US" dirty="0" smtClean="0"/>
              <a:t>Tier Three words are obviously unfamiliar to most students, contain the ideas necessary to a new topic, and are recognized as both important and specific to the subject area. </a:t>
            </a:r>
            <a:r>
              <a:rPr lang="en-US" b="1" dirty="0" smtClean="0"/>
              <a:t>Teachers often define Tier Three words prior to students encountering them in a text and then reinforce their acquisition throughout a lesson.</a:t>
            </a:r>
            <a:r>
              <a:rPr lang="en-US" dirty="0" smtClean="0"/>
              <a:t>  </a:t>
            </a:r>
            <a:r>
              <a:rPr lang="en-US" b="1" dirty="0" smtClean="0"/>
              <a:t>Tier Three words are often defined in context by the author of a text, or are in bold and in a glossary. </a:t>
            </a:r>
            <a:r>
              <a:rPr lang="en-US" dirty="0" smtClean="0"/>
              <a:t>Vocabulary development for these words occurs most effectively through a coherent course of studying which subject matters are integrated and coordinated across the curriculum and domains become familiar to the student over several days or weeks</a:t>
            </a:r>
          </a:p>
          <a:p>
            <a:endParaRPr lang="en-US" dirty="0" smtClean="0"/>
          </a:p>
          <a:p>
            <a:r>
              <a:rPr lang="en-US" b="1" dirty="0" smtClean="0"/>
              <a:t>Tier Two words are not unique to a particular discipline and are far less well defined by contextual clues in the texts in which they appear</a:t>
            </a:r>
            <a:r>
              <a:rPr lang="en-US" dirty="0" smtClean="0"/>
              <a:t> .</a:t>
            </a:r>
            <a:r>
              <a:rPr lang="en-US" b="1" dirty="0" smtClean="0"/>
              <a:t>They are frequently encountered in complex written texts and are particularly powerful because of their wide applicability to many sorts of reading. Teachers need to be alert to the presence of Tier Two words and determine which ones need careful attention.</a:t>
            </a:r>
          </a:p>
          <a:p>
            <a:endParaRPr lang="en-US" b="1" dirty="0" smtClean="0"/>
          </a:p>
          <a:p>
            <a:r>
              <a:rPr lang="en-US" b="1" dirty="0" smtClean="0"/>
              <a:t>Information from Common Core State Standards, Appendix</a:t>
            </a:r>
            <a:r>
              <a:rPr lang="en-US" b="1" baseline="0" dirty="0" smtClean="0"/>
              <a:t> A</a:t>
            </a:r>
          </a:p>
          <a:p>
            <a:r>
              <a:rPr lang="en-US" b="1" dirty="0" smtClean="0"/>
              <a:t>http://www.corestandards.org/ELA-Literacy</a:t>
            </a:r>
            <a:endParaRPr lang="en-US" b="1" dirty="0"/>
          </a:p>
        </p:txBody>
      </p:sp>
      <p:sp>
        <p:nvSpPr>
          <p:cNvPr id="125956" name="Slide Number Placeholder 3"/>
          <p:cNvSpPr>
            <a:spLocks noGrp="1"/>
          </p:cNvSpPr>
          <p:nvPr>
            <p:ph type="sldNum" sz="quarter" idx="5"/>
          </p:nvPr>
        </p:nvSpPr>
        <p:spPr bwMode="auto">
          <a:noFill/>
          <a:ln>
            <a:miter lim="800000"/>
            <a:headEnd/>
            <a:tailEnd/>
          </a:ln>
        </p:spPr>
        <p:txBody>
          <a:bodyPr/>
          <a:lstStyle/>
          <a:p>
            <a:fld id="{DB26A553-8F12-4DD2-AA72-12C60F771CAC}" type="slidenum">
              <a:rPr lang="en-US"/>
              <a:pPr/>
              <a:t>52</a:t>
            </a:fld>
            <a:endParaRPr lang="en-US"/>
          </a:p>
        </p:txBody>
      </p:sp>
    </p:spTree>
    <p:extLst>
      <p:ext uri="{BB962C8B-B14F-4D97-AF65-F5344CB8AC3E}">
        <p14:creationId xmlns:p14="http://schemas.microsoft.com/office/powerpoint/2010/main" val="3028067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466618">
              <a:defRPr/>
            </a:pPr>
            <a:r>
              <a:rPr lang="en-US" dirty="0"/>
              <a:t>(Allow 10 minutes for this Turn and Talk.)</a:t>
            </a:r>
          </a:p>
          <a:p>
            <a:pPr marL="0" lvl="1" defTabSz="466618">
              <a:defRPr/>
            </a:pPr>
            <a:r>
              <a:rPr lang="en-US" dirty="0"/>
              <a:t>Direct participants talk in pairs to identify Tier 2 and 3 words in this excerpt. Ask for examples.</a:t>
            </a:r>
          </a:p>
        </p:txBody>
      </p:sp>
      <p:sp>
        <p:nvSpPr>
          <p:cNvPr id="4" name="Slide Number Placeholder 3"/>
          <p:cNvSpPr>
            <a:spLocks noGrp="1"/>
          </p:cNvSpPr>
          <p:nvPr>
            <p:ph type="sldNum" sz="quarter" idx="10"/>
          </p:nvPr>
        </p:nvSpPr>
        <p:spPr/>
        <p:txBody>
          <a:bodyPr/>
          <a:lstStyle/>
          <a:p>
            <a:fld id="{36DA9359-50EA-E740-B416-7AEE2877C37B}" type="slidenum">
              <a:rPr lang="en-US" smtClean="0"/>
              <a:pPr/>
              <a:t>53</a:t>
            </a:fld>
            <a:endParaRPr lang="en-US"/>
          </a:p>
        </p:txBody>
      </p:sp>
    </p:spTree>
    <p:extLst>
      <p:ext uri="{BB962C8B-B14F-4D97-AF65-F5344CB8AC3E}">
        <p14:creationId xmlns:p14="http://schemas.microsoft.com/office/powerpoint/2010/main" val="2626078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2400" dirty="0" smtClean="0"/>
              <a:t>Many of the words like “layers,” “surface,” “pours forth” can appear in academic texts in both literal and figurative contexts (this would seem plausible on the surface;</a:t>
            </a:r>
          </a:p>
          <a:p>
            <a:r>
              <a:rPr lang="en-US" dirty="0" smtClean="0"/>
              <a:t>Tier 2 – layers, crust, pours forth, surface, eruption – Tier 3 word,</a:t>
            </a:r>
            <a:r>
              <a:rPr lang="en-US" baseline="0" dirty="0" smtClean="0"/>
              <a:t> spouted, molten, mantle, magma, lava</a:t>
            </a:r>
          </a:p>
          <a:p>
            <a:endParaRPr lang="en-US" baseline="0" dirty="0" smtClean="0"/>
          </a:p>
          <a:p>
            <a:r>
              <a:rPr lang="en-US" baseline="0" dirty="0" smtClean="0"/>
              <a:t>Which words are critical to understanding the text?  If there are too many, which can you ignore.  Which words can be defined in context?  (Remind teachers that when you are teaching kids to define words in context through TDQ’s, you are teaching them to read complex text independently)</a:t>
            </a:r>
          </a:p>
          <a:p>
            <a:r>
              <a:rPr lang="en-US" baseline="0" dirty="0" smtClean="0"/>
              <a:t>Which words could be the basis for further word study?</a:t>
            </a:r>
            <a:endParaRPr lang="en-US" dirty="0"/>
          </a:p>
        </p:txBody>
      </p:sp>
      <p:sp>
        <p:nvSpPr>
          <p:cNvPr id="4" name="Slide Number Placeholder 3"/>
          <p:cNvSpPr>
            <a:spLocks noGrp="1"/>
          </p:cNvSpPr>
          <p:nvPr>
            <p:ph type="sldNum" sz="quarter" idx="10"/>
          </p:nvPr>
        </p:nvSpPr>
        <p:spPr/>
        <p:txBody>
          <a:bodyPr/>
          <a:lstStyle/>
          <a:p>
            <a:fld id="{36DA9359-50EA-E740-B416-7AEE2877C37B}" type="slidenum">
              <a:rPr lang="en-US" smtClean="0"/>
              <a:pPr/>
              <a:t>54</a:t>
            </a:fld>
            <a:endParaRPr lang="en-US"/>
          </a:p>
        </p:txBody>
      </p:sp>
    </p:spTree>
    <p:extLst>
      <p:ext uri="{BB962C8B-B14F-4D97-AF65-F5344CB8AC3E}">
        <p14:creationId xmlns:p14="http://schemas.microsoft.com/office/powerpoint/2010/main" val="4188584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pPr>
            <a:r>
              <a:rPr lang="en-US" sz="1000" dirty="0" smtClean="0"/>
              <a:t>This slide introduces Activity 4.  Before participants begin, make sure everyone knows where the directions are located in the participant packet for watching and discussing the video exemplar. This time the focus is on reading, writing and talking about the text. </a:t>
            </a:r>
          </a:p>
          <a:p>
            <a:pPr>
              <a:lnSpc>
                <a:spcPct val="80000"/>
              </a:lnSpc>
            </a:pPr>
            <a:endParaRPr lang="en-US" sz="1000" dirty="0" smtClean="0"/>
          </a:p>
          <a:p>
            <a:pPr>
              <a:lnSpc>
                <a:spcPct val="80000"/>
              </a:lnSpc>
            </a:pPr>
            <a:r>
              <a:rPr lang="en-US" sz="1000" b="1" dirty="0" smtClean="0"/>
              <a:t>View a video of instruction related to Shift 3 and discuss your observations (20 minutes total). </a:t>
            </a:r>
            <a:r>
              <a:rPr lang="en-US" sz="1000" dirty="0" smtClean="0"/>
              <a:t>Tell participants that they are going to view a segment of a video lesson that show an</a:t>
            </a:r>
            <a:r>
              <a:rPr lang="en-US" sz="1000" baseline="0" dirty="0" smtClean="0"/>
              <a:t> eighth </a:t>
            </a:r>
            <a:r>
              <a:rPr lang="en-US" sz="1000" dirty="0" smtClean="0"/>
              <a:t>grade class reading closely,</a:t>
            </a:r>
            <a:r>
              <a:rPr lang="en-US" sz="1000" baseline="0" dirty="0" smtClean="0"/>
              <a:t> the Declaration of Independence</a:t>
            </a:r>
            <a:r>
              <a:rPr lang="en-US" sz="1000" dirty="0" smtClean="0"/>
              <a:t>. The lesson plan for the video lesson is included in the resources for this activity. We are focusing on the text-dependent questions focused on academic language the teacher asks and the student responses.</a:t>
            </a:r>
          </a:p>
          <a:p>
            <a:pPr eaLnBrk="1" hangingPunct="1">
              <a:lnSpc>
                <a:spcPct val="80000"/>
              </a:lnSpc>
              <a:spcBef>
                <a:spcPct val="0"/>
              </a:spcBef>
            </a:pPr>
            <a:r>
              <a:rPr lang="en-US" sz="1000" dirty="0" smtClean="0"/>
              <a:t>Activity Resources:</a:t>
            </a:r>
          </a:p>
          <a:p>
            <a:pPr eaLnBrk="1" hangingPunct="1">
              <a:lnSpc>
                <a:spcPct val="80000"/>
              </a:lnSpc>
              <a:spcBef>
                <a:spcPct val="0"/>
              </a:spcBef>
              <a:buFontTx/>
              <a:buAutoNum type="arabicPeriod"/>
            </a:pPr>
            <a:r>
              <a:rPr lang="en-US" sz="1000" dirty="0" smtClean="0"/>
              <a:t> Activity </a:t>
            </a:r>
          </a:p>
          <a:p>
            <a:pPr eaLnBrk="1" hangingPunct="1">
              <a:lnSpc>
                <a:spcPct val="80000"/>
              </a:lnSpc>
              <a:spcBef>
                <a:spcPct val="0"/>
              </a:spcBef>
            </a:pPr>
            <a:r>
              <a:rPr lang="en-US" sz="1000" dirty="0" smtClean="0"/>
              <a:t>Participant packet of directions</a:t>
            </a:r>
          </a:p>
          <a:p>
            <a:pPr eaLnBrk="1" hangingPunct="1">
              <a:lnSpc>
                <a:spcPct val="80000"/>
              </a:lnSpc>
              <a:spcBef>
                <a:spcPct val="0"/>
              </a:spcBef>
            </a:pPr>
            <a:r>
              <a:rPr lang="en-US" sz="1000" dirty="0" smtClean="0"/>
              <a:t>Video exemplar, lesson plan and  discussion prompts</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kern="1200" dirty="0" smtClean="0">
                <a:solidFill>
                  <a:schemeClr val="tx1"/>
                </a:solidFill>
              </a:rPr>
              <a:t>Video:  </a:t>
            </a:r>
            <a:r>
              <a:rPr lang="en-US" sz="1000" u="none" strike="noStrike" kern="1200" dirty="0" smtClean="0">
                <a:solidFill>
                  <a:schemeClr val="tx1"/>
                </a:solidFill>
                <a:hlinkClick r:id="rId3"/>
              </a:rPr>
              <a:t>http://commoncore.americaachieves.org</a:t>
            </a:r>
            <a:r>
              <a:rPr lang="en-US" sz="1000" kern="1200" dirty="0" smtClean="0">
                <a:solidFill>
                  <a:schemeClr val="tx1"/>
                </a:solidFill>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kern="1200" dirty="0" smtClean="0">
                <a:solidFill>
                  <a:schemeClr val="tx1"/>
                </a:solidFill>
              </a:rPr>
              <a:t>Grade 8, History/ English Language Arts</a:t>
            </a:r>
          </a:p>
          <a:p>
            <a:r>
              <a:rPr lang="en-US" sz="1000" kern="1200" dirty="0" smtClean="0">
                <a:solidFill>
                  <a:schemeClr val="tx1"/>
                </a:solidFill>
              </a:rPr>
              <a:t>Segment 5: 00:07:25, Segment 6: 00:7:40,</a:t>
            </a:r>
            <a:r>
              <a:rPr lang="en-US" sz="1000" kern="1200" baseline="0" dirty="0" smtClean="0">
                <a:solidFill>
                  <a:schemeClr val="tx1"/>
                </a:solidFill>
              </a:rPr>
              <a:t> Segment 8: 00:09:30 to end </a:t>
            </a:r>
            <a:r>
              <a:rPr lang="en-US" sz="1000" kern="1200" dirty="0" smtClean="0">
                <a:solidFill>
                  <a:schemeClr val="tx1"/>
                </a:solidFill>
              </a:rPr>
              <a:t>(approximately 5 minutes total)</a:t>
            </a:r>
          </a:p>
          <a:p>
            <a:pPr>
              <a:lnSpc>
                <a:spcPct val="80000"/>
              </a:lnSpc>
            </a:pPr>
            <a:r>
              <a:rPr lang="en-US" sz="1000" dirty="0" smtClean="0"/>
              <a:t> </a:t>
            </a:r>
          </a:p>
          <a:p>
            <a:pPr>
              <a:lnSpc>
                <a:spcPct val="80000"/>
              </a:lnSpc>
              <a:buFontTx/>
              <a:buAutoNum type="arabicPeriod"/>
            </a:pPr>
            <a:r>
              <a:rPr lang="en-US" sz="1000" dirty="0" smtClean="0"/>
              <a:t>Tell participants that as they watch the video, they should take careful notes on the text-dependent questions that the teacher poses about academic language and the students’ responses to the questions. Do the questions specifically address content-rich material in the text? What types of questions does the teacher ask?  Are students successful in responding to the questions?  Ask participants to pay special attention to the way that the teacher helps students become close readers as they build content knowledge related to the CCS-ELA reading standards for the lesson as identified on the lesson plan.  </a:t>
            </a:r>
            <a:r>
              <a:rPr lang="en-US" sz="1000" b="1" dirty="0" smtClean="0"/>
              <a:t>(4 minutes to watch the video)</a:t>
            </a:r>
            <a:endParaRPr lang="en-US" sz="1000" dirty="0" smtClean="0"/>
          </a:p>
          <a:p>
            <a:pPr>
              <a:lnSpc>
                <a:spcPct val="80000"/>
              </a:lnSpc>
            </a:pPr>
            <a:r>
              <a:rPr lang="en-US" sz="1000" dirty="0" smtClean="0"/>
              <a:t>2.   After watching the video, ask participants to “turn and talk” to their neighbor to discuss what they observed in the video that exemplifies the value of text-dependent questioning in close reading to unlock academic language. Peer pairs then share their ideas with others at the table.  </a:t>
            </a:r>
            <a:r>
              <a:rPr lang="en-US" sz="1000" b="1" dirty="0" smtClean="0"/>
              <a:t>(10 minutes to discuss)</a:t>
            </a:r>
            <a:endParaRPr lang="en-US" sz="1000" dirty="0" smtClean="0"/>
          </a:p>
          <a:p>
            <a:pPr>
              <a:lnSpc>
                <a:spcPct val="80000"/>
              </a:lnSpc>
            </a:pPr>
            <a:r>
              <a:rPr lang="en-US" sz="1000" dirty="0" smtClean="0"/>
              <a:t>3.  One volunteer will share an idea from the table with all participants.  </a:t>
            </a:r>
            <a:r>
              <a:rPr lang="en-US" sz="1000" b="1" dirty="0" smtClean="0"/>
              <a:t>(2 minutes to share)</a:t>
            </a:r>
            <a:endParaRPr lang="en-US" sz="1000" dirty="0" smtClean="0"/>
          </a:p>
        </p:txBody>
      </p:sp>
      <p:sp>
        <p:nvSpPr>
          <p:cNvPr id="1679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132101"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30000"/>
              </a:spcBef>
              <a:defRPr sz="1200">
                <a:solidFill>
                  <a:schemeClr val="tx1"/>
                </a:solidFill>
                <a:latin typeface="Arial" panose="020B0604020202020204" pitchFamily="34" charset="0"/>
              </a:defRPr>
            </a:lvl1pPr>
            <a:lvl2pPr marL="772837" indent="-296498">
              <a:spcBef>
                <a:spcPct val="30000"/>
              </a:spcBef>
              <a:defRPr sz="1200">
                <a:solidFill>
                  <a:schemeClr val="tx1"/>
                </a:solidFill>
                <a:latin typeface="Arial" panose="020B0604020202020204" pitchFamily="34" charset="0"/>
                <a:ea typeface="ＭＳ Ｐゴシック" panose="020B0600070205080204" pitchFamily="34" charset="-128"/>
              </a:defRPr>
            </a:lvl2pPr>
            <a:lvl3pPr marL="1189229" indent="-23655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65568" indent="-236550">
              <a:spcBef>
                <a:spcPct val="30000"/>
              </a:spcBef>
              <a:defRPr sz="1200">
                <a:solidFill>
                  <a:schemeClr val="tx1"/>
                </a:solidFill>
                <a:latin typeface="Arial" panose="020B0604020202020204" pitchFamily="34" charset="0"/>
                <a:ea typeface="ＭＳ Ｐゴシック" panose="020B0600070205080204" pitchFamily="34" charset="-128"/>
              </a:defRPr>
            </a:lvl4pPr>
            <a:lvl5pPr marL="2141908" indent="-236550">
              <a:spcBef>
                <a:spcPct val="30000"/>
              </a:spcBef>
              <a:defRPr sz="1200">
                <a:solidFill>
                  <a:schemeClr val="tx1"/>
                </a:solidFill>
                <a:latin typeface="Arial" panose="020B0604020202020204" pitchFamily="34" charset="0"/>
                <a:ea typeface="ＭＳ Ｐゴシック" panose="020B0600070205080204" pitchFamily="34" charset="-128"/>
              </a:defRPr>
            </a:lvl5pPr>
            <a:lvl6pPr marL="2608526"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75144"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541763"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4008381"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862E877-7884-4623-9451-30C2D6B81E65}" type="datetime1">
              <a:rPr lang="en-US" smtClean="0">
                <a:solidFill>
                  <a:schemeClr val="tx2"/>
                </a:solidFill>
              </a:rPr>
              <a:pPr>
                <a:spcBef>
                  <a:spcPct val="0"/>
                </a:spcBef>
              </a:pPr>
              <a:t>7/9/2014</a:t>
            </a:fld>
            <a:endParaRPr lang="en-US" smtClean="0">
              <a:solidFill>
                <a:schemeClr val="tx2"/>
              </a:solidFill>
            </a:endParaRPr>
          </a:p>
        </p:txBody>
      </p:sp>
      <p:sp>
        <p:nvSpPr>
          <p:cNvPr id="1679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132103"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72837" indent="-296498">
              <a:spcBef>
                <a:spcPct val="30000"/>
              </a:spcBef>
              <a:defRPr sz="1200">
                <a:solidFill>
                  <a:schemeClr val="tx1"/>
                </a:solidFill>
                <a:latin typeface="Arial" panose="020B0604020202020204" pitchFamily="34" charset="0"/>
                <a:ea typeface="ＭＳ Ｐゴシック" panose="020B0600070205080204" pitchFamily="34" charset="-128"/>
              </a:defRPr>
            </a:lvl2pPr>
            <a:lvl3pPr marL="1189229" indent="-23655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65568" indent="-236550">
              <a:spcBef>
                <a:spcPct val="30000"/>
              </a:spcBef>
              <a:defRPr sz="1200">
                <a:solidFill>
                  <a:schemeClr val="tx1"/>
                </a:solidFill>
                <a:latin typeface="Arial" panose="020B0604020202020204" pitchFamily="34" charset="0"/>
                <a:ea typeface="ＭＳ Ｐゴシック" panose="020B0600070205080204" pitchFamily="34" charset="-128"/>
              </a:defRPr>
            </a:lvl4pPr>
            <a:lvl5pPr marL="2141908" indent="-236550">
              <a:spcBef>
                <a:spcPct val="30000"/>
              </a:spcBef>
              <a:defRPr sz="1200">
                <a:solidFill>
                  <a:schemeClr val="tx1"/>
                </a:solidFill>
                <a:latin typeface="Arial" panose="020B0604020202020204" pitchFamily="34" charset="0"/>
                <a:ea typeface="ＭＳ Ｐゴシック" panose="020B0600070205080204" pitchFamily="34" charset="-128"/>
              </a:defRPr>
            </a:lvl5pPr>
            <a:lvl6pPr marL="2608526"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75144"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541763"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4008381" indent="-23655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FCE5751E-04DC-4E0B-A36F-66FD5E2C4883}" type="slidenum">
              <a:rPr lang="en-US" smtClean="0">
                <a:solidFill>
                  <a:schemeClr val="tx2"/>
                </a:solidFill>
              </a:rPr>
              <a:pPr>
                <a:spcBef>
                  <a:spcPct val="0"/>
                </a:spcBef>
              </a:pPr>
              <a:t>55</a:t>
            </a:fld>
            <a:endParaRPr lang="en-US" smtClean="0">
              <a:solidFill>
                <a:schemeClr val="tx2"/>
              </a:solidFill>
            </a:endParaRPr>
          </a:p>
        </p:txBody>
      </p:sp>
    </p:spTree>
    <p:extLst>
      <p:ext uri="{BB962C8B-B14F-4D97-AF65-F5344CB8AC3E}">
        <p14:creationId xmlns:p14="http://schemas.microsoft.com/office/powerpoint/2010/main" val="1653638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r>
              <a:rPr lang="en-US" sz="800" dirty="0" smtClean="0">
                <a:effectLst/>
              </a:rPr>
              <a:t>The</a:t>
            </a:r>
            <a:r>
              <a:rPr lang="en-US" sz="800" baseline="0" dirty="0" smtClean="0">
                <a:effectLst/>
              </a:rPr>
              <a:t> </a:t>
            </a:r>
            <a:r>
              <a:rPr lang="en-US" sz="800" dirty="0" smtClean="0">
                <a:effectLst/>
              </a:rPr>
              <a:t>point of an anchor chart is to anchor the teaching and learning that is happening in the classroom.</a:t>
            </a:r>
            <a:r>
              <a:rPr lang="en-US" sz="800" baseline="0" dirty="0" smtClean="0">
                <a:effectLst/>
              </a:rPr>
              <a:t> We will create anchor charts to note the key points or “take-</a:t>
            </a:r>
            <a:r>
              <a:rPr lang="en-US" sz="800" baseline="0" dirty="0" err="1" smtClean="0">
                <a:effectLst/>
              </a:rPr>
              <a:t>aways</a:t>
            </a:r>
            <a:r>
              <a:rPr lang="en-US" sz="800" baseline="0" dirty="0" smtClean="0">
                <a:effectLst/>
              </a:rPr>
              <a:t>” from our work with each of the three shifts today.  Later on you’ll have the opportunity to see and comment upon what others have written.</a:t>
            </a:r>
            <a:endParaRPr lang="en-US" sz="800" dirty="0" smtClean="0"/>
          </a:p>
        </p:txBody>
      </p:sp>
      <p:sp>
        <p:nvSpPr>
          <p:cNvPr id="14541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78853" name="Date Placeholder 4"/>
          <p:cNvSpPr>
            <a:spLocks noGrp="1"/>
          </p:cNvSpPr>
          <p:nvPr>
            <p:ph type="dt" sz="quarter" idx="1"/>
          </p:nvPr>
        </p:nvSpPr>
        <p:spPr bwMode="auto">
          <a:noFill/>
          <a:ln>
            <a:miter lim="800000"/>
            <a:headEnd/>
            <a:tailEnd/>
          </a:ln>
        </p:spPr>
        <p:txBody>
          <a:bodyPr anchor="t"/>
          <a:lstStyle/>
          <a:p>
            <a:fld id="{FC926989-28BF-4224-94E5-66F0EF87248F}" type="datetime1">
              <a:rPr lang="en-US" smtClean="0">
                <a:latin typeface="Arial" pitchFamily="34" charset="0"/>
              </a:rPr>
              <a:pPr/>
              <a:t>7/9/2014</a:t>
            </a:fld>
            <a:endParaRPr lang="en-US" smtClean="0">
              <a:latin typeface="Arial" pitchFamily="34" charset="0"/>
            </a:endParaRPr>
          </a:p>
        </p:txBody>
      </p:sp>
      <p:sp>
        <p:nvSpPr>
          <p:cNvPr id="14541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78855" name="Slide Number Placeholder 6"/>
          <p:cNvSpPr>
            <a:spLocks noGrp="1"/>
          </p:cNvSpPr>
          <p:nvPr>
            <p:ph type="sldNum" sz="quarter" idx="5"/>
          </p:nvPr>
        </p:nvSpPr>
        <p:spPr bwMode="auto">
          <a:noFill/>
          <a:ln>
            <a:miter lim="800000"/>
            <a:headEnd/>
            <a:tailEnd/>
          </a:ln>
        </p:spPr>
        <p:txBody>
          <a:bodyPr/>
          <a:lstStyle/>
          <a:p>
            <a:fld id="{946FF4C0-7F24-4E9A-AD87-0A23F7F39FE1}" type="slidenum">
              <a:rPr lang="en-US"/>
              <a:pPr/>
              <a:t>56</a:t>
            </a:fld>
            <a:endParaRPr lang="en-US"/>
          </a:p>
        </p:txBody>
      </p:sp>
    </p:spTree>
    <p:extLst>
      <p:ext uri="{BB962C8B-B14F-4D97-AF65-F5344CB8AC3E}">
        <p14:creationId xmlns:p14="http://schemas.microsoft.com/office/powerpoint/2010/main" val="3400161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 like groups participants will review the Shifts</a:t>
            </a:r>
            <a:r>
              <a:rPr lang="en-US" baseline="0" dirty="0" smtClean="0"/>
              <a:t> anchor charts.  Allow 10 minutes after break.  Ask them to make notes charts using sticky notes. After time has been allowed to view all charts, ask those nearest the charts to share comments on the charts.</a:t>
            </a:r>
            <a:endParaRPr lang="en-US" dirty="0" smtClean="0"/>
          </a:p>
        </p:txBody>
      </p:sp>
      <p:sp>
        <p:nvSpPr>
          <p:cNvPr id="4" name="Header Placeholder 3"/>
          <p:cNvSpPr>
            <a:spLocks noGrp="1"/>
          </p:cNvSpPr>
          <p:nvPr>
            <p:ph type="hdr" sz="quarter"/>
          </p:nvPr>
        </p:nvSpPr>
        <p:spPr/>
        <p:txBody>
          <a:bodyPr/>
          <a:lstStyle/>
          <a:p>
            <a:pPr>
              <a:defRPr/>
            </a:pPr>
            <a:r>
              <a:rPr lang="en-US" smtClean="0"/>
              <a:t>Public Consulting Group</a:t>
            </a:r>
            <a:endParaRPr lang="en-US"/>
          </a:p>
        </p:txBody>
      </p:sp>
      <p:sp>
        <p:nvSpPr>
          <p:cNvPr id="141317" name="Date Placeholder 4"/>
          <p:cNvSpPr>
            <a:spLocks noGrp="1"/>
          </p:cNvSpPr>
          <p:nvPr>
            <p:ph type="dt" sz="quarter" idx="1"/>
          </p:nvPr>
        </p:nvSpPr>
        <p:spPr bwMode="auto">
          <a:noFill/>
          <a:ln>
            <a:miter lim="800000"/>
            <a:headEnd/>
            <a:tailEnd/>
          </a:ln>
        </p:spPr>
        <p:txBody>
          <a:bodyPr/>
          <a:lstStyle/>
          <a:p>
            <a:fld id="{7AD1AE93-432A-4E2A-8880-BF188EF96D1E}" type="datetime1">
              <a:rPr lang="en-US" smtClean="0">
                <a:latin typeface="Arial" pitchFamily="34" charset="0"/>
              </a:rPr>
              <a:pPr/>
              <a:t>7/9/2014</a:t>
            </a:fld>
            <a:endParaRPr lang="en-US" smtClean="0">
              <a:latin typeface="Arial" pitchFamily="34" charset="0"/>
            </a:endParaRPr>
          </a:p>
        </p:txBody>
      </p:sp>
      <p:sp>
        <p:nvSpPr>
          <p:cNvPr id="6" name="Footer Placeholder 5"/>
          <p:cNvSpPr>
            <a:spLocks noGrp="1"/>
          </p:cNvSpPr>
          <p:nvPr>
            <p:ph type="ftr" sz="quarter" idx="4"/>
          </p:nvPr>
        </p:nvSpPr>
        <p:spPr/>
        <p:txBody>
          <a:bodyPr/>
          <a:lstStyle/>
          <a:p>
            <a:pPr>
              <a:defRPr/>
            </a:pPr>
            <a:r>
              <a:rPr lang="en-US" smtClean="0"/>
              <a:t>www.publicconsultinggroup.com</a:t>
            </a:r>
            <a:endParaRPr lang="en-US"/>
          </a:p>
        </p:txBody>
      </p:sp>
      <p:sp>
        <p:nvSpPr>
          <p:cNvPr id="141319" name="Slide Number Placeholder 6"/>
          <p:cNvSpPr>
            <a:spLocks noGrp="1"/>
          </p:cNvSpPr>
          <p:nvPr>
            <p:ph type="sldNum" sz="quarter" idx="5"/>
          </p:nvPr>
        </p:nvSpPr>
        <p:spPr bwMode="auto">
          <a:noFill/>
          <a:ln>
            <a:miter lim="800000"/>
            <a:headEnd/>
            <a:tailEnd/>
          </a:ln>
        </p:spPr>
        <p:txBody>
          <a:bodyPr/>
          <a:lstStyle/>
          <a:p>
            <a:fld id="{EB8AA9FD-9E9B-4E30-A49C-3374AB53F2A9}" type="slidenum">
              <a:rPr lang="en-US"/>
              <a:pPr/>
              <a:t>57</a:t>
            </a:fld>
            <a:endParaRPr lang="en-US"/>
          </a:p>
        </p:txBody>
      </p:sp>
    </p:spTree>
    <p:extLst>
      <p:ext uri="{BB962C8B-B14F-4D97-AF65-F5344CB8AC3E}">
        <p14:creationId xmlns:p14="http://schemas.microsoft.com/office/powerpoint/2010/main" val="41785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This slide introduces Shift 3: Regular practice with complex text and its academic language. There are two key interrelated ideas here – text complexity and development of academic vocabulary. The latter refers to both academic language (e.g.., analyze, synthesize, evidence, proclamation) and knowledge and use of domain-specific terms (e.g.., terms and words you need to understand to read, write and talk about specific topics in different content areas such as science, social studies and technical subjects). </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7/9/2014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44</a:t>
            </a:fld>
            <a:endParaRPr lang="en-US"/>
          </a:p>
        </p:txBody>
      </p:sp>
    </p:spTree>
    <p:extLst>
      <p:ext uri="{BB962C8B-B14F-4D97-AF65-F5344CB8AC3E}">
        <p14:creationId xmlns:p14="http://schemas.microsoft.com/office/powerpoint/2010/main" val="2680916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When this shift is shown as two shifts, the concept “Staircase of Complexity” is used to describe using increasingly complex texts with increasingly</a:t>
            </a:r>
            <a:r>
              <a:rPr lang="en-US" baseline="0" dirty="0" smtClean="0"/>
              <a:t> complex tasks. </a:t>
            </a:r>
            <a:r>
              <a:rPr lang="en-US" dirty="0" smtClean="0"/>
              <a:t>Staircase of complexity is about rigor – more complex tasks with more complex texts. Experts agree that academic</a:t>
            </a:r>
            <a:r>
              <a:rPr lang="en-US" baseline="0" dirty="0" smtClean="0"/>
              <a:t> language is a key factor in text complexity.</a:t>
            </a:r>
            <a:endParaRPr lang="en-US" dirty="0" smtClean="0"/>
          </a:p>
        </p:txBody>
      </p:sp>
      <p:sp>
        <p:nvSpPr>
          <p:cNvPr id="112644" name="Slide Number Placeholder 3"/>
          <p:cNvSpPr>
            <a:spLocks noGrp="1"/>
          </p:cNvSpPr>
          <p:nvPr>
            <p:ph type="sldNum" sz="quarter" idx="5"/>
          </p:nvPr>
        </p:nvSpPr>
        <p:spPr bwMode="auto">
          <a:noFill/>
          <a:ln>
            <a:miter lim="800000"/>
            <a:headEnd/>
            <a:tailEnd/>
          </a:ln>
        </p:spPr>
        <p:txBody>
          <a:bodyPr/>
          <a:lstStyle/>
          <a:p>
            <a:fld id="{BD883415-4904-4E19-B058-C9D3DAB0852D}" type="slidenum">
              <a:rPr lang="en-US"/>
              <a:pPr/>
              <a:t>45</a:t>
            </a:fld>
            <a:endParaRPr lang="en-US"/>
          </a:p>
        </p:txBody>
      </p:sp>
    </p:spTree>
    <p:extLst>
      <p:ext uri="{BB962C8B-B14F-4D97-AF65-F5344CB8AC3E}">
        <p14:creationId xmlns:p14="http://schemas.microsoft.com/office/powerpoint/2010/main" val="2136063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p:txBody>
          <a:bodyPr wrap="square" numCol="1" anchor="t" anchorCtr="0" compatLnSpc="1">
            <a:prstTxWarp prst="textNoShape">
              <a:avLst/>
            </a:prstTxWarp>
            <a:normAutofit/>
          </a:bodyPr>
          <a:lstStyle/>
          <a:p>
            <a:pPr>
              <a:spcBef>
                <a:spcPct val="0"/>
              </a:spcBef>
            </a:pPr>
            <a:r>
              <a:rPr lang="en-US" dirty="0" smtClean="0"/>
              <a:t>Just as evidence appears throughout the CCS-ELA &amp; Literacy, so does complexity. Academic vocabulary and language including text structure and syntax are primary sources of text complexity.</a:t>
            </a:r>
          </a:p>
          <a:p>
            <a:pPr>
              <a:spcBef>
                <a:spcPct val="0"/>
              </a:spcBef>
              <a:buFontTx/>
              <a:buChar char="•"/>
            </a:pPr>
            <a:endParaRPr lang="en-US" dirty="0" smtClean="0"/>
          </a:p>
          <a:p>
            <a:pPr>
              <a:spcBef>
                <a:spcPct val="0"/>
              </a:spcBef>
              <a:buFontTx/>
              <a:buChar char="•"/>
            </a:pPr>
            <a:r>
              <a:rPr lang="en-US" dirty="0" smtClean="0"/>
              <a:t> It very important that students develop deep understanding of vocabulary and language structure if they are to become proficient readers and writers.</a:t>
            </a:r>
          </a:p>
          <a:p>
            <a:pPr>
              <a:spcBef>
                <a:spcPct val="0"/>
              </a:spcBef>
              <a:buFontTx/>
              <a:buChar char="•"/>
            </a:pPr>
            <a:endParaRPr lang="en-US" dirty="0" smtClean="0"/>
          </a:p>
          <a:p>
            <a:pPr>
              <a:spcBef>
                <a:spcPct val="0"/>
              </a:spcBef>
              <a:buFontTx/>
              <a:buChar char="•"/>
            </a:pPr>
            <a:r>
              <a:rPr lang="en-US" dirty="0" smtClean="0"/>
              <a:t>Hence, the third shift in instruction is to devote much more instructional time to vocabulary acquisition and language structure, primarily in the context of reading grade appropriate text.</a:t>
            </a:r>
            <a:endParaRPr lang="en-US" altLang="en-US" dirty="0" smtClean="0"/>
          </a:p>
        </p:txBody>
      </p:sp>
      <p:sp>
        <p:nvSpPr>
          <p:cNvPr id="1351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PCG Education</a:t>
            </a:r>
          </a:p>
        </p:txBody>
      </p:sp>
      <p:sp>
        <p:nvSpPr>
          <p:cNvPr id="114693" name="Date Placeholder 4"/>
          <p:cNvSpPr>
            <a:spLocks noGrp="1"/>
          </p:cNvSpPr>
          <p:nvPr>
            <p:ph type="dt" sz="quarter" idx="1"/>
          </p:nvPr>
        </p:nvSpPr>
        <p:spPr bwMode="auto">
          <a:noFill/>
          <a:ln>
            <a:miter lim="800000"/>
            <a:headEnd/>
            <a:tailEnd/>
          </a:ln>
        </p:spPr>
        <p:txBody>
          <a:bodyPr anchor="t"/>
          <a:lstStyle/>
          <a:p>
            <a:fld id="{F1189554-1C88-4CC4-994D-60882129C9A6}" type="datetime1">
              <a:rPr lang="en-US" smtClean="0">
                <a:latin typeface="Arial" pitchFamily="34" charset="0"/>
              </a:rPr>
              <a:pPr/>
              <a:t>7/9/2014</a:t>
            </a:fld>
            <a:endParaRPr lang="en-US" smtClean="0">
              <a:latin typeface="Arial" pitchFamily="34" charset="0"/>
            </a:endParaRPr>
          </a:p>
        </p:txBody>
      </p:sp>
      <p:sp>
        <p:nvSpPr>
          <p:cNvPr id="13517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www.pcgeducation.com</a:t>
            </a:r>
          </a:p>
        </p:txBody>
      </p:sp>
      <p:sp>
        <p:nvSpPr>
          <p:cNvPr id="114695" name="Slide Number Placeholder 6"/>
          <p:cNvSpPr>
            <a:spLocks noGrp="1"/>
          </p:cNvSpPr>
          <p:nvPr>
            <p:ph type="sldNum" sz="quarter" idx="5"/>
          </p:nvPr>
        </p:nvSpPr>
        <p:spPr bwMode="auto">
          <a:noFill/>
          <a:ln>
            <a:miter lim="800000"/>
            <a:headEnd/>
            <a:tailEnd/>
          </a:ln>
        </p:spPr>
        <p:txBody>
          <a:bodyPr/>
          <a:lstStyle/>
          <a:p>
            <a:fld id="{01D194F4-68D1-4A90-A8E5-98217CEA4715}" type="slidenum">
              <a:rPr lang="en-US"/>
              <a:pPr/>
              <a:t>46</a:t>
            </a:fld>
            <a:endParaRPr lang="en-US"/>
          </a:p>
        </p:txBody>
      </p:sp>
    </p:spTree>
    <p:extLst>
      <p:ext uri="{BB962C8B-B14F-4D97-AF65-F5344CB8AC3E}">
        <p14:creationId xmlns:p14="http://schemas.microsoft.com/office/powerpoint/2010/main" val="4081266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tendency to focus on quantitative measures of text complexity; however there are numerous examples of texts that are seemingly simple in structure but complex in nuance and meaning. Students’ background knowledge can greatly influence the complexity of text for that particular student. </a:t>
            </a:r>
          </a:p>
          <a:p>
            <a:endParaRPr lang="en-US" dirty="0" smtClean="0"/>
          </a:p>
          <a:p>
            <a:r>
              <a:rPr lang="en-US" dirty="0" smtClean="0"/>
              <a:t>Note: We will go more deeply into the implications of text complexity in Module 2.</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47</a:t>
            </a:fld>
            <a:endParaRPr lang="en-US"/>
          </a:p>
        </p:txBody>
      </p:sp>
    </p:spTree>
    <p:extLst>
      <p:ext uri="{BB962C8B-B14F-4D97-AF65-F5344CB8AC3E}">
        <p14:creationId xmlns:p14="http://schemas.microsoft.com/office/powerpoint/2010/main" val="1069917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CCSS Appendix A: </a:t>
            </a:r>
          </a:p>
          <a:p>
            <a:r>
              <a:rPr lang="en-US" dirty="0" smtClean="0"/>
              <a:t>Research indicates that the demands that college, careers, and citizenship place on readers have either held steady or increased over roughly the last fifty years. Furthermore, students in college are expected to read complex texts with substantially greater independence (i.e., much less scaffolding) than are students in typical K–12 programs. Despite steady or growing reading demands from various sources, K–12 reading texts have actually trended downward in difficulty in the last half century.  </a:t>
            </a:r>
            <a:r>
              <a:rPr lang="en-US" dirty="0" err="1" smtClean="0"/>
              <a:t>Lexile</a:t>
            </a:r>
            <a:r>
              <a:rPr lang="en-US" dirty="0" smtClean="0"/>
              <a:t> is one quantitative measure. The stretch </a:t>
            </a:r>
            <a:r>
              <a:rPr lang="en-US" dirty="0" err="1" smtClean="0"/>
              <a:t>Lexile</a:t>
            </a:r>
            <a:r>
              <a:rPr lang="en-US" dirty="0" smtClean="0"/>
              <a:t> band was intended to close the complexity gap between high school texts and college texts.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a:p>
        </p:txBody>
      </p:sp>
    </p:spTree>
    <p:extLst>
      <p:ext uri="{BB962C8B-B14F-4D97-AF65-F5344CB8AC3E}">
        <p14:creationId xmlns:p14="http://schemas.microsoft.com/office/powerpoint/2010/main" val="3320792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defTabSz="909836">
              <a:spcBef>
                <a:spcPct val="0"/>
              </a:spcBef>
              <a:defRPr/>
            </a:pPr>
            <a:r>
              <a:rPr lang="en-US" dirty="0" smtClean="0">
                <a:ea typeface="ＭＳ Ｐゴシック" panose="020B0600070205080204" pitchFamily="34" charset="-128"/>
              </a:rPr>
              <a:t>This slide provides a sample of complex and simple text based on the same social studies passage. The top of the screen represents John F. Kennedy’s actual words. On the bottom, the vocabulary and sentence structure have been simplified. Again, ask for a few observations about the texts from participants. </a:t>
            </a:r>
            <a:r>
              <a:rPr lang="en-US" b="1" dirty="0" smtClean="0">
                <a:ea typeface="ＭＳ Ｐゴシック" panose="020B0600070205080204" pitchFamily="34" charset="-128"/>
              </a:rPr>
              <a:t>Allow 2-3 minutes for discussion.</a:t>
            </a:r>
          </a:p>
          <a:p>
            <a:pPr>
              <a:defRPr/>
            </a:pPr>
            <a:r>
              <a:rPr lang="en-US" dirty="0" smtClean="0">
                <a:ea typeface="ＭＳ Ｐゴシック" panose="020B0600070205080204" pitchFamily="34" charset="-128"/>
              </a:rPr>
              <a:t>More complex texts and at every grade level</a:t>
            </a:r>
          </a:p>
          <a:p>
            <a:pPr>
              <a:defRPr/>
            </a:pPr>
            <a:r>
              <a:rPr lang="en-US" dirty="0" smtClean="0">
                <a:ea typeface="ＭＳ Ｐゴシック" panose="020B0600070205080204" pitchFamily="34" charset="-128"/>
              </a:rPr>
              <a:t>More rigorous conversations </a:t>
            </a:r>
          </a:p>
          <a:p>
            <a:pPr>
              <a:defRPr/>
            </a:pPr>
            <a:r>
              <a:rPr lang="en-US" dirty="0" smtClean="0">
                <a:ea typeface="ＭＳ Ｐゴシック" panose="020B0600070205080204" pitchFamily="34" charset="-128"/>
              </a:rPr>
              <a:t>More time and multiple reads on complex texts </a:t>
            </a:r>
          </a:p>
          <a:p>
            <a:pPr>
              <a:defRPr/>
            </a:pPr>
            <a:r>
              <a:rPr lang="en-US" dirty="0" smtClean="0">
                <a:ea typeface="ＭＳ Ｐゴシック" panose="020B0600070205080204" pitchFamily="34" charset="-128"/>
              </a:rPr>
              <a:t>Provide scaffolding; i.e., reading/thinking aloud, digital media to build background knowledge, routines for re-organizing  text and collaborative activities such as reciprocal teaching. </a:t>
            </a:r>
          </a:p>
          <a:p>
            <a:pPr>
              <a:defRPr/>
            </a:pPr>
            <a:r>
              <a:rPr lang="en-US" dirty="0" smtClean="0">
                <a:ea typeface="ＭＳ Ｐゴシック" panose="020B0600070205080204" pitchFamily="34" charset="-128"/>
              </a:rPr>
              <a:t>Teach  annotation techniques.</a:t>
            </a:r>
          </a:p>
          <a:p>
            <a:pPr>
              <a:defRPr/>
            </a:pPr>
            <a:r>
              <a:rPr lang="en-US" dirty="0" smtClean="0">
                <a:ea typeface="ＭＳ Ｐゴシック" panose="020B0600070205080204" pitchFamily="34" charset="-128"/>
              </a:rPr>
              <a:t>Use leveled texts carefully to build independence; </a:t>
            </a:r>
            <a:r>
              <a:rPr lang="en-US" b="1" dirty="0" smtClean="0">
                <a:ea typeface="ＭＳ Ｐゴシック" panose="020B0600070205080204" pitchFamily="34" charset="-128"/>
              </a:rPr>
              <a:t>do not supplant opportunities for engagement with grade level  complex  text.</a:t>
            </a:r>
          </a:p>
          <a:p>
            <a:pPr>
              <a:spcBef>
                <a:spcPct val="0"/>
              </a:spcBef>
              <a:defRPr/>
            </a:pPr>
            <a:r>
              <a:rPr lang="en-US" b="1" dirty="0" smtClean="0">
                <a:ea typeface="ＭＳ Ｐゴシック" panose="020B0600070205080204" pitchFamily="34" charset="-128"/>
              </a:rPr>
              <a:t>Use TDQs – both teacher and student generated.</a:t>
            </a:r>
          </a:p>
          <a:p>
            <a:pPr defTabSz="909836">
              <a:spcBef>
                <a:spcPct val="0"/>
              </a:spcBef>
              <a:defRPr/>
            </a:pPr>
            <a:endParaRPr lang="en-US" dirty="0" smtClean="0">
              <a:ea typeface="ＭＳ Ｐゴシック" panose="020B0600070205080204" pitchFamily="34" charset="-128"/>
            </a:endParaRPr>
          </a:p>
        </p:txBody>
      </p:sp>
      <p:sp>
        <p:nvSpPr>
          <p:cNvPr id="123908" name="Slide Number Placeholder 3"/>
          <p:cNvSpPr>
            <a:spLocks noGrp="1"/>
          </p:cNvSpPr>
          <p:nvPr>
            <p:ph type="sldNum" sz="quarter" idx="5"/>
          </p:nvPr>
        </p:nvSpPr>
        <p:spPr bwMode="auto">
          <a:noFill/>
          <a:ln>
            <a:miter lim="800000"/>
            <a:headEnd/>
            <a:tailEnd/>
          </a:ln>
        </p:spPr>
        <p:txBody>
          <a:bodyPr/>
          <a:lstStyle/>
          <a:p>
            <a:fld id="{A7AC9E18-2580-4652-BE5F-1A026BC84B2F}" type="slidenum">
              <a:rPr lang="en-US"/>
              <a:pPr/>
              <a:t>49</a:t>
            </a:fld>
            <a:endParaRPr lang="en-US"/>
          </a:p>
        </p:txBody>
      </p:sp>
    </p:spTree>
    <p:extLst>
      <p:ext uri="{BB962C8B-B14F-4D97-AF65-F5344CB8AC3E}">
        <p14:creationId xmlns:p14="http://schemas.microsoft.com/office/powerpoint/2010/main" val="2817162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p:spPr>
      </p:sp>
      <p:sp>
        <p:nvSpPr>
          <p:cNvPr id="1208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introduces the next topic. Ask someone to read the slide.  Invite participants to discuss. What does Adams mean when she says, “Words are not just words”?</a:t>
            </a:r>
          </a:p>
        </p:txBody>
      </p:sp>
      <p:sp>
        <p:nvSpPr>
          <p:cNvPr id="120836" name="Slide Number Placeholder 3"/>
          <p:cNvSpPr>
            <a:spLocks noGrp="1"/>
          </p:cNvSpPr>
          <p:nvPr>
            <p:ph type="sldNum" sz="quarter" idx="5"/>
          </p:nvPr>
        </p:nvSpPr>
        <p:spPr bwMode="auto">
          <a:noFill/>
          <a:ln>
            <a:miter lim="800000"/>
            <a:headEnd/>
            <a:tailEnd/>
          </a:ln>
        </p:spPr>
        <p:txBody>
          <a:bodyPr/>
          <a:lstStyle/>
          <a:p>
            <a:fld id="{4DCD4F9A-4C03-461B-BD3A-6BFC3249560C}" type="slidenum">
              <a:rPr lang="en-US"/>
              <a:pPr/>
              <a:t>50</a:t>
            </a:fld>
            <a:endParaRPr lang="en-US"/>
          </a:p>
        </p:txBody>
      </p:sp>
    </p:spTree>
    <p:extLst>
      <p:ext uri="{BB962C8B-B14F-4D97-AF65-F5344CB8AC3E}">
        <p14:creationId xmlns:p14="http://schemas.microsoft.com/office/powerpoint/2010/main" val="2909581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Found in Appendix A. Tiers are credited to Beck, I. L., </a:t>
            </a:r>
            <a:r>
              <a:rPr lang="en-US" sz="1200" b="0" i="0" u="none" strike="noStrike" kern="1200" baseline="0" dirty="0" err="1" smtClean="0">
                <a:solidFill>
                  <a:schemeClr val="tx1"/>
                </a:solidFill>
                <a:latin typeface="+mn-lt"/>
                <a:ea typeface="+mn-ea"/>
                <a:cs typeface="+mn-cs"/>
              </a:rPr>
              <a:t>McKeown</a:t>
            </a:r>
            <a:r>
              <a:rPr lang="en-US" sz="1200" b="0" i="0" u="none" strike="noStrike" kern="1200" baseline="0" dirty="0" smtClean="0">
                <a:solidFill>
                  <a:schemeClr val="tx1"/>
                </a:solidFill>
                <a:latin typeface="+mn-lt"/>
                <a:ea typeface="+mn-ea"/>
                <a:cs typeface="+mn-cs"/>
              </a:rPr>
              <a:t>, M. G., &amp; </a:t>
            </a:r>
            <a:r>
              <a:rPr lang="en-US" sz="1200" b="0" i="0" u="none" strike="noStrike" kern="1200" baseline="0" dirty="0" err="1" smtClean="0">
                <a:solidFill>
                  <a:schemeClr val="tx1"/>
                </a:solidFill>
                <a:latin typeface="+mn-lt"/>
                <a:ea typeface="+mn-ea"/>
                <a:cs typeface="+mn-cs"/>
              </a:rPr>
              <a:t>Kucan</a:t>
            </a:r>
            <a:r>
              <a:rPr lang="en-US" sz="1200" b="0" i="0" u="none" strike="noStrike" kern="1200" baseline="0" dirty="0" smtClean="0">
                <a:solidFill>
                  <a:schemeClr val="tx1"/>
                </a:solidFill>
                <a:latin typeface="+mn-lt"/>
                <a:ea typeface="+mn-ea"/>
                <a:cs typeface="+mn-cs"/>
              </a:rPr>
              <a:t>, L. (2008). </a:t>
            </a:r>
            <a:r>
              <a:rPr lang="en-US" sz="1200" b="0" i="1" u="none" strike="noStrike" kern="1200" baseline="0" dirty="0" smtClean="0">
                <a:solidFill>
                  <a:schemeClr val="tx1"/>
                </a:solidFill>
                <a:latin typeface="+mn-lt"/>
                <a:ea typeface="+mn-ea"/>
                <a:cs typeface="+mn-cs"/>
              </a:rPr>
              <a:t>Creating robust vocabulary: Frequently asked questions and extended</a:t>
            </a:r>
          </a:p>
          <a:p>
            <a:r>
              <a:rPr lang="en-US" sz="1200" b="0" i="1" u="none" strike="noStrike" kern="1200" baseline="0" dirty="0" smtClean="0">
                <a:solidFill>
                  <a:schemeClr val="tx1"/>
                </a:solidFill>
                <a:latin typeface="+mn-lt"/>
                <a:ea typeface="+mn-ea"/>
                <a:cs typeface="+mn-cs"/>
              </a:rPr>
              <a:t>examples. </a:t>
            </a:r>
            <a:r>
              <a:rPr lang="en-US" sz="1200" b="0" i="0" u="none" strike="noStrike" kern="1200" baseline="0" dirty="0" smtClean="0">
                <a:solidFill>
                  <a:schemeClr val="tx1"/>
                </a:solidFill>
                <a:latin typeface="+mn-lt"/>
                <a:ea typeface="+mn-ea"/>
                <a:cs typeface="+mn-cs"/>
              </a:rPr>
              <a:t>New York, NY: Guilford.</a:t>
            </a:r>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a:p>
        </p:txBody>
      </p:sp>
    </p:spTree>
    <p:extLst>
      <p:ext uri="{BB962C8B-B14F-4D97-AF65-F5344CB8AC3E}">
        <p14:creationId xmlns:p14="http://schemas.microsoft.com/office/powerpoint/2010/main" val="1861122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887391" y="6071616"/>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4</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commoncore.americaachieves.org/module/5" TargetMode="Externa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renlearn.com/textcomplexity/usingatos.aspx"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2.jpeg"/><Relationship Id="rId4" Type="http://schemas.openxmlformats.org/officeDocument/2006/relationships/hyperlink" Target="http://www.arbookfind.co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corestandards.org/assets/Appendix_A.pdf"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Vocabulary</a:t>
            </a:r>
            <a:endParaRPr lang="en-US" dirty="0"/>
          </a:p>
        </p:txBody>
      </p:sp>
      <p:sp>
        <p:nvSpPr>
          <p:cNvPr id="6" name="Text Placeholder 5"/>
          <p:cNvSpPr>
            <a:spLocks noGrp="1"/>
          </p:cNvSpPr>
          <p:nvPr>
            <p:ph type="body" idx="1"/>
          </p:nvPr>
        </p:nvSpPr>
        <p:spPr>
          <a:xfrm>
            <a:off x="384048" y="1152446"/>
            <a:ext cx="3868340" cy="387798"/>
          </a:xfrm>
          <a:solidFill>
            <a:schemeClr val="accent1">
              <a:lumMod val="40000"/>
              <a:lumOff val="60000"/>
            </a:schemeClr>
          </a:solidFill>
          <a:effectLst>
            <a:outerShdw blurRad="50800" dist="38100" dir="2700000" algn="tl" rotWithShape="0">
              <a:prstClr val="black">
                <a:alpha val="40000"/>
              </a:prstClr>
            </a:outerShdw>
          </a:effectLst>
        </p:spPr>
        <p:txBody>
          <a:bodyPr/>
          <a:lstStyle/>
          <a:p>
            <a:r>
              <a:rPr lang="en-US" sz="2800" dirty="0"/>
              <a:t>Tier 2</a:t>
            </a:r>
          </a:p>
        </p:txBody>
      </p:sp>
      <p:sp>
        <p:nvSpPr>
          <p:cNvPr id="7" name="Content Placeholder 6"/>
          <p:cNvSpPr>
            <a:spLocks noGrp="1"/>
          </p:cNvSpPr>
          <p:nvPr>
            <p:ph sz="half" idx="2"/>
          </p:nvPr>
        </p:nvSpPr>
        <p:spPr>
          <a:xfrm>
            <a:off x="384048" y="1679789"/>
            <a:ext cx="3868340" cy="3199374"/>
          </a:xfrm>
        </p:spPr>
        <p:txBody>
          <a:bodyPr>
            <a:noAutofit/>
          </a:bodyPr>
          <a:lstStyle/>
          <a:p>
            <a:r>
              <a:rPr lang="en-US" sz="2400" dirty="0" smtClean="0">
                <a:solidFill>
                  <a:schemeClr val="tx2"/>
                </a:solidFill>
                <a:sym typeface="Arial" pitchFamily="34" charset="0"/>
              </a:rPr>
              <a:t>Important to understanding content and ideas</a:t>
            </a:r>
          </a:p>
          <a:p>
            <a:r>
              <a:rPr lang="en-US" sz="2400" dirty="0" smtClean="0">
                <a:solidFill>
                  <a:schemeClr val="tx2"/>
                </a:solidFill>
                <a:sym typeface="Arial" pitchFamily="34" charset="0"/>
              </a:rPr>
              <a:t>Not unique to a discipline</a:t>
            </a:r>
          </a:p>
          <a:p>
            <a:r>
              <a:rPr lang="en-US" sz="2400" dirty="0" smtClean="0">
                <a:solidFill>
                  <a:schemeClr val="tx2"/>
                </a:solidFill>
                <a:sym typeface="Arial" pitchFamily="34" charset="0"/>
              </a:rPr>
              <a:t>Not easily defined by context clues</a:t>
            </a:r>
          </a:p>
          <a:p>
            <a:r>
              <a:rPr lang="en-US" sz="2400" dirty="0" smtClean="0">
                <a:solidFill>
                  <a:schemeClr val="tx2"/>
                </a:solidFill>
                <a:sym typeface="Arial" pitchFamily="34" charset="0"/>
              </a:rPr>
              <a:t>Powerful </a:t>
            </a:r>
            <a:r>
              <a:rPr lang="en-US" sz="2400" dirty="0">
                <a:solidFill>
                  <a:schemeClr val="tx2"/>
                </a:solidFill>
                <a:sym typeface="Arial" pitchFamily="34" charset="0"/>
              </a:rPr>
              <a:t>because of their </a:t>
            </a:r>
            <a:r>
              <a:rPr lang="en-US" sz="2400" dirty="0" smtClean="0">
                <a:solidFill>
                  <a:schemeClr val="tx2"/>
                </a:solidFill>
                <a:sym typeface="Arial" pitchFamily="34" charset="0"/>
              </a:rPr>
              <a:t>applicability </a:t>
            </a:r>
            <a:r>
              <a:rPr lang="en-US" sz="2400" dirty="0">
                <a:solidFill>
                  <a:schemeClr val="tx2"/>
                </a:solidFill>
                <a:sym typeface="Arial" pitchFamily="34" charset="0"/>
              </a:rPr>
              <a:t>to many sorts of </a:t>
            </a:r>
            <a:r>
              <a:rPr lang="en-US" sz="2400" dirty="0" smtClean="0">
                <a:solidFill>
                  <a:schemeClr val="tx2"/>
                </a:solidFill>
                <a:sym typeface="Arial" pitchFamily="34" charset="0"/>
              </a:rPr>
              <a:t>reading</a:t>
            </a:r>
          </a:p>
          <a:p>
            <a:r>
              <a:rPr lang="en-US" sz="2400" dirty="0" smtClean="0">
                <a:solidFill>
                  <a:schemeClr val="tx2"/>
                </a:solidFill>
                <a:sym typeface="Arial" pitchFamily="34" charset="0"/>
              </a:rPr>
              <a:t>Teachers need to be alert to Tier Two words and leverage their use </a:t>
            </a:r>
            <a:endParaRPr lang="en-US" sz="2400" dirty="0">
              <a:solidFill>
                <a:schemeClr val="tx2"/>
              </a:solidFill>
              <a:sym typeface="Arial" pitchFamily="34" charset="0"/>
            </a:endParaRPr>
          </a:p>
        </p:txBody>
      </p:sp>
      <p:sp>
        <p:nvSpPr>
          <p:cNvPr id="8" name="Text Placeholder 7"/>
          <p:cNvSpPr>
            <a:spLocks noGrp="1"/>
          </p:cNvSpPr>
          <p:nvPr>
            <p:ph type="body" sz="quarter" idx="3"/>
          </p:nvPr>
        </p:nvSpPr>
        <p:spPr>
          <a:xfrm>
            <a:off x="4629150" y="1152446"/>
            <a:ext cx="3887391" cy="387798"/>
          </a:xfrm>
          <a:solidFill>
            <a:schemeClr val="accent1">
              <a:lumMod val="40000"/>
              <a:lumOff val="60000"/>
            </a:schemeClr>
          </a:solidFill>
          <a:effectLst>
            <a:outerShdw blurRad="50800" dist="38100" dir="2700000" algn="tl" rotWithShape="0">
              <a:prstClr val="black">
                <a:alpha val="40000"/>
              </a:prstClr>
            </a:outerShdw>
          </a:effectLst>
        </p:spPr>
        <p:txBody>
          <a:bodyPr/>
          <a:lstStyle/>
          <a:p>
            <a:r>
              <a:rPr lang="en-US" sz="2800" dirty="0"/>
              <a:t>Tier 3</a:t>
            </a:r>
          </a:p>
        </p:txBody>
      </p:sp>
      <p:sp>
        <p:nvSpPr>
          <p:cNvPr id="9" name="Content Placeholder 8"/>
          <p:cNvSpPr>
            <a:spLocks noGrp="1"/>
          </p:cNvSpPr>
          <p:nvPr>
            <p:ph sz="quarter" idx="4"/>
          </p:nvPr>
        </p:nvSpPr>
        <p:spPr>
          <a:xfrm>
            <a:off x="4629150" y="1679789"/>
            <a:ext cx="3887391" cy="3199374"/>
          </a:xfrm>
        </p:spPr>
        <p:txBody>
          <a:bodyPr>
            <a:normAutofit/>
          </a:bodyPr>
          <a:lstStyle/>
          <a:p>
            <a:r>
              <a:rPr lang="en-US" sz="2400" dirty="0" smtClean="0">
                <a:solidFill>
                  <a:schemeClr val="tx2"/>
                </a:solidFill>
                <a:sym typeface="Arial" pitchFamily="34" charset="0"/>
              </a:rPr>
              <a:t>Important to understanding content and ideas</a:t>
            </a:r>
          </a:p>
          <a:p>
            <a:r>
              <a:rPr lang="en-US" sz="2400" dirty="0" smtClean="0">
                <a:solidFill>
                  <a:schemeClr val="tx2"/>
                </a:solidFill>
                <a:sym typeface="Arial" pitchFamily="34" charset="0"/>
              </a:rPr>
              <a:t>Specific to discipline or content area</a:t>
            </a:r>
          </a:p>
          <a:p>
            <a:r>
              <a:rPr lang="en-US" sz="2400" dirty="0" smtClean="0">
                <a:solidFill>
                  <a:schemeClr val="tx2"/>
                </a:solidFill>
                <a:sym typeface="Arial" pitchFamily="34" charset="0"/>
              </a:rPr>
              <a:t>Bold-faced, defined in context or glossary</a:t>
            </a:r>
          </a:p>
          <a:p>
            <a:r>
              <a:rPr lang="en-US" sz="2400" dirty="0" smtClean="0">
                <a:solidFill>
                  <a:schemeClr val="tx2"/>
                </a:solidFill>
                <a:sym typeface="Arial" pitchFamily="34" charset="0"/>
              </a:rPr>
              <a:t>Recognized as important and reinforced throughout lesson or unit</a:t>
            </a:r>
          </a:p>
          <a:p>
            <a:endParaRPr lang="en-US" dirty="0"/>
          </a:p>
        </p:txBody>
      </p:sp>
      <p:sp>
        <p:nvSpPr>
          <p:cNvPr id="10" name="TextBox 9">
            <a:hlinkClick r:id="rId3"/>
          </p:cNvPr>
          <p:cNvSpPr txBox="1"/>
          <p:nvPr/>
        </p:nvSpPr>
        <p:spPr>
          <a:xfrm>
            <a:off x="4516927" y="5334517"/>
            <a:ext cx="4289636" cy="369332"/>
          </a:xfrm>
          <a:prstGeom prst="rect">
            <a:avLst/>
          </a:prstGeom>
          <a:noFill/>
        </p:spPr>
        <p:txBody>
          <a:bodyPr wrap="none" rtlCol="0">
            <a:spAutoFit/>
          </a:bodyPr>
          <a:lstStyle/>
          <a:p>
            <a:r>
              <a:rPr lang="en-US" dirty="0">
                <a:solidFill>
                  <a:srgbClr val="0000FF"/>
                </a:solidFill>
              </a:rPr>
              <a:t>http://www.corestandards.org/ELA-Literacy</a:t>
            </a:r>
          </a:p>
        </p:txBody>
      </p:sp>
      <p:sp>
        <p:nvSpPr>
          <p:cNvPr id="3" name="Footer Placeholder 2"/>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52</a:t>
            </a:fld>
            <a:endParaRPr lang="en-US" dirty="0"/>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from CCS</a:t>
            </a:r>
            <a:endParaRPr lang="en-US" dirty="0"/>
          </a:p>
        </p:txBody>
      </p:sp>
      <p:sp>
        <p:nvSpPr>
          <p:cNvPr id="3" name="Content Placeholder 2"/>
          <p:cNvSpPr>
            <a:spLocks noGrp="1"/>
          </p:cNvSpPr>
          <p:nvPr>
            <p:ph type="body" sz="quarter" idx="10"/>
          </p:nvPr>
        </p:nvSpPr>
        <p:spPr>
          <a:xfrm>
            <a:off x="381000" y="1115878"/>
            <a:ext cx="8382000" cy="4370522"/>
          </a:xfrm>
        </p:spPr>
        <p:txBody>
          <a:bodyPr>
            <a:normAutofit/>
          </a:bodyPr>
          <a:lstStyle/>
          <a:p>
            <a:pPr marL="58738" indent="-58738">
              <a:lnSpc>
                <a:spcPct val="100000"/>
              </a:lnSpc>
              <a:spcBef>
                <a:spcPts val="0"/>
              </a:spcBef>
              <a:spcAft>
                <a:spcPts val="1200"/>
              </a:spcAft>
              <a:buNone/>
            </a:pPr>
            <a:r>
              <a:rPr lang="en-US" sz="2000" dirty="0" smtClean="0"/>
              <a:t>“</a:t>
            </a:r>
            <a:r>
              <a:rPr lang="en-US" sz="2400" dirty="0" smtClean="0"/>
              <a:t>In early times, no one knew how volcanoes were formed or why they spouted red-hot molten</a:t>
            </a:r>
            <a:r>
              <a:rPr lang="en-US" sz="2400" b="1" dirty="0" smtClean="0"/>
              <a:t> </a:t>
            </a:r>
            <a:r>
              <a:rPr lang="en-US" sz="2400" dirty="0" smtClean="0"/>
              <a:t>rock. In modern times, scientists began to study volcanoes. They still don’t know all the answers, but they know much about how a volcano works. Our planet is made up of many layers of rock. The top layers of solid rock are called the </a:t>
            </a:r>
            <a:r>
              <a:rPr lang="en-US" sz="2400" b="1" dirty="0" smtClean="0"/>
              <a:t>crust.</a:t>
            </a:r>
            <a:r>
              <a:rPr lang="en-US" sz="2400" dirty="0" smtClean="0"/>
              <a:t> Deep beneath the crust is the mantle, where it is so hot that some rock melts. The melted, or molten rock is called magma. Volcanoes are formed when magma pushes its way up through the crack in Earth’s crust. This is called a volcanic eruption. When magma pours forth on the surface, it is called lava.”</a:t>
            </a:r>
          </a:p>
          <a:p>
            <a:pPr marL="58738" indent="-58738" algn="r">
              <a:lnSpc>
                <a:spcPct val="100000"/>
              </a:lnSpc>
              <a:spcBef>
                <a:spcPts val="0"/>
              </a:spcBef>
              <a:spcAft>
                <a:spcPts val="1200"/>
              </a:spcAft>
              <a:buNone/>
            </a:pPr>
            <a:r>
              <a:rPr lang="en-US" sz="2400" i="1" dirty="0"/>
              <a:t>Excerpt from </a:t>
            </a:r>
            <a:r>
              <a:rPr lang="en-US" sz="2400" i="1" dirty="0" smtClean="0"/>
              <a:t>Seymour Simon, Volcanoes </a:t>
            </a:r>
            <a:r>
              <a:rPr lang="en-US" sz="2400" i="1" dirty="0"/>
              <a:t>(2006)</a:t>
            </a:r>
            <a:endParaRPr lang="en-US" sz="2800" i="1" dirty="0"/>
          </a:p>
          <a:p>
            <a:pPr marL="58738" indent="-58738">
              <a:lnSpc>
                <a:spcPct val="100000"/>
              </a:lnSpc>
              <a:spcBef>
                <a:spcPts val="0"/>
              </a:spcBef>
              <a:spcAft>
                <a:spcPts val="1200"/>
              </a:spcAft>
              <a:buNone/>
            </a:pPr>
            <a:endParaRPr lang="en-US" sz="2400" dirty="0" smtClean="0"/>
          </a:p>
          <a:p>
            <a:pPr lvl="1">
              <a:lnSpc>
                <a:spcPct val="100000"/>
              </a:lnSpc>
              <a:spcBef>
                <a:spcPts val="0"/>
              </a:spcBef>
              <a:spcAft>
                <a:spcPts val="1200"/>
              </a:spcAft>
            </a:pPr>
            <a:endParaRPr lang="en-US" sz="2000" dirty="0" smtClean="0"/>
          </a:p>
          <a:p>
            <a:pPr lvl="1">
              <a:lnSpc>
                <a:spcPct val="100000"/>
              </a:lnSpc>
              <a:spcBef>
                <a:spcPts val="0"/>
              </a:spcBef>
              <a:spcAft>
                <a:spcPts val="1200"/>
              </a:spcAft>
            </a:pPr>
            <a:endParaRPr lang="en-US" sz="2000" dirty="0" smtClean="0"/>
          </a:p>
          <a:p>
            <a:pPr lvl="1">
              <a:lnSpc>
                <a:spcPct val="100000"/>
              </a:lnSpc>
              <a:spcBef>
                <a:spcPts val="0"/>
              </a:spcBef>
              <a:spcAft>
                <a:spcPts val="1200"/>
              </a:spcAft>
            </a:pPr>
            <a:endParaRPr lang="en-US" sz="2000" b="1" dirty="0"/>
          </a:p>
        </p:txBody>
      </p:sp>
      <p:sp>
        <p:nvSpPr>
          <p:cNvPr id="4" name="TextBox 3">
            <a:hlinkClick r:id="rId3"/>
          </p:cNvPr>
          <p:cNvSpPr txBox="1"/>
          <p:nvPr/>
        </p:nvSpPr>
        <p:spPr>
          <a:xfrm>
            <a:off x="4414478" y="5584083"/>
            <a:ext cx="4289636" cy="369332"/>
          </a:xfrm>
          <a:prstGeom prst="rect">
            <a:avLst/>
          </a:prstGeom>
          <a:noFill/>
        </p:spPr>
        <p:txBody>
          <a:bodyPr wrap="none" rtlCol="0">
            <a:spAutoFit/>
          </a:bodyPr>
          <a:lstStyle/>
          <a:p>
            <a:pPr algn="r"/>
            <a:r>
              <a:rPr lang="en-US" dirty="0">
                <a:solidFill>
                  <a:srgbClr val="0000FF"/>
                </a:solidFill>
              </a:rPr>
              <a:t>http://www.corestandards.org/ELA-Literacy</a:t>
            </a:r>
          </a:p>
        </p:txBody>
      </p:sp>
      <p:pic>
        <p:nvPicPr>
          <p:cNvPr id="5" name="Picture 6" descr="discussion 2.png"/>
          <p:cNvPicPr>
            <a:picLocks noChangeAspect="1"/>
          </p:cNvPicPr>
          <p:nvPr/>
        </p:nvPicPr>
        <p:blipFill>
          <a:blip r:embed="rId4" cstate="print"/>
          <a:srcRect/>
          <a:stretch>
            <a:fillRect/>
          </a:stretch>
        </p:blipFill>
        <p:spPr bwMode="auto">
          <a:xfrm>
            <a:off x="909680" y="4913228"/>
            <a:ext cx="1146344" cy="1146344"/>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EE3D4692-A625-460F-A072-DE10EEAA5719}" type="slidenum">
              <a:rPr lang="en-US" smtClean="0"/>
              <a:pPr/>
              <a:t>53</a:t>
            </a:fld>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r>
              <a:rPr lang="en-US" dirty="0" smtClean="0"/>
              <a:t> </a:t>
            </a:r>
            <a:r>
              <a:rPr lang="en-US" dirty="0"/>
              <a:t>from</a:t>
            </a:r>
            <a:r>
              <a:rPr lang="en-US" dirty="0" smtClean="0"/>
              <a:t> CCS</a:t>
            </a:r>
            <a:endParaRPr lang="en-US" dirty="0"/>
          </a:p>
        </p:txBody>
      </p:sp>
      <p:sp>
        <p:nvSpPr>
          <p:cNvPr id="3" name="Content Placeholder 2"/>
          <p:cNvSpPr>
            <a:spLocks noGrp="1"/>
          </p:cNvSpPr>
          <p:nvPr>
            <p:ph type="body" sz="quarter" idx="10"/>
          </p:nvPr>
        </p:nvSpPr>
        <p:spPr>
          <a:xfrm>
            <a:off x="381000" y="1417320"/>
            <a:ext cx="8382000" cy="4250470"/>
          </a:xfrm>
        </p:spPr>
        <p:txBody>
          <a:bodyPr>
            <a:normAutofit/>
          </a:bodyPr>
          <a:lstStyle/>
          <a:p>
            <a:pPr marL="58738" indent="-58738">
              <a:lnSpc>
                <a:spcPct val="100000"/>
              </a:lnSpc>
              <a:spcBef>
                <a:spcPts val="0"/>
              </a:spcBef>
              <a:spcAft>
                <a:spcPts val="1200"/>
              </a:spcAft>
              <a:buNone/>
            </a:pPr>
            <a:r>
              <a:rPr lang="en-US" sz="2000" dirty="0" smtClean="0"/>
              <a:t>“</a:t>
            </a:r>
            <a:r>
              <a:rPr lang="en-US" sz="2400" dirty="0" smtClean="0"/>
              <a:t>In early times, no one knew how </a:t>
            </a:r>
            <a:r>
              <a:rPr lang="en-US" sz="2400" u="sng" dirty="0" smtClean="0">
                <a:solidFill>
                  <a:srgbClr val="FF0000"/>
                </a:solidFill>
              </a:rPr>
              <a:t>volcanoes</a:t>
            </a:r>
            <a:r>
              <a:rPr lang="en-US" sz="2400" dirty="0" smtClean="0"/>
              <a:t> were formed or why they</a:t>
            </a:r>
            <a:r>
              <a:rPr lang="en-US" sz="2400" dirty="0" smtClean="0">
                <a:solidFill>
                  <a:srgbClr val="00B0F0"/>
                </a:solidFill>
              </a:rPr>
              <a:t> </a:t>
            </a:r>
            <a:r>
              <a:rPr lang="en-US" sz="2400" u="sng" dirty="0" smtClean="0">
                <a:solidFill>
                  <a:srgbClr val="00B0F0"/>
                </a:solidFill>
              </a:rPr>
              <a:t>spouted</a:t>
            </a:r>
            <a:r>
              <a:rPr lang="en-US" sz="2400" dirty="0" smtClean="0">
                <a:solidFill>
                  <a:srgbClr val="00B0F0"/>
                </a:solidFill>
              </a:rPr>
              <a:t> </a:t>
            </a:r>
            <a:r>
              <a:rPr lang="en-US" sz="2400" dirty="0" smtClean="0"/>
              <a:t>red-hot </a:t>
            </a:r>
            <a:r>
              <a:rPr lang="en-US" sz="2400" u="sng" dirty="0">
                <a:solidFill>
                  <a:srgbClr val="00B0F0"/>
                </a:solidFill>
              </a:rPr>
              <a:t>molten</a:t>
            </a:r>
            <a:r>
              <a:rPr lang="en-US" sz="2400" b="1" dirty="0" smtClean="0"/>
              <a:t> </a:t>
            </a:r>
            <a:r>
              <a:rPr lang="en-US" sz="2400" dirty="0" smtClean="0"/>
              <a:t>rock. In modern times, scientists began to study volcanoes. They still don’t know all the answers, but they know much about how a volcano works. Our </a:t>
            </a:r>
            <a:r>
              <a:rPr lang="en-US" sz="2400" u="sng" dirty="0">
                <a:solidFill>
                  <a:srgbClr val="00B0F0"/>
                </a:solidFill>
              </a:rPr>
              <a:t>planet</a:t>
            </a:r>
            <a:r>
              <a:rPr lang="en-US" sz="2400" dirty="0" smtClean="0"/>
              <a:t> is made up of many </a:t>
            </a:r>
            <a:r>
              <a:rPr lang="en-US" sz="2400" u="sng" dirty="0">
                <a:solidFill>
                  <a:srgbClr val="00B0F0"/>
                </a:solidFill>
              </a:rPr>
              <a:t>layers</a:t>
            </a:r>
            <a:r>
              <a:rPr lang="en-US" sz="2400" dirty="0" smtClean="0"/>
              <a:t> of rock. The top layers of solid rock are called the </a:t>
            </a:r>
            <a:r>
              <a:rPr lang="en-US" sz="2400" b="1" u="sng" dirty="0" smtClean="0">
                <a:solidFill>
                  <a:srgbClr val="FF0000"/>
                </a:solidFill>
              </a:rPr>
              <a:t>crust</a:t>
            </a:r>
            <a:r>
              <a:rPr lang="en-US" sz="2400" b="1" dirty="0" smtClean="0"/>
              <a:t>.</a:t>
            </a:r>
            <a:r>
              <a:rPr lang="en-US" sz="2400" dirty="0" smtClean="0"/>
              <a:t> Deep beneath the crust is the </a:t>
            </a:r>
            <a:r>
              <a:rPr lang="en-US" sz="2400" u="sng" dirty="0" smtClean="0">
                <a:solidFill>
                  <a:srgbClr val="FF0000"/>
                </a:solidFill>
              </a:rPr>
              <a:t>mantle</a:t>
            </a:r>
            <a:r>
              <a:rPr lang="en-US" sz="2400" dirty="0" smtClean="0"/>
              <a:t>, where it is so hot that some rock melts. The melted, or molten rock is called </a:t>
            </a:r>
            <a:r>
              <a:rPr lang="en-US" sz="2400" u="sng" dirty="0">
                <a:solidFill>
                  <a:srgbClr val="FF0000"/>
                </a:solidFill>
              </a:rPr>
              <a:t>magma</a:t>
            </a:r>
            <a:r>
              <a:rPr lang="en-US" sz="2400" dirty="0" smtClean="0"/>
              <a:t>. Volcanoes are formed when magma pushes its way up through the crack in Earth’s crust. This is called a volcanic </a:t>
            </a:r>
            <a:r>
              <a:rPr lang="en-US" sz="2400" u="sng" dirty="0">
                <a:solidFill>
                  <a:srgbClr val="00B0F0"/>
                </a:solidFill>
              </a:rPr>
              <a:t>eruption</a:t>
            </a:r>
            <a:r>
              <a:rPr lang="en-US" sz="2400" dirty="0" smtClean="0"/>
              <a:t>. When magma </a:t>
            </a:r>
            <a:r>
              <a:rPr lang="en-US" sz="2400" u="sng" dirty="0">
                <a:solidFill>
                  <a:srgbClr val="00B0F0"/>
                </a:solidFill>
              </a:rPr>
              <a:t>pours</a:t>
            </a:r>
            <a:r>
              <a:rPr lang="en-US" sz="2400" dirty="0" smtClean="0"/>
              <a:t> </a:t>
            </a:r>
            <a:r>
              <a:rPr lang="en-US" sz="2400" u="sng" dirty="0">
                <a:solidFill>
                  <a:srgbClr val="00B0F0"/>
                </a:solidFill>
              </a:rPr>
              <a:t>forth</a:t>
            </a:r>
            <a:r>
              <a:rPr lang="en-US" sz="2400" dirty="0" smtClean="0"/>
              <a:t> on the </a:t>
            </a:r>
            <a:r>
              <a:rPr lang="en-US" sz="2400" u="sng" dirty="0">
                <a:solidFill>
                  <a:srgbClr val="00B0F0"/>
                </a:solidFill>
              </a:rPr>
              <a:t>surface</a:t>
            </a:r>
            <a:r>
              <a:rPr lang="en-US" sz="2400" dirty="0" smtClean="0"/>
              <a:t>, it is called </a:t>
            </a:r>
            <a:r>
              <a:rPr lang="en-US" sz="2400" u="sng" dirty="0">
                <a:solidFill>
                  <a:srgbClr val="FF0000"/>
                </a:solidFill>
              </a:rPr>
              <a:t>lava</a:t>
            </a:r>
            <a:r>
              <a:rPr lang="en-US" sz="2400" dirty="0" smtClean="0"/>
              <a:t>.”</a:t>
            </a:r>
          </a:p>
          <a:p>
            <a:pPr marL="58738" indent="-58738" algn="r">
              <a:lnSpc>
                <a:spcPct val="100000"/>
              </a:lnSpc>
              <a:spcBef>
                <a:spcPts val="0"/>
              </a:spcBef>
              <a:spcAft>
                <a:spcPts val="1200"/>
              </a:spcAft>
              <a:buNone/>
            </a:pPr>
            <a:r>
              <a:rPr lang="en-US" sz="2400" i="1" dirty="0"/>
              <a:t>Excerpt from </a:t>
            </a:r>
            <a:r>
              <a:rPr lang="en-US" sz="2400" i="1" dirty="0" smtClean="0"/>
              <a:t>Seymour Simon, </a:t>
            </a:r>
            <a:r>
              <a:rPr lang="en-US" sz="2400" i="1" dirty="0"/>
              <a:t>Volcanoes (2006</a:t>
            </a:r>
            <a:r>
              <a:rPr lang="en-US" sz="2400" i="1" dirty="0" smtClean="0"/>
              <a:t>)</a:t>
            </a:r>
            <a:endParaRPr lang="en-US" sz="2000" b="1" dirty="0"/>
          </a:p>
        </p:txBody>
      </p:sp>
      <p:sp>
        <p:nvSpPr>
          <p:cNvPr id="4" name="TextBox 3"/>
          <p:cNvSpPr txBox="1"/>
          <p:nvPr/>
        </p:nvSpPr>
        <p:spPr>
          <a:xfrm>
            <a:off x="6239058" y="264497"/>
            <a:ext cx="2844179"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 typeface="Arial" panose="020B0604020202020204" pitchFamily="34" charset="0"/>
              <a:buChar char="•"/>
            </a:pPr>
            <a:r>
              <a:rPr lang="en-US" sz="2000" b="1" dirty="0" smtClean="0"/>
              <a:t>Critical?</a:t>
            </a:r>
          </a:p>
          <a:p>
            <a:pPr marL="285750" indent="-285750">
              <a:buFont typeface="Arial" panose="020B0604020202020204" pitchFamily="34" charset="0"/>
              <a:buChar char="•"/>
            </a:pPr>
            <a:r>
              <a:rPr lang="en-US" sz="2000" b="1" dirty="0" smtClean="0"/>
              <a:t>Define in Context?</a:t>
            </a:r>
          </a:p>
          <a:p>
            <a:pPr marL="285750" indent="-285750">
              <a:buFont typeface="Arial" panose="020B0604020202020204" pitchFamily="34" charset="0"/>
              <a:buChar char="•"/>
            </a:pPr>
            <a:r>
              <a:rPr lang="en-US" sz="2000" b="1" dirty="0" smtClean="0"/>
              <a:t>Provide?</a:t>
            </a:r>
            <a:endParaRPr lang="en-US" sz="2000" b="1" dirty="0"/>
          </a:p>
        </p:txBody>
      </p:sp>
      <p:sp>
        <p:nvSpPr>
          <p:cNvPr id="10" name="TextBox 9">
            <a:hlinkClick r:id="rId3"/>
          </p:cNvPr>
          <p:cNvSpPr txBox="1"/>
          <p:nvPr/>
        </p:nvSpPr>
        <p:spPr>
          <a:xfrm>
            <a:off x="282364" y="5606479"/>
            <a:ext cx="4289636" cy="369332"/>
          </a:xfrm>
          <a:prstGeom prst="rect">
            <a:avLst/>
          </a:prstGeom>
          <a:noFill/>
        </p:spPr>
        <p:txBody>
          <a:bodyPr wrap="none" rtlCol="0">
            <a:spAutoFit/>
          </a:bodyPr>
          <a:lstStyle/>
          <a:p>
            <a:pPr algn="r"/>
            <a:r>
              <a:rPr lang="en-US" dirty="0">
                <a:solidFill>
                  <a:srgbClr val="0000FF"/>
                </a:solidFill>
              </a:rPr>
              <a:t>http://www.corestandards.org/ELA-Literacy</a:t>
            </a:r>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54</a:t>
            </a:fld>
            <a:endParaRPr lang="en-US" dirty="0"/>
          </a:p>
        </p:txBody>
      </p:sp>
    </p:spTree>
    <p:extLst>
      <p:ext uri="{BB962C8B-B14F-4D97-AF65-F5344CB8AC3E}">
        <p14:creationId xmlns:p14="http://schemas.microsoft.com/office/powerpoint/2010/main" val="11186232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2"/>
          <p:cNvSpPr>
            <a:spLocks noGrp="1"/>
          </p:cNvSpPr>
          <p:nvPr>
            <p:ph type="title"/>
          </p:nvPr>
        </p:nvSpPr>
        <p:spPr>
          <a:xfrm>
            <a:off x="1703878" y="230188"/>
            <a:ext cx="7059122" cy="1049972"/>
          </a:xfrm>
        </p:spPr>
        <p:txBody>
          <a:bodyPr/>
          <a:lstStyle/>
          <a:p>
            <a:r>
              <a:rPr lang="en-US" dirty="0" smtClean="0"/>
              <a:t>Activity 4: Instructional Shift 3</a:t>
            </a:r>
          </a:p>
        </p:txBody>
      </p:sp>
      <p:graphicFrame>
        <p:nvGraphicFramePr>
          <p:cNvPr id="8" name="Table 7"/>
          <p:cNvGraphicFramePr>
            <a:graphicFrameLocks noGrp="1"/>
          </p:cNvGraphicFramePr>
          <p:nvPr>
            <p:extLst>
              <p:ext uri="{D42A27DB-BD31-4B8C-83A1-F6EECF244321}">
                <p14:modId xmlns:p14="http://schemas.microsoft.com/office/powerpoint/2010/main" val="1116628253"/>
              </p:ext>
            </p:extLst>
          </p:nvPr>
        </p:nvGraphicFramePr>
        <p:xfrm>
          <a:off x="991542" y="949218"/>
          <a:ext cx="7951487" cy="4151309"/>
        </p:xfrm>
        <a:graphic>
          <a:graphicData uri="http://schemas.openxmlformats.org/drawingml/2006/table">
            <a:tbl>
              <a:tblPr/>
              <a:tblGrid>
                <a:gridCol w="7951487"/>
              </a:tblGrid>
              <a:tr h="90404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1" u="none" strike="noStrike" cap="none" normalizeH="0" baseline="0" dirty="0" smtClean="0">
                          <a:ln>
                            <a:noFill/>
                          </a:ln>
                          <a:solidFill>
                            <a:srgbClr val="FFFFFF"/>
                          </a:solidFill>
                          <a:effectLst/>
                          <a:latin typeface="Calibri" charset="0"/>
                        </a:rPr>
                        <a:t>Part 1</a:t>
                      </a:r>
                      <a:r>
                        <a:rPr kumimoji="0" lang="en-US" sz="2800" b="0" i="0" u="none" strike="noStrike" cap="none" normalizeH="0" baseline="0" dirty="0" smtClean="0">
                          <a:ln>
                            <a:noFill/>
                          </a:ln>
                          <a:solidFill>
                            <a:srgbClr val="FFFFFF"/>
                          </a:solidFill>
                          <a:effectLst/>
                          <a:latin typeface="Calibri" charset="0"/>
                        </a:rPr>
                        <a:t>: Regular Practice with Complex Text and its Academic Language</a:t>
                      </a:r>
                      <a:endParaRPr kumimoji="0" lang="en-US" sz="2800" b="0" i="0" u="none" strike="noStrike" cap="none" normalizeH="0" baseline="0" dirty="0">
                        <a:ln>
                          <a:noFill/>
                        </a:ln>
                        <a:solidFill>
                          <a:srgbClr val="FFFFFF"/>
                        </a:solidFill>
                        <a:effectLst/>
                        <a:latin typeface="Calibri"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solidFill>
                  </a:tcPr>
                </a:tc>
              </a:tr>
              <a:tr h="3206421">
                <a:tc>
                  <a:txBody>
                    <a:bodyPr/>
                    <a:lstStyle/>
                    <a:p>
                      <a:pPr marL="0" marR="0" lvl="0" indent="0" algn="l" defTabSz="914400" rtl="0" eaLnBrk="1" fontAlgn="base" latinLnBrk="0" hangingPunct="1">
                        <a:lnSpc>
                          <a:spcPct val="100000"/>
                        </a:lnSpc>
                        <a:spcBef>
                          <a:spcPct val="0"/>
                        </a:spcBef>
                        <a:spcAft>
                          <a:spcPts val="600"/>
                        </a:spcAft>
                        <a:buClrTx/>
                        <a:buSzTx/>
                        <a:buFont typeface="+mj-lt" charset="0"/>
                        <a:buNone/>
                        <a:tabLst/>
                        <a:defRPr/>
                      </a:pPr>
                      <a:r>
                        <a:rPr lang="en-US" sz="2800" kern="1200" dirty="0" smtClean="0">
                          <a:solidFill>
                            <a:schemeClr val="tx1"/>
                          </a:solidFill>
                          <a:latin typeface="+mn-lt"/>
                          <a:ea typeface="+mn-ea"/>
                          <a:cs typeface="+mn-cs"/>
                        </a:rPr>
                        <a:t>In table groups of 6–8, 9–10, and 11–12 educators, coaches will reflect on a video of a lesson that is aligned with Shift 3: </a:t>
                      </a:r>
                      <a:r>
                        <a:rPr lang="en-US" sz="2800" i="1" kern="1200" dirty="0" smtClean="0">
                          <a:solidFill>
                            <a:schemeClr val="tx1"/>
                          </a:solidFill>
                          <a:latin typeface="+mn-lt"/>
                          <a:ea typeface="+mn-ea"/>
                          <a:cs typeface="+mn-cs"/>
                        </a:rPr>
                        <a:t>Regular practice with complex text and its academic language.</a:t>
                      </a:r>
                      <a:r>
                        <a:rPr lang="en-US" sz="2800" kern="1200" dirty="0" smtClean="0">
                          <a:solidFill>
                            <a:schemeClr val="tx1"/>
                          </a:solidFill>
                          <a:latin typeface="+mn-lt"/>
                          <a:ea typeface="+mn-ea"/>
                          <a:cs typeface="+mn-cs"/>
                        </a:rPr>
                        <a:t> </a:t>
                      </a:r>
                    </a:p>
                    <a:p>
                      <a:pPr marL="0" marR="0" lvl="0" indent="0" algn="l" defTabSz="914400" rtl="0" eaLnBrk="1" fontAlgn="base" latinLnBrk="0" hangingPunct="1">
                        <a:lnSpc>
                          <a:spcPct val="100000"/>
                        </a:lnSpc>
                        <a:spcBef>
                          <a:spcPct val="0"/>
                        </a:spcBef>
                        <a:spcAft>
                          <a:spcPts val="0"/>
                        </a:spcAft>
                        <a:buClrTx/>
                        <a:buSzTx/>
                        <a:buFont typeface="+mj-lt" charset="0"/>
                        <a:buNone/>
                        <a:tabLst/>
                        <a:defRPr/>
                      </a:pPr>
                      <a:r>
                        <a:rPr lang="en-US" sz="2800" kern="1200" dirty="0" smtClean="0">
                          <a:solidFill>
                            <a:schemeClr val="tx1"/>
                          </a:solidFill>
                          <a:latin typeface="+mn-lt"/>
                          <a:ea typeface="+mn-ea"/>
                          <a:cs typeface="+mn-cs"/>
                        </a:rPr>
                        <a:t>Pay careful attention to the text complexity</a:t>
                      </a:r>
                      <a:r>
                        <a:rPr lang="en-US" sz="2800" kern="1200" baseline="0" dirty="0" smtClean="0">
                          <a:solidFill>
                            <a:schemeClr val="tx1"/>
                          </a:solidFill>
                          <a:latin typeface="+mn-lt"/>
                          <a:ea typeface="+mn-ea"/>
                          <a:cs typeface="+mn-cs"/>
                        </a:rPr>
                        <a:t> and </a:t>
                      </a:r>
                      <a:br>
                        <a:rPr lang="en-US" sz="2800" kern="1200" baseline="0" dirty="0" smtClean="0">
                          <a:solidFill>
                            <a:schemeClr val="tx1"/>
                          </a:solidFill>
                          <a:latin typeface="+mn-lt"/>
                          <a:ea typeface="+mn-ea"/>
                          <a:cs typeface="+mn-cs"/>
                        </a:rPr>
                      </a:br>
                      <a:r>
                        <a:rPr lang="en-US" sz="2800" kern="1200" baseline="0" dirty="0" smtClean="0">
                          <a:solidFill>
                            <a:schemeClr val="tx1"/>
                          </a:solidFill>
                          <a:latin typeface="+mn-lt"/>
                          <a:ea typeface="+mn-ea"/>
                          <a:cs typeface="+mn-cs"/>
                        </a:rPr>
                        <a:t>the </a:t>
                      </a:r>
                      <a:r>
                        <a:rPr lang="en-US" sz="2800" kern="1200" dirty="0" smtClean="0">
                          <a:solidFill>
                            <a:schemeClr val="tx1"/>
                          </a:solidFill>
                          <a:latin typeface="+mn-lt"/>
                          <a:ea typeface="+mn-ea"/>
                          <a:cs typeface="+mn-cs"/>
                        </a:rPr>
                        <a:t>text-dependent questions focused on the text’s academic language.</a:t>
                      </a:r>
                      <a:r>
                        <a:rPr lang="en-US" sz="2000" dirty="0" smtClean="0">
                          <a:solidFill>
                            <a:schemeClr val="tx2">
                              <a:lumMod val="75000"/>
                            </a:schemeClr>
                          </a:solidFill>
                        </a:rPr>
                        <a:t> </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r>
            </a:tbl>
          </a:graphicData>
        </a:graphic>
      </p:graphicFrame>
      <p:pic>
        <p:nvPicPr>
          <p:cNvPr id="131086" name="Picture 2" descr="C:\Documents and Settings\jmeltzer\Local Settings\Temporary Internet Files\Content.IE5\BJQILH3M\MM900283715[1].gif"/>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8078" y="5192028"/>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55</a:t>
            </a:fld>
            <a:endParaRPr lang="en-US" dirty="0"/>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3" name="TextBox 2"/>
          <p:cNvSpPr txBox="1"/>
          <p:nvPr/>
        </p:nvSpPr>
        <p:spPr>
          <a:xfrm>
            <a:off x="2971800" y="5577840"/>
            <a:ext cx="184731" cy="369332"/>
          </a:xfrm>
          <a:prstGeom prst="rect">
            <a:avLst/>
          </a:prstGeom>
          <a:noFill/>
        </p:spPr>
        <p:txBody>
          <a:bodyPr wrap="none" rtlCol="0">
            <a:spAutoFit/>
          </a:bodyPr>
          <a:lstStyle/>
          <a:p>
            <a:endParaRPr lang="en-US" dirty="0"/>
          </a:p>
        </p:txBody>
      </p:sp>
      <p:sp>
        <p:nvSpPr>
          <p:cNvPr id="9" name="TextBox 8"/>
          <p:cNvSpPr txBox="1"/>
          <p:nvPr/>
        </p:nvSpPr>
        <p:spPr>
          <a:xfrm>
            <a:off x="2286000" y="5394960"/>
            <a:ext cx="5714385" cy="369332"/>
          </a:xfrm>
          <a:prstGeom prst="rect">
            <a:avLst/>
          </a:prstGeom>
          <a:noFill/>
        </p:spPr>
        <p:txBody>
          <a:bodyPr wrap="none" rtlCol="0">
            <a:spAutoFit/>
          </a:bodyPr>
          <a:lstStyle/>
          <a:p>
            <a:r>
              <a:rPr lang="en-US" dirty="0"/>
              <a:t>Video: </a:t>
            </a:r>
            <a:r>
              <a:rPr lang="en-US" dirty="0">
                <a:hlinkClick r:id="rId5"/>
              </a:rPr>
              <a:t>http://</a:t>
            </a:r>
            <a:r>
              <a:rPr lang="en-US" dirty="0" smtClean="0">
                <a:hlinkClick r:id="rId5"/>
              </a:rPr>
              <a:t>commoncore.americaachieves.org/module/5</a:t>
            </a:r>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2"/>
          <p:cNvSpPr>
            <a:spLocks noGrp="1"/>
          </p:cNvSpPr>
          <p:nvPr>
            <p:ph type="title"/>
          </p:nvPr>
        </p:nvSpPr>
        <p:spPr>
          <a:xfrm>
            <a:off x="1063689" y="228600"/>
            <a:ext cx="7711539" cy="1066800"/>
          </a:xfrm>
        </p:spPr>
        <p:txBody>
          <a:bodyPr>
            <a:normAutofit/>
          </a:bodyPr>
          <a:lstStyle/>
          <a:p>
            <a:r>
              <a:rPr lang="en-US" sz="4000" dirty="0" smtClean="0"/>
              <a:t>Activity 4: CCS Instructional Shift 3 </a:t>
            </a:r>
          </a:p>
        </p:txBody>
      </p:sp>
      <p:graphicFrame>
        <p:nvGraphicFramePr>
          <p:cNvPr id="8" name="Table 7"/>
          <p:cNvGraphicFramePr>
            <a:graphicFrameLocks noGrp="1"/>
          </p:cNvGraphicFramePr>
          <p:nvPr>
            <p:extLst>
              <p:ext uri="{D42A27DB-BD31-4B8C-83A1-F6EECF244321}">
                <p14:modId xmlns:p14="http://schemas.microsoft.com/office/powerpoint/2010/main" val="1362676174"/>
              </p:ext>
            </p:extLst>
          </p:nvPr>
        </p:nvGraphicFramePr>
        <p:xfrm>
          <a:off x="381000" y="934028"/>
          <a:ext cx="8632372" cy="4876820"/>
        </p:xfrm>
        <a:graphic>
          <a:graphicData uri="http://schemas.openxmlformats.org/drawingml/2006/table">
            <a:tbl>
              <a:tblPr firstRow="1" bandRow="1">
                <a:tableStyleId>{00A15C55-8517-42AA-B614-E9B94910E393}</a:tableStyleId>
              </a:tblPr>
              <a:tblGrid>
                <a:gridCol w="8632372"/>
              </a:tblGrid>
              <a:tr h="903620">
                <a:tc>
                  <a:txBody>
                    <a:bodyPr/>
                    <a:lstStyle/>
                    <a:p>
                      <a:pPr marL="466725" indent="-466725">
                        <a:tabLst>
                          <a:tab pos="466725" algn="l"/>
                        </a:tabLst>
                      </a:pPr>
                      <a:r>
                        <a:rPr lang="en-US" sz="2800" b="1" i="1" dirty="0" smtClean="0"/>
                        <a:t>	Part 2</a:t>
                      </a:r>
                      <a:r>
                        <a:rPr lang="en-US" sz="2800" b="0" dirty="0" smtClean="0"/>
                        <a:t>: Regular</a:t>
                      </a:r>
                      <a:r>
                        <a:rPr lang="en-US" sz="2800" b="0" baseline="0" dirty="0" smtClean="0"/>
                        <a:t> Practice with Complex Text and its </a:t>
                      </a:r>
                      <a:br>
                        <a:rPr lang="en-US" sz="2800" b="0" baseline="0" dirty="0" smtClean="0"/>
                      </a:br>
                      <a:r>
                        <a:rPr lang="en-US" sz="2800" b="0" baseline="0" dirty="0" smtClean="0"/>
                        <a:t>Academic Language</a:t>
                      </a:r>
                      <a:endParaRPr lang="en-US" sz="2800" b="0" dirty="0"/>
                    </a:p>
                  </a:txBody>
                  <a:tcPr marT="45725" marB="45725"/>
                </a:tc>
              </a:tr>
              <a:tr h="3928670">
                <a:tc>
                  <a:txBody>
                    <a:bodyPr/>
                    <a:lstStyle/>
                    <a:p>
                      <a:pPr>
                        <a:spcAft>
                          <a:spcPts val="600"/>
                        </a:spcAft>
                      </a:pPr>
                      <a:r>
                        <a:rPr lang="en-US" sz="2200" kern="1200" dirty="0" smtClean="0">
                          <a:solidFill>
                            <a:schemeClr val="dk1"/>
                          </a:solidFill>
                          <a:latin typeface="+mn-lt"/>
                          <a:ea typeface="+mn-ea"/>
                          <a:cs typeface="+mn-cs"/>
                        </a:rPr>
                        <a:t>Reflect</a:t>
                      </a:r>
                      <a:r>
                        <a:rPr lang="en-US" sz="2200" kern="1200" baseline="0" dirty="0" smtClean="0">
                          <a:solidFill>
                            <a:schemeClr val="dk1"/>
                          </a:solidFill>
                          <a:latin typeface="+mn-lt"/>
                          <a:ea typeface="+mn-ea"/>
                          <a:cs typeface="+mn-cs"/>
                        </a:rPr>
                        <a:t> on the video you have just seen, and refer to the samples of complex text (from Appendix B) on your table. </a:t>
                      </a:r>
                      <a:r>
                        <a:rPr lang="en-US" sz="2200" kern="1200" dirty="0" smtClean="0">
                          <a:solidFill>
                            <a:schemeClr val="dk1"/>
                          </a:solidFill>
                          <a:latin typeface="+mn-lt"/>
                          <a:ea typeface="+mn-ea"/>
                          <a:cs typeface="+mn-cs"/>
                        </a:rPr>
                        <a:t>On your chart paper,</a:t>
                      </a:r>
                      <a:r>
                        <a:rPr lang="en-US" sz="2200" kern="1200" baseline="0" dirty="0" smtClean="0">
                          <a:solidFill>
                            <a:schemeClr val="dk1"/>
                          </a:solidFill>
                          <a:latin typeface="+mn-lt"/>
                          <a:ea typeface="+mn-ea"/>
                          <a:cs typeface="+mn-cs"/>
                        </a:rPr>
                        <a:t> write </a:t>
                      </a:r>
                      <a:r>
                        <a:rPr lang="en-US" sz="2200" i="1" kern="1200" baseline="0" dirty="0" smtClean="0">
                          <a:solidFill>
                            <a:schemeClr val="dk1"/>
                          </a:solidFill>
                          <a:latin typeface="+mn-lt"/>
                          <a:ea typeface="+mn-ea"/>
                          <a:cs typeface="+mn-cs"/>
                        </a:rPr>
                        <a:t>“Shift 3: Regular Practice with Complex Text and its Academic Language”</a:t>
                      </a:r>
                    </a:p>
                    <a:p>
                      <a:pPr marL="336550" indent="-336550">
                        <a:buAutoNum type="arabicPeriod"/>
                      </a:pPr>
                      <a:r>
                        <a:rPr lang="en-US" sz="2200" kern="1200" baseline="0" dirty="0" smtClean="0">
                          <a:solidFill>
                            <a:schemeClr val="dk1"/>
                          </a:solidFill>
                          <a:latin typeface="+mn-lt"/>
                          <a:ea typeface="+mn-ea"/>
                          <a:cs typeface="+mn-cs"/>
                        </a:rPr>
                        <a:t>Divide the paper into 3 sections. Label these sections: </a:t>
                      </a:r>
                      <a:r>
                        <a:rPr lang="en-US" sz="2200" i="1" kern="1200" baseline="0" dirty="0" smtClean="0">
                          <a:solidFill>
                            <a:schemeClr val="dk1"/>
                          </a:solidFill>
                          <a:latin typeface="+mn-lt"/>
                          <a:ea typeface="+mn-ea"/>
                          <a:cs typeface="+mn-cs"/>
                        </a:rPr>
                        <a:t>Observations</a:t>
                      </a:r>
                      <a:r>
                        <a:rPr lang="en-US" sz="2200" kern="1200" baseline="0" dirty="0" smtClean="0">
                          <a:solidFill>
                            <a:schemeClr val="dk1"/>
                          </a:solidFill>
                          <a:latin typeface="+mn-lt"/>
                          <a:ea typeface="+mn-ea"/>
                          <a:cs typeface="+mn-cs"/>
                        </a:rPr>
                        <a:t>, </a:t>
                      </a:r>
                      <a:r>
                        <a:rPr lang="en-US" sz="2200" i="1" kern="1200" baseline="0" dirty="0" smtClean="0">
                          <a:solidFill>
                            <a:schemeClr val="dk1"/>
                          </a:solidFill>
                          <a:latin typeface="+mn-lt"/>
                          <a:ea typeface="+mn-ea"/>
                          <a:cs typeface="+mn-cs"/>
                        </a:rPr>
                        <a:t>Supports</a:t>
                      </a:r>
                      <a:r>
                        <a:rPr lang="en-US" sz="2200" kern="1200" baseline="0" dirty="0" smtClean="0">
                          <a:solidFill>
                            <a:schemeClr val="dk1"/>
                          </a:solidFill>
                          <a:latin typeface="+mn-lt"/>
                          <a:ea typeface="+mn-ea"/>
                          <a:cs typeface="+mn-cs"/>
                        </a:rPr>
                        <a:t>, and </a:t>
                      </a:r>
                      <a:r>
                        <a:rPr lang="en-US" sz="2200" i="1" kern="1200" baseline="0" dirty="0" smtClean="0">
                          <a:solidFill>
                            <a:schemeClr val="dk1"/>
                          </a:solidFill>
                          <a:latin typeface="+mn-lt"/>
                          <a:ea typeface="+mn-ea"/>
                          <a:cs typeface="+mn-cs"/>
                        </a:rPr>
                        <a:t>Questions</a:t>
                      </a:r>
                      <a:r>
                        <a:rPr lang="en-US" sz="2200" kern="1200" baseline="0" dirty="0" smtClean="0">
                          <a:solidFill>
                            <a:schemeClr val="dk1"/>
                          </a:solidFill>
                          <a:latin typeface="+mn-lt"/>
                          <a:ea typeface="+mn-ea"/>
                          <a:cs typeface="+mn-cs"/>
                        </a:rPr>
                        <a:t>.</a:t>
                      </a:r>
                    </a:p>
                    <a:p>
                      <a:pPr marL="336550" indent="-336550">
                        <a:buAutoNum type="arabicPeriod"/>
                      </a:pPr>
                      <a:r>
                        <a:rPr lang="en-US" sz="2200" kern="1200" baseline="0" dirty="0" smtClean="0">
                          <a:solidFill>
                            <a:schemeClr val="dk1"/>
                          </a:solidFill>
                          <a:latin typeface="+mn-lt"/>
                          <a:ea typeface="+mn-ea"/>
                          <a:cs typeface="+mn-cs"/>
                        </a:rPr>
                        <a:t>In the top section answer: </a:t>
                      </a:r>
                      <a:r>
                        <a:rPr lang="en-US" sz="2200" i="1" kern="1200" baseline="0" dirty="0" smtClean="0">
                          <a:solidFill>
                            <a:schemeClr val="dk1"/>
                          </a:solidFill>
                          <a:latin typeface="+mn-lt"/>
                          <a:ea typeface="+mn-ea"/>
                          <a:cs typeface="+mn-cs"/>
                        </a:rPr>
                        <a:t>What would you observe (see and hear) in a classroom aligned with Shift 3? </a:t>
                      </a:r>
                    </a:p>
                    <a:p>
                      <a:pPr marL="336550" indent="-336550">
                        <a:buAutoNum type="arabicPeriod"/>
                      </a:pPr>
                      <a:r>
                        <a:rPr lang="en-US" sz="2200" i="0" kern="1200" baseline="0" dirty="0" smtClean="0">
                          <a:solidFill>
                            <a:schemeClr val="dk1"/>
                          </a:solidFill>
                          <a:latin typeface="+mn-lt"/>
                          <a:ea typeface="+mn-ea"/>
                          <a:cs typeface="+mn-cs"/>
                        </a:rPr>
                        <a:t>In the second section answer: </a:t>
                      </a:r>
                      <a:r>
                        <a:rPr lang="en-US" sz="2200" i="1" kern="1200" baseline="0" dirty="0" smtClean="0">
                          <a:solidFill>
                            <a:schemeClr val="dk1"/>
                          </a:solidFill>
                          <a:latin typeface="+mn-lt"/>
                          <a:ea typeface="+mn-ea"/>
                          <a:cs typeface="+mn-cs"/>
                        </a:rPr>
                        <a:t>What </a:t>
                      </a:r>
                      <a:r>
                        <a:rPr lang="en-US" sz="2200" i="1" kern="1200" dirty="0" smtClean="0">
                          <a:solidFill>
                            <a:schemeClr val="dk1"/>
                          </a:solidFill>
                          <a:latin typeface="+mn-lt"/>
                          <a:ea typeface="+mn-ea"/>
                          <a:cs typeface="+mn-cs"/>
                        </a:rPr>
                        <a:t>supports will teachers need</a:t>
                      </a:r>
                      <a:br>
                        <a:rPr lang="en-US" sz="2200" i="1" kern="1200" dirty="0" smtClean="0">
                          <a:solidFill>
                            <a:schemeClr val="dk1"/>
                          </a:solidFill>
                          <a:latin typeface="+mn-lt"/>
                          <a:ea typeface="+mn-ea"/>
                          <a:cs typeface="+mn-cs"/>
                        </a:rPr>
                      </a:br>
                      <a:r>
                        <a:rPr lang="en-US" sz="2200" i="1" kern="1200" dirty="0" smtClean="0">
                          <a:solidFill>
                            <a:schemeClr val="dk1"/>
                          </a:solidFill>
                          <a:latin typeface="+mn-lt"/>
                          <a:ea typeface="+mn-ea"/>
                          <a:cs typeface="+mn-cs"/>
                        </a:rPr>
                        <a:t>to implement</a:t>
                      </a:r>
                      <a:r>
                        <a:rPr lang="en-US" sz="2200" i="1" kern="1200" baseline="0" dirty="0" smtClean="0">
                          <a:solidFill>
                            <a:schemeClr val="dk1"/>
                          </a:solidFill>
                          <a:latin typeface="+mn-lt"/>
                          <a:ea typeface="+mn-ea"/>
                          <a:cs typeface="+mn-cs"/>
                        </a:rPr>
                        <a:t> </a:t>
                      </a:r>
                      <a:r>
                        <a:rPr lang="en-US" sz="2200" i="1" kern="1200" dirty="0" smtClean="0">
                          <a:solidFill>
                            <a:schemeClr val="dk1"/>
                          </a:solidFill>
                          <a:latin typeface="+mn-lt"/>
                          <a:ea typeface="+mn-ea"/>
                          <a:cs typeface="+mn-cs"/>
                        </a:rPr>
                        <a:t>Shift 3 effectively?</a:t>
                      </a:r>
                    </a:p>
                    <a:p>
                      <a:pPr marL="336550" indent="-336550">
                        <a:buAutoNum type="arabicPeriod"/>
                      </a:pPr>
                      <a:r>
                        <a:rPr lang="en-US" sz="2200" i="0" kern="1200" dirty="0" smtClean="0">
                          <a:solidFill>
                            <a:schemeClr val="dk1"/>
                          </a:solidFill>
                          <a:latin typeface="+mn-lt"/>
                          <a:ea typeface="+mn-ea"/>
                          <a:cs typeface="+mn-cs"/>
                        </a:rPr>
                        <a:t>In</a:t>
                      </a:r>
                      <a:r>
                        <a:rPr lang="en-US" sz="2200" i="0" kern="1200" baseline="0" dirty="0" smtClean="0">
                          <a:solidFill>
                            <a:schemeClr val="dk1"/>
                          </a:solidFill>
                          <a:latin typeface="+mn-lt"/>
                          <a:ea typeface="+mn-ea"/>
                          <a:cs typeface="+mn-cs"/>
                        </a:rPr>
                        <a:t> the third section, jot down any questions you have about Shift 3.</a:t>
                      </a:r>
                      <a:endParaRPr lang="en-US" sz="2200" i="0"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600"/>
                        </a:spcBef>
                        <a:spcAft>
                          <a:spcPts val="0"/>
                        </a:spcAft>
                        <a:buClrTx/>
                        <a:buSzTx/>
                        <a:buFontTx/>
                        <a:buNone/>
                        <a:tabLst/>
                        <a:defRPr/>
                      </a:pPr>
                      <a:r>
                        <a:rPr lang="en-US" sz="2200" b="1" kern="1200" dirty="0" smtClean="0">
                          <a:solidFill>
                            <a:schemeClr val="accent5">
                              <a:lumMod val="75000"/>
                            </a:schemeClr>
                          </a:solidFill>
                          <a:latin typeface="+mn-lt"/>
                          <a:ea typeface="+mn-ea"/>
                          <a:cs typeface="+mn-cs"/>
                        </a:rPr>
                        <a:t>Place your anchor chart on the wall designated Shift</a:t>
                      </a:r>
                      <a:r>
                        <a:rPr lang="en-US" sz="2200" b="1" kern="1200" baseline="0" dirty="0" smtClean="0">
                          <a:solidFill>
                            <a:schemeClr val="accent5">
                              <a:lumMod val="75000"/>
                            </a:schemeClr>
                          </a:solidFill>
                          <a:latin typeface="+mn-lt"/>
                          <a:ea typeface="+mn-ea"/>
                          <a:cs typeface="+mn-cs"/>
                        </a:rPr>
                        <a:t> 3.</a:t>
                      </a:r>
                      <a:endParaRPr lang="en-US" sz="2200" b="1" kern="1200" dirty="0" smtClean="0">
                        <a:solidFill>
                          <a:schemeClr val="accent5">
                            <a:lumMod val="75000"/>
                          </a:schemeClr>
                        </a:solidFill>
                        <a:latin typeface="+mn-lt"/>
                        <a:ea typeface="+mn-ea"/>
                        <a:cs typeface="+mn-cs"/>
                      </a:endParaRPr>
                    </a:p>
                  </a:txBody>
                  <a:tcPr marT="45725" marB="45725">
                    <a:solidFill>
                      <a:schemeClr val="accent4">
                        <a:lumMod val="40000"/>
                        <a:lumOff val="60000"/>
                      </a:schemeClr>
                    </a:solidFill>
                  </a:tcPr>
                </a:tc>
              </a:tr>
            </a:tbl>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56</a:t>
            </a:fld>
            <a:endParaRPr lang="en-US" dirty="0"/>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Tree>
    <p:extLst>
      <p:ext uri="{BB962C8B-B14F-4D97-AF65-F5344CB8AC3E}">
        <p14:creationId xmlns:p14="http://schemas.microsoft.com/office/powerpoint/2010/main" val="103169631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Title 2"/>
          <p:cNvSpPr>
            <a:spLocks noGrp="1"/>
          </p:cNvSpPr>
          <p:nvPr>
            <p:ph type="title"/>
          </p:nvPr>
        </p:nvSpPr>
        <p:spPr/>
        <p:txBody>
          <a:bodyPr/>
          <a:lstStyle/>
          <a:p>
            <a:r>
              <a:rPr lang="en-US" smtClean="0"/>
              <a:t>Let’s Do a Gallery Walk</a:t>
            </a:r>
            <a:endParaRPr lang="en-US" dirty="0" smtClean="0"/>
          </a:p>
        </p:txBody>
      </p:sp>
      <p:sp>
        <p:nvSpPr>
          <p:cNvPr id="2" name="Text Placeholder 1"/>
          <p:cNvSpPr>
            <a:spLocks noGrp="1"/>
          </p:cNvSpPr>
          <p:nvPr>
            <p:ph type="body" sz="quarter" idx="10"/>
          </p:nvPr>
        </p:nvSpPr>
        <p:spPr>
          <a:xfrm>
            <a:off x="188913" y="1280160"/>
            <a:ext cx="4026626" cy="1795876"/>
          </a:xfrm>
        </p:spPr>
        <p:txBody>
          <a:bodyPr/>
          <a:lstStyle/>
          <a:p>
            <a:r>
              <a:rPr lang="en-US" sz="2700" dirty="0" smtClean="0">
                <a:solidFill>
                  <a:schemeClr val="tx2"/>
                </a:solidFill>
              </a:rPr>
              <a:t>Shifts</a:t>
            </a:r>
          </a:p>
          <a:p>
            <a:pPr lvl="1"/>
            <a:r>
              <a:rPr lang="en-US" dirty="0" smtClean="0">
                <a:solidFill>
                  <a:schemeClr val="tx2"/>
                </a:solidFill>
              </a:rPr>
              <a:t>6–8: </a:t>
            </a:r>
            <a:r>
              <a:rPr lang="en-US" dirty="0">
                <a:solidFill>
                  <a:schemeClr val="tx2"/>
                </a:solidFill>
              </a:rPr>
              <a:t>start at Shift 1</a:t>
            </a:r>
          </a:p>
          <a:p>
            <a:pPr lvl="1"/>
            <a:r>
              <a:rPr lang="en-US" dirty="0" smtClean="0">
                <a:solidFill>
                  <a:schemeClr val="tx2"/>
                </a:solidFill>
              </a:rPr>
              <a:t>9–10: </a:t>
            </a:r>
            <a:r>
              <a:rPr lang="en-US" dirty="0">
                <a:solidFill>
                  <a:schemeClr val="tx2"/>
                </a:solidFill>
              </a:rPr>
              <a:t>start at Shift 2</a:t>
            </a:r>
          </a:p>
          <a:p>
            <a:pPr lvl="1"/>
            <a:r>
              <a:rPr lang="en-US" dirty="0" smtClean="0">
                <a:solidFill>
                  <a:schemeClr val="tx2"/>
                </a:solidFill>
              </a:rPr>
              <a:t>11–12: </a:t>
            </a:r>
            <a:r>
              <a:rPr lang="en-US" dirty="0">
                <a:solidFill>
                  <a:schemeClr val="tx2"/>
                </a:solidFill>
              </a:rPr>
              <a:t>start at Shift </a:t>
            </a:r>
            <a:r>
              <a:rPr lang="en-US" dirty="0" smtClean="0">
                <a:solidFill>
                  <a:schemeClr val="tx2"/>
                </a:solidFill>
              </a:rPr>
              <a:t>3</a:t>
            </a:r>
            <a:endParaRPr lang="en-US" dirty="0"/>
          </a:p>
        </p:txBody>
      </p:sp>
      <p:pic>
        <p:nvPicPr>
          <p:cNvPr id="5" name="Content Placeholder 4" descr="Starry-night-in-moma-gallery.jpg"/>
          <p:cNvPicPr>
            <a:picLocks noGrp="1" noChangeAspect="1"/>
          </p:cNvPicPr>
          <p:nvPr>
            <p:ph idx="4294967295"/>
          </p:nvPr>
        </p:nvPicPr>
        <p:blipFill>
          <a:blip r:embed="rId3" cstate="print"/>
          <a:stretch>
            <a:fillRect/>
          </a:stretch>
        </p:blipFill>
        <p:spPr>
          <a:xfrm>
            <a:off x="4379913" y="941066"/>
            <a:ext cx="4764087" cy="2598271"/>
          </a:xfrm>
          <a:prstGeom prst="rect">
            <a:avLst/>
          </a:prstGeom>
          <a:ln>
            <a:noFill/>
          </a:ln>
          <a:effectLst>
            <a:outerShdw blurRad="292100" dist="139700" dir="2700000" algn="tl" rotWithShape="0">
              <a:srgbClr val="333333">
                <a:alpha val="65000"/>
              </a:srgbClr>
            </a:outerShdw>
          </a:effectLst>
        </p:spPr>
      </p:pic>
      <p:sp>
        <p:nvSpPr>
          <p:cNvPr id="8" name="Text Placeholder 1"/>
          <p:cNvSpPr txBox="1">
            <a:spLocks/>
          </p:cNvSpPr>
          <p:nvPr/>
        </p:nvSpPr>
        <p:spPr>
          <a:xfrm>
            <a:off x="381000" y="3708765"/>
            <a:ext cx="7673707" cy="1762021"/>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700" dirty="0" smtClean="0">
                <a:solidFill>
                  <a:schemeClr val="tx2"/>
                </a:solidFill>
              </a:rPr>
              <a:t>Note similarities among charts</a:t>
            </a:r>
          </a:p>
          <a:p>
            <a:r>
              <a:rPr lang="en-US" sz="2700" dirty="0" smtClean="0">
                <a:solidFill>
                  <a:schemeClr val="tx2"/>
                </a:solidFill>
              </a:rPr>
              <a:t>STAR concepts which resonate with you </a:t>
            </a:r>
          </a:p>
          <a:p>
            <a:r>
              <a:rPr lang="en-US" sz="2700" dirty="0" smtClean="0">
                <a:solidFill>
                  <a:schemeClr val="tx2"/>
                </a:solidFill>
              </a:rPr>
              <a:t>Write questions and comments to share</a:t>
            </a:r>
          </a:p>
          <a:p>
            <a:pPr lvl="1"/>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57</a:t>
            </a:fld>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normAutofit/>
          </a:bodyPr>
          <a:lstStyle/>
          <a:p>
            <a:r>
              <a:rPr lang="en-US" dirty="0" smtClean="0"/>
              <a:t>Activity 4</a:t>
            </a:r>
          </a:p>
        </p:txBody>
      </p:sp>
      <p:sp>
        <p:nvSpPr>
          <p:cNvPr id="4" name="Text Placeholder 3"/>
          <p:cNvSpPr>
            <a:spLocks noGrp="1"/>
          </p:cNvSpPr>
          <p:nvPr>
            <p:ph type="body" idx="1"/>
          </p:nvPr>
        </p:nvSpPr>
        <p:spPr>
          <a:xfrm>
            <a:off x="623888" y="4257858"/>
            <a:ext cx="7886700" cy="1107996"/>
          </a:xfrm>
        </p:spPr>
        <p:txBody>
          <a:bodyPr/>
          <a:lstStyle/>
          <a:p>
            <a:r>
              <a:rPr lang="en-US" dirty="0"/>
              <a:t>Complex Text and Its Academic Language</a:t>
            </a:r>
          </a:p>
        </p:txBody>
      </p:sp>
      <p:sp>
        <p:nvSpPr>
          <p:cNvPr id="6" name="Slide Number Placeholder 5"/>
          <p:cNvSpPr>
            <a:spLocks noGrp="1"/>
          </p:cNvSpPr>
          <p:nvPr>
            <p:ph type="sldNum" sz="quarter" idx="12"/>
          </p:nvPr>
        </p:nvSpPr>
        <p:spPr/>
        <p:txBody>
          <a:bodyPr/>
          <a:lstStyle/>
          <a:p>
            <a:fld id="{EE3D4692-A625-460F-A072-DE10EEAA5719}" type="slidenum">
              <a:rPr lang="en-US" smtClean="0"/>
              <a:pPr/>
              <a:t>44</a:t>
            </a:fld>
            <a:endParaRPr lang="en-US" dirty="0"/>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908634" y="2202207"/>
            <a:ext cx="1262044" cy="2143125"/>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p:txBody>
          <a:bodyPr>
            <a:normAutofit fontScale="90000"/>
          </a:bodyPr>
          <a:lstStyle/>
          <a:p>
            <a:r>
              <a:rPr lang="en-US" smtClean="0"/>
              <a:t>#3 Shift in Academic Language and Complexity </a:t>
            </a:r>
          </a:p>
        </p:txBody>
      </p:sp>
      <p:graphicFrame>
        <p:nvGraphicFramePr>
          <p:cNvPr id="3" name="Diagram 2"/>
          <p:cNvGraphicFramePr/>
          <p:nvPr>
            <p:extLst>
              <p:ext uri="{D42A27DB-BD31-4B8C-83A1-F6EECF244321}">
                <p14:modId xmlns:p14="http://schemas.microsoft.com/office/powerpoint/2010/main" val="1901152762"/>
              </p:ext>
            </p:extLst>
          </p:nvPr>
        </p:nvGraphicFramePr>
        <p:xfrm>
          <a:off x="467567" y="1535090"/>
          <a:ext cx="8069881" cy="4338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45</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Title 1"/>
          <p:cNvSpPr>
            <a:spLocks noGrp="1"/>
          </p:cNvSpPr>
          <p:nvPr>
            <p:ph type="title"/>
          </p:nvPr>
        </p:nvSpPr>
        <p:spPr/>
        <p:txBody>
          <a:bodyPr>
            <a:normAutofit fontScale="90000"/>
          </a:bodyPr>
          <a:lstStyle/>
          <a:p>
            <a:r>
              <a:rPr lang="en-US" dirty="0" smtClean="0"/>
              <a:t>Regular Practice with Complex Text and its Academic Language – Why?</a:t>
            </a:r>
          </a:p>
        </p:txBody>
      </p:sp>
      <p:sp>
        <p:nvSpPr>
          <p:cNvPr id="3" name="Rectangle 2"/>
          <p:cNvSpPr/>
          <p:nvPr/>
        </p:nvSpPr>
        <p:spPr>
          <a:xfrm>
            <a:off x="2895600" y="1569255"/>
            <a:ext cx="6248400" cy="4329903"/>
          </a:xfrm>
          <a:prstGeom prst="rect">
            <a:avLst/>
          </a:prstGeom>
        </p:spPr>
        <p:txBody>
          <a:bodyPr>
            <a:spAutoFit/>
          </a:bodyPr>
          <a:lstStyle/>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lumMod val="75000"/>
                  </a:schemeClr>
                </a:solidFill>
                <a:sym typeface="Arial" panose="020B0604020202020204" pitchFamily="34" charset="0"/>
              </a:rPr>
              <a:t>Gap between complexity of college and high school texts is </a:t>
            </a:r>
            <a:r>
              <a:rPr lang="en-US" altLang="en-US" sz="2800" dirty="0" smtClean="0">
                <a:solidFill>
                  <a:schemeClr val="tx2">
                    <a:lumMod val="75000"/>
                  </a:schemeClr>
                </a:solidFill>
                <a:sym typeface="Arial" panose="020B0604020202020204" pitchFamily="34" charset="0"/>
              </a:rPr>
              <a:t>huge</a:t>
            </a:r>
            <a:endParaRPr lang="en-US" altLang="en-US" sz="2800" dirty="0">
              <a:solidFill>
                <a:schemeClr val="tx2">
                  <a:lumMod val="75000"/>
                </a:schemeClr>
              </a:solidFill>
              <a:sym typeface="Arial" panose="020B0604020202020204" pitchFamily="34" charset="0"/>
            </a:endParaRPr>
          </a:p>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lumMod val="75000"/>
                  </a:schemeClr>
                </a:solidFill>
                <a:sym typeface="Arial" panose="020B0604020202020204" pitchFamily="34" charset="0"/>
              </a:rPr>
              <a:t>Standards include a staircase of increasing text complexity from elementary through high </a:t>
            </a:r>
            <a:r>
              <a:rPr lang="en-US" altLang="en-US" sz="2800" dirty="0" smtClean="0">
                <a:solidFill>
                  <a:schemeClr val="tx2">
                    <a:lumMod val="75000"/>
                  </a:schemeClr>
                </a:solidFill>
                <a:sym typeface="Arial" panose="020B0604020202020204" pitchFamily="34" charset="0"/>
              </a:rPr>
              <a:t>school</a:t>
            </a:r>
            <a:endParaRPr lang="en-US" altLang="en-US" sz="2800" dirty="0">
              <a:solidFill>
                <a:schemeClr val="tx2">
                  <a:lumMod val="75000"/>
                </a:schemeClr>
              </a:solidFill>
              <a:sym typeface="Arial" panose="020B0604020202020204" pitchFamily="34" charset="0"/>
            </a:endParaRPr>
          </a:p>
          <a:p>
            <a:pPr marL="342900" indent="-342900" eaLnBrk="1" hangingPunct="1">
              <a:lnSpc>
                <a:spcPct val="114000"/>
              </a:lnSpc>
              <a:spcBef>
                <a:spcPts val="1200"/>
              </a:spcBef>
              <a:buClr>
                <a:srgbClr val="000000"/>
              </a:buClr>
              <a:buSzPct val="132000"/>
              <a:buFont typeface="Arial" panose="020B0604020202020204" pitchFamily="34" charset="0"/>
              <a:buChar char="•"/>
              <a:defRPr/>
            </a:pPr>
            <a:r>
              <a:rPr lang="en-US" altLang="en-US" sz="2800" dirty="0">
                <a:solidFill>
                  <a:schemeClr val="tx2">
                    <a:lumMod val="75000"/>
                  </a:schemeClr>
                </a:solidFill>
                <a:sym typeface="Arial" panose="020B0604020202020204" pitchFamily="34" charset="0"/>
              </a:rPr>
              <a:t>Standards focus on building general academic vocabulary so critical to </a:t>
            </a:r>
            <a:r>
              <a:rPr lang="en-US" altLang="en-US" sz="2800" dirty="0" smtClean="0">
                <a:solidFill>
                  <a:schemeClr val="tx2">
                    <a:lumMod val="75000"/>
                  </a:schemeClr>
                </a:solidFill>
                <a:sym typeface="Arial" panose="020B0604020202020204" pitchFamily="34" charset="0"/>
              </a:rPr>
              <a:t>comprehension</a:t>
            </a:r>
            <a:endParaRPr lang="en-US" altLang="en-US" sz="2000" dirty="0">
              <a:solidFill>
                <a:srgbClr val="000000"/>
              </a:solidFill>
              <a:sym typeface="Arial" panose="020B0604020202020204" pitchFamily="34" charset="0"/>
            </a:endParaRP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46</a:t>
            </a:fld>
            <a:endParaRPr lang="en-US" dirty="0"/>
          </a:p>
        </p:txBody>
      </p:sp>
      <p:pic>
        <p:nvPicPr>
          <p:cNvPr id="8" name="Picture 7" descr="Students%20working%20together%20260_tcm4-630772.jpg"/>
          <p:cNvPicPr>
            <a:picLocks noChangeAspect="1"/>
          </p:cNvPicPr>
          <p:nvPr/>
        </p:nvPicPr>
        <p:blipFill>
          <a:blip r:embed="rId3" cstate="print"/>
          <a:srcRect/>
          <a:stretch>
            <a:fillRect/>
          </a:stretch>
        </p:blipFill>
        <p:spPr bwMode="auto">
          <a:xfrm>
            <a:off x="337889" y="2231021"/>
            <a:ext cx="2289926" cy="2275115"/>
          </a:xfrm>
          <a:prstGeom prst="rect">
            <a:avLst/>
          </a:prstGeom>
          <a:noFill/>
          <a:ln w="9525">
            <a:noFill/>
            <a:miter lim="800000"/>
            <a:headEnd/>
            <a:tailEnd/>
          </a:ln>
          <a:effectLst/>
          <a:scene3d>
            <a:camera prst="orthographicFront">
              <a:rot lat="0" lon="0" rev="0"/>
            </a:camera>
            <a:lightRig rig="contrasting" dir="t">
              <a:rot lat="0" lon="0" rev="7800000"/>
            </a:lightRig>
          </a:scene3d>
          <a:sp3d>
            <a:bevelT w="139700" h="139700"/>
          </a:sp3d>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Text Complexity</a:t>
            </a:r>
            <a:endParaRPr lang="en-US" dirty="0"/>
          </a:p>
        </p:txBody>
      </p:sp>
      <p:sp>
        <p:nvSpPr>
          <p:cNvPr id="8" name="Content Placeholder 7"/>
          <p:cNvSpPr>
            <a:spLocks noGrp="1"/>
          </p:cNvSpPr>
          <p:nvPr>
            <p:ph type="body" sz="quarter" idx="10"/>
          </p:nvPr>
        </p:nvSpPr>
        <p:spPr>
          <a:xfrm>
            <a:off x="381000" y="1358759"/>
            <a:ext cx="8382000" cy="4244969"/>
          </a:xfrm>
        </p:spPr>
        <p:txBody>
          <a:bodyPr>
            <a:normAutofit/>
          </a:bodyPr>
          <a:lstStyle/>
          <a:p>
            <a:r>
              <a:rPr lang="en-US" dirty="0" smtClean="0">
                <a:hlinkClick r:id="rId3"/>
              </a:rPr>
              <a:t>Quantitative</a:t>
            </a:r>
            <a:r>
              <a:rPr lang="en-US" dirty="0" smtClean="0"/>
              <a:t> dimensions of text complexity include analysis of word frequency and sentence length</a:t>
            </a:r>
          </a:p>
          <a:p>
            <a:r>
              <a:rPr lang="en-US" dirty="0" smtClean="0">
                <a:hlinkClick r:id="rId4"/>
              </a:rPr>
              <a:t>Qualitative</a:t>
            </a:r>
            <a:r>
              <a:rPr lang="en-US" dirty="0" smtClean="0"/>
              <a:t> factors include levels of meaning, structure, language conventionality, clarity, and knowledge demands </a:t>
            </a:r>
          </a:p>
          <a:p>
            <a:r>
              <a:rPr lang="en-US" dirty="0" smtClean="0">
                <a:hlinkClick r:id="rId4"/>
              </a:rPr>
              <a:t>Reader and Task</a:t>
            </a:r>
            <a:r>
              <a:rPr lang="en-US" dirty="0" smtClean="0"/>
              <a:t> considerations include students' motivation, knowledge, and background interests</a:t>
            </a:r>
          </a:p>
          <a:p>
            <a:endParaRPr lang="en-US" dirty="0" smtClean="0"/>
          </a:p>
          <a:p>
            <a:endParaRPr lang="en-US" dirty="0"/>
          </a:p>
        </p:txBody>
      </p:sp>
      <p:sp>
        <p:nvSpPr>
          <p:cNvPr id="10" name="Rectangle 9"/>
          <p:cNvSpPr/>
          <p:nvPr/>
        </p:nvSpPr>
        <p:spPr>
          <a:xfrm>
            <a:off x="3764797" y="5603728"/>
            <a:ext cx="4864290" cy="369332"/>
          </a:xfrm>
          <a:prstGeom prst="rect">
            <a:avLst/>
          </a:prstGeom>
        </p:spPr>
        <p:txBody>
          <a:bodyPr wrap="square">
            <a:spAutoFit/>
          </a:bodyPr>
          <a:lstStyle/>
          <a:p>
            <a:r>
              <a:rPr lang="en-US" dirty="0" smtClean="0">
                <a:solidFill>
                  <a:srgbClr val="0000FF"/>
                </a:solidFill>
                <a:latin typeface="Calibri" panose="020F0502020204030204" pitchFamily="34" charset="0"/>
              </a:rPr>
              <a:t>Common </a:t>
            </a:r>
            <a:r>
              <a:rPr lang="en-US" dirty="0">
                <a:solidFill>
                  <a:srgbClr val="0000FF"/>
                </a:solidFill>
                <a:latin typeface="Calibri" panose="020F0502020204030204" pitchFamily="34" charset="0"/>
              </a:rPr>
              <a:t>Core State Standards Initiative (</a:t>
            </a:r>
            <a:r>
              <a:rPr lang="en-US" dirty="0" smtClean="0">
                <a:solidFill>
                  <a:srgbClr val="0000FF"/>
                </a:solidFill>
                <a:latin typeface="Calibri" panose="020F0502020204030204" pitchFamily="34" charset="0"/>
              </a:rPr>
              <a:t>2010)</a:t>
            </a:r>
            <a:r>
              <a:rPr lang="en-US" sz="800" dirty="0" smtClean="0">
                <a:solidFill>
                  <a:srgbClr val="0000FF"/>
                </a:solidFill>
                <a:latin typeface="Calibri" panose="020F0502020204030204" pitchFamily="34" charset="0"/>
              </a:rPr>
              <a:t> </a:t>
            </a:r>
            <a:endParaRPr lang="en-US" dirty="0">
              <a:solidFill>
                <a:srgbClr val="0000FF"/>
              </a:solidFill>
            </a:endParaRPr>
          </a:p>
        </p:txBody>
      </p:sp>
      <p:pic>
        <p:nvPicPr>
          <p:cNvPr id="2" name="Picture 1"/>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809185" y="3586667"/>
            <a:ext cx="2210828" cy="1916050"/>
          </a:xfrm>
          <a:prstGeom prst="rect">
            <a:avLst/>
          </a:prstGeom>
        </p:spPr>
      </p:pic>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47</a:t>
            </a:fld>
            <a:endParaRPr lang="en-US" dirty="0"/>
          </a:p>
        </p:txBody>
      </p:sp>
    </p:spTree>
    <p:extLst>
      <p:ext uri="{BB962C8B-B14F-4D97-AF65-F5344CB8AC3E}">
        <p14:creationId xmlns:p14="http://schemas.microsoft.com/office/powerpoint/2010/main" val="316398155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normAutofit fontScale="90000"/>
          </a:bodyPr>
          <a:lstStyle/>
          <a:p>
            <a:r>
              <a:rPr lang="en-US" dirty="0" smtClean="0"/>
              <a:t>Changing Quantitative Complexity to Meet CCR</a:t>
            </a:r>
          </a:p>
        </p:txBody>
      </p:sp>
      <p:graphicFrame>
        <p:nvGraphicFramePr>
          <p:cNvPr id="2" name="Content Placeholder 1"/>
          <p:cNvGraphicFramePr>
            <a:graphicFrameLocks noGrp="1"/>
          </p:cNvGraphicFramePr>
          <p:nvPr>
            <p:ph idx="4294967295"/>
            <p:extLst>
              <p:ext uri="{D42A27DB-BD31-4B8C-83A1-F6EECF244321}">
                <p14:modId xmlns:p14="http://schemas.microsoft.com/office/powerpoint/2010/main" val="2231400184"/>
              </p:ext>
            </p:extLst>
          </p:nvPr>
        </p:nvGraphicFramePr>
        <p:xfrm>
          <a:off x="668338" y="1787925"/>
          <a:ext cx="7168242" cy="3535614"/>
        </p:xfrm>
        <a:graphic>
          <a:graphicData uri="http://schemas.openxmlformats.org/drawingml/2006/table">
            <a:tbl>
              <a:tblPr/>
              <a:tblGrid>
                <a:gridCol w="2389414"/>
                <a:gridCol w="2389414"/>
                <a:gridCol w="2389414"/>
              </a:tblGrid>
              <a:tr h="572604">
                <a:tc>
                  <a:txBody>
                    <a:bodyPr/>
                    <a:lstStyle/>
                    <a:p>
                      <a:pPr algn="ctr"/>
                      <a:r>
                        <a:rPr lang="en-US" sz="2000" b="1" dirty="0">
                          <a:effectLst/>
                        </a:rPr>
                        <a:t>Grade</a:t>
                      </a:r>
                      <a:br>
                        <a:rPr lang="en-US" sz="2000" b="1" dirty="0">
                          <a:effectLst/>
                        </a:rPr>
                      </a:br>
                      <a:r>
                        <a:rPr lang="en-US" sz="2000" b="1" dirty="0">
                          <a:effectLst/>
                        </a:rPr>
                        <a:t>Band</a:t>
                      </a:r>
                      <a:endParaRPr lang="en-US" sz="2000" dirty="0">
                        <a:effectLst/>
                      </a:endParaRP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US" sz="2000" b="1" dirty="0">
                          <a:effectLst/>
                        </a:rPr>
                        <a:t>Current</a:t>
                      </a:r>
                      <a:br>
                        <a:rPr lang="en-US" sz="2000" b="1" dirty="0">
                          <a:effectLst/>
                        </a:rPr>
                      </a:br>
                      <a:r>
                        <a:rPr lang="en-US" sz="2000" b="1" dirty="0" err="1">
                          <a:effectLst/>
                        </a:rPr>
                        <a:t>Lexile</a:t>
                      </a:r>
                      <a:r>
                        <a:rPr lang="en-US" sz="2000" b="1" dirty="0">
                          <a:effectLst/>
                        </a:rPr>
                        <a:t> Band</a:t>
                      </a:r>
                      <a:endParaRPr lang="en-US" sz="2000" dirty="0">
                        <a:effectLst/>
                      </a:endParaRP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en-US" sz="2000" b="1" dirty="0" smtClean="0">
                          <a:effectLst/>
                        </a:rPr>
                        <a:t>“Stretch”</a:t>
                      </a:r>
                      <a:r>
                        <a:rPr lang="en-US" sz="2000" b="1" dirty="0">
                          <a:effectLst/>
                        </a:rPr>
                        <a:t/>
                      </a:r>
                      <a:br>
                        <a:rPr lang="en-US" sz="2000" b="1" dirty="0">
                          <a:effectLst/>
                        </a:rPr>
                      </a:br>
                      <a:r>
                        <a:rPr lang="en-US" sz="2000" b="1" dirty="0" err="1">
                          <a:effectLst/>
                        </a:rPr>
                        <a:t>Lexile</a:t>
                      </a:r>
                      <a:r>
                        <a:rPr lang="en-US" sz="2000" b="1" dirty="0">
                          <a:effectLst/>
                        </a:rPr>
                        <a:t> Band*</a:t>
                      </a:r>
                      <a:endParaRPr lang="en-US" sz="2000" dirty="0">
                        <a:effectLst/>
                      </a:endParaRP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lumMod val="40000"/>
                        <a:lumOff val="60000"/>
                      </a:schemeClr>
                    </a:solidFill>
                  </a:tcPr>
                </a:tc>
              </a:tr>
              <a:tr h="480762">
                <a:tc>
                  <a:txBody>
                    <a:bodyPr/>
                    <a:lstStyle/>
                    <a:p>
                      <a:pPr algn="ctr"/>
                      <a:r>
                        <a:rPr lang="en-US" sz="2000" dirty="0">
                          <a:effectLst/>
                        </a:rPr>
                        <a:t> K–1</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 N/A</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N/A</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480762">
                <a:tc>
                  <a:txBody>
                    <a:bodyPr/>
                    <a:lstStyle/>
                    <a:p>
                      <a:pPr algn="ctr"/>
                      <a:r>
                        <a:rPr lang="en-US" sz="2000" dirty="0">
                          <a:effectLst/>
                        </a:rPr>
                        <a:t> 2–3</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 450L–725L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420L–820L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480762">
                <a:tc>
                  <a:txBody>
                    <a:bodyPr/>
                    <a:lstStyle/>
                    <a:p>
                      <a:pPr algn="ctr"/>
                      <a:r>
                        <a:rPr lang="en-US" sz="2000" dirty="0">
                          <a:effectLst/>
                        </a:rPr>
                        <a:t> 4–5</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 645L–845L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740L–1010L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480762">
                <a:tc>
                  <a:txBody>
                    <a:bodyPr/>
                    <a:lstStyle/>
                    <a:p>
                      <a:pPr algn="ctr"/>
                      <a:r>
                        <a:rPr lang="en-US" sz="2000" dirty="0">
                          <a:effectLst/>
                        </a:rPr>
                        <a:t> 6–8</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dirty="0">
                          <a:effectLst/>
                        </a:rPr>
                        <a:t>860L–1010L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a:effectLst/>
                        </a:rPr>
                        <a:t>925L–1185L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480762">
                <a:tc>
                  <a:txBody>
                    <a:bodyPr/>
                    <a:lstStyle/>
                    <a:p>
                      <a:pPr algn="ctr"/>
                      <a:r>
                        <a:rPr lang="en-US" sz="2000">
                          <a:effectLst/>
                        </a:rPr>
                        <a:t>9-10</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dirty="0">
                          <a:effectLst/>
                        </a:rPr>
                        <a:t>960L–1115L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dirty="0">
                          <a:effectLst/>
                        </a:rPr>
                        <a:t>1050L–1335L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480762">
                <a:tc>
                  <a:txBody>
                    <a:bodyPr/>
                    <a:lstStyle/>
                    <a:p>
                      <a:pPr algn="ctr"/>
                      <a:r>
                        <a:rPr lang="en-US" sz="2000" dirty="0">
                          <a:effectLst/>
                        </a:rPr>
                        <a:t>11–CCR</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dirty="0">
                          <a:effectLst/>
                        </a:rPr>
                        <a:t> 1070L–1220L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a:r>
                        <a:rPr lang="en-US" sz="2000" dirty="0">
                          <a:effectLst/>
                        </a:rPr>
                        <a:t>1185L–1385L</a:t>
                      </a:r>
                    </a:p>
                  </a:txBody>
                  <a:tcPr marL="41441" marR="41441" marT="20721" marB="2072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15179667" y="90100"/>
            <a:ext cx="419164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FFFFFF"/>
                </a:solidFill>
                <a:effectLst/>
                <a:latin typeface="Arial" panose="020B0604020202020204" pitchFamily="34" charset="0"/>
              </a:rPr>
              <a:t>*COMMON CORE STATE STANDARDS FOR ENGLISH, LANGUAGE ARTS, APPENDIX A (ADDITIONAL INFORMATION), NGA AND CCCSO, 2012</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597139" y="5621385"/>
            <a:ext cx="8165861" cy="276999"/>
          </a:xfrm>
          <a:prstGeom prst="rect">
            <a:avLst/>
          </a:prstGeom>
        </p:spPr>
        <p:txBody>
          <a:bodyPr wrap="square">
            <a:spAutoFit/>
          </a:bodyPr>
          <a:lstStyle/>
          <a:p>
            <a:r>
              <a:rPr lang="en-US" sz="1200" dirty="0" smtClean="0">
                <a:solidFill>
                  <a:srgbClr val="0000FF"/>
                </a:solidFill>
              </a:rPr>
              <a:t>Common Core State Standards For English, Language Arts, Appendix A (Additional Information), </a:t>
            </a:r>
            <a:r>
              <a:rPr lang="en-US" sz="1200" dirty="0" err="1" smtClean="0">
                <a:solidFill>
                  <a:srgbClr val="0000FF"/>
                </a:solidFill>
              </a:rPr>
              <a:t>Nga</a:t>
            </a:r>
            <a:r>
              <a:rPr lang="en-US" sz="1200" dirty="0" smtClean="0">
                <a:solidFill>
                  <a:srgbClr val="0000FF"/>
                </a:solidFill>
              </a:rPr>
              <a:t> and </a:t>
            </a:r>
            <a:r>
              <a:rPr lang="en-US" sz="1200" dirty="0" err="1" smtClean="0">
                <a:solidFill>
                  <a:srgbClr val="0000FF"/>
                </a:solidFill>
              </a:rPr>
              <a:t>Cccso</a:t>
            </a:r>
            <a:r>
              <a:rPr lang="en-US" sz="1200" dirty="0" smtClean="0">
                <a:solidFill>
                  <a:srgbClr val="0000FF"/>
                </a:solidFill>
              </a:rPr>
              <a:t>, 2012</a:t>
            </a:r>
            <a:endParaRPr lang="en-US" sz="1200" dirty="0">
              <a:solidFill>
                <a:srgbClr val="0000FF"/>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48</a:t>
            </a:fld>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Text Complexity</a:t>
            </a:r>
            <a:endParaRPr lang="en-US" dirty="0"/>
          </a:p>
        </p:txBody>
      </p:sp>
      <p:sp>
        <p:nvSpPr>
          <p:cNvPr id="122882" name="Content Placeholder 2"/>
          <p:cNvSpPr>
            <a:spLocks noGrp="1"/>
          </p:cNvSpPr>
          <p:nvPr>
            <p:ph type="body" sz="quarter" idx="10"/>
          </p:nvPr>
        </p:nvSpPr>
        <p:spPr>
          <a:xfrm>
            <a:off x="381000" y="1016000"/>
            <a:ext cx="8597900" cy="4646289"/>
          </a:xfrm>
        </p:spPr>
        <p:txBody>
          <a:bodyPr>
            <a:normAutofit/>
          </a:bodyPr>
          <a:lstStyle/>
          <a:p>
            <a:pPr marL="0">
              <a:spcBef>
                <a:spcPts val="600"/>
              </a:spcBef>
              <a:spcAft>
                <a:spcPts val="1200"/>
              </a:spcAft>
              <a:buNone/>
            </a:pPr>
            <a:r>
              <a:rPr lang="en-US" dirty="0" smtClean="0"/>
              <a:t>Let every nation know, whether it wishes us well or ill, that we shall pay any price, bear any burden, meet any hardship, support any friend, oppose any foe to assure the survival and the success of liberty.</a:t>
            </a:r>
          </a:p>
        </p:txBody>
      </p:sp>
      <p:sp>
        <p:nvSpPr>
          <p:cNvPr id="122883" name="Content Placeholder 3"/>
          <p:cNvSpPr>
            <a:spLocks noGrp="1"/>
          </p:cNvSpPr>
          <p:nvPr>
            <p:ph sz="half" idx="4294967295"/>
          </p:nvPr>
        </p:nvSpPr>
        <p:spPr>
          <a:xfrm>
            <a:off x="381000" y="3933371"/>
            <a:ext cx="8597900" cy="1866078"/>
          </a:xfrm>
        </p:spPr>
        <p:txBody>
          <a:bodyPr>
            <a:normAutofit/>
          </a:bodyPr>
          <a:lstStyle/>
          <a:p>
            <a:pPr marL="0">
              <a:buNone/>
            </a:pPr>
            <a:r>
              <a:rPr lang="en-US" dirty="0" smtClean="0"/>
              <a:t>We want every country in the world, whether it is our friend or our enemy, to know that we will do whatever is necessary to make sure that freedom survives in the United States and around the world.</a:t>
            </a:r>
          </a:p>
          <a:p>
            <a:pPr>
              <a:buNone/>
            </a:pPr>
            <a:endParaRPr lang="en-US" dirty="0" smtClean="0"/>
          </a:p>
          <a:p>
            <a:endParaRPr lang="en-US" dirty="0" smtClean="0"/>
          </a:p>
          <a:p>
            <a:endParaRPr lang="en-US" dirty="0" smtClean="0"/>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49</a:t>
            </a:fld>
            <a:endParaRPr lang="en-US" dirty="0"/>
          </a:p>
        </p:txBody>
      </p:sp>
      <p:cxnSp>
        <p:nvCxnSpPr>
          <p:cNvPr id="7" name="Straight Connector 6"/>
          <p:cNvCxnSpPr/>
          <p:nvPr/>
        </p:nvCxnSpPr>
        <p:spPr>
          <a:xfrm>
            <a:off x="457200" y="3236441"/>
            <a:ext cx="8229600" cy="0"/>
          </a:xfrm>
          <a:prstGeom prst="line">
            <a:avLst/>
          </a:prstGeom>
          <a:ln w="50800"/>
        </p:spPr>
        <p:style>
          <a:lnRef idx="2">
            <a:schemeClr val="accent2"/>
          </a:lnRef>
          <a:fillRef idx="0">
            <a:schemeClr val="accent2"/>
          </a:fillRef>
          <a:effectRef idx="1">
            <a:schemeClr val="accent2"/>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2"/>
          <p:cNvSpPr>
            <a:spLocks noGrp="1"/>
          </p:cNvSpPr>
          <p:nvPr>
            <p:ph type="title"/>
          </p:nvPr>
        </p:nvSpPr>
        <p:spPr/>
        <p:txBody>
          <a:bodyPr/>
          <a:lstStyle/>
          <a:p>
            <a:r>
              <a:rPr lang="en-US" dirty="0" smtClean="0"/>
              <a:t>Academic Language</a:t>
            </a:r>
          </a:p>
        </p:txBody>
      </p:sp>
      <p:sp>
        <p:nvSpPr>
          <p:cNvPr id="119812" name="Content Placeholder 1"/>
          <p:cNvSpPr>
            <a:spLocks noGrp="1"/>
          </p:cNvSpPr>
          <p:nvPr>
            <p:ph type="body" sz="quarter" idx="10"/>
          </p:nvPr>
        </p:nvSpPr>
        <p:spPr>
          <a:xfrm>
            <a:off x="381000" y="1417320"/>
            <a:ext cx="8382000" cy="5206233"/>
          </a:xfrm>
        </p:spPr>
        <p:txBody>
          <a:bodyPr/>
          <a:lstStyle/>
          <a:p>
            <a:pPr marL="0" indent="0">
              <a:lnSpc>
                <a:spcPct val="114000"/>
              </a:lnSpc>
              <a:spcBef>
                <a:spcPts val="600"/>
              </a:spcBef>
              <a:buNone/>
            </a:pPr>
            <a:r>
              <a:rPr lang="en-US" dirty="0" smtClean="0"/>
              <a:t>“Words are not just words. They are the nexus–the interface between communication and thought.  When we read, it is through words that we build, refine, and modify our knowledge.  What makes vocabulary valuable and important is not the words themselves so much as the understandings.”</a:t>
            </a:r>
          </a:p>
          <a:p>
            <a:pPr>
              <a:lnSpc>
                <a:spcPct val="114000"/>
              </a:lnSpc>
              <a:spcBef>
                <a:spcPts val="600"/>
              </a:spcBef>
              <a:buNone/>
            </a:pPr>
            <a:r>
              <a:rPr lang="en-US" dirty="0" smtClean="0"/>
              <a:t>							</a:t>
            </a:r>
            <a:r>
              <a:rPr lang="en-US" sz="2000" dirty="0" smtClean="0">
                <a:solidFill>
                  <a:srgbClr val="0000FF"/>
                </a:solidFill>
              </a:rPr>
              <a:t>Adams, 2009, p.180</a:t>
            </a:r>
          </a:p>
          <a:p>
            <a:pPr>
              <a:lnSpc>
                <a:spcPct val="114000"/>
              </a:lnSpc>
              <a:spcBef>
                <a:spcPts val="600"/>
              </a:spcBef>
            </a:pPr>
            <a:endParaRPr lang="en-US" dirty="0" smtClean="0"/>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50</a:t>
            </a:fld>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r>
              <a:rPr lang="en-US" dirty="0" smtClean="0"/>
              <a:t>Tier 1, 2, 3</a:t>
            </a:r>
          </a:p>
        </p:txBody>
      </p:sp>
      <p:sp>
        <p:nvSpPr>
          <p:cNvPr id="9" name="Content Placeholder 8"/>
          <p:cNvSpPr>
            <a:spLocks noGrp="1"/>
          </p:cNvSpPr>
          <p:nvPr>
            <p:ph type="body" sz="quarter" idx="10"/>
          </p:nvPr>
        </p:nvSpPr>
        <p:spPr>
          <a:xfrm>
            <a:off x="381000" y="1018024"/>
            <a:ext cx="8561522" cy="4244969"/>
          </a:xfrm>
          <a:prstGeom prst="rect">
            <a:avLst/>
          </a:prstGeom>
        </p:spPr>
        <p:txBody>
          <a:bodyPr>
            <a:noAutofit/>
          </a:bodyPr>
          <a:lstStyle/>
          <a:p>
            <a:pPr marL="0" indent="0">
              <a:buNone/>
            </a:pPr>
            <a:r>
              <a:rPr lang="en-US" sz="2400" b="1" dirty="0">
                <a:solidFill>
                  <a:schemeClr val="accent3">
                    <a:lumMod val="75000"/>
                  </a:schemeClr>
                </a:solidFill>
              </a:rPr>
              <a:t>Tier </a:t>
            </a:r>
            <a:r>
              <a:rPr lang="en-US" sz="2400" b="1" dirty="0" smtClean="0">
                <a:solidFill>
                  <a:schemeClr val="accent3">
                    <a:lumMod val="75000"/>
                  </a:schemeClr>
                </a:solidFill>
              </a:rPr>
              <a:t>One Words</a:t>
            </a:r>
          </a:p>
          <a:p>
            <a:r>
              <a:rPr lang="en-US" sz="2400" dirty="0" smtClean="0">
                <a:solidFill>
                  <a:schemeClr val="tx2"/>
                </a:solidFill>
                <a:sym typeface="Arial" pitchFamily="34" charset="0"/>
              </a:rPr>
              <a:t>Everyday speech</a:t>
            </a:r>
          </a:p>
          <a:p>
            <a:r>
              <a:rPr lang="en-US" sz="2400" dirty="0" smtClean="0">
                <a:solidFill>
                  <a:schemeClr val="tx2"/>
                </a:solidFill>
                <a:sym typeface="Arial" pitchFamily="34" charset="0"/>
              </a:rPr>
              <a:t>Not </a:t>
            </a:r>
            <a:r>
              <a:rPr lang="en-US" sz="2400" dirty="0">
                <a:solidFill>
                  <a:schemeClr val="tx2"/>
                </a:solidFill>
                <a:sym typeface="Arial" pitchFamily="34" charset="0"/>
              </a:rPr>
              <a:t>considered a challenge to the average native </a:t>
            </a:r>
            <a:r>
              <a:rPr lang="en-US" sz="2400" dirty="0" smtClean="0">
                <a:solidFill>
                  <a:schemeClr val="tx2"/>
                </a:solidFill>
                <a:sym typeface="Arial" pitchFamily="34" charset="0"/>
              </a:rPr>
              <a:t>speaker</a:t>
            </a:r>
          </a:p>
          <a:p>
            <a:pPr marL="0" indent="0">
              <a:buNone/>
            </a:pPr>
            <a:r>
              <a:rPr lang="en-US" sz="2400" b="1" dirty="0" smtClean="0">
                <a:solidFill>
                  <a:schemeClr val="accent3">
                    <a:lumMod val="75000"/>
                  </a:schemeClr>
                </a:solidFill>
              </a:rPr>
              <a:t>Tier Two Words </a:t>
            </a:r>
            <a:r>
              <a:rPr lang="en-US" sz="2400" b="1" dirty="0" smtClean="0">
                <a:solidFill>
                  <a:schemeClr val="accent3">
                    <a:lumMod val="75000"/>
                  </a:schemeClr>
                </a:solidFill>
                <a:sym typeface="Arial" pitchFamily="34" charset="0"/>
              </a:rPr>
              <a:t>(general academic words)</a:t>
            </a:r>
          </a:p>
          <a:p>
            <a:r>
              <a:rPr lang="en-US" sz="2400" dirty="0" smtClean="0">
                <a:solidFill>
                  <a:schemeClr val="tx2"/>
                </a:solidFill>
                <a:sym typeface="Arial" pitchFamily="34" charset="0"/>
              </a:rPr>
              <a:t>More likely </a:t>
            </a:r>
            <a:r>
              <a:rPr lang="en-US" sz="2400" dirty="0">
                <a:solidFill>
                  <a:schemeClr val="tx2"/>
                </a:solidFill>
                <a:sym typeface="Arial" pitchFamily="34" charset="0"/>
              </a:rPr>
              <a:t>to appear in </a:t>
            </a:r>
            <a:r>
              <a:rPr lang="en-US" sz="2400" dirty="0" smtClean="0">
                <a:solidFill>
                  <a:schemeClr val="tx2"/>
                </a:solidFill>
                <a:sym typeface="Arial" pitchFamily="34" charset="0"/>
              </a:rPr>
              <a:t>written texts </a:t>
            </a:r>
            <a:r>
              <a:rPr lang="en-US" sz="2400" dirty="0">
                <a:solidFill>
                  <a:schemeClr val="tx2"/>
                </a:solidFill>
                <a:sym typeface="Arial" pitchFamily="34" charset="0"/>
              </a:rPr>
              <a:t>than in </a:t>
            </a:r>
            <a:r>
              <a:rPr lang="en-US" sz="2400" dirty="0" smtClean="0">
                <a:solidFill>
                  <a:schemeClr val="tx2"/>
                </a:solidFill>
                <a:sym typeface="Arial" pitchFamily="34" charset="0"/>
              </a:rPr>
              <a:t>speech</a:t>
            </a:r>
          </a:p>
          <a:p>
            <a:r>
              <a:rPr lang="en-US" sz="2400" dirty="0">
                <a:solidFill>
                  <a:schemeClr val="tx2"/>
                </a:solidFill>
                <a:sym typeface="Arial" pitchFamily="34" charset="0"/>
              </a:rPr>
              <a:t>A</a:t>
            </a:r>
            <a:r>
              <a:rPr lang="en-US" sz="2400" dirty="0" smtClean="0">
                <a:solidFill>
                  <a:schemeClr val="tx2"/>
                </a:solidFill>
                <a:sym typeface="Arial" pitchFamily="34" charset="0"/>
              </a:rPr>
              <a:t>ppear </a:t>
            </a:r>
            <a:r>
              <a:rPr lang="en-US" sz="2400" dirty="0">
                <a:solidFill>
                  <a:schemeClr val="tx2"/>
                </a:solidFill>
                <a:sym typeface="Arial" pitchFamily="34" charset="0"/>
              </a:rPr>
              <a:t>in all sorts of texts: </a:t>
            </a:r>
            <a:r>
              <a:rPr lang="en-US" sz="2400" dirty="0" smtClean="0">
                <a:solidFill>
                  <a:schemeClr val="tx2"/>
                </a:solidFill>
                <a:sym typeface="Arial" pitchFamily="34" charset="0"/>
              </a:rPr>
              <a:t>informational, technical, and </a:t>
            </a:r>
            <a:r>
              <a:rPr lang="en-US" sz="2400" dirty="0">
                <a:solidFill>
                  <a:schemeClr val="tx2"/>
                </a:solidFill>
                <a:sym typeface="Arial" pitchFamily="34" charset="0"/>
              </a:rPr>
              <a:t>literary </a:t>
            </a:r>
            <a:endParaRPr lang="en-US" sz="2400" dirty="0" smtClean="0">
              <a:solidFill>
                <a:schemeClr val="tx2"/>
              </a:solidFill>
              <a:sym typeface="Arial" pitchFamily="34" charset="0"/>
            </a:endParaRPr>
          </a:p>
          <a:p>
            <a:r>
              <a:rPr lang="en-US" sz="2400" dirty="0" smtClean="0">
                <a:solidFill>
                  <a:schemeClr val="tx2"/>
                </a:solidFill>
                <a:sym typeface="Arial" pitchFamily="34" charset="0"/>
              </a:rPr>
              <a:t>Often highly generalizable</a:t>
            </a:r>
          </a:p>
          <a:p>
            <a:pPr marL="0" indent="0">
              <a:buNone/>
            </a:pPr>
            <a:r>
              <a:rPr lang="en-US" sz="2400" b="1" dirty="0" smtClean="0">
                <a:solidFill>
                  <a:schemeClr val="accent3">
                    <a:lumMod val="75000"/>
                  </a:schemeClr>
                </a:solidFill>
              </a:rPr>
              <a:t>Tier </a:t>
            </a:r>
            <a:r>
              <a:rPr lang="en-US" sz="2400" b="1" dirty="0">
                <a:solidFill>
                  <a:schemeClr val="accent3">
                    <a:lumMod val="75000"/>
                  </a:schemeClr>
                </a:solidFill>
              </a:rPr>
              <a:t>Three </a:t>
            </a:r>
            <a:r>
              <a:rPr lang="en-US" sz="2400" b="1" dirty="0" smtClean="0">
                <a:solidFill>
                  <a:schemeClr val="accent3">
                    <a:lumMod val="75000"/>
                  </a:schemeClr>
                </a:solidFill>
              </a:rPr>
              <a:t>words (domain-specific </a:t>
            </a:r>
            <a:r>
              <a:rPr lang="en-US" sz="2400" b="1" dirty="0">
                <a:solidFill>
                  <a:schemeClr val="accent3">
                    <a:lumMod val="75000"/>
                  </a:schemeClr>
                </a:solidFill>
              </a:rPr>
              <a:t>words) </a:t>
            </a:r>
            <a:endParaRPr lang="en-US" sz="2400" b="1" dirty="0" smtClean="0">
              <a:solidFill>
                <a:schemeClr val="accent3">
                  <a:lumMod val="75000"/>
                </a:schemeClr>
              </a:solidFill>
            </a:endParaRPr>
          </a:p>
          <a:p>
            <a:r>
              <a:rPr lang="en-US" sz="2400" dirty="0" smtClean="0">
                <a:solidFill>
                  <a:schemeClr val="tx2"/>
                </a:solidFill>
                <a:sym typeface="Arial" pitchFamily="34" charset="0"/>
              </a:rPr>
              <a:t>Specific </a:t>
            </a:r>
            <a:r>
              <a:rPr lang="en-US" sz="2400" dirty="0">
                <a:solidFill>
                  <a:schemeClr val="tx2"/>
                </a:solidFill>
                <a:sym typeface="Arial" pitchFamily="34" charset="0"/>
              </a:rPr>
              <a:t>to a domain or field </a:t>
            </a:r>
            <a:r>
              <a:rPr lang="en-US" sz="2400" dirty="0" smtClean="0">
                <a:solidFill>
                  <a:schemeClr val="tx2"/>
                </a:solidFill>
                <a:sym typeface="Arial" pitchFamily="34" charset="0"/>
              </a:rPr>
              <a:t>of study</a:t>
            </a:r>
          </a:p>
          <a:p>
            <a:r>
              <a:rPr lang="en-US" sz="2400" dirty="0" smtClean="0">
                <a:solidFill>
                  <a:schemeClr val="tx2"/>
                </a:solidFill>
                <a:sym typeface="Arial" pitchFamily="34" charset="0"/>
              </a:rPr>
              <a:t>Key </a:t>
            </a:r>
            <a:r>
              <a:rPr lang="en-US" sz="2400" dirty="0">
                <a:solidFill>
                  <a:schemeClr val="tx2"/>
                </a:solidFill>
                <a:sym typeface="Arial" pitchFamily="34" charset="0"/>
              </a:rPr>
              <a:t>to understanding a new concept within </a:t>
            </a:r>
            <a:r>
              <a:rPr lang="en-US" sz="2400" dirty="0" smtClean="0">
                <a:solidFill>
                  <a:schemeClr val="tx2"/>
                </a:solidFill>
                <a:sym typeface="Arial" pitchFamily="34" charset="0"/>
              </a:rPr>
              <a:t>a text</a:t>
            </a:r>
          </a:p>
          <a:p>
            <a:r>
              <a:rPr lang="en-US" sz="2400" spc="-60" dirty="0" smtClean="0">
                <a:solidFill>
                  <a:schemeClr val="tx2"/>
                </a:solidFill>
                <a:sym typeface="Arial" pitchFamily="34" charset="0"/>
              </a:rPr>
              <a:t>Often </a:t>
            </a:r>
            <a:r>
              <a:rPr lang="en-US" sz="2400" spc="-60" dirty="0">
                <a:solidFill>
                  <a:schemeClr val="tx2"/>
                </a:solidFill>
                <a:sym typeface="Arial" pitchFamily="34" charset="0"/>
              </a:rPr>
              <a:t>explicitly defined by the author of a </a:t>
            </a:r>
            <a:r>
              <a:rPr lang="en-US" sz="2400" spc="-60" dirty="0" smtClean="0">
                <a:solidFill>
                  <a:schemeClr val="tx2"/>
                </a:solidFill>
                <a:sym typeface="Arial" pitchFamily="34" charset="0"/>
              </a:rPr>
              <a:t>text in context or a glossary</a:t>
            </a:r>
            <a:endParaRPr lang="en-US" sz="2400" spc="-60" dirty="0">
              <a:solidFill>
                <a:schemeClr val="tx2"/>
              </a:solidFill>
              <a:sym typeface="Arial" pitchFamily="34" charset="0"/>
            </a:endParaRPr>
          </a:p>
        </p:txBody>
      </p:sp>
      <p:sp>
        <p:nvSpPr>
          <p:cNvPr id="6" name="Content Placeholder 8">
            <a:hlinkClick r:id="rId3"/>
          </p:cNvPr>
          <p:cNvSpPr txBox="1">
            <a:spLocks/>
          </p:cNvSpPr>
          <p:nvPr/>
        </p:nvSpPr>
        <p:spPr>
          <a:xfrm>
            <a:off x="2505313" y="5606019"/>
            <a:ext cx="6437209" cy="3195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000" dirty="0">
                <a:solidFill>
                  <a:srgbClr val="0000FF"/>
                </a:solidFill>
              </a:rPr>
              <a:t>http://www.corestandards.org/assets/Appendix_A.pdf</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51</a:t>
            </a:fld>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8485</TotalTime>
  <Words>2428</Words>
  <Application>Microsoft Office PowerPoint</Application>
  <PresentationFormat>On-screen Show (4:3)</PresentationFormat>
  <Paragraphs>222</Paragraphs>
  <Slides>15</Slides>
  <Notes>15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15</vt:i4>
      </vt:variant>
    </vt:vector>
  </HeadingPairs>
  <TitlesOfParts>
    <vt:vector size="23" baseType="lpstr">
      <vt:lpstr>ＭＳ Ｐゴシック</vt: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4</vt:lpstr>
      <vt:lpstr>#3 Shift in Academic Language and Complexity </vt:lpstr>
      <vt:lpstr>Regular Practice with Complex Text and its Academic Language – Why?</vt:lpstr>
      <vt:lpstr>Text Complexity</vt:lpstr>
      <vt:lpstr>Changing Quantitative Complexity to Meet CCR</vt:lpstr>
      <vt:lpstr>Text Complexity</vt:lpstr>
      <vt:lpstr>Academic Language</vt:lpstr>
      <vt:lpstr>Tier 1, 2, 3</vt:lpstr>
      <vt:lpstr>Academic Vocabulary</vt:lpstr>
      <vt:lpstr>Examples from CCS</vt:lpstr>
      <vt:lpstr>Examples from CCS</vt:lpstr>
      <vt:lpstr>Activity 4: Instructional Shift 3</vt:lpstr>
      <vt:lpstr>Activity 4: CCS Instructional Shift 3 </vt:lpstr>
      <vt:lpstr>Let’s Do a Gallery Walk</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396</cp:revision>
  <dcterms:created xsi:type="dcterms:W3CDTF">2014-01-18T18:47:42Z</dcterms:created>
  <dcterms:modified xsi:type="dcterms:W3CDTF">2014-07-09T19:22:43Z</dcterms:modified>
</cp:coreProperties>
</file>