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30" showSpecialPlsOnTitleSld="0" saveSubsetFonts="1">
  <p:sldMasterIdLst>
    <p:sldMasterId id="2147483687" r:id="rId1"/>
    <p:sldMasterId id="2147483711" r:id="rId2"/>
    <p:sldMasterId id="2147483723" r:id="rId3"/>
  </p:sldMasterIdLst>
  <p:notesMasterIdLst>
    <p:notesMasterId r:id="rId18"/>
  </p:notesMasterIdLst>
  <p:handoutMasterIdLst>
    <p:handoutMasterId r:id="rId19"/>
  </p:handoutMasterIdLst>
  <p:sldIdLst>
    <p:sldId id="370" r:id="rId4"/>
    <p:sldId id="376" r:id="rId5"/>
    <p:sldId id="293" r:id="rId6"/>
    <p:sldId id="294" r:id="rId7"/>
    <p:sldId id="295" r:id="rId8"/>
    <p:sldId id="296" r:id="rId9"/>
    <p:sldId id="369" r:id="rId10"/>
    <p:sldId id="299" r:id="rId11"/>
    <p:sldId id="300" r:id="rId12"/>
    <p:sldId id="302" r:id="rId13"/>
    <p:sldId id="362" r:id="rId14"/>
    <p:sldId id="363" r:id="rId15"/>
    <p:sldId id="341" r:id="rId16"/>
    <p:sldId id="349" r:id="rId1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85"/>
    <a:srgbClr val="DF8045"/>
    <a:srgbClr val="FFC000"/>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06" autoAdjust="0"/>
    <p:restoredTop sz="81869" autoAdjust="0"/>
  </p:normalViewPr>
  <p:slideViewPr>
    <p:cSldViewPr snapToGrid="0">
      <p:cViewPr varScale="1">
        <p:scale>
          <a:sx n="54" d="100"/>
          <a:sy n="54" d="100"/>
        </p:scale>
        <p:origin x="720" y="54"/>
      </p:cViewPr>
      <p:guideLst>
        <p:guide orient="horz" pos="2160"/>
        <p:guide pos="2880"/>
      </p:guideLst>
    </p:cSldViewPr>
  </p:slideViewPr>
  <p:outlineViewPr>
    <p:cViewPr>
      <p:scale>
        <a:sx n="33" d="100"/>
        <a:sy n="33" d="100"/>
      </p:scale>
      <p:origin x="0" y="3360"/>
    </p:cViewPr>
  </p:outlineViewPr>
  <p:notesTextViewPr>
    <p:cViewPr>
      <p:scale>
        <a:sx n="200" d="100"/>
        <a:sy n="200" d="100"/>
      </p:scale>
      <p:origin x="0" y="0"/>
    </p:cViewPr>
  </p:notesTextViewPr>
  <p:sorterViewPr>
    <p:cViewPr>
      <p:scale>
        <a:sx n="100" d="100"/>
        <a:sy n="100" d="100"/>
      </p:scale>
      <p:origin x="0" y="-20610"/>
    </p:cViewPr>
  </p:sorterViewPr>
  <p:notesViewPr>
    <p:cSldViewPr snapToGrid="0">
      <p:cViewPr>
        <p:scale>
          <a:sx n="100" d="100"/>
          <a:sy n="100" d="100"/>
        </p:scale>
        <p:origin x="732" y="-1398"/>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6">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7">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286160-1573-4980-82EE-6B9202B33E13}" type="doc">
      <dgm:prSet loTypeId="urn:microsoft.com/office/officeart/2005/8/layout/equation2" loCatId="relationship" qsTypeId="urn:microsoft.com/office/officeart/2005/8/quickstyle/simple1" qsCatId="simple" csTypeId="urn:microsoft.com/office/officeart/2005/8/colors/colorful1#4" csCatId="colorful" phldr="1"/>
      <dgm:spPr/>
    </dgm:pt>
    <dgm:pt modelId="{F0D75A9B-6550-47F9-9D56-535E1E996F53}">
      <dgm:prSet phldrT="[Text]"/>
      <dgm:spPr/>
      <dgm:t>
        <a:bodyPr/>
        <a:lstStyle/>
        <a:p>
          <a:r>
            <a:rPr lang="en-US" dirty="0" smtClean="0"/>
            <a:t>Text-dependent answers</a:t>
          </a:r>
          <a:endParaRPr lang="en-US" dirty="0"/>
        </a:p>
      </dgm:t>
    </dgm:pt>
    <dgm:pt modelId="{9611DEF1-DD31-428E-8D13-42476028E76E}" type="parTrans" cxnId="{89D3DC42-32FF-42F1-9E6E-B1F89C33E9DB}">
      <dgm:prSet/>
      <dgm:spPr/>
      <dgm:t>
        <a:bodyPr/>
        <a:lstStyle/>
        <a:p>
          <a:endParaRPr lang="en-US"/>
        </a:p>
      </dgm:t>
    </dgm:pt>
    <dgm:pt modelId="{8C6DC53F-0832-4B42-9BFB-AE582B6E7731}" type="sibTrans" cxnId="{89D3DC42-32FF-42F1-9E6E-B1F89C33E9DB}">
      <dgm:prSet/>
      <dgm:spPr/>
      <dgm:t>
        <a:bodyPr/>
        <a:lstStyle/>
        <a:p>
          <a:endParaRPr lang="en-US"/>
        </a:p>
      </dgm:t>
    </dgm:pt>
    <dgm:pt modelId="{7C6259CB-2838-4339-A9EF-B68C7C038BAB}">
      <dgm:prSet phldrT="[Text]"/>
      <dgm:spPr/>
      <dgm:t>
        <a:bodyPr/>
        <a:lstStyle/>
        <a:p>
          <a:r>
            <a:rPr lang="en-US" dirty="0" smtClean="0"/>
            <a:t>Writing from sources</a:t>
          </a:r>
          <a:endParaRPr lang="en-US" dirty="0"/>
        </a:p>
      </dgm:t>
    </dgm:pt>
    <dgm:pt modelId="{3B860C5E-D03A-4141-83C1-77395221B60B}" type="parTrans" cxnId="{B2EB2493-CD2B-42D1-A76E-F97B3574B872}">
      <dgm:prSet/>
      <dgm:spPr/>
      <dgm:t>
        <a:bodyPr/>
        <a:lstStyle/>
        <a:p>
          <a:endParaRPr lang="en-US"/>
        </a:p>
      </dgm:t>
    </dgm:pt>
    <dgm:pt modelId="{4AC2C8B4-DAF4-4155-9C18-8256526391D1}" type="sibTrans" cxnId="{B2EB2493-CD2B-42D1-A76E-F97B3574B872}">
      <dgm:prSet/>
      <dgm:spPr/>
      <dgm:t>
        <a:bodyPr/>
        <a:lstStyle/>
        <a:p>
          <a:endParaRPr lang="en-US"/>
        </a:p>
      </dgm:t>
    </dgm:pt>
    <dgm:pt modelId="{32D70F56-5D38-4A0D-BB92-6317D7F382D0}">
      <dgm:prSet phldrT="[Text]"/>
      <dgm:spPr/>
      <dgm:t>
        <a:bodyPr/>
        <a:lstStyle/>
        <a:p>
          <a:r>
            <a:rPr lang="en-US" dirty="0" smtClean="0"/>
            <a:t>Reading, writing, and speaking grounded in evidence from text</a:t>
          </a:r>
          <a:endParaRPr lang="en-US" dirty="0"/>
        </a:p>
      </dgm:t>
    </dgm:pt>
    <dgm:pt modelId="{55C3C729-C9F9-440B-BCBC-52504E6756D8}" type="parTrans" cxnId="{008E2B01-95D6-4264-97FE-D0D1730A4916}">
      <dgm:prSet/>
      <dgm:spPr/>
      <dgm:t>
        <a:bodyPr/>
        <a:lstStyle/>
        <a:p>
          <a:endParaRPr lang="en-US"/>
        </a:p>
      </dgm:t>
    </dgm:pt>
    <dgm:pt modelId="{837DFC3F-6355-4BC2-B5BA-91ACFA179B42}" type="sibTrans" cxnId="{008E2B01-95D6-4264-97FE-D0D1730A4916}">
      <dgm:prSet/>
      <dgm:spPr/>
      <dgm:t>
        <a:bodyPr/>
        <a:lstStyle/>
        <a:p>
          <a:endParaRPr lang="en-US"/>
        </a:p>
      </dgm:t>
    </dgm:pt>
    <dgm:pt modelId="{6581E0B6-32C4-44F7-8D1F-F637F3541B15}" type="pres">
      <dgm:prSet presAssocID="{85286160-1573-4980-82EE-6B9202B33E13}" presName="Name0" presStyleCnt="0">
        <dgm:presLayoutVars>
          <dgm:dir/>
          <dgm:resizeHandles val="exact"/>
        </dgm:presLayoutVars>
      </dgm:prSet>
      <dgm:spPr/>
    </dgm:pt>
    <dgm:pt modelId="{125BA744-19DA-4275-BC08-2DC2B59103A8}" type="pres">
      <dgm:prSet presAssocID="{85286160-1573-4980-82EE-6B9202B33E13}" presName="vNodes" presStyleCnt="0"/>
      <dgm:spPr/>
    </dgm:pt>
    <dgm:pt modelId="{A42D7FBA-CAD5-417D-8954-04020176FFEE}" type="pres">
      <dgm:prSet presAssocID="{F0D75A9B-6550-47F9-9D56-535E1E996F53}" presName="node" presStyleLbl="node1" presStyleIdx="0" presStyleCnt="3">
        <dgm:presLayoutVars>
          <dgm:bulletEnabled val="1"/>
        </dgm:presLayoutVars>
      </dgm:prSet>
      <dgm:spPr/>
      <dgm:t>
        <a:bodyPr/>
        <a:lstStyle/>
        <a:p>
          <a:endParaRPr lang="en-US"/>
        </a:p>
      </dgm:t>
    </dgm:pt>
    <dgm:pt modelId="{5E9DB5B0-A906-45B6-96A2-7BFA46D02D60}" type="pres">
      <dgm:prSet presAssocID="{8C6DC53F-0832-4B42-9BFB-AE582B6E7731}" presName="spacerT" presStyleCnt="0"/>
      <dgm:spPr/>
    </dgm:pt>
    <dgm:pt modelId="{8C325A26-0862-403B-827D-038E168829CB}" type="pres">
      <dgm:prSet presAssocID="{8C6DC53F-0832-4B42-9BFB-AE582B6E7731}" presName="sibTrans" presStyleLbl="sibTrans2D1" presStyleIdx="0" presStyleCnt="2"/>
      <dgm:spPr/>
      <dgm:t>
        <a:bodyPr/>
        <a:lstStyle/>
        <a:p>
          <a:endParaRPr lang="en-US"/>
        </a:p>
      </dgm:t>
    </dgm:pt>
    <dgm:pt modelId="{3E8943A8-4E86-4921-BCE3-428B9BC5AD17}" type="pres">
      <dgm:prSet presAssocID="{8C6DC53F-0832-4B42-9BFB-AE582B6E7731}" presName="spacerB" presStyleCnt="0"/>
      <dgm:spPr/>
    </dgm:pt>
    <dgm:pt modelId="{0937FB1E-1150-48F4-8E6A-4E0D3C95F2F2}" type="pres">
      <dgm:prSet presAssocID="{7C6259CB-2838-4339-A9EF-B68C7C038BAB}" presName="node" presStyleLbl="node1" presStyleIdx="1" presStyleCnt="3">
        <dgm:presLayoutVars>
          <dgm:bulletEnabled val="1"/>
        </dgm:presLayoutVars>
      </dgm:prSet>
      <dgm:spPr/>
      <dgm:t>
        <a:bodyPr/>
        <a:lstStyle/>
        <a:p>
          <a:endParaRPr lang="en-US"/>
        </a:p>
      </dgm:t>
    </dgm:pt>
    <dgm:pt modelId="{BB9C2178-F40C-475D-A891-BDFAEE9D4D77}" type="pres">
      <dgm:prSet presAssocID="{85286160-1573-4980-82EE-6B9202B33E13}" presName="sibTransLast" presStyleLbl="sibTrans2D1" presStyleIdx="1" presStyleCnt="2"/>
      <dgm:spPr/>
      <dgm:t>
        <a:bodyPr/>
        <a:lstStyle/>
        <a:p>
          <a:endParaRPr lang="en-US"/>
        </a:p>
      </dgm:t>
    </dgm:pt>
    <dgm:pt modelId="{BF403FEA-6E64-42C8-96A3-C482A705D2F6}" type="pres">
      <dgm:prSet presAssocID="{85286160-1573-4980-82EE-6B9202B33E13}" presName="connectorText" presStyleLbl="sibTrans2D1" presStyleIdx="1" presStyleCnt="2"/>
      <dgm:spPr/>
      <dgm:t>
        <a:bodyPr/>
        <a:lstStyle/>
        <a:p>
          <a:endParaRPr lang="en-US"/>
        </a:p>
      </dgm:t>
    </dgm:pt>
    <dgm:pt modelId="{E94CFDDD-45AC-4E25-9743-4FCA897DB264}" type="pres">
      <dgm:prSet presAssocID="{85286160-1573-4980-82EE-6B9202B33E13}" presName="lastNode" presStyleLbl="node1" presStyleIdx="2" presStyleCnt="3">
        <dgm:presLayoutVars>
          <dgm:bulletEnabled val="1"/>
        </dgm:presLayoutVars>
      </dgm:prSet>
      <dgm:spPr/>
      <dgm:t>
        <a:bodyPr/>
        <a:lstStyle/>
        <a:p>
          <a:endParaRPr lang="en-US"/>
        </a:p>
      </dgm:t>
    </dgm:pt>
  </dgm:ptLst>
  <dgm:cxnLst>
    <dgm:cxn modelId="{36501217-C3A1-452C-9EEE-A3BF1F640CCD}" type="presOf" srcId="{4AC2C8B4-DAF4-4155-9C18-8256526391D1}" destId="{BB9C2178-F40C-475D-A891-BDFAEE9D4D77}" srcOrd="0" destOrd="0" presId="urn:microsoft.com/office/officeart/2005/8/layout/equation2"/>
    <dgm:cxn modelId="{B555F104-CC5B-47B4-8B2C-FC12BD2C02EB}" type="presOf" srcId="{7C6259CB-2838-4339-A9EF-B68C7C038BAB}" destId="{0937FB1E-1150-48F4-8E6A-4E0D3C95F2F2}" srcOrd="0" destOrd="0" presId="urn:microsoft.com/office/officeart/2005/8/layout/equation2"/>
    <dgm:cxn modelId="{5368F207-0302-4305-8D45-284DCE2AE2E3}" type="presOf" srcId="{4AC2C8B4-DAF4-4155-9C18-8256526391D1}" destId="{BF403FEA-6E64-42C8-96A3-C482A705D2F6}" srcOrd="1" destOrd="0" presId="urn:microsoft.com/office/officeart/2005/8/layout/equation2"/>
    <dgm:cxn modelId="{008E2B01-95D6-4264-97FE-D0D1730A4916}" srcId="{85286160-1573-4980-82EE-6B9202B33E13}" destId="{32D70F56-5D38-4A0D-BB92-6317D7F382D0}" srcOrd="2" destOrd="0" parTransId="{55C3C729-C9F9-440B-BCBC-52504E6756D8}" sibTransId="{837DFC3F-6355-4BC2-B5BA-91ACFA179B42}"/>
    <dgm:cxn modelId="{89D3DC42-32FF-42F1-9E6E-B1F89C33E9DB}" srcId="{85286160-1573-4980-82EE-6B9202B33E13}" destId="{F0D75A9B-6550-47F9-9D56-535E1E996F53}" srcOrd="0" destOrd="0" parTransId="{9611DEF1-DD31-428E-8D13-42476028E76E}" sibTransId="{8C6DC53F-0832-4B42-9BFB-AE582B6E7731}"/>
    <dgm:cxn modelId="{B2EB2493-CD2B-42D1-A76E-F97B3574B872}" srcId="{85286160-1573-4980-82EE-6B9202B33E13}" destId="{7C6259CB-2838-4339-A9EF-B68C7C038BAB}" srcOrd="1" destOrd="0" parTransId="{3B860C5E-D03A-4141-83C1-77395221B60B}" sibTransId="{4AC2C8B4-DAF4-4155-9C18-8256526391D1}"/>
    <dgm:cxn modelId="{9B3CC95D-F378-471B-B5E4-44304515980F}" type="presOf" srcId="{8C6DC53F-0832-4B42-9BFB-AE582B6E7731}" destId="{8C325A26-0862-403B-827D-038E168829CB}" srcOrd="0" destOrd="0" presId="urn:microsoft.com/office/officeart/2005/8/layout/equation2"/>
    <dgm:cxn modelId="{3101F1AB-1351-406E-9D9F-90F63CCB90CD}" type="presOf" srcId="{85286160-1573-4980-82EE-6B9202B33E13}" destId="{6581E0B6-32C4-44F7-8D1F-F637F3541B15}" srcOrd="0" destOrd="0" presId="urn:microsoft.com/office/officeart/2005/8/layout/equation2"/>
    <dgm:cxn modelId="{69221180-8378-4E69-9310-9E4C8BF02267}" type="presOf" srcId="{32D70F56-5D38-4A0D-BB92-6317D7F382D0}" destId="{E94CFDDD-45AC-4E25-9743-4FCA897DB264}" srcOrd="0" destOrd="0" presId="urn:microsoft.com/office/officeart/2005/8/layout/equation2"/>
    <dgm:cxn modelId="{65D1F096-70E0-4236-A0A1-2674F29F3460}" type="presOf" srcId="{F0D75A9B-6550-47F9-9D56-535E1E996F53}" destId="{A42D7FBA-CAD5-417D-8954-04020176FFEE}" srcOrd="0" destOrd="0" presId="urn:microsoft.com/office/officeart/2005/8/layout/equation2"/>
    <dgm:cxn modelId="{84726212-B6E0-4916-AA0E-E242C5DACAAB}" type="presParOf" srcId="{6581E0B6-32C4-44F7-8D1F-F637F3541B15}" destId="{125BA744-19DA-4275-BC08-2DC2B59103A8}" srcOrd="0" destOrd="0" presId="urn:microsoft.com/office/officeart/2005/8/layout/equation2"/>
    <dgm:cxn modelId="{C27D6FC3-7595-4FA8-82DD-B630C78AAF66}" type="presParOf" srcId="{125BA744-19DA-4275-BC08-2DC2B59103A8}" destId="{A42D7FBA-CAD5-417D-8954-04020176FFEE}" srcOrd="0" destOrd="0" presId="urn:microsoft.com/office/officeart/2005/8/layout/equation2"/>
    <dgm:cxn modelId="{EEB320B6-8611-4ABA-811A-A43A895E9FCE}" type="presParOf" srcId="{125BA744-19DA-4275-BC08-2DC2B59103A8}" destId="{5E9DB5B0-A906-45B6-96A2-7BFA46D02D60}" srcOrd="1" destOrd="0" presId="urn:microsoft.com/office/officeart/2005/8/layout/equation2"/>
    <dgm:cxn modelId="{1C27EE3A-4C27-4D1C-AD49-026E96A5B7EA}" type="presParOf" srcId="{125BA744-19DA-4275-BC08-2DC2B59103A8}" destId="{8C325A26-0862-403B-827D-038E168829CB}" srcOrd="2" destOrd="0" presId="urn:microsoft.com/office/officeart/2005/8/layout/equation2"/>
    <dgm:cxn modelId="{B78A2625-2E57-41F6-A054-546104677B93}" type="presParOf" srcId="{125BA744-19DA-4275-BC08-2DC2B59103A8}" destId="{3E8943A8-4E86-4921-BCE3-428B9BC5AD17}" srcOrd="3" destOrd="0" presId="urn:microsoft.com/office/officeart/2005/8/layout/equation2"/>
    <dgm:cxn modelId="{CEB97E91-9D52-4BEA-8E66-0227A930EDC5}" type="presParOf" srcId="{125BA744-19DA-4275-BC08-2DC2B59103A8}" destId="{0937FB1E-1150-48F4-8E6A-4E0D3C95F2F2}" srcOrd="4" destOrd="0" presId="urn:microsoft.com/office/officeart/2005/8/layout/equation2"/>
    <dgm:cxn modelId="{1BA8C3B6-B3E6-4899-A0BC-8F40E70B595D}" type="presParOf" srcId="{6581E0B6-32C4-44F7-8D1F-F637F3541B15}" destId="{BB9C2178-F40C-475D-A891-BDFAEE9D4D77}" srcOrd="1" destOrd="0" presId="urn:microsoft.com/office/officeart/2005/8/layout/equation2"/>
    <dgm:cxn modelId="{1A971974-7C22-418C-BC1E-8DE1A98CE7CF}" type="presParOf" srcId="{BB9C2178-F40C-475D-A891-BDFAEE9D4D77}" destId="{BF403FEA-6E64-42C8-96A3-C482A705D2F6}" srcOrd="0" destOrd="0" presId="urn:microsoft.com/office/officeart/2005/8/layout/equation2"/>
    <dgm:cxn modelId="{ABF500C2-9407-4AD7-863F-E1F2DC04401B}" type="presParOf" srcId="{6581E0B6-32C4-44F7-8D1F-F637F3541B15}" destId="{E94CFDDD-45AC-4E25-9743-4FCA897DB264}"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1A38867-B654-4FF4-8CBE-EDAB63651FDF}" type="doc">
      <dgm:prSet loTypeId="urn:microsoft.com/office/officeart/2005/8/layout/vList5" loCatId="list" qsTypeId="urn:microsoft.com/office/officeart/2005/8/quickstyle/simple4" qsCatId="simple" csTypeId="urn:microsoft.com/office/officeart/2005/8/colors/accent5_5" csCatId="accent5" phldr="1"/>
      <dgm:spPr/>
      <dgm:t>
        <a:bodyPr/>
        <a:lstStyle/>
        <a:p>
          <a:endParaRPr lang="en-US"/>
        </a:p>
      </dgm:t>
    </dgm:pt>
    <dgm:pt modelId="{59199353-E6B8-4258-B2B3-12D84B717CF5}">
      <dgm:prSet phldrT="[Text]"/>
      <dgm:spPr/>
      <dgm:t>
        <a:bodyPr/>
        <a:lstStyle/>
        <a:p>
          <a:r>
            <a:rPr lang="en-US" dirty="0" smtClean="0"/>
            <a:t>Phase 1: Read the text closely before creating text-dependent questions</a:t>
          </a:r>
          <a:endParaRPr lang="en-US" dirty="0"/>
        </a:p>
      </dgm:t>
    </dgm:pt>
    <dgm:pt modelId="{296E5CF6-A6BA-4900-9534-7A4E100D1752}" type="parTrans" cxnId="{9CA7E8CD-868F-46CE-8C04-F95AFC480790}">
      <dgm:prSet/>
      <dgm:spPr/>
      <dgm:t>
        <a:bodyPr/>
        <a:lstStyle/>
        <a:p>
          <a:endParaRPr lang="en-US"/>
        </a:p>
      </dgm:t>
    </dgm:pt>
    <dgm:pt modelId="{2979ED50-D54E-4602-A771-6FCACC8D401C}" type="sibTrans" cxnId="{9CA7E8CD-868F-46CE-8C04-F95AFC480790}">
      <dgm:prSet/>
      <dgm:spPr/>
      <dgm:t>
        <a:bodyPr/>
        <a:lstStyle/>
        <a:p>
          <a:endParaRPr lang="en-US"/>
        </a:p>
      </dgm:t>
    </dgm:pt>
    <dgm:pt modelId="{A96D2FF6-0C99-49D4-8ABA-BC1F64D74E5B}">
      <dgm:prSet phldrT="[Text]"/>
      <dgm:spPr/>
      <dgm:t>
        <a:bodyPr/>
        <a:lstStyle/>
        <a:p>
          <a:r>
            <a:rPr lang="en-US" dirty="0" smtClean="0"/>
            <a:t>Step 1: Identify core content and ideas</a:t>
          </a:r>
          <a:endParaRPr lang="en-US" dirty="0"/>
        </a:p>
      </dgm:t>
    </dgm:pt>
    <dgm:pt modelId="{AA5FCD3E-3A7A-4871-8457-C28E3ACF724E}" type="parTrans" cxnId="{CB48017F-70E6-4503-A049-EACD2470BEC4}">
      <dgm:prSet/>
      <dgm:spPr/>
      <dgm:t>
        <a:bodyPr/>
        <a:lstStyle/>
        <a:p>
          <a:endParaRPr lang="en-US"/>
        </a:p>
      </dgm:t>
    </dgm:pt>
    <dgm:pt modelId="{1D18F25A-2A6F-4322-B952-EF22A38B25BD}" type="sibTrans" cxnId="{CB48017F-70E6-4503-A049-EACD2470BEC4}">
      <dgm:prSet/>
      <dgm:spPr/>
      <dgm:t>
        <a:bodyPr/>
        <a:lstStyle/>
        <a:p>
          <a:endParaRPr lang="en-US"/>
        </a:p>
      </dgm:t>
    </dgm:pt>
    <dgm:pt modelId="{AF4D46AF-AE90-4FCE-A910-048317A78AE6}">
      <dgm:prSet phldrT="[Text]"/>
      <dgm:spPr/>
      <dgm:t>
        <a:bodyPr/>
        <a:lstStyle/>
        <a:p>
          <a:r>
            <a:rPr lang="en-US" dirty="0" smtClean="0"/>
            <a:t>Step 2: Identify vocabulary and language structures</a:t>
          </a:r>
          <a:endParaRPr lang="en-US" dirty="0"/>
        </a:p>
      </dgm:t>
    </dgm:pt>
    <dgm:pt modelId="{9609E28F-62C2-444F-A2F5-841BE3629CEA}" type="parTrans" cxnId="{3A1A3477-F7AA-4473-8879-2AB4F0DA9304}">
      <dgm:prSet/>
      <dgm:spPr/>
      <dgm:t>
        <a:bodyPr/>
        <a:lstStyle/>
        <a:p>
          <a:endParaRPr lang="en-US"/>
        </a:p>
      </dgm:t>
    </dgm:pt>
    <dgm:pt modelId="{38822B84-DFA6-4E9D-83DD-6EFD506855E0}" type="sibTrans" cxnId="{3A1A3477-F7AA-4473-8879-2AB4F0DA9304}">
      <dgm:prSet/>
      <dgm:spPr/>
      <dgm:t>
        <a:bodyPr/>
        <a:lstStyle/>
        <a:p>
          <a:endParaRPr lang="en-US"/>
        </a:p>
      </dgm:t>
    </dgm:pt>
    <dgm:pt modelId="{57A8CFE9-1812-4BA5-AEDA-79B22BF446BB}">
      <dgm:prSet phldrT="[Text]"/>
      <dgm:spPr/>
      <dgm:t>
        <a:bodyPr/>
        <a:lstStyle/>
        <a:p>
          <a:r>
            <a:rPr lang="en-US" dirty="0" smtClean="0"/>
            <a:t>Phase 2: Create coherent sequences of text- dependent questions</a:t>
          </a:r>
          <a:endParaRPr lang="en-US" dirty="0"/>
        </a:p>
      </dgm:t>
    </dgm:pt>
    <dgm:pt modelId="{94EEBECA-1031-4D92-8AD8-AD31181E99F4}" type="parTrans" cxnId="{6135D7C8-A713-4EEE-A6B5-5D7FAC5268B9}">
      <dgm:prSet/>
      <dgm:spPr/>
      <dgm:t>
        <a:bodyPr/>
        <a:lstStyle/>
        <a:p>
          <a:endParaRPr lang="en-US"/>
        </a:p>
      </dgm:t>
    </dgm:pt>
    <dgm:pt modelId="{9685F4B2-F48A-4462-B936-BF227BCEDA81}" type="sibTrans" cxnId="{6135D7C8-A713-4EEE-A6B5-5D7FAC5268B9}">
      <dgm:prSet/>
      <dgm:spPr/>
      <dgm:t>
        <a:bodyPr/>
        <a:lstStyle/>
        <a:p>
          <a:endParaRPr lang="en-US"/>
        </a:p>
      </dgm:t>
    </dgm:pt>
    <dgm:pt modelId="{12870C18-CA99-4384-B90F-F47499B228C1}">
      <dgm:prSet phldrT="[Text]"/>
      <dgm:spPr/>
      <dgm:t>
        <a:bodyPr/>
        <a:lstStyle/>
        <a:p>
          <a:r>
            <a:rPr lang="en-US" dirty="0" smtClean="0"/>
            <a:t>Step 4: Start with easier questions</a:t>
          </a:r>
          <a:endParaRPr lang="en-US" dirty="0"/>
        </a:p>
      </dgm:t>
    </dgm:pt>
    <dgm:pt modelId="{54001F2F-85BD-48BD-9B87-062956FF2D65}" type="parTrans" cxnId="{18D7CEAA-ADC3-466E-8915-A18CDD510336}">
      <dgm:prSet/>
      <dgm:spPr/>
      <dgm:t>
        <a:bodyPr/>
        <a:lstStyle/>
        <a:p>
          <a:endParaRPr lang="en-US"/>
        </a:p>
      </dgm:t>
    </dgm:pt>
    <dgm:pt modelId="{36E248BC-B591-412C-9C00-802A71EFA09C}" type="sibTrans" cxnId="{18D7CEAA-ADC3-466E-8915-A18CDD510336}">
      <dgm:prSet/>
      <dgm:spPr/>
      <dgm:t>
        <a:bodyPr/>
        <a:lstStyle/>
        <a:p>
          <a:endParaRPr lang="en-US"/>
        </a:p>
      </dgm:t>
    </dgm:pt>
    <dgm:pt modelId="{2A773950-8FF5-4FF1-BADA-409A62E1B4DB}">
      <dgm:prSet phldrT="[Text]"/>
      <dgm:spPr/>
      <dgm:t>
        <a:bodyPr/>
        <a:lstStyle/>
        <a:p>
          <a:r>
            <a:rPr lang="en-US" dirty="0" smtClean="0"/>
            <a:t>Step 3: Identify difficult sections</a:t>
          </a:r>
          <a:endParaRPr lang="en-US" dirty="0"/>
        </a:p>
      </dgm:t>
    </dgm:pt>
    <dgm:pt modelId="{6531FE00-09DD-48CC-9F2F-0E82D7C1A254}" type="parTrans" cxnId="{BEC8724A-40C2-4058-9DFF-EE10B6767C87}">
      <dgm:prSet/>
      <dgm:spPr/>
      <dgm:t>
        <a:bodyPr/>
        <a:lstStyle/>
        <a:p>
          <a:endParaRPr lang="en-US"/>
        </a:p>
      </dgm:t>
    </dgm:pt>
    <dgm:pt modelId="{C7FC7E6E-B36D-4EE0-8FA1-C33891099BB3}" type="sibTrans" cxnId="{BEC8724A-40C2-4058-9DFF-EE10B6767C87}">
      <dgm:prSet/>
      <dgm:spPr/>
      <dgm:t>
        <a:bodyPr/>
        <a:lstStyle/>
        <a:p>
          <a:endParaRPr lang="en-US"/>
        </a:p>
      </dgm:t>
    </dgm:pt>
    <dgm:pt modelId="{0859AD0F-F836-4D4A-8A66-11EC0995C221}">
      <dgm:prSet phldrT="[Text]"/>
      <dgm:spPr/>
      <dgm:t>
        <a:bodyPr/>
        <a:lstStyle/>
        <a:p>
          <a:r>
            <a:rPr lang="en-US" dirty="0" smtClean="0"/>
            <a:t>Step 5: Connect lesson standards and questions</a:t>
          </a:r>
          <a:endParaRPr lang="en-US" dirty="0"/>
        </a:p>
      </dgm:t>
    </dgm:pt>
    <dgm:pt modelId="{3A913A49-7058-4324-83CB-4C4498C557DF}" type="parTrans" cxnId="{0DD450A7-6779-4168-878B-73CC90323604}">
      <dgm:prSet/>
      <dgm:spPr/>
      <dgm:t>
        <a:bodyPr/>
        <a:lstStyle/>
        <a:p>
          <a:endParaRPr lang="en-US"/>
        </a:p>
      </dgm:t>
    </dgm:pt>
    <dgm:pt modelId="{22106BA1-E5EB-4007-87F2-CA17BFB2C232}" type="sibTrans" cxnId="{0DD450A7-6779-4168-878B-73CC90323604}">
      <dgm:prSet/>
      <dgm:spPr/>
      <dgm:t>
        <a:bodyPr/>
        <a:lstStyle/>
        <a:p>
          <a:endParaRPr lang="en-US"/>
        </a:p>
      </dgm:t>
    </dgm:pt>
    <dgm:pt modelId="{7EA1A67E-9D92-4ADB-A5B1-F9E703416426}">
      <dgm:prSet phldrT="[Text]"/>
      <dgm:spPr/>
      <dgm:t>
        <a:bodyPr/>
        <a:lstStyle/>
        <a:p>
          <a:r>
            <a:rPr lang="en-US" dirty="0" smtClean="0"/>
            <a:t>Step 6: Create culminating assessment aligned with standards</a:t>
          </a:r>
          <a:endParaRPr lang="en-US" dirty="0"/>
        </a:p>
      </dgm:t>
    </dgm:pt>
    <dgm:pt modelId="{A1DA4B70-CE4B-4213-8FED-8B4E642BDA63}" type="parTrans" cxnId="{8E58B16E-0DCD-4DA7-898A-EA250F4673B2}">
      <dgm:prSet/>
      <dgm:spPr/>
      <dgm:t>
        <a:bodyPr/>
        <a:lstStyle/>
        <a:p>
          <a:endParaRPr lang="en-US"/>
        </a:p>
      </dgm:t>
    </dgm:pt>
    <dgm:pt modelId="{0BD3D110-0432-4062-BACB-50FC0731B05F}" type="sibTrans" cxnId="{8E58B16E-0DCD-4DA7-898A-EA250F4673B2}">
      <dgm:prSet/>
      <dgm:spPr/>
      <dgm:t>
        <a:bodyPr/>
        <a:lstStyle/>
        <a:p>
          <a:endParaRPr lang="en-US"/>
        </a:p>
      </dgm:t>
    </dgm:pt>
    <dgm:pt modelId="{3E9D240B-C917-4BB4-BB1E-ECA178AF7A3B}" type="pres">
      <dgm:prSet presAssocID="{71A38867-B654-4FF4-8CBE-EDAB63651FDF}" presName="Name0" presStyleCnt="0">
        <dgm:presLayoutVars>
          <dgm:dir/>
          <dgm:animLvl val="lvl"/>
          <dgm:resizeHandles val="exact"/>
        </dgm:presLayoutVars>
      </dgm:prSet>
      <dgm:spPr/>
      <dgm:t>
        <a:bodyPr/>
        <a:lstStyle/>
        <a:p>
          <a:endParaRPr lang="en-US"/>
        </a:p>
      </dgm:t>
    </dgm:pt>
    <dgm:pt modelId="{40D00282-185D-4963-8AD3-50428D359D56}" type="pres">
      <dgm:prSet presAssocID="{59199353-E6B8-4258-B2B3-12D84B717CF5}" presName="linNode" presStyleCnt="0"/>
      <dgm:spPr/>
      <dgm:t>
        <a:bodyPr/>
        <a:lstStyle/>
        <a:p>
          <a:endParaRPr lang="en-US"/>
        </a:p>
      </dgm:t>
    </dgm:pt>
    <dgm:pt modelId="{E30A4BC2-E02E-4FA4-BA74-A473A755F8C9}" type="pres">
      <dgm:prSet presAssocID="{59199353-E6B8-4258-B2B3-12D84B717CF5}" presName="parentText" presStyleLbl="node1" presStyleIdx="0" presStyleCnt="2">
        <dgm:presLayoutVars>
          <dgm:chMax val="1"/>
          <dgm:bulletEnabled val="1"/>
        </dgm:presLayoutVars>
      </dgm:prSet>
      <dgm:spPr/>
      <dgm:t>
        <a:bodyPr/>
        <a:lstStyle/>
        <a:p>
          <a:endParaRPr lang="en-US"/>
        </a:p>
      </dgm:t>
    </dgm:pt>
    <dgm:pt modelId="{934C40A8-4E32-4FC4-A460-CFB5B83478B3}" type="pres">
      <dgm:prSet presAssocID="{59199353-E6B8-4258-B2B3-12D84B717CF5}" presName="descendantText" presStyleLbl="alignAccFollowNode1" presStyleIdx="0" presStyleCnt="2" custScaleY="107192">
        <dgm:presLayoutVars>
          <dgm:bulletEnabled val="1"/>
        </dgm:presLayoutVars>
      </dgm:prSet>
      <dgm:spPr/>
      <dgm:t>
        <a:bodyPr/>
        <a:lstStyle/>
        <a:p>
          <a:endParaRPr lang="en-US"/>
        </a:p>
      </dgm:t>
    </dgm:pt>
    <dgm:pt modelId="{8E556BFD-380E-46E3-BD54-4F4361C7C8C5}" type="pres">
      <dgm:prSet presAssocID="{2979ED50-D54E-4602-A771-6FCACC8D401C}" presName="sp" presStyleCnt="0"/>
      <dgm:spPr/>
      <dgm:t>
        <a:bodyPr/>
        <a:lstStyle/>
        <a:p>
          <a:endParaRPr lang="en-US"/>
        </a:p>
      </dgm:t>
    </dgm:pt>
    <dgm:pt modelId="{D3A94ED6-670C-4973-B15D-76023F9A2103}" type="pres">
      <dgm:prSet presAssocID="{57A8CFE9-1812-4BA5-AEDA-79B22BF446BB}" presName="linNode" presStyleCnt="0"/>
      <dgm:spPr/>
      <dgm:t>
        <a:bodyPr/>
        <a:lstStyle/>
        <a:p>
          <a:endParaRPr lang="en-US"/>
        </a:p>
      </dgm:t>
    </dgm:pt>
    <dgm:pt modelId="{F9975305-65FA-4C5D-A891-8799D2CF73F1}" type="pres">
      <dgm:prSet presAssocID="{57A8CFE9-1812-4BA5-AEDA-79B22BF446BB}" presName="parentText" presStyleLbl="node1" presStyleIdx="1" presStyleCnt="2">
        <dgm:presLayoutVars>
          <dgm:chMax val="1"/>
          <dgm:bulletEnabled val="1"/>
        </dgm:presLayoutVars>
      </dgm:prSet>
      <dgm:spPr/>
      <dgm:t>
        <a:bodyPr/>
        <a:lstStyle/>
        <a:p>
          <a:endParaRPr lang="en-US"/>
        </a:p>
      </dgm:t>
    </dgm:pt>
    <dgm:pt modelId="{37FDC5AF-533F-4172-B032-7371F36B9917}" type="pres">
      <dgm:prSet presAssocID="{57A8CFE9-1812-4BA5-AEDA-79B22BF446BB}" presName="descendantText" presStyleLbl="alignAccFollowNode1" presStyleIdx="1" presStyleCnt="2" custScaleY="117904">
        <dgm:presLayoutVars>
          <dgm:bulletEnabled val="1"/>
        </dgm:presLayoutVars>
      </dgm:prSet>
      <dgm:spPr/>
      <dgm:t>
        <a:bodyPr/>
        <a:lstStyle/>
        <a:p>
          <a:endParaRPr lang="en-US"/>
        </a:p>
      </dgm:t>
    </dgm:pt>
  </dgm:ptLst>
  <dgm:cxnLst>
    <dgm:cxn modelId="{3A0602E6-9439-4B64-833E-434E60D06CE0}" type="presOf" srcId="{59199353-E6B8-4258-B2B3-12D84B717CF5}" destId="{E30A4BC2-E02E-4FA4-BA74-A473A755F8C9}" srcOrd="0" destOrd="0" presId="urn:microsoft.com/office/officeart/2005/8/layout/vList5"/>
    <dgm:cxn modelId="{8E58B16E-0DCD-4DA7-898A-EA250F4673B2}" srcId="{57A8CFE9-1812-4BA5-AEDA-79B22BF446BB}" destId="{7EA1A67E-9D92-4ADB-A5B1-F9E703416426}" srcOrd="2" destOrd="0" parTransId="{A1DA4B70-CE4B-4213-8FED-8B4E642BDA63}" sibTransId="{0BD3D110-0432-4062-BACB-50FC0731B05F}"/>
    <dgm:cxn modelId="{2E6F4415-1175-4D5C-BF05-7B77A7A22B5B}" type="presOf" srcId="{7EA1A67E-9D92-4ADB-A5B1-F9E703416426}" destId="{37FDC5AF-533F-4172-B032-7371F36B9917}" srcOrd="0" destOrd="2" presId="urn:microsoft.com/office/officeart/2005/8/layout/vList5"/>
    <dgm:cxn modelId="{15D98B3C-4C54-4061-96E1-7DADFC94A8B1}" type="presOf" srcId="{A96D2FF6-0C99-49D4-8ABA-BC1F64D74E5B}" destId="{934C40A8-4E32-4FC4-A460-CFB5B83478B3}" srcOrd="0" destOrd="0" presId="urn:microsoft.com/office/officeart/2005/8/layout/vList5"/>
    <dgm:cxn modelId="{C08BE7D0-D031-49C5-99C2-37299158A756}" type="presOf" srcId="{0859AD0F-F836-4D4A-8A66-11EC0995C221}" destId="{37FDC5AF-533F-4172-B032-7371F36B9917}" srcOrd="0" destOrd="1" presId="urn:microsoft.com/office/officeart/2005/8/layout/vList5"/>
    <dgm:cxn modelId="{0DD450A7-6779-4168-878B-73CC90323604}" srcId="{57A8CFE9-1812-4BA5-AEDA-79B22BF446BB}" destId="{0859AD0F-F836-4D4A-8A66-11EC0995C221}" srcOrd="1" destOrd="0" parTransId="{3A913A49-7058-4324-83CB-4C4498C557DF}" sibTransId="{22106BA1-E5EB-4007-87F2-CA17BFB2C232}"/>
    <dgm:cxn modelId="{9CA7E8CD-868F-46CE-8C04-F95AFC480790}" srcId="{71A38867-B654-4FF4-8CBE-EDAB63651FDF}" destId="{59199353-E6B8-4258-B2B3-12D84B717CF5}" srcOrd="0" destOrd="0" parTransId="{296E5CF6-A6BA-4900-9534-7A4E100D1752}" sibTransId="{2979ED50-D54E-4602-A771-6FCACC8D401C}"/>
    <dgm:cxn modelId="{6135D7C8-A713-4EEE-A6B5-5D7FAC5268B9}" srcId="{71A38867-B654-4FF4-8CBE-EDAB63651FDF}" destId="{57A8CFE9-1812-4BA5-AEDA-79B22BF446BB}" srcOrd="1" destOrd="0" parTransId="{94EEBECA-1031-4D92-8AD8-AD31181E99F4}" sibTransId="{9685F4B2-F48A-4462-B936-BF227BCEDA81}"/>
    <dgm:cxn modelId="{9BAAD544-383F-4D67-86F4-E5AB2732159E}" type="presOf" srcId="{12870C18-CA99-4384-B90F-F47499B228C1}" destId="{37FDC5AF-533F-4172-B032-7371F36B9917}" srcOrd="0" destOrd="0" presId="urn:microsoft.com/office/officeart/2005/8/layout/vList5"/>
    <dgm:cxn modelId="{BEC8724A-40C2-4058-9DFF-EE10B6767C87}" srcId="{59199353-E6B8-4258-B2B3-12D84B717CF5}" destId="{2A773950-8FF5-4FF1-BADA-409A62E1B4DB}" srcOrd="2" destOrd="0" parTransId="{6531FE00-09DD-48CC-9F2F-0E82D7C1A254}" sibTransId="{C7FC7E6E-B36D-4EE0-8FA1-C33891099BB3}"/>
    <dgm:cxn modelId="{94CC1CC7-0D61-4FC5-ADA9-14B89E947EA6}" type="presOf" srcId="{71A38867-B654-4FF4-8CBE-EDAB63651FDF}" destId="{3E9D240B-C917-4BB4-BB1E-ECA178AF7A3B}" srcOrd="0" destOrd="0" presId="urn:microsoft.com/office/officeart/2005/8/layout/vList5"/>
    <dgm:cxn modelId="{CB48017F-70E6-4503-A049-EACD2470BEC4}" srcId="{59199353-E6B8-4258-B2B3-12D84B717CF5}" destId="{A96D2FF6-0C99-49D4-8ABA-BC1F64D74E5B}" srcOrd="0" destOrd="0" parTransId="{AA5FCD3E-3A7A-4871-8457-C28E3ACF724E}" sibTransId="{1D18F25A-2A6F-4322-B952-EF22A38B25BD}"/>
    <dgm:cxn modelId="{71819828-064C-453B-B8BD-0871AD7A54B1}" type="presOf" srcId="{AF4D46AF-AE90-4FCE-A910-048317A78AE6}" destId="{934C40A8-4E32-4FC4-A460-CFB5B83478B3}" srcOrd="0" destOrd="1" presId="urn:microsoft.com/office/officeart/2005/8/layout/vList5"/>
    <dgm:cxn modelId="{D180187F-39B5-4369-A2B3-D6A35C2E8C6F}" type="presOf" srcId="{57A8CFE9-1812-4BA5-AEDA-79B22BF446BB}" destId="{F9975305-65FA-4C5D-A891-8799D2CF73F1}" srcOrd="0" destOrd="0" presId="urn:microsoft.com/office/officeart/2005/8/layout/vList5"/>
    <dgm:cxn modelId="{18D7CEAA-ADC3-466E-8915-A18CDD510336}" srcId="{57A8CFE9-1812-4BA5-AEDA-79B22BF446BB}" destId="{12870C18-CA99-4384-B90F-F47499B228C1}" srcOrd="0" destOrd="0" parTransId="{54001F2F-85BD-48BD-9B87-062956FF2D65}" sibTransId="{36E248BC-B591-412C-9C00-802A71EFA09C}"/>
    <dgm:cxn modelId="{3A1A3477-F7AA-4473-8879-2AB4F0DA9304}" srcId="{59199353-E6B8-4258-B2B3-12D84B717CF5}" destId="{AF4D46AF-AE90-4FCE-A910-048317A78AE6}" srcOrd="1" destOrd="0" parTransId="{9609E28F-62C2-444F-A2F5-841BE3629CEA}" sibTransId="{38822B84-DFA6-4E9D-83DD-6EFD506855E0}"/>
    <dgm:cxn modelId="{33EDE2D4-CD63-49CE-9419-1A91F7A6097A}" type="presOf" srcId="{2A773950-8FF5-4FF1-BADA-409A62E1B4DB}" destId="{934C40A8-4E32-4FC4-A460-CFB5B83478B3}" srcOrd="0" destOrd="2" presId="urn:microsoft.com/office/officeart/2005/8/layout/vList5"/>
    <dgm:cxn modelId="{DF0B8875-1571-4A0C-B0D3-BCE5368DFAA0}" type="presParOf" srcId="{3E9D240B-C917-4BB4-BB1E-ECA178AF7A3B}" destId="{40D00282-185D-4963-8AD3-50428D359D56}" srcOrd="0" destOrd="0" presId="urn:microsoft.com/office/officeart/2005/8/layout/vList5"/>
    <dgm:cxn modelId="{D4B4B778-C6F9-4847-8351-8A13EACC989B}" type="presParOf" srcId="{40D00282-185D-4963-8AD3-50428D359D56}" destId="{E30A4BC2-E02E-4FA4-BA74-A473A755F8C9}" srcOrd="0" destOrd="0" presId="urn:microsoft.com/office/officeart/2005/8/layout/vList5"/>
    <dgm:cxn modelId="{34B7BD9E-607E-483E-9823-0DA706CDC089}" type="presParOf" srcId="{40D00282-185D-4963-8AD3-50428D359D56}" destId="{934C40A8-4E32-4FC4-A460-CFB5B83478B3}" srcOrd="1" destOrd="0" presId="urn:microsoft.com/office/officeart/2005/8/layout/vList5"/>
    <dgm:cxn modelId="{B39DC9CC-5500-4F7A-AB1D-BE5FC12F1E3E}" type="presParOf" srcId="{3E9D240B-C917-4BB4-BB1E-ECA178AF7A3B}" destId="{8E556BFD-380E-46E3-BD54-4F4361C7C8C5}" srcOrd="1" destOrd="0" presId="urn:microsoft.com/office/officeart/2005/8/layout/vList5"/>
    <dgm:cxn modelId="{7114D3E0-F9B6-4592-ABAD-28E953108894}" type="presParOf" srcId="{3E9D240B-C917-4BB4-BB1E-ECA178AF7A3B}" destId="{D3A94ED6-670C-4973-B15D-76023F9A2103}" srcOrd="2" destOrd="0" presId="urn:microsoft.com/office/officeart/2005/8/layout/vList5"/>
    <dgm:cxn modelId="{7D98E4B1-7AD7-4B29-91BA-95D4C9811609}" type="presParOf" srcId="{D3A94ED6-670C-4973-B15D-76023F9A2103}" destId="{F9975305-65FA-4C5D-A891-8799D2CF73F1}" srcOrd="0" destOrd="0" presId="urn:microsoft.com/office/officeart/2005/8/layout/vList5"/>
    <dgm:cxn modelId="{3876F9D4-44C6-4C28-9B37-408A58FC78E7}" type="presParOf" srcId="{D3A94ED6-670C-4973-B15D-76023F9A2103}" destId="{37FDC5AF-533F-4172-B032-7371F36B9917}"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693901C-4DCB-4694-81AB-75E050D345C7}" type="doc">
      <dgm:prSet loTypeId="urn:microsoft.com/office/officeart/2005/8/layout/default#4" loCatId="list" qsTypeId="urn:microsoft.com/office/officeart/2005/8/quickstyle/simple5" qsCatId="simple" csTypeId="urn:microsoft.com/office/officeart/2005/8/colors/colorful1#6" csCatId="colorful" phldr="1"/>
      <dgm:spPr/>
      <dgm:t>
        <a:bodyPr/>
        <a:lstStyle/>
        <a:p>
          <a:endParaRPr lang="en-US"/>
        </a:p>
      </dgm:t>
    </dgm:pt>
    <dgm:pt modelId="{F262EF83-4071-42B5-ACC6-7A03A9712123}">
      <dgm:prSet custT="1"/>
      <dgm:spPr/>
      <dgm:t>
        <a:bodyPr/>
        <a:lstStyle/>
        <a:p>
          <a:pPr rtl="0"/>
          <a:r>
            <a:rPr lang="en-US" sz="2400" b="1" dirty="0" smtClean="0"/>
            <a:t>Narrative</a:t>
          </a:r>
          <a:endParaRPr lang="en-US" sz="2800" b="1" dirty="0" smtClean="0"/>
        </a:p>
      </dgm:t>
    </dgm:pt>
    <dgm:pt modelId="{6A302C9F-2E5B-45D3-8788-5834EE2E7653}" type="parTrans" cxnId="{86C1BC14-5031-49B5-8FE9-A8453C152B18}">
      <dgm:prSet/>
      <dgm:spPr/>
      <dgm:t>
        <a:bodyPr/>
        <a:lstStyle/>
        <a:p>
          <a:endParaRPr lang="en-US"/>
        </a:p>
      </dgm:t>
    </dgm:pt>
    <dgm:pt modelId="{811E3D6A-48CB-46EB-9A81-A9E128741B24}" type="sibTrans" cxnId="{86C1BC14-5031-49B5-8FE9-A8453C152B18}">
      <dgm:prSet/>
      <dgm:spPr/>
      <dgm:t>
        <a:bodyPr/>
        <a:lstStyle/>
        <a:p>
          <a:endParaRPr lang="en-US"/>
        </a:p>
      </dgm:t>
    </dgm:pt>
    <dgm:pt modelId="{3B1F2C9C-1260-4C1C-9225-D1E19B52A6F1}">
      <dgm:prSet custT="1"/>
      <dgm:spPr/>
      <dgm:t>
        <a:bodyPr/>
        <a:lstStyle/>
        <a:p>
          <a:pPr rtl="0"/>
          <a:r>
            <a:rPr lang="en-US" sz="2400" b="1" dirty="0" smtClean="0"/>
            <a:t>Research</a:t>
          </a:r>
          <a:endParaRPr lang="en-US" sz="2800" b="1" dirty="0" smtClean="0"/>
        </a:p>
      </dgm:t>
    </dgm:pt>
    <dgm:pt modelId="{99B97BC7-1563-481E-BF26-FCE679224AE5}" type="parTrans" cxnId="{7053180F-BD06-4662-8ABB-B072646F5BBE}">
      <dgm:prSet/>
      <dgm:spPr/>
      <dgm:t>
        <a:bodyPr/>
        <a:lstStyle/>
        <a:p>
          <a:endParaRPr lang="en-US"/>
        </a:p>
      </dgm:t>
    </dgm:pt>
    <dgm:pt modelId="{9C597144-5F9F-47A0-974A-A1786FAE02CD}" type="sibTrans" cxnId="{7053180F-BD06-4662-8ABB-B072646F5BBE}">
      <dgm:prSet/>
      <dgm:spPr/>
      <dgm:t>
        <a:bodyPr/>
        <a:lstStyle/>
        <a:p>
          <a:endParaRPr lang="en-US"/>
        </a:p>
      </dgm:t>
    </dgm:pt>
    <dgm:pt modelId="{FB44D345-F29A-4D33-A68F-A896339FA92B}">
      <dgm:prSet custT="1"/>
      <dgm:spPr/>
      <dgm:t>
        <a:bodyPr/>
        <a:lstStyle/>
        <a:p>
          <a:pPr rtl="0"/>
          <a:r>
            <a:rPr lang="en-US" sz="2000" b="1" dirty="0" smtClean="0"/>
            <a:t>Argumentative/</a:t>
          </a:r>
        </a:p>
        <a:p>
          <a:pPr rtl="0"/>
          <a:r>
            <a:rPr lang="en-US" sz="2000" b="1" dirty="0" smtClean="0"/>
            <a:t>Opinion</a:t>
          </a:r>
        </a:p>
      </dgm:t>
    </dgm:pt>
    <dgm:pt modelId="{335D3466-A056-451C-8990-BC4A005A3E96}" type="parTrans" cxnId="{134F02AB-CE8E-45C9-A35C-F544CA8CCB37}">
      <dgm:prSet/>
      <dgm:spPr/>
      <dgm:t>
        <a:bodyPr/>
        <a:lstStyle/>
        <a:p>
          <a:endParaRPr lang="en-US"/>
        </a:p>
      </dgm:t>
    </dgm:pt>
    <dgm:pt modelId="{8F789426-4D44-4518-926A-54D715C52322}" type="sibTrans" cxnId="{134F02AB-CE8E-45C9-A35C-F544CA8CCB37}">
      <dgm:prSet/>
      <dgm:spPr/>
      <dgm:t>
        <a:bodyPr/>
        <a:lstStyle/>
        <a:p>
          <a:endParaRPr lang="en-US"/>
        </a:p>
      </dgm:t>
    </dgm:pt>
    <dgm:pt modelId="{A18E2D51-384A-4A12-929E-D512CCD92F5D}">
      <dgm:prSet custT="1"/>
      <dgm:spPr/>
      <dgm:t>
        <a:bodyPr/>
        <a:lstStyle/>
        <a:p>
          <a:pPr rtl="0"/>
          <a:r>
            <a:rPr lang="en-US" sz="2400" b="1" dirty="0" smtClean="0"/>
            <a:t>Explanation</a:t>
          </a:r>
        </a:p>
      </dgm:t>
    </dgm:pt>
    <dgm:pt modelId="{E45E0853-90AB-410D-8159-3D44A2704474}" type="parTrans" cxnId="{46072D95-77D7-47B0-91A7-D8506558E07B}">
      <dgm:prSet/>
      <dgm:spPr/>
      <dgm:t>
        <a:bodyPr/>
        <a:lstStyle/>
        <a:p>
          <a:endParaRPr lang="en-US"/>
        </a:p>
      </dgm:t>
    </dgm:pt>
    <dgm:pt modelId="{C64BA0C5-B6B6-40C7-AA34-3AE7BFBE4FF3}" type="sibTrans" cxnId="{46072D95-77D7-47B0-91A7-D8506558E07B}">
      <dgm:prSet/>
      <dgm:spPr/>
      <dgm:t>
        <a:bodyPr/>
        <a:lstStyle/>
        <a:p>
          <a:endParaRPr lang="en-US"/>
        </a:p>
      </dgm:t>
    </dgm:pt>
    <dgm:pt modelId="{6ADD31A6-53D3-4E6E-A913-793CD562CEE5}" type="pres">
      <dgm:prSet presAssocID="{8693901C-4DCB-4694-81AB-75E050D345C7}" presName="diagram" presStyleCnt="0">
        <dgm:presLayoutVars>
          <dgm:dir/>
          <dgm:resizeHandles val="exact"/>
        </dgm:presLayoutVars>
      </dgm:prSet>
      <dgm:spPr/>
      <dgm:t>
        <a:bodyPr/>
        <a:lstStyle/>
        <a:p>
          <a:endParaRPr lang="en-US"/>
        </a:p>
      </dgm:t>
    </dgm:pt>
    <dgm:pt modelId="{BF921821-992A-4CCB-8FFC-8667C312DE35}" type="pres">
      <dgm:prSet presAssocID="{F262EF83-4071-42B5-ACC6-7A03A9712123}" presName="node" presStyleLbl="node1" presStyleIdx="0" presStyleCnt="4" custScaleX="113342" custLinFactNeighborX="1263" custLinFactNeighborY="57122">
        <dgm:presLayoutVars>
          <dgm:bulletEnabled val="1"/>
        </dgm:presLayoutVars>
      </dgm:prSet>
      <dgm:spPr/>
      <dgm:t>
        <a:bodyPr/>
        <a:lstStyle/>
        <a:p>
          <a:endParaRPr lang="en-US"/>
        </a:p>
      </dgm:t>
    </dgm:pt>
    <dgm:pt modelId="{A2A80CB5-0DC4-4DE3-8718-C794A83DE44B}" type="pres">
      <dgm:prSet presAssocID="{811E3D6A-48CB-46EB-9A81-A9E128741B24}" presName="sibTrans" presStyleCnt="0"/>
      <dgm:spPr/>
      <dgm:t>
        <a:bodyPr/>
        <a:lstStyle/>
        <a:p>
          <a:endParaRPr lang="en-US"/>
        </a:p>
      </dgm:t>
    </dgm:pt>
    <dgm:pt modelId="{32E6E1A8-5F74-41DB-B1DB-D41146596728}" type="pres">
      <dgm:prSet presAssocID="{3B1F2C9C-1260-4C1C-9225-D1E19B52A6F1}" presName="node" presStyleLbl="node1" presStyleIdx="1" presStyleCnt="4" custScaleX="116423">
        <dgm:presLayoutVars>
          <dgm:bulletEnabled val="1"/>
        </dgm:presLayoutVars>
      </dgm:prSet>
      <dgm:spPr/>
      <dgm:t>
        <a:bodyPr/>
        <a:lstStyle/>
        <a:p>
          <a:endParaRPr lang="en-US"/>
        </a:p>
      </dgm:t>
    </dgm:pt>
    <dgm:pt modelId="{1340B6F1-CBA0-4AAD-84FF-6EA3A9B94FB8}" type="pres">
      <dgm:prSet presAssocID="{9C597144-5F9F-47A0-974A-A1786FAE02CD}" presName="sibTrans" presStyleCnt="0"/>
      <dgm:spPr/>
      <dgm:t>
        <a:bodyPr/>
        <a:lstStyle/>
        <a:p>
          <a:endParaRPr lang="en-US"/>
        </a:p>
      </dgm:t>
    </dgm:pt>
    <dgm:pt modelId="{952CD02E-926F-4A88-996A-325EF9FDF6F3}" type="pres">
      <dgm:prSet presAssocID="{FB44D345-F29A-4D33-A68F-A896339FA92B}" presName="node" presStyleLbl="node1" presStyleIdx="2" presStyleCnt="4" custScaleX="111809" custLinFactY="-16762" custLinFactNeighborX="1903" custLinFactNeighborY="-100000">
        <dgm:presLayoutVars>
          <dgm:bulletEnabled val="1"/>
        </dgm:presLayoutVars>
      </dgm:prSet>
      <dgm:spPr/>
      <dgm:t>
        <a:bodyPr/>
        <a:lstStyle/>
        <a:p>
          <a:endParaRPr lang="en-US"/>
        </a:p>
      </dgm:t>
    </dgm:pt>
    <dgm:pt modelId="{38294ABA-A91C-4607-91FA-4D245EE10112}" type="pres">
      <dgm:prSet presAssocID="{8F789426-4D44-4518-926A-54D715C52322}" presName="sibTrans" presStyleCnt="0"/>
      <dgm:spPr/>
    </dgm:pt>
    <dgm:pt modelId="{34ECFBF8-9806-45A0-8C0F-2D85DA2E27D5}" type="pres">
      <dgm:prSet presAssocID="{A18E2D51-384A-4A12-929E-D512CCD92F5D}" presName="node" presStyleLbl="node1" presStyleIdx="3" presStyleCnt="4" custScaleX="111217" custLinFactNeighborY="-3385">
        <dgm:presLayoutVars>
          <dgm:bulletEnabled val="1"/>
        </dgm:presLayoutVars>
      </dgm:prSet>
      <dgm:spPr/>
      <dgm:t>
        <a:bodyPr/>
        <a:lstStyle/>
        <a:p>
          <a:endParaRPr lang="en-US"/>
        </a:p>
      </dgm:t>
    </dgm:pt>
  </dgm:ptLst>
  <dgm:cxnLst>
    <dgm:cxn modelId="{86C1BC14-5031-49B5-8FE9-A8453C152B18}" srcId="{8693901C-4DCB-4694-81AB-75E050D345C7}" destId="{F262EF83-4071-42B5-ACC6-7A03A9712123}" srcOrd="0" destOrd="0" parTransId="{6A302C9F-2E5B-45D3-8788-5834EE2E7653}" sibTransId="{811E3D6A-48CB-46EB-9A81-A9E128741B24}"/>
    <dgm:cxn modelId="{2001B45E-94FE-490B-84A7-8AA2326678E7}" type="presOf" srcId="{3B1F2C9C-1260-4C1C-9225-D1E19B52A6F1}" destId="{32E6E1A8-5F74-41DB-B1DB-D41146596728}" srcOrd="0" destOrd="0" presId="urn:microsoft.com/office/officeart/2005/8/layout/default#4"/>
    <dgm:cxn modelId="{7053180F-BD06-4662-8ABB-B072646F5BBE}" srcId="{8693901C-4DCB-4694-81AB-75E050D345C7}" destId="{3B1F2C9C-1260-4C1C-9225-D1E19B52A6F1}" srcOrd="1" destOrd="0" parTransId="{99B97BC7-1563-481E-BF26-FCE679224AE5}" sibTransId="{9C597144-5F9F-47A0-974A-A1786FAE02CD}"/>
    <dgm:cxn modelId="{FB17043A-0A5C-4742-88D0-A4657AFE56BB}" type="presOf" srcId="{FB44D345-F29A-4D33-A68F-A896339FA92B}" destId="{952CD02E-926F-4A88-996A-325EF9FDF6F3}" srcOrd="0" destOrd="0" presId="urn:microsoft.com/office/officeart/2005/8/layout/default#4"/>
    <dgm:cxn modelId="{A21597E4-9C57-4FFF-AEE6-95F734F63F21}" type="presOf" srcId="{8693901C-4DCB-4694-81AB-75E050D345C7}" destId="{6ADD31A6-53D3-4E6E-A913-793CD562CEE5}" srcOrd="0" destOrd="0" presId="urn:microsoft.com/office/officeart/2005/8/layout/default#4"/>
    <dgm:cxn modelId="{46072D95-77D7-47B0-91A7-D8506558E07B}" srcId="{8693901C-4DCB-4694-81AB-75E050D345C7}" destId="{A18E2D51-384A-4A12-929E-D512CCD92F5D}" srcOrd="3" destOrd="0" parTransId="{E45E0853-90AB-410D-8159-3D44A2704474}" sibTransId="{C64BA0C5-B6B6-40C7-AA34-3AE7BFBE4FF3}"/>
    <dgm:cxn modelId="{B9BDD141-1B1E-4B75-9552-18B01A4BA9FC}" type="presOf" srcId="{F262EF83-4071-42B5-ACC6-7A03A9712123}" destId="{BF921821-992A-4CCB-8FFC-8667C312DE35}" srcOrd="0" destOrd="0" presId="urn:microsoft.com/office/officeart/2005/8/layout/default#4"/>
    <dgm:cxn modelId="{134F02AB-CE8E-45C9-A35C-F544CA8CCB37}" srcId="{8693901C-4DCB-4694-81AB-75E050D345C7}" destId="{FB44D345-F29A-4D33-A68F-A896339FA92B}" srcOrd="2" destOrd="0" parTransId="{335D3466-A056-451C-8990-BC4A005A3E96}" sibTransId="{8F789426-4D44-4518-926A-54D715C52322}"/>
    <dgm:cxn modelId="{63C6F60A-9935-4EA9-AABF-36A1E28F748D}" type="presOf" srcId="{A18E2D51-384A-4A12-929E-D512CCD92F5D}" destId="{34ECFBF8-9806-45A0-8C0F-2D85DA2E27D5}" srcOrd="0" destOrd="0" presId="urn:microsoft.com/office/officeart/2005/8/layout/default#4"/>
    <dgm:cxn modelId="{A151E2D9-D872-4CB6-AA36-B8126AEF8DEA}" type="presParOf" srcId="{6ADD31A6-53D3-4E6E-A913-793CD562CEE5}" destId="{BF921821-992A-4CCB-8FFC-8667C312DE35}" srcOrd="0" destOrd="0" presId="urn:microsoft.com/office/officeart/2005/8/layout/default#4"/>
    <dgm:cxn modelId="{C5471E6D-0DE0-4103-8A82-9236494098F8}" type="presParOf" srcId="{6ADD31A6-53D3-4E6E-A913-793CD562CEE5}" destId="{A2A80CB5-0DC4-4DE3-8718-C794A83DE44B}" srcOrd="1" destOrd="0" presId="urn:microsoft.com/office/officeart/2005/8/layout/default#4"/>
    <dgm:cxn modelId="{FFBE1575-BCA8-4619-B03F-BB3EEB92670C}" type="presParOf" srcId="{6ADD31A6-53D3-4E6E-A913-793CD562CEE5}" destId="{32E6E1A8-5F74-41DB-B1DB-D41146596728}" srcOrd="2" destOrd="0" presId="urn:microsoft.com/office/officeart/2005/8/layout/default#4"/>
    <dgm:cxn modelId="{6030B677-F5A9-44D5-AEEC-570D896643C2}" type="presParOf" srcId="{6ADD31A6-53D3-4E6E-A913-793CD562CEE5}" destId="{1340B6F1-CBA0-4AAD-84FF-6EA3A9B94FB8}" srcOrd="3" destOrd="0" presId="urn:microsoft.com/office/officeart/2005/8/layout/default#4"/>
    <dgm:cxn modelId="{86525805-2DA3-4F73-8D48-71BDF2C3C646}" type="presParOf" srcId="{6ADD31A6-53D3-4E6E-A913-793CD562CEE5}" destId="{952CD02E-926F-4A88-996A-325EF9FDF6F3}" srcOrd="4" destOrd="0" presId="urn:microsoft.com/office/officeart/2005/8/layout/default#4"/>
    <dgm:cxn modelId="{BCF28467-3E8E-44D1-9DED-824B3C97B415}" type="presParOf" srcId="{6ADD31A6-53D3-4E6E-A913-793CD562CEE5}" destId="{38294ABA-A91C-4607-91FA-4D245EE10112}" srcOrd="5" destOrd="0" presId="urn:microsoft.com/office/officeart/2005/8/layout/default#4"/>
    <dgm:cxn modelId="{6CD1CF2C-2F2D-48AE-A1B7-86DF4E3E9D6F}" type="presParOf" srcId="{6ADD31A6-53D3-4E6E-A913-793CD562CEE5}" destId="{34ECFBF8-9806-45A0-8C0F-2D85DA2E27D5}" srcOrd="6" destOrd="0" presId="urn:microsoft.com/office/officeart/2005/8/layout/defaul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35A25C7-704E-4154-BED0-81D5023AFF28}" type="doc">
      <dgm:prSet loTypeId="urn:microsoft.com/office/officeart/2005/8/layout/hList6" loCatId="list" qsTypeId="urn:microsoft.com/office/officeart/2005/8/quickstyle/3d1" qsCatId="3D" csTypeId="urn:microsoft.com/office/officeart/2005/8/colors/colorful5" csCatId="colorful" phldr="1"/>
      <dgm:spPr/>
      <dgm:t>
        <a:bodyPr/>
        <a:lstStyle/>
        <a:p>
          <a:endParaRPr lang="en-US"/>
        </a:p>
      </dgm:t>
    </dgm:pt>
    <dgm:pt modelId="{04B84F1A-68BF-4C3A-A469-D55E18296E96}">
      <dgm:prSet custT="1"/>
      <dgm:spPr/>
      <dgm:t>
        <a:bodyPr/>
        <a:lstStyle/>
        <a:p>
          <a:pPr rtl="0">
            <a:spcAft>
              <a:spcPts val="600"/>
            </a:spcAft>
          </a:pPr>
          <a:r>
            <a:rPr lang="en-US" sz="2400" dirty="0" smtClean="0"/>
            <a:t>Increase attention to writing that requires use of evidence from texts</a:t>
          </a:r>
          <a:endParaRPr lang="en-US" sz="2400" dirty="0"/>
        </a:p>
      </dgm:t>
    </dgm:pt>
    <dgm:pt modelId="{51C3BF20-CEC2-4B53-B338-638C04BA1C3C}" type="parTrans" cxnId="{4D1E830C-3DD5-47A3-9EB8-BC7BF7984EEE}">
      <dgm:prSet/>
      <dgm:spPr/>
      <dgm:t>
        <a:bodyPr/>
        <a:lstStyle/>
        <a:p>
          <a:endParaRPr lang="en-US"/>
        </a:p>
      </dgm:t>
    </dgm:pt>
    <dgm:pt modelId="{64553FDC-F1A6-4D3F-8D12-432AACED44BA}" type="sibTrans" cxnId="{4D1E830C-3DD5-47A3-9EB8-BC7BF7984EEE}">
      <dgm:prSet/>
      <dgm:spPr/>
      <dgm:t>
        <a:bodyPr/>
        <a:lstStyle/>
        <a:p>
          <a:endParaRPr lang="en-US"/>
        </a:p>
      </dgm:t>
    </dgm:pt>
    <dgm:pt modelId="{89042E17-D486-4DA0-9EF7-263AD1856435}">
      <dgm:prSet custT="1"/>
      <dgm:spPr/>
      <dgm:t>
        <a:bodyPr/>
        <a:lstStyle/>
        <a:p>
          <a:pPr rtl="0">
            <a:spcAft>
              <a:spcPct val="15000"/>
            </a:spcAft>
          </a:pPr>
          <a:r>
            <a:rPr lang="en-US" sz="2400" dirty="0" smtClean="0"/>
            <a:t>Careful analyses</a:t>
          </a:r>
          <a:endParaRPr lang="en-US" sz="2400" dirty="0"/>
        </a:p>
      </dgm:t>
    </dgm:pt>
    <dgm:pt modelId="{2F177FD6-C37C-4020-A99D-F3D4ED17EA73}" type="parTrans" cxnId="{5990D146-6089-473F-B6F2-63701F7B0358}">
      <dgm:prSet/>
      <dgm:spPr/>
      <dgm:t>
        <a:bodyPr/>
        <a:lstStyle/>
        <a:p>
          <a:endParaRPr lang="en-US"/>
        </a:p>
      </dgm:t>
    </dgm:pt>
    <dgm:pt modelId="{4F7D09DE-51BC-492E-8646-0D854E23F467}" type="sibTrans" cxnId="{5990D146-6089-473F-B6F2-63701F7B0358}">
      <dgm:prSet/>
      <dgm:spPr/>
      <dgm:t>
        <a:bodyPr/>
        <a:lstStyle/>
        <a:p>
          <a:endParaRPr lang="en-US"/>
        </a:p>
      </dgm:t>
    </dgm:pt>
    <dgm:pt modelId="{FE08E289-D3EB-468A-B2DF-042C6C0965B1}">
      <dgm:prSet custT="1"/>
      <dgm:spPr/>
      <dgm:t>
        <a:bodyPr/>
        <a:lstStyle/>
        <a:p>
          <a:pPr rtl="0">
            <a:spcAft>
              <a:spcPct val="15000"/>
            </a:spcAft>
          </a:pPr>
          <a:r>
            <a:rPr lang="en-US" sz="2400" dirty="0" smtClean="0"/>
            <a:t>Well-defended claims and counterclaims</a:t>
          </a:r>
          <a:endParaRPr lang="en-US" sz="2400" dirty="0"/>
        </a:p>
      </dgm:t>
    </dgm:pt>
    <dgm:pt modelId="{702E5FDF-74AB-48BB-A6C8-F39684C7955B}" type="parTrans" cxnId="{CDDEB847-8C70-4BB2-ADA0-FCF13DF6D18C}">
      <dgm:prSet/>
      <dgm:spPr/>
      <dgm:t>
        <a:bodyPr/>
        <a:lstStyle/>
        <a:p>
          <a:endParaRPr lang="en-US"/>
        </a:p>
      </dgm:t>
    </dgm:pt>
    <dgm:pt modelId="{D568820D-F7F3-4A1C-99FD-D798F5B1844C}" type="sibTrans" cxnId="{CDDEB847-8C70-4BB2-ADA0-FCF13DF6D18C}">
      <dgm:prSet/>
      <dgm:spPr/>
      <dgm:t>
        <a:bodyPr/>
        <a:lstStyle/>
        <a:p>
          <a:endParaRPr lang="en-US"/>
        </a:p>
      </dgm:t>
    </dgm:pt>
    <dgm:pt modelId="{5DD848F9-63E2-4086-B9C4-5D005D4C34CD}">
      <dgm:prSet custT="1"/>
      <dgm:spPr/>
      <dgm:t>
        <a:bodyPr/>
        <a:lstStyle/>
        <a:p>
          <a:pPr rtl="0">
            <a:spcAft>
              <a:spcPct val="15000"/>
            </a:spcAft>
          </a:pPr>
          <a:r>
            <a:rPr lang="en-US" sz="2400" dirty="0" smtClean="0"/>
            <a:t>Clear information</a:t>
          </a:r>
          <a:endParaRPr lang="en-US" sz="2400" dirty="0"/>
        </a:p>
      </dgm:t>
    </dgm:pt>
    <dgm:pt modelId="{C0DA1299-5E2D-448E-85BD-C1E881DF30A6}" type="parTrans" cxnId="{DE905F3D-E91F-43BE-8A30-03713461D6C6}">
      <dgm:prSet/>
      <dgm:spPr/>
      <dgm:t>
        <a:bodyPr/>
        <a:lstStyle/>
        <a:p>
          <a:endParaRPr lang="en-US"/>
        </a:p>
      </dgm:t>
    </dgm:pt>
    <dgm:pt modelId="{FF9AC56A-068E-4C17-A9AA-19B0905AAF36}" type="sibTrans" cxnId="{DE905F3D-E91F-43BE-8A30-03713461D6C6}">
      <dgm:prSet/>
      <dgm:spPr/>
      <dgm:t>
        <a:bodyPr/>
        <a:lstStyle/>
        <a:p>
          <a:endParaRPr lang="en-US"/>
        </a:p>
      </dgm:t>
    </dgm:pt>
    <dgm:pt modelId="{C585D064-8339-470F-80DB-12DC381FD90D}">
      <dgm:prSet custT="1"/>
      <dgm:spPr/>
      <dgm:t>
        <a:bodyPr/>
        <a:lstStyle/>
        <a:p>
          <a:pPr rtl="0">
            <a:lnSpc>
              <a:spcPct val="100000"/>
            </a:lnSpc>
            <a:spcAft>
              <a:spcPts val="600"/>
            </a:spcAft>
          </a:pPr>
          <a:r>
            <a:rPr lang="en-US" sz="2400" dirty="0" smtClean="0"/>
            <a:t>Narrative writing to convey personal experience is still important, but comprises far less of instructional time than does argument and informational writing</a:t>
          </a:r>
          <a:endParaRPr lang="en-US" sz="2400" dirty="0"/>
        </a:p>
      </dgm:t>
    </dgm:pt>
    <dgm:pt modelId="{C64B9D32-081D-4276-8572-3786BC0003FD}" type="parTrans" cxnId="{0C70D5E8-92B5-40E6-B370-0D5993F3F1AE}">
      <dgm:prSet/>
      <dgm:spPr/>
      <dgm:t>
        <a:bodyPr/>
        <a:lstStyle/>
        <a:p>
          <a:endParaRPr lang="en-US"/>
        </a:p>
      </dgm:t>
    </dgm:pt>
    <dgm:pt modelId="{E47BD4DA-7446-4F47-8E9E-399065F8EA4E}" type="sibTrans" cxnId="{0C70D5E8-92B5-40E6-B370-0D5993F3F1AE}">
      <dgm:prSet/>
      <dgm:spPr/>
      <dgm:t>
        <a:bodyPr/>
        <a:lstStyle/>
        <a:p>
          <a:endParaRPr lang="en-US"/>
        </a:p>
      </dgm:t>
    </dgm:pt>
    <dgm:pt modelId="{63581DA3-0A2E-4B93-B3C8-54DB6F3C8AB8}">
      <dgm:prSet/>
      <dgm:spPr/>
      <dgm:t>
        <a:bodyPr/>
        <a:lstStyle/>
        <a:p>
          <a:pPr rtl="0">
            <a:lnSpc>
              <a:spcPct val="90000"/>
            </a:lnSpc>
            <a:spcAft>
              <a:spcPct val="15000"/>
            </a:spcAft>
          </a:pPr>
          <a:endParaRPr lang="en-US" sz="1600" dirty="0"/>
        </a:p>
      </dgm:t>
    </dgm:pt>
    <dgm:pt modelId="{CB77B3FC-02E1-47FB-A6A1-F948C1276072}" type="parTrans" cxnId="{850D5910-7D31-43DE-A9A4-E9DC1AF45C7D}">
      <dgm:prSet/>
      <dgm:spPr/>
      <dgm:t>
        <a:bodyPr/>
        <a:lstStyle/>
        <a:p>
          <a:endParaRPr lang="en-US"/>
        </a:p>
      </dgm:t>
    </dgm:pt>
    <dgm:pt modelId="{925E93E4-E613-427B-99FD-73DFF9E3CAD3}" type="sibTrans" cxnId="{850D5910-7D31-43DE-A9A4-E9DC1AF45C7D}">
      <dgm:prSet/>
      <dgm:spPr/>
      <dgm:t>
        <a:bodyPr/>
        <a:lstStyle/>
        <a:p>
          <a:endParaRPr lang="en-US"/>
        </a:p>
      </dgm:t>
    </dgm:pt>
    <dgm:pt modelId="{06D87966-6005-4CBA-82BE-6A8C76D2CD65}">
      <dgm:prSet/>
      <dgm:spPr/>
      <dgm:t>
        <a:bodyPr/>
        <a:lstStyle/>
        <a:p>
          <a:pPr rtl="0">
            <a:lnSpc>
              <a:spcPct val="90000"/>
            </a:lnSpc>
            <a:spcAft>
              <a:spcPct val="15000"/>
            </a:spcAft>
          </a:pPr>
          <a:endParaRPr lang="en-US" sz="1600" dirty="0"/>
        </a:p>
      </dgm:t>
    </dgm:pt>
    <dgm:pt modelId="{AD6DE6B4-340D-4AF5-8EB8-83401D3FC46D}" type="parTrans" cxnId="{C86296C7-9158-4131-BD51-2E07EE5B55D5}">
      <dgm:prSet/>
      <dgm:spPr/>
      <dgm:t>
        <a:bodyPr/>
        <a:lstStyle/>
        <a:p>
          <a:endParaRPr lang="en-US"/>
        </a:p>
      </dgm:t>
    </dgm:pt>
    <dgm:pt modelId="{51B65D23-3182-4C23-8264-C910762A9BFF}" type="sibTrans" cxnId="{C86296C7-9158-4131-BD51-2E07EE5B55D5}">
      <dgm:prSet/>
      <dgm:spPr/>
      <dgm:t>
        <a:bodyPr/>
        <a:lstStyle/>
        <a:p>
          <a:endParaRPr lang="en-US"/>
        </a:p>
      </dgm:t>
    </dgm:pt>
    <dgm:pt modelId="{FA0E57CE-C65D-4F37-9ABD-7A8C281EB93A}" type="pres">
      <dgm:prSet presAssocID="{935A25C7-704E-4154-BED0-81D5023AFF28}" presName="Name0" presStyleCnt="0">
        <dgm:presLayoutVars>
          <dgm:dir/>
          <dgm:resizeHandles val="exact"/>
        </dgm:presLayoutVars>
      </dgm:prSet>
      <dgm:spPr/>
      <dgm:t>
        <a:bodyPr/>
        <a:lstStyle/>
        <a:p>
          <a:endParaRPr lang="en-US"/>
        </a:p>
      </dgm:t>
    </dgm:pt>
    <dgm:pt modelId="{59336636-ADF1-4BF0-A132-464168AAC0F6}" type="pres">
      <dgm:prSet presAssocID="{04B84F1A-68BF-4C3A-A469-D55E18296E96}" presName="node" presStyleLbl="node1" presStyleIdx="0" presStyleCnt="2">
        <dgm:presLayoutVars>
          <dgm:bulletEnabled val="1"/>
        </dgm:presLayoutVars>
      </dgm:prSet>
      <dgm:spPr/>
      <dgm:t>
        <a:bodyPr/>
        <a:lstStyle/>
        <a:p>
          <a:endParaRPr lang="en-US"/>
        </a:p>
      </dgm:t>
    </dgm:pt>
    <dgm:pt modelId="{3A4B3984-0DE6-4A48-AF8A-DF26F55A9249}" type="pres">
      <dgm:prSet presAssocID="{64553FDC-F1A6-4D3F-8D12-432AACED44BA}" presName="sibTrans" presStyleCnt="0"/>
      <dgm:spPr/>
      <dgm:t>
        <a:bodyPr/>
        <a:lstStyle/>
        <a:p>
          <a:endParaRPr lang="en-US"/>
        </a:p>
      </dgm:t>
    </dgm:pt>
    <dgm:pt modelId="{6D747F12-6679-4E5A-A734-8B54A91C91D4}" type="pres">
      <dgm:prSet presAssocID="{C585D064-8339-470F-80DB-12DC381FD90D}" presName="node" presStyleLbl="node1" presStyleIdx="1" presStyleCnt="2">
        <dgm:presLayoutVars>
          <dgm:bulletEnabled val="1"/>
        </dgm:presLayoutVars>
      </dgm:prSet>
      <dgm:spPr/>
      <dgm:t>
        <a:bodyPr/>
        <a:lstStyle/>
        <a:p>
          <a:endParaRPr lang="en-US"/>
        </a:p>
      </dgm:t>
    </dgm:pt>
  </dgm:ptLst>
  <dgm:cxnLst>
    <dgm:cxn modelId="{89B7B539-4AA8-4D81-A0DA-BEA48509C2A3}" type="presOf" srcId="{FE08E289-D3EB-468A-B2DF-042C6C0965B1}" destId="{59336636-ADF1-4BF0-A132-464168AAC0F6}" srcOrd="0" destOrd="2" presId="urn:microsoft.com/office/officeart/2005/8/layout/hList6"/>
    <dgm:cxn modelId="{0C70D5E8-92B5-40E6-B370-0D5993F3F1AE}" srcId="{935A25C7-704E-4154-BED0-81D5023AFF28}" destId="{C585D064-8339-470F-80DB-12DC381FD90D}" srcOrd="1" destOrd="0" parTransId="{C64B9D32-081D-4276-8572-3786BC0003FD}" sibTransId="{E47BD4DA-7446-4F47-8E9E-399065F8EA4E}"/>
    <dgm:cxn modelId="{850D5910-7D31-43DE-A9A4-E9DC1AF45C7D}" srcId="{C585D064-8339-470F-80DB-12DC381FD90D}" destId="{63581DA3-0A2E-4B93-B3C8-54DB6F3C8AB8}" srcOrd="0" destOrd="0" parTransId="{CB77B3FC-02E1-47FB-A6A1-F948C1276072}" sibTransId="{925E93E4-E613-427B-99FD-73DFF9E3CAD3}"/>
    <dgm:cxn modelId="{285CC62B-FE8C-46F0-9C7A-EB5DBB0D2CB6}" type="presOf" srcId="{04B84F1A-68BF-4C3A-A469-D55E18296E96}" destId="{59336636-ADF1-4BF0-A132-464168AAC0F6}" srcOrd="0" destOrd="0" presId="urn:microsoft.com/office/officeart/2005/8/layout/hList6"/>
    <dgm:cxn modelId="{017565CE-1652-4E6C-93D8-7E96E1BBC7AE}" type="presOf" srcId="{C585D064-8339-470F-80DB-12DC381FD90D}" destId="{6D747F12-6679-4E5A-A734-8B54A91C91D4}" srcOrd="0" destOrd="0" presId="urn:microsoft.com/office/officeart/2005/8/layout/hList6"/>
    <dgm:cxn modelId="{C86296C7-9158-4131-BD51-2E07EE5B55D5}" srcId="{C585D064-8339-470F-80DB-12DC381FD90D}" destId="{06D87966-6005-4CBA-82BE-6A8C76D2CD65}" srcOrd="1" destOrd="0" parTransId="{AD6DE6B4-340D-4AF5-8EB8-83401D3FC46D}" sibTransId="{51B65D23-3182-4C23-8264-C910762A9BFF}"/>
    <dgm:cxn modelId="{A8BF2169-102A-4381-A77C-ABF1375F90DE}" type="presOf" srcId="{89042E17-D486-4DA0-9EF7-263AD1856435}" destId="{59336636-ADF1-4BF0-A132-464168AAC0F6}" srcOrd="0" destOrd="1" presId="urn:microsoft.com/office/officeart/2005/8/layout/hList6"/>
    <dgm:cxn modelId="{CDDEB847-8C70-4BB2-ADA0-FCF13DF6D18C}" srcId="{04B84F1A-68BF-4C3A-A469-D55E18296E96}" destId="{FE08E289-D3EB-468A-B2DF-042C6C0965B1}" srcOrd="1" destOrd="0" parTransId="{702E5FDF-74AB-48BB-A6C8-F39684C7955B}" sibTransId="{D568820D-F7F3-4A1C-99FD-D798F5B1844C}"/>
    <dgm:cxn modelId="{61CF63EE-C3AC-4801-A14F-EE33D92BFE2D}" type="presOf" srcId="{63581DA3-0A2E-4B93-B3C8-54DB6F3C8AB8}" destId="{6D747F12-6679-4E5A-A734-8B54A91C91D4}" srcOrd="0" destOrd="1" presId="urn:microsoft.com/office/officeart/2005/8/layout/hList6"/>
    <dgm:cxn modelId="{62B68EBC-3A73-46AE-B771-D97F28063AE6}" type="presOf" srcId="{5DD848F9-63E2-4086-B9C4-5D005D4C34CD}" destId="{59336636-ADF1-4BF0-A132-464168AAC0F6}" srcOrd="0" destOrd="3" presId="urn:microsoft.com/office/officeart/2005/8/layout/hList6"/>
    <dgm:cxn modelId="{78DED3C3-4034-4730-98B5-DA5CE5AC815B}" type="presOf" srcId="{935A25C7-704E-4154-BED0-81D5023AFF28}" destId="{FA0E57CE-C65D-4F37-9ABD-7A8C281EB93A}" srcOrd="0" destOrd="0" presId="urn:microsoft.com/office/officeart/2005/8/layout/hList6"/>
    <dgm:cxn modelId="{23B26274-2267-45AE-902B-72A20E0BB8BA}" type="presOf" srcId="{06D87966-6005-4CBA-82BE-6A8C76D2CD65}" destId="{6D747F12-6679-4E5A-A734-8B54A91C91D4}" srcOrd="0" destOrd="2" presId="urn:microsoft.com/office/officeart/2005/8/layout/hList6"/>
    <dgm:cxn modelId="{4D1E830C-3DD5-47A3-9EB8-BC7BF7984EEE}" srcId="{935A25C7-704E-4154-BED0-81D5023AFF28}" destId="{04B84F1A-68BF-4C3A-A469-D55E18296E96}" srcOrd="0" destOrd="0" parTransId="{51C3BF20-CEC2-4B53-B338-638C04BA1C3C}" sibTransId="{64553FDC-F1A6-4D3F-8D12-432AACED44BA}"/>
    <dgm:cxn modelId="{5990D146-6089-473F-B6F2-63701F7B0358}" srcId="{04B84F1A-68BF-4C3A-A469-D55E18296E96}" destId="{89042E17-D486-4DA0-9EF7-263AD1856435}" srcOrd="0" destOrd="0" parTransId="{2F177FD6-C37C-4020-A99D-F3D4ED17EA73}" sibTransId="{4F7D09DE-51BC-492E-8646-0D854E23F467}"/>
    <dgm:cxn modelId="{DE905F3D-E91F-43BE-8A30-03713461D6C6}" srcId="{04B84F1A-68BF-4C3A-A469-D55E18296E96}" destId="{5DD848F9-63E2-4086-B9C4-5D005D4C34CD}" srcOrd="2" destOrd="0" parTransId="{C0DA1299-5E2D-448E-85BD-C1E881DF30A6}" sibTransId="{FF9AC56A-068E-4C17-A9AA-19B0905AAF36}"/>
    <dgm:cxn modelId="{0CF4762B-C3F3-41FA-98E2-224D0F4D0E80}" type="presParOf" srcId="{FA0E57CE-C65D-4F37-9ABD-7A8C281EB93A}" destId="{59336636-ADF1-4BF0-A132-464168AAC0F6}" srcOrd="0" destOrd="0" presId="urn:microsoft.com/office/officeart/2005/8/layout/hList6"/>
    <dgm:cxn modelId="{4E4F28C9-48F1-42E6-855D-B379635DB221}" type="presParOf" srcId="{FA0E57CE-C65D-4F37-9ABD-7A8C281EB93A}" destId="{3A4B3984-0DE6-4A48-AF8A-DF26F55A9249}" srcOrd="1" destOrd="0" presId="urn:microsoft.com/office/officeart/2005/8/layout/hList6"/>
    <dgm:cxn modelId="{41588E9C-E9D2-4D7D-9C9F-933E41896A76}" type="presParOf" srcId="{FA0E57CE-C65D-4F37-9ABD-7A8C281EB93A}" destId="{6D747F12-6679-4E5A-A734-8B54A91C91D4}" srcOrd="2"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B4A8422-27CC-4512-A614-69D23116D95E}" type="doc">
      <dgm:prSet loTypeId="urn:microsoft.com/office/officeart/2005/8/layout/vList2" loCatId="list" qsTypeId="urn:microsoft.com/office/officeart/2005/8/quickstyle/simple5" qsCatId="simple" csTypeId="urn:microsoft.com/office/officeart/2005/8/colors/colorful1#7" csCatId="colorful" phldr="1"/>
      <dgm:spPr/>
      <dgm:t>
        <a:bodyPr/>
        <a:lstStyle/>
        <a:p>
          <a:endParaRPr lang="en-US"/>
        </a:p>
      </dgm:t>
    </dgm:pt>
    <dgm:pt modelId="{07AFCBDE-216B-46FC-85DB-1E559341ACFF}">
      <dgm:prSet custT="1"/>
      <dgm:spPr/>
      <dgm:t>
        <a:bodyPr/>
        <a:lstStyle/>
        <a:p>
          <a:pPr rtl="0"/>
          <a:r>
            <a:rPr lang="en-US" sz="2800" dirty="0" smtClean="0"/>
            <a:t>Oral language is the foundation for reading and writing</a:t>
          </a:r>
          <a:endParaRPr lang="en-US" sz="2800" dirty="0"/>
        </a:p>
      </dgm:t>
    </dgm:pt>
    <dgm:pt modelId="{F9013D42-8D0B-4F36-A979-7BAF571A2654}" type="parTrans" cxnId="{8EF0279C-C785-461D-973E-C874F6872601}">
      <dgm:prSet/>
      <dgm:spPr/>
      <dgm:t>
        <a:bodyPr/>
        <a:lstStyle/>
        <a:p>
          <a:endParaRPr lang="en-US"/>
        </a:p>
      </dgm:t>
    </dgm:pt>
    <dgm:pt modelId="{53B058D1-69B7-4869-90D4-9FCEC1C95EEE}" type="sibTrans" cxnId="{8EF0279C-C785-461D-973E-C874F6872601}">
      <dgm:prSet/>
      <dgm:spPr/>
      <dgm:t>
        <a:bodyPr/>
        <a:lstStyle/>
        <a:p>
          <a:endParaRPr lang="en-US"/>
        </a:p>
      </dgm:t>
    </dgm:pt>
    <dgm:pt modelId="{54365F7D-D7ED-497B-A460-225E4DF54633}">
      <dgm:prSet custT="1"/>
      <dgm:spPr/>
      <dgm:t>
        <a:bodyPr/>
        <a:lstStyle/>
        <a:p>
          <a:pPr rtl="0"/>
          <a:r>
            <a:rPr lang="en-US" sz="2800" dirty="0" smtClean="0"/>
            <a:t>Integrate spoken and written language to advance communication, collaboration, and cognitive skills</a:t>
          </a:r>
          <a:endParaRPr lang="en-US" sz="2800" dirty="0"/>
        </a:p>
      </dgm:t>
    </dgm:pt>
    <dgm:pt modelId="{04400A54-7F5C-4725-8A43-85A364811AAD}" type="parTrans" cxnId="{1CEC81CF-8661-455A-9577-872BCEBC5668}">
      <dgm:prSet/>
      <dgm:spPr/>
      <dgm:t>
        <a:bodyPr/>
        <a:lstStyle/>
        <a:p>
          <a:endParaRPr lang="en-US"/>
        </a:p>
      </dgm:t>
    </dgm:pt>
    <dgm:pt modelId="{F2AA0A08-AA85-4A3F-965B-CFF3D14604A2}" type="sibTrans" cxnId="{1CEC81CF-8661-455A-9577-872BCEBC5668}">
      <dgm:prSet/>
      <dgm:spPr/>
      <dgm:t>
        <a:bodyPr/>
        <a:lstStyle/>
        <a:p>
          <a:endParaRPr lang="en-US"/>
        </a:p>
      </dgm:t>
    </dgm:pt>
    <dgm:pt modelId="{A8A95108-6E9E-48AF-B3D9-5567A86AF28D}">
      <dgm:prSet custT="1"/>
      <dgm:spPr/>
      <dgm:t>
        <a:bodyPr/>
        <a:lstStyle/>
        <a:p>
          <a:pPr rtl="0"/>
          <a:r>
            <a:rPr lang="en-US" sz="2800" dirty="0" smtClean="0"/>
            <a:t>Engage students in active discussion in which they use evidence from text</a:t>
          </a:r>
          <a:endParaRPr lang="en-US" sz="2800" dirty="0"/>
        </a:p>
      </dgm:t>
    </dgm:pt>
    <dgm:pt modelId="{375D71B9-AF68-43C4-9F0F-2C46F6E89417}" type="parTrans" cxnId="{3A6BF955-A9F6-4CE4-9BB7-7BD6A07C84F0}">
      <dgm:prSet/>
      <dgm:spPr/>
      <dgm:t>
        <a:bodyPr/>
        <a:lstStyle/>
        <a:p>
          <a:endParaRPr lang="en-US"/>
        </a:p>
      </dgm:t>
    </dgm:pt>
    <dgm:pt modelId="{674D617B-0066-4C3E-A217-FDFDF0211291}" type="sibTrans" cxnId="{3A6BF955-A9F6-4CE4-9BB7-7BD6A07C84F0}">
      <dgm:prSet/>
      <dgm:spPr/>
      <dgm:t>
        <a:bodyPr/>
        <a:lstStyle/>
        <a:p>
          <a:endParaRPr lang="en-US"/>
        </a:p>
      </dgm:t>
    </dgm:pt>
    <dgm:pt modelId="{86865930-CE0B-4AF1-B4EC-FF5CA3A62EA2}" type="pres">
      <dgm:prSet presAssocID="{CB4A8422-27CC-4512-A614-69D23116D95E}" presName="linear" presStyleCnt="0">
        <dgm:presLayoutVars>
          <dgm:animLvl val="lvl"/>
          <dgm:resizeHandles val="exact"/>
        </dgm:presLayoutVars>
      </dgm:prSet>
      <dgm:spPr/>
      <dgm:t>
        <a:bodyPr/>
        <a:lstStyle/>
        <a:p>
          <a:endParaRPr lang="en-US"/>
        </a:p>
      </dgm:t>
    </dgm:pt>
    <dgm:pt modelId="{8F2B9877-19EA-470A-9D54-14A2CFB89B66}" type="pres">
      <dgm:prSet presAssocID="{07AFCBDE-216B-46FC-85DB-1E559341ACFF}" presName="parentText" presStyleLbl="node1" presStyleIdx="0" presStyleCnt="3" custLinFactNeighborX="917">
        <dgm:presLayoutVars>
          <dgm:chMax val="0"/>
          <dgm:bulletEnabled val="1"/>
        </dgm:presLayoutVars>
      </dgm:prSet>
      <dgm:spPr/>
      <dgm:t>
        <a:bodyPr/>
        <a:lstStyle/>
        <a:p>
          <a:endParaRPr lang="en-US"/>
        </a:p>
      </dgm:t>
    </dgm:pt>
    <dgm:pt modelId="{190D3360-5D8D-4F1E-A114-3E3BC3325409}" type="pres">
      <dgm:prSet presAssocID="{53B058D1-69B7-4869-90D4-9FCEC1C95EEE}" presName="spacer" presStyleCnt="0"/>
      <dgm:spPr/>
      <dgm:t>
        <a:bodyPr/>
        <a:lstStyle/>
        <a:p>
          <a:endParaRPr lang="en-US"/>
        </a:p>
      </dgm:t>
    </dgm:pt>
    <dgm:pt modelId="{A3C2998D-A7C1-433D-BC48-B1D888E0ADB2}" type="pres">
      <dgm:prSet presAssocID="{54365F7D-D7ED-497B-A460-225E4DF54633}" presName="parentText" presStyleLbl="node1" presStyleIdx="1" presStyleCnt="3">
        <dgm:presLayoutVars>
          <dgm:chMax val="0"/>
          <dgm:bulletEnabled val="1"/>
        </dgm:presLayoutVars>
      </dgm:prSet>
      <dgm:spPr/>
      <dgm:t>
        <a:bodyPr/>
        <a:lstStyle/>
        <a:p>
          <a:endParaRPr lang="en-US"/>
        </a:p>
      </dgm:t>
    </dgm:pt>
    <dgm:pt modelId="{1D7BF12D-B4BB-440F-988F-E1CF7A2CADF2}" type="pres">
      <dgm:prSet presAssocID="{F2AA0A08-AA85-4A3F-965B-CFF3D14604A2}" presName="spacer" presStyleCnt="0"/>
      <dgm:spPr/>
      <dgm:t>
        <a:bodyPr/>
        <a:lstStyle/>
        <a:p>
          <a:endParaRPr lang="en-US"/>
        </a:p>
      </dgm:t>
    </dgm:pt>
    <dgm:pt modelId="{1003C725-2144-4DF5-A371-E48784132203}" type="pres">
      <dgm:prSet presAssocID="{A8A95108-6E9E-48AF-B3D9-5567A86AF28D}" presName="parentText" presStyleLbl="node1" presStyleIdx="2" presStyleCnt="3">
        <dgm:presLayoutVars>
          <dgm:chMax val="0"/>
          <dgm:bulletEnabled val="1"/>
        </dgm:presLayoutVars>
      </dgm:prSet>
      <dgm:spPr/>
      <dgm:t>
        <a:bodyPr/>
        <a:lstStyle/>
        <a:p>
          <a:endParaRPr lang="en-US"/>
        </a:p>
      </dgm:t>
    </dgm:pt>
  </dgm:ptLst>
  <dgm:cxnLst>
    <dgm:cxn modelId="{3A6BF955-A9F6-4CE4-9BB7-7BD6A07C84F0}" srcId="{CB4A8422-27CC-4512-A614-69D23116D95E}" destId="{A8A95108-6E9E-48AF-B3D9-5567A86AF28D}" srcOrd="2" destOrd="0" parTransId="{375D71B9-AF68-43C4-9F0F-2C46F6E89417}" sibTransId="{674D617B-0066-4C3E-A217-FDFDF0211291}"/>
    <dgm:cxn modelId="{8EF0279C-C785-461D-973E-C874F6872601}" srcId="{CB4A8422-27CC-4512-A614-69D23116D95E}" destId="{07AFCBDE-216B-46FC-85DB-1E559341ACFF}" srcOrd="0" destOrd="0" parTransId="{F9013D42-8D0B-4F36-A979-7BAF571A2654}" sibTransId="{53B058D1-69B7-4869-90D4-9FCEC1C95EEE}"/>
    <dgm:cxn modelId="{EFB3AE80-C8D5-409D-978A-02EEBAEBC722}" type="presOf" srcId="{A8A95108-6E9E-48AF-B3D9-5567A86AF28D}" destId="{1003C725-2144-4DF5-A371-E48784132203}" srcOrd="0" destOrd="0" presId="urn:microsoft.com/office/officeart/2005/8/layout/vList2"/>
    <dgm:cxn modelId="{1CEC81CF-8661-455A-9577-872BCEBC5668}" srcId="{CB4A8422-27CC-4512-A614-69D23116D95E}" destId="{54365F7D-D7ED-497B-A460-225E4DF54633}" srcOrd="1" destOrd="0" parTransId="{04400A54-7F5C-4725-8A43-85A364811AAD}" sibTransId="{F2AA0A08-AA85-4A3F-965B-CFF3D14604A2}"/>
    <dgm:cxn modelId="{61FF8882-FE9F-4FC1-8B80-D703871C27F4}" type="presOf" srcId="{CB4A8422-27CC-4512-A614-69D23116D95E}" destId="{86865930-CE0B-4AF1-B4EC-FF5CA3A62EA2}" srcOrd="0" destOrd="0" presId="urn:microsoft.com/office/officeart/2005/8/layout/vList2"/>
    <dgm:cxn modelId="{0E36F32F-430E-401A-9460-D9176585B04B}" type="presOf" srcId="{07AFCBDE-216B-46FC-85DB-1E559341ACFF}" destId="{8F2B9877-19EA-470A-9D54-14A2CFB89B66}" srcOrd="0" destOrd="0" presId="urn:microsoft.com/office/officeart/2005/8/layout/vList2"/>
    <dgm:cxn modelId="{DB3901E6-312A-4D3E-B1DC-72E49201BC27}" type="presOf" srcId="{54365F7D-D7ED-497B-A460-225E4DF54633}" destId="{A3C2998D-A7C1-433D-BC48-B1D888E0ADB2}" srcOrd="0" destOrd="0" presId="urn:microsoft.com/office/officeart/2005/8/layout/vList2"/>
    <dgm:cxn modelId="{FB787BDF-B71A-415F-8CA2-D8D5972CB1B5}" type="presParOf" srcId="{86865930-CE0B-4AF1-B4EC-FF5CA3A62EA2}" destId="{8F2B9877-19EA-470A-9D54-14A2CFB89B66}" srcOrd="0" destOrd="0" presId="urn:microsoft.com/office/officeart/2005/8/layout/vList2"/>
    <dgm:cxn modelId="{4AA59CFB-1D6F-47A1-9A1E-7C2FE4DDD58F}" type="presParOf" srcId="{86865930-CE0B-4AF1-B4EC-FF5CA3A62EA2}" destId="{190D3360-5D8D-4F1E-A114-3E3BC3325409}" srcOrd="1" destOrd="0" presId="urn:microsoft.com/office/officeart/2005/8/layout/vList2"/>
    <dgm:cxn modelId="{B19A0739-91D7-414A-8B50-023FF2C10F67}" type="presParOf" srcId="{86865930-CE0B-4AF1-B4EC-FF5CA3A62EA2}" destId="{A3C2998D-A7C1-433D-BC48-B1D888E0ADB2}" srcOrd="2" destOrd="0" presId="urn:microsoft.com/office/officeart/2005/8/layout/vList2"/>
    <dgm:cxn modelId="{F4927211-EADE-41D9-BE68-A4CAC8EDD281}" type="presParOf" srcId="{86865930-CE0B-4AF1-B4EC-FF5CA3A62EA2}" destId="{1D7BF12D-B4BB-440F-988F-E1CF7A2CADF2}" srcOrd="3" destOrd="0" presId="urn:microsoft.com/office/officeart/2005/8/layout/vList2"/>
    <dgm:cxn modelId="{18E8B402-CF3B-4C9A-8D5B-23DDEBEE37C0}" type="presParOf" srcId="{86865930-CE0B-4AF1-B4EC-FF5CA3A62EA2}" destId="{1003C725-2144-4DF5-A371-E48784132203}"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4">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7/9/2014</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7/9/2014</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commoncore.americaachieves.org/"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(Slides 1-5, including the Pre-assessment, will take about 10 minutes total.)</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538F621-8F2C-4F90-852A-E36809B397B3}" type="slidenum">
              <a:rPr lang="en-US" smtClean="0"/>
              <a:pPr/>
              <a:t>30</a:t>
            </a:fld>
            <a:endParaRPr lang="en-US"/>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p:spPr>
      </p:sp>
      <p:sp>
        <p:nvSpPr>
          <p:cNvPr id="10035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Have participants discuss at their tables which of these they routinely see in classroom ELA/Literacy instruction – and in science and social studies and technical classes.</a:t>
            </a:r>
            <a:r>
              <a:rPr lang="en-US" b="1" dirty="0" smtClean="0"/>
              <a:t> </a:t>
            </a:r>
            <a:r>
              <a:rPr lang="en-US" dirty="0" smtClean="0"/>
              <a:t>Ask participants Which of these types of</a:t>
            </a:r>
            <a:r>
              <a:rPr lang="en-US" baseline="0" dirty="0" smtClean="0"/>
              <a:t> writing can be grounded in evidence? What does that look like?</a:t>
            </a:r>
            <a:endParaRPr lang="en-US" b="1" dirty="0" smtClean="0"/>
          </a:p>
        </p:txBody>
      </p:sp>
      <p:sp>
        <p:nvSpPr>
          <p:cNvPr id="100356" name="Slide Number Placeholder 3"/>
          <p:cNvSpPr>
            <a:spLocks noGrp="1"/>
          </p:cNvSpPr>
          <p:nvPr>
            <p:ph type="sldNum" sz="quarter" idx="5"/>
          </p:nvPr>
        </p:nvSpPr>
        <p:spPr bwMode="auto">
          <a:noFill/>
          <a:ln>
            <a:miter lim="800000"/>
            <a:headEnd/>
            <a:tailEnd/>
          </a:ln>
        </p:spPr>
        <p:txBody>
          <a:bodyPr/>
          <a:lstStyle/>
          <a:p>
            <a:fld id="{5C4A5E79-7564-43EB-8781-4E285CF3138E}" type="slidenum">
              <a:rPr lang="en-US"/>
              <a:pPr/>
              <a:t>39</a:t>
            </a:fld>
            <a:endParaRPr lang="en-US"/>
          </a:p>
        </p:txBody>
      </p:sp>
    </p:spTree>
    <p:extLst>
      <p:ext uri="{BB962C8B-B14F-4D97-AF65-F5344CB8AC3E}">
        <p14:creationId xmlns:p14="http://schemas.microsoft.com/office/powerpoint/2010/main" val="26483714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312138" y="4421823"/>
            <a:ext cx="6320790" cy="4189095"/>
          </a:xfrm>
        </p:spPr>
        <p:txBody>
          <a:bodyPr>
            <a:normAutofit/>
          </a:bodyPr>
          <a:lstStyle/>
          <a:p>
            <a:pPr>
              <a:defRPr/>
            </a:pPr>
            <a:r>
              <a:rPr lang="en-US" dirty="0" smtClean="0"/>
              <a:t>Purposeful writing with evidence:</a:t>
            </a:r>
          </a:p>
          <a:p>
            <a:pPr marL="228600" indent="-228600">
              <a:buAutoNum type="arabicPeriod"/>
              <a:defRPr/>
            </a:pPr>
            <a:r>
              <a:rPr lang="en-US" dirty="0" smtClean="0"/>
              <a:t>Writing to narrate is important,</a:t>
            </a:r>
            <a:r>
              <a:rPr lang="en-US" baseline="0" dirty="0" smtClean="0"/>
              <a:t> but decreases in emphasis as students advance through the grades.</a:t>
            </a:r>
          </a:p>
          <a:p>
            <a:pPr marL="228600" indent="-228600">
              <a:buAutoNum type="arabicPeriod"/>
              <a:defRPr/>
            </a:pPr>
            <a:r>
              <a:rPr lang="en-US" baseline="0" dirty="0" smtClean="0"/>
              <a:t>Writing to inform and to defend a point of view or creating claims and counterclaims  increases in emphasis through the grades. </a:t>
            </a:r>
            <a:r>
              <a:rPr lang="en-US" dirty="0" smtClean="0"/>
              <a:t>Writing with sources means that students are expected to support</a:t>
            </a:r>
            <a:r>
              <a:rPr lang="en-US" baseline="0" dirty="0" smtClean="0"/>
              <a:t> their written arguments with sources.</a:t>
            </a:r>
            <a:endParaRPr lang="en-US" dirty="0"/>
          </a:p>
        </p:txBody>
      </p:sp>
      <p:sp>
        <p:nvSpPr>
          <p:cNvPr id="159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E66A44E2-B15E-4BD7-B4E4-30E95FF34293}" type="slidenum">
              <a:rPr lang="en-US" smtClean="0"/>
              <a:pPr>
                <a:defRPr/>
              </a:pPr>
              <a:t>40</a:t>
            </a:fld>
            <a:endParaRPr lang="en-US" dirty="0" smtClean="0"/>
          </a:p>
        </p:txBody>
      </p:sp>
    </p:spTree>
    <p:extLst>
      <p:ext uri="{BB962C8B-B14F-4D97-AF65-F5344CB8AC3E}">
        <p14:creationId xmlns:p14="http://schemas.microsoft.com/office/powerpoint/2010/main" val="12676353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bwMode="auto">
          <a:noFill/>
          <a:ln>
            <a:solidFill>
              <a:srgbClr val="000000"/>
            </a:solidFill>
            <a:miter lim="800000"/>
            <a:headEnd/>
            <a:tailEnd/>
          </a:ln>
        </p:spPr>
      </p:sp>
      <p:sp>
        <p:nvSpPr>
          <p:cNvPr id="15257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The big idea is that there is a reciprocal relationship between language and literacy. Strong language skills support literacy development, and strong literacy development enhances language skills.</a:t>
            </a:r>
          </a:p>
        </p:txBody>
      </p:sp>
      <p:sp>
        <p:nvSpPr>
          <p:cNvPr id="163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1E49428-CE77-478F-B93B-3DA2A919E210}" type="slidenum">
              <a:rPr lang="en-US" smtClean="0"/>
              <a:pPr>
                <a:defRPr/>
              </a:pPr>
              <a:t>41</a:t>
            </a:fld>
            <a:endParaRPr lang="en-US" dirty="0" smtClean="0"/>
          </a:p>
        </p:txBody>
      </p:sp>
    </p:spTree>
    <p:extLst>
      <p:ext uri="{BB962C8B-B14F-4D97-AF65-F5344CB8AC3E}">
        <p14:creationId xmlns:p14="http://schemas.microsoft.com/office/powerpoint/2010/main" val="33197918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80000"/>
              </a:lnSpc>
            </a:pPr>
            <a:r>
              <a:rPr lang="en-US" sz="1000" dirty="0" smtClean="0"/>
              <a:t>This slide introduces Activity 3.  Before participants begin, make sure everyone knows where the directions are located in the participant packet for watching and discussing the video exemplar. This time the focus is on reading, writing and talking about the text. </a:t>
            </a:r>
          </a:p>
          <a:p>
            <a:pPr>
              <a:lnSpc>
                <a:spcPct val="80000"/>
              </a:lnSpc>
            </a:pPr>
            <a:endParaRPr lang="en-US" sz="1000" b="1" dirty="0" smtClean="0"/>
          </a:p>
          <a:p>
            <a:pPr>
              <a:lnSpc>
                <a:spcPct val="80000"/>
              </a:lnSpc>
            </a:pPr>
            <a:r>
              <a:rPr lang="en-US" sz="1000" b="1" dirty="0" smtClean="0"/>
              <a:t>View a video of instruction related to Shift 2 and discuss your observations (20 minutes total). </a:t>
            </a:r>
            <a:r>
              <a:rPr lang="en-US" sz="1000" dirty="0" smtClean="0"/>
              <a:t>Tell participants that they are going to view a video lesson that shows an eighth   grade class reading closely, the</a:t>
            </a:r>
            <a:r>
              <a:rPr lang="en-US" sz="1000" baseline="0" dirty="0" smtClean="0"/>
              <a:t> Declaration of Independence </a:t>
            </a:r>
            <a:r>
              <a:rPr lang="en-US" sz="1000" dirty="0" smtClean="0"/>
              <a:t>. The lesson plan and text dependent questions for the video lesson are included in the resources for this activity. We are focusing on the text-dependent questions that the teachers asks and the student’s text-based answers focused on content-rich text. </a:t>
            </a:r>
          </a:p>
          <a:p>
            <a:pPr eaLnBrk="1" hangingPunct="1">
              <a:lnSpc>
                <a:spcPct val="80000"/>
              </a:lnSpc>
              <a:spcBef>
                <a:spcPct val="0"/>
              </a:spcBef>
            </a:pPr>
            <a:r>
              <a:rPr lang="en-US" sz="1000" dirty="0" smtClean="0"/>
              <a:t>Activity Resources:</a:t>
            </a:r>
          </a:p>
          <a:p>
            <a:pPr eaLnBrk="1" hangingPunct="1">
              <a:lnSpc>
                <a:spcPct val="80000"/>
              </a:lnSpc>
              <a:spcBef>
                <a:spcPct val="0"/>
              </a:spcBef>
            </a:pPr>
            <a:r>
              <a:rPr lang="en-US" sz="1000" dirty="0" smtClean="0"/>
              <a:t>Participant packet of directions</a:t>
            </a:r>
          </a:p>
          <a:p>
            <a:pPr eaLnBrk="1" hangingPunct="1">
              <a:lnSpc>
                <a:spcPct val="80000"/>
              </a:lnSpc>
              <a:spcBef>
                <a:spcPct val="0"/>
              </a:spcBef>
            </a:pPr>
            <a:r>
              <a:rPr lang="en-US" sz="1000" dirty="0" smtClean="0"/>
              <a:t>Video exemplar lesson plans</a:t>
            </a:r>
          </a:p>
          <a:p>
            <a:pPr eaLnBrk="1" hangingPunct="1">
              <a:lnSpc>
                <a:spcPct val="80000"/>
              </a:lnSpc>
              <a:spcBef>
                <a:spcPct val="0"/>
              </a:spcBef>
            </a:pPr>
            <a:r>
              <a:rPr lang="en-US" sz="1000" dirty="0" smtClean="0"/>
              <a:t>Video: Grade, English Language Arts/History</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000" kern="1200" dirty="0" smtClean="0">
                <a:solidFill>
                  <a:schemeClr val="tx1"/>
                </a:solidFill>
              </a:rPr>
              <a:t>Video:  </a:t>
            </a:r>
            <a:r>
              <a:rPr lang="en-US" sz="1000" u="none" strike="noStrike" kern="1200" dirty="0" smtClean="0">
                <a:solidFill>
                  <a:schemeClr val="tx1"/>
                </a:solidFill>
                <a:hlinkClick r:id="rId3"/>
              </a:rPr>
              <a:t>http://commoncore.americaachieves.org</a:t>
            </a:r>
            <a:r>
              <a:rPr lang="en-US" sz="1000" kern="1200" dirty="0" smtClean="0">
                <a:solidFill>
                  <a:schemeClr val="tx1"/>
                </a:solidFill>
              </a:rPr>
              <a:t> </a:t>
            </a:r>
          </a:p>
          <a:p>
            <a:r>
              <a:rPr lang="en-US" sz="1000" kern="1200" dirty="0" smtClean="0">
                <a:solidFill>
                  <a:schemeClr val="tx1"/>
                </a:solidFill>
              </a:rPr>
              <a:t> Grade 8, History – The Declaration of Independence</a:t>
            </a:r>
          </a:p>
          <a:p>
            <a:r>
              <a:rPr lang="en-US" sz="1000" kern="1200" dirty="0" smtClean="0">
                <a:solidFill>
                  <a:schemeClr val="tx1"/>
                </a:solidFill>
              </a:rPr>
              <a:t> Segment 2: 02:09-05:15, Segment 4: 06:50-07:24, Segment 7:  08:50-9:29 (approx.4.5 minutes total on text evidence)</a:t>
            </a:r>
          </a:p>
          <a:p>
            <a:pPr eaLnBrk="1" hangingPunct="1">
              <a:lnSpc>
                <a:spcPct val="80000"/>
              </a:lnSpc>
            </a:pPr>
            <a:endParaRPr lang="en-US" sz="1000" dirty="0" smtClean="0"/>
          </a:p>
          <a:p>
            <a:pPr>
              <a:lnSpc>
                <a:spcPct val="80000"/>
              </a:lnSpc>
              <a:buFontTx/>
              <a:buAutoNum type="arabicPeriod"/>
            </a:pPr>
            <a:r>
              <a:rPr lang="en-US" sz="1000" dirty="0" smtClean="0"/>
              <a:t>Tell participants that as they watch the video, they should take careful notes on the text-dependent questions that the teacher poses and the students’ responses to the questions. Do the questions specifically address content-rich material in the text? What types of questions does the teacher ask?  Are students successful in responding to the questions with textual evidence?  Ask participants to pay special attention to the way that the teacher helps students become close readers as they build content knowledge related to the CCS-ELA reading standards for the lesson as identified on the lesson plan.  </a:t>
            </a:r>
            <a:r>
              <a:rPr lang="en-US" sz="1000" b="1" dirty="0" smtClean="0"/>
              <a:t>(5</a:t>
            </a:r>
            <a:r>
              <a:rPr lang="en-US" sz="1000" b="1" baseline="0" dirty="0" smtClean="0"/>
              <a:t> </a:t>
            </a:r>
            <a:r>
              <a:rPr lang="en-US" sz="1000" b="1" dirty="0" smtClean="0"/>
              <a:t>minutes to watch the video)</a:t>
            </a:r>
            <a:endParaRPr lang="en-US" sz="1000" dirty="0" smtClean="0"/>
          </a:p>
          <a:p>
            <a:pPr>
              <a:lnSpc>
                <a:spcPct val="80000"/>
              </a:lnSpc>
            </a:pPr>
            <a:r>
              <a:rPr lang="en-US" sz="1000" dirty="0" smtClean="0"/>
              <a:t>2.   After watching the video, ask participants to “turn and talk” to their neighbor to discuss what they observed in the video that exemplifies the value of text-dependent questioning in close reading of meaningful content.  Peer pairs then share their ideas with others at the table.  </a:t>
            </a:r>
            <a:r>
              <a:rPr lang="en-US" sz="1000" b="1" dirty="0" smtClean="0"/>
              <a:t>(10 minutes to discuss)</a:t>
            </a:r>
            <a:endParaRPr lang="en-US" sz="1000" dirty="0" smtClean="0"/>
          </a:p>
          <a:p>
            <a:pPr>
              <a:lnSpc>
                <a:spcPct val="80000"/>
              </a:lnSpc>
            </a:pPr>
            <a:r>
              <a:rPr lang="en-US" sz="1000" dirty="0" smtClean="0"/>
              <a:t>3.  One volunteer will share an idea from the table with all participants.  </a:t>
            </a:r>
            <a:r>
              <a:rPr lang="en-US" sz="1000" b="1" dirty="0" smtClean="0"/>
              <a:t>(2 minutes to share)</a:t>
            </a:r>
            <a:endParaRPr lang="en-US" sz="700" dirty="0" smtClean="0"/>
          </a:p>
        </p:txBody>
      </p:sp>
      <p:sp>
        <p:nvSpPr>
          <p:cNvPr id="1679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smtClean="0"/>
              <a:t>Public Consulting Group</a:t>
            </a:r>
          </a:p>
        </p:txBody>
      </p:sp>
      <p:sp>
        <p:nvSpPr>
          <p:cNvPr id="102405" name="Date Placeholder 4"/>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spcBef>
                <a:spcPct val="30000"/>
              </a:spcBef>
              <a:defRPr sz="1200">
                <a:solidFill>
                  <a:schemeClr val="tx1"/>
                </a:solidFill>
                <a:latin typeface="Arial" panose="020B0604020202020204" pitchFamily="34" charset="0"/>
              </a:defRPr>
            </a:lvl1pPr>
            <a:lvl2pPr marL="772837" indent="-296498">
              <a:spcBef>
                <a:spcPct val="30000"/>
              </a:spcBef>
              <a:defRPr sz="1200">
                <a:solidFill>
                  <a:schemeClr val="tx1"/>
                </a:solidFill>
                <a:latin typeface="Arial" panose="020B0604020202020204" pitchFamily="34" charset="0"/>
                <a:ea typeface="ＭＳ Ｐゴシック" panose="020B0600070205080204" pitchFamily="34" charset="-128"/>
              </a:defRPr>
            </a:lvl2pPr>
            <a:lvl3pPr marL="1189229" indent="-23655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65568" indent="-236550">
              <a:spcBef>
                <a:spcPct val="30000"/>
              </a:spcBef>
              <a:defRPr sz="1200">
                <a:solidFill>
                  <a:schemeClr val="tx1"/>
                </a:solidFill>
                <a:latin typeface="Arial" panose="020B0604020202020204" pitchFamily="34" charset="0"/>
                <a:ea typeface="ＭＳ Ｐゴシック" panose="020B0600070205080204" pitchFamily="34" charset="-128"/>
              </a:defRPr>
            </a:lvl4pPr>
            <a:lvl5pPr marL="2141908" indent="-236550">
              <a:spcBef>
                <a:spcPct val="30000"/>
              </a:spcBef>
              <a:defRPr sz="1200">
                <a:solidFill>
                  <a:schemeClr val="tx1"/>
                </a:solidFill>
                <a:latin typeface="Arial" panose="020B0604020202020204" pitchFamily="34" charset="0"/>
                <a:ea typeface="ＭＳ Ｐゴシック" panose="020B0600070205080204" pitchFamily="34" charset="-128"/>
              </a:defRPr>
            </a:lvl5pPr>
            <a:lvl6pPr marL="2608526" indent="-23655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3075144" indent="-23655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541763" indent="-23655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4008381" indent="-23655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D5AE6163-7E0C-46BD-B5D8-EF99E5E28EF2}" type="datetime1">
              <a:rPr lang="en-US" smtClean="0">
                <a:solidFill>
                  <a:schemeClr val="tx2"/>
                </a:solidFill>
              </a:rPr>
              <a:pPr>
                <a:spcBef>
                  <a:spcPct val="0"/>
                </a:spcBef>
              </a:pPr>
              <a:t>7/9/2014</a:t>
            </a:fld>
            <a:endParaRPr lang="en-US" smtClean="0">
              <a:solidFill>
                <a:schemeClr val="tx2"/>
              </a:solidFill>
            </a:endParaRPr>
          </a:p>
        </p:txBody>
      </p:sp>
      <p:sp>
        <p:nvSpPr>
          <p:cNvPr id="1679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smtClean="0"/>
              <a:t>www.publicconsultinggroup.com</a:t>
            </a:r>
          </a:p>
        </p:txBody>
      </p:sp>
      <p:sp>
        <p:nvSpPr>
          <p:cNvPr id="10240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72837" indent="-296498">
              <a:spcBef>
                <a:spcPct val="30000"/>
              </a:spcBef>
              <a:defRPr sz="1200">
                <a:solidFill>
                  <a:schemeClr val="tx1"/>
                </a:solidFill>
                <a:latin typeface="Arial" panose="020B0604020202020204" pitchFamily="34" charset="0"/>
                <a:ea typeface="ＭＳ Ｐゴシック" panose="020B0600070205080204" pitchFamily="34" charset="-128"/>
              </a:defRPr>
            </a:lvl2pPr>
            <a:lvl3pPr marL="1189229" indent="-23655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65568" indent="-236550">
              <a:spcBef>
                <a:spcPct val="30000"/>
              </a:spcBef>
              <a:defRPr sz="1200">
                <a:solidFill>
                  <a:schemeClr val="tx1"/>
                </a:solidFill>
                <a:latin typeface="Arial" panose="020B0604020202020204" pitchFamily="34" charset="0"/>
                <a:ea typeface="ＭＳ Ｐゴシック" panose="020B0600070205080204" pitchFamily="34" charset="-128"/>
              </a:defRPr>
            </a:lvl4pPr>
            <a:lvl5pPr marL="2141908" indent="-236550">
              <a:spcBef>
                <a:spcPct val="30000"/>
              </a:spcBef>
              <a:defRPr sz="1200">
                <a:solidFill>
                  <a:schemeClr val="tx1"/>
                </a:solidFill>
                <a:latin typeface="Arial" panose="020B0604020202020204" pitchFamily="34" charset="0"/>
                <a:ea typeface="ＭＳ Ｐゴシック" panose="020B0600070205080204" pitchFamily="34" charset="-128"/>
              </a:defRPr>
            </a:lvl5pPr>
            <a:lvl6pPr marL="2608526" indent="-23655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3075144" indent="-23655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541763" indent="-23655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4008381" indent="-23655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3BEAB553-8BBA-4D8B-A450-B2937F409E32}" type="slidenum">
              <a:rPr lang="en-US" smtClean="0">
                <a:solidFill>
                  <a:schemeClr val="tx2"/>
                </a:solidFill>
              </a:rPr>
              <a:pPr>
                <a:spcBef>
                  <a:spcPct val="0"/>
                </a:spcBef>
              </a:pPr>
              <a:t>42</a:t>
            </a:fld>
            <a:endParaRPr lang="en-US" smtClean="0">
              <a:solidFill>
                <a:schemeClr val="tx2"/>
              </a:solidFill>
            </a:endParaRPr>
          </a:p>
        </p:txBody>
      </p:sp>
    </p:spTree>
    <p:extLst>
      <p:ext uri="{BB962C8B-B14F-4D97-AF65-F5344CB8AC3E}">
        <p14:creationId xmlns:p14="http://schemas.microsoft.com/office/powerpoint/2010/main" val="17946876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lnSpc>
                <a:spcPct val="80000"/>
              </a:lnSpc>
              <a:spcBef>
                <a:spcPct val="0"/>
              </a:spcBef>
            </a:pPr>
            <a:r>
              <a:rPr lang="en-US" sz="1000" dirty="0" smtClean="0">
                <a:effectLst/>
              </a:rPr>
              <a:t>The</a:t>
            </a:r>
            <a:r>
              <a:rPr lang="en-US" sz="1000" baseline="0" dirty="0" smtClean="0">
                <a:effectLst/>
              </a:rPr>
              <a:t> </a:t>
            </a:r>
            <a:r>
              <a:rPr lang="en-US" sz="1000" dirty="0" smtClean="0">
                <a:effectLst/>
              </a:rPr>
              <a:t>point of an anchor chart is to anchor the teaching and learning that is happening in the classroom.</a:t>
            </a:r>
            <a:r>
              <a:rPr lang="en-US" sz="1000" baseline="0" dirty="0" smtClean="0">
                <a:effectLst/>
              </a:rPr>
              <a:t> We will create anchor charts to note the key points or “take-</a:t>
            </a:r>
            <a:r>
              <a:rPr lang="en-US" sz="1000" baseline="0" dirty="0" err="1" smtClean="0">
                <a:effectLst/>
              </a:rPr>
              <a:t>aways</a:t>
            </a:r>
            <a:r>
              <a:rPr lang="en-US" sz="1000" baseline="0" dirty="0" smtClean="0">
                <a:effectLst/>
              </a:rPr>
              <a:t>” from our work with each of the three shifts today.  Later on you’ll have the opportunity to see and comment upon what others have written.</a:t>
            </a:r>
            <a:endParaRPr lang="en-US" sz="1000" dirty="0" smtClean="0"/>
          </a:p>
        </p:txBody>
      </p:sp>
      <p:sp>
        <p:nvSpPr>
          <p:cNvPr id="14541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78853" name="Date Placeholder 4"/>
          <p:cNvSpPr>
            <a:spLocks noGrp="1"/>
          </p:cNvSpPr>
          <p:nvPr>
            <p:ph type="dt" sz="quarter" idx="1"/>
          </p:nvPr>
        </p:nvSpPr>
        <p:spPr bwMode="auto">
          <a:noFill/>
          <a:ln>
            <a:miter lim="800000"/>
            <a:headEnd/>
            <a:tailEnd/>
          </a:ln>
        </p:spPr>
        <p:txBody>
          <a:bodyPr anchor="t"/>
          <a:lstStyle/>
          <a:p>
            <a:fld id="{FC926989-28BF-4224-94E5-66F0EF87248F}" type="datetime1">
              <a:rPr lang="en-US" smtClean="0">
                <a:latin typeface="Arial" pitchFamily="34" charset="0"/>
              </a:rPr>
              <a:pPr/>
              <a:t>7/9/2014</a:t>
            </a:fld>
            <a:endParaRPr lang="en-US" smtClean="0">
              <a:latin typeface="Arial" pitchFamily="34" charset="0"/>
            </a:endParaRPr>
          </a:p>
        </p:txBody>
      </p:sp>
      <p:sp>
        <p:nvSpPr>
          <p:cNvPr id="145414"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78855" name="Slide Number Placeholder 6"/>
          <p:cNvSpPr>
            <a:spLocks noGrp="1"/>
          </p:cNvSpPr>
          <p:nvPr>
            <p:ph type="sldNum" sz="quarter" idx="5"/>
          </p:nvPr>
        </p:nvSpPr>
        <p:spPr bwMode="auto">
          <a:noFill/>
          <a:ln>
            <a:miter lim="800000"/>
            <a:headEnd/>
            <a:tailEnd/>
          </a:ln>
        </p:spPr>
        <p:txBody>
          <a:bodyPr/>
          <a:lstStyle/>
          <a:p>
            <a:fld id="{946FF4C0-7F24-4E9A-AD87-0A23F7F39FE1}" type="slidenum">
              <a:rPr lang="en-US"/>
              <a:pPr/>
              <a:t>43</a:t>
            </a:fld>
            <a:endParaRPr lang="en-US"/>
          </a:p>
        </p:txBody>
      </p:sp>
    </p:spTree>
    <p:extLst>
      <p:ext uri="{BB962C8B-B14F-4D97-AF65-F5344CB8AC3E}">
        <p14:creationId xmlns:p14="http://schemas.microsoft.com/office/powerpoint/2010/main" val="1033461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We are now ready to explore the second of the instructional shifts: reading, writing and speaking grounded in evidence. This shift is also embedded into the Literacy Anchor Standards for Science, Social Studies and Technical Subjects. </a:t>
            </a:r>
            <a:endParaRPr lang="en-US" b="1"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7/9/2014</a:t>
            </a:fld>
            <a:endParaRPr lang="en-US"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31</a:t>
            </a:fld>
            <a:endParaRPr lang="en-US"/>
          </a:p>
        </p:txBody>
      </p:sp>
    </p:spTree>
    <p:extLst>
      <p:ext uri="{BB962C8B-B14F-4D97-AF65-F5344CB8AC3E}">
        <p14:creationId xmlns:p14="http://schemas.microsoft.com/office/powerpoint/2010/main" val="2680916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Participants may have heard or seen the shifts described as 6 shifts rather than three. This slide shows the relationship between two of the six shifts and Shift 2.  When this shift is articulated as two shifts, it emphasizes the “text-dependent” nature of questions and answers. However, it leaves out the very important aspect of speaking. Speaking provides both a means of collaborating with others, learning from others, and rehearsing for writing with evidence. </a:t>
            </a:r>
          </a:p>
        </p:txBody>
      </p:sp>
      <p:sp>
        <p:nvSpPr>
          <p:cNvPr id="84996" name="Slide Number Placeholder 3"/>
          <p:cNvSpPr>
            <a:spLocks noGrp="1"/>
          </p:cNvSpPr>
          <p:nvPr>
            <p:ph type="sldNum" sz="quarter" idx="5"/>
          </p:nvPr>
        </p:nvSpPr>
        <p:spPr bwMode="auto">
          <a:noFill/>
          <a:ln>
            <a:miter lim="800000"/>
            <a:headEnd/>
            <a:tailEnd/>
          </a:ln>
        </p:spPr>
        <p:txBody>
          <a:bodyPr/>
          <a:lstStyle/>
          <a:p>
            <a:fld id="{3BDB4ABC-EEE3-4AF2-96C3-787CA8BFEEC0}" type="slidenum">
              <a:rPr lang="en-US"/>
              <a:pPr/>
              <a:t>32</a:t>
            </a:fld>
            <a:endParaRPr lang="en-US"/>
          </a:p>
        </p:txBody>
      </p:sp>
    </p:spTree>
    <p:extLst>
      <p:ext uri="{BB962C8B-B14F-4D97-AF65-F5344CB8AC3E}">
        <p14:creationId xmlns:p14="http://schemas.microsoft.com/office/powerpoint/2010/main" val="693881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p:spPr>
      </p:sp>
      <p:sp>
        <p:nvSpPr>
          <p:cNvPr id="110595" name="Notes Placeholder 2"/>
          <p:cNvSpPr>
            <a:spLocks noGrp="1"/>
          </p:cNvSpPr>
          <p:nvPr>
            <p:ph type="body" idx="1"/>
          </p:nvPr>
        </p:nvSpPr>
        <p:spPr bwMode="auto"/>
        <p:txBody>
          <a:bodyPr wrap="square" numCol="1" anchor="t" anchorCtr="0" compatLnSpc="1">
            <a:prstTxWarp prst="textNoShape">
              <a:avLst/>
            </a:prstTxWarp>
            <a:normAutofit fontScale="92500" lnSpcReduction="10000"/>
          </a:bodyPr>
          <a:lstStyle/>
          <a:p>
            <a:pPr eaLnBrk="1" hangingPunct="1">
              <a:spcBef>
                <a:spcPct val="0"/>
              </a:spcBef>
              <a:buSzPct val="25000"/>
              <a:defRPr/>
            </a:pPr>
            <a:r>
              <a:rPr lang="en-US" altLang="en-US" dirty="0" smtClean="0"/>
              <a:t>1</a:t>
            </a:r>
            <a:r>
              <a:rPr lang="en-US" altLang="en-US" baseline="30000" dirty="0" smtClean="0"/>
              <a:t>st</a:t>
            </a:r>
            <a:r>
              <a:rPr lang="en-US" altLang="en-US" dirty="0" smtClean="0"/>
              <a:t> bullet:  These standards are standards for college and career readiness, and most college and career writing requires students to take a position or inform others while citing evidence from text, not to provide a personal opinion. This is a sharp departure from much common, current practice where students are asked to relate the text to themselves in narrative expressive pieces, to share their views on various topics.</a:t>
            </a:r>
          </a:p>
          <a:p>
            <a:pPr eaLnBrk="1" hangingPunct="1">
              <a:spcBef>
                <a:spcPct val="0"/>
              </a:spcBef>
              <a:buSzPct val="25000"/>
              <a:defRPr/>
            </a:pPr>
            <a:endParaRPr lang="en-US" altLang="en-US" dirty="0" smtClean="0"/>
          </a:p>
          <a:p>
            <a:pPr eaLnBrk="1" hangingPunct="1">
              <a:spcBef>
                <a:spcPct val="0"/>
              </a:spcBef>
              <a:defRPr/>
            </a:pPr>
            <a:r>
              <a:rPr lang="en-US" altLang="en-US" dirty="0" smtClean="0"/>
              <a:t>2</a:t>
            </a:r>
            <a:r>
              <a:rPr lang="en-US" altLang="en-US" baseline="30000" dirty="0" smtClean="0"/>
              <a:t>nd</a:t>
            </a:r>
            <a:r>
              <a:rPr lang="en-US" altLang="en-US" dirty="0" smtClean="0"/>
              <a:t> bullet:  Across the grades, and even across the content areas, students need to develop the skill of grounding their responses in evidence from the text.  Requiring students to use evidence can and should occur during oral discussions with read aloud in the youngest grades and continue across all grades and content areas. </a:t>
            </a:r>
          </a:p>
          <a:p>
            <a:pPr eaLnBrk="1" hangingPunct="1">
              <a:spcBef>
                <a:spcPct val="0"/>
              </a:spcBef>
              <a:defRPr/>
            </a:pPr>
            <a:endParaRPr lang="en-US" altLang="en-US" dirty="0" smtClean="0"/>
          </a:p>
          <a:p>
            <a:pPr eaLnBrk="1" hangingPunct="1">
              <a:spcBef>
                <a:spcPct val="0"/>
              </a:spcBef>
              <a:defRPr/>
            </a:pPr>
            <a:r>
              <a:rPr lang="en-US" altLang="en-US" dirty="0" smtClean="0"/>
              <a:t>3</a:t>
            </a:r>
            <a:r>
              <a:rPr lang="en-US" altLang="en-US" baseline="30000" dirty="0" smtClean="0"/>
              <a:t>rd</a:t>
            </a:r>
            <a:r>
              <a:rPr lang="en-US" altLang="en-US" dirty="0" smtClean="0"/>
              <a:t> bullet:  Even when students are reading grade-level texts, they are too often being encouraged to write or discuss without using evidence from these texts. It is easier to talk about personal responses than to analyze what the text has to say, hence students - and teachers - are likely to engage in this type of dialogue before a text is fully analyzed. The unintended consequence of all of this? Less time in the text, more outside the text; this is problematic in any case but far more so with the complex text the Standards require.</a:t>
            </a:r>
          </a:p>
          <a:p>
            <a:pPr eaLnBrk="1" hangingPunct="1">
              <a:spcBef>
                <a:spcPct val="0"/>
              </a:spcBef>
              <a:defRPr/>
            </a:pPr>
            <a:r>
              <a:rPr lang="en-US" altLang="en-US" dirty="0" smtClean="0">
                <a:sym typeface="Arial" panose="020B0604020202020204" pitchFamily="34" charset="0"/>
              </a:rPr>
              <a:t>Ability to cite evidence differentiates strong from weak student performance on NAEP.</a:t>
            </a:r>
          </a:p>
          <a:p>
            <a:pPr eaLnBrk="1" hangingPunct="1">
              <a:spcBef>
                <a:spcPct val="0"/>
              </a:spcBef>
              <a:buSzPct val="25000"/>
              <a:defRPr/>
            </a:pPr>
            <a:endParaRPr lang="en-US" altLang="en-US" dirty="0" smtClean="0"/>
          </a:p>
          <a:p>
            <a:pPr eaLnBrk="1" hangingPunct="1">
              <a:spcBef>
                <a:spcPct val="0"/>
              </a:spcBef>
              <a:buSzPct val="25000"/>
              <a:defRPr/>
            </a:pPr>
            <a:r>
              <a:rPr lang="en-US" altLang="en-US" b="1" dirty="0" smtClean="0"/>
              <a:t>This is does not mean banishing personal responses to text. Though not called for in the standards, there are times these responses and discussion are essential. They are best done, however, AFTER the text is fully analyzed. At this point students' personal responses will be enhanced by what the text has to offer. </a:t>
            </a:r>
            <a:endParaRPr lang="en-US" altLang="en-US" dirty="0" smtClean="0"/>
          </a:p>
        </p:txBody>
      </p:sp>
      <p:sp>
        <p:nvSpPr>
          <p:cNvPr id="13517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smtClean="0"/>
              <a:t>PCG Education</a:t>
            </a:r>
          </a:p>
        </p:txBody>
      </p:sp>
      <p:sp>
        <p:nvSpPr>
          <p:cNvPr id="87045" name="Date Placeholder 4"/>
          <p:cNvSpPr>
            <a:spLocks noGrp="1"/>
          </p:cNvSpPr>
          <p:nvPr>
            <p:ph type="dt" sz="quarter" idx="1"/>
          </p:nvPr>
        </p:nvSpPr>
        <p:spPr bwMode="auto">
          <a:noFill/>
          <a:ln>
            <a:miter lim="800000"/>
            <a:headEnd/>
            <a:tailEnd/>
          </a:ln>
        </p:spPr>
        <p:txBody>
          <a:bodyPr anchor="t"/>
          <a:lstStyle/>
          <a:p>
            <a:fld id="{B259041A-B205-49A5-B792-1FCA2DA2E6C4}" type="datetime1">
              <a:rPr lang="en-US" smtClean="0">
                <a:latin typeface="Arial" pitchFamily="34" charset="0"/>
              </a:rPr>
              <a:pPr/>
              <a:t>7/9/2014</a:t>
            </a:fld>
            <a:endParaRPr lang="en-US" smtClean="0">
              <a:latin typeface="Arial" pitchFamily="34" charset="0"/>
            </a:endParaRPr>
          </a:p>
        </p:txBody>
      </p:sp>
      <p:sp>
        <p:nvSpPr>
          <p:cNvPr id="135174"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smtClean="0"/>
              <a:t>www.pcgeducation.com</a:t>
            </a:r>
          </a:p>
        </p:txBody>
      </p:sp>
      <p:sp>
        <p:nvSpPr>
          <p:cNvPr id="87047" name="Slide Number Placeholder 6"/>
          <p:cNvSpPr>
            <a:spLocks noGrp="1"/>
          </p:cNvSpPr>
          <p:nvPr>
            <p:ph type="sldNum" sz="quarter" idx="5"/>
          </p:nvPr>
        </p:nvSpPr>
        <p:spPr bwMode="auto">
          <a:noFill/>
          <a:ln>
            <a:miter lim="800000"/>
            <a:headEnd/>
            <a:tailEnd/>
          </a:ln>
        </p:spPr>
        <p:txBody>
          <a:bodyPr/>
          <a:lstStyle/>
          <a:p>
            <a:fld id="{2BCF59DC-88F2-4B22-A720-FD815069A387}" type="slidenum">
              <a:rPr lang="en-US"/>
              <a:pPr/>
              <a:t>33</a:t>
            </a:fld>
            <a:endParaRPr lang="en-US"/>
          </a:p>
        </p:txBody>
      </p:sp>
    </p:spTree>
    <p:extLst>
      <p:ext uri="{BB962C8B-B14F-4D97-AF65-F5344CB8AC3E}">
        <p14:creationId xmlns:p14="http://schemas.microsoft.com/office/powerpoint/2010/main" val="1158215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Ask a volunteer to read the quote. The standards require that students read carefully to grasp information, arguments, ideas, and details based on textual evidence. Students should be able to answer a range of text-dependent questions in which answers require inference based upon careful attention to the content of texts as well as to language choices (see Shift 3 for more about text complexity and language choices).</a:t>
            </a:r>
          </a:p>
          <a:p>
            <a:endParaRPr lang="en-US" dirty="0" smtClean="0"/>
          </a:p>
        </p:txBody>
      </p:sp>
      <p:sp>
        <p:nvSpPr>
          <p:cNvPr id="89092" name="Slide Number Placeholder 3"/>
          <p:cNvSpPr>
            <a:spLocks noGrp="1"/>
          </p:cNvSpPr>
          <p:nvPr>
            <p:ph type="sldNum" sz="quarter" idx="5"/>
          </p:nvPr>
        </p:nvSpPr>
        <p:spPr bwMode="auto">
          <a:noFill/>
          <a:ln>
            <a:miter lim="800000"/>
            <a:headEnd/>
            <a:tailEnd/>
          </a:ln>
        </p:spPr>
        <p:txBody>
          <a:bodyPr/>
          <a:lstStyle/>
          <a:p>
            <a:fld id="{84456AA2-A488-41A3-9B20-15346511A7AE}" type="slidenum">
              <a:rPr lang="en-US"/>
              <a:pPr/>
              <a:t>34</a:t>
            </a:fld>
            <a:endParaRPr lang="en-US"/>
          </a:p>
        </p:txBody>
      </p:sp>
    </p:spTree>
    <p:extLst>
      <p:ext uri="{BB962C8B-B14F-4D97-AF65-F5344CB8AC3E}">
        <p14:creationId xmlns:p14="http://schemas.microsoft.com/office/powerpoint/2010/main" val="36337811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1138" name="Shape 145"/>
          <p:cNvSpPr>
            <a:spLocks noGrp="1" noRot="1" noChangeAspect="1" noTextEdit="1"/>
          </p:cNvSpPr>
          <p:nvPr>
            <p:ph type="sldImg" idx="2"/>
          </p:nvPr>
        </p:nvSpPr>
        <p:spPr bwMode="auto">
          <a:noFill/>
          <a:ln>
            <a:solidFill>
              <a:srgbClr val="000000"/>
            </a:solidFill>
            <a:miter lim="800000"/>
            <a:headEnd/>
            <a:tailEnd/>
          </a:ln>
        </p:spPr>
      </p:sp>
      <p:sp>
        <p:nvSpPr>
          <p:cNvPr id="91139" name="Shape 146"/>
          <p:cNvSpPr>
            <a:spLocks noGrp="1"/>
          </p:cNvSpPr>
          <p:nvPr>
            <p:ph type="body" idx="1"/>
          </p:nvPr>
        </p:nvSpPr>
        <p:spPr bwMode="auto">
          <a:xfrm>
            <a:off x="701675" y="4421188"/>
            <a:ext cx="5619750" cy="1386842"/>
          </a:xfrm>
          <a:noFill/>
        </p:spPr>
        <p:txBody>
          <a:bodyPr wrap="square" tIns="46635" bIns="46635" numCol="1" anchor="t" anchorCtr="0" compatLnSpc="1">
            <a:prstTxWarp prst="textNoShape">
              <a:avLst/>
            </a:prstTxWarp>
            <a:spAutoFit/>
          </a:bodyPr>
          <a:lstStyle/>
          <a:p>
            <a:pPr eaLnBrk="1" hangingPunct="1">
              <a:spcBef>
                <a:spcPct val="0"/>
              </a:spcBef>
            </a:pPr>
            <a:r>
              <a:rPr lang="en-US" dirty="0" smtClean="0"/>
              <a:t>Ask participants in their table groups to discuss the difference between each pair of questions. Note that good text-dependent questions focus students’ attention  on textual evidence to support their text-based answers. Ask volunteers for any insights gained through the conversation at their table. If the point is that “text-dependent” means that the reader needs to return to the text but also that responding to the question adds insight into the meaning of the text or the author’s use of language, then make this point. </a:t>
            </a:r>
            <a:r>
              <a:rPr lang="en-US" b="1" dirty="0" smtClean="0"/>
              <a:t>5 min</a:t>
            </a:r>
            <a:endParaRPr lang="en-US" dirty="0" smtClean="0"/>
          </a:p>
        </p:txBody>
      </p:sp>
      <p:sp>
        <p:nvSpPr>
          <p:cNvPr id="153604" name="Shape 147"/>
          <p:cNvSpPr>
            <a:spLocks noGrp="1"/>
          </p:cNvSpPr>
          <p:nvPr>
            <p:ph type="sldNum" sz="quarter" idx="5"/>
          </p:nvPr>
        </p:nvSpPr>
        <p:spPr bwMode="auto">
          <a:xfrm>
            <a:off x="3978275" y="9026525"/>
            <a:ext cx="3043238" cy="280988"/>
          </a:xfrm>
          <a:ln>
            <a:miter lim="800000"/>
            <a:headEnd/>
            <a:tailEnd/>
          </a:ln>
        </p:spPr>
        <p:txBody>
          <a:bodyPr tIns="46635" bIns="46635" rtlCol="0">
            <a:spAutoFit/>
          </a:bodyPr>
          <a:lstStyle/>
          <a:p>
            <a:pPr>
              <a:buSzPct val="25000"/>
              <a:defRPr/>
            </a:pPr>
            <a:r>
              <a:rPr lang="en-US" dirty="0">
                <a:latin typeface="+mn-lt"/>
              </a:rPr>
              <a:t> </a:t>
            </a:r>
          </a:p>
        </p:txBody>
      </p:sp>
    </p:spTree>
    <p:extLst>
      <p:ext uri="{BB962C8B-B14F-4D97-AF65-F5344CB8AC3E}">
        <p14:creationId xmlns:p14="http://schemas.microsoft.com/office/powerpoint/2010/main" val="41603239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smtClean="0"/>
              <a:t>Creating text-dependent questions is a backward design process. </a:t>
            </a:r>
            <a:r>
              <a:rPr lang="en-US" baseline="0" dirty="0" smtClean="0"/>
              <a:t>See </a:t>
            </a:r>
            <a:r>
              <a:rPr lang="en-US" b="0" baseline="0" dirty="0" smtClean="0"/>
              <a:t>pages 21 of the Participant Guide for the handout, “Guide to Creating Text-Dependent Questions.” This is a resource to provide background knowledge for participants, but it will not be read during Activity 3.</a:t>
            </a:r>
            <a:endParaRPr lang="en-US" b="0" dirty="0" smtClean="0"/>
          </a:p>
          <a:p>
            <a:pPr>
              <a:defRPr/>
            </a:pPr>
            <a:endParaRPr lang="en-US" b="0" dirty="0" smtClean="0"/>
          </a:p>
          <a:p>
            <a:pPr>
              <a:defRPr/>
            </a:pPr>
            <a:r>
              <a:rPr lang="en-US" b="0" dirty="0" smtClean="0"/>
              <a:t>Phase 1 </a:t>
            </a:r>
          </a:p>
          <a:p>
            <a:pPr marL="228600" indent="-228600">
              <a:defRPr/>
            </a:pPr>
            <a:endParaRPr lang="en-US" b="0" dirty="0" smtClean="0"/>
          </a:p>
          <a:p>
            <a:pPr marL="228600" indent="-228600">
              <a:buFontTx/>
              <a:buAutoNum type="arabicPeriod"/>
              <a:defRPr/>
            </a:pPr>
            <a:r>
              <a:rPr lang="en-US" b="0" dirty="0" smtClean="0"/>
              <a:t>Read the text closely, taking careful notes as to the important content, concepts, and academic language.   Identify the key concepts that students need to understand.</a:t>
            </a:r>
          </a:p>
          <a:p>
            <a:pPr marL="228600" indent="-228600">
              <a:buFontTx/>
              <a:buAutoNum type="arabicPeriod"/>
              <a:defRPr/>
            </a:pPr>
            <a:r>
              <a:rPr lang="en-US" b="0" dirty="0" smtClean="0"/>
              <a:t>Specify the content vocabulary and academic vocabulary that will be examined in the lesson.  These are words and grammatical choices that are connected to content and ideas.  They are primarily tier 2 academic vocabulary, but may also be content-specific words.  The teacher defines key words and phrases as part of questioning, but students should also be able to define many words in context.</a:t>
            </a:r>
          </a:p>
          <a:p>
            <a:pPr marL="228600" indent="-228600">
              <a:buFontTx/>
              <a:buAutoNum type="arabicPeriod"/>
              <a:defRPr/>
            </a:pPr>
            <a:r>
              <a:rPr lang="en-US" b="0" dirty="0" smtClean="0"/>
              <a:t>Identify segments of the text that are most challenging to focus questioning.</a:t>
            </a:r>
          </a:p>
          <a:p>
            <a:pPr marL="228600" indent="-228600"/>
            <a:endParaRPr lang="en-US" b="0" dirty="0" smtClean="0"/>
          </a:p>
          <a:p>
            <a:pPr marL="228600" indent="-228600"/>
            <a:r>
              <a:rPr lang="en-US" b="0" dirty="0" smtClean="0"/>
              <a:t>Phase 2:</a:t>
            </a:r>
          </a:p>
          <a:p>
            <a:pPr marL="228600" indent="-228600">
              <a:buFontTx/>
              <a:buAutoNum type="arabicPeriod" startAt="4"/>
            </a:pPr>
            <a:r>
              <a:rPr lang="en-US" b="0" dirty="0" smtClean="0"/>
              <a:t>Create logical sequence of text-dependent questions for each lesson, starting small with easier questions to build confidence.</a:t>
            </a:r>
          </a:p>
          <a:p>
            <a:pPr marL="228600" indent="-228600">
              <a:buFontTx/>
              <a:buAutoNum type="arabicPeriod" startAt="4"/>
            </a:pPr>
            <a:r>
              <a:rPr lang="en-US" b="0" dirty="0" smtClean="0"/>
              <a:t>Associate standards with the questions, m</a:t>
            </a:r>
            <a:r>
              <a:rPr lang="en-US" dirty="0" smtClean="0"/>
              <a:t>aking sure that the standards to be addressed in the lesson are addressed in the questions.</a:t>
            </a:r>
          </a:p>
          <a:p>
            <a:pPr marL="228600" indent="-228600">
              <a:buFontTx/>
              <a:buAutoNum type="arabicPeriod" startAt="6"/>
            </a:pPr>
            <a:r>
              <a:rPr lang="en-US" dirty="0" smtClean="0"/>
              <a:t>Create the culminating activity</a:t>
            </a:r>
            <a:r>
              <a:rPr lang="en-US" baseline="0" dirty="0" smtClean="0"/>
              <a:t> </a:t>
            </a:r>
            <a:r>
              <a:rPr lang="en-US" dirty="0" smtClean="0"/>
              <a:t>for the lesson, aligned to the standards.  Note: Not all lessons need to have culminating activities.  Culminating activities include a performance task and a method for assessing development proficiency (i.e., rubrics aligned to standards).</a:t>
            </a:r>
            <a:r>
              <a:rPr lang="en-US" baseline="0" dirty="0" smtClean="0"/>
              <a:t> </a:t>
            </a:r>
            <a:r>
              <a:rPr lang="en-US" dirty="0" smtClean="0"/>
              <a:t>Decide how you will assess the student work samples including use of standards-aligned rubrics.  Culminating activities for lessons</a:t>
            </a:r>
            <a:r>
              <a:rPr lang="en-US" baseline="0" dirty="0" smtClean="0"/>
              <a:t> are typically formative.  End of unit assessments are typically summative.</a:t>
            </a:r>
            <a:endParaRPr lang="en-US" dirty="0" smtClean="0"/>
          </a:p>
          <a:p>
            <a:pPr marL="228600" indent="-228600"/>
            <a:endParaRPr lang="en-US" dirty="0" smtClean="0"/>
          </a:p>
          <a:p>
            <a:pPr marL="228600" indent="-228600"/>
            <a:endParaRPr lang="en-US" dirty="0" smtClean="0"/>
          </a:p>
          <a:p>
            <a:pPr marL="228600" indent="-228600">
              <a:defRPr/>
            </a:pPr>
            <a:endParaRPr lang="en-US"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36</a:t>
            </a:fld>
            <a:endParaRPr lang="en-US"/>
          </a:p>
        </p:txBody>
      </p:sp>
    </p:spTree>
    <p:extLst>
      <p:ext uri="{BB962C8B-B14F-4D97-AF65-F5344CB8AC3E}">
        <p14:creationId xmlns:p14="http://schemas.microsoft.com/office/powerpoint/2010/main" val="2606050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activity is a quick, informal activity  using sticky notes to craft  a short series of TDQ’s. Allow 10-15 minutes.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37</a:t>
            </a:fld>
            <a:endParaRPr lang="en-US"/>
          </a:p>
        </p:txBody>
      </p:sp>
    </p:spTree>
    <p:extLst>
      <p:ext uri="{BB962C8B-B14F-4D97-AF65-F5344CB8AC3E}">
        <p14:creationId xmlns:p14="http://schemas.microsoft.com/office/powerpoint/2010/main" val="15047684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p:spPr>
      </p:sp>
      <p:sp>
        <p:nvSpPr>
          <p:cNvPr id="9625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Ask a participant to read the quote aloud. Point out that the research is clear that reinforcing the reading-writing connection is imperative if we are going to develop proficient independent readers and writers of complex text across content areas.</a:t>
            </a:r>
          </a:p>
        </p:txBody>
      </p:sp>
      <p:sp>
        <p:nvSpPr>
          <p:cNvPr id="96260" name="Slide Number Placeholder 3"/>
          <p:cNvSpPr>
            <a:spLocks noGrp="1"/>
          </p:cNvSpPr>
          <p:nvPr>
            <p:ph type="sldNum" sz="quarter" idx="5"/>
          </p:nvPr>
        </p:nvSpPr>
        <p:spPr bwMode="auto">
          <a:noFill/>
          <a:ln>
            <a:miter lim="800000"/>
            <a:headEnd/>
            <a:tailEnd/>
          </a:ln>
        </p:spPr>
        <p:txBody>
          <a:bodyPr/>
          <a:lstStyle/>
          <a:p>
            <a:fld id="{7F50227B-1252-43BD-8970-A0C53FBDA7B3}" type="slidenum">
              <a:rPr lang="en-US"/>
              <a:pPr/>
              <a:t>38</a:t>
            </a:fld>
            <a:endParaRPr lang="en-US"/>
          </a:p>
        </p:txBody>
      </p:sp>
    </p:spTree>
    <p:extLst>
      <p:ext uri="{BB962C8B-B14F-4D97-AF65-F5344CB8AC3E}">
        <p14:creationId xmlns:p14="http://schemas.microsoft.com/office/powerpoint/2010/main" val="1930920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
        <p:nvSpPr>
          <p:cNvPr id="8" name="TextBox 7"/>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a:t>
            </a:r>
            <a:endParaRPr lang="en-US" sz="3200" b="1" dirty="0">
              <a:solidFill>
                <a:schemeClr val="bg1"/>
              </a:solidFill>
            </a:endParaRPr>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
        <p:nvSpPr>
          <p:cNvPr id="15" name="TextBox 14"/>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a:t>
            </a:r>
            <a:endParaRPr lang="en-US" sz="3200" b="1" dirty="0">
              <a:solidFill>
                <a:schemeClr val="bg1"/>
              </a:solidFill>
            </a:endParaRPr>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
        <p:nvSpPr>
          <p:cNvPr id="8" name="TextBox 7"/>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a:t>
            </a:r>
            <a:endParaRPr lang="en-US"/>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a:t>
            </a:r>
            <a:endParaRPr lang="en-US"/>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 </a:t>
            </a:r>
            <a:endParaRPr lang="en-US"/>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
        <p:nvSpPr>
          <p:cNvPr id="7" name="TextBox 6"/>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
        <p:nvSpPr>
          <p:cNvPr id="6" name="TextBox 5"/>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
        <p:nvSpPr>
          <p:cNvPr id="7" name="TextBox 6"/>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
        <p:nvSpPr>
          <p:cNvPr id="9" name="TextBox 8"/>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
        <p:nvSpPr>
          <p:cNvPr id="5" name="TextBox 4"/>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
        <p:nvSpPr>
          <p:cNvPr id="4" name="TextBox 3"/>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
        <p:nvSpPr>
          <p:cNvPr id="7" name="TextBox 6"/>
          <p:cNvSpPr txBox="1"/>
          <p:nvPr userDrawn="1"/>
        </p:nvSpPr>
        <p:spPr>
          <a:xfrm>
            <a:off x="3887391" y="6071616"/>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919538" y="6072272"/>
            <a:ext cx="1988893" cy="584775"/>
          </a:xfrm>
          <a:prstGeom prst="rect">
            <a:avLst/>
          </a:prstGeom>
          <a:noFill/>
        </p:spPr>
        <p:txBody>
          <a:bodyPr wrap="square" rtlCol="0">
            <a:spAutoFit/>
          </a:bodyPr>
          <a:lstStyle/>
          <a:p>
            <a:r>
              <a:rPr lang="en-US" sz="3200" b="1" smtClean="0">
                <a:solidFill>
                  <a:schemeClr val="bg1"/>
                </a:solidFill>
              </a:rPr>
              <a:t>Activity 3</a:t>
            </a:r>
            <a:endParaRPr lang="en-US" sz="32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commoncore.americaachieves.org/module/5" TargetMode="Externa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1 Grades 6–12: </a:t>
            </a:r>
          </a:p>
          <a:p>
            <a:r>
              <a:rPr lang="en-US" i="0" dirty="0" smtClean="0">
                <a:solidFill>
                  <a:schemeClr val="tx2"/>
                </a:solidFill>
              </a:rPr>
              <a:t>Focus on Instructional Shifts</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p:txBody>
          <a:bodyPr>
            <a:normAutofit fontScale="90000"/>
          </a:bodyPr>
          <a:lstStyle/>
          <a:p>
            <a:r>
              <a:rPr lang="en-US" dirty="0" smtClean="0"/>
              <a:t>Writing Grounded in Evidence from Text</a:t>
            </a:r>
            <a:endParaRPr dirty="0" smtClean="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2372463671"/>
              </p:ext>
            </p:extLst>
          </p:nvPr>
        </p:nvGraphicFramePr>
        <p:xfrm>
          <a:off x="139484" y="1566147"/>
          <a:ext cx="8705812" cy="28124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9333" name="Picture 6" descr="discussion 2.png"/>
          <p:cNvPicPr>
            <a:picLocks noChangeAspect="1"/>
          </p:cNvPicPr>
          <p:nvPr/>
        </p:nvPicPr>
        <p:blipFill>
          <a:blip r:embed="rId8" cstate="print"/>
          <a:srcRect/>
          <a:stretch>
            <a:fillRect/>
          </a:stretch>
        </p:blipFill>
        <p:spPr bwMode="auto">
          <a:xfrm>
            <a:off x="6845284" y="3997832"/>
            <a:ext cx="2000012" cy="2000012"/>
          </a:xfrm>
          <a:prstGeom prst="rect">
            <a:avLst/>
          </a:prstGeom>
          <a:noFill/>
          <a:ln w="9525">
            <a:noFill/>
            <a:miter lim="800000"/>
            <a:headEnd/>
            <a:tailEnd/>
          </a:ln>
        </p:spPr>
      </p:pic>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39</a:t>
            </a:fld>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2"/>
          <p:cNvSpPr>
            <a:spLocks noGrp="1"/>
          </p:cNvSpPr>
          <p:nvPr>
            <p:ph type="title"/>
          </p:nvPr>
        </p:nvSpPr>
        <p:spPr/>
        <p:txBody>
          <a:bodyPr>
            <a:normAutofit fontScale="90000"/>
          </a:bodyPr>
          <a:lstStyle/>
          <a:p>
            <a:r>
              <a:rPr dirty="0" smtClean="0"/>
              <a:t>Purposeful Writing Emphasizes</a:t>
            </a:r>
            <a:br>
              <a:rPr dirty="0" smtClean="0"/>
            </a:br>
            <a:r>
              <a:rPr dirty="0" smtClean="0"/>
              <a:t>Writing to Sources</a:t>
            </a:r>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429927186"/>
              </p:ext>
            </p:extLst>
          </p:nvPr>
        </p:nvGraphicFramePr>
        <p:xfrm>
          <a:off x="381000" y="1407171"/>
          <a:ext cx="8437562" cy="4530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40</a:t>
            </a:fld>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4100766473"/>
              </p:ext>
            </p:extLst>
          </p:nvPr>
        </p:nvGraphicFramePr>
        <p:xfrm>
          <a:off x="384175" y="1417638"/>
          <a:ext cx="8153400" cy="39719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0658" name="Title 1"/>
          <p:cNvSpPr>
            <a:spLocks noGrp="1"/>
          </p:cNvSpPr>
          <p:nvPr>
            <p:ph type="title"/>
          </p:nvPr>
        </p:nvSpPr>
        <p:spPr/>
        <p:txBody>
          <a:bodyPr/>
          <a:lstStyle/>
          <a:p>
            <a:r>
              <a:rPr lang="en-US" smtClean="0"/>
              <a:t>Speaking Grounded in Evidence</a:t>
            </a:r>
            <a:endParaRPr lang="en-US" dirty="0" smtClean="0"/>
          </a:p>
        </p:txBody>
      </p:sp>
      <p:sp>
        <p:nvSpPr>
          <p:cNvPr id="2" name="Footer Placeholder 1"/>
          <p:cNvSpPr>
            <a:spLocks noGrp="1"/>
          </p:cNvSpPr>
          <p:nvPr>
            <p:ph type="ftr" sz="quarter" idx="10"/>
          </p:nvPr>
        </p:nvSpPr>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41</a:t>
            </a:fld>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2"/>
          <p:cNvSpPr>
            <a:spLocks noGrp="1"/>
          </p:cNvSpPr>
          <p:nvPr>
            <p:ph type="title"/>
          </p:nvPr>
        </p:nvSpPr>
        <p:spPr>
          <a:xfrm>
            <a:off x="1567542" y="228600"/>
            <a:ext cx="6969905" cy="853751"/>
          </a:xfrm>
        </p:spPr>
        <p:txBody>
          <a:bodyPr/>
          <a:lstStyle/>
          <a:p>
            <a:r>
              <a:rPr lang="en-US" dirty="0" smtClean="0"/>
              <a:t>Activity 3: Instructional Shift 2</a:t>
            </a:r>
          </a:p>
        </p:txBody>
      </p:sp>
      <p:graphicFrame>
        <p:nvGraphicFramePr>
          <p:cNvPr id="8" name="Table 7"/>
          <p:cNvGraphicFramePr>
            <a:graphicFrameLocks noGrp="1"/>
          </p:cNvGraphicFramePr>
          <p:nvPr>
            <p:extLst>
              <p:ext uri="{D42A27DB-BD31-4B8C-83A1-F6EECF244321}">
                <p14:modId xmlns:p14="http://schemas.microsoft.com/office/powerpoint/2010/main" val="75059560"/>
              </p:ext>
            </p:extLst>
          </p:nvPr>
        </p:nvGraphicFramePr>
        <p:xfrm>
          <a:off x="351951" y="1353887"/>
          <a:ext cx="8658748" cy="3348180"/>
        </p:xfrm>
        <a:graphic>
          <a:graphicData uri="http://schemas.openxmlformats.org/drawingml/2006/table">
            <a:tbl>
              <a:tblPr/>
              <a:tblGrid>
                <a:gridCol w="8658748"/>
              </a:tblGrid>
              <a:tr h="5441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1" u="none" strike="noStrike" cap="none" normalizeH="0" baseline="0" dirty="0" smtClean="0">
                          <a:ln>
                            <a:noFill/>
                          </a:ln>
                          <a:solidFill>
                            <a:schemeClr val="bg1"/>
                          </a:solidFill>
                          <a:effectLst/>
                        </a:rPr>
                        <a:t>Part 1</a:t>
                      </a:r>
                      <a:r>
                        <a:rPr kumimoji="0" lang="en-US" sz="2800" u="none" strike="noStrike" cap="none" normalizeH="0" baseline="0" dirty="0" smtClean="0">
                          <a:ln>
                            <a:noFill/>
                          </a:ln>
                          <a:solidFill>
                            <a:schemeClr val="bg1"/>
                          </a:solidFill>
                          <a:effectLst/>
                        </a:rPr>
                        <a:t>: Reading</a:t>
                      </a:r>
                      <a:r>
                        <a:rPr kumimoji="0" lang="en-US" sz="2800" u="none" strike="noStrike" cap="none" normalizeH="0" baseline="0" dirty="0">
                          <a:ln>
                            <a:noFill/>
                          </a:ln>
                          <a:solidFill>
                            <a:schemeClr val="bg1"/>
                          </a:solidFill>
                          <a:effectLst/>
                        </a:rPr>
                        <a:t>, Writing, and Speaking with </a:t>
                      </a:r>
                      <a:r>
                        <a:rPr kumimoji="0" lang="en-US" sz="2800" u="none" strike="noStrike" cap="none" normalizeH="0" baseline="0" dirty="0" smtClean="0">
                          <a:ln>
                            <a:noFill/>
                          </a:ln>
                          <a:solidFill>
                            <a:schemeClr val="bg1"/>
                          </a:solidFill>
                          <a:effectLst/>
                        </a:rPr>
                        <a:t>Evidence,6–12</a:t>
                      </a:r>
                      <a:endParaRPr kumimoji="0" lang="en-US" sz="2800" b="1" i="0" u="none" strike="noStrike" cap="none" normalizeH="0" baseline="0" dirty="0">
                        <a:ln>
                          <a:noFill/>
                        </a:ln>
                        <a:solidFill>
                          <a:schemeClr val="bg1"/>
                        </a:solidFill>
                        <a:effectLst/>
                        <a:latin typeface="Calibri" charset="0"/>
                      </a:endParaRPr>
                    </a:p>
                  </a:txBody>
                  <a:tcPr marT="45678" marB="45678" anchor="ctr" horzOverflow="overflow">
                    <a:solidFill>
                      <a:schemeClr val="accent4"/>
                    </a:solidFill>
                  </a:tcPr>
                </a:tc>
              </a:tr>
              <a:tr h="2651341">
                <a:tc>
                  <a:txBody>
                    <a:bodyPr/>
                    <a:lstStyle/>
                    <a:p>
                      <a:pPr marL="0" marR="0" lvl="0" indent="0" algn="l" defTabSz="914400" rtl="0" eaLnBrk="1" fontAlgn="base" latinLnBrk="0" hangingPunct="1">
                        <a:lnSpc>
                          <a:spcPct val="100000"/>
                        </a:lnSpc>
                        <a:spcBef>
                          <a:spcPct val="0"/>
                        </a:spcBef>
                        <a:spcAft>
                          <a:spcPts val="1200"/>
                        </a:spcAft>
                        <a:buClrTx/>
                        <a:buSzTx/>
                        <a:buFont typeface="+mj-lt" charset="0"/>
                        <a:buNone/>
                        <a:tabLst/>
                        <a:defRPr/>
                      </a:pPr>
                      <a:r>
                        <a:rPr lang="en-US" sz="2200" kern="1200" dirty="0" smtClean="0"/>
                        <a:t>In table groups of 6-8, 9-10, and 11-12 educators, coaches will reflect on a video of a lesson that is aligned with Shift 2: Reading, writing, and speaking grounded in evidence from text, both literary and  informational. </a:t>
                      </a:r>
                    </a:p>
                    <a:p>
                      <a:pPr marL="0" marR="0" lvl="0" indent="0" algn="l" defTabSz="914400" rtl="0" eaLnBrk="1" fontAlgn="base" latinLnBrk="0" hangingPunct="1">
                        <a:lnSpc>
                          <a:spcPct val="100000"/>
                        </a:lnSpc>
                        <a:spcBef>
                          <a:spcPct val="0"/>
                        </a:spcBef>
                        <a:spcAft>
                          <a:spcPts val="1200"/>
                        </a:spcAft>
                        <a:buClrTx/>
                        <a:buSzTx/>
                        <a:buFont typeface="+mj-lt" charset="0"/>
                        <a:buNone/>
                        <a:tabLst/>
                        <a:defRPr/>
                      </a:pPr>
                      <a:r>
                        <a:rPr lang="en-US" sz="2200" kern="1200" dirty="0" smtClean="0"/>
                        <a:t>Pay careful attention to how the teacher supports students in using</a:t>
                      </a:r>
                      <a:r>
                        <a:rPr lang="en-US" sz="2200" kern="1200" baseline="0" dirty="0" smtClean="0"/>
                        <a:t> evidence for reading, writing, speaking and listening. </a:t>
                      </a:r>
                      <a:endParaRPr lang="en-US" sz="2200" kern="1200" dirty="0" smtClean="0"/>
                    </a:p>
                    <a:p>
                      <a:pPr marL="457200" marR="0" lvl="0" indent="-457200" algn="ctr" defTabSz="914400" rtl="0" eaLnBrk="1" fontAlgn="base" latinLnBrk="0" hangingPunct="1">
                        <a:lnSpc>
                          <a:spcPct val="100000"/>
                        </a:lnSpc>
                        <a:spcBef>
                          <a:spcPct val="0"/>
                        </a:spcBef>
                        <a:spcAft>
                          <a:spcPct val="0"/>
                        </a:spcAft>
                        <a:buClrTx/>
                        <a:buSzTx/>
                        <a:buFont typeface="+mj-lt" charset="0"/>
                        <a:buNone/>
                        <a:tabLst/>
                      </a:pPr>
                      <a:r>
                        <a:rPr kumimoji="0" lang="en-US" sz="2800" b="0" u="none" strike="noStrike" cap="none" normalizeH="0" baseline="0" dirty="0" smtClean="0">
                          <a:ln>
                            <a:noFill/>
                          </a:ln>
                          <a:solidFill>
                            <a:schemeClr val="tx2">
                              <a:lumMod val="75000"/>
                            </a:schemeClr>
                          </a:solidFill>
                          <a:effectLst/>
                        </a:rPr>
                        <a:t>FOCUS: Text-dependent questions</a:t>
                      </a:r>
                    </a:p>
                    <a:p>
                      <a:pPr marL="457200" marR="0" lvl="0" indent="-457200" algn="l"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dirty="0">
                          <a:ln>
                            <a:noFill/>
                          </a:ln>
                          <a:effectLst/>
                        </a:rPr>
                        <a:t> </a:t>
                      </a:r>
                    </a:p>
                  </a:txBody>
                  <a:tcPr marT="45678" marB="45678" horzOverflow="overflow">
                    <a:solidFill>
                      <a:schemeClr val="accent4">
                        <a:lumMod val="40000"/>
                        <a:lumOff val="60000"/>
                      </a:schemeClr>
                    </a:solidFill>
                  </a:tcPr>
                </a:tc>
              </a:tr>
            </a:tbl>
          </a:graphicData>
        </a:graphic>
      </p:graphicFrame>
      <p:pic>
        <p:nvPicPr>
          <p:cNvPr id="101390" name="Picture 2" descr="C:\Documents and Settings\jmeltzer\Local Settings\Temporary Internet Files\Content.IE5\BJQILH3M\MM900283715[1].gif"/>
          <p:cNvPicPr>
            <a:picLocks noChangeAspect="1" noChangeArrowheads="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1313" y="5159901"/>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1"/>
          <p:cNvSpPr>
            <a:spLocks noGrp="1"/>
          </p:cNvSpPr>
          <p:nvPr>
            <p:ph type="ftr" sz="quarter" idx="10"/>
          </p:nvPr>
        </p:nvSpPr>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42</a:t>
            </a:fld>
            <a:endParaRPr lang="en-US" dirty="0"/>
          </a:p>
        </p:txBody>
      </p:sp>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176023" y="-21771"/>
            <a:ext cx="858190" cy="1457325"/>
          </a:xfrm>
          <a:prstGeom prst="rect">
            <a:avLst/>
          </a:prstGeom>
        </p:spPr>
      </p:pic>
      <p:sp>
        <p:nvSpPr>
          <p:cNvPr id="4" name="TextBox 3"/>
          <p:cNvSpPr txBox="1"/>
          <p:nvPr/>
        </p:nvSpPr>
        <p:spPr>
          <a:xfrm>
            <a:off x="2286000" y="5394960"/>
            <a:ext cx="5714385" cy="369332"/>
          </a:xfrm>
          <a:prstGeom prst="rect">
            <a:avLst/>
          </a:prstGeom>
          <a:noFill/>
        </p:spPr>
        <p:txBody>
          <a:bodyPr wrap="none" rtlCol="0">
            <a:spAutoFit/>
          </a:bodyPr>
          <a:lstStyle/>
          <a:p>
            <a:r>
              <a:rPr lang="en-US" dirty="0"/>
              <a:t>Video: </a:t>
            </a:r>
            <a:r>
              <a:rPr lang="en-US" dirty="0">
                <a:hlinkClick r:id="rId5"/>
              </a:rPr>
              <a:t>http://</a:t>
            </a:r>
            <a:r>
              <a:rPr lang="en-US" dirty="0" smtClean="0">
                <a:hlinkClick r:id="rId5"/>
              </a:rPr>
              <a:t>commoncore.americaachieves.org/module/5</a:t>
            </a:r>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2"/>
          <p:cNvSpPr>
            <a:spLocks noGrp="1"/>
          </p:cNvSpPr>
          <p:nvPr>
            <p:ph type="title"/>
          </p:nvPr>
        </p:nvSpPr>
        <p:spPr>
          <a:xfrm>
            <a:off x="1250302" y="230188"/>
            <a:ext cx="7512698" cy="572245"/>
          </a:xfrm>
        </p:spPr>
        <p:txBody>
          <a:bodyPr>
            <a:normAutofit fontScale="90000"/>
          </a:bodyPr>
          <a:lstStyle/>
          <a:p>
            <a:r>
              <a:rPr lang="en-US" dirty="0" smtClean="0"/>
              <a:t>Activity 3: CCS Instructional Shift 2 </a:t>
            </a:r>
          </a:p>
        </p:txBody>
      </p:sp>
      <p:graphicFrame>
        <p:nvGraphicFramePr>
          <p:cNvPr id="8" name="Table 7"/>
          <p:cNvGraphicFramePr>
            <a:graphicFrameLocks noGrp="1"/>
          </p:cNvGraphicFramePr>
          <p:nvPr>
            <p:extLst>
              <p:ext uri="{D42A27DB-BD31-4B8C-83A1-F6EECF244321}">
                <p14:modId xmlns:p14="http://schemas.microsoft.com/office/powerpoint/2010/main" val="2746724214"/>
              </p:ext>
            </p:extLst>
          </p:nvPr>
        </p:nvGraphicFramePr>
        <p:xfrm>
          <a:off x="801996" y="836292"/>
          <a:ext cx="8274908" cy="5045540"/>
        </p:xfrm>
        <a:graphic>
          <a:graphicData uri="http://schemas.openxmlformats.org/drawingml/2006/table">
            <a:tbl>
              <a:tblPr firstRow="1" bandRow="1">
                <a:tableStyleId>{00A15C55-8517-42AA-B614-E9B94910E393}</a:tableStyleId>
              </a:tblPr>
              <a:tblGrid>
                <a:gridCol w="8274908"/>
              </a:tblGrid>
              <a:tr h="695066">
                <a:tc>
                  <a:txBody>
                    <a:bodyPr/>
                    <a:lstStyle/>
                    <a:p>
                      <a:r>
                        <a:rPr lang="en-US" sz="2800" b="1" i="1" dirty="0" smtClean="0"/>
                        <a:t>Part 2</a:t>
                      </a:r>
                      <a:r>
                        <a:rPr lang="en-US" sz="2800" b="0" dirty="0" smtClean="0"/>
                        <a:t>: Reading, Writing, and Speaking Grounded in Evidence from Text</a:t>
                      </a:r>
                      <a:endParaRPr lang="en-US" sz="2800" b="0" dirty="0"/>
                    </a:p>
                  </a:txBody>
                  <a:tcPr marT="45725" marB="45725"/>
                </a:tc>
              </a:tr>
              <a:tr h="3636023">
                <a:tc>
                  <a:txBody>
                    <a:bodyPr/>
                    <a:lstStyle/>
                    <a:p>
                      <a:pPr marL="457200" indent="-457200">
                        <a:lnSpc>
                          <a:spcPct val="114000"/>
                        </a:lnSpc>
                        <a:buAutoNum type="arabicPeriod"/>
                      </a:pPr>
                      <a:r>
                        <a:rPr lang="en-US" sz="2200" kern="1200" dirty="0" smtClean="0">
                          <a:solidFill>
                            <a:schemeClr val="dk1"/>
                          </a:solidFill>
                          <a:latin typeface="+mn-lt"/>
                          <a:ea typeface="+mn-ea"/>
                          <a:cs typeface="+mn-cs"/>
                        </a:rPr>
                        <a:t>On your chart paper,</a:t>
                      </a:r>
                      <a:r>
                        <a:rPr lang="en-US" sz="2200" kern="1200" baseline="0" dirty="0" smtClean="0">
                          <a:solidFill>
                            <a:schemeClr val="dk1"/>
                          </a:solidFill>
                          <a:latin typeface="+mn-lt"/>
                          <a:ea typeface="+mn-ea"/>
                          <a:cs typeface="+mn-cs"/>
                        </a:rPr>
                        <a:t> write </a:t>
                      </a:r>
                      <a:r>
                        <a:rPr lang="en-US" sz="2200" i="1" kern="1200" baseline="0" dirty="0" smtClean="0">
                          <a:solidFill>
                            <a:schemeClr val="dk1"/>
                          </a:solidFill>
                          <a:latin typeface="+mn-lt"/>
                          <a:ea typeface="+mn-ea"/>
                          <a:cs typeface="+mn-cs"/>
                        </a:rPr>
                        <a:t>“Shift 2: Reading, Writing, and Speaking Grounded in Evidence from Text</a:t>
                      </a:r>
                    </a:p>
                    <a:p>
                      <a:pPr marL="457200" indent="-457200">
                        <a:lnSpc>
                          <a:spcPct val="114000"/>
                        </a:lnSpc>
                        <a:buAutoNum type="arabicPeriod"/>
                      </a:pPr>
                      <a:r>
                        <a:rPr lang="en-US" sz="2200" kern="1200" baseline="0" dirty="0" smtClean="0">
                          <a:solidFill>
                            <a:schemeClr val="dk1"/>
                          </a:solidFill>
                          <a:latin typeface="+mn-lt"/>
                          <a:ea typeface="+mn-ea"/>
                          <a:cs typeface="+mn-cs"/>
                        </a:rPr>
                        <a:t>Divide the paper into 3 sections. Label these sections: </a:t>
                      </a:r>
                      <a:r>
                        <a:rPr lang="en-US" sz="2200" i="1" kern="1200" baseline="0" dirty="0" smtClean="0">
                          <a:solidFill>
                            <a:schemeClr val="dk1"/>
                          </a:solidFill>
                          <a:latin typeface="+mn-lt"/>
                          <a:ea typeface="+mn-ea"/>
                          <a:cs typeface="+mn-cs"/>
                        </a:rPr>
                        <a:t>Observations</a:t>
                      </a:r>
                      <a:r>
                        <a:rPr lang="en-US" sz="2200" kern="1200" baseline="0" dirty="0" smtClean="0">
                          <a:solidFill>
                            <a:schemeClr val="dk1"/>
                          </a:solidFill>
                          <a:latin typeface="+mn-lt"/>
                          <a:ea typeface="+mn-ea"/>
                          <a:cs typeface="+mn-cs"/>
                        </a:rPr>
                        <a:t>, </a:t>
                      </a:r>
                      <a:r>
                        <a:rPr lang="en-US" sz="2200" i="1" kern="1200" baseline="0" dirty="0" smtClean="0">
                          <a:solidFill>
                            <a:schemeClr val="dk1"/>
                          </a:solidFill>
                          <a:latin typeface="+mn-lt"/>
                          <a:ea typeface="+mn-ea"/>
                          <a:cs typeface="+mn-cs"/>
                        </a:rPr>
                        <a:t>Supports</a:t>
                      </a:r>
                      <a:r>
                        <a:rPr lang="en-US" sz="2200" kern="1200" baseline="0" dirty="0" smtClean="0">
                          <a:solidFill>
                            <a:schemeClr val="dk1"/>
                          </a:solidFill>
                          <a:latin typeface="+mn-lt"/>
                          <a:ea typeface="+mn-ea"/>
                          <a:cs typeface="+mn-cs"/>
                        </a:rPr>
                        <a:t>, and </a:t>
                      </a:r>
                      <a:r>
                        <a:rPr lang="en-US" sz="2200" i="1" kern="1200" baseline="0" dirty="0" smtClean="0">
                          <a:solidFill>
                            <a:schemeClr val="dk1"/>
                          </a:solidFill>
                          <a:latin typeface="+mn-lt"/>
                          <a:ea typeface="+mn-ea"/>
                          <a:cs typeface="+mn-cs"/>
                        </a:rPr>
                        <a:t>Questions</a:t>
                      </a:r>
                      <a:r>
                        <a:rPr lang="en-US" sz="2200" kern="1200" baseline="0" dirty="0" smtClean="0">
                          <a:solidFill>
                            <a:schemeClr val="dk1"/>
                          </a:solidFill>
                          <a:latin typeface="+mn-lt"/>
                          <a:ea typeface="+mn-ea"/>
                          <a:cs typeface="+mn-cs"/>
                        </a:rPr>
                        <a:t>.</a:t>
                      </a:r>
                    </a:p>
                    <a:p>
                      <a:pPr marL="457200" indent="-457200">
                        <a:lnSpc>
                          <a:spcPct val="114000"/>
                        </a:lnSpc>
                        <a:buAutoNum type="arabicPeriod"/>
                      </a:pPr>
                      <a:r>
                        <a:rPr lang="en-US" sz="2200" kern="1200" baseline="0" dirty="0" smtClean="0">
                          <a:solidFill>
                            <a:schemeClr val="dk1"/>
                          </a:solidFill>
                          <a:latin typeface="+mn-lt"/>
                          <a:ea typeface="+mn-ea"/>
                          <a:cs typeface="+mn-cs"/>
                        </a:rPr>
                        <a:t>In the top section answer: </a:t>
                      </a:r>
                      <a:r>
                        <a:rPr lang="en-US" sz="2200" i="1" kern="1200" baseline="0" dirty="0" smtClean="0">
                          <a:solidFill>
                            <a:schemeClr val="dk1"/>
                          </a:solidFill>
                          <a:latin typeface="+mn-lt"/>
                          <a:ea typeface="+mn-ea"/>
                          <a:cs typeface="+mn-cs"/>
                        </a:rPr>
                        <a:t>What would you observe (see and hear) in a classroom aligned with Shift 2? </a:t>
                      </a:r>
                    </a:p>
                    <a:p>
                      <a:pPr marL="457200" indent="-457200">
                        <a:lnSpc>
                          <a:spcPct val="114000"/>
                        </a:lnSpc>
                        <a:buAutoNum type="arabicPeriod"/>
                      </a:pPr>
                      <a:r>
                        <a:rPr lang="en-US" sz="2200" i="0" kern="1200" baseline="0" dirty="0" smtClean="0">
                          <a:solidFill>
                            <a:schemeClr val="dk1"/>
                          </a:solidFill>
                          <a:latin typeface="+mn-lt"/>
                          <a:ea typeface="+mn-ea"/>
                          <a:cs typeface="+mn-cs"/>
                        </a:rPr>
                        <a:t>In the second section answer: </a:t>
                      </a:r>
                      <a:r>
                        <a:rPr lang="en-US" sz="2200" i="1" kern="1200" baseline="0" dirty="0" smtClean="0">
                          <a:solidFill>
                            <a:schemeClr val="dk1"/>
                          </a:solidFill>
                          <a:latin typeface="+mn-lt"/>
                          <a:ea typeface="+mn-ea"/>
                          <a:cs typeface="+mn-cs"/>
                        </a:rPr>
                        <a:t>What </a:t>
                      </a:r>
                      <a:r>
                        <a:rPr lang="en-US" sz="2200" i="1" kern="1200" dirty="0" smtClean="0">
                          <a:solidFill>
                            <a:schemeClr val="dk1"/>
                          </a:solidFill>
                          <a:latin typeface="+mn-lt"/>
                          <a:ea typeface="+mn-ea"/>
                          <a:cs typeface="+mn-cs"/>
                        </a:rPr>
                        <a:t>supports will </a:t>
                      </a:r>
                      <a:br>
                        <a:rPr lang="en-US" sz="2200" i="1" kern="1200" dirty="0" smtClean="0">
                          <a:solidFill>
                            <a:schemeClr val="dk1"/>
                          </a:solidFill>
                          <a:latin typeface="+mn-lt"/>
                          <a:ea typeface="+mn-ea"/>
                          <a:cs typeface="+mn-cs"/>
                        </a:rPr>
                      </a:br>
                      <a:r>
                        <a:rPr lang="en-US" sz="2200" i="1" kern="1200" dirty="0" smtClean="0">
                          <a:solidFill>
                            <a:schemeClr val="dk1"/>
                          </a:solidFill>
                          <a:latin typeface="+mn-lt"/>
                          <a:ea typeface="+mn-ea"/>
                          <a:cs typeface="+mn-cs"/>
                        </a:rPr>
                        <a:t>teachers need to implement</a:t>
                      </a:r>
                      <a:r>
                        <a:rPr lang="en-US" sz="2200" i="1" kern="1200" baseline="0" dirty="0" smtClean="0">
                          <a:solidFill>
                            <a:schemeClr val="dk1"/>
                          </a:solidFill>
                          <a:latin typeface="+mn-lt"/>
                          <a:ea typeface="+mn-ea"/>
                          <a:cs typeface="+mn-cs"/>
                        </a:rPr>
                        <a:t> </a:t>
                      </a:r>
                      <a:r>
                        <a:rPr lang="en-US" sz="2200" i="1" kern="1200" dirty="0" smtClean="0">
                          <a:solidFill>
                            <a:schemeClr val="dk1"/>
                          </a:solidFill>
                          <a:latin typeface="+mn-lt"/>
                          <a:ea typeface="+mn-ea"/>
                          <a:cs typeface="+mn-cs"/>
                        </a:rPr>
                        <a:t>Shift 2 effectively?</a:t>
                      </a:r>
                    </a:p>
                    <a:p>
                      <a:pPr marL="457200" indent="-457200">
                        <a:lnSpc>
                          <a:spcPct val="114000"/>
                        </a:lnSpc>
                        <a:buAutoNum type="arabicPeriod"/>
                      </a:pPr>
                      <a:r>
                        <a:rPr lang="en-US" sz="2200" i="0" kern="1200" spc="-30" dirty="0" smtClean="0">
                          <a:solidFill>
                            <a:schemeClr val="dk1"/>
                          </a:solidFill>
                          <a:latin typeface="+mn-lt"/>
                          <a:ea typeface="+mn-ea"/>
                          <a:cs typeface="+mn-cs"/>
                        </a:rPr>
                        <a:t>In</a:t>
                      </a:r>
                      <a:r>
                        <a:rPr lang="en-US" sz="2200" i="0" kern="1200" spc="-30" baseline="0" dirty="0" smtClean="0">
                          <a:solidFill>
                            <a:schemeClr val="dk1"/>
                          </a:solidFill>
                          <a:latin typeface="+mn-lt"/>
                          <a:ea typeface="+mn-ea"/>
                          <a:cs typeface="+mn-cs"/>
                        </a:rPr>
                        <a:t> the third section, jot down any questions you have about Shift 2.</a:t>
                      </a:r>
                    </a:p>
                    <a:p>
                      <a:pPr marL="0" indent="0">
                        <a:lnSpc>
                          <a:spcPct val="114000"/>
                        </a:lnSpc>
                        <a:spcBef>
                          <a:spcPts val="1200"/>
                        </a:spcBef>
                        <a:buNone/>
                      </a:pPr>
                      <a:r>
                        <a:rPr lang="en-US" sz="2400" kern="1200" dirty="0" smtClean="0">
                          <a:solidFill>
                            <a:schemeClr val="accent3">
                              <a:lumMod val="75000"/>
                            </a:schemeClr>
                          </a:solidFill>
                          <a:latin typeface="+mn-lt"/>
                          <a:ea typeface="+mn-ea"/>
                          <a:cs typeface="+mn-cs"/>
                        </a:rPr>
                        <a:t>Place your anchor chart on the wall designated Shift</a:t>
                      </a:r>
                      <a:r>
                        <a:rPr lang="en-US" sz="2400" kern="1200" baseline="0" dirty="0" smtClean="0">
                          <a:solidFill>
                            <a:schemeClr val="accent3">
                              <a:lumMod val="75000"/>
                            </a:schemeClr>
                          </a:solidFill>
                          <a:latin typeface="+mn-lt"/>
                          <a:ea typeface="+mn-ea"/>
                          <a:cs typeface="+mn-cs"/>
                        </a:rPr>
                        <a:t> 2</a:t>
                      </a:r>
                      <a:r>
                        <a:rPr lang="en-US" sz="2400" kern="1200" dirty="0" smtClean="0">
                          <a:solidFill>
                            <a:schemeClr val="accent3">
                              <a:lumMod val="75000"/>
                            </a:schemeClr>
                          </a:solidFill>
                          <a:latin typeface="+mn-lt"/>
                          <a:ea typeface="+mn-ea"/>
                          <a:cs typeface="+mn-cs"/>
                        </a:rPr>
                        <a:t>.</a:t>
                      </a:r>
                    </a:p>
                  </a:txBody>
                  <a:tcPr marT="45725" marB="45725"/>
                </a:tc>
              </a:tr>
            </a:tbl>
          </a:graphicData>
        </a:graphic>
      </p:graphicFrame>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43</a:t>
            </a:fld>
            <a:endParaRPr lang="en-US" dirty="0"/>
          </a:p>
        </p:txBody>
      </p:sp>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63646" y="19535"/>
            <a:ext cx="858190" cy="1457325"/>
          </a:xfrm>
          <a:prstGeom prst="rect">
            <a:avLst/>
          </a:prstGeom>
        </p:spPr>
      </p:pic>
    </p:spTree>
    <p:extLst>
      <p:ext uri="{BB962C8B-B14F-4D97-AF65-F5344CB8AC3E}">
        <p14:creationId xmlns:p14="http://schemas.microsoft.com/office/powerpoint/2010/main" val="1088343087"/>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normAutofit/>
          </a:bodyPr>
          <a:lstStyle/>
          <a:p>
            <a:r>
              <a:rPr lang="en-US" dirty="0" smtClean="0"/>
              <a:t>Activity 3: Reading, Writing, and Speaking with Evidence </a:t>
            </a:r>
          </a:p>
        </p:txBody>
      </p:sp>
      <p:sp>
        <p:nvSpPr>
          <p:cNvPr id="4" name="Text Placeholder 3"/>
          <p:cNvSpPr>
            <a:spLocks noGrp="1"/>
          </p:cNvSpPr>
          <p:nvPr>
            <p:ph type="body" idx="1"/>
          </p:nvPr>
        </p:nvSpPr>
        <p:spPr>
          <a:xfrm>
            <a:off x="623888" y="4257858"/>
            <a:ext cx="7886700" cy="1107996"/>
          </a:xfrm>
        </p:spPr>
        <p:txBody>
          <a:bodyPr/>
          <a:lstStyle/>
          <a:p>
            <a:r>
              <a:rPr lang="en-US" dirty="0"/>
              <a:t>Reading, Writing, and Speaking </a:t>
            </a:r>
            <a:r>
              <a:rPr lang="en-US" dirty="0" smtClean="0"/>
              <a:t/>
            </a:r>
            <a:br>
              <a:rPr lang="en-US" dirty="0" smtClean="0"/>
            </a:br>
            <a:r>
              <a:rPr lang="en-US" dirty="0" smtClean="0"/>
              <a:t>with </a:t>
            </a:r>
            <a:r>
              <a:rPr lang="en-US" dirty="0"/>
              <a:t>Evidence </a:t>
            </a:r>
          </a:p>
        </p:txBody>
      </p:sp>
      <p:sp>
        <p:nvSpPr>
          <p:cNvPr id="6" name="Slide Number Placeholder 5"/>
          <p:cNvSpPr>
            <a:spLocks noGrp="1"/>
          </p:cNvSpPr>
          <p:nvPr>
            <p:ph type="sldNum" sz="quarter" idx="12"/>
          </p:nvPr>
        </p:nvSpPr>
        <p:spPr/>
        <p:txBody>
          <a:bodyPr/>
          <a:lstStyle/>
          <a:p>
            <a:fld id="{EE3D4692-A625-460F-A072-DE10EEAA5719}" type="slidenum">
              <a:rPr lang="en-US" smtClean="0"/>
              <a:pPr/>
              <a:t>31</a:t>
            </a:fld>
            <a:endParaRPr lang="en-US" dirty="0"/>
          </a:p>
        </p:txBody>
      </p:sp>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7756234" y="2049807"/>
            <a:ext cx="1262044" cy="2143125"/>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1018298" y="5433812"/>
            <a:ext cx="947738" cy="1033463"/>
          </a:xfrm>
          <a:prstGeom prst="rect">
            <a:avLst/>
          </a:prstGeom>
          <a:noFill/>
          <a:ln w="9525">
            <a:noFill/>
            <a:miter lim="800000"/>
            <a:headEnd/>
            <a:tailEnd/>
          </a:ln>
        </p:spPr>
      </p:pic>
      <p:sp>
        <p:nvSpPr>
          <p:cNvPr id="11" name="TextBox 5"/>
          <p:cNvSpPr txBox="1">
            <a:spLocks noChangeArrowheads="1"/>
          </p:cNvSpPr>
          <p:nvPr/>
        </p:nvSpPr>
        <p:spPr bwMode="auto">
          <a:xfrm>
            <a:off x="876551" y="5532276"/>
            <a:ext cx="1295400" cy="369888"/>
          </a:xfrm>
          <a:prstGeom prst="rect">
            <a:avLst/>
          </a:prstGeom>
          <a:noFill/>
          <a:ln w="9525">
            <a:noFill/>
            <a:miter lim="800000"/>
            <a:headEnd/>
            <a:tailEnd/>
          </a:ln>
        </p:spPr>
        <p:txBody>
          <a:bodyPr>
            <a:spAutoFit/>
          </a:bodyPr>
          <a:lstStyle/>
          <a:p>
            <a:pPr algn="ctr" eaLnBrk="1" hangingPunct="1"/>
            <a:r>
              <a:rPr lang="en-US" dirty="0" smtClean="0"/>
              <a:t>Page 14 </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smtClean="0"/>
              <a:t>#2 Shift in the Use of Evidence</a:t>
            </a:r>
          </a:p>
        </p:txBody>
      </p:sp>
      <p:graphicFrame>
        <p:nvGraphicFramePr>
          <p:cNvPr id="3" name="Diagram 2"/>
          <p:cNvGraphicFramePr/>
          <p:nvPr>
            <p:extLst>
              <p:ext uri="{D42A27DB-BD31-4B8C-83A1-F6EECF244321}">
                <p14:modId xmlns:p14="http://schemas.microsoft.com/office/powerpoint/2010/main" val="1977730525"/>
              </p:ext>
            </p:extLst>
          </p:nvPr>
        </p:nvGraphicFramePr>
        <p:xfrm>
          <a:off x="330200" y="915691"/>
          <a:ext cx="8207248" cy="49891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0"/>
          </p:nvPr>
        </p:nvSpPr>
        <p:spPr/>
        <p:txBody>
          <a:bodyPr/>
          <a:lstStyle/>
          <a:p>
            <a:r>
              <a:rPr lang="en-US" smtClean="0"/>
              <a:t> </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32</a:t>
            </a:fld>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Title 1"/>
          <p:cNvSpPr>
            <a:spLocks noGrp="1"/>
          </p:cNvSpPr>
          <p:nvPr>
            <p:ph type="title"/>
          </p:nvPr>
        </p:nvSpPr>
        <p:spPr/>
        <p:txBody>
          <a:bodyPr>
            <a:normAutofit fontScale="90000"/>
          </a:bodyPr>
          <a:lstStyle/>
          <a:p>
            <a:r>
              <a:rPr lang="en-US" dirty="0" smtClean="0"/>
              <a:t>Reading, Writing, and Speaking Grounded in Evidence from Text – Why? </a:t>
            </a:r>
          </a:p>
        </p:txBody>
      </p:sp>
      <p:sp>
        <p:nvSpPr>
          <p:cNvPr id="3" name="Rectangle 2"/>
          <p:cNvSpPr/>
          <p:nvPr/>
        </p:nvSpPr>
        <p:spPr>
          <a:xfrm>
            <a:off x="2895600" y="1401601"/>
            <a:ext cx="6248400" cy="4329903"/>
          </a:xfrm>
          <a:prstGeom prst="rect">
            <a:avLst/>
          </a:prstGeom>
        </p:spPr>
        <p:txBody>
          <a:bodyPr wrap="square">
            <a:spAutoFit/>
          </a:bodyPr>
          <a:lstStyle/>
          <a:p>
            <a:pPr marL="342900" indent="-342900" eaLnBrk="1" hangingPunct="1">
              <a:lnSpc>
                <a:spcPct val="114000"/>
              </a:lnSpc>
              <a:spcBef>
                <a:spcPts val="1200"/>
              </a:spcBef>
              <a:buClr>
                <a:srgbClr val="000000"/>
              </a:buClr>
              <a:buSzPct val="132000"/>
              <a:buFont typeface="Arial" panose="020B0604020202020204" pitchFamily="34" charset="0"/>
              <a:buChar char="•"/>
              <a:defRPr/>
            </a:pPr>
            <a:r>
              <a:rPr lang="en-US" altLang="en-US" sz="2800" dirty="0">
                <a:solidFill>
                  <a:schemeClr val="tx2"/>
                </a:solidFill>
                <a:sym typeface="Arial" panose="020B0604020202020204" pitchFamily="34" charset="0"/>
              </a:rPr>
              <a:t>College and workplace writing requires evidence</a:t>
            </a:r>
          </a:p>
          <a:p>
            <a:pPr marL="342900" indent="-342900" eaLnBrk="1" hangingPunct="1">
              <a:lnSpc>
                <a:spcPct val="114000"/>
              </a:lnSpc>
              <a:spcBef>
                <a:spcPts val="1200"/>
              </a:spcBef>
              <a:buClr>
                <a:srgbClr val="000000"/>
              </a:buClr>
              <a:buSzPct val="132000"/>
              <a:buFont typeface="Arial" panose="020B0604020202020204" pitchFamily="34" charset="0"/>
              <a:buChar char="•"/>
              <a:defRPr/>
            </a:pPr>
            <a:r>
              <a:rPr lang="en-US" altLang="en-US" sz="2800" dirty="0">
                <a:solidFill>
                  <a:schemeClr val="tx2"/>
                </a:solidFill>
                <a:sym typeface="Arial" panose="020B0604020202020204" pitchFamily="34" charset="0"/>
              </a:rPr>
              <a:t>ELA/Literacy standards focus on </a:t>
            </a:r>
            <a:r>
              <a:rPr lang="en-US" altLang="en-US" sz="2800" dirty="0" smtClean="0">
                <a:solidFill>
                  <a:schemeClr val="tx2"/>
                </a:solidFill>
                <a:sym typeface="Arial" panose="020B0604020202020204" pitchFamily="34" charset="0"/>
              </a:rPr>
              <a:t>comprehending </a:t>
            </a:r>
            <a:r>
              <a:rPr lang="en-US" altLang="en-US" sz="2800" dirty="0">
                <a:solidFill>
                  <a:schemeClr val="tx2"/>
                </a:solidFill>
                <a:sym typeface="Arial" panose="020B0604020202020204" pitchFamily="34" charset="0"/>
              </a:rPr>
              <a:t>and communicating knowledge gained from text </a:t>
            </a:r>
          </a:p>
          <a:p>
            <a:pPr marL="342900" indent="-342900" eaLnBrk="1" hangingPunct="1">
              <a:lnSpc>
                <a:spcPct val="114000"/>
              </a:lnSpc>
              <a:spcBef>
                <a:spcPts val="1200"/>
              </a:spcBef>
              <a:buClr>
                <a:srgbClr val="000000"/>
              </a:buClr>
              <a:buSzPct val="132000"/>
              <a:buFont typeface="Arial" panose="020B0604020202020204" pitchFamily="34" charset="0"/>
              <a:buChar char="•"/>
              <a:defRPr/>
            </a:pPr>
            <a:r>
              <a:rPr lang="en-US" altLang="en-US" sz="2800" dirty="0">
                <a:solidFill>
                  <a:schemeClr val="tx2"/>
                </a:solidFill>
                <a:sym typeface="Arial" panose="020B0604020202020204" pitchFamily="34" charset="0"/>
              </a:rPr>
              <a:t>Being able to locate and deploy evidence are hallmarks of  strong readers and </a:t>
            </a:r>
            <a:r>
              <a:rPr lang="en-US" altLang="en-US" sz="2800" dirty="0" smtClean="0">
                <a:solidFill>
                  <a:schemeClr val="tx2"/>
                </a:solidFill>
                <a:sym typeface="Arial" panose="020B0604020202020204" pitchFamily="34" charset="0"/>
              </a:rPr>
              <a:t>writers</a:t>
            </a:r>
            <a:endParaRPr lang="en-US" altLang="en-US" sz="2800" dirty="0">
              <a:solidFill>
                <a:srgbClr val="000000"/>
              </a:solidFill>
              <a:sym typeface="Arial" panose="020B0604020202020204" pitchFamily="34" charset="0"/>
            </a:endParaRPr>
          </a:p>
        </p:txBody>
      </p:sp>
      <p:sp>
        <p:nvSpPr>
          <p:cNvPr id="2" name="Footer Placeholder 1"/>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33</a:t>
            </a:fld>
            <a:endParaRPr lang="en-US" dirty="0"/>
          </a:p>
        </p:txBody>
      </p:sp>
      <p:pic>
        <p:nvPicPr>
          <p:cNvPr id="8" name="Picture 7" descr="Students%20working%20together%20260_tcm4-630772.jpg"/>
          <p:cNvPicPr>
            <a:picLocks noChangeAspect="1"/>
          </p:cNvPicPr>
          <p:nvPr/>
        </p:nvPicPr>
        <p:blipFill>
          <a:blip r:embed="rId3" cstate="print"/>
          <a:srcRect/>
          <a:stretch>
            <a:fillRect/>
          </a:stretch>
        </p:blipFill>
        <p:spPr bwMode="auto">
          <a:xfrm>
            <a:off x="381000" y="2139581"/>
            <a:ext cx="2289926" cy="2275115"/>
          </a:xfrm>
          <a:prstGeom prst="rect">
            <a:avLst/>
          </a:prstGeom>
          <a:noFill/>
          <a:ln w="9525">
            <a:noFill/>
            <a:miter lim="800000"/>
            <a:headEnd/>
            <a:tailEnd/>
          </a:ln>
          <a:effectLst/>
          <a:scene3d>
            <a:camera prst="orthographicFront">
              <a:rot lat="0" lon="0" rev="0"/>
            </a:camera>
            <a:lightRig rig="contrasting" dir="t">
              <a:rot lat="0" lon="0" rev="7800000"/>
            </a:lightRig>
          </a:scene3d>
          <a:sp3d>
            <a:bevelT w="139700" h="139700"/>
          </a:sp3d>
        </p:spPr>
      </p:pic>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itle 3"/>
          <p:cNvSpPr>
            <a:spLocks noGrp="1"/>
          </p:cNvSpPr>
          <p:nvPr>
            <p:ph type="title"/>
          </p:nvPr>
        </p:nvSpPr>
        <p:spPr/>
        <p:txBody>
          <a:bodyPr/>
          <a:lstStyle/>
          <a:p>
            <a:r>
              <a:rPr lang="en-US" smtClean="0"/>
              <a:t>What is Close Reading?</a:t>
            </a:r>
            <a:endParaRPr lang="en-US" dirty="0" smtClean="0"/>
          </a:p>
        </p:txBody>
      </p:sp>
      <p:sp>
        <p:nvSpPr>
          <p:cNvPr id="88069" name="Content Placeholder 2"/>
          <p:cNvSpPr>
            <a:spLocks noGrp="1"/>
          </p:cNvSpPr>
          <p:nvPr>
            <p:ph type="body" sz="quarter" idx="10"/>
          </p:nvPr>
        </p:nvSpPr>
        <p:spPr>
          <a:xfrm>
            <a:off x="381000" y="1081471"/>
            <a:ext cx="4841929" cy="4696670"/>
          </a:xfrm>
        </p:spPr>
        <p:txBody>
          <a:bodyPr/>
          <a:lstStyle/>
          <a:p>
            <a:r>
              <a:rPr lang="en-US" dirty="0" smtClean="0"/>
              <a:t>“Close, analytic reading stresses engaging with a text of sufficient complexity directly and examining meaning thoroughly and methodically, encouraging students to read and reread deliberately.”</a:t>
            </a:r>
          </a:p>
          <a:p>
            <a:pPr marL="0" indent="0">
              <a:spcBef>
                <a:spcPts val="1200"/>
              </a:spcBef>
              <a:buNone/>
            </a:pPr>
            <a:r>
              <a:rPr lang="en-US" sz="2000" dirty="0" smtClean="0">
                <a:solidFill>
                  <a:srgbClr val="0000FF"/>
                </a:solidFill>
              </a:rPr>
              <a:t>Source: Structure of the Model Content Frameworks for ELA/Literacy, 2012, p. 7</a:t>
            </a:r>
          </a:p>
        </p:txBody>
      </p:sp>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34</a:t>
            </a:fld>
            <a:endParaRPr lang="en-US" dirty="0"/>
          </a:p>
        </p:txBody>
      </p:sp>
      <p:pic>
        <p:nvPicPr>
          <p:cNvPr id="7" name="Picture Placeholder 5" descr="large_WEB-QueensRead.jpg"/>
          <p:cNvPicPr>
            <a:picLocks noChangeAspect="1"/>
          </p:cNvPicPr>
          <p:nvPr/>
        </p:nvPicPr>
        <p:blipFill>
          <a:blip r:embed="rId3" cstate="print"/>
          <a:stretch>
            <a:fillRect/>
          </a:stretch>
        </p:blipFill>
        <p:spPr>
          <a:xfrm>
            <a:off x="5580939" y="1280160"/>
            <a:ext cx="2824050" cy="3657600"/>
          </a:xfrm>
          <a:prstGeom prst="rect">
            <a:avLst/>
          </a:prstGeom>
          <a:ln>
            <a:solidFill>
              <a:schemeClr val="accent1"/>
            </a:solidFill>
          </a:ln>
        </p:spPr>
      </p:pic>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hape 143"/>
          <p:cNvSpPr>
            <a:spLocks noGrp="1"/>
          </p:cNvSpPr>
          <p:nvPr>
            <p:ph type="title"/>
          </p:nvPr>
        </p:nvSpPr>
        <p:spPr/>
        <p:txBody>
          <a:bodyPr/>
          <a:lstStyle/>
          <a:p>
            <a:r>
              <a:rPr lang="en-US" dirty="0" smtClean="0">
                <a:sym typeface="Arial" pitchFamily="34" charset="0"/>
              </a:rPr>
              <a:t>Text-Dependent Questions</a:t>
            </a:r>
          </a:p>
        </p:txBody>
      </p:sp>
      <p:sp>
        <p:nvSpPr>
          <p:cNvPr id="90115" name="Shape 136"/>
          <p:cNvSpPr>
            <a:spLocks noGrp="1"/>
          </p:cNvSpPr>
          <p:nvPr>
            <p:ph type="body" sz="quarter" idx="10"/>
          </p:nvPr>
        </p:nvSpPr>
        <p:spPr>
          <a:xfrm>
            <a:off x="288925" y="1771150"/>
            <a:ext cx="4033454" cy="4016875"/>
          </a:xfrm>
        </p:spPr>
        <p:txBody>
          <a:bodyPr>
            <a:normAutofit fontScale="92500" lnSpcReduction="10000"/>
          </a:bodyPr>
          <a:lstStyle/>
          <a:p>
            <a:pPr>
              <a:lnSpc>
                <a:spcPct val="100000"/>
              </a:lnSpc>
              <a:buClr>
                <a:srgbClr val="000000"/>
              </a:buClr>
              <a:buSzPct val="173000"/>
            </a:pPr>
            <a:r>
              <a:rPr lang="en-US" sz="2400" dirty="0">
                <a:solidFill>
                  <a:schemeClr val="tx2">
                    <a:lumMod val="75000"/>
                  </a:schemeClr>
                </a:solidFill>
                <a:sym typeface="Arial" charset="0"/>
              </a:rPr>
              <a:t>In “Letter from a Birmingham Jail,” Dr. King discusses nonviolent protest.  Discuss, in writing, a time when you wanted to fight against something that you felt was unfair.</a:t>
            </a:r>
          </a:p>
          <a:p>
            <a:pPr>
              <a:lnSpc>
                <a:spcPct val="100000"/>
              </a:lnSpc>
              <a:buClr>
                <a:srgbClr val="000000"/>
              </a:buClr>
              <a:buSzPct val="173000"/>
            </a:pPr>
            <a:r>
              <a:rPr lang="en-US" sz="2400" dirty="0">
                <a:solidFill>
                  <a:schemeClr val="tx2">
                    <a:lumMod val="75000"/>
                  </a:schemeClr>
                </a:solidFill>
                <a:sym typeface="Arial" charset="0"/>
              </a:rPr>
              <a:t>In “The Gettysburg Address,” Lincoln says the nation is dedicated to the proposition that all men are created equal.  Why is equality an important value to promote?</a:t>
            </a:r>
          </a:p>
          <a:p>
            <a:pPr>
              <a:buClr>
                <a:srgbClr val="000000"/>
              </a:buClr>
              <a:buSzPct val="173000"/>
            </a:pPr>
            <a:endParaRPr lang="en-US" sz="2400" dirty="0">
              <a:solidFill>
                <a:schemeClr val="tx2">
                  <a:lumMod val="75000"/>
                </a:schemeClr>
              </a:solidFill>
              <a:sym typeface="Arial" charset="0"/>
            </a:endParaRPr>
          </a:p>
          <a:p>
            <a:pPr marL="0" indent="0">
              <a:buNone/>
            </a:pPr>
            <a:endParaRPr lang="en-US" sz="2200" dirty="0" smtClean="0">
              <a:solidFill>
                <a:schemeClr val="tx2">
                  <a:lumMod val="75000"/>
                </a:schemeClr>
              </a:solidFill>
              <a:sym typeface="Arial" pitchFamily="34" charset="0"/>
            </a:endParaRPr>
          </a:p>
        </p:txBody>
      </p:sp>
      <p:sp>
        <p:nvSpPr>
          <p:cNvPr id="90116" name="Shape 137"/>
          <p:cNvSpPr>
            <a:spLocks noGrp="1"/>
          </p:cNvSpPr>
          <p:nvPr>
            <p:ph sz="half" idx="4294967295"/>
          </p:nvPr>
        </p:nvSpPr>
        <p:spPr>
          <a:xfrm>
            <a:off x="5257800" y="1825625"/>
            <a:ext cx="3886200" cy="4061967"/>
          </a:xfrm>
        </p:spPr>
        <p:txBody>
          <a:bodyPr>
            <a:normAutofit/>
          </a:bodyPr>
          <a:lstStyle/>
          <a:p>
            <a:pPr>
              <a:buClr>
                <a:srgbClr val="000000"/>
              </a:buClr>
              <a:buSzPct val="173000"/>
            </a:pPr>
            <a:r>
              <a:rPr lang="en-US" sz="2200" dirty="0">
                <a:solidFill>
                  <a:schemeClr val="tx2">
                    <a:lumMod val="75000"/>
                  </a:schemeClr>
                </a:solidFill>
                <a:sym typeface="Arial"/>
              </a:rPr>
              <a:t>What can you infer from King’s letter about the letter that he received</a:t>
            </a:r>
            <a:r>
              <a:rPr lang="en-US" sz="2200" dirty="0" smtClean="0">
                <a:solidFill>
                  <a:schemeClr val="tx2">
                    <a:lumMod val="75000"/>
                  </a:schemeClr>
                </a:solidFill>
                <a:sym typeface="Arial"/>
              </a:rPr>
              <a:t>?</a:t>
            </a:r>
          </a:p>
          <a:p>
            <a:pPr>
              <a:buClr>
                <a:srgbClr val="000000"/>
              </a:buClr>
              <a:buSzPct val="173000"/>
            </a:pPr>
            <a:endParaRPr lang="en-US" sz="2200" dirty="0">
              <a:solidFill>
                <a:schemeClr val="tx2">
                  <a:lumMod val="75000"/>
                </a:schemeClr>
              </a:solidFill>
              <a:sym typeface="Arial"/>
            </a:endParaRPr>
          </a:p>
          <a:p>
            <a:pPr>
              <a:buClr>
                <a:srgbClr val="000000"/>
              </a:buClr>
              <a:buSzPct val="173000"/>
            </a:pPr>
            <a:endParaRPr lang="en-US" sz="2200" dirty="0" smtClean="0">
              <a:solidFill>
                <a:schemeClr val="tx2">
                  <a:lumMod val="75000"/>
                </a:schemeClr>
              </a:solidFill>
              <a:sym typeface="Arial"/>
            </a:endParaRPr>
          </a:p>
          <a:p>
            <a:pPr>
              <a:buClr>
                <a:srgbClr val="000000"/>
              </a:buClr>
              <a:buSzPct val="173000"/>
            </a:pPr>
            <a:endParaRPr lang="en-US" sz="2200" dirty="0">
              <a:solidFill>
                <a:schemeClr val="tx2">
                  <a:lumMod val="75000"/>
                </a:schemeClr>
              </a:solidFill>
              <a:sym typeface="Arial"/>
            </a:endParaRPr>
          </a:p>
          <a:p>
            <a:pPr>
              <a:buClr>
                <a:srgbClr val="000000"/>
              </a:buClr>
              <a:buSzPct val="173000"/>
            </a:pPr>
            <a:r>
              <a:rPr lang="en-US" sz="2200" dirty="0">
                <a:solidFill>
                  <a:schemeClr val="dk1"/>
                </a:solidFill>
                <a:ea typeface="Arial"/>
                <a:cs typeface="Arial"/>
                <a:sym typeface="Arial"/>
              </a:rPr>
              <a:t>“</a:t>
            </a:r>
            <a:r>
              <a:rPr lang="en-US" sz="2200" dirty="0">
                <a:solidFill>
                  <a:schemeClr val="tx2">
                    <a:lumMod val="75000"/>
                  </a:schemeClr>
                </a:solidFill>
                <a:sym typeface="Arial"/>
              </a:rPr>
              <a:t>The Gettysburg Address” mentions the year 1776.  According to Lincoln’s speech, why is this year significant to the events described in the speech?</a:t>
            </a:r>
          </a:p>
          <a:p>
            <a:pPr>
              <a:buClr>
                <a:srgbClr val="000000"/>
              </a:buClr>
              <a:buSzPct val="173000"/>
            </a:pPr>
            <a:endParaRPr lang="en-US" sz="2400" dirty="0" smtClean="0">
              <a:solidFill>
                <a:schemeClr val="tx2">
                  <a:lumMod val="75000"/>
                </a:schemeClr>
              </a:solidFill>
              <a:sym typeface="Arial" pitchFamily="34" charset="0"/>
            </a:endParaRPr>
          </a:p>
          <a:p>
            <a:pPr marL="0" indent="0">
              <a:buNone/>
            </a:pPr>
            <a:endParaRPr lang="en-US" sz="2400" dirty="0" smtClean="0">
              <a:solidFill>
                <a:schemeClr val="tx2">
                  <a:lumMod val="75000"/>
                </a:schemeClr>
              </a:solidFill>
              <a:sym typeface="Arial" pitchFamily="34" charset="0"/>
            </a:endParaRPr>
          </a:p>
          <a:p>
            <a:pPr marL="0" indent="0">
              <a:buNone/>
            </a:pPr>
            <a:endParaRPr lang="en-US" dirty="0" smtClean="0">
              <a:sym typeface="Arial" pitchFamily="34" charset="0"/>
            </a:endParaRPr>
          </a:p>
          <a:p>
            <a:endParaRPr lang="en-US" dirty="0" smtClean="0">
              <a:sym typeface="Arial" pitchFamily="34" charset="0"/>
            </a:endParaRPr>
          </a:p>
          <a:p>
            <a:endParaRPr lang="en-US" dirty="0" smtClean="0">
              <a:sym typeface="Arial" pitchFamily="34" charset="0"/>
            </a:endParaRPr>
          </a:p>
          <a:p>
            <a:endParaRPr lang="en-US" dirty="0" smtClean="0">
              <a:sym typeface="Arial" pitchFamily="34" charset="0"/>
            </a:endParaRPr>
          </a:p>
          <a:p>
            <a:endParaRPr lang="en-US" dirty="0" smtClean="0">
              <a:sym typeface="Arial" pitchFamily="34" charset="0"/>
            </a:endParaRPr>
          </a:p>
          <a:p>
            <a:endParaRPr lang="en-US" dirty="0" smtClean="0">
              <a:sym typeface="Arial" pitchFamily="34" charset="0"/>
            </a:endParaRPr>
          </a:p>
        </p:txBody>
      </p:sp>
      <p:sp>
        <p:nvSpPr>
          <p:cNvPr id="90117" name="Shape 139"/>
          <p:cNvSpPr txBox="1">
            <a:spLocks noChangeArrowheads="1"/>
          </p:cNvSpPr>
          <p:nvPr/>
        </p:nvSpPr>
        <p:spPr bwMode="auto">
          <a:xfrm>
            <a:off x="228600" y="6122988"/>
            <a:ext cx="533400" cy="460375"/>
          </a:xfrm>
          <a:prstGeom prst="rect">
            <a:avLst/>
          </a:prstGeom>
          <a:noFill/>
          <a:ln w="9525">
            <a:noFill/>
            <a:miter lim="800000"/>
            <a:headEnd/>
            <a:tailEnd/>
          </a:ln>
        </p:spPr>
        <p:txBody>
          <a:bodyPr lIns="91425" tIns="45700" rIns="91425" bIns="45700">
            <a:spAutoFit/>
          </a:bodyPr>
          <a:lstStyle/>
          <a:p>
            <a:pPr algn="ctr" eaLnBrk="1" hangingPunct="1">
              <a:buClr>
                <a:srgbClr val="000000"/>
              </a:buClr>
              <a:buSzPct val="25000"/>
              <a:buFont typeface="Arial" pitchFamily="34" charset="0"/>
              <a:buNone/>
            </a:pPr>
            <a:r>
              <a:rPr lang="en-US"/>
              <a:t> </a:t>
            </a:r>
          </a:p>
        </p:txBody>
      </p:sp>
      <p:sp>
        <p:nvSpPr>
          <p:cNvPr id="2" name="TextBox 1"/>
          <p:cNvSpPr txBox="1"/>
          <p:nvPr/>
        </p:nvSpPr>
        <p:spPr>
          <a:xfrm>
            <a:off x="457200" y="1143000"/>
            <a:ext cx="4022725" cy="533400"/>
          </a:xfrm>
          <a:prstGeom prst="rect">
            <a:avLst/>
          </a:prstGeom>
          <a:solidFill>
            <a:schemeClr val="accent1">
              <a:lumMod val="20000"/>
              <a:lumOff val="80000"/>
            </a:schemeClr>
          </a:solidFill>
          <a:effectLst>
            <a:outerShdw blurRad="50800" dist="38100" dir="2700000" algn="tl" rotWithShape="0">
              <a:prstClr val="black">
                <a:alpha val="40000"/>
              </a:prstClr>
            </a:outerShdw>
          </a:effectLst>
        </p:spPr>
        <p:txBody>
          <a:bodyPr anchor="ctr">
            <a:normAutofit/>
          </a:bodyPr>
          <a:lstStyle/>
          <a:p>
            <a:pPr eaLnBrk="1" fontAlgn="auto" hangingPunct="1">
              <a:spcBef>
                <a:spcPts val="0"/>
              </a:spcBef>
              <a:spcAft>
                <a:spcPts val="0"/>
              </a:spcAft>
              <a:defRPr/>
            </a:pPr>
            <a:r>
              <a:rPr lang="en-US" sz="2400" b="1" kern="0" dirty="0">
                <a:solidFill>
                  <a:schemeClr val="tx1">
                    <a:lumMod val="85000"/>
                    <a:lumOff val="15000"/>
                  </a:schemeClr>
                </a:solidFill>
                <a:latin typeface="Arial"/>
                <a:ea typeface="Arial"/>
                <a:cs typeface="Arial"/>
                <a:sym typeface="Arial"/>
              </a:rPr>
              <a:t>Not Text-Dependent</a:t>
            </a:r>
          </a:p>
        </p:txBody>
      </p:sp>
      <p:grpSp>
        <p:nvGrpSpPr>
          <p:cNvPr id="3" name="Group 2"/>
          <p:cNvGrpSpPr>
            <a:grpSpLocks/>
          </p:cNvGrpSpPr>
          <p:nvPr/>
        </p:nvGrpSpPr>
        <p:grpSpPr bwMode="auto">
          <a:xfrm>
            <a:off x="4306533" y="1825625"/>
            <a:ext cx="699420" cy="3962400"/>
            <a:chOff x="4477087" y="1147373"/>
            <a:chExt cx="550660" cy="3962398"/>
          </a:xfrm>
        </p:grpSpPr>
        <p:cxnSp>
          <p:nvCxnSpPr>
            <p:cNvPr id="138" name="Shape 138"/>
            <p:cNvCxnSpPr/>
            <p:nvPr/>
          </p:nvCxnSpPr>
          <p:spPr>
            <a:xfrm flipH="1">
              <a:off x="4699163" y="1147373"/>
              <a:ext cx="26013" cy="3962398"/>
            </a:xfrm>
            <a:prstGeom prst="straightConnector1">
              <a:avLst/>
            </a:prstGeom>
            <a:noFill/>
            <a:ln w="19050" cap="flat">
              <a:solidFill>
                <a:schemeClr val="tx2">
                  <a:lumMod val="50000"/>
                </a:schemeClr>
              </a:solidFill>
              <a:prstDash val="solid"/>
              <a:round/>
              <a:headEnd type="none" w="med" len="med"/>
              <a:tailEnd type="none" w="med" len="med"/>
            </a:ln>
          </p:spPr>
        </p:cxnSp>
        <p:sp>
          <p:nvSpPr>
            <p:cNvPr id="140" name="Shape 140"/>
            <p:cNvSpPr/>
            <p:nvPr/>
          </p:nvSpPr>
          <p:spPr>
            <a:xfrm rot="10800000" flipH="1">
              <a:off x="4478739" y="1177038"/>
              <a:ext cx="549008" cy="735013"/>
            </a:xfrm>
            <a:prstGeom prst="rightArrow">
              <a:avLst>
                <a:gd name="adj1" fmla="val 50000"/>
                <a:gd name="adj2" fmla="val 46216"/>
              </a:avLst>
            </a:prstGeom>
            <a:solidFill>
              <a:schemeClr val="tx2">
                <a:lumMod val="60000"/>
                <a:lumOff val="40000"/>
              </a:schemeClr>
            </a:solidFill>
            <a:ln w="9525" cap="flat">
              <a:noFill/>
              <a:prstDash val="solid"/>
              <a:round/>
              <a:headEnd type="none" w="med" len="med"/>
              <a:tailEnd type="none" w="med" len="med"/>
            </a:ln>
          </p:spPr>
          <p:txBody>
            <a:bodyPr lIns="91425" tIns="45700" rIns="91425" bIns="45700" anchor="ctr">
              <a:spAutoFit/>
            </a:bodyPr>
            <a:lstStyle/>
            <a:p>
              <a:pPr eaLnBrk="1" fontAlgn="auto" hangingPunct="1">
                <a:spcBef>
                  <a:spcPts val="0"/>
                </a:spcBef>
                <a:spcAft>
                  <a:spcPts val="0"/>
                </a:spcAft>
                <a:defRPr/>
              </a:pPr>
              <a:endParaRPr kern="0" dirty="0">
                <a:latin typeface="Arial"/>
                <a:ea typeface="Arial"/>
                <a:cs typeface="Arial"/>
                <a:sym typeface="Arial"/>
              </a:endParaRPr>
            </a:p>
          </p:txBody>
        </p:sp>
        <p:sp>
          <p:nvSpPr>
            <p:cNvPr id="12" name="Shape 140"/>
            <p:cNvSpPr/>
            <p:nvPr/>
          </p:nvSpPr>
          <p:spPr>
            <a:xfrm rot="10800000" flipH="1">
              <a:off x="4478739" y="2506661"/>
              <a:ext cx="549008" cy="735012"/>
            </a:xfrm>
            <a:prstGeom prst="rightArrow">
              <a:avLst>
                <a:gd name="adj1" fmla="val 50000"/>
                <a:gd name="adj2" fmla="val 50000"/>
              </a:avLst>
            </a:prstGeom>
            <a:solidFill>
              <a:schemeClr val="tx2">
                <a:lumMod val="60000"/>
                <a:lumOff val="40000"/>
              </a:schemeClr>
            </a:solidFill>
            <a:ln w="9525" cap="flat">
              <a:noFill/>
              <a:prstDash val="solid"/>
              <a:round/>
              <a:headEnd type="none" w="med" len="med"/>
              <a:tailEnd type="none" w="med" len="med"/>
            </a:ln>
          </p:spPr>
          <p:txBody>
            <a:bodyPr lIns="91425" tIns="45700" rIns="91425" bIns="45700" anchor="ctr">
              <a:spAutoFit/>
            </a:bodyPr>
            <a:lstStyle/>
            <a:p>
              <a:pPr eaLnBrk="1" fontAlgn="auto" hangingPunct="1">
                <a:spcBef>
                  <a:spcPts val="0"/>
                </a:spcBef>
                <a:spcAft>
                  <a:spcPts val="0"/>
                </a:spcAft>
                <a:defRPr/>
              </a:pPr>
              <a:endParaRPr kern="0" dirty="0">
                <a:latin typeface="Arial"/>
                <a:ea typeface="Arial"/>
                <a:cs typeface="Arial"/>
                <a:sym typeface="Arial"/>
              </a:endParaRPr>
            </a:p>
          </p:txBody>
        </p:sp>
        <p:sp>
          <p:nvSpPr>
            <p:cNvPr id="18" name="Shape 140"/>
            <p:cNvSpPr/>
            <p:nvPr/>
          </p:nvSpPr>
          <p:spPr>
            <a:xfrm rot="10800000" flipH="1">
              <a:off x="4477087" y="4193532"/>
              <a:ext cx="549009" cy="733425"/>
            </a:xfrm>
            <a:prstGeom prst="rightArrow">
              <a:avLst>
                <a:gd name="adj1" fmla="val 50000"/>
                <a:gd name="adj2" fmla="val 50000"/>
              </a:avLst>
            </a:prstGeom>
            <a:solidFill>
              <a:schemeClr val="tx2">
                <a:lumMod val="60000"/>
                <a:lumOff val="40000"/>
              </a:schemeClr>
            </a:solidFill>
            <a:ln w="9525" cap="flat">
              <a:noFill/>
              <a:prstDash val="solid"/>
              <a:round/>
              <a:headEnd type="none" w="med" len="med"/>
              <a:tailEnd type="none" w="med" len="med"/>
            </a:ln>
          </p:spPr>
          <p:txBody>
            <a:bodyPr lIns="91425" tIns="45700" rIns="91425" bIns="45700" anchor="ctr">
              <a:spAutoFit/>
            </a:bodyPr>
            <a:lstStyle/>
            <a:p>
              <a:pPr eaLnBrk="1" fontAlgn="auto" hangingPunct="1">
                <a:spcBef>
                  <a:spcPts val="0"/>
                </a:spcBef>
                <a:spcAft>
                  <a:spcPts val="0"/>
                </a:spcAft>
                <a:defRPr/>
              </a:pPr>
              <a:endParaRPr kern="0" dirty="0">
                <a:latin typeface="Arial"/>
                <a:ea typeface="Arial"/>
                <a:cs typeface="Arial"/>
                <a:sym typeface="Arial"/>
              </a:endParaRPr>
            </a:p>
          </p:txBody>
        </p:sp>
      </p:grpSp>
      <p:sp>
        <p:nvSpPr>
          <p:cNvPr id="15" name="TextBox 14"/>
          <p:cNvSpPr txBox="1"/>
          <p:nvPr/>
        </p:nvSpPr>
        <p:spPr>
          <a:xfrm>
            <a:off x="5145088" y="1143000"/>
            <a:ext cx="3841750" cy="533400"/>
          </a:xfrm>
          <a:prstGeom prst="rect">
            <a:avLst/>
          </a:prstGeom>
          <a:solidFill>
            <a:schemeClr val="accent1">
              <a:lumMod val="20000"/>
              <a:lumOff val="80000"/>
            </a:schemeClr>
          </a:solidFill>
          <a:effectLst>
            <a:outerShdw blurRad="50800" dist="38100" dir="2700000" algn="tl" rotWithShape="0">
              <a:prstClr val="black">
                <a:alpha val="40000"/>
              </a:prstClr>
            </a:outerShdw>
          </a:effectLst>
        </p:spPr>
        <p:txBody>
          <a:bodyPr anchor="ctr">
            <a:normAutofit/>
          </a:bodyPr>
          <a:lstStyle/>
          <a:p>
            <a:pPr eaLnBrk="1" fontAlgn="auto" hangingPunct="1">
              <a:spcBef>
                <a:spcPts val="0"/>
              </a:spcBef>
              <a:spcAft>
                <a:spcPts val="0"/>
              </a:spcAft>
              <a:defRPr/>
            </a:pPr>
            <a:r>
              <a:rPr lang="en-US" sz="2400" b="1" kern="0" dirty="0">
                <a:solidFill>
                  <a:schemeClr val="tx1">
                    <a:lumMod val="85000"/>
                    <a:lumOff val="15000"/>
                  </a:schemeClr>
                </a:solidFill>
                <a:latin typeface="Arial"/>
                <a:ea typeface="Arial"/>
                <a:cs typeface="Arial"/>
                <a:sym typeface="Arial"/>
              </a:rPr>
              <a:t>Text-Dependent</a:t>
            </a:r>
          </a:p>
        </p:txBody>
      </p:sp>
      <p:pic>
        <p:nvPicPr>
          <p:cNvPr id="90121" name="Picture 12" descr="discussion 2.png"/>
          <p:cNvPicPr>
            <a:picLocks noChangeAspect="1"/>
          </p:cNvPicPr>
          <p:nvPr/>
        </p:nvPicPr>
        <p:blipFill>
          <a:blip r:embed="rId3" cstate="print"/>
          <a:srcRect/>
          <a:stretch>
            <a:fillRect/>
          </a:stretch>
        </p:blipFill>
        <p:spPr bwMode="auto">
          <a:xfrm>
            <a:off x="7661148" y="2500788"/>
            <a:ext cx="1266806" cy="1266806"/>
          </a:xfrm>
          <a:prstGeom prst="rect">
            <a:avLst/>
          </a:prstGeom>
          <a:noFill/>
          <a:ln w="9525">
            <a:noFill/>
            <a:miter lim="800000"/>
            <a:headEnd/>
            <a:tailEnd/>
          </a:ln>
        </p:spPr>
      </p:pic>
      <p:sp>
        <p:nvSpPr>
          <p:cNvPr id="4" name="Footer Placeholder 3"/>
          <p:cNvSpPr>
            <a:spLocks noGrp="1"/>
          </p:cNvSpPr>
          <p:nvPr>
            <p:ph type="ftr" sz="quarter" idx="11"/>
          </p:nvPr>
        </p:nvSpPr>
        <p:spPr/>
        <p:txBody>
          <a:bodyPr/>
          <a:lstStyle/>
          <a:p>
            <a:r>
              <a:rPr lang="en-US" smtClean="0"/>
              <a:t> </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35</a:t>
            </a:fld>
            <a:endParaRPr lang="en-US" dirty="0"/>
          </a:p>
        </p:txBody>
      </p:sp>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Creating Text-Dependent Questions</a:t>
            </a:r>
            <a:endParaRPr lang="en-US" dirty="0"/>
          </a:p>
        </p:txBody>
      </p:sp>
      <p:graphicFrame>
        <p:nvGraphicFramePr>
          <p:cNvPr id="8" name="Content Placeholder 7"/>
          <p:cNvGraphicFramePr>
            <a:graphicFrameLocks noGrp="1"/>
          </p:cNvGraphicFramePr>
          <p:nvPr>
            <p:ph idx="4294967295"/>
            <p:extLst>
              <p:ext uri="{D42A27DB-BD31-4B8C-83A1-F6EECF244321}">
                <p14:modId xmlns:p14="http://schemas.microsoft.com/office/powerpoint/2010/main" val="1786820747"/>
              </p:ext>
            </p:extLst>
          </p:nvPr>
        </p:nvGraphicFramePr>
        <p:xfrm>
          <a:off x="381000" y="1054961"/>
          <a:ext cx="8382000" cy="46329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36</a:t>
            </a:fld>
            <a:endParaRPr lang="en-US" dirty="0"/>
          </a:p>
        </p:txBody>
      </p:sp>
    </p:spTree>
    <p:extLst>
      <p:ext uri="{BB962C8B-B14F-4D97-AF65-F5344CB8AC3E}">
        <p14:creationId xmlns:p14="http://schemas.microsoft.com/office/powerpoint/2010/main" val="1680921072"/>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1" name="Title 2"/>
          <p:cNvSpPr>
            <a:spLocks noGrp="1"/>
          </p:cNvSpPr>
          <p:nvPr>
            <p:ph type="title"/>
          </p:nvPr>
        </p:nvSpPr>
        <p:spPr>
          <a:xfrm>
            <a:off x="921836" y="230188"/>
            <a:ext cx="7841164" cy="1049972"/>
          </a:xfrm>
        </p:spPr>
        <p:txBody>
          <a:bodyPr>
            <a:normAutofit fontScale="90000"/>
          </a:bodyPr>
          <a:lstStyle/>
          <a:p>
            <a:r>
              <a:rPr lang="en-US" dirty="0" smtClean="0"/>
              <a:t>Text-Dependent Questions: Try it Out</a:t>
            </a:r>
          </a:p>
        </p:txBody>
      </p:sp>
      <p:sp>
        <p:nvSpPr>
          <p:cNvPr id="94210" name="Content Placeholder 1"/>
          <p:cNvSpPr>
            <a:spLocks noGrp="1"/>
          </p:cNvSpPr>
          <p:nvPr>
            <p:ph type="body" sz="quarter" idx="10"/>
          </p:nvPr>
        </p:nvSpPr>
        <p:spPr>
          <a:xfrm>
            <a:off x="381000" y="1115879"/>
            <a:ext cx="8382000" cy="4701394"/>
          </a:xfrm>
        </p:spPr>
        <p:txBody>
          <a:bodyPr>
            <a:normAutofit fontScale="92500" lnSpcReduction="20000"/>
          </a:bodyPr>
          <a:lstStyle/>
          <a:p>
            <a:pPr marL="514350" indent="-514350">
              <a:lnSpc>
                <a:spcPct val="110000"/>
              </a:lnSpc>
              <a:spcBef>
                <a:spcPts val="600"/>
              </a:spcBef>
              <a:buFont typeface="+mj-lt"/>
              <a:buAutoNum type="arabicPeriod"/>
            </a:pPr>
            <a:r>
              <a:rPr lang="en-US" dirty="0" smtClean="0">
                <a:solidFill>
                  <a:schemeClr val="tx2"/>
                </a:solidFill>
              </a:rPr>
              <a:t>Working in pairs, choose one of the content-rich texts on your table.</a:t>
            </a:r>
          </a:p>
          <a:p>
            <a:pPr marL="514350" indent="-514350">
              <a:lnSpc>
                <a:spcPct val="110000"/>
              </a:lnSpc>
              <a:spcBef>
                <a:spcPts val="600"/>
              </a:spcBef>
              <a:buFont typeface="+mj-lt"/>
              <a:buAutoNum type="arabicPeriod"/>
            </a:pPr>
            <a:r>
              <a:rPr lang="en-US" dirty="0" smtClean="0">
                <a:solidFill>
                  <a:schemeClr val="accent2"/>
                </a:solidFill>
              </a:rPr>
              <a:t>Select a short excerpt from the text (three or four paragraphs).</a:t>
            </a:r>
          </a:p>
          <a:p>
            <a:pPr marL="514350" indent="-514350">
              <a:lnSpc>
                <a:spcPct val="110000"/>
              </a:lnSpc>
              <a:spcBef>
                <a:spcPts val="600"/>
              </a:spcBef>
              <a:buFont typeface="+mj-lt"/>
              <a:buAutoNum type="arabicPeriod"/>
            </a:pPr>
            <a:r>
              <a:rPr lang="en-US" dirty="0" smtClean="0">
                <a:solidFill>
                  <a:schemeClr val="accent4">
                    <a:lumMod val="75000"/>
                  </a:schemeClr>
                </a:solidFill>
              </a:rPr>
              <a:t>Determine something in the excerpt which might prove challenging to readers.</a:t>
            </a:r>
          </a:p>
          <a:p>
            <a:pPr marL="514350" indent="-514350">
              <a:lnSpc>
                <a:spcPct val="110000"/>
              </a:lnSpc>
              <a:spcBef>
                <a:spcPts val="600"/>
              </a:spcBef>
              <a:buFont typeface="+mj-lt"/>
              <a:buAutoNum type="arabicPeriod"/>
            </a:pPr>
            <a:r>
              <a:rPr lang="en-US" dirty="0" smtClean="0">
                <a:solidFill>
                  <a:schemeClr val="accent3"/>
                </a:solidFill>
              </a:rPr>
              <a:t>Write two or three text-dependent questions which  will help students address that challenge.</a:t>
            </a:r>
          </a:p>
          <a:p>
            <a:pPr marL="514350" indent="-514350">
              <a:lnSpc>
                <a:spcPct val="110000"/>
              </a:lnSpc>
              <a:spcBef>
                <a:spcPts val="600"/>
              </a:spcBef>
              <a:buFont typeface="+mj-lt"/>
              <a:buAutoNum type="arabicPeriod"/>
            </a:pPr>
            <a:r>
              <a:rPr lang="en-US" dirty="0" smtClean="0">
                <a:solidFill>
                  <a:schemeClr val="accent6">
                    <a:lumMod val="75000"/>
                  </a:schemeClr>
                </a:solidFill>
              </a:rPr>
              <a:t>Share with your table: What support will teachers need  in writing text-dependent questions?</a:t>
            </a:r>
          </a:p>
        </p:txBody>
      </p:sp>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37</a:t>
            </a:fld>
            <a:endParaRPr lang="en-US" dirty="0"/>
          </a:p>
        </p:txBody>
      </p:sp>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63646" y="19535"/>
            <a:ext cx="858190" cy="1457325"/>
          </a:xfrm>
          <a:prstGeom prst="rect">
            <a:avLst/>
          </a:prstGeom>
        </p:spPr>
      </p:pic>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2"/>
          <p:cNvSpPr>
            <a:spLocks noGrp="1"/>
          </p:cNvSpPr>
          <p:nvPr>
            <p:ph type="title"/>
          </p:nvPr>
        </p:nvSpPr>
        <p:spPr/>
        <p:txBody>
          <a:bodyPr>
            <a:normAutofit fontScale="90000"/>
          </a:bodyPr>
          <a:lstStyle/>
          <a:p>
            <a:r>
              <a:rPr lang="en-US" dirty="0" smtClean="0"/>
              <a:t>What is the Relationship Between Reading &amp; Writing?</a:t>
            </a:r>
          </a:p>
        </p:txBody>
      </p:sp>
      <p:sp>
        <p:nvSpPr>
          <p:cNvPr id="58372" name="Content Placeholder 1"/>
          <p:cNvSpPr>
            <a:spLocks noGrp="1"/>
          </p:cNvSpPr>
          <p:nvPr>
            <p:ph type="body" sz="quarter" idx="10"/>
          </p:nvPr>
        </p:nvSpPr>
        <p:spPr>
          <a:xfrm>
            <a:off x="381000" y="1630555"/>
            <a:ext cx="6641347" cy="3719592"/>
          </a:xfrm>
        </p:spPr>
        <p:txBody>
          <a:bodyPr>
            <a:normAutofit/>
          </a:bodyPr>
          <a:lstStyle/>
          <a:p>
            <a:pPr marL="0" indent="0">
              <a:lnSpc>
                <a:spcPct val="114000"/>
              </a:lnSpc>
              <a:buFont typeface="Arial" pitchFamily="34" charset="0"/>
              <a:buNone/>
            </a:pPr>
            <a:r>
              <a:rPr lang="en-US" sz="2800" dirty="0" smtClean="0"/>
              <a:t>“When reading and writing instruction include significant opportunities for students to write about text, students have the potential to improve not only content knowledge, but also skills in reading comprehension.” </a:t>
            </a:r>
          </a:p>
          <a:p>
            <a:pPr marL="0" indent="0">
              <a:lnSpc>
                <a:spcPct val="150000"/>
              </a:lnSpc>
              <a:buFont typeface="Arial" pitchFamily="34" charset="0"/>
              <a:buNone/>
            </a:pPr>
            <a:r>
              <a:rPr lang="en-US" sz="2800" dirty="0" smtClean="0"/>
              <a:t>				</a:t>
            </a:r>
          </a:p>
        </p:txBody>
      </p:sp>
      <p:pic>
        <p:nvPicPr>
          <p:cNvPr id="95237" name="Picture 8" descr="C:\Documents and Settings\jmeltzer\Local Settings\Temporary Internet Files\Content.IE5\BJQILH3M\MP900400505[1].jpg"/>
          <p:cNvPicPr>
            <a:picLocks noChangeAspect="1" noChangeArrowheads="1"/>
          </p:cNvPicPr>
          <p:nvPr/>
        </p:nvPicPr>
        <p:blipFill>
          <a:blip r:embed="rId3" cstate="print"/>
          <a:srcRect/>
          <a:stretch>
            <a:fillRect/>
          </a:stretch>
        </p:blipFill>
        <p:spPr bwMode="auto">
          <a:xfrm>
            <a:off x="6931536" y="2957225"/>
            <a:ext cx="1995488" cy="1593850"/>
          </a:xfrm>
          <a:prstGeom prst="rect">
            <a:avLst/>
          </a:prstGeom>
          <a:ln>
            <a:noFill/>
          </a:ln>
          <a:effectLst>
            <a:outerShdw blurRad="190500" algn="tl" rotWithShape="0">
              <a:srgbClr val="000000">
                <a:alpha val="70000"/>
              </a:srgbClr>
            </a:outerShdw>
          </a:effectLst>
        </p:spPr>
      </p:pic>
      <p:sp>
        <p:nvSpPr>
          <p:cNvPr id="2" name="TextBox 1"/>
          <p:cNvSpPr txBox="1"/>
          <p:nvPr/>
        </p:nvSpPr>
        <p:spPr>
          <a:xfrm>
            <a:off x="241515" y="5484760"/>
            <a:ext cx="8685509" cy="369332"/>
          </a:xfrm>
          <a:prstGeom prst="rect">
            <a:avLst/>
          </a:prstGeom>
          <a:noFill/>
        </p:spPr>
        <p:txBody>
          <a:bodyPr wrap="square" lIns="0" rIns="0" rtlCol="0">
            <a:spAutoFit/>
          </a:bodyPr>
          <a:lstStyle/>
          <a:p>
            <a:pPr algn="r"/>
            <a:r>
              <a:rPr lang="en-US" dirty="0">
                <a:solidFill>
                  <a:srgbClr val="0000FF"/>
                </a:solidFill>
              </a:rPr>
              <a:t>Graham &amp; Hebert, </a:t>
            </a:r>
            <a:r>
              <a:rPr lang="en-US" dirty="0" smtClean="0">
                <a:solidFill>
                  <a:srgbClr val="0000FF"/>
                </a:solidFill>
              </a:rPr>
              <a:t>2010. Based </a:t>
            </a:r>
            <a:r>
              <a:rPr lang="en-US" dirty="0">
                <a:solidFill>
                  <a:srgbClr val="0000FF"/>
                </a:solidFill>
              </a:rPr>
              <a:t>on a meta-analyses of 93 studies of writing </a:t>
            </a:r>
            <a:r>
              <a:rPr lang="en-US" dirty="0" smtClean="0">
                <a:solidFill>
                  <a:srgbClr val="0000FF"/>
                </a:solidFill>
              </a:rPr>
              <a:t>instruction.</a:t>
            </a:r>
            <a:endParaRPr lang="en-US" dirty="0">
              <a:solidFill>
                <a:srgbClr val="0000FF"/>
              </a:solidFill>
            </a:endParaRPr>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38</a:t>
            </a:fld>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8474</TotalTime>
  <Words>2350</Words>
  <Application>Microsoft Office PowerPoint</Application>
  <PresentationFormat>On-screen Show (4:3)</PresentationFormat>
  <Paragraphs>184</Paragraphs>
  <Slides>14</Slides>
  <Notes>14</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14</vt:i4>
      </vt:variant>
    </vt:vector>
  </HeadingPairs>
  <TitlesOfParts>
    <vt:vector size="21"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Activity 3: Reading, Writing, and Speaking with Evidence </vt:lpstr>
      <vt:lpstr>#2 Shift in the Use of Evidence</vt:lpstr>
      <vt:lpstr>Reading, Writing, and Speaking Grounded in Evidence from Text – Why? </vt:lpstr>
      <vt:lpstr>What is Close Reading?</vt:lpstr>
      <vt:lpstr>Text-Dependent Questions</vt:lpstr>
      <vt:lpstr>Creating Text-Dependent Questions</vt:lpstr>
      <vt:lpstr>Text-Dependent Questions: Try it Out</vt:lpstr>
      <vt:lpstr>What is the Relationship Between Reading &amp; Writing?</vt:lpstr>
      <vt:lpstr>Writing Grounded in Evidence from Text</vt:lpstr>
      <vt:lpstr>Purposeful Writing Emphasizes Writing to Sources</vt:lpstr>
      <vt:lpstr>Speaking Grounded in Evidence</vt:lpstr>
      <vt:lpstr>Activity 3: Instructional Shift 2</vt:lpstr>
      <vt:lpstr>Activity 3: CCS Instructional Shift 2 </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PCG Education</dc:creator>
  <cp:lastModifiedBy>Wade, Michelle</cp:lastModifiedBy>
  <cp:revision>394</cp:revision>
  <dcterms:created xsi:type="dcterms:W3CDTF">2014-01-18T18:47:42Z</dcterms:created>
  <dcterms:modified xsi:type="dcterms:W3CDTF">2014-07-09T19:22:15Z</dcterms:modified>
</cp:coreProperties>
</file>