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6" showSpecialPlsOnTitleSld="0" saveSubsetFonts="1">
  <p:sldMasterIdLst>
    <p:sldMasterId id="2147483687" r:id="rId1"/>
    <p:sldMasterId id="2147483711" r:id="rId2"/>
    <p:sldMasterId id="2147483723" r:id="rId3"/>
  </p:sldMasterIdLst>
  <p:notesMasterIdLst>
    <p:notesMasterId r:id="rId18"/>
  </p:notesMasterIdLst>
  <p:handoutMasterIdLst>
    <p:handoutMasterId r:id="rId19"/>
  </p:handoutMasterIdLst>
  <p:sldIdLst>
    <p:sldId id="370" r:id="rId4"/>
    <p:sldId id="347" r:id="rId5"/>
    <p:sldId id="281" r:id="rId6"/>
    <p:sldId id="283" r:id="rId7"/>
    <p:sldId id="284" r:id="rId8"/>
    <p:sldId id="285" r:id="rId9"/>
    <p:sldId id="286" r:id="rId10"/>
    <p:sldId id="348" r:id="rId11"/>
    <p:sldId id="288" r:id="rId12"/>
    <p:sldId id="384" r:id="rId13"/>
    <p:sldId id="385" r:id="rId14"/>
    <p:sldId id="289" r:id="rId15"/>
    <p:sldId id="282" r:id="rId16"/>
    <p:sldId id="290"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C49DE7C9-3CCD-4A68-9AF1-4959318AB8CE}">
      <dgm:prSet phldrT="[Text]" custT="1"/>
      <dgm:spPr/>
      <dgm:t>
        <a:bodyPr/>
        <a:lstStyle/>
        <a:p>
          <a:r>
            <a:rPr lang="en-US" sz="3600" dirty="0" smtClean="0"/>
            <a:t>Common Core ELA &amp; Literacy</a:t>
          </a:r>
          <a:endParaRPr lang="en-US" sz="3600" dirty="0"/>
        </a:p>
      </dgm:t>
    </dgm:pt>
    <dgm:pt modelId="{56D9DDAE-EE37-44E5-B4BB-BEF2BDF040B6}" type="parTrans" cxnId="{1F14077A-DA69-4118-8DCB-C18235300405}">
      <dgm:prSet/>
      <dgm:spPr/>
      <dgm:t>
        <a:bodyPr/>
        <a:lstStyle/>
        <a:p>
          <a:endParaRPr lang="en-US" sz="2000"/>
        </a:p>
      </dgm:t>
    </dgm:pt>
    <dgm:pt modelId="{ED450566-2D8F-4675-ABE7-01F032F94DCF}" type="sibTrans" cxnId="{1F14077A-DA69-4118-8DCB-C18235300405}">
      <dgm:prSet/>
      <dgm:spPr/>
      <dgm:t>
        <a:bodyPr/>
        <a:lstStyle/>
        <a:p>
          <a:endParaRPr lang="en-US" sz="2000"/>
        </a:p>
      </dgm:t>
    </dgm:pt>
    <dgm:pt modelId="{875902B6-D7AA-46D0-A995-D11880EA2FD1}">
      <dgm:prSet phldrT="[Text]" custT="1"/>
      <dgm:spPr>
        <a:noFill/>
      </dgm:spPr>
      <dgm:t>
        <a:bodyPr/>
        <a:lstStyle/>
        <a:p>
          <a:pPr algn="ctr"/>
          <a:r>
            <a:rPr lang="en-US" sz="3200" b="0" dirty="0" smtClean="0"/>
            <a:t>Vertical Progressions</a:t>
          </a:r>
          <a:endParaRPr lang="en-US" sz="3200" b="0" dirty="0"/>
        </a:p>
      </dgm:t>
    </dgm:pt>
    <dgm:pt modelId="{EF8DE587-9847-40DC-9A6D-C684684E3EAA}" type="parTrans" cxnId="{E2DC704D-04E5-4CFB-8A37-BBC5758532E2}">
      <dgm:prSet/>
      <dgm:spPr/>
      <dgm:t>
        <a:bodyPr/>
        <a:lstStyle/>
        <a:p>
          <a:endParaRPr lang="en-US" sz="2000" dirty="0"/>
        </a:p>
      </dgm:t>
    </dgm:pt>
    <dgm:pt modelId="{1E88BEBF-0214-4206-B9B8-1BE17BCBCCD9}" type="sibTrans" cxnId="{E2DC704D-04E5-4CFB-8A37-BBC5758532E2}">
      <dgm:prSet/>
      <dgm:spPr/>
      <dgm:t>
        <a:bodyPr/>
        <a:lstStyle/>
        <a:p>
          <a:endParaRPr lang="en-US" sz="2000"/>
        </a:p>
      </dgm:t>
    </dgm:pt>
    <dgm:pt modelId="{58DCE318-75B7-47FE-8525-3043B002245B}">
      <dgm:prSet phldrT="[Text]" custT="1"/>
      <dgm:spPr>
        <a:solidFill>
          <a:srgbClr val="FFFF85">
            <a:alpha val="90000"/>
          </a:srgbClr>
        </a:solidFill>
      </dgm:spPr>
      <dgm:t>
        <a:bodyPr/>
        <a:lstStyle/>
        <a:p>
          <a:pPr algn="ctr"/>
          <a:r>
            <a:rPr lang="en-US" sz="3200" b="1" dirty="0" smtClean="0">
              <a:effectLst>
                <a:outerShdw blurRad="38100" dist="38100" dir="2700000" algn="tl">
                  <a:srgbClr val="000000">
                    <a:alpha val="43137"/>
                  </a:srgbClr>
                </a:outerShdw>
              </a:effectLst>
            </a:rPr>
            <a:t>Instructional Shifts</a:t>
          </a:r>
          <a:endParaRPr lang="en-US" sz="3200" b="1" dirty="0">
            <a:effectLst>
              <a:outerShdw blurRad="38100" dist="38100" dir="2700000" algn="tl">
                <a:srgbClr val="000000">
                  <a:alpha val="43137"/>
                </a:srgbClr>
              </a:outerShdw>
            </a:effectLst>
          </a:endParaRPr>
        </a:p>
      </dgm:t>
    </dgm:pt>
    <dgm:pt modelId="{BC6540E0-3144-49F0-80D0-9F9B86DC9743}" type="parTrans" cxnId="{0A4D758D-E71A-4461-A7C6-AAEB621DBFD2}">
      <dgm:prSet/>
      <dgm:spPr/>
      <dgm:t>
        <a:bodyPr/>
        <a:lstStyle/>
        <a:p>
          <a:endParaRPr lang="en-US" sz="2000" dirty="0"/>
        </a:p>
      </dgm:t>
    </dgm:pt>
    <dgm:pt modelId="{BF559BCD-F96A-4782-96F3-9CA01DC5FE36}" type="sibTrans" cxnId="{0A4D758D-E71A-4461-A7C6-AAEB621DBFD2}">
      <dgm:prSet/>
      <dgm:spPr/>
      <dgm:t>
        <a:bodyPr/>
        <a:lstStyle/>
        <a:p>
          <a:endParaRPr lang="en-US" sz="2000"/>
        </a:p>
      </dgm:t>
    </dgm:pt>
    <dgm:pt modelId="{E2B7F8FC-10AD-4B06-B4C7-BEB6C56223E7}">
      <dgm:prSet phldrT="[Text]" custT="1"/>
      <dgm:spPr/>
      <dgm:t>
        <a:bodyPr/>
        <a:lstStyle/>
        <a:p>
          <a:pPr algn="ctr"/>
          <a:r>
            <a:rPr lang="en-US" sz="3200" b="0" dirty="0" smtClean="0"/>
            <a:t>Rigor</a:t>
          </a:r>
          <a:endParaRPr lang="en-US" sz="3200" b="0" dirty="0"/>
        </a:p>
      </dgm:t>
    </dgm:pt>
    <dgm:pt modelId="{EF4E6064-2222-4025-843B-774CAA10FB18}" type="parTrans" cxnId="{C1C10D65-1289-4BEA-997F-BD93DEBD38FF}">
      <dgm:prSet/>
      <dgm:spPr/>
      <dgm:t>
        <a:bodyPr/>
        <a:lstStyle/>
        <a:p>
          <a:endParaRPr lang="en-US" sz="2000"/>
        </a:p>
      </dgm:t>
    </dgm:pt>
    <dgm:pt modelId="{9BB11CBE-9A47-48DD-82A9-CC34A552E213}" type="sibTrans" cxnId="{C1C10D65-1289-4BEA-997F-BD93DEBD38FF}">
      <dgm:prSet/>
      <dgm:spPr/>
      <dgm:t>
        <a:bodyPr/>
        <a:lstStyle/>
        <a:p>
          <a:endParaRPr lang="en-US" sz="2000"/>
        </a:p>
      </dgm:t>
    </dgm:pt>
    <dgm:pt modelId="{8691F7BC-3BF2-4274-8C3C-961D302C3E80}">
      <dgm:prSet phldrT="[Text]" custT="1"/>
      <dgm:spPr/>
      <dgm:t>
        <a:bodyPr/>
        <a:lstStyle/>
        <a:p>
          <a:pPr algn="ctr"/>
          <a:r>
            <a:rPr lang="en-US" sz="3200" b="0" dirty="0" smtClean="0"/>
            <a:t>Classroom Practice</a:t>
          </a:r>
          <a:endParaRPr lang="en-US" sz="3200" b="0" dirty="0"/>
        </a:p>
      </dgm:t>
    </dgm:pt>
    <dgm:pt modelId="{40CAD029-3C99-4E8D-98B4-2953D52807B2}" type="parTrans" cxnId="{81C1BAD9-1699-4A62-BD86-579ECF3B180F}">
      <dgm:prSet/>
      <dgm:spPr/>
      <dgm:t>
        <a:bodyPr/>
        <a:lstStyle/>
        <a:p>
          <a:endParaRPr lang="en-US" sz="2000"/>
        </a:p>
      </dgm:t>
    </dgm:pt>
    <dgm:pt modelId="{D629FD8A-4EA6-48BE-92AB-3785C7AE23E0}" type="sibTrans" cxnId="{81C1BAD9-1699-4A62-BD86-579ECF3B180F}">
      <dgm:prSet/>
      <dgm:spPr/>
      <dgm:t>
        <a:bodyPr/>
        <a:lstStyle/>
        <a:p>
          <a:endParaRPr lang="en-US" sz="2000"/>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pt>
    <dgm:pt modelId="{0A884521-68A1-4C12-8831-974241E448AA}" type="pres">
      <dgm:prSet presAssocID="{C49DE7C9-3CCD-4A68-9AF1-4959318AB8CE}" presName="rootComposite" presStyleCnt="0"/>
      <dgm:spPr/>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pt>
    <dgm:pt modelId="{0912B255-822D-42AD-8D51-EAD24CC90B92}" type="pres">
      <dgm:prSet presAssocID="{EF8DE587-9847-40DC-9A6D-C684684E3EAA}" presName="Name13" presStyleLbl="parChTrans1D2" presStyleIdx="0" presStyleCnt="4"/>
      <dgm:spPr/>
      <dgm:t>
        <a:bodyPr/>
        <a:lstStyle/>
        <a:p>
          <a:endParaRPr lang="en-US"/>
        </a:p>
      </dgm:t>
    </dgm:pt>
    <dgm:pt modelId="{30415E90-D52D-48D0-83BA-D69F81D22A24}" type="pres">
      <dgm:prSet presAssocID="{875902B6-D7AA-46D0-A995-D11880EA2FD1}" presName="childText" presStyleLbl="bgAcc1" presStyleIdx="0" presStyleCnt="4" custScaleX="469131">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4"/>
      <dgm:spPr/>
      <dgm:t>
        <a:bodyPr/>
        <a:lstStyle/>
        <a:p>
          <a:endParaRPr lang="en-US"/>
        </a:p>
      </dgm:t>
    </dgm:pt>
    <dgm:pt modelId="{9825A28B-C7C5-4204-94C3-E8D7000EEC4F}" type="pres">
      <dgm:prSet presAssocID="{58DCE318-75B7-47FE-8525-3043B002245B}" presName="childText" presStyleLbl="bgAcc1" presStyleIdx="1" presStyleCnt="4" custScaleX="466745" custLinFactNeighborX="0"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4"/>
      <dgm:spPr/>
      <dgm:t>
        <a:bodyPr/>
        <a:lstStyle/>
        <a:p>
          <a:endParaRPr lang="en-US"/>
        </a:p>
      </dgm:t>
    </dgm:pt>
    <dgm:pt modelId="{ABA4AD6F-2F38-4BDD-9216-4EDB340AA554}" type="pres">
      <dgm:prSet presAssocID="{8691F7BC-3BF2-4274-8C3C-961D302C3E80}" presName="childText" presStyleLbl="bgAcc1" presStyleIdx="2" presStyleCnt="4" custScaleX="467268">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4"/>
      <dgm:spPr/>
      <dgm:t>
        <a:bodyPr/>
        <a:lstStyle/>
        <a:p>
          <a:endParaRPr lang="en-US"/>
        </a:p>
      </dgm:t>
    </dgm:pt>
    <dgm:pt modelId="{885DB2E2-94C8-4BD6-A25B-A6DF9906D3CD}" type="pres">
      <dgm:prSet presAssocID="{E2B7F8FC-10AD-4B06-B4C7-BEB6C56223E7}" presName="childText" presStyleLbl="bgAcc1" presStyleIdx="3" presStyleCnt="4" custScaleX="461261">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669DD4E4-944B-4817-9C8D-E0627C8949C8}" type="presOf" srcId="{58DCE318-75B7-47FE-8525-3043B002245B}" destId="{9825A28B-C7C5-4204-94C3-E8D7000EEC4F}"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6425816B-8246-4C58-8BA9-EEF79B02429F}"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BAB2DEA1-C5D7-4413-BC15-FE9D970B2E18}" type="presOf" srcId="{E2B7F8FC-10AD-4B06-B4C7-BEB6C56223E7}" destId="{885DB2E2-94C8-4BD6-A25B-A6DF9906D3CD}" srcOrd="0" destOrd="0" presId="urn:microsoft.com/office/officeart/2005/8/layout/hierarchy3"/>
    <dgm:cxn modelId="{CB6E730C-5330-4772-B644-E9C9D37767B0}" type="presOf" srcId="{B217A518-BEE6-4DD9-9286-89D1EA55A1ED}" destId="{96FF3DE8-3675-4CB8-B07C-3DCAFF305E01}" srcOrd="0" destOrd="0" presId="urn:microsoft.com/office/officeart/2005/8/layout/hierarchy3"/>
    <dgm:cxn modelId="{E4A5A50A-6C54-4D28-A8DC-E88A4181E0C6}" type="presOf" srcId="{8691F7BC-3BF2-4274-8C3C-961D302C3E80}" destId="{ABA4AD6F-2F38-4BDD-9216-4EDB340AA554}" srcOrd="0" destOrd="0" presId="urn:microsoft.com/office/officeart/2005/8/layout/hierarchy3"/>
    <dgm:cxn modelId="{7F933580-2D13-46FF-B92F-AE009BE11872}" type="presOf" srcId="{875902B6-D7AA-46D0-A995-D11880EA2FD1}" destId="{30415E90-D52D-48D0-83BA-D69F81D22A24}" srcOrd="0" destOrd="0" presId="urn:microsoft.com/office/officeart/2005/8/layout/hierarchy3"/>
    <dgm:cxn modelId="{18CCFF7D-856C-407A-B1E9-9582697851E0}" type="presOf" srcId="{BC6540E0-3144-49F0-80D0-9F9B86DC9743}" destId="{19D262A1-4F11-47A2-91BC-C1BB23103FA7}"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ED8D22B7-F1A2-42BB-8982-191208E68743}" type="presOf" srcId="{C49DE7C9-3CCD-4A68-9AF1-4959318AB8CE}" destId="{01013C70-3796-4887-98D0-B93D667D085C}" srcOrd="1" destOrd="0" presId="urn:microsoft.com/office/officeart/2005/8/layout/hierarchy3"/>
    <dgm:cxn modelId="{05552313-0308-4D13-A735-48662E908689}" type="presOf" srcId="{EF8DE587-9847-40DC-9A6D-C684684E3EAA}" destId="{0912B255-822D-42AD-8D51-EAD24CC90B92}"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D7A77E35-FEA2-4E8A-80C9-F6E5F9B5ACCA}" type="presOf" srcId="{C49DE7C9-3CCD-4A68-9AF1-4959318AB8CE}" destId="{18B331A4-2A99-4364-B5B4-8854F2CECE91}" srcOrd="0" destOrd="0" presId="urn:microsoft.com/office/officeart/2005/8/layout/hierarchy3"/>
    <dgm:cxn modelId="{BD126789-7B4B-4307-B5E7-6E1255056BA8}" type="presOf" srcId="{EF4E6064-2222-4025-843B-774CAA10FB18}" destId="{0406E04E-E93F-457E-87F7-A76954C0A595}" srcOrd="0" destOrd="0" presId="urn:microsoft.com/office/officeart/2005/8/layout/hierarchy3"/>
    <dgm:cxn modelId="{85293450-7636-45C7-806C-9A150FE99397}" type="presParOf" srcId="{96FF3DE8-3675-4CB8-B07C-3DCAFF305E01}" destId="{9DD75A0C-E450-4BE0-810F-123BF65818C1}" srcOrd="0" destOrd="0" presId="urn:microsoft.com/office/officeart/2005/8/layout/hierarchy3"/>
    <dgm:cxn modelId="{B205DCCE-53FE-45C0-82B1-E481AF541CCA}" type="presParOf" srcId="{9DD75A0C-E450-4BE0-810F-123BF65818C1}" destId="{0A884521-68A1-4C12-8831-974241E448AA}" srcOrd="0" destOrd="0" presId="urn:microsoft.com/office/officeart/2005/8/layout/hierarchy3"/>
    <dgm:cxn modelId="{507333DF-0384-463E-A380-AC100E4B109A}" type="presParOf" srcId="{0A884521-68A1-4C12-8831-974241E448AA}" destId="{18B331A4-2A99-4364-B5B4-8854F2CECE91}" srcOrd="0" destOrd="0" presId="urn:microsoft.com/office/officeart/2005/8/layout/hierarchy3"/>
    <dgm:cxn modelId="{67B533F3-933D-480A-B332-1EDB8A2CCD3D}" type="presParOf" srcId="{0A884521-68A1-4C12-8831-974241E448AA}" destId="{01013C70-3796-4887-98D0-B93D667D085C}" srcOrd="1" destOrd="0" presId="urn:microsoft.com/office/officeart/2005/8/layout/hierarchy3"/>
    <dgm:cxn modelId="{045DF7F8-AD89-4CE1-8060-2282891F1467}" type="presParOf" srcId="{9DD75A0C-E450-4BE0-810F-123BF65818C1}" destId="{7530FBDF-F41C-4729-BAE1-3909AC81C7F2}" srcOrd="1" destOrd="0" presId="urn:microsoft.com/office/officeart/2005/8/layout/hierarchy3"/>
    <dgm:cxn modelId="{A52DF91A-3425-40B8-B4B3-1DB4D7C774E6}" type="presParOf" srcId="{7530FBDF-F41C-4729-BAE1-3909AC81C7F2}" destId="{0912B255-822D-42AD-8D51-EAD24CC90B92}" srcOrd="0" destOrd="0" presId="urn:microsoft.com/office/officeart/2005/8/layout/hierarchy3"/>
    <dgm:cxn modelId="{DBBE2F39-6834-4BA3-8A22-9FFD35C0F156}" type="presParOf" srcId="{7530FBDF-F41C-4729-BAE1-3909AC81C7F2}" destId="{30415E90-D52D-48D0-83BA-D69F81D22A24}" srcOrd="1" destOrd="0" presId="urn:microsoft.com/office/officeart/2005/8/layout/hierarchy3"/>
    <dgm:cxn modelId="{A5254A65-17A7-450B-B0BD-A26F279D7260}" type="presParOf" srcId="{7530FBDF-F41C-4729-BAE1-3909AC81C7F2}" destId="{19D262A1-4F11-47A2-91BC-C1BB23103FA7}" srcOrd="2" destOrd="0" presId="urn:microsoft.com/office/officeart/2005/8/layout/hierarchy3"/>
    <dgm:cxn modelId="{5C557FB4-46B8-4263-A4AB-4C58F3ACE9C5}" type="presParOf" srcId="{7530FBDF-F41C-4729-BAE1-3909AC81C7F2}" destId="{9825A28B-C7C5-4204-94C3-E8D7000EEC4F}" srcOrd="3" destOrd="0" presId="urn:microsoft.com/office/officeart/2005/8/layout/hierarchy3"/>
    <dgm:cxn modelId="{B1DC15C4-4339-4068-A9FE-A9BFDB4A8A64}" type="presParOf" srcId="{7530FBDF-F41C-4729-BAE1-3909AC81C7F2}" destId="{0ECFACD2-E546-4248-9C0E-3A50A1F0895C}" srcOrd="4" destOrd="0" presId="urn:microsoft.com/office/officeart/2005/8/layout/hierarchy3"/>
    <dgm:cxn modelId="{4711CDAD-49BF-4ADA-AF68-0DF3A3B8C9A7}" type="presParOf" srcId="{7530FBDF-F41C-4729-BAE1-3909AC81C7F2}" destId="{ABA4AD6F-2F38-4BDD-9216-4EDB340AA554}" srcOrd="5" destOrd="0" presId="urn:microsoft.com/office/officeart/2005/8/layout/hierarchy3"/>
    <dgm:cxn modelId="{7CDB1AAD-31DD-4CDB-B704-CB8B04298C8A}" type="presParOf" srcId="{7530FBDF-F41C-4729-BAE1-3909AC81C7F2}" destId="{0406E04E-E93F-457E-87F7-A76954C0A595}" srcOrd="6" destOrd="0" presId="urn:microsoft.com/office/officeart/2005/8/layout/hierarchy3"/>
    <dgm:cxn modelId="{736753E7-E71D-49B1-8151-F7CF8F276251}" type="presParOf" srcId="{7530FBDF-F41C-4729-BAE1-3909AC81C7F2}" destId="{885DB2E2-94C8-4BD6-A25B-A6DF9906D3CD}"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C95806-9815-4E36-B8B3-EC9C19D11863}" type="doc">
      <dgm:prSet loTypeId="urn:microsoft.com/office/officeart/2005/8/layout/vList2" loCatId="list" qsTypeId="urn:microsoft.com/office/officeart/2005/8/quickstyle/simple4" qsCatId="simple" csTypeId="urn:microsoft.com/office/officeart/2005/8/colors/colorful1#3" csCatId="colorful" phldr="1"/>
      <dgm:spPr/>
      <dgm:t>
        <a:bodyPr/>
        <a:lstStyle/>
        <a:p>
          <a:endParaRPr lang="en-US"/>
        </a:p>
      </dgm:t>
    </dgm:pt>
    <dgm:pt modelId="{28517FB3-C27C-4F82-BE84-A786D5ADD7A2}">
      <dgm:prSet custT="1"/>
      <dgm:spPr/>
      <dgm:t>
        <a:bodyPr/>
        <a:lstStyle/>
        <a:p>
          <a:pPr algn="l" rtl="0"/>
          <a:r>
            <a:rPr lang="en-US" sz="2800" dirty="0" smtClean="0"/>
            <a:t>1. Building knowledge through content-rich nonfiction</a:t>
          </a:r>
          <a:endParaRPr lang="en-US" sz="2800" dirty="0"/>
        </a:p>
      </dgm:t>
    </dgm:pt>
    <dgm:pt modelId="{907EFAE2-4D71-44F6-A779-C43D7EAA4783}" type="parTrans" cxnId="{05265FF6-EA05-4CFE-BCC4-0B37C2C28CC4}">
      <dgm:prSet/>
      <dgm:spPr/>
      <dgm:t>
        <a:bodyPr/>
        <a:lstStyle/>
        <a:p>
          <a:endParaRPr lang="en-US"/>
        </a:p>
      </dgm:t>
    </dgm:pt>
    <dgm:pt modelId="{F71C1363-C578-4631-A9B5-3F35F0C0A991}" type="sibTrans" cxnId="{05265FF6-EA05-4CFE-BCC4-0B37C2C28CC4}">
      <dgm:prSet/>
      <dgm:spPr/>
      <dgm:t>
        <a:bodyPr/>
        <a:lstStyle/>
        <a:p>
          <a:endParaRPr lang="en-US"/>
        </a:p>
      </dgm:t>
    </dgm:pt>
    <dgm:pt modelId="{B689E6B2-7388-4F17-AC63-709EF9D23248}">
      <dgm:prSet custT="1"/>
      <dgm:spPr/>
      <dgm:t>
        <a:bodyPr/>
        <a:lstStyle/>
        <a:p>
          <a:pPr rtl="0"/>
          <a:r>
            <a:rPr lang="en-US" sz="2800" dirty="0" smtClean="0"/>
            <a:t>2. Reading, writing, and speaking grounded in evidence from text</a:t>
          </a:r>
          <a:endParaRPr lang="en-US" sz="2800" dirty="0"/>
        </a:p>
      </dgm:t>
    </dgm:pt>
    <dgm:pt modelId="{24BEA402-94C2-463D-A3DF-1A5B758014B1}" type="parTrans" cxnId="{8ADDB5B6-9DB8-4FD3-8737-9959D4054AD8}">
      <dgm:prSet/>
      <dgm:spPr/>
      <dgm:t>
        <a:bodyPr/>
        <a:lstStyle/>
        <a:p>
          <a:endParaRPr lang="en-US"/>
        </a:p>
      </dgm:t>
    </dgm:pt>
    <dgm:pt modelId="{67FCF781-2B7F-40B8-9B47-FAEB15A00A9B}" type="sibTrans" cxnId="{8ADDB5B6-9DB8-4FD3-8737-9959D4054AD8}">
      <dgm:prSet/>
      <dgm:spPr/>
      <dgm:t>
        <a:bodyPr/>
        <a:lstStyle/>
        <a:p>
          <a:endParaRPr lang="en-US"/>
        </a:p>
      </dgm:t>
    </dgm:pt>
    <dgm:pt modelId="{675C59E4-68F2-430C-8A91-B46078FE52F9}">
      <dgm:prSet custT="1"/>
      <dgm:spPr/>
      <dgm:t>
        <a:bodyPr/>
        <a:lstStyle/>
        <a:p>
          <a:pPr rtl="0"/>
          <a:r>
            <a:rPr lang="en-US" sz="2800" dirty="0" smtClean="0"/>
            <a:t>3. Regular practice with complex text and its academic language</a:t>
          </a:r>
          <a:endParaRPr lang="en-US" sz="2800" dirty="0"/>
        </a:p>
      </dgm:t>
    </dgm:pt>
    <dgm:pt modelId="{DBEBC068-8C76-4A52-B4AD-1CAF233EDC85}" type="parTrans" cxnId="{2F4CDDA3-C277-4A3A-A631-073F8CB4B610}">
      <dgm:prSet/>
      <dgm:spPr/>
      <dgm:t>
        <a:bodyPr/>
        <a:lstStyle/>
        <a:p>
          <a:endParaRPr lang="en-US"/>
        </a:p>
      </dgm:t>
    </dgm:pt>
    <dgm:pt modelId="{9749C979-193F-4E86-AE98-AF924E06E95D}" type="sibTrans" cxnId="{2F4CDDA3-C277-4A3A-A631-073F8CB4B610}">
      <dgm:prSet/>
      <dgm:spPr/>
      <dgm:t>
        <a:bodyPr/>
        <a:lstStyle/>
        <a:p>
          <a:endParaRPr lang="en-US"/>
        </a:p>
      </dgm:t>
    </dgm:pt>
    <dgm:pt modelId="{EAA7D272-DBA2-42D3-AF3D-B373BC1E84FF}" type="pres">
      <dgm:prSet presAssocID="{79C95806-9815-4E36-B8B3-EC9C19D11863}" presName="linear" presStyleCnt="0">
        <dgm:presLayoutVars>
          <dgm:animLvl val="lvl"/>
          <dgm:resizeHandles val="exact"/>
        </dgm:presLayoutVars>
      </dgm:prSet>
      <dgm:spPr/>
      <dgm:t>
        <a:bodyPr/>
        <a:lstStyle/>
        <a:p>
          <a:endParaRPr lang="en-US"/>
        </a:p>
      </dgm:t>
    </dgm:pt>
    <dgm:pt modelId="{686FBEC4-AD9E-4363-9874-1259AA77450D}" type="pres">
      <dgm:prSet presAssocID="{28517FB3-C27C-4F82-BE84-A786D5ADD7A2}" presName="parentText" presStyleLbl="node1" presStyleIdx="0" presStyleCnt="3" custScaleY="100643">
        <dgm:presLayoutVars>
          <dgm:chMax val="0"/>
          <dgm:bulletEnabled val="1"/>
        </dgm:presLayoutVars>
      </dgm:prSet>
      <dgm:spPr/>
      <dgm:t>
        <a:bodyPr/>
        <a:lstStyle/>
        <a:p>
          <a:endParaRPr lang="en-US"/>
        </a:p>
      </dgm:t>
    </dgm:pt>
    <dgm:pt modelId="{154ED9E7-08F0-41C5-B4AD-F5D5FF0D12C7}" type="pres">
      <dgm:prSet presAssocID="{F71C1363-C578-4631-A9B5-3F35F0C0A991}" presName="spacer" presStyleCnt="0"/>
      <dgm:spPr/>
      <dgm:t>
        <a:bodyPr/>
        <a:lstStyle/>
        <a:p>
          <a:endParaRPr lang="en-US"/>
        </a:p>
      </dgm:t>
    </dgm:pt>
    <dgm:pt modelId="{28636CAC-3B61-4D66-A187-7E239E8EBCD5}" type="pres">
      <dgm:prSet presAssocID="{B689E6B2-7388-4F17-AC63-709EF9D23248}" presName="parentText" presStyleLbl="node1" presStyleIdx="1" presStyleCnt="3" custScaleY="96807">
        <dgm:presLayoutVars>
          <dgm:chMax val="0"/>
          <dgm:bulletEnabled val="1"/>
        </dgm:presLayoutVars>
      </dgm:prSet>
      <dgm:spPr/>
      <dgm:t>
        <a:bodyPr/>
        <a:lstStyle/>
        <a:p>
          <a:endParaRPr lang="en-US"/>
        </a:p>
      </dgm:t>
    </dgm:pt>
    <dgm:pt modelId="{2CE7B63F-382D-4879-AD8A-1A4C351559EC}" type="pres">
      <dgm:prSet presAssocID="{67FCF781-2B7F-40B8-9B47-FAEB15A00A9B}" presName="spacer" presStyleCnt="0"/>
      <dgm:spPr/>
      <dgm:t>
        <a:bodyPr/>
        <a:lstStyle/>
        <a:p>
          <a:endParaRPr lang="en-US"/>
        </a:p>
      </dgm:t>
    </dgm:pt>
    <dgm:pt modelId="{7F182FF5-4AA4-4654-B1E1-BD5A5D7CC585}" type="pres">
      <dgm:prSet presAssocID="{675C59E4-68F2-430C-8A91-B46078FE52F9}" presName="parentText" presStyleLbl="node1" presStyleIdx="2" presStyleCnt="3">
        <dgm:presLayoutVars>
          <dgm:chMax val="0"/>
          <dgm:bulletEnabled val="1"/>
        </dgm:presLayoutVars>
      </dgm:prSet>
      <dgm:spPr/>
      <dgm:t>
        <a:bodyPr/>
        <a:lstStyle/>
        <a:p>
          <a:endParaRPr lang="en-US"/>
        </a:p>
      </dgm:t>
    </dgm:pt>
  </dgm:ptLst>
  <dgm:cxnLst>
    <dgm:cxn modelId="{A8261F6C-8025-4085-975C-B2E5FFB4C68C}" type="presOf" srcId="{675C59E4-68F2-430C-8A91-B46078FE52F9}" destId="{7F182FF5-4AA4-4654-B1E1-BD5A5D7CC585}" srcOrd="0" destOrd="0" presId="urn:microsoft.com/office/officeart/2005/8/layout/vList2"/>
    <dgm:cxn modelId="{C0752BF0-6C7B-47FC-A433-F6AA3F231EEA}" type="presOf" srcId="{B689E6B2-7388-4F17-AC63-709EF9D23248}" destId="{28636CAC-3B61-4D66-A187-7E239E8EBCD5}" srcOrd="0" destOrd="0" presId="urn:microsoft.com/office/officeart/2005/8/layout/vList2"/>
    <dgm:cxn modelId="{05265FF6-EA05-4CFE-BCC4-0B37C2C28CC4}" srcId="{79C95806-9815-4E36-B8B3-EC9C19D11863}" destId="{28517FB3-C27C-4F82-BE84-A786D5ADD7A2}" srcOrd="0" destOrd="0" parTransId="{907EFAE2-4D71-44F6-A779-C43D7EAA4783}" sibTransId="{F71C1363-C578-4631-A9B5-3F35F0C0A991}"/>
    <dgm:cxn modelId="{2F4CDDA3-C277-4A3A-A631-073F8CB4B610}" srcId="{79C95806-9815-4E36-B8B3-EC9C19D11863}" destId="{675C59E4-68F2-430C-8A91-B46078FE52F9}" srcOrd="2" destOrd="0" parTransId="{DBEBC068-8C76-4A52-B4AD-1CAF233EDC85}" sibTransId="{9749C979-193F-4E86-AE98-AF924E06E95D}"/>
    <dgm:cxn modelId="{D86F892A-A775-46A6-B6D2-D8965CABBA00}" type="presOf" srcId="{28517FB3-C27C-4F82-BE84-A786D5ADD7A2}" destId="{686FBEC4-AD9E-4363-9874-1259AA77450D}" srcOrd="0" destOrd="0" presId="urn:microsoft.com/office/officeart/2005/8/layout/vList2"/>
    <dgm:cxn modelId="{035377F9-4A84-4D9A-98F4-1D9523CE05F0}" type="presOf" srcId="{79C95806-9815-4E36-B8B3-EC9C19D11863}" destId="{EAA7D272-DBA2-42D3-AF3D-B373BC1E84FF}" srcOrd="0" destOrd="0" presId="urn:microsoft.com/office/officeart/2005/8/layout/vList2"/>
    <dgm:cxn modelId="{8ADDB5B6-9DB8-4FD3-8737-9959D4054AD8}" srcId="{79C95806-9815-4E36-B8B3-EC9C19D11863}" destId="{B689E6B2-7388-4F17-AC63-709EF9D23248}" srcOrd="1" destOrd="0" parTransId="{24BEA402-94C2-463D-A3DF-1A5B758014B1}" sibTransId="{67FCF781-2B7F-40B8-9B47-FAEB15A00A9B}"/>
    <dgm:cxn modelId="{3E0B4BF1-4D51-41BF-8F77-F6393AEDD9C8}" type="presParOf" srcId="{EAA7D272-DBA2-42D3-AF3D-B373BC1E84FF}" destId="{686FBEC4-AD9E-4363-9874-1259AA77450D}" srcOrd="0" destOrd="0" presId="urn:microsoft.com/office/officeart/2005/8/layout/vList2"/>
    <dgm:cxn modelId="{2ADF08BA-9451-4E6D-B827-5C2C5B2C3FE7}" type="presParOf" srcId="{EAA7D272-DBA2-42D3-AF3D-B373BC1E84FF}" destId="{154ED9E7-08F0-41C5-B4AD-F5D5FF0D12C7}" srcOrd="1" destOrd="0" presId="urn:microsoft.com/office/officeart/2005/8/layout/vList2"/>
    <dgm:cxn modelId="{1341E82B-F10A-43EB-90CD-808DB84B6074}" type="presParOf" srcId="{EAA7D272-DBA2-42D3-AF3D-B373BC1E84FF}" destId="{28636CAC-3B61-4D66-A187-7E239E8EBCD5}" srcOrd="2" destOrd="0" presId="urn:microsoft.com/office/officeart/2005/8/layout/vList2"/>
    <dgm:cxn modelId="{2299BC6D-A7B1-4CE8-B1A8-F85DFC1A73A3}" type="presParOf" srcId="{EAA7D272-DBA2-42D3-AF3D-B373BC1E84FF}" destId="{2CE7B63F-382D-4879-AD8A-1A4C351559EC}" srcOrd="3" destOrd="0" presId="urn:microsoft.com/office/officeart/2005/8/layout/vList2"/>
    <dgm:cxn modelId="{367615C8-4DEB-4293-B5D9-2E36C209F28C}" type="presParOf" srcId="{EAA7D272-DBA2-42D3-AF3D-B373BC1E84FF}" destId="{7F182FF5-4AA4-4654-B1E1-BD5A5D7CC58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4" qsCatId="simple" csTypeId="urn:microsoft.com/office/officeart/2005/8/colors/colorful3" csCatId="colorful" phldr="1"/>
      <dgm:spPr/>
    </dgm:pt>
    <dgm:pt modelId="{F0D75A9B-6550-47F9-9D56-535E1E996F53}">
      <dgm:prSet phldrT="[Text]" custT="1"/>
      <dgm:spPr/>
      <dgm:t>
        <a:bodyPr/>
        <a:lstStyle/>
        <a:p>
          <a:r>
            <a:rPr lang="en-US" sz="2000" dirty="0" smtClean="0"/>
            <a:t>Balance of fiction and nonfiction</a:t>
          </a:r>
          <a:endParaRPr lang="en-US" sz="2000"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custT="1"/>
      <dgm:spPr/>
      <dgm:t>
        <a:bodyPr/>
        <a:lstStyle/>
        <a:p>
          <a:r>
            <a:rPr lang="en-US" sz="2000" dirty="0" smtClean="0"/>
            <a:t>Building knowledge in the disciplines through text</a:t>
          </a:r>
          <a:endParaRPr lang="en-US" sz="2000"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Building Knowledge through Content-Rich Nonfiction</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custScaleX="151058"/>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4C175784-0E2A-4197-9D50-02AA3401C184}" type="presOf" srcId="{4AC2C8B4-DAF4-4155-9C18-8256526391D1}" destId="{BB9C2178-F40C-475D-A891-BDFAEE9D4D77}" srcOrd="0" destOrd="0" presId="urn:microsoft.com/office/officeart/2005/8/layout/equation2"/>
    <dgm:cxn modelId="{308B42DE-E2EF-4453-B48C-D38C9B2345E4}" type="presOf" srcId="{85286160-1573-4980-82EE-6B9202B33E13}" destId="{6581E0B6-32C4-44F7-8D1F-F637F3541B15}" srcOrd="0" destOrd="0" presId="urn:microsoft.com/office/officeart/2005/8/layout/equation2"/>
    <dgm:cxn modelId="{2F8EB732-5B9C-4EB3-B580-0D44A8D6C068}" type="presOf" srcId="{32D70F56-5D38-4A0D-BB92-6317D7F382D0}" destId="{E94CFDDD-45AC-4E25-9743-4FCA897DB264}" srcOrd="0" destOrd="0" presId="urn:microsoft.com/office/officeart/2005/8/layout/equation2"/>
    <dgm:cxn modelId="{24792F4C-42BA-4582-B21E-28DB8010B9CE}" type="presOf" srcId="{7C6259CB-2838-4339-A9EF-B68C7C038BAB}" destId="{0937FB1E-1150-48F4-8E6A-4E0D3C95F2F2}" srcOrd="0" destOrd="0" presId="urn:microsoft.com/office/officeart/2005/8/layout/equation2"/>
    <dgm:cxn modelId="{008E2B01-95D6-4264-97FE-D0D1730A4916}" srcId="{85286160-1573-4980-82EE-6B9202B33E13}" destId="{32D70F56-5D38-4A0D-BB92-6317D7F382D0}" srcOrd="2" destOrd="0" parTransId="{55C3C729-C9F9-440B-BCBC-52504E6756D8}" sibTransId="{837DFC3F-6355-4BC2-B5BA-91ACFA179B42}"/>
    <dgm:cxn modelId="{89D3DC42-32FF-42F1-9E6E-B1F89C33E9DB}" srcId="{85286160-1573-4980-82EE-6B9202B33E13}" destId="{F0D75A9B-6550-47F9-9D56-535E1E996F53}" srcOrd="0" destOrd="0" parTransId="{9611DEF1-DD31-428E-8D13-42476028E76E}" sibTransId="{8C6DC53F-0832-4B42-9BFB-AE582B6E7731}"/>
    <dgm:cxn modelId="{B2EB2493-CD2B-42D1-A76E-F97B3574B872}" srcId="{85286160-1573-4980-82EE-6B9202B33E13}" destId="{7C6259CB-2838-4339-A9EF-B68C7C038BAB}" srcOrd="1" destOrd="0" parTransId="{3B860C5E-D03A-4141-83C1-77395221B60B}" sibTransId="{4AC2C8B4-DAF4-4155-9C18-8256526391D1}"/>
    <dgm:cxn modelId="{ADD20C4B-4AF7-4930-BDA2-8982F78ACC19}" type="presOf" srcId="{F0D75A9B-6550-47F9-9D56-535E1E996F53}" destId="{A42D7FBA-CAD5-417D-8954-04020176FFEE}" srcOrd="0" destOrd="0" presId="urn:microsoft.com/office/officeart/2005/8/layout/equation2"/>
    <dgm:cxn modelId="{43C5F790-BF64-4AFF-A325-6D9AF5275BC7}" type="presOf" srcId="{4AC2C8B4-DAF4-4155-9C18-8256526391D1}" destId="{BF403FEA-6E64-42C8-96A3-C482A705D2F6}" srcOrd="1" destOrd="0" presId="urn:microsoft.com/office/officeart/2005/8/layout/equation2"/>
    <dgm:cxn modelId="{34440591-B252-4D90-B2DC-8D6E5858F4FA}" type="presOf" srcId="{8C6DC53F-0832-4B42-9BFB-AE582B6E7731}" destId="{8C325A26-0862-403B-827D-038E168829CB}" srcOrd="0" destOrd="0" presId="urn:microsoft.com/office/officeart/2005/8/layout/equation2"/>
    <dgm:cxn modelId="{9C1926EF-4A5A-40DD-8526-A58F727A9E0A}" type="presParOf" srcId="{6581E0B6-32C4-44F7-8D1F-F637F3541B15}" destId="{125BA744-19DA-4275-BC08-2DC2B59103A8}" srcOrd="0" destOrd="0" presId="urn:microsoft.com/office/officeart/2005/8/layout/equation2"/>
    <dgm:cxn modelId="{B1EADC2A-861C-48F2-B8D8-F8521A4B742E}" type="presParOf" srcId="{125BA744-19DA-4275-BC08-2DC2B59103A8}" destId="{A42D7FBA-CAD5-417D-8954-04020176FFEE}" srcOrd="0" destOrd="0" presId="urn:microsoft.com/office/officeart/2005/8/layout/equation2"/>
    <dgm:cxn modelId="{CDE5AFAD-CA67-45BC-9386-3418309B3B84}" type="presParOf" srcId="{125BA744-19DA-4275-BC08-2DC2B59103A8}" destId="{5E9DB5B0-A906-45B6-96A2-7BFA46D02D60}" srcOrd="1" destOrd="0" presId="urn:microsoft.com/office/officeart/2005/8/layout/equation2"/>
    <dgm:cxn modelId="{4D65D517-6532-4F96-90C0-3B3A166C0822}" type="presParOf" srcId="{125BA744-19DA-4275-BC08-2DC2B59103A8}" destId="{8C325A26-0862-403B-827D-038E168829CB}" srcOrd="2" destOrd="0" presId="urn:microsoft.com/office/officeart/2005/8/layout/equation2"/>
    <dgm:cxn modelId="{2C4BEF6C-B409-4C30-84C8-85FBF77E091F}" type="presParOf" srcId="{125BA744-19DA-4275-BC08-2DC2B59103A8}" destId="{3E8943A8-4E86-4921-BCE3-428B9BC5AD17}" srcOrd="3" destOrd="0" presId="urn:microsoft.com/office/officeart/2005/8/layout/equation2"/>
    <dgm:cxn modelId="{C9E051B0-7174-4DC0-901B-ECB56A7C9E25}" type="presParOf" srcId="{125BA744-19DA-4275-BC08-2DC2B59103A8}" destId="{0937FB1E-1150-48F4-8E6A-4E0D3C95F2F2}" srcOrd="4" destOrd="0" presId="urn:microsoft.com/office/officeart/2005/8/layout/equation2"/>
    <dgm:cxn modelId="{1784BE0B-3D5F-4976-8D18-8E892C1769A7}" type="presParOf" srcId="{6581E0B6-32C4-44F7-8D1F-F637F3541B15}" destId="{BB9C2178-F40C-475D-A891-BDFAEE9D4D77}" srcOrd="1" destOrd="0" presId="urn:microsoft.com/office/officeart/2005/8/layout/equation2"/>
    <dgm:cxn modelId="{352D9142-6034-481A-A233-4877977A75AB}" type="presParOf" srcId="{BB9C2178-F40C-475D-A891-BDFAEE9D4D77}" destId="{BF403FEA-6E64-42C8-96A3-C482A705D2F6}" srcOrd="0" destOrd="0" presId="urn:microsoft.com/office/officeart/2005/8/layout/equation2"/>
    <dgm:cxn modelId="{64C50B43-9275-4698-8568-2E9ABD190DD3}"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A4DCFC-58B7-4639-87F4-9B3ED46DA932}" type="doc">
      <dgm:prSet loTypeId="urn:microsoft.com/office/officeart/2005/8/layout/vList3#6" loCatId="list" qsTypeId="urn:microsoft.com/office/officeart/2005/8/quickstyle/simple1" qsCatId="simple" csTypeId="urn:microsoft.com/office/officeart/2005/8/colors/accent1_2" csCatId="accent1" phldr="1"/>
      <dgm:spPr/>
    </dgm:pt>
    <dgm:pt modelId="{E44A1C0B-6E47-4F10-89A6-8C2C31C06FF0}" type="pres">
      <dgm:prSet presAssocID="{84A4DCFC-58B7-4639-87F4-9B3ED46DA932}" presName="linearFlow" presStyleCnt="0">
        <dgm:presLayoutVars>
          <dgm:dir/>
          <dgm:resizeHandles val="exact"/>
        </dgm:presLayoutVars>
      </dgm:prSet>
      <dgm:spPr/>
    </dgm:pt>
  </dgm:ptLst>
  <dgm:cxnLst>
    <dgm:cxn modelId="{F52246DC-ECE6-4DD0-A16F-A91EFE8B73ED}" type="presOf" srcId="{84A4DCFC-58B7-4639-87F4-9B3ED46DA932}" destId="{E44A1C0B-6E47-4F10-89A6-8C2C31C06FF0}" srcOrd="0" destOrd="0" presId="urn:microsoft.com/office/officeart/2005/8/layout/vList3#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041550" y="35396"/>
          <a:ext cx="6267204" cy="6324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Common Core ELA &amp; Literacy</a:t>
          </a:r>
          <a:endParaRPr lang="en-US" sz="3600" kern="1200" dirty="0"/>
        </a:p>
      </dsp:txBody>
      <dsp:txXfrm>
        <a:off x="1060074" y="53920"/>
        <a:ext cx="6230156" cy="595419"/>
      </dsp:txXfrm>
    </dsp:sp>
    <dsp:sp modelId="{0912B255-822D-42AD-8D51-EAD24CC90B92}">
      <dsp:nvSpPr>
        <dsp:cNvPr id="0" name=""/>
        <dsp:cNvSpPr/>
      </dsp:nvSpPr>
      <dsp:spPr>
        <a:xfrm>
          <a:off x="1668271" y="667863"/>
          <a:ext cx="528267" cy="467356"/>
        </a:xfrm>
        <a:custGeom>
          <a:avLst/>
          <a:gdLst/>
          <a:ahLst/>
          <a:cxnLst/>
          <a:rect l="0" t="0" r="0" b="0"/>
          <a:pathLst>
            <a:path>
              <a:moveTo>
                <a:pt x="0" y="0"/>
              </a:moveTo>
              <a:lnTo>
                <a:pt x="0" y="467356"/>
              </a:lnTo>
              <a:lnTo>
                <a:pt x="528267" y="467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196538" y="801799"/>
          <a:ext cx="5005387" cy="666843"/>
        </a:xfrm>
        <a:prstGeom prst="roundRect">
          <a:avLst>
            <a:gd name="adj" fmla="val 10000"/>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Vertical Progressions</a:t>
          </a:r>
          <a:endParaRPr lang="en-US" sz="3200" b="0" kern="1200" dirty="0"/>
        </a:p>
      </dsp:txBody>
      <dsp:txXfrm>
        <a:off x="2216069" y="821330"/>
        <a:ext cx="4966325" cy="627781"/>
      </dsp:txXfrm>
    </dsp:sp>
    <dsp:sp modelId="{19D262A1-4F11-47A2-91BC-C1BB23103FA7}">
      <dsp:nvSpPr>
        <dsp:cNvPr id="0" name=""/>
        <dsp:cNvSpPr/>
      </dsp:nvSpPr>
      <dsp:spPr>
        <a:xfrm>
          <a:off x="1668271" y="667863"/>
          <a:ext cx="528267" cy="1276544"/>
        </a:xfrm>
        <a:custGeom>
          <a:avLst/>
          <a:gdLst/>
          <a:ahLst/>
          <a:cxnLst/>
          <a:rect l="0" t="0" r="0" b="0"/>
          <a:pathLst>
            <a:path>
              <a:moveTo>
                <a:pt x="0" y="0"/>
              </a:moveTo>
              <a:lnTo>
                <a:pt x="0" y="1276544"/>
              </a:lnTo>
              <a:lnTo>
                <a:pt x="528267" y="12765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196538" y="1610986"/>
          <a:ext cx="4979930" cy="666843"/>
        </a:xfrm>
        <a:prstGeom prst="roundRect">
          <a:avLst>
            <a:gd name="adj" fmla="val 10000"/>
          </a:avLst>
        </a:prstGeom>
        <a:solidFill>
          <a:srgbClr val="FFFF85">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1" kern="1200" dirty="0" smtClean="0">
              <a:effectLst>
                <a:outerShdw blurRad="38100" dist="38100" dir="2700000" algn="tl">
                  <a:srgbClr val="000000">
                    <a:alpha val="43137"/>
                  </a:srgbClr>
                </a:outerShdw>
              </a:effectLst>
            </a:rPr>
            <a:t>Instructional Shifts</a:t>
          </a:r>
          <a:endParaRPr lang="en-US" sz="3200" b="1" kern="1200" dirty="0">
            <a:effectLst>
              <a:outerShdw blurRad="38100" dist="38100" dir="2700000" algn="tl">
                <a:srgbClr val="000000">
                  <a:alpha val="43137"/>
                </a:srgbClr>
              </a:outerShdw>
            </a:effectLst>
          </a:endParaRPr>
        </a:p>
      </dsp:txBody>
      <dsp:txXfrm>
        <a:off x="2216069" y="1630517"/>
        <a:ext cx="4940868" cy="627781"/>
      </dsp:txXfrm>
    </dsp:sp>
    <dsp:sp modelId="{0ECFACD2-E546-4248-9C0E-3A50A1F0895C}">
      <dsp:nvSpPr>
        <dsp:cNvPr id="0" name=""/>
        <dsp:cNvSpPr/>
      </dsp:nvSpPr>
      <dsp:spPr>
        <a:xfrm>
          <a:off x="1668271" y="667863"/>
          <a:ext cx="528267" cy="2134464"/>
        </a:xfrm>
        <a:custGeom>
          <a:avLst/>
          <a:gdLst/>
          <a:ahLst/>
          <a:cxnLst/>
          <a:rect l="0" t="0" r="0" b="0"/>
          <a:pathLst>
            <a:path>
              <a:moveTo>
                <a:pt x="0" y="0"/>
              </a:moveTo>
              <a:lnTo>
                <a:pt x="0" y="2134464"/>
              </a:lnTo>
              <a:lnTo>
                <a:pt x="528267" y="213446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196538" y="2468906"/>
          <a:ext cx="4985510" cy="6668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Classroom Practice</a:t>
          </a:r>
          <a:endParaRPr lang="en-US" sz="3200" b="0" kern="1200" dirty="0"/>
        </a:p>
      </dsp:txBody>
      <dsp:txXfrm>
        <a:off x="2216069" y="2488437"/>
        <a:ext cx="4946448" cy="627781"/>
      </dsp:txXfrm>
    </dsp:sp>
    <dsp:sp modelId="{0406E04E-E93F-457E-87F7-A76954C0A595}">
      <dsp:nvSpPr>
        <dsp:cNvPr id="0" name=""/>
        <dsp:cNvSpPr/>
      </dsp:nvSpPr>
      <dsp:spPr>
        <a:xfrm>
          <a:off x="1668271" y="667863"/>
          <a:ext cx="528267" cy="2968018"/>
        </a:xfrm>
        <a:custGeom>
          <a:avLst/>
          <a:gdLst/>
          <a:ahLst/>
          <a:cxnLst/>
          <a:rect l="0" t="0" r="0" b="0"/>
          <a:pathLst>
            <a:path>
              <a:moveTo>
                <a:pt x="0" y="0"/>
              </a:moveTo>
              <a:lnTo>
                <a:pt x="0" y="2968018"/>
              </a:lnTo>
              <a:lnTo>
                <a:pt x="528267" y="29680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196538" y="3302460"/>
          <a:ext cx="4921418" cy="6668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Rigor</a:t>
          </a:r>
          <a:endParaRPr lang="en-US" sz="3200" b="0" kern="1200" dirty="0"/>
        </a:p>
      </dsp:txBody>
      <dsp:txXfrm>
        <a:off x="2216069" y="3321991"/>
        <a:ext cx="4882356" cy="6277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6FBEC4-AD9E-4363-9874-1259AA77450D}">
      <dsp:nvSpPr>
        <dsp:cNvPr id="0" name=""/>
        <dsp:cNvSpPr/>
      </dsp:nvSpPr>
      <dsp:spPr>
        <a:xfrm>
          <a:off x="0" y="19798"/>
          <a:ext cx="8153400" cy="120578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1. Building knowledge through content-rich nonfiction</a:t>
          </a:r>
          <a:endParaRPr lang="en-US" sz="2800" kern="1200" dirty="0"/>
        </a:p>
      </dsp:txBody>
      <dsp:txXfrm>
        <a:off x="58861" y="78659"/>
        <a:ext cx="8035678" cy="1088061"/>
      </dsp:txXfrm>
    </dsp:sp>
    <dsp:sp modelId="{28636CAC-3B61-4D66-A187-7E239E8EBCD5}">
      <dsp:nvSpPr>
        <dsp:cNvPr id="0" name=""/>
        <dsp:cNvSpPr/>
      </dsp:nvSpPr>
      <dsp:spPr>
        <a:xfrm>
          <a:off x="0" y="1409901"/>
          <a:ext cx="8153400" cy="115982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2. Reading, writing, and speaking grounded in evidence from text</a:t>
          </a:r>
          <a:endParaRPr lang="en-US" sz="2800" kern="1200" dirty="0"/>
        </a:p>
      </dsp:txBody>
      <dsp:txXfrm>
        <a:off x="56618" y="1466519"/>
        <a:ext cx="8040164" cy="1046589"/>
      </dsp:txXfrm>
    </dsp:sp>
    <dsp:sp modelId="{7F182FF5-4AA4-4654-B1E1-BD5A5D7CC585}">
      <dsp:nvSpPr>
        <dsp:cNvPr id="0" name=""/>
        <dsp:cNvSpPr/>
      </dsp:nvSpPr>
      <dsp:spPr>
        <a:xfrm>
          <a:off x="0" y="2754046"/>
          <a:ext cx="8153400" cy="11980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3. Regular practice with complex text and its academic language</a:t>
          </a:r>
          <a:endParaRPr lang="en-US" sz="2800" kern="1200" dirty="0"/>
        </a:p>
      </dsp:txBody>
      <dsp:txXfrm>
        <a:off x="58485" y="2812531"/>
        <a:ext cx="8036430" cy="1081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vList3#6">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One good</a:t>
            </a:r>
            <a:r>
              <a:rPr lang="en-US" baseline="0" dirty="0" smtClean="0"/>
              <a:t> source of multi-genre text exemplars (and related performance tasks) is Appendix B of the CCS-ELA &amp; Literacy</a:t>
            </a:r>
            <a:r>
              <a:rPr lang="en-US" dirty="0" smtClean="0"/>
              <a:t>. Note:  We will use excerpts from Appendix B in Activity 2a,b,c.</a:t>
            </a:r>
            <a:endParaRPr lang="en-US" baseline="0" dirty="0" smtClean="0"/>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mn-lt"/>
                <a:ea typeface="+mn-ea"/>
                <a:cs typeface="+mn-cs"/>
              </a:rPr>
              <a:t>Reference:</a:t>
            </a:r>
          </a:p>
          <a:p>
            <a:r>
              <a:rPr lang="en-US" dirty="0" smtClean="0"/>
              <a:t>National Governors Association Center for Best Practices &amp; Council of Chief State School Officers (2010). </a:t>
            </a:r>
            <a:r>
              <a:rPr lang="en-US" i="1" dirty="0" smtClean="0"/>
              <a:t>Common Core State Standard for English Language Arts and Literacy in History/Social Studies, Science, and Technical Subjects</a:t>
            </a:r>
            <a:r>
              <a:rPr lang="en-US" dirty="0" smtClean="0"/>
              <a:t>. Washington, D.C.: Authors. Retrieved from </a:t>
            </a:r>
            <a:r>
              <a:rPr lang="en-US" dirty="0" smtClean="0">
                <a:hlinkClick r:id="rId3"/>
              </a:rPr>
              <a:t>http://www.corestandards.org/ELA-Literacy/</a:t>
            </a:r>
            <a:r>
              <a:rPr lang="en-US" dirty="0" smtClean="0"/>
              <a:t>; National Governors Association Center for Best Practices &amp; Council of Chief State School Officers (2012). See Appendix B: Text Exemplars and Sample Performance Tasks. http://www.corestandards.org/assets/Appendix_B.pdf.  </a:t>
            </a:r>
          </a:p>
          <a:p>
            <a:r>
              <a:rPr lang="en-US" dirty="0" smtClean="0"/>
              <a:t> </a:t>
            </a:r>
          </a:p>
        </p:txBody>
      </p:sp>
      <p:sp>
        <p:nvSpPr>
          <p:cNvPr id="75780" name="Slide Number Placeholder 3"/>
          <p:cNvSpPr>
            <a:spLocks noGrp="1"/>
          </p:cNvSpPr>
          <p:nvPr>
            <p:ph type="sldNum" sz="quarter" idx="5"/>
          </p:nvPr>
        </p:nvSpPr>
        <p:spPr bwMode="auto">
          <a:noFill/>
          <a:ln>
            <a:miter lim="800000"/>
            <a:headEnd/>
            <a:tailEnd/>
          </a:ln>
        </p:spPr>
        <p:txBody>
          <a:bodyPr/>
          <a:lstStyle/>
          <a:p>
            <a:fld id="{CBBD078C-6E95-4A6E-BDF4-9DB65A22E9B1}" type="slidenum">
              <a:rPr lang="en-US"/>
              <a:pPr/>
              <a:t>25</a:t>
            </a:fld>
            <a:endParaRPr lang="en-US"/>
          </a:p>
        </p:txBody>
      </p:sp>
    </p:spTree>
    <p:extLst>
      <p:ext uri="{BB962C8B-B14F-4D97-AF65-F5344CB8AC3E}">
        <p14:creationId xmlns:p14="http://schemas.microsoft.com/office/powerpoint/2010/main" val="2077722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Anthology Alignment</a:t>
            </a:r>
            <a:r>
              <a:rPr lang="en-US" baseline="0" dirty="0" smtClean="0"/>
              <a:t> Project is posting  current anthology lessons that are aligned to the CCS-ELA for grades 6-12.  All major literature series including Houghton Mifflin Harcourt, McGraw Hill, and Holt are included in the emerging set of aligned lessons.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a:p>
        </p:txBody>
      </p:sp>
    </p:spTree>
    <p:extLst>
      <p:ext uri="{BB962C8B-B14F-4D97-AF65-F5344CB8AC3E}">
        <p14:creationId xmlns:p14="http://schemas.microsoft.com/office/powerpoint/2010/main" val="1525780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Encourage</a:t>
            </a:r>
            <a:r>
              <a:rPr lang="en-US" baseline="0" dirty="0" smtClean="0"/>
              <a:t> participants to examine the texts on their table and discuss the questions.  Ask for a few examples of what was discussed at the tables. </a:t>
            </a:r>
            <a:r>
              <a:rPr lang="en-US" dirty="0" smtClean="0"/>
              <a:t>(</a:t>
            </a:r>
            <a:r>
              <a:rPr lang="en-US" dirty="0"/>
              <a:t>Allow 15 minutes to examine the texts and talk about them</a:t>
            </a:r>
            <a:r>
              <a:rPr lang="en-US" dirty="0" smtClean="0"/>
              <a: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a:p>
        </p:txBody>
      </p:sp>
    </p:spTree>
    <p:extLst>
      <p:ext uri="{BB962C8B-B14F-4D97-AF65-F5344CB8AC3E}">
        <p14:creationId xmlns:p14="http://schemas.microsoft.com/office/powerpoint/2010/main" val="3635465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xfrm>
            <a:off x="573102" y="4460126"/>
            <a:ext cx="5618480" cy="3665458"/>
          </a:xfrm>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7/9/2014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28</a:t>
            </a:fld>
            <a:endParaRPr lang="en-US"/>
          </a:p>
        </p:txBody>
      </p:sp>
    </p:spTree>
    <p:extLst>
      <p:ext uri="{BB962C8B-B14F-4D97-AF65-F5344CB8AC3E}">
        <p14:creationId xmlns:p14="http://schemas.microsoft.com/office/powerpoint/2010/main" val="2680916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r>
              <a:rPr lang="en-US" dirty="0" smtClean="0">
                <a:effectLst/>
              </a:rPr>
              <a:t>The</a:t>
            </a:r>
            <a:r>
              <a:rPr lang="en-US" baseline="0" dirty="0" smtClean="0">
                <a:effectLst/>
              </a:rPr>
              <a:t> </a:t>
            </a:r>
            <a:r>
              <a:rPr lang="en-US" dirty="0" smtClean="0"/>
              <a:t>purpose</a:t>
            </a:r>
            <a:r>
              <a:rPr lang="en-US" dirty="0" smtClean="0">
                <a:effectLst/>
              </a:rPr>
              <a:t> of an anchor chart is to anchor the teaching and learning that is happening in the classroom and to keep it visible for reference.</a:t>
            </a:r>
            <a:r>
              <a:rPr lang="en-US" baseline="0" dirty="0" smtClean="0">
                <a:effectLst/>
              </a:rPr>
              <a:t> </a:t>
            </a:r>
          </a:p>
          <a:p>
            <a:pPr eaLnBrk="1" hangingPunct="1">
              <a:lnSpc>
                <a:spcPct val="80000"/>
              </a:lnSpc>
              <a:spcBef>
                <a:spcPct val="0"/>
              </a:spcBef>
            </a:pPr>
            <a:endParaRPr lang="en-US" dirty="0" smtClean="0"/>
          </a:p>
          <a:p>
            <a:pPr eaLnBrk="1" hangingPunct="1">
              <a:lnSpc>
                <a:spcPct val="80000"/>
              </a:lnSpc>
              <a:spcBef>
                <a:spcPct val="0"/>
              </a:spcBef>
            </a:pPr>
            <a:r>
              <a:rPr lang="en-US" baseline="0" dirty="0" smtClean="0">
                <a:effectLst/>
              </a:rPr>
              <a:t>We will create anchor charts to note the key points or “take-</a:t>
            </a:r>
            <a:r>
              <a:rPr lang="en-US" baseline="0" dirty="0" err="1" smtClean="0">
                <a:effectLst/>
              </a:rPr>
              <a:t>aways</a:t>
            </a:r>
            <a:r>
              <a:rPr lang="en-US" baseline="0" dirty="0" smtClean="0">
                <a:effectLst/>
              </a:rPr>
              <a:t>” from our work with each of the three shifts today.  Later on you’ll have the opportunity to see and comment upon what others have written.</a:t>
            </a:r>
            <a:endParaRPr lang="en-US" dirty="0" smtClean="0"/>
          </a:p>
        </p:txBody>
      </p:sp>
      <p:sp>
        <p:nvSpPr>
          <p:cNvPr id="14541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78853" name="Date Placeholder 4"/>
          <p:cNvSpPr>
            <a:spLocks noGrp="1"/>
          </p:cNvSpPr>
          <p:nvPr>
            <p:ph type="dt" sz="quarter" idx="1"/>
          </p:nvPr>
        </p:nvSpPr>
        <p:spPr bwMode="auto">
          <a:noFill/>
          <a:ln>
            <a:miter lim="800000"/>
            <a:headEnd/>
            <a:tailEnd/>
          </a:ln>
        </p:spPr>
        <p:txBody>
          <a:bodyPr anchor="t"/>
          <a:lstStyle/>
          <a:p>
            <a:fld id="{FC926989-28BF-4224-94E5-66F0EF87248F}" type="datetime1">
              <a:rPr lang="en-US" smtClean="0">
                <a:latin typeface="Arial" pitchFamily="34" charset="0"/>
              </a:rPr>
              <a:pPr/>
              <a:t>7/9/2014</a:t>
            </a:fld>
            <a:endParaRPr lang="en-US" smtClean="0">
              <a:latin typeface="Arial" pitchFamily="34" charset="0"/>
            </a:endParaRPr>
          </a:p>
        </p:txBody>
      </p:sp>
      <p:sp>
        <p:nvSpPr>
          <p:cNvPr id="14541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78855" name="Slide Number Placeholder 6"/>
          <p:cNvSpPr>
            <a:spLocks noGrp="1"/>
          </p:cNvSpPr>
          <p:nvPr>
            <p:ph type="sldNum" sz="quarter" idx="5"/>
          </p:nvPr>
        </p:nvSpPr>
        <p:spPr bwMode="auto">
          <a:noFill/>
          <a:ln>
            <a:miter lim="800000"/>
            <a:headEnd/>
            <a:tailEnd/>
          </a:ln>
        </p:spPr>
        <p:txBody>
          <a:bodyPr/>
          <a:lstStyle/>
          <a:p>
            <a:fld id="{946FF4C0-7F24-4E9A-AD87-0A23F7F39FE1}" type="slidenum">
              <a:rPr lang="en-US"/>
              <a:pPr/>
              <a:t>29</a:t>
            </a:fld>
            <a:endParaRPr lang="en-US"/>
          </a:p>
        </p:txBody>
      </p:sp>
    </p:spTree>
    <p:extLst>
      <p:ext uri="{BB962C8B-B14F-4D97-AF65-F5344CB8AC3E}">
        <p14:creationId xmlns:p14="http://schemas.microsoft.com/office/powerpoint/2010/main" val="836724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dirty="0" smtClean="0"/>
              <a:t>Explain that now we will look carefully at the three instructional shifts associated with the CCS-ELA and related instructional practices. These shifts represent the primary changes in practice from previous standards in order to achieve the CCR goals.</a:t>
            </a: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17</a:t>
            </a:fld>
            <a:endParaRPr lang="en-US"/>
          </a:p>
        </p:txBody>
      </p:sp>
    </p:spTree>
    <p:extLst>
      <p:ext uri="{BB962C8B-B14F-4D97-AF65-F5344CB8AC3E}">
        <p14:creationId xmlns:p14="http://schemas.microsoft.com/office/powerpoint/2010/main" val="1916486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(Slides </a:t>
            </a:r>
            <a:r>
              <a:rPr lang="en-US" dirty="0" smtClean="0"/>
              <a:t>18–29, </a:t>
            </a:r>
            <a:r>
              <a:rPr lang="en-US" dirty="0"/>
              <a:t>introduction to the shifts, should take </a:t>
            </a:r>
            <a:r>
              <a:rPr lang="en-US" dirty="0" smtClean="0"/>
              <a:t>10-15 minutes</a:t>
            </a:r>
            <a:r>
              <a:rPr lang="en-US" dirty="0"/>
              <a:t>.)</a:t>
            </a:r>
          </a:p>
          <a:p>
            <a:pPr>
              <a:buFontTx/>
              <a:buChar char="•"/>
            </a:pPr>
            <a:r>
              <a:rPr lang="en-US" dirty="0"/>
              <a:t>These shifts are a “high level” view of the major instructional changes that are needed to actualize the standards.</a:t>
            </a:r>
          </a:p>
          <a:p>
            <a:pPr>
              <a:buFontTx/>
              <a:buChar char="•"/>
            </a:pPr>
            <a:r>
              <a:rPr lang="en-US" dirty="0"/>
              <a:t>The shifts point the way toward changes in curriculum, instructional practice, and assessment to achieve alignment with the standards. Disseminating information about the shifts and helping all educators implement the standards is fundamental to achieving the goal of CCS-ELA &amp; Literacy aligned curriculum, instruction, and </a:t>
            </a:r>
            <a:r>
              <a:rPr lang="en-US" dirty="0" smtClean="0"/>
              <a:t>assessment.</a:t>
            </a:r>
          </a:p>
          <a:p>
            <a:pPr>
              <a:buFontTx/>
              <a:buChar char="•"/>
            </a:pPr>
            <a:r>
              <a:rPr lang="en-US" dirty="0" smtClean="0"/>
              <a:t>In </a:t>
            </a:r>
            <a:r>
              <a:rPr lang="en-US" dirty="0"/>
              <a:t>this section of today’s workshop, participants will look at aligned instructional practices and examine how a given practices supports the shifts and, in turn, the implementation of the standards.</a:t>
            </a:r>
          </a:p>
        </p:txBody>
      </p:sp>
      <p:sp>
        <p:nvSpPr>
          <p:cNvPr id="61444" name="Slide Number Placeholder 3"/>
          <p:cNvSpPr>
            <a:spLocks noGrp="1"/>
          </p:cNvSpPr>
          <p:nvPr>
            <p:ph type="sldNum" sz="quarter" idx="5"/>
          </p:nvPr>
        </p:nvSpPr>
        <p:spPr bwMode="auto">
          <a:noFill/>
          <a:ln>
            <a:miter lim="800000"/>
            <a:headEnd/>
            <a:tailEnd/>
          </a:ln>
        </p:spPr>
        <p:txBody>
          <a:bodyPr/>
          <a:lstStyle/>
          <a:p>
            <a:fld id="{CF4523AF-0850-4F6A-815F-845EF0DAB2B5}" type="slidenum">
              <a:rPr lang="en-US"/>
              <a:pPr/>
              <a:t>18</a:t>
            </a:fld>
            <a:endParaRPr lang="en-US"/>
          </a:p>
        </p:txBody>
      </p:sp>
    </p:spTree>
    <p:extLst>
      <p:ext uri="{BB962C8B-B14F-4D97-AF65-F5344CB8AC3E}">
        <p14:creationId xmlns:p14="http://schemas.microsoft.com/office/powerpoint/2010/main" val="3136267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buFont typeface="Arial" panose="020B0604020202020204" pitchFamily="34" charset="0"/>
              <a:buChar char="•"/>
            </a:pPr>
            <a:r>
              <a:rPr lang="en-US" dirty="0"/>
              <a:t>We are starting with Shift 1: Building Knowledge Through Content-Rich Nonfiction. This marks a shift in terms of the types of text emphasized in ELA classes instruction also is expected to have students use texts as a primary vehicle for learning.</a:t>
            </a:r>
          </a:p>
          <a:p>
            <a:pPr marL="171450" indent="-171450">
              <a:buFont typeface="Arial" panose="020B0604020202020204" pitchFamily="34" charset="0"/>
              <a:buChar char="•"/>
            </a:pPr>
            <a:r>
              <a:rPr lang="en-US" dirty="0"/>
              <a:t>Participants may have heard or seen the shifts described as 6 shifts rather than three.</a:t>
            </a:r>
          </a:p>
          <a:p>
            <a:pPr marL="171450" indent="-171450">
              <a:buFont typeface="Arial" panose="020B0604020202020204" pitchFamily="34" charset="0"/>
              <a:buChar char="•"/>
            </a:pPr>
            <a:r>
              <a:rPr lang="en-US" dirty="0"/>
              <a:t>This slide shows the relationship between two of the six shifts and Shift 1. When Shift 1 is articulated as two separate shifts, it emphasizes the difference between elementary and secondary grades. In elementary school the classroom teacher is expected to strike a balance between fiction and nonfiction, using reading in the content areas to build knowledge.</a:t>
            </a:r>
          </a:p>
          <a:p>
            <a:pPr marL="171450" indent="-171450">
              <a:buFont typeface="Arial" panose="020B0604020202020204" pitchFamily="34" charset="0"/>
              <a:buChar char="•"/>
            </a:pPr>
            <a:r>
              <a:rPr lang="en-US" dirty="0"/>
              <a:t> In the secondary grades, literacy is a shared responsibility of content teachers and ELA teachers. While ELA teachers increase their use of nonfiction as it pertains to their disciplines (e.g. essay, biography), each of the other disciplines is responsible for helping students build knowledge in their disciplines through texts rather than teacher  talk.</a:t>
            </a:r>
          </a:p>
          <a:p>
            <a:pPr marL="171450" indent="-171450">
              <a:buFont typeface="Arial" panose="020B0604020202020204" pitchFamily="34" charset="0"/>
              <a:buChar char="•"/>
            </a:pPr>
            <a:r>
              <a:rPr lang="en-US" dirty="0"/>
              <a:t>Teachers can help students understand that text is a source of knowledge and that they can use content knowledge to learn from the past and solve today’s problems around the globe. </a:t>
            </a:r>
          </a:p>
        </p:txBody>
      </p:sp>
      <p:sp>
        <p:nvSpPr>
          <p:cNvPr id="65540" name="Slide Number Placeholder 3"/>
          <p:cNvSpPr>
            <a:spLocks noGrp="1"/>
          </p:cNvSpPr>
          <p:nvPr>
            <p:ph type="sldNum" sz="quarter" idx="5"/>
          </p:nvPr>
        </p:nvSpPr>
        <p:spPr bwMode="auto">
          <a:noFill/>
          <a:ln>
            <a:miter lim="800000"/>
            <a:headEnd/>
            <a:tailEnd/>
          </a:ln>
        </p:spPr>
        <p:txBody>
          <a:bodyPr/>
          <a:lstStyle/>
          <a:p>
            <a:fld id="{3F88ACF8-D3C2-4D2C-B1E1-A708E7DEA1ED}" type="slidenum">
              <a:rPr lang="en-US"/>
              <a:pPr/>
              <a:t>19</a:t>
            </a:fld>
            <a:endParaRPr lang="en-US"/>
          </a:p>
        </p:txBody>
      </p:sp>
    </p:spTree>
    <p:extLst>
      <p:ext uri="{BB962C8B-B14F-4D97-AF65-F5344CB8AC3E}">
        <p14:creationId xmlns:p14="http://schemas.microsoft.com/office/powerpoint/2010/main" val="2065160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p:txBody>
          <a:bodyPr wrap="square" numCol="1" anchor="t" anchorCtr="0" compatLnSpc="1">
            <a:prstTxWarp prst="textNoShape">
              <a:avLst/>
            </a:prstTxWarp>
            <a:normAutofit fontScale="85000" lnSpcReduction="20000"/>
          </a:bodyPr>
          <a:lstStyle/>
          <a:p>
            <a:pPr>
              <a:spcBef>
                <a:spcPct val="0"/>
              </a:spcBef>
              <a:buFontTx/>
              <a:buChar char="•"/>
              <a:defRPr/>
            </a:pPr>
            <a:r>
              <a:rPr lang="en-US" dirty="0" smtClean="0"/>
              <a:t> Recall from Activity 1 that the reading standards specify building knowledge (Reading standards 7-9) , citing evidence using key ideas and details (Reading standards 1-3), and attending to the craft and structure (Reading standards 4-6) of literature and informational text at all grade levels. The content literacy standards for grades 6-12 parallel the reading standards using discipline-specific content.</a:t>
            </a:r>
          </a:p>
          <a:p>
            <a:pPr>
              <a:spcBef>
                <a:spcPct val="0"/>
              </a:spcBef>
              <a:defRPr/>
            </a:pPr>
            <a:endParaRPr lang="en-US" dirty="0" smtClean="0"/>
          </a:p>
          <a:p>
            <a:pPr>
              <a:spcBef>
                <a:spcPct val="0"/>
              </a:spcBef>
              <a:defRPr/>
            </a:pPr>
            <a:r>
              <a:rPr lang="en-US" dirty="0" smtClean="0"/>
              <a:t>1</a:t>
            </a:r>
            <a:r>
              <a:rPr lang="en-US" baseline="30000" dirty="0" smtClean="0"/>
              <a:t>st</a:t>
            </a:r>
            <a:r>
              <a:rPr lang="en-US" dirty="0" smtClean="0"/>
              <a:t> </a:t>
            </a:r>
            <a:r>
              <a:rPr lang="en-US" altLang="en-US" dirty="0" smtClean="0"/>
              <a:t>bullet: Even thought reading informational texts proves to be more difficult for students, it is a skill that must be developed for college and career readiness.</a:t>
            </a:r>
          </a:p>
          <a:p>
            <a:pPr eaLnBrk="1" hangingPunct="1">
              <a:spcBef>
                <a:spcPct val="0"/>
              </a:spcBef>
              <a:buSzPct val="25000"/>
              <a:defRPr/>
            </a:pPr>
            <a:endParaRPr lang="en-US" altLang="en-US" dirty="0" smtClean="0"/>
          </a:p>
          <a:p>
            <a:pPr eaLnBrk="1" hangingPunct="1">
              <a:spcBef>
                <a:spcPct val="0"/>
              </a:spcBef>
              <a:buSzPct val="25000"/>
              <a:defRPr/>
            </a:pPr>
            <a:r>
              <a:rPr lang="en-US" altLang="en-US" dirty="0" smtClean="0"/>
              <a:t>2</a:t>
            </a:r>
            <a:r>
              <a:rPr lang="en-US" altLang="en-US" baseline="30000" dirty="0" smtClean="0"/>
              <a:t>nd</a:t>
            </a:r>
            <a:r>
              <a:rPr lang="en-US" altLang="en-US" dirty="0" smtClean="0"/>
              <a:t>  bullet: The CCS have followed the NAEP (National Assessment of Educational Progress) guidelines in establishing how much informational text students should read in schools. By high school, the standards call for a </a:t>
            </a:r>
            <a:r>
              <a:rPr lang="en-US" altLang="en-US" b="1" dirty="0" smtClean="0"/>
              <a:t>30/70 split between literary texts and informational texts</a:t>
            </a:r>
            <a:r>
              <a:rPr lang="en-US" altLang="en-US" dirty="0" smtClean="0"/>
              <a:t>. The 70/30 split in grades 9-12 does not just refer to ELA/Literacy classes – it means the entire school experience for students, across the day, week, year.  To achieve this distribution, instructors of science, socials studies, arts, technical subjects, etc., must integrate literacy into the content of these courses.</a:t>
            </a:r>
          </a:p>
          <a:p>
            <a:pPr eaLnBrk="1" hangingPunct="1">
              <a:spcBef>
                <a:spcPct val="0"/>
              </a:spcBef>
              <a:buSzPct val="25000"/>
              <a:defRPr/>
            </a:pPr>
            <a:r>
              <a:rPr lang="en-US" altLang="en-US" dirty="0" smtClean="0"/>
              <a:t>This is displayed most prominently in two ways. 1) At every grade level, there are a set of standards for informational text and a set for literary standards.  Each discipline has specific guidelines for the type of text to be read</a:t>
            </a:r>
          </a:p>
          <a:p>
            <a:pPr eaLnBrk="1" hangingPunct="1">
              <a:spcBef>
                <a:spcPct val="0"/>
              </a:spcBef>
              <a:buSzPct val="25000"/>
              <a:defRPr/>
            </a:pPr>
            <a:r>
              <a:rPr lang="en-US" altLang="en-US" dirty="0" smtClean="0"/>
              <a:t>2) Reading Standard 10 calls for students to read a wide range of informational text. It is actually a </a:t>
            </a:r>
            <a:r>
              <a:rPr lang="en-US" altLang="en-US" i="1" dirty="0" smtClean="0"/>
              <a:t>standard </a:t>
            </a:r>
            <a:r>
              <a:rPr lang="en-US" altLang="en-US" dirty="0" smtClean="0"/>
              <a:t> to read informational text.</a:t>
            </a:r>
          </a:p>
          <a:p>
            <a:pPr eaLnBrk="1" hangingPunct="1">
              <a:spcBef>
                <a:spcPct val="0"/>
              </a:spcBef>
              <a:defRPr/>
            </a:pPr>
            <a:endParaRPr lang="en-US" altLang="en-US" dirty="0" smtClean="0"/>
          </a:p>
          <a:p>
            <a:pPr>
              <a:spcBef>
                <a:spcPct val="0"/>
              </a:spcBef>
              <a:buSzPct val="25000"/>
              <a:defRPr/>
            </a:pPr>
            <a:r>
              <a:rPr lang="en-US" altLang="en-US" dirty="0" smtClean="0"/>
              <a:t>3</a:t>
            </a:r>
            <a:r>
              <a:rPr lang="en-US" altLang="en-US" baseline="30000" dirty="0" smtClean="0"/>
              <a:t>rd</a:t>
            </a:r>
            <a:r>
              <a:rPr lang="en-US" altLang="en-US" dirty="0" smtClean="0"/>
              <a:t> bullet: Even thought reading informational texts proves to be more difficult for students, it is a skill that must be developed for college and career readiness.</a:t>
            </a:r>
          </a:p>
          <a:p>
            <a:pPr>
              <a:spcBef>
                <a:spcPct val="0"/>
              </a:spcBef>
              <a:buSzPct val="25000"/>
              <a:defRPr/>
            </a:pPr>
            <a:endParaRPr lang="en-US" altLang="en-US" dirty="0" smtClean="0"/>
          </a:p>
          <a:p>
            <a:pPr eaLnBrk="1" hangingPunct="1">
              <a:spcBef>
                <a:spcPct val="0"/>
              </a:spcBef>
              <a:buSzPct val="25000"/>
              <a:defRPr/>
            </a:pPr>
            <a:r>
              <a:rPr lang="en-US" altLang="en-US" dirty="0" smtClean="0"/>
              <a:t>4</a:t>
            </a:r>
            <a:r>
              <a:rPr lang="en-US" altLang="en-US" baseline="30000" dirty="0" smtClean="0"/>
              <a:t>th</a:t>
            </a:r>
            <a:r>
              <a:rPr lang="en-US" altLang="en-US" dirty="0" smtClean="0"/>
              <a:t>  bullet: Background knowledge has long been connected to comprehension. Reading informational text is essential in building background knowledge.  A skill needed both in college and the workplace.: Reading a coherent sequence of texts designed to develop content knowledge is also the best way to grow academic vocabulary because students have multiple exposures to words.</a:t>
            </a:r>
          </a:p>
        </p:txBody>
      </p:sp>
      <p:sp>
        <p:nvSpPr>
          <p:cNvPr id="1351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PCG Education</a:t>
            </a:r>
          </a:p>
        </p:txBody>
      </p:sp>
      <p:sp>
        <p:nvSpPr>
          <p:cNvPr id="67589" name="Date Placeholder 4"/>
          <p:cNvSpPr>
            <a:spLocks noGrp="1"/>
          </p:cNvSpPr>
          <p:nvPr>
            <p:ph type="dt" sz="quarter" idx="1"/>
          </p:nvPr>
        </p:nvSpPr>
        <p:spPr bwMode="auto">
          <a:noFill/>
          <a:ln>
            <a:miter lim="800000"/>
            <a:headEnd/>
            <a:tailEnd/>
          </a:ln>
        </p:spPr>
        <p:txBody>
          <a:bodyPr anchor="t"/>
          <a:lstStyle/>
          <a:p>
            <a:fld id="{98CB94E6-93E4-4C79-9FD7-AC2B38B1C438}" type="datetime1">
              <a:rPr lang="en-US" smtClean="0">
                <a:latin typeface="Arial" pitchFamily="34" charset="0"/>
              </a:rPr>
              <a:pPr/>
              <a:t>7/9/2014</a:t>
            </a:fld>
            <a:endParaRPr lang="en-US" smtClean="0">
              <a:latin typeface="Arial" pitchFamily="34" charset="0"/>
            </a:endParaRPr>
          </a:p>
        </p:txBody>
      </p:sp>
      <p:sp>
        <p:nvSpPr>
          <p:cNvPr id="13517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www.pcgeducation.com</a:t>
            </a:r>
          </a:p>
        </p:txBody>
      </p:sp>
      <p:sp>
        <p:nvSpPr>
          <p:cNvPr id="67591" name="Slide Number Placeholder 6"/>
          <p:cNvSpPr>
            <a:spLocks noGrp="1"/>
          </p:cNvSpPr>
          <p:nvPr>
            <p:ph type="sldNum" sz="quarter" idx="5"/>
          </p:nvPr>
        </p:nvSpPr>
        <p:spPr bwMode="auto">
          <a:noFill/>
          <a:ln>
            <a:miter lim="800000"/>
            <a:headEnd/>
            <a:tailEnd/>
          </a:ln>
        </p:spPr>
        <p:txBody>
          <a:bodyPr/>
          <a:lstStyle/>
          <a:p>
            <a:fld id="{06C59D2B-C3F5-447F-9372-BCFBCD00C155}" type="slidenum">
              <a:rPr lang="en-US"/>
              <a:pPr/>
              <a:t>20</a:t>
            </a:fld>
            <a:endParaRPr lang="en-US"/>
          </a:p>
        </p:txBody>
      </p:sp>
    </p:spTree>
    <p:extLst>
      <p:ext uri="{BB962C8B-B14F-4D97-AF65-F5344CB8AC3E}">
        <p14:creationId xmlns:p14="http://schemas.microsoft.com/office/powerpoint/2010/main" val="2387674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p:txBody>
          <a:bodyPr wrap="square" numCol="1" anchor="t" anchorCtr="0" compatLnSpc="1">
            <a:prstTxWarp prst="textNoShape">
              <a:avLst/>
            </a:prstTxWarp>
            <a:normAutofit/>
          </a:bodyPr>
          <a:lstStyle/>
          <a:p>
            <a:pPr>
              <a:defRPr/>
            </a:pPr>
            <a:r>
              <a:rPr lang="en-US" dirty="0" smtClean="0"/>
              <a:t>This slide addresses “Why ‘content-rich’ matters?” and the reciprocal relationship between deepening language and literacy skills while simultaneously building content knowledge.</a:t>
            </a:r>
          </a:p>
          <a:p>
            <a:pPr>
              <a:buFontTx/>
              <a:buNone/>
              <a:defRPr/>
            </a:pPr>
            <a:r>
              <a:rPr lang="en-US" dirty="0" smtClean="0"/>
              <a:t>Build background knowledge to prepare students for post-secondary reading in college and careers:</a:t>
            </a:r>
          </a:p>
          <a:p>
            <a:pPr marL="685718" lvl="1" indent="-228573">
              <a:buFontTx/>
              <a:buAutoNum type="arabicPeriod"/>
              <a:defRPr/>
            </a:pPr>
            <a:r>
              <a:rPr lang="en-US" dirty="0" smtClean="0">
                <a:ea typeface="ＭＳ Ｐゴシック"/>
                <a:cs typeface="ＭＳ Ｐゴシック"/>
              </a:rPr>
              <a:t>In ELA, blend literature and informational text in multi-modal, multi-genre text sets, so texts inform one the content knowledge that is the focus of instruction.</a:t>
            </a:r>
          </a:p>
          <a:p>
            <a:pPr marL="685718" lvl="1" indent="-228573">
              <a:buFontTx/>
              <a:buAutoNum type="arabicPeriod"/>
              <a:defRPr/>
            </a:pPr>
            <a:r>
              <a:rPr lang="en-US" dirty="0" smtClean="0">
                <a:ea typeface="ＭＳ Ｐゴシック"/>
                <a:cs typeface="ＭＳ Ｐゴシック"/>
              </a:rPr>
              <a:t>In the content disciplines, read textbooks, journals, data including scientific experiments, primary source documents</a:t>
            </a:r>
          </a:p>
          <a:p>
            <a:pPr marL="685718" lvl="1" indent="-228573">
              <a:buFontTx/>
              <a:buAutoNum type="arabicPeriod"/>
              <a:defRPr/>
            </a:pPr>
            <a:r>
              <a:rPr lang="en-US" dirty="0" smtClean="0">
                <a:ea typeface="ＭＳ Ｐゴシック"/>
                <a:cs typeface="ＭＳ Ｐゴシック"/>
              </a:rPr>
              <a:t>In English, blend literature and literary nonfiction – speeches, essays, literary nonfiction, biography</a:t>
            </a:r>
          </a:p>
          <a:p>
            <a:pPr marL="685718" lvl="1" indent="-228573">
              <a:buFontTx/>
              <a:buAutoNum type="arabicPeriod"/>
              <a:defRPr/>
            </a:pPr>
            <a:r>
              <a:rPr lang="en-US" dirty="0" smtClean="0">
                <a:ea typeface="ＭＳ Ｐゴシック"/>
                <a:cs typeface="ＭＳ Ｐゴシック"/>
              </a:rPr>
              <a:t>Use content knowledge  to learn from the past and solve today’s problems around the globe</a:t>
            </a:r>
          </a:p>
          <a:p>
            <a:pPr marL="685718" lvl="1" indent="-228573">
              <a:buFontTx/>
              <a:buAutoNum type="arabicPeriod"/>
              <a:defRPr/>
            </a:pPr>
            <a:r>
              <a:rPr lang="en-US" dirty="0" smtClean="0">
                <a:ea typeface="ＭＳ Ｐゴシック"/>
                <a:cs typeface="ＭＳ Ｐゴシック"/>
              </a:rPr>
              <a:t>Text is a source of knowledge</a:t>
            </a:r>
          </a:p>
          <a:p>
            <a:pPr marL="685718" lvl="1" indent="-228573">
              <a:buFontTx/>
              <a:buAutoNum type="arabicPeriod"/>
              <a:defRPr/>
            </a:pPr>
            <a:r>
              <a:rPr lang="en-US" dirty="0" smtClean="0">
                <a:ea typeface="ＭＳ Ｐゴシック"/>
                <a:cs typeface="ＭＳ Ｐゴシック"/>
              </a:rPr>
              <a:t>The stronger one’s reading skills, the easier it is to learn independently through reading text.</a:t>
            </a:r>
            <a:endParaRPr lang="en-US" dirty="0" smtClean="0"/>
          </a:p>
        </p:txBody>
      </p:sp>
      <p:sp>
        <p:nvSpPr>
          <p:cNvPr id="69636" name="Slide Number Placeholder 3"/>
          <p:cNvSpPr>
            <a:spLocks noGrp="1"/>
          </p:cNvSpPr>
          <p:nvPr>
            <p:ph type="sldNum" sz="quarter" idx="5"/>
          </p:nvPr>
        </p:nvSpPr>
        <p:spPr bwMode="auto">
          <a:noFill/>
          <a:ln>
            <a:miter lim="800000"/>
            <a:headEnd/>
            <a:tailEnd/>
          </a:ln>
        </p:spPr>
        <p:txBody>
          <a:bodyPr/>
          <a:lstStyle/>
          <a:p>
            <a:fld id="{F6AA2A9D-23E0-4FDD-AFDF-CA9513A93015}" type="slidenum">
              <a:rPr lang="en-US"/>
              <a:pPr/>
              <a:t>21</a:t>
            </a:fld>
            <a:endParaRPr lang="en-US"/>
          </a:p>
        </p:txBody>
      </p:sp>
    </p:spTree>
    <p:extLst>
      <p:ext uri="{BB962C8B-B14F-4D97-AF65-F5344CB8AC3E}">
        <p14:creationId xmlns:p14="http://schemas.microsoft.com/office/powerpoint/2010/main" val="3084394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p:txBody>
          <a:bodyPr wrap="square" numCol="1" anchor="t" anchorCtr="0" compatLnSpc="1">
            <a:prstTxWarp prst="textNoShape">
              <a:avLst/>
            </a:prstTxWarp>
            <a:normAutofit/>
          </a:bodyPr>
          <a:lstStyle/>
          <a:p>
            <a:pPr>
              <a:lnSpc>
                <a:spcPct val="80000"/>
              </a:lnSpc>
              <a:defRPr/>
            </a:pPr>
            <a:r>
              <a:rPr lang="en-US" dirty="0"/>
              <a:t>Instructional practice aligned with Shift 1: Texts Talking to Each Other.</a:t>
            </a:r>
          </a:p>
          <a:p>
            <a:pPr>
              <a:lnSpc>
                <a:spcPct val="80000"/>
              </a:lnSpc>
              <a:defRPr/>
            </a:pPr>
            <a:r>
              <a:rPr lang="en-US" dirty="0"/>
              <a:t>To deepen students’ content knowledge, use an integrated, interdisciplinary approach in which informational and literary nonfiction informs the themes of literature and vice-versa. This slide presents one model of how text sets might be organized. (See </a:t>
            </a:r>
            <a:r>
              <a:rPr lang="en-US" dirty="0" err="1"/>
              <a:t>Cappiello</a:t>
            </a:r>
            <a:r>
              <a:rPr lang="en-US" dirty="0"/>
              <a:t> &amp; Dawes, 2013, p. 22 for examples of </a:t>
            </a:r>
            <a:r>
              <a:rPr lang="en-US" dirty="0" smtClean="0"/>
              <a:t>texts): </a:t>
            </a:r>
            <a:endParaRPr lang="en-US" dirty="0"/>
          </a:p>
          <a:p>
            <a:pPr marL="171450" indent="-171450">
              <a:lnSpc>
                <a:spcPct val="80000"/>
              </a:lnSpc>
              <a:buFont typeface="Arial" panose="020B0604020202020204" pitchFamily="34" charset="0"/>
              <a:buChar char="•"/>
              <a:defRPr/>
            </a:pPr>
            <a:r>
              <a:rPr lang="en-US" dirty="0"/>
              <a:t>Literature: Realistic fiction, fantasy, historical fiction, mystery, science fiction, poetry, traditional literature, drama.</a:t>
            </a:r>
          </a:p>
          <a:p>
            <a:pPr marL="171450" indent="-171450">
              <a:lnSpc>
                <a:spcPct val="80000"/>
              </a:lnSpc>
              <a:buFont typeface="Arial" panose="020B0604020202020204" pitchFamily="34" charset="0"/>
              <a:buChar char="•"/>
              <a:defRPr/>
            </a:pPr>
            <a:r>
              <a:rPr lang="en-US" dirty="0"/>
              <a:t> Literary nonfiction and Informational Text: Biography, literary criticism, essays, textbooks, newspapers, journals and magazines</a:t>
            </a:r>
          </a:p>
          <a:p>
            <a:pPr marL="171450" indent="-171450">
              <a:lnSpc>
                <a:spcPct val="80000"/>
              </a:lnSpc>
              <a:buFont typeface="Arial" panose="020B0604020202020204" pitchFamily="34" charset="0"/>
              <a:buChar char="•"/>
              <a:defRPr/>
            </a:pPr>
            <a:r>
              <a:rPr lang="en-US" dirty="0"/>
              <a:t>Digital Text: webcasts, podcasts, photographs, websites, online government reports, works of art and music, interviews, blogs</a:t>
            </a:r>
          </a:p>
          <a:p>
            <a:pPr marL="171450" indent="-171450">
              <a:lnSpc>
                <a:spcPct val="80000"/>
              </a:lnSpc>
              <a:buFont typeface="Arial" panose="020B0604020202020204" pitchFamily="34" charset="0"/>
              <a:buChar char="•"/>
              <a:defRPr/>
            </a:pPr>
            <a:r>
              <a:rPr lang="en-US" dirty="0"/>
              <a:t>Primary source documents: speeches, documents, photographs, historical artifacts, newspapers </a:t>
            </a:r>
          </a:p>
          <a:p>
            <a:pPr>
              <a:lnSpc>
                <a:spcPct val="80000"/>
              </a:lnSpc>
              <a:defRPr/>
            </a:pPr>
            <a:r>
              <a:rPr lang="en-US" dirty="0"/>
              <a:t>(See </a:t>
            </a:r>
            <a:r>
              <a:rPr lang="en-US" dirty="0" err="1"/>
              <a:t>Cappiello</a:t>
            </a:r>
            <a:r>
              <a:rPr lang="en-US" dirty="0"/>
              <a:t> &amp; Dawes, 2013, pp. 254-257 for examples of text set structures)</a:t>
            </a:r>
            <a:endParaRPr lang="en-US" sz="800" dirty="0"/>
          </a:p>
        </p:txBody>
      </p:sp>
      <p:sp>
        <p:nvSpPr>
          <p:cNvPr id="71684" name="Slide Number Placeholder 3"/>
          <p:cNvSpPr>
            <a:spLocks noGrp="1"/>
          </p:cNvSpPr>
          <p:nvPr>
            <p:ph type="sldNum" sz="quarter" idx="5"/>
          </p:nvPr>
        </p:nvSpPr>
        <p:spPr bwMode="auto">
          <a:noFill/>
          <a:ln>
            <a:miter lim="800000"/>
            <a:headEnd/>
            <a:tailEnd/>
          </a:ln>
        </p:spPr>
        <p:txBody>
          <a:bodyPr/>
          <a:lstStyle/>
          <a:p>
            <a:fld id="{30C8E3EB-1E52-4C2D-936D-5022624D2A64}" type="slidenum">
              <a:rPr lang="en-US"/>
              <a:pPr/>
              <a:t>22</a:t>
            </a:fld>
            <a:endParaRPr lang="en-US"/>
          </a:p>
        </p:txBody>
      </p:sp>
    </p:spTree>
    <p:extLst>
      <p:ext uri="{BB962C8B-B14F-4D97-AF65-F5344CB8AC3E}">
        <p14:creationId xmlns:p14="http://schemas.microsoft.com/office/powerpoint/2010/main" val="2922688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a text set. This text</a:t>
            </a:r>
            <a:r>
              <a:rPr lang="en-US" baseline="0" dirty="0" smtClean="0"/>
              <a:t> set is used in Grade 8, Module 1, written by  Expeditionary Learning for </a:t>
            </a:r>
            <a:r>
              <a:rPr lang="en-US" baseline="0" dirty="0" err="1" smtClean="0"/>
              <a:t>EngageNY</a:t>
            </a:r>
            <a:r>
              <a:rPr lang="en-US" baseline="0" dirty="0" smtClean="0"/>
              <a:t>. </a:t>
            </a:r>
            <a:r>
              <a:rPr lang="en-US" sz="1200" b="0" i="0" u="none" strike="noStrike" kern="1200" baseline="0" dirty="0" smtClean="0">
                <a:solidFill>
                  <a:schemeClr val="tx1"/>
                </a:solidFill>
                <a:latin typeface="+mn-lt"/>
                <a:ea typeface="+mn-ea"/>
                <a:cs typeface="+mn-cs"/>
              </a:rPr>
              <a:t>In this module, students will develop their ability to read and understand complex text as they consider the challenges of fictional and real refugees. They read the novel, in long verse, </a:t>
            </a:r>
            <a:r>
              <a:rPr lang="en-US" sz="1200" b="0" i="1" u="none" strike="noStrike" kern="1200" baseline="0" dirty="0" smtClean="0">
                <a:solidFill>
                  <a:schemeClr val="tx1"/>
                </a:solidFill>
                <a:latin typeface="+mn-lt"/>
                <a:ea typeface="+mn-ea"/>
                <a:cs typeface="+mn-cs"/>
              </a:rPr>
              <a:t>Inside Out and Back Again. </a:t>
            </a:r>
            <a:r>
              <a:rPr lang="en-US" sz="1200" b="0" i="0" u="none" strike="noStrike" kern="1200" baseline="0" dirty="0" smtClean="0">
                <a:solidFill>
                  <a:schemeClr val="tx1"/>
                </a:solidFill>
                <a:latin typeface="+mn-lt"/>
                <a:ea typeface="+mn-ea"/>
                <a:cs typeface="+mn-cs"/>
              </a:rPr>
              <a:t> They also read informational</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text to learn more about the history of war in Vietnam, and the</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specific historical context of Ha’s family’s struggle during the fall of Saigon. In Unit 3, work in</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research groups to study the experiences of refugees from one of several cultures.</a:t>
            </a:r>
          </a:p>
          <a:p>
            <a:r>
              <a:rPr lang="en-US" sz="1200" b="0" i="0" u="none" strike="noStrike" kern="1200" baseline="0" dirty="0" smtClean="0">
                <a:solidFill>
                  <a:schemeClr val="tx1"/>
                </a:solidFill>
                <a:latin typeface="+mn-lt"/>
                <a:ea typeface="+mn-ea"/>
                <a:cs typeface="+mn-cs"/>
              </a:rPr>
              <a:t>As a performance assessment, students will use this knowledge to write two, free verse narrative poems</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that capture the universal refugee experience. </a:t>
            </a:r>
            <a:endParaRPr lang="en-US" dirty="0" smtClean="0"/>
          </a:p>
          <a:p>
            <a:r>
              <a:rPr lang="en-US" dirty="0" smtClean="0"/>
              <a:t>Notes:</a:t>
            </a:r>
          </a:p>
          <a:p>
            <a:pPr marL="279949" indent="-279949">
              <a:buFont typeface="Arial" panose="020B0604020202020204" pitchFamily="34" charset="0"/>
              <a:buChar char="•"/>
              <a:defRPr/>
            </a:pPr>
            <a:r>
              <a:rPr lang="x-none" dirty="0" smtClean="0"/>
              <a:t>Not random reading</a:t>
            </a:r>
            <a:r>
              <a:rPr lang="en-US" dirty="0" smtClean="0"/>
              <a:t> – Text sets should be sequenced to build knowledge</a:t>
            </a:r>
          </a:p>
          <a:p>
            <a:pPr marL="279949" indent="-279949">
              <a:buFont typeface="Arial" panose="020B0604020202020204" pitchFamily="34" charset="0"/>
              <a:buChar char="•"/>
              <a:defRPr/>
            </a:pPr>
            <a:r>
              <a:rPr lang="x-none" dirty="0" smtClean="0">
                <a:latin typeface="Calibri" panose="020F0502020204030204" pitchFamily="34" charset="0"/>
                <a:ea typeface="Calibri" panose="020F0502020204030204" pitchFamily="34" charset="0"/>
                <a:cs typeface="Times New Roman" panose="02020603050405020304" pitchFamily="18" charset="0"/>
              </a:rPr>
              <a:t>Students learning to read should exercise their ability to comprehend complex text through read-aloud texts</a:t>
            </a:r>
            <a:r>
              <a:rPr lang="en-US" dirty="0" smtClean="0">
                <a:latin typeface="Calibri" panose="020F0502020204030204" pitchFamily="34" charset="0"/>
                <a:ea typeface="Calibri" panose="020F0502020204030204" pitchFamily="34" charset="0"/>
                <a:cs typeface="Times New Roman" panose="02020603050405020304" pitchFamily="18" charset="0"/>
              </a:rPr>
              <a:t>.</a:t>
            </a:r>
          </a:p>
          <a:p>
            <a:pPr>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a:p>
        </p:txBody>
      </p:sp>
    </p:spTree>
    <p:extLst>
      <p:ext uri="{BB962C8B-B14F-4D97-AF65-F5344CB8AC3E}">
        <p14:creationId xmlns:p14="http://schemas.microsoft.com/office/powerpoint/2010/main" val="3708493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One good</a:t>
            </a:r>
            <a:r>
              <a:rPr lang="en-US" baseline="0" dirty="0" smtClean="0"/>
              <a:t> source of multi-genre text exemplars (and related performance tasks) is Appendix B of the CCS-ELA &amp; Literacy.</a:t>
            </a:r>
            <a:r>
              <a:rPr lang="en-US" sz="1200" kern="1200" dirty="0" smtClean="0">
                <a:solidFill>
                  <a:schemeClr val="tx1"/>
                </a:solidFill>
                <a:latin typeface="+mn-lt"/>
                <a:ea typeface="+mn-ea"/>
                <a:cs typeface="+mn-cs"/>
              </a:rPr>
              <a:t> Note: We use Appendix B excerpts in Activity 2a,b,c.</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mn-lt"/>
                <a:ea typeface="+mn-ea"/>
                <a:cs typeface="+mn-cs"/>
              </a:rPr>
              <a:t>Reference:</a:t>
            </a:r>
          </a:p>
          <a:p>
            <a:r>
              <a:rPr lang="en-US" dirty="0" smtClean="0"/>
              <a:t>National Governors Association Center for Best Practices &amp; Council of Chief State School Officers (2010). </a:t>
            </a:r>
            <a:r>
              <a:rPr lang="en-US" i="1" dirty="0" smtClean="0"/>
              <a:t>Common Core State Standard for English Language Arts and Literacy in History/Social Studies, Science, and Technical Subjects</a:t>
            </a:r>
            <a:r>
              <a:rPr lang="en-US" dirty="0" smtClean="0"/>
              <a:t>. Washington, D.C.: Authors. Retrieved from </a:t>
            </a:r>
            <a:r>
              <a:rPr lang="en-US" dirty="0" smtClean="0">
                <a:hlinkClick r:id="rId3"/>
              </a:rPr>
              <a:t>http://www.corestandards.org/ELA-Literacy/</a:t>
            </a:r>
            <a:r>
              <a:rPr lang="en-US" dirty="0" smtClean="0"/>
              <a:t>; National Governors Association Center for Best Practices &amp; Council of Chief State School Officers (2012). See Appendix B: Text Exemplars and Sample Performance Tasks. http://www.corestandards.org/assets/Appendix_B.pdf.   </a:t>
            </a:r>
          </a:p>
          <a:p>
            <a:endParaRPr lang="en-US" baseline="0" dirty="0" smtClean="0"/>
          </a:p>
        </p:txBody>
      </p:sp>
      <p:sp>
        <p:nvSpPr>
          <p:cNvPr id="75780" name="Slide Number Placeholder 3"/>
          <p:cNvSpPr>
            <a:spLocks noGrp="1"/>
          </p:cNvSpPr>
          <p:nvPr>
            <p:ph type="sldNum" sz="quarter" idx="5"/>
          </p:nvPr>
        </p:nvSpPr>
        <p:spPr bwMode="auto">
          <a:noFill/>
          <a:ln>
            <a:miter lim="800000"/>
            <a:headEnd/>
            <a:tailEnd/>
          </a:ln>
        </p:spPr>
        <p:txBody>
          <a:bodyPr/>
          <a:lstStyle/>
          <a:p>
            <a:fld id="{CBBD078C-6E95-4A6E-BDF4-9DB65A22E9B1}" type="slidenum">
              <a:rPr lang="en-US"/>
              <a:pPr/>
              <a:t>24</a:t>
            </a:fld>
            <a:endParaRPr lang="en-US"/>
          </a:p>
        </p:txBody>
      </p:sp>
    </p:spTree>
    <p:extLst>
      <p:ext uri="{BB962C8B-B14F-4D97-AF65-F5344CB8AC3E}">
        <p14:creationId xmlns:p14="http://schemas.microsoft.com/office/powerpoint/2010/main" val="2404259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887391" y="6071616"/>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2</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corestandards.org/assets/Appendix_B.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www.edmodo.com/"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engageny.org/sites/default/files/resource/attachments/3m2a.module.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1.jpeg"/><Relationship Id="rId5" Type="http://schemas.openxmlformats.org/officeDocument/2006/relationships/hyperlink" Target="http://www.goodreads.com/book/photo/8537327-inside-out-back-again" TargetMode="External"/><Relationship Id="rId4" Type="http://schemas.openxmlformats.org/officeDocument/2006/relationships/hyperlink" Target="http://www.engageny.org/sites/default/files/resource/attachments/8m1.1.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corestandards.org/assets/Appendix_B.pdf"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2"/>
          <p:cNvSpPr>
            <a:spLocks noGrp="1"/>
          </p:cNvSpPr>
          <p:nvPr>
            <p:ph type="title"/>
          </p:nvPr>
        </p:nvSpPr>
        <p:spPr>
          <a:xfrm>
            <a:off x="381000" y="230188"/>
            <a:ext cx="8382000" cy="885646"/>
          </a:xfrm>
        </p:spPr>
        <p:txBody>
          <a:bodyPr>
            <a:normAutofit/>
          </a:bodyPr>
          <a:lstStyle/>
          <a:p>
            <a:r>
              <a:rPr lang="en-US" dirty="0" smtClean="0"/>
              <a:t>Examples of Content-Rich Text, 9–12</a:t>
            </a:r>
          </a:p>
        </p:txBody>
      </p:sp>
      <p:sp>
        <p:nvSpPr>
          <p:cNvPr id="74756" name="Content Placeholder 1"/>
          <p:cNvSpPr>
            <a:spLocks noGrp="1"/>
          </p:cNvSpPr>
          <p:nvPr>
            <p:ph type="body" sz="quarter" idx="10"/>
          </p:nvPr>
        </p:nvSpPr>
        <p:spPr>
          <a:xfrm>
            <a:off x="381000" y="976350"/>
            <a:ext cx="8382000" cy="4618539"/>
          </a:xfrm>
        </p:spPr>
        <p:txBody>
          <a:bodyPr>
            <a:normAutofit lnSpcReduction="10000"/>
          </a:bodyPr>
          <a:lstStyle/>
          <a:p>
            <a:pPr marL="0">
              <a:buNone/>
            </a:pPr>
            <a:r>
              <a:rPr lang="en-US" dirty="0" smtClean="0"/>
              <a:t>See Appendix B: Text Exemplars for exemplars of content-rich, grade appropriate texts. </a:t>
            </a:r>
          </a:p>
          <a:p>
            <a:pPr marL="0"/>
            <a:r>
              <a:rPr lang="en-US" sz="2800" dirty="0" smtClean="0"/>
              <a:t>Grades 9-12</a:t>
            </a:r>
          </a:p>
          <a:p>
            <a:pPr lvl="1"/>
            <a:r>
              <a:rPr lang="en-US" sz="2600" dirty="0" smtClean="0"/>
              <a:t>Stories: Homer. </a:t>
            </a:r>
            <a:r>
              <a:rPr lang="en-US" sz="2600" i="1" dirty="0" smtClean="0"/>
              <a:t>The Odyssey.</a:t>
            </a:r>
            <a:endParaRPr lang="en-US" sz="2600" dirty="0" smtClean="0"/>
          </a:p>
          <a:p>
            <a:pPr lvl="1"/>
            <a:r>
              <a:rPr lang="en-US" sz="2600" dirty="0" smtClean="0"/>
              <a:t>Drama: Shakespeare, William. </a:t>
            </a:r>
            <a:r>
              <a:rPr lang="en-US" sz="2600" i="1" dirty="0" smtClean="0"/>
              <a:t>The Tragedy of Hamlet.</a:t>
            </a:r>
            <a:endParaRPr lang="en-US" sz="2600" dirty="0" smtClean="0"/>
          </a:p>
          <a:p>
            <a:pPr lvl="1"/>
            <a:r>
              <a:rPr lang="en-US" sz="2600" dirty="0" smtClean="0"/>
              <a:t>Poetry: Walker, Alice. </a:t>
            </a:r>
            <a:r>
              <a:rPr lang="en-US" sz="2600" i="1" dirty="0" smtClean="0"/>
              <a:t>Women.</a:t>
            </a:r>
            <a:endParaRPr lang="en-US" sz="2600" dirty="0" smtClean="0"/>
          </a:p>
          <a:p>
            <a:pPr lvl="1"/>
            <a:r>
              <a:rPr lang="en-US" sz="2600" dirty="0" smtClean="0"/>
              <a:t>Informational: </a:t>
            </a:r>
          </a:p>
          <a:p>
            <a:pPr lvl="2"/>
            <a:r>
              <a:rPr lang="en-US" sz="2200" dirty="0" smtClean="0"/>
              <a:t>English: Wiesel, </a:t>
            </a:r>
            <a:r>
              <a:rPr lang="en-US" sz="2200" dirty="0" err="1" smtClean="0"/>
              <a:t>Elie</a:t>
            </a:r>
            <a:r>
              <a:rPr lang="en-US" sz="2200" dirty="0" smtClean="0"/>
              <a:t>. </a:t>
            </a:r>
            <a:r>
              <a:rPr lang="en-US" sz="2200" i="1" dirty="0" smtClean="0"/>
              <a:t>Hope, Despair, Memory.</a:t>
            </a:r>
            <a:endParaRPr lang="en-US" sz="2200" dirty="0" smtClean="0"/>
          </a:p>
          <a:p>
            <a:pPr lvl="2"/>
            <a:r>
              <a:rPr lang="en-US" sz="2200" dirty="0" smtClean="0"/>
              <a:t>History/Social Studies: </a:t>
            </a:r>
            <a:r>
              <a:rPr lang="en-US" sz="2200" i="1" dirty="0" smtClean="0"/>
              <a:t>Declaration of Sentiments</a:t>
            </a:r>
            <a:r>
              <a:rPr lang="en-US" sz="2200" dirty="0" smtClean="0"/>
              <a:t> by the Seneca Falls Conference.</a:t>
            </a:r>
          </a:p>
          <a:p>
            <a:pPr lvl="2"/>
            <a:r>
              <a:rPr lang="en-US" sz="2200" dirty="0" smtClean="0"/>
              <a:t>Science: </a:t>
            </a:r>
            <a:r>
              <a:rPr lang="en-US" sz="2200" dirty="0" err="1" smtClean="0"/>
              <a:t>Gladwell</a:t>
            </a:r>
            <a:r>
              <a:rPr lang="en-US" sz="2200" dirty="0" smtClean="0"/>
              <a:t>, Malcolm. </a:t>
            </a:r>
            <a:r>
              <a:rPr lang="en-US" sz="2200" i="1" dirty="0" smtClean="0"/>
              <a:t>The Tipping Point: How Little Things Can Make a Big Difference. </a:t>
            </a:r>
            <a:endParaRPr lang="en-US" sz="2200" dirty="0" smtClean="0"/>
          </a:p>
        </p:txBody>
      </p:sp>
      <p:sp>
        <p:nvSpPr>
          <p:cNvPr id="2" name="TextBox 1">
            <a:hlinkClick r:id="rId3"/>
          </p:cNvPr>
          <p:cNvSpPr txBox="1"/>
          <p:nvPr/>
        </p:nvSpPr>
        <p:spPr>
          <a:xfrm>
            <a:off x="3345811" y="5594889"/>
            <a:ext cx="5417189" cy="369332"/>
          </a:xfrm>
          <a:prstGeom prst="rect">
            <a:avLst/>
          </a:prstGeom>
          <a:noFill/>
        </p:spPr>
        <p:txBody>
          <a:bodyPr wrap="none" rtlCol="0">
            <a:spAutoFit/>
          </a:bodyPr>
          <a:lstStyle/>
          <a:p>
            <a:r>
              <a:rPr lang="en-US" dirty="0" smtClean="0">
                <a:solidFill>
                  <a:srgbClr val="0000FF"/>
                </a:solidFill>
              </a:rPr>
              <a:t>Source: www.corestandards.org/assets/Appendix_B.pdf</a:t>
            </a:r>
            <a:endParaRPr lang="en-US" dirty="0">
              <a:solidFill>
                <a:srgbClr val="0000FF"/>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25</a:t>
            </a:fld>
            <a:endParaRPr lang="en-US" dirty="0"/>
          </a:p>
        </p:txBody>
      </p:sp>
    </p:spTree>
    <p:extLst>
      <p:ext uri="{BB962C8B-B14F-4D97-AF65-F5344CB8AC3E}">
        <p14:creationId xmlns:p14="http://schemas.microsoft.com/office/powerpoint/2010/main" val="263657637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Anthology Alignment Project</a:t>
            </a:r>
            <a:endParaRPr lang="en-US" dirty="0"/>
          </a:p>
        </p:txBody>
      </p:sp>
      <p:sp>
        <p:nvSpPr>
          <p:cNvPr id="3" name="Text Placeholder 2"/>
          <p:cNvSpPr>
            <a:spLocks noGrp="1"/>
          </p:cNvSpPr>
          <p:nvPr>
            <p:ph type="body" sz="quarter" idx="10"/>
          </p:nvPr>
        </p:nvSpPr>
        <p:spPr>
          <a:xfrm>
            <a:off x="381000" y="1051560"/>
            <a:ext cx="8382000" cy="4721292"/>
          </a:xfrm>
        </p:spPr>
        <p:txBody>
          <a:bodyPr/>
          <a:lstStyle/>
          <a:p>
            <a:r>
              <a:rPr lang="en-US" sz="2800" dirty="0" smtClean="0"/>
              <a:t>With training from Student Achievement Partners, middle school and high school teachers are revising current literature anthologies to align with the CCS-ELA, grades 6-12</a:t>
            </a:r>
          </a:p>
          <a:p>
            <a:pPr lvl="1"/>
            <a:r>
              <a:rPr lang="en-US" sz="2400" dirty="0" smtClean="0"/>
              <a:t>Specify key content: Big ideas and important understandings</a:t>
            </a:r>
          </a:p>
          <a:p>
            <a:pPr lvl="1"/>
            <a:r>
              <a:rPr lang="en-US" sz="2400" dirty="0" smtClean="0"/>
              <a:t>Increase text-dependent questions focused on comprehension of content</a:t>
            </a:r>
          </a:p>
          <a:p>
            <a:pPr lvl="1"/>
            <a:r>
              <a:rPr lang="en-US" sz="2400" dirty="0" smtClean="0"/>
              <a:t>Increase text-dependent questions focused on Tier 2 academic language</a:t>
            </a:r>
          </a:p>
          <a:p>
            <a:pPr lvl="1"/>
            <a:r>
              <a:rPr lang="en-US" sz="2400" dirty="0" smtClean="0"/>
              <a:t>Include culminating text-based writing task</a:t>
            </a:r>
          </a:p>
          <a:p>
            <a:pPr lvl="1"/>
            <a:r>
              <a:rPr lang="en-US" sz="2400" dirty="0" smtClean="0"/>
              <a:t>Include additional tasks</a:t>
            </a:r>
          </a:p>
          <a:p>
            <a:r>
              <a:rPr lang="en-US" sz="2800" dirty="0" smtClean="0"/>
              <a:t>See </a:t>
            </a:r>
            <a:r>
              <a:rPr lang="en-US" sz="2800" dirty="0" smtClean="0">
                <a:hlinkClick r:id="rId3"/>
              </a:rPr>
              <a:t>http://www.edmodo.com</a:t>
            </a:r>
            <a:r>
              <a:rPr lang="en-US" sz="2800" dirty="0" smtClean="0"/>
              <a:t> for more information </a:t>
            </a:r>
            <a:endParaRPr lang="en-US" sz="2800"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26</a:t>
            </a:fld>
            <a:endParaRPr lang="en-US" dirty="0"/>
          </a:p>
        </p:txBody>
      </p:sp>
    </p:spTree>
    <p:extLst>
      <p:ext uri="{BB962C8B-B14F-4D97-AF65-F5344CB8AC3E}">
        <p14:creationId xmlns:p14="http://schemas.microsoft.com/office/powerpoint/2010/main" val="429449403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Title 1"/>
          <p:cNvSpPr>
            <a:spLocks noGrp="1"/>
          </p:cNvSpPr>
          <p:nvPr>
            <p:ph type="title"/>
          </p:nvPr>
        </p:nvSpPr>
        <p:spPr>
          <a:xfrm>
            <a:off x="991542" y="230188"/>
            <a:ext cx="7771457" cy="1049972"/>
          </a:xfrm>
        </p:spPr>
        <p:txBody>
          <a:bodyPr>
            <a:normAutofit fontScale="90000"/>
          </a:bodyPr>
          <a:lstStyle/>
          <a:p>
            <a:r>
              <a:rPr dirty="0" smtClean="0"/>
              <a:t>Examples of C</a:t>
            </a:r>
            <a:r>
              <a:rPr lang="en-US" dirty="0" smtClean="0"/>
              <a:t>ontent-Rich</a:t>
            </a:r>
            <a:r>
              <a:rPr dirty="0" smtClean="0"/>
              <a:t> </a:t>
            </a:r>
            <a:r>
              <a:rPr lang="en-US" dirty="0" smtClean="0"/>
              <a:t>N</a:t>
            </a:r>
            <a:r>
              <a:rPr dirty="0" smtClean="0"/>
              <a:t>onfiction</a:t>
            </a:r>
          </a:p>
        </p:txBody>
      </p:sp>
      <p:sp>
        <p:nvSpPr>
          <p:cNvPr id="76802" name="Content Placeholder 4"/>
          <p:cNvSpPr>
            <a:spLocks noGrp="1"/>
          </p:cNvSpPr>
          <p:nvPr>
            <p:ph type="body" sz="quarter" idx="10"/>
          </p:nvPr>
        </p:nvSpPr>
        <p:spPr>
          <a:xfrm>
            <a:off x="381000" y="1069384"/>
            <a:ext cx="8382000" cy="4592906"/>
          </a:xfrm>
        </p:spPr>
        <p:txBody>
          <a:bodyPr>
            <a:normAutofit/>
          </a:bodyPr>
          <a:lstStyle/>
          <a:p>
            <a:pPr marL="0" indent="0">
              <a:buNone/>
            </a:pPr>
            <a:r>
              <a:rPr lang="en-US" dirty="0" smtClean="0"/>
              <a:t>	On your tables are selections of nonfiction texts from Common Core Appendix B </a:t>
            </a:r>
            <a:endParaRPr lang="en-US" dirty="0"/>
          </a:p>
          <a:p>
            <a:pPr marL="514350" indent="-514350">
              <a:buAutoNum type="arabicPeriod"/>
            </a:pPr>
            <a:r>
              <a:rPr lang="en-US" dirty="0" smtClean="0"/>
              <a:t>Examine the books, considering why they may have been chosen as exemplars.</a:t>
            </a:r>
          </a:p>
          <a:p>
            <a:pPr marL="514350" indent="-514350">
              <a:buAutoNum type="arabicPeriod"/>
            </a:pPr>
            <a:r>
              <a:rPr lang="en-US" dirty="0"/>
              <a:t> </a:t>
            </a:r>
            <a:r>
              <a:rPr lang="en-US" dirty="0" smtClean="0"/>
              <a:t>Talk with others at your table:</a:t>
            </a:r>
            <a:endParaRPr lang="en-US" dirty="0"/>
          </a:p>
          <a:p>
            <a:pPr lvl="1"/>
            <a:r>
              <a:rPr lang="en-US" dirty="0" smtClean="0"/>
              <a:t>Why might each of these texts be considered examples of content-rich nonfiction?</a:t>
            </a:r>
          </a:p>
          <a:p>
            <a:pPr lvl="1"/>
            <a:r>
              <a:rPr lang="en-US" dirty="0" smtClean="0"/>
              <a:t>How might these texts be used alone or as text sets to “build knowledge” on a topic?</a:t>
            </a:r>
          </a:p>
        </p:txBody>
      </p:sp>
      <p:pic>
        <p:nvPicPr>
          <p:cNvPr id="76806" name="Picture 5" descr="discussion 2.png"/>
          <p:cNvPicPr>
            <a:picLocks noChangeAspect="1"/>
          </p:cNvPicPr>
          <p:nvPr/>
        </p:nvPicPr>
        <p:blipFill>
          <a:blip r:embed="rId3" cstate="print"/>
          <a:srcRect/>
          <a:stretch>
            <a:fillRect/>
          </a:stretch>
        </p:blipFill>
        <p:spPr bwMode="auto">
          <a:xfrm>
            <a:off x="7239000" y="4688883"/>
            <a:ext cx="1524000" cy="14097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27</a:t>
            </a:fld>
            <a:endParaRPr lang="en-US" dirty="0"/>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Activity 2, Part 2</a:t>
            </a:r>
          </a:p>
        </p:txBody>
      </p:sp>
      <p:sp>
        <p:nvSpPr>
          <p:cNvPr id="4" name="Text Placeholder 3"/>
          <p:cNvSpPr>
            <a:spLocks noGrp="1"/>
          </p:cNvSpPr>
          <p:nvPr>
            <p:ph type="body" idx="1"/>
          </p:nvPr>
        </p:nvSpPr>
        <p:spPr/>
        <p:txBody>
          <a:bodyPr/>
          <a:lstStyle/>
          <a:p>
            <a:r>
              <a:rPr lang="en-US" smtClean="0"/>
              <a:t>Building Knowledge through Content-Rich Nonfiction</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28</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23888" y="5699551"/>
            <a:ext cx="947738" cy="1033463"/>
          </a:xfrm>
          <a:prstGeom prst="rect">
            <a:avLst/>
          </a:prstGeom>
          <a:noFill/>
          <a:ln w="9525">
            <a:noFill/>
            <a:miter lim="800000"/>
            <a:headEnd/>
            <a:tailEnd/>
          </a:ln>
        </p:spPr>
      </p:pic>
      <p:sp>
        <p:nvSpPr>
          <p:cNvPr id="11" name="TextBox 5"/>
          <p:cNvSpPr txBox="1">
            <a:spLocks noChangeArrowheads="1"/>
          </p:cNvSpPr>
          <p:nvPr/>
        </p:nvSpPr>
        <p:spPr bwMode="auto">
          <a:xfrm>
            <a:off x="450057" y="5878225"/>
            <a:ext cx="1295400" cy="369888"/>
          </a:xfrm>
          <a:prstGeom prst="rect">
            <a:avLst/>
          </a:prstGeom>
          <a:noFill/>
          <a:ln w="9525">
            <a:noFill/>
            <a:miter lim="800000"/>
            <a:headEnd/>
            <a:tailEnd/>
          </a:ln>
        </p:spPr>
        <p:txBody>
          <a:bodyPr>
            <a:spAutoFit/>
          </a:bodyPr>
          <a:lstStyle/>
          <a:p>
            <a:pPr algn="ctr" eaLnBrk="1" hangingPunct="1"/>
            <a:r>
              <a:rPr lang="en-US" dirty="0" smtClean="0"/>
              <a:t>Page 10</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2"/>
          <p:cNvSpPr>
            <a:spLocks noGrp="1"/>
          </p:cNvSpPr>
          <p:nvPr>
            <p:ph type="title"/>
          </p:nvPr>
        </p:nvSpPr>
        <p:spPr>
          <a:xfrm>
            <a:off x="1156996" y="228600"/>
            <a:ext cx="7380452" cy="1066800"/>
          </a:xfrm>
        </p:spPr>
        <p:txBody>
          <a:bodyPr>
            <a:normAutofit fontScale="90000"/>
          </a:bodyPr>
          <a:lstStyle/>
          <a:p>
            <a:r>
              <a:rPr lang="en-US" dirty="0" smtClean="0"/>
              <a:t>Activity 2: Building Knowledge through Content-Rich Nonfiction</a:t>
            </a:r>
          </a:p>
        </p:txBody>
      </p:sp>
      <p:graphicFrame>
        <p:nvGraphicFramePr>
          <p:cNvPr id="8" name="Table 7"/>
          <p:cNvGraphicFramePr>
            <a:graphicFrameLocks noGrp="1"/>
          </p:cNvGraphicFramePr>
          <p:nvPr>
            <p:extLst>
              <p:ext uri="{D42A27DB-BD31-4B8C-83A1-F6EECF244321}">
                <p14:modId xmlns:p14="http://schemas.microsoft.com/office/powerpoint/2010/main" val="3939462916"/>
              </p:ext>
            </p:extLst>
          </p:nvPr>
        </p:nvGraphicFramePr>
        <p:xfrm>
          <a:off x="211010" y="1538514"/>
          <a:ext cx="8707959" cy="4180117"/>
        </p:xfrm>
        <a:graphic>
          <a:graphicData uri="http://schemas.openxmlformats.org/drawingml/2006/table">
            <a:tbl>
              <a:tblPr firstRow="1" bandRow="1">
                <a:tableStyleId>{00A15C55-8517-42AA-B614-E9B94910E393}</a:tableStyleId>
              </a:tblPr>
              <a:tblGrid>
                <a:gridCol w="8707959"/>
              </a:tblGrid>
              <a:tr h="670838">
                <a:tc>
                  <a:txBody>
                    <a:bodyPr/>
                    <a:lstStyle/>
                    <a:p>
                      <a:r>
                        <a:rPr lang="en-US" sz="2800" b="0" dirty="0" smtClean="0"/>
                        <a:t>Building Knowledge through Content-Rich Nonfiction</a:t>
                      </a:r>
                      <a:r>
                        <a:rPr lang="en-US" sz="2800" b="0" baseline="0" dirty="0" smtClean="0"/>
                        <a:t> 6</a:t>
                      </a:r>
                      <a:r>
                        <a:rPr lang="en-US" sz="2800" b="0" dirty="0" smtClean="0"/>
                        <a:t>–12</a:t>
                      </a:r>
                      <a:endParaRPr lang="en-US" sz="2800" b="0" dirty="0"/>
                    </a:p>
                  </a:txBody>
                  <a:tcPr marT="45725" marB="45725" anchor="ctr"/>
                </a:tc>
              </a:tr>
              <a:tr h="3509279">
                <a:tc>
                  <a:txBody>
                    <a:bodyPr/>
                    <a:lstStyle/>
                    <a:p>
                      <a:pPr marL="457200" indent="-457200">
                        <a:buAutoNum type="arabicPeriod"/>
                      </a:pPr>
                      <a:r>
                        <a:rPr lang="en-US" sz="2000" kern="1200" dirty="0" smtClean="0">
                          <a:solidFill>
                            <a:schemeClr val="dk1"/>
                          </a:solidFill>
                          <a:latin typeface="+mn-lt"/>
                          <a:ea typeface="+mn-ea"/>
                          <a:cs typeface="+mn-cs"/>
                        </a:rPr>
                        <a:t>On your chart paper,</a:t>
                      </a:r>
                      <a:r>
                        <a:rPr lang="en-US" sz="2000" kern="1200" baseline="0" dirty="0" smtClean="0">
                          <a:solidFill>
                            <a:schemeClr val="dk1"/>
                          </a:solidFill>
                          <a:latin typeface="+mn-lt"/>
                          <a:ea typeface="+mn-ea"/>
                          <a:cs typeface="+mn-cs"/>
                        </a:rPr>
                        <a:t> write </a:t>
                      </a:r>
                      <a:r>
                        <a:rPr lang="en-US" sz="2000" i="1" kern="1200" baseline="0" dirty="0" smtClean="0">
                          <a:solidFill>
                            <a:schemeClr val="dk1"/>
                          </a:solidFill>
                          <a:latin typeface="+mn-lt"/>
                          <a:ea typeface="+mn-ea"/>
                          <a:cs typeface="+mn-cs"/>
                        </a:rPr>
                        <a:t>“Shift 1: Building Knowledge through content-rich nonfiction.</a:t>
                      </a:r>
                    </a:p>
                    <a:p>
                      <a:pPr marL="457200" indent="-457200">
                        <a:buAutoNum type="arabicPeriod"/>
                      </a:pPr>
                      <a:r>
                        <a:rPr lang="en-US" sz="2000" kern="1200" baseline="0" dirty="0" smtClean="0">
                          <a:solidFill>
                            <a:schemeClr val="dk1"/>
                          </a:solidFill>
                          <a:latin typeface="+mn-lt"/>
                          <a:ea typeface="+mn-ea"/>
                          <a:cs typeface="+mn-cs"/>
                        </a:rPr>
                        <a:t>Divide the paper into 3 sections. Label these sections: </a:t>
                      </a:r>
                      <a:r>
                        <a:rPr lang="en-US" sz="2000" i="1" kern="1200" baseline="0" dirty="0" smtClean="0">
                          <a:solidFill>
                            <a:schemeClr val="dk1"/>
                          </a:solidFill>
                          <a:latin typeface="+mn-lt"/>
                          <a:ea typeface="+mn-ea"/>
                          <a:cs typeface="+mn-cs"/>
                        </a:rPr>
                        <a:t>Observations</a:t>
                      </a:r>
                      <a:r>
                        <a:rPr lang="en-US" sz="2000" kern="1200" baseline="0" dirty="0" smtClean="0">
                          <a:solidFill>
                            <a:schemeClr val="dk1"/>
                          </a:solidFill>
                          <a:latin typeface="+mn-lt"/>
                          <a:ea typeface="+mn-ea"/>
                          <a:cs typeface="+mn-cs"/>
                        </a:rPr>
                        <a:t>, </a:t>
                      </a:r>
                      <a:r>
                        <a:rPr lang="en-US" sz="2000" i="1" kern="1200" baseline="0" dirty="0" smtClean="0">
                          <a:solidFill>
                            <a:schemeClr val="dk1"/>
                          </a:solidFill>
                          <a:latin typeface="+mn-lt"/>
                          <a:ea typeface="+mn-ea"/>
                          <a:cs typeface="+mn-cs"/>
                        </a:rPr>
                        <a:t>Supports</a:t>
                      </a:r>
                      <a:r>
                        <a:rPr lang="en-US" sz="2000" kern="1200" baseline="0" dirty="0" smtClean="0">
                          <a:solidFill>
                            <a:schemeClr val="dk1"/>
                          </a:solidFill>
                          <a:latin typeface="+mn-lt"/>
                          <a:ea typeface="+mn-ea"/>
                          <a:cs typeface="+mn-cs"/>
                        </a:rPr>
                        <a:t>, and </a:t>
                      </a:r>
                      <a:r>
                        <a:rPr lang="en-US" sz="2000" i="1" kern="1200" baseline="0" dirty="0" smtClean="0">
                          <a:solidFill>
                            <a:schemeClr val="dk1"/>
                          </a:solidFill>
                          <a:latin typeface="+mn-lt"/>
                          <a:ea typeface="+mn-ea"/>
                          <a:cs typeface="+mn-cs"/>
                        </a:rPr>
                        <a:t>Questions</a:t>
                      </a:r>
                      <a:r>
                        <a:rPr lang="en-US" sz="2000" kern="1200" baseline="0" dirty="0" smtClean="0">
                          <a:solidFill>
                            <a:schemeClr val="dk1"/>
                          </a:solidFill>
                          <a:latin typeface="+mn-lt"/>
                          <a:ea typeface="+mn-ea"/>
                          <a:cs typeface="+mn-cs"/>
                        </a:rPr>
                        <a:t>.</a:t>
                      </a:r>
                    </a:p>
                    <a:p>
                      <a:pPr marL="457200" indent="-457200">
                        <a:buAutoNum type="arabicPeriod"/>
                      </a:pPr>
                      <a:r>
                        <a:rPr lang="en-US" sz="2000" kern="1200" baseline="0" dirty="0" smtClean="0">
                          <a:solidFill>
                            <a:schemeClr val="dk1"/>
                          </a:solidFill>
                          <a:latin typeface="+mn-lt"/>
                          <a:ea typeface="+mn-ea"/>
                          <a:cs typeface="+mn-cs"/>
                        </a:rPr>
                        <a:t>In the top section answer: </a:t>
                      </a:r>
                      <a:r>
                        <a:rPr lang="en-US" sz="2000" i="1" kern="1200" baseline="0" dirty="0" smtClean="0">
                          <a:solidFill>
                            <a:schemeClr val="dk1"/>
                          </a:solidFill>
                          <a:latin typeface="+mn-lt"/>
                          <a:ea typeface="+mn-ea"/>
                          <a:cs typeface="+mn-cs"/>
                        </a:rPr>
                        <a:t>What would you expect to observe (see and hear) in a classroom aligned with Shift 1? </a:t>
                      </a:r>
                    </a:p>
                    <a:p>
                      <a:pPr marL="457200" indent="-457200">
                        <a:buAutoNum type="arabicPeriod"/>
                      </a:pPr>
                      <a:r>
                        <a:rPr lang="en-US" sz="2000" i="0" kern="1200" baseline="0" dirty="0" smtClean="0">
                          <a:solidFill>
                            <a:schemeClr val="dk1"/>
                          </a:solidFill>
                          <a:latin typeface="+mn-lt"/>
                          <a:ea typeface="+mn-ea"/>
                          <a:cs typeface="+mn-cs"/>
                        </a:rPr>
                        <a:t>In the second section answer: </a:t>
                      </a:r>
                      <a:r>
                        <a:rPr lang="en-US" sz="2000" i="1" kern="1200" baseline="0" dirty="0" smtClean="0">
                          <a:solidFill>
                            <a:schemeClr val="dk1"/>
                          </a:solidFill>
                          <a:latin typeface="+mn-lt"/>
                          <a:ea typeface="+mn-ea"/>
                          <a:cs typeface="+mn-cs"/>
                        </a:rPr>
                        <a:t>What </a:t>
                      </a:r>
                      <a:r>
                        <a:rPr lang="en-US" sz="2000" i="1" kern="1200" dirty="0" smtClean="0">
                          <a:solidFill>
                            <a:schemeClr val="dk1"/>
                          </a:solidFill>
                          <a:latin typeface="+mn-lt"/>
                          <a:ea typeface="+mn-ea"/>
                          <a:cs typeface="+mn-cs"/>
                        </a:rPr>
                        <a:t>supports will teachers need to implement</a:t>
                      </a:r>
                      <a:r>
                        <a:rPr lang="en-US" sz="2000" i="1" kern="1200" baseline="0" dirty="0" smtClean="0">
                          <a:solidFill>
                            <a:schemeClr val="dk1"/>
                          </a:solidFill>
                          <a:latin typeface="+mn-lt"/>
                          <a:ea typeface="+mn-ea"/>
                          <a:cs typeface="+mn-cs"/>
                        </a:rPr>
                        <a:t> </a:t>
                      </a:r>
                      <a:r>
                        <a:rPr lang="en-US" sz="2000" i="1" kern="1200" dirty="0" smtClean="0">
                          <a:solidFill>
                            <a:schemeClr val="dk1"/>
                          </a:solidFill>
                          <a:latin typeface="+mn-lt"/>
                          <a:ea typeface="+mn-ea"/>
                          <a:cs typeface="+mn-cs"/>
                        </a:rPr>
                        <a:t>Shift 1 effectively?</a:t>
                      </a:r>
                    </a:p>
                    <a:p>
                      <a:pPr marL="457200" indent="-457200">
                        <a:buAutoNum type="arabicPeriod"/>
                      </a:pPr>
                      <a:r>
                        <a:rPr lang="en-US" sz="2000" i="0" kern="1200" dirty="0" smtClean="0">
                          <a:solidFill>
                            <a:schemeClr val="dk1"/>
                          </a:solidFill>
                          <a:latin typeface="+mn-lt"/>
                          <a:ea typeface="+mn-ea"/>
                          <a:cs typeface="+mn-cs"/>
                        </a:rPr>
                        <a:t>In</a:t>
                      </a:r>
                      <a:r>
                        <a:rPr lang="en-US" sz="2000" i="0" kern="1200" baseline="0" dirty="0" smtClean="0">
                          <a:solidFill>
                            <a:schemeClr val="dk1"/>
                          </a:solidFill>
                          <a:latin typeface="+mn-lt"/>
                          <a:ea typeface="+mn-ea"/>
                          <a:cs typeface="+mn-cs"/>
                        </a:rPr>
                        <a:t> the third section, jot down any questions you have about Shift 1.</a:t>
                      </a:r>
                      <a:endParaRPr lang="en-US" sz="2000"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dirty="0" smtClean="0">
                          <a:solidFill>
                            <a:schemeClr val="accent3">
                              <a:lumMod val="75000"/>
                            </a:schemeClr>
                          </a:solidFill>
                          <a:effectLst/>
                          <a:latin typeface="+mn-lt"/>
                          <a:ea typeface="+mn-ea"/>
                          <a:cs typeface="+mn-cs"/>
                        </a:rPr>
                        <a:t>Place your anchor chart on the wall designated Shift</a:t>
                      </a:r>
                      <a:r>
                        <a:rPr lang="en-US" sz="2400" b="1" kern="1200" baseline="0" dirty="0" smtClean="0">
                          <a:solidFill>
                            <a:schemeClr val="accent3">
                              <a:lumMod val="75000"/>
                            </a:schemeClr>
                          </a:solidFill>
                          <a:effectLst/>
                          <a:latin typeface="+mn-lt"/>
                          <a:ea typeface="+mn-ea"/>
                          <a:cs typeface="+mn-cs"/>
                        </a:rPr>
                        <a:t> 1.</a:t>
                      </a:r>
                      <a:endParaRPr lang="en-US" sz="2400" b="1" kern="1200" dirty="0" smtClean="0">
                        <a:solidFill>
                          <a:schemeClr val="accent3">
                            <a:lumMod val="75000"/>
                          </a:schemeClr>
                        </a:solidFill>
                        <a:effectLst/>
                        <a:latin typeface="+mn-lt"/>
                        <a:ea typeface="+mn-ea"/>
                        <a:cs typeface="+mn-cs"/>
                      </a:endParaRPr>
                    </a:p>
                  </a:txBody>
                  <a:tcPr marT="45725" marB="45725"/>
                </a:tc>
              </a:tr>
            </a:tbl>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29</a:t>
            </a:fld>
            <a:endParaRPr lang="en-US" dirty="0"/>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ext uri="{D42A27DB-BD31-4B8C-83A1-F6EECF244321}">
                <p14:modId xmlns:p14="http://schemas.microsoft.com/office/powerpoint/2010/main" val="3820733749"/>
              </p:ext>
            </p:extLst>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746" name="Title 2"/>
          <p:cNvSpPr>
            <a:spLocks noGrp="1"/>
          </p:cNvSpPr>
          <p:nvPr>
            <p:ph type="title"/>
          </p:nvPr>
        </p:nvSpPr>
        <p:spPr/>
        <p:txBody>
          <a:bodyPr>
            <a:normAutofit/>
          </a:bodyPr>
          <a:lstStyle/>
          <a:p>
            <a:r>
              <a:rPr lang="en-US" dirty="0" smtClean="0"/>
              <a:t>Today’s Session</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17</a:t>
            </a:fld>
            <a:endParaRPr lang="en-US" dirty="0"/>
          </a:p>
        </p:txBody>
      </p:sp>
    </p:spTree>
    <p:extLst>
      <p:ext uri="{BB962C8B-B14F-4D97-AF65-F5344CB8AC3E}">
        <p14:creationId xmlns:p14="http://schemas.microsoft.com/office/powerpoint/2010/main" val="321460276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772613795"/>
              </p:ext>
            </p:extLst>
          </p:nvPr>
        </p:nvGraphicFramePr>
        <p:xfrm>
          <a:off x="381000" y="1789597"/>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0418" name="Title 2"/>
          <p:cNvSpPr>
            <a:spLocks noGrp="1"/>
          </p:cNvSpPr>
          <p:nvPr>
            <p:ph type="title"/>
          </p:nvPr>
        </p:nvSpPr>
        <p:spPr/>
        <p:txBody>
          <a:bodyPr>
            <a:normAutofit fontScale="90000"/>
          </a:bodyPr>
          <a:lstStyle/>
          <a:p>
            <a:r>
              <a:rPr lang="en-US" dirty="0" smtClean="0"/>
              <a:t>Three Instructional Shifts for </a:t>
            </a:r>
            <a:br>
              <a:rPr lang="en-US" dirty="0" smtClean="0"/>
            </a:br>
            <a:r>
              <a:rPr lang="en-US" dirty="0" smtClean="0"/>
              <a:t>CCS-ELA &amp; Literacy</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18</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a:bodyPr>
          <a:lstStyle/>
          <a:p>
            <a:r>
              <a:rPr dirty="0" smtClean="0"/>
              <a:t>#1 Shift in the Balance of Texts</a:t>
            </a:r>
          </a:p>
        </p:txBody>
      </p:sp>
      <p:graphicFrame>
        <p:nvGraphicFramePr>
          <p:cNvPr id="3" name="Diagram 2"/>
          <p:cNvGraphicFramePr/>
          <p:nvPr>
            <p:extLst>
              <p:ext uri="{D42A27DB-BD31-4B8C-83A1-F6EECF244321}">
                <p14:modId xmlns:p14="http://schemas.microsoft.com/office/powerpoint/2010/main" val="2626399863"/>
              </p:ext>
            </p:extLst>
          </p:nvPr>
        </p:nvGraphicFramePr>
        <p:xfrm>
          <a:off x="706465" y="911729"/>
          <a:ext cx="7585129" cy="49156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19</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6563" name="Title 1"/>
          <p:cNvSpPr>
            <a:spLocks noGrp="1"/>
          </p:cNvSpPr>
          <p:nvPr>
            <p:ph type="title"/>
          </p:nvPr>
        </p:nvSpPr>
        <p:spPr/>
        <p:txBody>
          <a:bodyPr>
            <a:normAutofit fontScale="90000"/>
          </a:bodyPr>
          <a:lstStyle/>
          <a:p>
            <a:r>
              <a:rPr lang="en-US" dirty="0" smtClean="0"/>
              <a:t>Building Knowledge through Content-Rich Nonfiction – Why? </a:t>
            </a:r>
          </a:p>
        </p:txBody>
      </p:sp>
      <p:sp>
        <p:nvSpPr>
          <p:cNvPr id="66565" name="Rectangle 2"/>
          <p:cNvSpPr>
            <a:spLocks noChangeArrowheads="1"/>
          </p:cNvSpPr>
          <p:nvPr/>
        </p:nvSpPr>
        <p:spPr bwMode="auto">
          <a:xfrm>
            <a:off x="2811517" y="1527458"/>
            <a:ext cx="6146503" cy="4524315"/>
          </a:xfrm>
          <a:prstGeom prst="rect">
            <a:avLst/>
          </a:prstGeom>
          <a:noFill/>
          <a:ln w="9525">
            <a:noFill/>
            <a:miter lim="800000"/>
            <a:headEnd/>
            <a:tailEnd/>
          </a:ln>
        </p:spPr>
        <p:txBody>
          <a:bodyPr wrap="square">
            <a:spAutoFit/>
          </a:bodyPr>
          <a:lstStyle/>
          <a:p>
            <a:pPr marL="285750" indent="-285750">
              <a:buFont typeface="Arial" pitchFamily="34" charset="0"/>
              <a:buChar char="•"/>
            </a:pPr>
            <a:r>
              <a:rPr lang="en-US" altLang="en-US" sz="3200" dirty="0">
                <a:solidFill>
                  <a:schemeClr val="tx2">
                    <a:lumMod val="75000"/>
                  </a:schemeClr>
                </a:solidFill>
                <a:sym typeface="Arial" pitchFamily="34" charset="0"/>
              </a:rPr>
              <a:t>Mostly informational reading in college/workplace </a:t>
            </a:r>
          </a:p>
          <a:p>
            <a:pPr marL="285750" indent="-285750">
              <a:buFont typeface="Arial" pitchFamily="34" charset="0"/>
              <a:buChar char="•"/>
            </a:pPr>
            <a:r>
              <a:rPr lang="en-US" altLang="en-US" sz="3200" dirty="0" smtClean="0">
                <a:solidFill>
                  <a:schemeClr val="tx2">
                    <a:lumMod val="75000"/>
                  </a:schemeClr>
                </a:solidFill>
                <a:sym typeface="Arial" pitchFamily="34" charset="0"/>
              </a:rPr>
              <a:t>Minimal </a:t>
            </a:r>
            <a:r>
              <a:rPr lang="en-US" altLang="en-US" sz="3200" dirty="0">
                <a:solidFill>
                  <a:schemeClr val="tx2">
                    <a:lumMod val="75000"/>
                  </a:schemeClr>
                </a:solidFill>
                <a:sym typeface="Arial" pitchFamily="34" charset="0"/>
              </a:rPr>
              <a:t>reading of informational text in elementary and middle school</a:t>
            </a:r>
          </a:p>
          <a:p>
            <a:pPr marL="285750" indent="-285750">
              <a:buFont typeface="Arial" pitchFamily="34" charset="0"/>
              <a:buChar char="•"/>
            </a:pPr>
            <a:r>
              <a:rPr lang="en-US" altLang="en-US" sz="3200" dirty="0" smtClean="0">
                <a:solidFill>
                  <a:schemeClr val="tx2">
                    <a:lumMod val="75000"/>
                  </a:schemeClr>
                </a:solidFill>
                <a:sym typeface="Arial" pitchFamily="34" charset="0"/>
              </a:rPr>
              <a:t>Provides </a:t>
            </a:r>
            <a:r>
              <a:rPr lang="en-US" altLang="en-US" sz="3200" dirty="0">
                <a:solidFill>
                  <a:schemeClr val="tx2">
                    <a:lumMod val="75000"/>
                  </a:schemeClr>
                </a:solidFill>
                <a:sym typeface="Arial" pitchFamily="34" charset="0"/>
              </a:rPr>
              <a:t>experience with informational text structure</a:t>
            </a:r>
          </a:p>
          <a:p>
            <a:pPr marL="285750" indent="-285750">
              <a:buFont typeface="Arial" pitchFamily="34" charset="0"/>
              <a:buChar char="•"/>
            </a:pPr>
            <a:r>
              <a:rPr lang="en-US" altLang="en-US" sz="3200" dirty="0">
                <a:solidFill>
                  <a:schemeClr val="tx2">
                    <a:lumMod val="75000"/>
                  </a:schemeClr>
                </a:solidFill>
                <a:sym typeface="Arial" pitchFamily="34" charset="0"/>
              </a:rPr>
              <a:t>Building knowledge through text, not teacher talk</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20</a:t>
            </a:fld>
            <a:endParaRPr lang="en-US" dirty="0"/>
          </a:p>
        </p:txBody>
      </p:sp>
      <p:pic>
        <p:nvPicPr>
          <p:cNvPr id="9" name="Picture 8" descr="Students%20working%20together%20260_tcm4-630772.jpg"/>
          <p:cNvPicPr>
            <a:picLocks noChangeAspect="1"/>
          </p:cNvPicPr>
          <p:nvPr/>
        </p:nvPicPr>
        <p:blipFill>
          <a:blip r:embed="rId8" cstate="print"/>
          <a:stretch>
            <a:fillRect/>
          </a:stretch>
        </p:blipFill>
        <p:spPr bwMode="auto">
          <a:xfrm>
            <a:off x="381000" y="2334653"/>
            <a:ext cx="2410460" cy="1946910"/>
          </a:xfrm>
          <a:prstGeom prst="rect">
            <a:avLst/>
          </a:prstGeom>
          <a:noFill/>
          <a:ln w="9525">
            <a:noFill/>
            <a:miter lim="800000"/>
            <a:headEnd/>
            <a:tailEnd/>
          </a:ln>
          <a:effectLst/>
          <a:scene3d>
            <a:camera prst="orthographicFront">
              <a:rot lat="0" lon="0" rev="0"/>
            </a:camera>
            <a:lightRig rig="contrasting" dir="t">
              <a:rot lat="0" lon="0" rev="7800000"/>
            </a:lightRig>
          </a:scene3d>
          <a:sp3d>
            <a:bevelT w="139700" h="139700"/>
          </a:sp3d>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2"/>
          <p:cNvSpPr>
            <a:spLocks noGrp="1"/>
          </p:cNvSpPr>
          <p:nvPr>
            <p:ph type="title"/>
          </p:nvPr>
        </p:nvSpPr>
        <p:spPr/>
        <p:txBody>
          <a:bodyPr>
            <a:normAutofit fontScale="90000"/>
          </a:bodyPr>
          <a:lstStyle/>
          <a:p>
            <a:r>
              <a:rPr dirty="0" smtClean="0"/>
              <a:t>Why Does Content-</a:t>
            </a:r>
            <a:r>
              <a:rPr lang="en-US" dirty="0" smtClean="0"/>
              <a:t>R</a:t>
            </a:r>
            <a:r>
              <a:rPr dirty="0" smtClean="0"/>
              <a:t>ich</a:t>
            </a:r>
            <a:r>
              <a:rPr lang="en-US" dirty="0" smtClean="0"/>
              <a:t> </a:t>
            </a:r>
            <a:br>
              <a:rPr lang="en-US" dirty="0" smtClean="0"/>
            </a:br>
            <a:r>
              <a:rPr lang="en-US" dirty="0" smtClean="0"/>
              <a:t>Nonfiction</a:t>
            </a:r>
            <a:r>
              <a:rPr dirty="0" smtClean="0"/>
              <a:t> Matter?</a:t>
            </a:r>
          </a:p>
        </p:txBody>
      </p:sp>
      <p:graphicFrame>
        <p:nvGraphicFramePr>
          <p:cNvPr id="4" name="Table 3"/>
          <p:cNvGraphicFramePr>
            <a:graphicFrameLocks noGrp="1"/>
          </p:cNvGraphicFramePr>
          <p:nvPr>
            <p:extLst>
              <p:ext uri="{D42A27DB-BD31-4B8C-83A1-F6EECF244321}">
                <p14:modId xmlns:p14="http://schemas.microsoft.com/office/powerpoint/2010/main" val="2113136895"/>
              </p:ext>
            </p:extLst>
          </p:nvPr>
        </p:nvGraphicFramePr>
        <p:xfrm>
          <a:off x="656124" y="1573463"/>
          <a:ext cx="7609248" cy="3768558"/>
        </p:xfrm>
        <a:graphic>
          <a:graphicData uri="http://schemas.openxmlformats.org/drawingml/2006/table">
            <a:tbl>
              <a:tblPr firstRow="1" bandRow="1">
                <a:tableStyleId>{21E4AEA4-8DFA-4A89-87EB-49C32662AFE0}</a:tableStyleId>
              </a:tblPr>
              <a:tblGrid>
                <a:gridCol w="3804624"/>
                <a:gridCol w="3804624"/>
              </a:tblGrid>
              <a:tr h="762063">
                <a:tc gridSpan="2">
                  <a:txBody>
                    <a:bodyPr/>
                    <a:lstStyle/>
                    <a:p>
                      <a:pPr algn="ctr"/>
                      <a:r>
                        <a:rPr lang="en-US" sz="2800" dirty="0" smtClean="0"/>
                        <a:t>Reciprocal Relationship</a:t>
                      </a:r>
                      <a:endParaRPr lang="en-US" sz="2800" dirty="0"/>
                    </a:p>
                  </a:txBody>
                  <a:tcPr anchor="ctr"/>
                </a:tc>
                <a:tc hMerge="1">
                  <a:txBody>
                    <a:bodyPr/>
                    <a:lstStyle/>
                    <a:p>
                      <a:endParaRPr lang="en-US" dirty="0"/>
                    </a:p>
                  </a:txBody>
                  <a:tcPr/>
                </a:tc>
              </a:tr>
              <a:tr h="3006495">
                <a:tc>
                  <a:txBody>
                    <a:bodyPr/>
                    <a:lstStyle/>
                    <a:p>
                      <a:r>
                        <a:rPr lang="en-US" sz="2800" dirty="0" smtClean="0"/>
                        <a:t>Deepen language and literacy skills  by  reading, writing </a:t>
                      </a:r>
                      <a:br>
                        <a:rPr lang="en-US" sz="2800" dirty="0" smtClean="0"/>
                      </a:br>
                      <a:r>
                        <a:rPr lang="en-US" sz="2800" dirty="0" smtClean="0"/>
                        <a:t>about, and discussing meaningful content</a:t>
                      </a:r>
                    </a:p>
                    <a:p>
                      <a:endParaRPr lang="en-US" sz="2800" dirty="0"/>
                    </a:p>
                  </a:txBody>
                  <a:tcPr/>
                </a:tc>
                <a:tc>
                  <a:txBody>
                    <a:bodyPr/>
                    <a:lstStyle/>
                    <a:p>
                      <a:pPr marL="635000" indent="0"/>
                      <a:r>
                        <a:rPr lang="en-US" sz="2800" dirty="0" smtClean="0"/>
                        <a:t>Deepen  content knowledge using language and literacy skills</a:t>
                      </a:r>
                    </a:p>
                    <a:p>
                      <a:endParaRPr lang="en-US" sz="2800" dirty="0"/>
                    </a:p>
                  </a:txBody>
                  <a:tcPr/>
                </a:tc>
              </a:tr>
            </a:tbl>
          </a:graphicData>
        </a:graphic>
      </p:graphicFrame>
      <p:sp>
        <p:nvSpPr>
          <p:cNvPr id="6" name="Left-Right Arrow 5"/>
          <p:cNvSpPr/>
          <p:nvPr/>
        </p:nvSpPr>
        <p:spPr>
          <a:xfrm>
            <a:off x="3774948" y="2966656"/>
            <a:ext cx="1371600" cy="548640"/>
          </a:xfrm>
          <a:prstGeom prst="leftRightArrow">
            <a:avLst/>
          </a:prstGeom>
          <a:solidFill>
            <a:schemeClr val="accent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000" dirty="0">
              <a:solidFill>
                <a:srgbClr val="33CC33"/>
              </a:solidFill>
            </a:endParaRP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p:nvPr/>
        </p:nvCxnSpPr>
        <p:spPr>
          <a:xfrm flipH="1">
            <a:off x="2723200" y="3665097"/>
            <a:ext cx="3670105" cy="1366"/>
          </a:xfrm>
          <a:prstGeom prst="line">
            <a:avLst/>
          </a:prstGeom>
        </p:spPr>
        <p:style>
          <a:lnRef idx="3">
            <a:schemeClr val="accent6"/>
          </a:lnRef>
          <a:fillRef idx="0">
            <a:schemeClr val="accent6"/>
          </a:fillRef>
          <a:effectRef idx="2">
            <a:schemeClr val="accent6"/>
          </a:effectRef>
          <a:fontRef idx="minor">
            <a:schemeClr val="tx1"/>
          </a:fontRef>
        </p:style>
      </p:cxnSp>
      <p:cxnSp>
        <p:nvCxnSpPr>
          <p:cNvPr id="24" name="Straight Connector 23"/>
          <p:cNvCxnSpPr/>
          <p:nvPr/>
        </p:nvCxnSpPr>
        <p:spPr>
          <a:xfrm flipV="1">
            <a:off x="4522785" y="2133159"/>
            <a:ext cx="3621" cy="3181925"/>
          </a:xfrm>
          <a:prstGeom prst="line">
            <a:avLst/>
          </a:prstGeom>
        </p:spPr>
        <p:style>
          <a:lnRef idx="3">
            <a:schemeClr val="accent6"/>
          </a:lnRef>
          <a:fillRef idx="0">
            <a:schemeClr val="accent6"/>
          </a:fillRef>
          <a:effectRef idx="2">
            <a:schemeClr val="accent6"/>
          </a:effectRef>
          <a:fontRef idx="minor">
            <a:schemeClr val="tx1"/>
          </a:fontRef>
        </p:style>
      </p:cxnSp>
      <p:cxnSp>
        <p:nvCxnSpPr>
          <p:cNvPr id="22" name="Straight Connector 21"/>
          <p:cNvCxnSpPr/>
          <p:nvPr/>
        </p:nvCxnSpPr>
        <p:spPr>
          <a:xfrm flipH="1">
            <a:off x="5719846" y="3898513"/>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23" name="Straight Connector 22"/>
          <p:cNvCxnSpPr/>
          <p:nvPr/>
        </p:nvCxnSpPr>
        <p:spPr>
          <a:xfrm>
            <a:off x="1573967" y="3898513"/>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21" name="Straight Connector 20"/>
          <p:cNvCxnSpPr/>
          <p:nvPr/>
        </p:nvCxnSpPr>
        <p:spPr>
          <a:xfrm flipH="1" flipV="1">
            <a:off x="5719846" y="1986197"/>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flipV="1">
            <a:off x="1573967" y="1986197"/>
            <a:ext cx="1678899" cy="1416571"/>
          </a:xfrm>
          <a:prstGeom prst="line">
            <a:avLst/>
          </a:prstGeom>
        </p:spPr>
        <p:style>
          <a:lnRef idx="3">
            <a:schemeClr val="accent6"/>
          </a:lnRef>
          <a:fillRef idx="0">
            <a:schemeClr val="accent6"/>
          </a:fillRef>
          <a:effectRef idx="2">
            <a:schemeClr val="accent6"/>
          </a:effectRef>
          <a:fontRef idx="minor">
            <a:schemeClr val="tx1"/>
          </a:fontRef>
        </p:style>
      </p:cxnSp>
      <p:sp>
        <p:nvSpPr>
          <p:cNvPr id="70659" name="Title 2"/>
          <p:cNvSpPr>
            <a:spLocks noGrp="1"/>
          </p:cNvSpPr>
          <p:nvPr>
            <p:ph type="title"/>
          </p:nvPr>
        </p:nvSpPr>
        <p:spPr/>
        <p:txBody>
          <a:bodyPr>
            <a:normAutofit fontScale="90000"/>
          </a:bodyPr>
          <a:lstStyle/>
          <a:p>
            <a:r>
              <a:rPr lang="en-US" dirty="0" smtClean="0"/>
              <a:t>Instructional Practice Aligned with </a:t>
            </a:r>
            <a:br>
              <a:rPr lang="en-US" dirty="0" smtClean="0"/>
            </a:br>
            <a:r>
              <a:rPr lang="en-US" dirty="0" smtClean="0"/>
              <a:t>Shift 1: Connected Text Sets</a:t>
            </a:r>
          </a:p>
        </p:txBody>
      </p:sp>
      <p:sp>
        <p:nvSpPr>
          <p:cNvPr id="70662" name="TextBox 7"/>
          <p:cNvSpPr txBox="1">
            <a:spLocks noChangeArrowheads="1"/>
          </p:cNvSpPr>
          <p:nvPr/>
        </p:nvSpPr>
        <p:spPr bwMode="auto">
          <a:xfrm>
            <a:off x="6172073" y="5530227"/>
            <a:ext cx="2754951" cy="276999"/>
          </a:xfrm>
          <a:prstGeom prst="rect">
            <a:avLst/>
          </a:prstGeom>
          <a:noFill/>
          <a:ln w="9525">
            <a:noFill/>
            <a:miter lim="800000"/>
            <a:headEnd/>
            <a:tailEnd/>
          </a:ln>
        </p:spPr>
        <p:txBody>
          <a:bodyPr wrap="square">
            <a:spAutoFit/>
          </a:bodyPr>
          <a:lstStyle/>
          <a:p>
            <a:pPr eaLnBrk="1" hangingPunct="1"/>
            <a:r>
              <a:rPr lang="en-US" sz="1200" dirty="0">
                <a:solidFill>
                  <a:srgbClr val="0000FF"/>
                </a:solidFill>
              </a:rPr>
              <a:t>Based on </a:t>
            </a:r>
            <a:r>
              <a:rPr lang="en-US" sz="1200" dirty="0" err="1">
                <a:solidFill>
                  <a:srgbClr val="0000FF"/>
                </a:solidFill>
              </a:rPr>
              <a:t>Cappiello</a:t>
            </a:r>
            <a:r>
              <a:rPr lang="en-US" sz="1200" dirty="0">
                <a:solidFill>
                  <a:srgbClr val="0000FF"/>
                </a:solidFill>
              </a:rPr>
              <a:t> &amp; Dawes, 2013, p</a:t>
            </a:r>
            <a:r>
              <a:rPr lang="en-US" sz="1200" dirty="0" smtClean="0">
                <a:solidFill>
                  <a:srgbClr val="0000FF"/>
                </a:solidFill>
              </a:rPr>
              <a:t>. 22.</a:t>
            </a:r>
            <a:endParaRPr lang="en-US" sz="1200" dirty="0">
              <a:solidFill>
                <a:srgbClr val="0000FF"/>
              </a:solidFill>
            </a:endParaRPr>
          </a:p>
        </p:txBody>
      </p:sp>
      <p:sp>
        <p:nvSpPr>
          <p:cNvPr id="9" name="Oval 8"/>
          <p:cNvSpPr/>
          <p:nvPr/>
        </p:nvSpPr>
        <p:spPr bwMode="auto">
          <a:xfrm>
            <a:off x="2819024" y="1414697"/>
            <a:ext cx="3429000" cy="1143000"/>
          </a:xfrm>
          <a:prstGeom prst="ellipse">
            <a:avLst/>
          </a:prstGeom>
          <a:ln>
            <a:headEnd type="none" w="med" len="med"/>
            <a:tailEnd type="none" w="med" len="med"/>
          </a:ln>
        </p:spPr>
        <p:style>
          <a:lnRef idx="3">
            <a:schemeClr val="lt1"/>
          </a:lnRef>
          <a:fillRef idx="1">
            <a:schemeClr val="accent2"/>
          </a:fillRef>
          <a:effectRef idx="1">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Literature</a:t>
            </a:r>
          </a:p>
        </p:txBody>
      </p:sp>
      <p:sp>
        <p:nvSpPr>
          <p:cNvPr id="17" name="Oval 16"/>
          <p:cNvSpPr/>
          <p:nvPr/>
        </p:nvSpPr>
        <p:spPr bwMode="auto">
          <a:xfrm>
            <a:off x="2819024" y="4772497"/>
            <a:ext cx="3429000" cy="1143000"/>
          </a:xfrm>
          <a:prstGeom prst="ellipse">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Digital Text</a:t>
            </a:r>
          </a:p>
        </p:txBody>
      </p:sp>
      <p:sp>
        <p:nvSpPr>
          <p:cNvPr id="18" name="Oval 17"/>
          <p:cNvSpPr/>
          <p:nvPr/>
        </p:nvSpPr>
        <p:spPr bwMode="auto">
          <a:xfrm>
            <a:off x="6049780" y="2750697"/>
            <a:ext cx="2743200" cy="1828800"/>
          </a:xfrm>
          <a:prstGeom prst="ellipse">
            <a:avLst/>
          </a:prstGeom>
          <a:solidFill>
            <a:srgbClr val="32C658"/>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Literary nonfiction and informational text</a:t>
            </a:r>
          </a:p>
        </p:txBody>
      </p:sp>
      <p:sp>
        <p:nvSpPr>
          <p:cNvPr id="19" name="Oval 18"/>
          <p:cNvSpPr/>
          <p:nvPr/>
        </p:nvSpPr>
        <p:spPr bwMode="auto">
          <a:xfrm>
            <a:off x="3161924" y="2750697"/>
            <a:ext cx="2743200" cy="1828800"/>
          </a:xfrm>
          <a:prstGeom prst="ellipse">
            <a:avLst/>
          </a:prstGeom>
          <a:solidFill>
            <a:srgbClr val="FFC000"/>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Multimodal, multi-genre text sets</a:t>
            </a:r>
          </a:p>
        </p:txBody>
      </p:sp>
      <p:sp>
        <p:nvSpPr>
          <p:cNvPr id="20" name="Oval 19"/>
          <p:cNvSpPr/>
          <p:nvPr/>
        </p:nvSpPr>
        <p:spPr bwMode="auto">
          <a:xfrm>
            <a:off x="274068" y="2750697"/>
            <a:ext cx="2743200" cy="1828800"/>
          </a:xfrm>
          <a:prstGeom prst="ellipse">
            <a:avLst/>
          </a:prstGeom>
          <a:solidFill>
            <a:srgbClr val="DF8045"/>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Primary source documents</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22</a:t>
            </a:fld>
            <a:endParaRPr lang="en-US" dirty="0"/>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381000" y="199192"/>
            <a:ext cx="8382000" cy="1049972"/>
          </a:xfrm>
        </p:spPr>
        <p:txBody>
          <a:bodyPr>
            <a:normAutofit/>
          </a:bodyPr>
          <a:lstStyle/>
          <a:p>
            <a:r>
              <a:rPr lang="en-US" dirty="0" smtClean="0"/>
              <a:t>Using Text Sets to Build Knowledge</a:t>
            </a:r>
            <a:endParaRPr lang="en-US" dirty="0"/>
          </a:p>
        </p:txBody>
      </p:sp>
      <p:sp>
        <p:nvSpPr>
          <p:cNvPr id="14" name="Content Placeholder 13"/>
          <p:cNvSpPr>
            <a:spLocks noGrp="1"/>
          </p:cNvSpPr>
          <p:nvPr>
            <p:ph type="body" sz="quarter" idx="10"/>
          </p:nvPr>
        </p:nvSpPr>
        <p:spPr>
          <a:xfrm>
            <a:off x="380999" y="1249164"/>
            <a:ext cx="5233417" cy="4413126"/>
          </a:xfrm>
        </p:spPr>
        <p:txBody>
          <a:bodyPr>
            <a:normAutofit/>
          </a:bodyPr>
          <a:lstStyle/>
          <a:p>
            <a:r>
              <a:rPr lang="en-US" dirty="0" err="1" smtClean="0"/>
              <a:t>Thanhha</a:t>
            </a:r>
            <a:r>
              <a:rPr lang="en-US" dirty="0" smtClean="0"/>
              <a:t> Lai, </a:t>
            </a:r>
            <a:r>
              <a:rPr lang="en-US" i="1" dirty="0" smtClean="0"/>
              <a:t>Inside Out &amp; Back Again</a:t>
            </a:r>
          </a:p>
          <a:p>
            <a:r>
              <a:rPr lang="en-US" dirty="0" err="1" smtClean="0"/>
              <a:t>Tod</a:t>
            </a:r>
            <a:r>
              <a:rPr lang="en-US" dirty="0" smtClean="0"/>
              <a:t> Olson, “The Vietnam Wars,” </a:t>
            </a:r>
            <a:r>
              <a:rPr lang="en-US" i="1" dirty="0" smtClean="0"/>
              <a:t>Scholastic</a:t>
            </a:r>
            <a:r>
              <a:rPr lang="en-US" dirty="0" smtClean="0"/>
              <a:t>, February 24, 1995, 16-20. </a:t>
            </a:r>
          </a:p>
          <a:p>
            <a:r>
              <a:rPr lang="en-US" dirty="0" smtClean="0"/>
              <a:t>Joseph Shapiro and Sandra Bartlett, “Forgotten Ship: A Daring Rescue as Saigon Fell”</a:t>
            </a:r>
            <a:endParaRPr lang="en-US" dirty="0"/>
          </a:p>
        </p:txBody>
      </p:sp>
      <p:sp>
        <p:nvSpPr>
          <p:cNvPr id="15" name="Rectangle 14">
            <a:hlinkClick r:id="rId3"/>
          </p:cNvPr>
          <p:cNvSpPr/>
          <p:nvPr/>
        </p:nvSpPr>
        <p:spPr>
          <a:xfrm>
            <a:off x="141010" y="5559184"/>
            <a:ext cx="8786013" cy="338554"/>
          </a:xfrm>
          <a:prstGeom prst="rect">
            <a:avLst/>
          </a:prstGeom>
        </p:spPr>
        <p:txBody>
          <a:bodyPr wrap="square">
            <a:spAutoFit/>
          </a:bodyPr>
          <a:lstStyle/>
          <a:p>
            <a:r>
              <a:rPr lang="en-US" sz="1600" dirty="0" smtClean="0">
                <a:solidFill>
                  <a:srgbClr val="0000FF"/>
                </a:solidFill>
              </a:rPr>
              <a:t>Source: </a:t>
            </a:r>
            <a:r>
              <a:rPr lang="en-US" sz="1600" dirty="0" smtClean="0">
                <a:solidFill>
                  <a:srgbClr val="0000FF"/>
                </a:solidFill>
                <a:hlinkClick r:id="rId4"/>
              </a:rPr>
              <a:t>http://www.engageny.org/sites/default/files/resource/attachments/8m1.1.pdf</a:t>
            </a:r>
            <a:r>
              <a:rPr lang="en-US" sz="1600" dirty="0" smtClean="0">
                <a:solidFill>
                  <a:srgbClr val="0000FF"/>
                </a:solidFill>
              </a:rPr>
              <a:t> </a:t>
            </a:r>
            <a:endParaRPr lang="en-US" sz="1600" dirty="0">
              <a:solidFill>
                <a:srgbClr val="0000FF"/>
              </a:solidFill>
            </a:endParaRP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23</a:t>
            </a:fld>
            <a:endParaRPr lang="en-US" dirty="0"/>
          </a:p>
        </p:txBody>
      </p:sp>
      <p:pic>
        <p:nvPicPr>
          <p:cNvPr id="8" name="Picture 10" descr="Inside Out &amp; Back Again">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08271" y="1249164"/>
            <a:ext cx="2960873" cy="4221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25663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2"/>
          <p:cNvSpPr>
            <a:spLocks noGrp="1"/>
          </p:cNvSpPr>
          <p:nvPr>
            <p:ph type="title"/>
          </p:nvPr>
        </p:nvSpPr>
        <p:spPr>
          <a:xfrm>
            <a:off x="381000" y="230188"/>
            <a:ext cx="8382000" cy="885646"/>
          </a:xfrm>
        </p:spPr>
        <p:txBody>
          <a:bodyPr>
            <a:normAutofit/>
          </a:bodyPr>
          <a:lstStyle/>
          <a:p>
            <a:r>
              <a:rPr lang="en-US" dirty="0" smtClean="0"/>
              <a:t>Examples of Content-Rich Text, </a:t>
            </a:r>
            <a:r>
              <a:rPr lang="en-US" dirty="0"/>
              <a:t>6</a:t>
            </a:r>
            <a:r>
              <a:rPr lang="en-US" dirty="0" smtClean="0"/>
              <a:t>–8</a:t>
            </a:r>
          </a:p>
        </p:txBody>
      </p:sp>
      <p:sp>
        <p:nvSpPr>
          <p:cNvPr id="74756" name="Content Placeholder 1"/>
          <p:cNvSpPr>
            <a:spLocks noGrp="1"/>
          </p:cNvSpPr>
          <p:nvPr>
            <p:ph type="body" sz="quarter" idx="10"/>
          </p:nvPr>
        </p:nvSpPr>
        <p:spPr>
          <a:xfrm>
            <a:off x="381000" y="976350"/>
            <a:ext cx="8382000" cy="4618539"/>
          </a:xfrm>
        </p:spPr>
        <p:txBody>
          <a:bodyPr>
            <a:normAutofit fontScale="92500" lnSpcReduction="20000"/>
          </a:bodyPr>
          <a:lstStyle/>
          <a:p>
            <a:pPr marL="0">
              <a:buNone/>
            </a:pPr>
            <a:r>
              <a:rPr lang="en-US" sz="3500" dirty="0" smtClean="0"/>
              <a:t>See Appendix B: Text Exemplars for exemplars of content-rich, grade appropriate texts. </a:t>
            </a:r>
          </a:p>
          <a:p>
            <a:pPr marL="0"/>
            <a:r>
              <a:rPr lang="en-US" sz="3000" dirty="0" smtClean="0"/>
              <a:t>Grades 6-8</a:t>
            </a:r>
          </a:p>
          <a:p>
            <a:pPr lvl="1"/>
            <a:r>
              <a:rPr lang="en-US" dirty="0" smtClean="0"/>
              <a:t>Stories: Alcott, Louisa May. </a:t>
            </a:r>
            <a:r>
              <a:rPr lang="en-US" i="1" dirty="0" smtClean="0"/>
              <a:t>Little Women. </a:t>
            </a:r>
          </a:p>
          <a:p>
            <a:pPr lvl="1"/>
            <a:r>
              <a:rPr lang="en-US" dirty="0" smtClean="0"/>
              <a:t>Drama: Goodrich, Frances and Albert Hackett. </a:t>
            </a:r>
            <a:r>
              <a:rPr lang="en-US" i="1" dirty="0" smtClean="0"/>
              <a:t>The Diary of Anne Frank: A Play.</a:t>
            </a:r>
            <a:endParaRPr lang="en-US" dirty="0" smtClean="0"/>
          </a:p>
          <a:p>
            <a:pPr lvl="1"/>
            <a:r>
              <a:rPr lang="en-US" dirty="0" smtClean="0"/>
              <a:t>Poetry: Hughes, Langston. </a:t>
            </a:r>
            <a:r>
              <a:rPr lang="en-US" i="1" dirty="0" smtClean="0"/>
              <a:t>I, Too, Sing America.</a:t>
            </a:r>
            <a:endParaRPr lang="en-US" dirty="0" smtClean="0"/>
          </a:p>
          <a:p>
            <a:pPr lvl="1"/>
            <a:r>
              <a:rPr lang="en-US" dirty="0" smtClean="0"/>
              <a:t>Informational: </a:t>
            </a:r>
          </a:p>
          <a:p>
            <a:pPr lvl="2"/>
            <a:r>
              <a:rPr lang="en-US" dirty="0" smtClean="0"/>
              <a:t>English: Adams, John. </a:t>
            </a:r>
            <a:r>
              <a:rPr lang="en-US" i="1" dirty="0" smtClean="0"/>
              <a:t>Letter on Thomas Jefferson.</a:t>
            </a:r>
          </a:p>
          <a:p>
            <a:pPr lvl="2"/>
            <a:r>
              <a:rPr lang="en-US" dirty="0" smtClean="0"/>
              <a:t>History/Social Studies: United States. </a:t>
            </a:r>
            <a:r>
              <a:rPr lang="en-US" i="1" dirty="0" smtClean="0"/>
              <a:t>Preamble and First Amendment to the United States Constitution</a:t>
            </a:r>
            <a:r>
              <a:rPr lang="en-US" dirty="0" smtClean="0"/>
              <a:t> (1787, 1791).</a:t>
            </a:r>
          </a:p>
          <a:p>
            <a:pPr lvl="2"/>
            <a:r>
              <a:rPr lang="en-US" dirty="0" smtClean="0"/>
              <a:t>Science: </a:t>
            </a:r>
            <a:r>
              <a:rPr lang="en-US" dirty="0" err="1" smtClean="0"/>
              <a:t>Macauley</a:t>
            </a:r>
            <a:r>
              <a:rPr lang="en-US" dirty="0" smtClean="0"/>
              <a:t>, David. </a:t>
            </a:r>
            <a:r>
              <a:rPr lang="en-US" i="1" dirty="0" smtClean="0"/>
              <a:t>Cathedral: The Story of Its Constitution</a:t>
            </a:r>
            <a:r>
              <a:rPr lang="en-US" dirty="0" smtClean="0"/>
              <a:t> </a:t>
            </a:r>
          </a:p>
        </p:txBody>
      </p:sp>
      <p:sp>
        <p:nvSpPr>
          <p:cNvPr id="2" name="TextBox 1">
            <a:hlinkClick r:id="rId3"/>
          </p:cNvPr>
          <p:cNvSpPr txBox="1"/>
          <p:nvPr/>
        </p:nvSpPr>
        <p:spPr>
          <a:xfrm>
            <a:off x="3345811" y="5594889"/>
            <a:ext cx="5417189" cy="369332"/>
          </a:xfrm>
          <a:prstGeom prst="rect">
            <a:avLst/>
          </a:prstGeom>
          <a:noFill/>
        </p:spPr>
        <p:txBody>
          <a:bodyPr wrap="none" rtlCol="0">
            <a:spAutoFit/>
          </a:bodyPr>
          <a:lstStyle/>
          <a:p>
            <a:r>
              <a:rPr lang="en-US" dirty="0" smtClean="0">
                <a:solidFill>
                  <a:srgbClr val="0000FF"/>
                </a:solidFill>
              </a:rPr>
              <a:t>Source: www.corestandards.org/assets/Appendix_B.pdf</a:t>
            </a:r>
            <a:endParaRPr lang="en-US" dirty="0">
              <a:solidFill>
                <a:srgbClr val="0000FF"/>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24</a:t>
            </a:fld>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8474</TotalTime>
  <Words>2332</Words>
  <Application>Microsoft Office PowerPoint</Application>
  <PresentationFormat>On-screen Show (4:3)</PresentationFormat>
  <Paragraphs>189</Paragraphs>
  <Slides>14</Slides>
  <Notes>14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14</vt:i4>
      </vt:variant>
    </vt:vector>
  </HeadingPairs>
  <TitlesOfParts>
    <vt:vector size="23" baseType="lpstr">
      <vt:lpstr>ＭＳ Ｐゴシック</vt: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Three Instructional Shifts for  CCS-ELA &amp; Literacy</vt:lpstr>
      <vt:lpstr>#1 Shift in the Balance of Texts</vt:lpstr>
      <vt:lpstr>Building Knowledge through Content-Rich Nonfiction – Why? </vt:lpstr>
      <vt:lpstr>Why Does Content-Rich  Nonfiction Matter?</vt:lpstr>
      <vt:lpstr>Instructional Practice Aligned with  Shift 1: Connected Text Sets</vt:lpstr>
      <vt:lpstr>Using Text Sets to Build Knowledge</vt:lpstr>
      <vt:lpstr>Examples of Content-Rich Text, 6–8</vt:lpstr>
      <vt:lpstr>Examples of Content-Rich Text, 9–12</vt:lpstr>
      <vt:lpstr>Anthology Alignment Project</vt:lpstr>
      <vt:lpstr>Examples of Content-Rich Nonfiction</vt:lpstr>
      <vt:lpstr>Activity 2, Part 2</vt:lpstr>
      <vt:lpstr>Activity 2: Building Knowledge through Content-Rich Nonfiction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393</cp:revision>
  <dcterms:created xsi:type="dcterms:W3CDTF">2014-01-18T18:47:42Z</dcterms:created>
  <dcterms:modified xsi:type="dcterms:W3CDTF">2014-07-09T19:21:26Z</dcterms:modified>
</cp:coreProperties>
</file>