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aveSubsetFonts="1">
  <p:sldMasterIdLst>
    <p:sldMasterId id="2147483687" r:id="rId1"/>
    <p:sldMasterId id="2147483711" r:id="rId2"/>
    <p:sldMasterId id="2147483723" r:id="rId3"/>
  </p:sldMasterIdLst>
  <p:notesMasterIdLst>
    <p:notesMasterId r:id="rId12"/>
  </p:notesMasterIdLst>
  <p:handoutMasterIdLst>
    <p:handoutMasterId r:id="rId13"/>
  </p:handoutMasterIdLst>
  <p:sldIdLst>
    <p:sldId id="370" r:id="rId4"/>
    <p:sldId id="510" r:id="rId5"/>
    <p:sldId id="340" r:id="rId6"/>
    <p:sldId id="389" r:id="rId7"/>
    <p:sldId id="390" r:id="rId8"/>
    <p:sldId id="263" r:id="rId9"/>
    <p:sldId id="511" r:id="rId10"/>
    <p:sldId id="387" r:id="rId1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Pierce, Melissa" initials="PM" lastIdx="1" clrIdx="7">
    <p:extLst>
      <p:ext uri="{19B8F6BF-5375-455C-9EA6-DF929625EA0E}">
        <p15:presenceInfo xmlns:p15="http://schemas.microsoft.com/office/powerpoint/2012/main" userId="S-1-5-21-1417001333-1682526488-839522115-41684" providerId="AD"/>
      </p:ext>
    </p:extLst>
  </p:cmAuthor>
  <p:cmAuthor id="1" name="DeCarlo, Sharon" initials="DS" lastIdx="58" clrIdx="1"/>
  <p:cmAuthor id="2" name="Jackson, Dennis" initials="JD" lastIdx="12" clrIdx="2">
    <p:extLst/>
  </p:cmAuthor>
  <p:cmAuthor id="3" name="Kelley, Nora" initials="KN" lastIdx="1" clrIdx="3">
    <p:extLst/>
  </p:cmAuthor>
  <p:cmAuthor id="4" name="W2K" initials="W" lastIdx="28" clrIdx="4"/>
  <p:cmAuthor id="5" name="Berlin, Debra" initials="BD" lastIdx="19" clrIdx="5">
    <p:extLst>
      <p:ext uri="{19B8F6BF-5375-455C-9EA6-DF929625EA0E}">
        <p15:presenceInfo xmlns:p15="http://schemas.microsoft.com/office/powerpoint/2012/main" userId="S-1-5-21-1417001333-1682526488-839522115-59129" providerId="AD"/>
      </p:ext>
    </p:extLst>
  </p:cmAuthor>
  <p:cmAuthor id="6" name="Michelle Wade" initials="MW" lastIdx="15"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FF85"/>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36" autoAdjust="0"/>
    <p:restoredTop sz="92655" autoAdjust="0"/>
  </p:normalViewPr>
  <p:slideViewPr>
    <p:cSldViewPr snapToGrid="0">
      <p:cViewPr varScale="1">
        <p:scale>
          <a:sx n="62" d="100"/>
          <a:sy n="62" d="100"/>
        </p:scale>
        <p:origin x="504" y="48"/>
      </p:cViewPr>
      <p:guideLst>
        <p:guide orient="horz" pos="2160"/>
        <p:guide pos="2880"/>
      </p:guideLst>
    </p:cSldViewPr>
  </p:slideViewPr>
  <p:outlineViewPr>
    <p:cViewPr>
      <p:scale>
        <a:sx n="33" d="100"/>
        <a:sy n="33" d="100"/>
      </p:scale>
      <p:origin x="0" y="-17886"/>
    </p:cViewPr>
  </p:outlineViewPr>
  <p:notesTextViewPr>
    <p:cViewPr>
      <p:scale>
        <a:sx n="3" d="2"/>
        <a:sy n="3" d="2"/>
      </p:scale>
      <p:origin x="0" y="0"/>
    </p:cViewPr>
  </p:notesTextViewPr>
  <p:sorterViewPr>
    <p:cViewPr>
      <p:scale>
        <a:sx n="70" d="100"/>
        <a:sy n="70" d="100"/>
      </p:scale>
      <p:origin x="0" y="-10650"/>
    </p:cViewPr>
  </p:sorterViewPr>
  <p:notesViewPr>
    <p:cSldViewPr snapToGrid="0">
      <p:cViewPr>
        <p:scale>
          <a:sx n="130" d="100"/>
          <a:sy n="130" d="100"/>
        </p:scale>
        <p:origin x="1110" y="-225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4372B7-8941-469F-940B-7D5BA0871939}" type="doc">
      <dgm:prSet loTypeId="urn:microsoft.com/office/officeart/2005/8/layout/vProcess5" loCatId="process" qsTypeId="urn:microsoft.com/office/officeart/2005/8/quickstyle/simple1" qsCatId="simple" csTypeId="urn:microsoft.com/office/officeart/2005/8/colors/colorful1#1" csCatId="colorful" phldr="1"/>
      <dgm:spPr/>
      <dgm:t>
        <a:bodyPr/>
        <a:lstStyle/>
        <a:p>
          <a:endParaRPr lang="en-US"/>
        </a:p>
      </dgm:t>
    </dgm:pt>
    <dgm:pt modelId="{05DFDFE1-30F2-457C-8C83-4B2B7684C90A}">
      <dgm:prSet phldrT="[Text]" custT="1"/>
      <dgm:spPr>
        <a:ln w="28575">
          <a:solidFill>
            <a:schemeClr val="bg1"/>
          </a:solidFill>
        </a:ln>
      </dgm:spPr>
      <dgm:t>
        <a:bodyPr/>
        <a:lstStyle/>
        <a:p>
          <a:r>
            <a:rPr lang="en-US" sz="2000" b="1" dirty="0" smtClean="0"/>
            <a:t>Module 1: Focus on Instructional Shifts</a:t>
          </a:r>
          <a:endParaRPr lang="en-US" sz="2000" dirty="0"/>
        </a:p>
      </dgm:t>
    </dgm:pt>
    <dgm:pt modelId="{5765B92C-3747-413F-94B8-AEDDE13970E1}" type="parTrans" cxnId="{B97A9896-DD8D-46E8-A005-81FBF4B9E09C}">
      <dgm:prSet/>
      <dgm:spPr/>
      <dgm:t>
        <a:bodyPr/>
        <a:lstStyle/>
        <a:p>
          <a:endParaRPr lang="en-US"/>
        </a:p>
      </dgm:t>
    </dgm:pt>
    <dgm:pt modelId="{942E99E8-A792-4552-B022-DBAE2E887950}" type="sibTrans" cxnId="{B97A9896-DD8D-46E8-A005-81FBF4B9E09C}">
      <dgm:prSet/>
      <dgm:spPr/>
      <dgm:t>
        <a:bodyPr/>
        <a:lstStyle/>
        <a:p>
          <a:endParaRPr lang="en-US" dirty="0"/>
        </a:p>
      </dgm:t>
    </dgm:pt>
    <dgm:pt modelId="{4E4E886B-CD5B-40AB-A48E-28B15BDC45D0}">
      <dgm:prSet phldrT="[Text]" custT="1"/>
      <dgm:spPr/>
      <dgm:t>
        <a:bodyPr/>
        <a:lstStyle/>
        <a:p>
          <a:r>
            <a:rPr lang="en-US" sz="2000" b="1" dirty="0" smtClean="0"/>
            <a:t>Module 2: Supporting all Students in Close Reading, Academic Language, and Text-based Discussion</a:t>
          </a:r>
          <a:endParaRPr lang="en-US" sz="2000" b="1" dirty="0"/>
        </a:p>
      </dgm:t>
    </dgm:pt>
    <dgm:pt modelId="{2F4B8799-7F05-4F2D-BD5A-E32235A9E0BF}" type="parTrans" cxnId="{D603CDC6-8929-43B7-86E2-A18B403F2311}">
      <dgm:prSet/>
      <dgm:spPr/>
      <dgm:t>
        <a:bodyPr/>
        <a:lstStyle/>
        <a:p>
          <a:endParaRPr lang="en-US"/>
        </a:p>
      </dgm:t>
    </dgm:pt>
    <dgm:pt modelId="{C6816B5F-64FF-4E06-92FF-651CAA10BC07}" type="sibTrans" cxnId="{D603CDC6-8929-43B7-86E2-A18B403F2311}">
      <dgm:prSet/>
      <dgm:spPr/>
      <dgm:t>
        <a:bodyPr/>
        <a:lstStyle/>
        <a:p>
          <a:endParaRPr lang="en-US" dirty="0"/>
        </a:p>
      </dgm:t>
    </dgm:pt>
    <dgm:pt modelId="{2FBCE4F0-B418-40D0-A572-335BDC797AF7}">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US" sz="2000" b="1" dirty="0" smtClean="0"/>
        </a:p>
        <a:p>
          <a:pPr marL="0" marR="0" indent="0" defTabSz="914400" eaLnBrk="1" fontAlgn="auto" latinLnBrk="0" hangingPunct="1">
            <a:lnSpc>
              <a:spcPct val="100000"/>
            </a:lnSpc>
            <a:spcBef>
              <a:spcPts val="0"/>
            </a:spcBef>
            <a:spcAft>
              <a:spcPts val="0"/>
            </a:spcAft>
            <a:buClrTx/>
            <a:buSzTx/>
            <a:buFontTx/>
            <a:buNone/>
            <a:tabLst/>
            <a:defRPr/>
          </a:pPr>
          <a:r>
            <a:rPr lang="en-US" sz="2000" b="1" dirty="0" smtClean="0"/>
            <a:t>Module 3: Supporting all Students in Research and Writing</a:t>
          </a:r>
        </a:p>
        <a:p>
          <a:pPr marL="0" marR="0" indent="0" defTabSz="914400" eaLnBrk="1" fontAlgn="auto" latinLnBrk="0" hangingPunct="1">
            <a:lnSpc>
              <a:spcPct val="100000"/>
            </a:lnSpc>
            <a:spcBef>
              <a:spcPts val="0"/>
            </a:spcBef>
            <a:spcAft>
              <a:spcPts val="0"/>
            </a:spcAft>
            <a:buClrTx/>
            <a:buSzTx/>
            <a:buFontTx/>
            <a:buNone/>
            <a:tabLst/>
            <a:defRPr/>
          </a:pPr>
          <a:endParaRPr lang="en-US" sz="2000" b="1" dirty="0"/>
        </a:p>
      </dgm:t>
    </dgm:pt>
    <dgm:pt modelId="{7A4428A1-02DF-40A9-8003-2C9A47CF589E}" type="parTrans" cxnId="{F40B8316-79BC-4C60-90A6-E699803ADE2E}">
      <dgm:prSet/>
      <dgm:spPr/>
      <dgm:t>
        <a:bodyPr/>
        <a:lstStyle/>
        <a:p>
          <a:endParaRPr lang="en-US"/>
        </a:p>
      </dgm:t>
    </dgm:pt>
    <dgm:pt modelId="{407C6022-0642-4896-B58A-2F544152DB53}" type="sibTrans" cxnId="{F40B8316-79BC-4C60-90A6-E699803ADE2E}">
      <dgm:prSet/>
      <dgm:spPr/>
      <dgm:t>
        <a:bodyPr/>
        <a:lstStyle/>
        <a:p>
          <a:endParaRPr lang="en-US" dirty="0"/>
        </a:p>
      </dgm:t>
    </dgm:pt>
    <dgm:pt modelId="{6DD4AD52-12AC-4E82-A1AE-9C5737A0D999}">
      <dgm:prSet phldrT="[Text]" custT="1"/>
      <dgm:spPr/>
      <dgm:t>
        <a:bodyPr/>
        <a:lstStyle/>
        <a:p>
          <a:r>
            <a:rPr lang="en-US" sz="2000" b="1" dirty="0" smtClean="0"/>
            <a:t>Module 4: Classroom Instructional Design</a:t>
          </a:r>
          <a:endParaRPr lang="en-US" sz="1400" dirty="0"/>
        </a:p>
      </dgm:t>
    </dgm:pt>
    <dgm:pt modelId="{CF4CC82F-E411-405C-A914-ABB459E5F0F3}" type="parTrans" cxnId="{25176231-223A-45D2-A038-4CD36E8AB91D}">
      <dgm:prSet/>
      <dgm:spPr/>
      <dgm:t>
        <a:bodyPr/>
        <a:lstStyle/>
        <a:p>
          <a:endParaRPr lang="en-US"/>
        </a:p>
      </dgm:t>
    </dgm:pt>
    <dgm:pt modelId="{453C59C1-EEA1-4FBC-B5C1-7528C8D00C36}" type="sibTrans" cxnId="{25176231-223A-45D2-A038-4CD36E8AB91D}">
      <dgm:prSet/>
      <dgm:spPr/>
      <dgm:t>
        <a:bodyPr/>
        <a:lstStyle/>
        <a:p>
          <a:endParaRPr lang="en-US" dirty="0"/>
        </a:p>
      </dgm:t>
    </dgm:pt>
    <dgm:pt modelId="{C8EEAEDD-18F3-4C84-BF91-1BCCF4ECE3FE}">
      <dgm:prSet phldrT="[Text]" custT="1"/>
      <dgm:spPr/>
      <dgm:t>
        <a:bodyPr/>
        <a:lstStyle/>
        <a:p>
          <a:r>
            <a:rPr lang="en-US" sz="2000" b="1" dirty="0" smtClean="0"/>
            <a:t>Module 5: Collaboration and Planning</a:t>
          </a:r>
          <a:endParaRPr lang="en-US" sz="2000" b="1" dirty="0"/>
        </a:p>
      </dgm:t>
    </dgm:pt>
    <dgm:pt modelId="{34995127-82FB-4F2E-ACC3-5F44DF903134}" type="parTrans" cxnId="{B620E75A-3EB6-47D2-9AF6-30CCFB296751}">
      <dgm:prSet/>
      <dgm:spPr/>
      <dgm:t>
        <a:bodyPr/>
        <a:lstStyle/>
        <a:p>
          <a:endParaRPr lang="en-US"/>
        </a:p>
      </dgm:t>
    </dgm:pt>
    <dgm:pt modelId="{6A0D9C53-EFD9-47E3-B56F-FBAE80158FD9}" type="sibTrans" cxnId="{B620E75A-3EB6-47D2-9AF6-30CCFB296751}">
      <dgm:prSet/>
      <dgm:spPr/>
      <dgm:t>
        <a:bodyPr/>
        <a:lstStyle/>
        <a:p>
          <a:endParaRPr lang="en-US"/>
        </a:p>
      </dgm:t>
    </dgm:pt>
    <dgm:pt modelId="{B5656B55-CAED-42B0-9C87-A997D4436FC1}" type="pres">
      <dgm:prSet presAssocID="{2A4372B7-8941-469F-940B-7D5BA0871939}" presName="outerComposite" presStyleCnt="0">
        <dgm:presLayoutVars>
          <dgm:chMax val="5"/>
          <dgm:dir/>
          <dgm:resizeHandles val="exact"/>
        </dgm:presLayoutVars>
      </dgm:prSet>
      <dgm:spPr/>
      <dgm:t>
        <a:bodyPr/>
        <a:lstStyle/>
        <a:p>
          <a:endParaRPr lang="en-US"/>
        </a:p>
      </dgm:t>
    </dgm:pt>
    <dgm:pt modelId="{91DBB2B5-3FBD-4AEE-B91B-0C9954B9FF2F}" type="pres">
      <dgm:prSet presAssocID="{2A4372B7-8941-469F-940B-7D5BA0871939}" presName="dummyMaxCanvas" presStyleCnt="0">
        <dgm:presLayoutVars/>
      </dgm:prSet>
      <dgm:spPr/>
    </dgm:pt>
    <dgm:pt modelId="{5633CF91-693E-4C78-A1BB-6E17F24CA1B9}" type="pres">
      <dgm:prSet presAssocID="{2A4372B7-8941-469F-940B-7D5BA0871939}" presName="FiveNodes_1" presStyleLbl="node1" presStyleIdx="0" presStyleCnt="5" custLinFactNeighborX="2026" custLinFactNeighborY="9571">
        <dgm:presLayoutVars>
          <dgm:bulletEnabled val="1"/>
        </dgm:presLayoutVars>
      </dgm:prSet>
      <dgm:spPr/>
      <dgm:t>
        <a:bodyPr/>
        <a:lstStyle/>
        <a:p>
          <a:endParaRPr lang="en-US"/>
        </a:p>
      </dgm:t>
    </dgm:pt>
    <dgm:pt modelId="{07305FC6-0FEC-4400-B4A9-60E0B84556D2}" type="pres">
      <dgm:prSet presAssocID="{2A4372B7-8941-469F-940B-7D5BA0871939}" presName="FiveNodes_2" presStyleLbl="node1" presStyleIdx="1" presStyleCnt="5" custLinFactNeighborX="403" custLinFactNeighborY="9188">
        <dgm:presLayoutVars>
          <dgm:bulletEnabled val="1"/>
        </dgm:presLayoutVars>
      </dgm:prSet>
      <dgm:spPr/>
      <dgm:t>
        <a:bodyPr/>
        <a:lstStyle/>
        <a:p>
          <a:endParaRPr lang="en-US"/>
        </a:p>
      </dgm:t>
    </dgm:pt>
    <dgm:pt modelId="{BE39A8A1-A5D7-44F7-B68A-10070CCF9086}" type="pres">
      <dgm:prSet presAssocID="{2A4372B7-8941-469F-940B-7D5BA0871939}" presName="FiveNodes_3" presStyleLbl="node1" presStyleIdx="2" presStyleCnt="5" custLinFactNeighborX="-1247" custLinFactNeighborY="1961">
        <dgm:presLayoutVars>
          <dgm:bulletEnabled val="1"/>
        </dgm:presLayoutVars>
      </dgm:prSet>
      <dgm:spPr/>
      <dgm:t>
        <a:bodyPr/>
        <a:lstStyle/>
        <a:p>
          <a:endParaRPr lang="en-US"/>
        </a:p>
      </dgm:t>
    </dgm:pt>
    <dgm:pt modelId="{BA94DD3F-AE7A-4939-BAFC-D76918A30477}" type="pres">
      <dgm:prSet presAssocID="{2A4372B7-8941-469F-940B-7D5BA0871939}" presName="FiveNodes_4" presStyleLbl="node1" presStyleIdx="3" presStyleCnt="5">
        <dgm:presLayoutVars>
          <dgm:bulletEnabled val="1"/>
        </dgm:presLayoutVars>
      </dgm:prSet>
      <dgm:spPr/>
      <dgm:t>
        <a:bodyPr/>
        <a:lstStyle/>
        <a:p>
          <a:endParaRPr lang="en-US"/>
        </a:p>
      </dgm:t>
    </dgm:pt>
    <dgm:pt modelId="{EE6C4265-86AA-4F4F-AD52-8990334D1BB0}" type="pres">
      <dgm:prSet presAssocID="{2A4372B7-8941-469F-940B-7D5BA0871939}" presName="FiveNodes_5" presStyleLbl="node1" presStyleIdx="4" presStyleCnt="5" custLinFactNeighborY="-7353">
        <dgm:presLayoutVars>
          <dgm:bulletEnabled val="1"/>
        </dgm:presLayoutVars>
      </dgm:prSet>
      <dgm:spPr/>
      <dgm:t>
        <a:bodyPr/>
        <a:lstStyle/>
        <a:p>
          <a:endParaRPr lang="en-US"/>
        </a:p>
      </dgm:t>
    </dgm:pt>
    <dgm:pt modelId="{ED7C910B-10BD-4B5A-AAC4-ECC8FCF9D256}" type="pres">
      <dgm:prSet presAssocID="{2A4372B7-8941-469F-940B-7D5BA0871939}" presName="FiveConn_1-2" presStyleLbl="fgAccFollowNode1" presStyleIdx="0" presStyleCnt="4">
        <dgm:presLayoutVars>
          <dgm:bulletEnabled val="1"/>
        </dgm:presLayoutVars>
      </dgm:prSet>
      <dgm:spPr/>
      <dgm:t>
        <a:bodyPr/>
        <a:lstStyle/>
        <a:p>
          <a:endParaRPr lang="en-US"/>
        </a:p>
      </dgm:t>
    </dgm:pt>
    <dgm:pt modelId="{1F87D17F-8399-4642-9527-1C536D686748}" type="pres">
      <dgm:prSet presAssocID="{2A4372B7-8941-469F-940B-7D5BA0871939}" presName="FiveConn_2-3" presStyleLbl="fgAccFollowNode1" presStyleIdx="1" presStyleCnt="4">
        <dgm:presLayoutVars>
          <dgm:bulletEnabled val="1"/>
        </dgm:presLayoutVars>
      </dgm:prSet>
      <dgm:spPr/>
      <dgm:t>
        <a:bodyPr/>
        <a:lstStyle/>
        <a:p>
          <a:endParaRPr lang="en-US"/>
        </a:p>
      </dgm:t>
    </dgm:pt>
    <dgm:pt modelId="{5C3A6E57-7055-41F7-9D20-1CF57F5C916A}" type="pres">
      <dgm:prSet presAssocID="{2A4372B7-8941-469F-940B-7D5BA0871939}" presName="FiveConn_3-4" presStyleLbl="fgAccFollowNode1" presStyleIdx="2" presStyleCnt="4">
        <dgm:presLayoutVars>
          <dgm:bulletEnabled val="1"/>
        </dgm:presLayoutVars>
      </dgm:prSet>
      <dgm:spPr/>
      <dgm:t>
        <a:bodyPr/>
        <a:lstStyle/>
        <a:p>
          <a:endParaRPr lang="en-US"/>
        </a:p>
      </dgm:t>
    </dgm:pt>
    <dgm:pt modelId="{FA051F21-3401-4AB5-B965-25DF1A8BF6F7}" type="pres">
      <dgm:prSet presAssocID="{2A4372B7-8941-469F-940B-7D5BA0871939}" presName="FiveConn_4-5" presStyleLbl="fgAccFollowNode1" presStyleIdx="3" presStyleCnt="4">
        <dgm:presLayoutVars>
          <dgm:bulletEnabled val="1"/>
        </dgm:presLayoutVars>
      </dgm:prSet>
      <dgm:spPr/>
      <dgm:t>
        <a:bodyPr/>
        <a:lstStyle/>
        <a:p>
          <a:endParaRPr lang="en-US"/>
        </a:p>
      </dgm:t>
    </dgm:pt>
    <dgm:pt modelId="{A91CEAEB-CB1C-45A0-B48D-6477737AA53D}" type="pres">
      <dgm:prSet presAssocID="{2A4372B7-8941-469F-940B-7D5BA0871939}" presName="FiveNodes_1_text" presStyleLbl="node1" presStyleIdx="4" presStyleCnt="5">
        <dgm:presLayoutVars>
          <dgm:bulletEnabled val="1"/>
        </dgm:presLayoutVars>
      </dgm:prSet>
      <dgm:spPr/>
      <dgm:t>
        <a:bodyPr/>
        <a:lstStyle/>
        <a:p>
          <a:endParaRPr lang="en-US"/>
        </a:p>
      </dgm:t>
    </dgm:pt>
    <dgm:pt modelId="{B9BEE52F-34CC-4576-856A-600A7139C9B0}" type="pres">
      <dgm:prSet presAssocID="{2A4372B7-8941-469F-940B-7D5BA0871939}" presName="FiveNodes_2_text" presStyleLbl="node1" presStyleIdx="4" presStyleCnt="5">
        <dgm:presLayoutVars>
          <dgm:bulletEnabled val="1"/>
        </dgm:presLayoutVars>
      </dgm:prSet>
      <dgm:spPr/>
      <dgm:t>
        <a:bodyPr/>
        <a:lstStyle/>
        <a:p>
          <a:endParaRPr lang="en-US"/>
        </a:p>
      </dgm:t>
    </dgm:pt>
    <dgm:pt modelId="{B327BB6D-6EB0-4A06-953E-A91947F4CC0A}" type="pres">
      <dgm:prSet presAssocID="{2A4372B7-8941-469F-940B-7D5BA0871939}" presName="FiveNodes_3_text" presStyleLbl="node1" presStyleIdx="4" presStyleCnt="5">
        <dgm:presLayoutVars>
          <dgm:bulletEnabled val="1"/>
        </dgm:presLayoutVars>
      </dgm:prSet>
      <dgm:spPr/>
      <dgm:t>
        <a:bodyPr/>
        <a:lstStyle/>
        <a:p>
          <a:endParaRPr lang="en-US"/>
        </a:p>
      </dgm:t>
    </dgm:pt>
    <dgm:pt modelId="{22BF229B-1262-4105-89C6-9748C1EBF7E2}" type="pres">
      <dgm:prSet presAssocID="{2A4372B7-8941-469F-940B-7D5BA0871939}" presName="FiveNodes_4_text" presStyleLbl="node1" presStyleIdx="4" presStyleCnt="5">
        <dgm:presLayoutVars>
          <dgm:bulletEnabled val="1"/>
        </dgm:presLayoutVars>
      </dgm:prSet>
      <dgm:spPr/>
      <dgm:t>
        <a:bodyPr/>
        <a:lstStyle/>
        <a:p>
          <a:endParaRPr lang="en-US"/>
        </a:p>
      </dgm:t>
    </dgm:pt>
    <dgm:pt modelId="{34FC679E-EA74-4781-8150-A128391560ED}" type="pres">
      <dgm:prSet presAssocID="{2A4372B7-8941-469F-940B-7D5BA0871939}" presName="FiveNodes_5_text" presStyleLbl="node1" presStyleIdx="4" presStyleCnt="5">
        <dgm:presLayoutVars>
          <dgm:bulletEnabled val="1"/>
        </dgm:presLayoutVars>
      </dgm:prSet>
      <dgm:spPr/>
      <dgm:t>
        <a:bodyPr/>
        <a:lstStyle/>
        <a:p>
          <a:endParaRPr lang="en-US"/>
        </a:p>
      </dgm:t>
    </dgm:pt>
  </dgm:ptLst>
  <dgm:cxnLst>
    <dgm:cxn modelId="{8AE55793-DD04-4F1F-BB6F-FECDFE9D77DE}" type="presOf" srcId="{453C59C1-EEA1-4FBC-B5C1-7528C8D00C36}" destId="{FA051F21-3401-4AB5-B965-25DF1A8BF6F7}" srcOrd="0" destOrd="0" presId="urn:microsoft.com/office/officeart/2005/8/layout/vProcess5"/>
    <dgm:cxn modelId="{F40B8316-79BC-4C60-90A6-E699803ADE2E}" srcId="{2A4372B7-8941-469F-940B-7D5BA0871939}" destId="{2FBCE4F0-B418-40D0-A572-335BDC797AF7}" srcOrd="2" destOrd="0" parTransId="{7A4428A1-02DF-40A9-8003-2C9A47CF589E}" sibTransId="{407C6022-0642-4896-B58A-2F544152DB53}"/>
    <dgm:cxn modelId="{9635E74D-1040-4198-92E3-1A1D13A7CB4F}" type="presOf" srcId="{2A4372B7-8941-469F-940B-7D5BA0871939}" destId="{B5656B55-CAED-42B0-9C87-A997D4436FC1}" srcOrd="0" destOrd="0" presId="urn:microsoft.com/office/officeart/2005/8/layout/vProcess5"/>
    <dgm:cxn modelId="{10821BBF-7FB0-47C3-9EA2-1E6C8DBBBB74}" type="presOf" srcId="{942E99E8-A792-4552-B022-DBAE2E887950}" destId="{ED7C910B-10BD-4B5A-AAC4-ECC8FCF9D256}" srcOrd="0" destOrd="0" presId="urn:microsoft.com/office/officeart/2005/8/layout/vProcess5"/>
    <dgm:cxn modelId="{F8D38BE3-0761-4597-8958-A91DD58C524C}" type="presOf" srcId="{05DFDFE1-30F2-457C-8C83-4B2B7684C90A}" destId="{5633CF91-693E-4C78-A1BB-6E17F24CA1B9}" srcOrd="0" destOrd="0" presId="urn:microsoft.com/office/officeart/2005/8/layout/vProcess5"/>
    <dgm:cxn modelId="{03F2D6BA-DE08-41A7-A6D9-C5E4B6541B5A}" type="presOf" srcId="{6DD4AD52-12AC-4E82-A1AE-9C5737A0D999}" destId="{22BF229B-1262-4105-89C6-9748C1EBF7E2}" srcOrd="1" destOrd="0" presId="urn:microsoft.com/office/officeart/2005/8/layout/vProcess5"/>
    <dgm:cxn modelId="{B97A9896-DD8D-46E8-A005-81FBF4B9E09C}" srcId="{2A4372B7-8941-469F-940B-7D5BA0871939}" destId="{05DFDFE1-30F2-457C-8C83-4B2B7684C90A}" srcOrd="0" destOrd="0" parTransId="{5765B92C-3747-413F-94B8-AEDDE13970E1}" sibTransId="{942E99E8-A792-4552-B022-DBAE2E887950}"/>
    <dgm:cxn modelId="{B620E75A-3EB6-47D2-9AF6-30CCFB296751}" srcId="{2A4372B7-8941-469F-940B-7D5BA0871939}" destId="{C8EEAEDD-18F3-4C84-BF91-1BCCF4ECE3FE}" srcOrd="4" destOrd="0" parTransId="{34995127-82FB-4F2E-ACC3-5F44DF903134}" sibTransId="{6A0D9C53-EFD9-47E3-B56F-FBAE80158FD9}"/>
    <dgm:cxn modelId="{D603CDC6-8929-43B7-86E2-A18B403F2311}" srcId="{2A4372B7-8941-469F-940B-7D5BA0871939}" destId="{4E4E886B-CD5B-40AB-A48E-28B15BDC45D0}" srcOrd="1" destOrd="0" parTransId="{2F4B8799-7F05-4F2D-BD5A-E32235A9E0BF}" sibTransId="{C6816B5F-64FF-4E06-92FF-651CAA10BC07}"/>
    <dgm:cxn modelId="{7F05C4D1-EB6E-4C30-8FFD-29EB115290C5}" type="presOf" srcId="{C6816B5F-64FF-4E06-92FF-651CAA10BC07}" destId="{1F87D17F-8399-4642-9527-1C536D686748}" srcOrd="0" destOrd="0" presId="urn:microsoft.com/office/officeart/2005/8/layout/vProcess5"/>
    <dgm:cxn modelId="{8416771E-6AB7-4C3E-9DC4-B0DC0FE8EFE1}" type="presOf" srcId="{2FBCE4F0-B418-40D0-A572-335BDC797AF7}" destId="{B327BB6D-6EB0-4A06-953E-A91947F4CC0A}" srcOrd="1" destOrd="0" presId="urn:microsoft.com/office/officeart/2005/8/layout/vProcess5"/>
    <dgm:cxn modelId="{A07BC8E4-C169-4167-AED7-B5041A300F55}" type="presOf" srcId="{05DFDFE1-30F2-457C-8C83-4B2B7684C90A}" destId="{A91CEAEB-CB1C-45A0-B48D-6477737AA53D}" srcOrd="1" destOrd="0" presId="urn:microsoft.com/office/officeart/2005/8/layout/vProcess5"/>
    <dgm:cxn modelId="{AD39E35D-EE0F-4261-AF94-9C96F3F644C9}" type="presOf" srcId="{2FBCE4F0-B418-40D0-A572-335BDC797AF7}" destId="{BE39A8A1-A5D7-44F7-B68A-10070CCF9086}" srcOrd="0" destOrd="0" presId="urn:microsoft.com/office/officeart/2005/8/layout/vProcess5"/>
    <dgm:cxn modelId="{593D8C88-B2DB-41DA-A4D1-F88428F0B9FD}" type="presOf" srcId="{6DD4AD52-12AC-4E82-A1AE-9C5737A0D999}" destId="{BA94DD3F-AE7A-4939-BAFC-D76918A30477}" srcOrd="0" destOrd="0" presId="urn:microsoft.com/office/officeart/2005/8/layout/vProcess5"/>
    <dgm:cxn modelId="{25176231-223A-45D2-A038-4CD36E8AB91D}" srcId="{2A4372B7-8941-469F-940B-7D5BA0871939}" destId="{6DD4AD52-12AC-4E82-A1AE-9C5737A0D999}" srcOrd="3" destOrd="0" parTransId="{CF4CC82F-E411-405C-A914-ABB459E5F0F3}" sibTransId="{453C59C1-EEA1-4FBC-B5C1-7528C8D00C36}"/>
    <dgm:cxn modelId="{85589E4C-DC02-4B74-A6A5-6E35798536E1}" type="presOf" srcId="{C8EEAEDD-18F3-4C84-BF91-1BCCF4ECE3FE}" destId="{34FC679E-EA74-4781-8150-A128391560ED}" srcOrd="1" destOrd="0" presId="urn:microsoft.com/office/officeart/2005/8/layout/vProcess5"/>
    <dgm:cxn modelId="{FAF475DD-C699-442C-AA44-39ACD46E07A8}" type="presOf" srcId="{C8EEAEDD-18F3-4C84-BF91-1BCCF4ECE3FE}" destId="{EE6C4265-86AA-4F4F-AD52-8990334D1BB0}" srcOrd="0" destOrd="0" presId="urn:microsoft.com/office/officeart/2005/8/layout/vProcess5"/>
    <dgm:cxn modelId="{CE844838-20F4-4D02-A47E-42FE4AF1B2BA}" type="presOf" srcId="{407C6022-0642-4896-B58A-2F544152DB53}" destId="{5C3A6E57-7055-41F7-9D20-1CF57F5C916A}" srcOrd="0" destOrd="0" presId="urn:microsoft.com/office/officeart/2005/8/layout/vProcess5"/>
    <dgm:cxn modelId="{8AE42964-839F-41D1-8D79-C90D8EE378FE}" type="presOf" srcId="{4E4E886B-CD5B-40AB-A48E-28B15BDC45D0}" destId="{B9BEE52F-34CC-4576-856A-600A7139C9B0}" srcOrd="1" destOrd="0" presId="urn:microsoft.com/office/officeart/2005/8/layout/vProcess5"/>
    <dgm:cxn modelId="{49BA5029-2218-40BA-B4BE-0E4B4C058C58}" type="presOf" srcId="{4E4E886B-CD5B-40AB-A48E-28B15BDC45D0}" destId="{07305FC6-0FEC-4400-B4A9-60E0B84556D2}" srcOrd="0" destOrd="0" presId="urn:microsoft.com/office/officeart/2005/8/layout/vProcess5"/>
    <dgm:cxn modelId="{788D4E67-D098-4B36-9082-6C5AFE91594D}" type="presParOf" srcId="{B5656B55-CAED-42B0-9C87-A997D4436FC1}" destId="{91DBB2B5-3FBD-4AEE-B91B-0C9954B9FF2F}" srcOrd="0" destOrd="0" presId="urn:microsoft.com/office/officeart/2005/8/layout/vProcess5"/>
    <dgm:cxn modelId="{20BF7AED-0424-4D12-A324-3CDF095FFFDC}" type="presParOf" srcId="{B5656B55-CAED-42B0-9C87-A997D4436FC1}" destId="{5633CF91-693E-4C78-A1BB-6E17F24CA1B9}" srcOrd="1" destOrd="0" presId="urn:microsoft.com/office/officeart/2005/8/layout/vProcess5"/>
    <dgm:cxn modelId="{83935C13-3AD3-4228-91C1-980D722E3FA9}" type="presParOf" srcId="{B5656B55-CAED-42B0-9C87-A997D4436FC1}" destId="{07305FC6-0FEC-4400-B4A9-60E0B84556D2}" srcOrd="2" destOrd="0" presId="urn:microsoft.com/office/officeart/2005/8/layout/vProcess5"/>
    <dgm:cxn modelId="{ADF68F9F-288F-4F78-81F0-FBBBC2A13EA5}" type="presParOf" srcId="{B5656B55-CAED-42B0-9C87-A997D4436FC1}" destId="{BE39A8A1-A5D7-44F7-B68A-10070CCF9086}" srcOrd="3" destOrd="0" presId="urn:microsoft.com/office/officeart/2005/8/layout/vProcess5"/>
    <dgm:cxn modelId="{267284FA-E4FA-4C37-A7F5-F13A74A5CFA6}" type="presParOf" srcId="{B5656B55-CAED-42B0-9C87-A997D4436FC1}" destId="{BA94DD3F-AE7A-4939-BAFC-D76918A30477}" srcOrd="4" destOrd="0" presId="urn:microsoft.com/office/officeart/2005/8/layout/vProcess5"/>
    <dgm:cxn modelId="{4FB60B32-F429-4FB8-83A2-E4C7689236FA}" type="presParOf" srcId="{B5656B55-CAED-42B0-9C87-A997D4436FC1}" destId="{EE6C4265-86AA-4F4F-AD52-8990334D1BB0}" srcOrd="5" destOrd="0" presId="urn:microsoft.com/office/officeart/2005/8/layout/vProcess5"/>
    <dgm:cxn modelId="{B51F2C0A-090F-4F07-B614-A4DFFD8A4C83}" type="presParOf" srcId="{B5656B55-CAED-42B0-9C87-A997D4436FC1}" destId="{ED7C910B-10BD-4B5A-AAC4-ECC8FCF9D256}" srcOrd="6" destOrd="0" presId="urn:microsoft.com/office/officeart/2005/8/layout/vProcess5"/>
    <dgm:cxn modelId="{7452F1B7-31E0-46BB-A21B-E2506FD94350}" type="presParOf" srcId="{B5656B55-CAED-42B0-9C87-A997D4436FC1}" destId="{1F87D17F-8399-4642-9527-1C536D686748}" srcOrd="7" destOrd="0" presId="urn:microsoft.com/office/officeart/2005/8/layout/vProcess5"/>
    <dgm:cxn modelId="{9F783073-6F8C-4DFF-972A-627F58D69101}" type="presParOf" srcId="{B5656B55-CAED-42B0-9C87-A997D4436FC1}" destId="{5C3A6E57-7055-41F7-9D20-1CF57F5C916A}" srcOrd="8" destOrd="0" presId="urn:microsoft.com/office/officeart/2005/8/layout/vProcess5"/>
    <dgm:cxn modelId="{12938F5A-C058-4366-AA68-236FDA5DFBB1}" type="presParOf" srcId="{B5656B55-CAED-42B0-9C87-A997D4436FC1}" destId="{FA051F21-3401-4AB5-B965-25DF1A8BF6F7}" srcOrd="9" destOrd="0" presId="urn:microsoft.com/office/officeart/2005/8/layout/vProcess5"/>
    <dgm:cxn modelId="{F906BA88-9C74-4C4F-8DD0-BE1240D1F4A3}" type="presParOf" srcId="{B5656B55-CAED-42B0-9C87-A997D4436FC1}" destId="{A91CEAEB-CB1C-45A0-B48D-6477737AA53D}" srcOrd="10" destOrd="0" presId="urn:microsoft.com/office/officeart/2005/8/layout/vProcess5"/>
    <dgm:cxn modelId="{1B695B17-382A-425B-8601-55A785D3DA2B}" type="presParOf" srcId="{B5656B55-CAED-42B0-9C87-A997D4436FC1}" destId="{B9BEE52F-34CC-4576-856A-600A7139C9B0}" srcOrd="11" destOrd="0" presId="urn:microsoft.com/office/officeart/2005/8/layout/vProcess5"/>
    <dgm:cxn modelId="{CA6D7658-B09C-4D48-BFF7-32555F7C6017}" type="presParOf" srcId="{B5656B55-CAED-42B0-9C87-A997D4436FC1}" destId="{B327BB6D-6EB0-4A06-953E-A91947F4CC0A}" srcOrd="12" destOrd="0" presId="urn:microsoft.com/office/officeart/2005/8/layout/vProcess5"/>
    <dgm:cxn modelId="{CF319AC4-DC55-493D-87DB-8A77249C9A2C}" type="presParOf" srcId="{B5656B55-CAED-42B0-9C87-A997D4436FC1}" destId="{22BF229B-1262-4105-89C6-9748C1EBF7E2}" srcOrd="13" destOrd="0" presId="urn:microsoft.com/office/officeart/2005/8/layout/vProcess5"/>
    <dgm:cxn modelId="{96DB95E1-900C-4272-B35A-739489EACDA7}" type="presParOf" srcId="{B5656B55-CAED-42B0-9C87-A997D4436FC1}" destId="{34FC679E-EA74-4781-8150-A128391560ED}" srcOrd="14" destOrd="0" presId="urn:microsoft.com/office/officeart/2005/8/layout/vProcess5"/>
  </dgm:cxnLst>
  <dgm:bg/>
  <dgm:whole>
    <a:ln w="19050"/>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33CF91-693E-4C78-A1BB-6E17F24CA1B9}">
      <dsp:nvSpPr>
        <dsp:cNvPr id="0" name=""/>
        <dsp:cNvSpPr/>
      </dsp:nvSpPr>
      <dsp:spPr>
        <a:xfrm>
          <a:off x="128875" y="86442"/>
          <a:ext cx="6361070" cy="903169"/>
        </a:xfrm>
        <a:prstGeom prst="roundRect">
          <a:avLst>
            <a:gd name="adj" fmla="val 10000"/>
          </a:avLst>
        </a:prstGeom>
        <a:solidFill>
          <a:schemeClr val="accent2">
            <a:hueOff val="0"/>
            <a:satOff val="0"/>
            <a:lumOff val="0"/>
            <a:alphaOff val="0"/>
          </a:schemeClr>
        </a:solidFill>
        <a:ln w="28575"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Module 1: Focus on Instructional Shifts</a:t>
          </a:r>
          <a:endParaRPr lang="en-US" sz="2000" kern="1200" dirty="0"/>
        </a:p>
      </dsp:txBody>
      <dsp:txXfrm>
        <a:off x="155328" y="112895"/>
        <a:ext cx="5280810" cy="850263"/>
      </dsp:txXfrm>
    </dsp:sp>
    <dsp:sp modelId="{07305FC6-0FEC-4400-B4A9-60E0B84556D2}">
      <dsp:nvSpPr>
        <dsp:cNvPr id="0" name=""/>
        <dsp:cNvSpPr/>
      </dsp:nvSpPr>
      <dsp:spPr>
        <a:xfrm>
          <a:off x="500650" y="1111592"/>
          <a:ext cx="6361070" cy="90316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Module 2: Supporting all Students in Close Reading, Academic Language, and Text-based Discussion</a:t>
          </a:r>
          <a:endParaRPr lang="en-US" sz="2000" b="1" kern="1200" dirty="0"/>
        </a:p>
      </dsp:txBody>
      <dsp:txXfrm>
        <a:off x="527103" y="1138045"/>
        <a:ext cx="5246089" cy="850263"/>
      </dsp:txXfrm>
    </dsp:sp>
    <dsp:sp modelId="{BE39A8A1-A5D7-44F7-B68A-10070CCF9086}">
      <dsp:nvSpPr>
        <dsp:cNvPr id="0" name=""/>
        <dsp:cNvSpPr/>
      </dsp:nvSpPr>
      <dsp:spPr>
        <a:xfrm>
          <a:off x="870707" y="2074929"/>
          <a:ext cx="6361070" cy="90316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en-US" sz="2000" b="1" kern="1200" dirty="0" smtClean="0"/>
        </a:p>
        <a:p>
          <a:pPr marL="0" marR="0" lvl="0" indent="0" algn="l" defTabSz="914400" eaLnBrk="1" fontAlgn="auto" latinLnBrk="0" hangingPunct="1">
            <a:lnSpc>
              <a:spcPct val="100000"/>
            </a:lnSpc>
            <a:spcBef>
              <a:spcPct val="0"/>
            </a:spcBef>
            <a:spcAft>
              <a:spcPts val="0"/>
            </a:spcAft>
            <a:buClrTx/>
            <a:buSzTx/>
            <a:buFontTx/>
            <a:buNone/>
            <a:tabLst/>
            <a:defRPr/>
          </a:pPr>
          <a:r>
            <a:rPr lang="en-US" sz="2000" b="1" kern="1200" dirty="0" smtClean="0"/>
            <a:t>Module 3: Supporting all Students in Research and Writing</a:t>
          </a:r>
        </a:p>
        <a:p>
          <a:pPr marL="0" marR="0" lvl="0" indent="0" algn="l" defTabSz="914400" eaLnBrk="1" fontAlgn="auto" latinLnBrk="0" hangingPunct="1">
            <a:lnSpc>
              <a:spcPct val="100000"/>
            </a:lnSpc>
            <a:spcBef>
              <a:spcPct val="0"/>
            </a:spcBef>
            <a:spcAft>
              <a:spcPts val="0"/>
            </a:spcAft>
            <a:buClrTx/>
            <a:buSzTx/>
            <a:buFontTx/>
            <a:buNone/>
            <a:tabLst/>
            <a:defRPr/>
          </a:pPr>
          <a:endParaRPr lang="en-US" sz="2000" b="1" kern="1200" dirty="0"/>
        </a:p>
      </dsp:txBody>
      <dsp:txXfrm>
        <a:off x="897160" y="2101382"/>
        <a:ext cx="5246089" cy="850263"/>
      </dsp:txXfrm>
    </dsp:sp>
    <dsp:sp modelId="{BA94DD3F-AE7A-4939-BAFC-D76918A30477}">
      <dsp:nvSpPr>
        <dsp:cNvPr id="0" name=""/>
        <dsp:cNvSpPr/>
      </dsp:nvSpPr>
      <dsp:spPr>
        <a:xfrm>
          <a:off x="1425045" y="3085827"/>
          <a:ext cx="6361070" cy="903169"/>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Module 4: Classroom Instructional Design</a:t>
          </a:r>
          <a:endParaRPr lang="en-US" sz="1400" kern="1200" dirty="0"/>
        </a:p>
      </dsp:txBody>
      <dsp:txXfrm>
        <a:off x="1451498" y="3112280"/>
        <a:ext cx="5246089" cy="850263"/>
      </dsp:txXfrm>
    </dsp:sp>
    <dsp:sp modelId="{EE6C4265-86AA-4F4F-AD52-8990334D1BB0}">
      <dsp:nvSpPr>
        <dsp:cNvPr id="0" name=""/>
        <dsp:cNvSpPr/>
      </dsp:nvSpPr>
      <dsp:spPr>
        <a:xfrm>
          <a:off x="1900060" y="4048026"/>
          <a:ext cx="6361070" cy="903169"/>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kern="1200" dirty="0" smtClean="0"/>
            <a:t>Module 5: Collaboration and Planning</a:t>
          </a:r>
          <a:endParaRPr lang="en-US" sz="2000" b="1" kern="1200" dirty="0"/>
        </a:p>
      </dsp:txBody>
      <dsp:txXfrm>
        <a:off x="1926513" y="4074479"/>
        <a:ext cx="5246089" cy="850263"/>
      </dsp:txXfrm>
    </dsp:sp>
    <dsp:sp modelId="{ED7C910B-10BD-4B5A-AAC4-ECC8FCF9D256}">
      <dsp:nvSpPr>
        <dsp:cNvPr id="0" name=""/>
        <dsp:cNvSpPr/>
      </dsp:nvSpPr>
      <dsp:spPr>
        <a:xfrm>
          <a:off x="5774010" y="659815"/>
          <a:ext cx="587059" cy="587059"/>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dirty="0"/>
        </a:p>
      </dsp:txBody>
      <dsp:txXfrm>
        <a:off x="5906098" y="659815"/>
        <a:ext cx="322883" cy="441762"/>
      </dsp:txXfrm>
    </dsp:sp>
    <dsp:sp modelId="{1F87D17F-8399-4642-9527-1C536D686748}">
      <dsp:nvSpPr>
        <dsp:cNvPr id="0" name=""/>
        <dsp:cNvSpPr/>
      </dsp:nvSpPr>
      <dsp:spPr>
        <a:xfrm>
          <a:off x="6249026" y="1688424"/>
          <a:ext cx="587059" cy="587059"/>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dirty="0"/>
        </a:p>
      </dsp:txBody>
      <dsp:txXfrm>
        <a:off x="6381114" y="1688424"/>
        <a:ext cx="322883" cy="441762"/>
      </dsp:txXfrm>
    </dsp:sp>
    <dsp:sp modelId="{5C3A6E57-7055-41F7-9D20-1CF57F5C916A}">
      <dsp:nvSpPr>
        <dsp:cNvPr id="0" name=""/>
        <dsp:cNvSpPr/>
      </dsp:nvSpPr>
      <dsp:spPr>
        <a:xfrm>
          <a:off x="6724041" y="2701980"/>
          <a:ext cx="587059" cy="587059"/>
        </a:xfrm>
        <a:prstGeom prst="downArrow">
          <a:avLst>
            <a:gd name="adj1" fmla="val 55000"/>
            <a:gd name="adj2" fmla="val 45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dirty="0"/>
        </a:p>
      </dsp:txBody>
      <dsp:txXfrm>
        <a:off x="6856129" y="2701980"/>
        <a:ext cx="322883" cy="441762"/>
      </dsp:txXfrm>
    </dsp:sp>
    <dsp:sp modelId="{FA051F21-3401-4AB5-B965-25DF1A8BF6F7}">
      <dsp:nvSpPr>
        <dsp:cNvPr id="0" name=""/>
        <dsp:cNvSpPr/>
      </dsp:nvSpPr>
      <dsp:spPr>
        <a:xfrm>
          <a:off x="7199056" y="3740625"/>
          <a:ext cx="587059" cy="587059"/>
        </a:xfrm>
        <a:prstGeom prst="downArrow">
          <a:avLst>
            <a:gd name="adj1" fmla="val 55000"/>
            <a:gd name="adj2" fmla="val 45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dirty="0"/>
        </a:p>
      </dsp:txBody>
      <dsp:txXfrm>
        <a:off x="7331144" y="3740625"/>
        <a:ext cx="322883" cy="44176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7/14/2014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7/14/2014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This slide provides a visual showing how the topics for the professional development modules fit together.</a:t>
            </a:r>
            <a:r>
              <a:rPr lang="en-US" baseline="0" dirty="0" smtClean="0"/>
              <a:t> </a:t>
            </a:r>
            <a:r>
              <a:rPr lang="en-US" dirty="0" smtClean="0"/>
              <a:t>Briefly explain to participants.</a:t>
            </a:r>
          </a:p>
        </p:txBody>
      </p:sp>
      <p:sp>
        <p:nvSpPr>
          <p:cNvPr id="22532" name="Slide Number Placeholder 3"/>
          <p:cNvSpPr>
            <a:spLocks noGrp="1"/>
          </p:cNvSpPr>
          <p:nvPr>
            <p:ph type="sldNum" sz="quarter" idx="5"/>
          </p:nvPr>
        </p:nvSpPr>
        <p:spPr bwMode="auto">
          <a:noFill/>
          <a:ln>
            <a:miter lim="800000"/>
            <a:headEnd/>
            <a:tailEnd/>
          </a:ln>
        </p:spPr>
        <p:txBody>
          <a:bodyPr/>
          <a:lstStyle/>
          <a:p>
            <a:fld id="{59DCD8BA-F171-4D89-AC7E-ECF6A3269120}" type="slidenum">
              <a:rPr lang="en-US"/>
              <a:pPr/>
              <a:t>3</a:t>
            </a:fld>
            <a:endParaRPr lang="en-US" dirty="0"/>
          </a:p>
        </p:txBody>
      </p:sp>
    </p:spTree>
    <p:extLst>
      <p:ext uri="{BB962C8B-B14F-4D97-AF65-F5344CB8AC3E}">
        <p14:creationId xmlns:p14="http://schemas.microsoft.com/office/powerpoint/2010/main" val="1497307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agenda, noting there will be a</a:t>
            </a:r>
            <a:r>
              <a:rPr lang="en-US" dirty="0" smtClean="0">
                <a:solidFill>
                  <a:srgbClr val="FF0000"/>
                </a:solidFill>
              </a:rPr>
              <a:t> break </a:t>
            </a:r>
            <a:r>
              <a:rPr lang="en-US" dirty="0" smtClean="0"/>
              <a:t>for lunch as well as a short morning and afternoon break. You may want to add the importance of coming back from breaks on time to ensure enough time to complete all the work of the day.</a:t>
            </a:r>
          </a:p>
        </p:txBody>
      </p:sp>
      <p:sp>
        <p:nvSpPr>
          <p:cNvPr id="81924"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en-US" dirty="0" smtClean="0"/>
              <a:t>Public Consulting Group</a:t>
            </a:r>
          </a:p>
        </p:txBody>
      </p:sp>
      <p:sp>
        <p:nvSpPr>
          <p:cNvPr id="26629" name="Date Placeholder 4"/>
          <p:cNvSpPr>
            <a:spLocks noGrp="1"/>
          </p:cNvSpPr>
          <p:nvPr>
            <p:ph type="dt" sz="quarter" idx="1"/>
          </p:nvPr>
        </p:nvSpPr>
        <p:spPr bwMode="auto">
          <a:noFill/>
          <a:ln>
            <a:miter lim="800000"/>
            <a:headEnd/>
            <a:tailEnd/>
          </a:ln>
        </p:spPr>
        <p:txBody>
          <a:bodyPr anchor="t"/>
          <a:lstStyle/>
          <a:p>
            <a:fld id="{F1355096-E25B-469F-AC59-102C1ABDA6C6}" type="datetime1">
              <a:rPr lang="en-US" smtClean="0">
                <a:latin typeface="Arial" pitchFamily="34" charset="0"/>
              </a:rPr>
              <a:pPr/>
              <a:t>7/14/2014</a:t>
            </a:fld>
            <a:endParaRPr lang="en-US" dirty="0" smtClean="0">
              <a:latin typeface="Arial" pitchFamily="34" charset="0"/>
            </a:endParaRPr>
          </a:p>
        </p:txBody>
      </p:sp>
      <p:sp>
        <p:nvSpPr>
          <p:cNvPr id="81926"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t>www.publicconsultinggroup.com</a:t>
            </a:r>
          </a:p>
        </p:txBody>
      </p:sp>
      <p:sp>
        <p:nvSpPr>
          <p:cNvPr id="26631" name="Slide Number Placeholder 6"/>
          <p:cNvSpPr>
            <a:spLocks noGrp="1"/>
          </p:cNvSpPr>
          <p:nvPr>
            <p:ph type="sldNum" sz="quarter" idx="5"/>
          </p:nvPr>
        </p:nvSpPr>
        <p:spPr bwMode="auto">
          <a:noFill/>
          <a:ln>
            <a:miter lim="800000"/>
            <a:headEnd/>
            <a:tailEnd/>
          </a:ln>
        </p:spPr>
        <p:txBody>
          <a:bodyPr/>
          <a:lstStyle/>
          <a:p>
            <a:fld id="{D115B20F-5266-4D9C-9293-ED325C5B0D33}" type="slidenum">
              <a:rPr lang="en-US"/>
              <a:pPr/>
              <a:t>4</a:t>
            </a:fld>
            <a:endParaRPr lang="en-US" dirty="0"/>
          </a:p>
        </p:txBody>
      </p:sp>
    </p:spTree>
    <p:extLst>
      <p:ext uri="{BB962C8B-B14F-4D97-AF65-F5344CB8AC3E}">
        <p14:creationId xmlns:p14="http://schemas.microsoft.com/office/powerpoint/2010/main" val="1978343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(Since</a:t>
            </a:r>
            <a:r>
              <a:rPr lang="en-US" baseline="0" dirty="0" smtClean="0"/>
              <a:t> participants will not be with exactly the same group of coaches as they were in Module 1, it is important to identify who is in the room, and to give them an opportunity to introduce themselves.)</a:t>
            </a:r>
          </a:p>
          <a:p>
            <a:endParaRPr lang="en-US" baseline="0" dirty="0" smtClean="0"/>
          </a:p>
          <a:p>
            <a:r>
              <a:rPr lang="en-US" baseline="0" dirty="0" smtClean="0"/>
              <a:t>Remind participants that regardless of which session they attended for Module 1, they saw the same examples, learned the same information, and had similar conversations. They are all part of the same community of coaches with a goal of deepening understanding of the CT Core Standards and instructional shifts across the entire state.   </a:t>
            </a:r>
          </a:p>
          <a:p>
            <a:r>
              <a:rPr lang="en-US" baseline="0" dirty="0" smtClean="0"/>
              <a:t>In order to find out who is in the room, we’ll do a brief exercise “Like Me.” (next slide)</a:t>
            </a:r>
          </a:p>
          <a:p>
            <a:endParaRPr lang="en-US" baseline="0" dirty="0" smtClean="0"/>
          </a:p>
          <a:p>
            <a:endParaRPr lang="en-US" dirty="0" smtClean="0"/>
          </a:p>
          <a:p>
            <a:endParaRPr lang="en-US" dirty="0" smtClean="0"/>
          </a:p>
        </p:txBody>
      </p:sp>
      <p:sp>
        <p:nvSpPr>
          <p:cNvPr id="11469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28677" name="Date Placeholder 4"/>
          <p:cNvSpPr>
            <a:spLocks noGrp="1"/>
          </p:cNvSpPr>
          <p:nvPr>
            <p:ph type="dt" sz="quarter" idx="1"/>
          </p:nvPr>
        </p:nvSpPr>
        <p:spPr bwMode="auto">
          <a:noFill/>
          <a:ln>
            <a:miter lim="800000"/>
            <a:headEnd/>
            <a:tailEnd/>
          </a:ln>
        </p:spPr>
        <p:txBody>
          <a:bodyPr anchor="t"/>
          <a:lstStyle/>
          <a:p>
            <a:fld id="{F0F47313-53C7-45BA-8A0F-78467BAFD1E4}" type="datetime1">
              <a:rPr lang="en-US" smtClean="0">
                <a:latin typeface="Arial" pitchFamily="34" charset="0"/>
              </a:rPr>
              <a:pPr/>
              <a:t>7/14/2014</a:t>
            </a:fld>
            <a:endParaRPr lang="en-US" dirty="0" smtClean="0">
              <a:latin typeface="Arial" pitchFamily="34" charset="0"/>
            </a:endParaRPr>
          </a:p>
        </p:txBody>
      </p:sp>
      <p:sp>
        <p:nvSpPr>
          <p:cNvPr id="114694"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28679" name="Slide Number Placeholder 6"/>
          <p:cNvSpPr>
            <a:spLocks noGrp="1"/>
          </p:cNvSpPr>
          <p:nvPr>
            <p:ph type="sldNum" sz="quarter" idx="5"/>
          </p:nvPr>
        </p:nvSpPr>
        <p:spPr bwMode="auto">
          <a:noFill/>
          <a:ln>
            <a:miter lim="800000"/>
            <a:headEnd/>
            <a:tailEnd/>
          </a:ln>
        </p:spPr>
        <p:txBody>
          <a:bodyPr/>
          <a:lstStyle/>
          <a:p>
            <a:fld id="{C806D3E4-B9D8-424E-AFD6-FADAB7328CC1}" type="slidenum">
              <a:rPr lang="en-US"/>
              <a:pPr/>
              <a:t>5</a:t>
            </a:fld>
            <a:endParaRPr lang="en-US" dirty="0"/>
          </a:p>
        </p:txBody>
      </p:sp>
    </p:spTree>
    <p:extLst>
      <p:ext uri="{BB962C8B-B14F-4D97-AF65-F5344CB8AC3E}">
        <p14:creationId xmlns:p14="http://schemas.microsoft.com/office/powerpoint/2010/main" val="3961210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each click, a sentence completer will appear.)</a:t>
            </a:r>
            <a:endParaRPr lang="en-US" baseline="0" dirty="0" smtClean="0"/>
          </a:p>
          <a:p>
            <a:endParaRPr lang="en-US" baseline="0" dirty="0" smtClean="0"/>
          </a:p>
          <a:p>
            <a:r>
              <a:rPr lang="en-US" baseline="0" dirty="0" smtClean="0"/>
              <a:t>1. Direct participants: “Stand if the sentence completer describes your current role in education, and say, ‘Like me.’”  Please look around the room to familiarize yourself with others who are in a similar role to you.”  </a:t>
            </a:r>
          </a:p>
          <a:p>
            <a:r>
              <a:rPr lang="en-US" baseline="0" dirty="0" smtClean="0"/>
              <a:t>2. Read each phrase aloud, e.g., “I am a coach.” As each group stands, ask each person to introduce themselves and their district, school. Thank them and direct them to sit down, rather than remain standing. (Facilitator: Note approximately how many folks in each role.)</a:t>
            </a:r>
          </a:p>
          <a:p>
            <a:r>
              <a:rPr lang="en-US" baseline="0" dirty="0" smtClean="0"/>
              <a:t>3. Ensure that each person has had a chance to introduce themselves by asking, </a:t>
            </a:r>
            <a:r>
              <a:rPr lang="en-US" b="1" baseline="0" dirty="0" smtClean="0"/>
              <a:t>“Have I missed any one?”</a:t>
            </a:r>
          </a:p>
          <a:p>
            <a:r>
              <a:rPr lang="en-US" baseline="0" dirty="0" smtClean="0"/>
              <a:t>4. Then ask folks to raise their hands if they are representing a particular subject area or all subject areas</a:t>
            </a:r>
            <a:r>
              <a:rPr lang="en-US" b="0" baseline="0" dirty="0" smtClean="0"/>
              <a:t>:</a:t>
            </a:r>
            <a:r>
              <a:rPr lang="en-US" b="1" baseline="0" dirty="0" smtClean="0"/>
              <a:t> Supporting all subject areas, Science and Technology, History/Social Studies, ELA</a:t>
            </a:r>
            <a:r>
              <a:rPr lang="en-US" baseline="0" dirty="0" smtClean="0"/>
              <a:t>. Remind participants to look around for others in their same subject area. (Facilitator: Make a note of approximate numbers to be aware of for later groupings.)</a:t>
            </a:r>
          </a:p>
          <a:p>
            <a:r>
              <a:rPr lang="en-US" baseline="0" dirty="0" smtClean="0"/>
              <a:t>5. Last, ask how many folks are here “solo” and if any participants are new today and </a:t>
            </a:r>
            <a:r>
              <a:rPr lang="en-US" b="1" baseline="0" dirty="0" smtClean="0"/>
              <a:t>did not attend </a:t>
            </a:r>
            <a:r>
              <a:rPr lang="en-US" baseline="0" dirty="0" smtClean="0"/>
              <a:t>Module 1. It will be important over the course of the day to occasionally divide those who have come in large groups from one district and to fully include all participants and to make certain any new participants are seated with participants who did attend Module 1.</a:t>
            </a:r>
          </a:p>
        </p:txBody>
      </p:sp>
      <p:sp>
        <p:nvSpPr>
          <p:cNvPr id="4" name="Slide Number Placeholder 3"/>
          <p:cNvSpPr>
            <a:spLocks noGrp="1"/>
          </p:cNvSpPr>
          <p:nvPr>
            <p:ph type="sldNum" sz="quarter" idx="10"/>
          </p:nvPr>
        </p:nvSpPr>
        <p:spPr/>
        <p:txBody>
          <a:bodyPr/>
          <a:lstStyle/>
          <a:p>
            <a:fld id="{E538F621-8F2C-4F90-852A-E36809B397B3}" type="slidenum">
              <a:rPr lang="en-US" smtClean="0"/>
              <a:pPr/>
              <a:t>6</a:t>
            </a:fld>
            <a:endParaRPr lang="en-US" dirty="0"/>
          </a:p>
        </p:txBody>
      </p:sp>
    </p:spTree>
    <p:extLst>
      <p:ext uri="{BB962C8B-B14F-4D97-AF65-F5344CB8AC3E}">
        <p14:creationId xmlns:p14="http://schemas.microsoft.com/office/powerpoint/2010/main" val="842378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defTabSz="933149">
              <a:spcBef>
                <a:spcPct val="0"/>
              </a:spcBef>
              <a:defRPr/>
            </a:pPr>
            <a:r>
              <a:rPr lang="en-US" dirty="0" smtClean="0"/>
              <a:t>Review Module 1 Activities: </a:t>
            </a:r>
          </a:p>
          <a:p>
            <a:pPr marL="171434" indent="-171434" defTabSz="933149">
              <a:spcBef>
                <a:spcPct val="0"/>
              </a:spcBef>
              <a:buFont typeface="Arial" panose="020B0604020202020204" pitchFamily="34" charset="0"/>
              <a:buChar char="•"/>
              <a:defRPr/>
            </a:pPr>
            <a:r>
              <a:rPr lang="en-US" dirty="0" smtClean="0"/>
              <a:t>Purpose</a:t>
            </a:r>
            <a:r>
              <a:rPr lang="en-US" baseline="0" dirty="0" smtClean="0"/>
              <a:t> of Module 1 was to establish a baseline of information for future modules, deepen our understanding through collaborative discussion, and ensure that all coaches were able to share the same information with educators in their schools and districts about the ELA &amp; Literacy Standards and shifts</a:t>
            </a:r>
            <a:r>
              <a:rPr lang="en-US" dirty="0" smtClean="0"/>
              <a:t>.</a:t>
            </a:r>
          </a:p>
          <a:p>
            <a:pPr marL="171434" indent="-171434" defTabSz="933149">
              <a:spcBef>
                <a:spcPct val="0"/>
              </a:spcBef>
              <a:buFont typeface="Arial" panose="020B0604020202020204" pitchFamily="34" charset="0"/>
              <a:buChar char="•"/>
              <a:defRPr/>
            </a:pPr>
            <a:r>
              <a:rPr lang="en-US" dirty="0" smtClean="0"/>
              <a:t>We did an activity where pairs</a:t>
            </a:r>
            <a:r>
              <a:rPr lang="en-US" baseline="0" dirty="0" smtClean="0"/>
              <a:t> selected and traced a standard through three grades (or grade bands), and discussed with their tables the implications of vertical progressions.</a:t>
            </a:r>
          </a:p>
          <a:p>
            <a:pPr marL="171434" indent="-171434" defTabSz="933149">
              <a:spcBef>
                <a:spcPct val="0"/>
              </a:spcBef>
              <a:buFont typeface="Arial" panose="020B0604020202020204" pitchFamily="34" charset="0"/>
              <a:buChar char="•"/>
              <a:defRPr/>
            </a:pPr>
            <a:r>
              <a:rPr lang="en-US" baseline="0" dirty="0" smtClean="0"/>
              <a:t>We then examined the three instructional shifts, viewed and debriefed video lessons, and created anchor charts which we later visited in a gallery walk. </a:t>
            </a:r>
          </a:p>
          <a:p>
            <a:pPr marL="171434" indent="-171434" defTabSz="933149">
              <a:spcBef>
                <a:spcPct val="0"/>
              </a:spcBef>
              <a:buFont typeface="Arial" panose="020B0604020202020204" pitchFamily="34" charset="0"/>
              <a:buChar char="•"/>
              <a:defRPr/>
            </a:pPr>
            <a:r>
              <a:rPr lang="en-US" baseline="0" dirty="0" smtClean="0"/>
              <a:t>We reviewed a written lesson plan and accompanying video of the lesson through the lens of the EQuIP Rubric.</a:t>
            </a:r>
          </a:p>
          <a:p>
            <a:pPr marL="171434" indent="-171434" defTabSz="933149">
              <a:spcBef>
                <a:spcPct val="0"/>
              </a:spcBef>
              <a:buFont typeface="Arial" panose="020B0604020202020204" pitchFamily="34" charset="0"/>
              <a:buChar char="•"/>
              <a:defRPr/>
            </a:pPr>
            <a:r>
              <a:rPr lang="en-US" baseline="0" dirty="0" smtClean="0"/>
              <a:t>We read a short article and discussed rigor as it relates to the Common Core.</a:t>
            </a:r>
          </a:p>
          <a:p>
            <a:pPr marL="171434" indent="-171434" defTabSz="933149">
              <a:spcBef>
                <a:spcPct val="0"/>
              </a:spcBef>
              <a:buFont typeface="Arial" panose="020B0604020202020204" pitchFamily="34" charset="0"/>
              <a:buChar char="•"/>
              <a:defRPr/>
            </a:pPr>
            <a:r>
              <a:rPr lang="en-US" baseline="0" dirty="0" smtClean="0"/>
              <a:t>And we spent time in individual reflection, paired and shared discussion, and collaborative planning.</a:t>
            </a:r>
            <a:endParaRPr lang="en-US" dirty="0" smtClean="0"/>
          </a:p>
        </p:txBody>
      </p:sp>
      <p:sp>
        <p:nvSpPr>
          <p:cNvPr id="11162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24581" name="Date Placeholder 4"/>
          <p:cNvSpPr>
            <a:spLocks noGrp="1"/>
          </p:cNvSpPr>
          <p:nvPr>
            <p:ph type="dt" sz="quarter" idx="1"/>
          </p:nvPr>
        </p:nvSpPr>
        <p:spPr bwMode="auto">
          <a:noFill/>
          <a:ln>
            <a:miter lim="800000"/>
            <a:headEnd/>
            <a:tailEnd/>
          </a:ln>
        </p:spPr>
        <p:txBody>
          <a:bodyPr anchor="t"/>
          <a:lstStyle/>
          <a:p>
            <a:fld id="{E69A5196-9EAF-4905-A129-180FDA785C26}" type="datetime1">
              <a:rPr lang="en-US" smtClean="0">
                <a:latin typeface="Arial" pitchFamily="34" charset="0"/>
              </a:rPr>
              <a:pPr/>
              <a:t>7/14/2014</a:t>
            </a:fld>
            <a:endParaRPr lang="en-US" dirty="0" smtClean="0">
              <a:latin typeface="Arial" pitchFamily="34" charset="0"/>
            </a:endParaRPr>
          </a:p>
        </p:txBody>
      </p:sp>
      <p:sp>
        <p:nvSpPr>
          <p:cNvPr id="11162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24583" name="Slide Number Placeholder 6"/>
          <p:cNvSpPr>
            <a:spLocks noGrp="1"/>
          </p:cNvSpPr>
          <p:nvPr>
            <p:ph type="sldNum" sz="quarter" idx="5"/>
          </p:nvPr>
        </p:nvSpPr>
        <p:spPr bwMode="auto">
          <a:noFill/>
          <a:ln>
            <a:miter lim="800000"/>
            <a:headEnd/>
            <a:tailEnd/>
          </a:ln>
        </p:spPr>
        <p:txBody>
          <a:bodyPr/>
          <a:lstStyle/>
          <a:p>
            <a:fld id="{7AB5669A-876C-4B70-B3E2-BD773135997E}" type="slidenum">
              <a:rPr lang="en-US"/>
              <a:pPr/>
              <a:t>7</a:t>
            </a:fld>
            <a:endParaRPr lang="en-US" dirty="0"/>
          </a:p>
        </p:txBody>
      </p:sp>
    </p:spTree>
    <p:extLst>
      <p:ext uri="{BB962C8B-B14F-4D97-AF65-F5344CB8AC3E}">
        <p14:creationId xmlns:p14="http://schemas.microsoft.com/office/powerpoint/2010/main" val="2606028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8</a:t>
            </a:fld>
            <a:endParaRPr lang="en-US" dirty="0"/>
          </a:p>
        </p:txBody>
      </p:sp>
    </p:spTree>
    <p:extLst>
      <p:ext uri="{BB962C8B-B14F-4D97-AF65-F5344CB8AC3E}">
        <p14:creationId xmlns:p14="http://schemas.microsoft.com/office/powerpoint/2010/main" val="3478530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defTabSz="942289">
              <a:spcBef>
                <a:spcPct val="0"/>
              </a:spcBef>
              <a:defRPr/>
            </a:pPr>
            <a:r>
              <a:rPr lang="en-US" dirty="0" smtClean="0"/>
              <a:t>Review the expected outcomes: </a:t>
            </a:r>
          </a:p>
          <a:p>
            <a:pPr marL="173113" indent="-173113" defTabSz="942289">
              <a:spcBef>
                <a:spcPct val="0"/>
              </a:spcBef>
              <a:buFont typeface="Arial" panose="020B0604020202020204" pitchFamily="34" charset="0"/>
              <a:buChar char="•"/>
              <a:defRPr/>
            </a:pPr>
            <a:r>
              <a:rPr lang="en-US" dirty="0" smtClean="0"/>
              <a:t>This module will continue to build a foundation for participants’ work and will focus on key outcomes such as:</a:t>
            </a:r>
          </a:p>
          <a:p>
            <a:pPr marL="634748" lvl="1" indent="-173113" defTabSz="942289">
              <a:spcBef>
                <a:spcPct val="0"/>
              </a:spcBef>
              <a:buFont typeface="Arial" panose="020B0604020202020204" pitchFamily="34" charset="0"/>
              <a:buChar char="•"/>
              <a:defRPr/>
            </a:pPr>
            <a:r>
              <a:rPr lang="en-US" dirty="0" smtClean="0"/>
              <a:t>Design of CT Core Standards-aligned units and lessons</a:t>
            </a:r>
          </a:p>
          <a:p>
            <a:pPr marL="634748" lvl="1" indent="-173113" defTabSz="942289">
              <a:spcBef>
                <a:spcPct val="0"/>
              </a:spcBef>
              <a:buFont typeface="Arial" panose="020B0604020202020204" pitchFamily="34" charset="0"/>
              <a:buChar char="•"/>
              <a:defRPr/>
            </a:pPr>
            <a:r>
              <a:rPr lang="en-US" dirty="0" smtClean="0"/>
              <a:t>Deeper understanding of practices associated with close reading</a:t>
            </a:r>
          </a:p>
          <a:p>
            <a:pPr marL="634748" lvl="1" indent="-173113" defTabSz="942289">
              <a:spcBef>
                <a:spcPct val="0"/>
              </a:spcBef>
              <a:buFont typeface="Arial" panose="020B0604020202020204" pitchFamily="34" charset="0"/>
              <a:buChar char="•"/>
              <a:defRPr/>
            </a:pPr>
            <a:r>
              <a:rPr lang="en-US" dirty="0" smtClean="0"/>
              <a:t>Designing supports for all students with Universal Design for Learning</a:t>
            </a:r>
          </a:p>
          <a:p>
            <a:pPr marL="173113" indent="-173113" defTabSz="942289">
              <a:spcBef>
                <a:spcPct val="0"/>
              </a:spcBef>
              <a:buFont typeface="Arial" panose="020B0604020202020204" pitchFamily="34" charset="0"/>
              <a:buChar char="•"/>
              <a:defRPr/>
            </a:pPr>
            <a:r>
              <a:rPr lang="en-US" dirty="0" smtClean="0"/>
              <a:t>This module builds on the baseline Core Standards knowledge established in Module 1. </a:t>
            </a:r>
          </a:p>
        </p:txBody>
      </p:sp>
      <p:sp>
        <p:nvSpPr>
          <p:cNvPr id="11162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24581" name="Date Placeholder 4"/>
          <p:cNvSpPr>
            <a:spLocks noGrp="1"/>
          </p:cNvSpPr>
          <p:nvPr>
            <p:ph type="dt" sz="quarter" idx="1"/>
          </p:nvPr>
        </p:nvSpPr>
        <p:spPr bwMode="auto">
          <a:noFill/>
          <a:ln>
            <a:miter lim="800000"/>
            <a:headEnd/>
            <a:tailEnd/>
          </a:ln>
        </p:spPr>
        <p:txBody>
          <a:bodyPr anchor="t"/>
          <a:lstStyle/>
          <a:p>
            <a:fld id="{E69A5196-9EAF-4905-A129-180FDA785C26}" type="datetime1">
              <a:rPr lang="en-US" smtClean="0">
                <a:latin typeface="Arial" pitchFamily="34" charset="0"/>
              </a:rPr>
              <a:pPr/>
              <a:t>7/14/2014</a:t>
            </a:fld>
            <a:endParaRPr lang="en-US" dirty="0" smtClean="0">
              <a:latin typeface="Arial" pitchFamily="34" charset="0"/>
            </a:endParaRPr>
          </a:p>
        </p:txBody>
      </p:sp>
      <p:sp>
        <p:nvSpPr>
          <p:cNvPr id="11162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24583" name="Slide Number Placeholder 6"/>
          <p:cNvSpPr>
            <a:spLocks noGrp="1"/>
          </p:cNvSpPr>
          <p:nvPr>
            <p:ph type="sldNum" sz="quarter" idx="5"/>
          </p:nvPr>
        </p:nvSpPr>
        <p:spPr bwMode="auto">
          <a:noFill/>
          <a:ln>
            <a:miter lim="800000"/>
            <a:headEnd/>
            <a:tailEnd/>
          </a:ln>
        </p:spPr>
        <p:txBody>
          <a:bodyPr/>
          <a:lstStyle/>
          <a:p>
            <a:fld id="{7AB5669A-876C-4B70-B3E2-BD773135997E}" type="slidenum">
              <a:rPr lang="en-US"/>
              <a:pPr/>
              <a:t>9</a:t>
            </a:fld>
            <a:endParaRPr lang="en-US" dirty="0"/>
          </a:p>
        </p:txBody>
      </p:sp>
    </p:spTree>
    <p:extLst>
      <p:ext uri="{BB962C8B-B14F-4D97-AF65-F5344CB8AC3E}">
        <p14:creationId xmlns:p14="http://schemas.microsoft.com/office/powerpoint/2010/main" val="1338643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263705" y="6071616"/>
            <a:ext cx="2898715" cy="492443"/>
          </a:xfrm>
          <a:prstGeom prst="rect">
            <a:avLst/>
          </a:prstGeom>
          <a:noFill/>
        </p:spPr>
        <p:txBody>
          <a:bodyPr wrap="square" rtlCol="0">
            <a:spAutoFit/>
          </a:bodyPr>
          <a:lstStyle/>
          <a:p>
            <a:r>
              <a:rPr lang="en-US" sz="2600" b="1" i="0" dirty="0" smtClean="0">
                <a:solidFill>
                  <a:schemeClr val="bg1"/>
                </a:solidFill>
              </a:rPr>
              <a:t>Opening Activities </a:t>
            </a:r>
            <a:endParaRPr lang="en-US" sz="26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1655942"/>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153721"/>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397667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smtClean="0"/>
              <a:t>  You Are Here</a:t>
            </a:r>
            <a:endParaRPr lang="en-US" dirty="0"/>
          </a:p>
        </p:txBody>
      </p:sp>
      <p:sp>
        <p:nvSpPr>
          <p:cNvPr id="8" name="Footer Placeholder 7"/>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pPr algn="r"/>
            <a:fld id="{8D79BE21-F712-4A53-802B-F850200F0AA7}" type="slidenum">
              <a:rPr lang="en-US" smtClean="0"/>
              <a:pPr algn="r"/>
              <a:t>3</a:t>
            </a:fld>
            <a:endParaRPr lang="en-US" dirty="0"/>
          </a:p>
        </p:txBody>
      </p:sp>
      <p:graphicFrame>
        <p:nvGraphicFramePr>
          <p:cNvPr id="2" name="Diagram 1"/>
          <p:cNvGraphicFramePr/>
          <p:nvPr>
            <p:extLst/>
          </p:nvPr>
        </p:nvGraphicFramePr>
        <p:xfrm>
          <a:off x="276317" y="925423"/>
          <a:ext cx="8261131" cy="50176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Left Arrow 9"/>
          <p:cNvSpPr/>
          <p:nvPr/>
        </p:nvSpPr>
        <p:spPr bwMode="auto">
          <a:xfrm>
            <a:off x="7537825" y="1948865"/>
            <a:ext cx="1323473" cy="818148"/>
          </a:xfrm>
          <a:prstGeom prst="leftArrow">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Tree>
    <p:extLst>
      <p:ext uri="{BB962C8B-B14F-4D97-AF65-F5344CB8AC3E}">
        <p14:creationId xmlns:p14="http://schemas.microsoft.com/office/powerpoint/2010/main" val="4256471826"/>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7"/>
          <p:cNvSpPr>
            <a:spLocks noGrp="1"/>
          </p:cNvSpPr>
          <p:nvPr>
            <p:ph idx="1"/>
          </p:nvPr>
        </p:nvSpPr>
        <p:spPr>
          <a:xfrm>
            <a:off x="384048" y="1037560"/>
            <a:ext cx="8153400" cy="4972050"/>
          </a:xfrm>
        </p:spPr>
        <p:txBody>
          <a:bodyPr>
            <a:normAutofit fontScale="92500" lnSpcReduction="10000"/>
          </a:bodyPr>
          <a:lstStyle/>
          <a:p>
            <a:r>
              <a:rPr lang="en-US" dirty="0" smtClean="0"/>
              <a:t>Morning Session: CCS-ELA &amp; Literacy</a:t>
            </a:r>
          </a:p>
          <a:p>
            <a:pPr lvl="1"/>
            <a:r>
              <a:rPr lang="en-US" dirty="0" smtClean="0"/>
              <a:t>Opening Activities and Pre-Assessment</a:t>
            </a:r>
          </a:p>
          <a:p>
            <a:pPr lvl="1"/>
            <a:r>
              <a:rPr lang="en-US" dirty="0" smtClean="0"/>
              <a:t>Sharing our Successes and Challenges</a:t>
            </a:r>
          </a:p>
          <a:p>
            <a:pPr lvl="1"/>
            <a:r>
              <a:rPr lang="en-US" dirty="0" smtClean="0"/>
              <a:t>Examining the Structure of an Exemplar Unit</a:t>
            </a:r>
          </a:p>
          <a:p>
            <a:pPr lvl="1"/>
            <a:r>
              <a:rPr lang="en-US" dirty="0" smtClean="0"/>
              <a:t>Digging Deeply: Close Reading, Academic Language, and Text-dependent Questions</a:t>
            </a:r>
          </a:p>
          <a:p>
            <a:pPr lvl="1"/>
            <a:r>
              <a:rPr lang="en-US" dirty="0" smtClean="0"/>
              <a:t>Connecting Close Reading and Classroom Discussion</a:t>
            </a:r>
          </a:p>
          <a:p>
            <a:r>
              <a:rPr lang="en-US" dirty="0" smtClean="0"/>
              <a:t>Afternoon Session</a:t>
            </a:r>
          </a:p>
          <a:p>
            <a:pPr lvl="1"/>
            <a:r>
              <a:rPr lang="en-US" dirty="0" smtClean="0"/>
              <a:t>Supporting all Students through Universal Design for Learning</a:t>
            </a:r>
          </a:p>
          <a:p>
            <a:pPr lvl="1"/>
            <a:r>
              <a:rPr lang="en-US" dirty="0" smtClean="0"/>
              <a:t>Reflecting and Planning</a:t>
            </a:r>
          </a:p>
          <a:p>
            <a:r>
              <a:rPr lang="en-US" dirty="0" smtClean="0"/>
              <a:t>Post-Assessment, Session Evaluation, &amp; Wrap Up</a:t>
            </a:r>
          </a:p>
        </p:txBody>
      </p:sp>
      <p:sp>
        <p:nvSpPr>
          <p:cNvPr id="25604" name="Title 2"/>
          <p:cNvSpPr>
            <a:spLocks noGrp="1"/>
          </p:cNvSpPr>
          <p:nvPr>
            <p:ph type="title"/>
          </p:nvPr>
        </p:nvSpPr>
        <p:spPr/>
        <p:txBody>
          <a:bodyPr/>
          <a:lstStyle/>
          <a:p>
            <a:r>
              <a:rPr lang="en-US" dirty="0" smtClean="0"/>
              <a:t>Today’s Agenda</a:t>
            </a:r>
            <a:endParaRPr lang="en-US" dirty="0"/>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4</a:t>
            </a:fld>
            <a:endParaRPr lang="en-US" dirty="0"/>
          </a:p>
        </p:txBody>
      </p:sp>
      <p:sp>
        <p:nvSpPr>
          <p:cNvPr id="25605" name="Rectangle 5"/>
          <p:cNvSpPr>
            <a:spLocks noChangeArrowheads="1"/>
          </p:cNvSpPr>
          <p:nvPr/>
        </p:nvSpPr>
        <p:spPr bwMode="auto">
          <a:xfrm>
            <a:off x="4227513" y="3244850"/>
            <a:ext cx="184150" cy="368300"/>
          </a:xfrm>
          <a:prstGeom prst="rect">
            <a:avLst/>
          </a:prstGeom>
          <a:noFill/>
          <a:ln w="9525">
            <a:noFill/>
            <a:miter lim="800000"/>
            <a:headEnd/>
            <a:tailEnd/>
          </a:ln>
        </p:spPr>
        <p:txBody>
          <a:bodyPr wrap="none">
            <a:spAutoFit/>
          </a:bodyPr>
          <a:lstStyle/>
          <a:p>
            <a:pPr eaLnBrk="1" hangingPunct="1"/>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23888" y="1526918"/>
            <a:ext cx="7886700" cy="1994392"/>
          </a:xfrm>
        </p:spPr>
        <p:txBody>
          <a:bodyPr/>
          <a:lstStyle/>
          <a:p>
            <a:r>
              <a:rPr lang="en-US" sz="3600" dirty="0" smtClean="0"/>
              <a:t>Module 2 Grades 6–12: </a:t>
            </a:r>
          </a:p>
          <a:p>
            <a:r>
              <a:rPr lang="en-US" sz="3600" dirty="0" smtClean="0"/>
              <a:t>Supporting All Students in Close Reading, Academic Language, and Text-based Discussion</a:t>
            </a:r>
          </a:p>
        </p:txBody>
      </p:sp>
      <p:sp>
        <p:nvSpPr>
          <p:cNvPr id="4" name="Text Placeholder 3"/>
          <p:cNvSpPr>
            <a:spLocks noGrp="1"/>
          </p:cNvSpPr>
          <p:nvPr>
            <p:ph type="body" idx="1"/>
          </p:nvPr>
        </p:nvSpPr>
        <p:spPr>
          <a:xfrm>
            <a:off x="623888" y="4257858"/>
            <a:ext cx="7886700" cy="1637371"/>
          </a:xfrm>
        </p:spPr>
        <p:txBody>
          <a:bodyPr/>
          <a:lstStyle/>
          <a:p>
            <a:pPr marL="396875" indent="-396875">
              <a:buBlip>
                <a:blip r:embed="rId3"/>
              </a:buBlip>
            </a:pPr>
            <a:r>
              <a:rPr lang="en-US" sz="3200" dirty="0"/>
              <a:t>Forming Today’s </a:t>
            </a:r>
            <a:r>
              <a:rPr lang="en-US" sz="3200" dirty="0" smtClean="0"/>
              <a:t>Community</a:t>
            </a:r>
          </a:p>
          <a:p>
            <a:pPr marL="396875" indent="-396875">
              <a:buBlip>
                <a:blip r:embed="rId3"/>
              </a:buBlip>
            </a:pPr>
            <a:r>
              <a:rPr lang="en-US" sz="3200" dirty="0" smtClean="0"/>
              <a:t>Quick Write</a:t>
            </a:r>
          </a:p>
          <a:p>
            <a:pPr marL="396875" indent="-396875">
              <a:buBlip>
                <a:blip r:embed="rId3"/>
              </a:buBlip>
            </a:pPr>
            <a:r>
              <a:rPr lang="en-US" sz="3200" dirty="0" smtClean="0"/>
              <a:t>Pre-Assessment</a:t>
            </a:r>
          </a:p>
        </p:txBody>
      </p:sp>
      <p:sp>
        <p:nvSpPr>
          <p:cNvPr id="7" name="Slide Number Placeholder 6"/>
          <p:cNvSpPr>
            <a:spLocks noGrp="1"/>
          </p:cNvSpPr>
          <p:nvPr>
            <p:ph type="sldNum" sz="quarter" idx="12"/>
          </p:nvPr>
        </p:nvSpPr>
        <p:spPr/>
        <p:txBody>
          <a:bodyPr/>
          <a:lstStyle/>
          <a:p>
            <a:fld id="{7D5C1135-EF3A-441C-9DC2-8C709DF76F72}" type="slidenum">
              <a:rPr lang="en-US" smtClean="0"/>
              <a:pPr/>
              <a:t>5</a:t>
            </a:fld>
            <a:endParaRPr lang="en-US" dirty="0"/>
          </a:p>
        </p:txBody>
      </p:sp>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7756234" y="2049807"/>
            <a:ext cx="1262044" cy="2143125"/>
          </a:xfrm>
          <a:prstGeom prst="rect">
            <a:avLst/>
          </a:prstGeom>
        </p:spPr>
      </p:pic>
    </p:spTree>
    <p:extLst>
      <p:ext uri="{BB962C8B-B14F-4D97-AF65-F5344CB8AC3E}">
        <p14:creationId xmlns:p14="http://schemas.microsoft.com/office/powerpoint/2010/main" val="204547347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Like Me</a:t>
            </a:r>
            <a:endParaRPr lang="en-US" dirty="0"/>
          </a:p>
        </p:txBody>
      </p:sp>
      <p:sp>
        <p:nvSpPr>
          <p:cNvPr id="6" name="Text Placeholder 5"/>
          <p:cNvSpPr>
            <a:spLocks noGrp="1"/>
          </p:cNvSpPr>
          <p:nvPr>
            <p:ph type="body" sz="quarter" idx="10"/>
          </p:nvPr>
        </p:nvSpPr>
        <p:spPr>
          <a:xfrm>
            <a:off x="381000" y="1417320"/>
            <a:ext cx="8382000" cy="443198"/>
          </a:xfrm>
        </p:spPr>
        <p:txBody>
          <a:bodyPr/>
          <a:lstStyle/>
          <a:p>
            <a:pPr marL="0" indent="0">
              <a:buNone/>
            </a:pPr>
            <a:r>
              <a:rPr lang="en-US" dirty="0" smtClean="0"/>
              <a:t>My current role is as a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6</a:t>
            </a:fld>
            <a:endParaRPr lang="en-US" dirty="0"/>
          </a:p>
        </p:txBody>
      </p:sp>
      <p:sp>
        <p:nvSpPr>
          <p:cNvPr id="7" name="TextBox 6"/>
          <p:cNvSpPr txBox="1"/>
          <p:nvPr/>
        </p:nvSpPr>
        <p:spPr>
          <a:xfrm>
            <a:off x="1130502" y="4580549"/>
            <a:ext cx="3317062" cy="523220"/>
          </a:xfrm>
          <a:prstGeom prst="rect">
            <a:avLst/>
          </a:prstGeom>
          <a:noFill/>
        </p:spPr>
        <p:txBody>
          <a:bodyPr wrap="none" rtlCol="0">
            <a:spAutoFit/>
          </a:bodyPr>
          <a:lstStyle/>
          <a:p>
            <a:r>
              <a:rPr lang="en-US" sz="2800" dirty="0" smtClean="0"/>
              <a:t>District Administrator</a:t>
            </a:r>
            <a:endParaRPr lang="en-US" sz="2800" dirty="0"/>
          </a:p>
        </p:txBody>
      </p:sp>
      <p:sp>
        <p:nvSpPr>
          <p:cNvPr id="9" name="TextBox 8"/>
          <p:cNvSpPr txBox="1"/>
          <p:nvPr/>
        </p:nvSpPr>
        <p:spPr>
          <a:xfrm>
            <a:off x="1130502" y="3898218"/>
            <a:ext cx="4563557" cy="523220"/>
          </a:xfrm>
          <a:prstGeom prst="rect">
            <a:avLst/>
          </a:prstGeom>
          <a:noFill/>
        </p:spPr>
        <p:txBody>
          <a:bodyPr wrap="none" rtlCol="0">
            <a:spAutoFit/>
          </a:bodyPr>
          <a:lstStyle/>
          <a:p>
            <a:r>
              <a:rPr lang="en-US" sz="2800" dirty="0" smtClean="0"/>
              <a:t>Principal or Assistant Principal</a:t>
            </a:r>
            <a:endParaRPr lang="en-US" sz="2800" dirty="0"/>
          </a:p>
        </p:txBody>
      </p:sp>
      <p:sp>
        <p:nvSpPr>
          <p:cNvPr id="10" name="TextBox 9"/>
          <p:cNvSpPr txBox="1"/>
          <p:nvPr/>
        </p:nvSpPr>
        <p:spPr>
          <a:xfrm>
            <a:off x="1130502" y="3245437"/>
            <a:ext cx="2882392" cy="523220"/>
          </a:xfrm>
          <a:prstGeom prst="rect">
            <a:avLst/>
          </a:prstGeom>
          <a:noFill/>
        </p:spPr>
        <p:txBody>
          <a:bodyPr wrap="none" rtlCol="0">
            <a:spAutoFit/>
          </a:bodyPr>
          <a:lstStyle/>
          <a:p>
            <a:r>
              <a:rPr lang="en-US" sz="2800" dirty="0" smtClean="0"/>
              <a:t>Department Chair </a:t>
            </a:r>
            <a:endParaRPr lang="en-US" sz="2800" dirty="0"/>
          </a:p>
        </p:txBody>
      </p:sp>
      <p:sp>
        <p:nvSpPr>
          <p:cNvPr id="11" name="TextBox 10"/>
          <p:cNvSpPr txBox="1"/>
          <p:nvPr/>
        </p:nvSpPr>
        <p:spPr>
          <a:xfrm>
            <a:off x="1130503" y="2592656"/>
            <a:ext cx="1077539" cy="523220"/>
          </a:xfrm>
          <a:prstGeom prst="rect">
            <a:avLst/>
          </a:prstGeom>
          <a:noFill/>
        </p:spPr>
        <p:txBody>
          <a:bodyPr wrap="none" rtlCol="0">
            <a:spAutoFit/>
          </a:bodyPr>
          <a:lstStyle/>
          <a:p>
            <a:r>
              <a:rPr lang="en-US" sz="2800" dirty="0" smtClean="0"/>
              <a:t>Coach</a:t>
            </a:r>
            <a:endParaRPr lang="en-US" sz="2800" dirty="0"/>
          </a:p>
        </p:txBody>
      </p:sp>
      <p:sp>
        <p:nvSpPr>
          <p:cNvPr id="12" name="TextBox 11"/>
          <p:cNvSpPr txBox="1"/>
          <p:nvPr/>
        </p:nvSpPr>
        <p:spPr>
          <a:xfrm>
            <a:off x="1130503" y="1933561"/>
            <a:ext cx="6791539" cy="523220"/>
          </a:xfrm>
          <a:prstGeom prst="rect">
            <a:avLst/>
          </a:prstGeom>
          <a:noFill/>
        </p:spPr>
        <p:txBody>
          <a:bodyPr wrap="none" rtlCol="0">
            <a:spAutoFit/>
          </a:bodyPr>
          <a:lstStyle/>
          <a:p>
            <a:r>
              <a:rPr lang="en-US" sz="2800" dirty="0" smtClean="0"/>
              <a:t>Classroom Teacher or Special Subject Teacher</a:t>
            </a:r>
            <a:endParaRPr lang="en-US" sz="2800" dirty="0"/>
          </a:p>
        </p:txBody>
      </p:sp>
    </p:spTree>
    <p:extLst>
      <p:ext uri="{BB962C8B-B14F-4D97-AF65-F5344CB8AC3E}">
        <p14:creationId xmlns:p14="http://schemas.microsoft.com/office/powerpoint/2010/main" val="14069838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381000" y="230188"/>
            <a:ext cx="8382000" cy="553998"/>
          </a:xfrm>
        </p:spPr>
        <p:txBody>
          <a:bodyPr/>
          <a:lstStyle/>
          <a:p>
            <a:r>
              <a:rPr lang="en-US" sz="4000" dirty="0" smtClean="0"/>
              <a:t>CCS-ELA &amp; Literacy: Module 1 Recap</a:t>
            </a:r>
          </a:p>
        </p:txBody>
      </p:sp>
      <p:sp>
        <p:nvSpPr>
          <p:cNvPr id="23556" name="Content Placeholder 1"/>
          <p:cNvSpPr>
            <a:spLocks noGrp="1"/>
          </p:cNvSpPr>
          <p:nvPr>
            <p:ph type="body" sz="quarter" idx="10"/>
          </p:nvPr>
        </p:nvSpPr>
        <p:spPr>
          <a:xfrm>
            <a:off x="381000" y="939452"/>
            <a:ext cx="8382000" cy="4985359"/>
          </a:xfrm>
        </p:spPr>
        <p:txBody>
          <a:bodyPr>
            <a:normAutofit/>
          </a:bodyPr>
          <a:lstStyle/>
          <a:p>
            <a:r>
              <a:rPr lang="en-US" dirty="0"/>
              <a:t>Trace vertical progressions of the CCS-ELA &amp; </a:t>
            </a:r>
            <a:r>
              <a:rPr lang="en-US" dirty="0" smtClean="0"/>
              <a:t>Literacy, </a:t>
            </a:r>
            <a:r>
              <a:rPr lang="en-US" dirty="0"/>
              <a:t>leading to the College and Career </a:t>
            </a:r>
            <a:r>
              <a:rPr lang="en-US" dirty="0" smtClean="0"/>
              <a:t>Readiness (CCR</a:t>
            </a:r>
            <a:r>
              <a:rPr lang="en-US" dirty="0"/>
              <a:t>) Anchor Standards</a:t>
            </a:r>
          </a:p>
          <a:p>
            <a:r>
              <a:rPr lang="en-US" dirty="0"/>
              <a:t>Deepen understanding of the Connecticut Core Standards (CCS) </a:t>
            </a:r>
            <a:r>
              <a:rPr lang="en-US" dirty="0" smtClean="0"/>
              <a:t>instructional shifts </a:t>
            </a:r>
            <a:r>
              <a:rPr lang="en-US" dirty="0"/>
              <a:t>and the related practices</a:t>
            </a:r>
          </a:p>
          <a:p>
            <a:r>
              <a:rPr lang="en-US" dirty="0"/>
              <a:t>Examine the concept of rigor as it relates to </a:t>
            </a:r>
            <a:br>
              <a:rPr lang="en-US" dirty="0"/>
            </a:br>
            <a:r>
              <a:rPr lang="en-US" dirty="0"/>
              <a:t>the CCS</a:t>
            </a:r>
          </a:p>
          <a:p>
            <a:r>
              <a:rPr lang="en-US" dirty="0" smtClean="0"/>
              <a:t>Plan support for educators in continuing the transition to the CCS and instructional shifts</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7</a:t>
            </a:fld>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Write</a:t>
            </a:r>
            <a:endParaRPr lang="en-US" dirty="0"/>
          </a:p>
        </p:txBody>
      </p:sp>
      <p:sp>
        <p:nvSpPr>
          <p:cNvPr id="3" name="Text Placeholder 2"/>
          <p:cNvSpPr>
            <a:spLocks noGrp="1"/>
          </p:cNvSpPr>
          <p:nvPr>
            <p:ph type="body" sz="quarter" idx="10"/>
          </p:nvPr>
        </p:nvSpPr>
        <p:spPr>
          <a:xfrm>
            <a:off x="381000" y="1417320"/>
            <a:ext cx="8382000" cy="3200876"/>
          </a:xfrm>
        </p:spPr>
        <p:txBody>
          <a:bodyPr/>
          <a:lstStyle/>
          <a:p>
            <a:r>
              <a:rPr lang="en-US" dirty="0" smtClean="0"/>
              <a:t>Jot down ideas to share with fellow Core Standards Coaches about activities or conversations you facilitated in your school or district relative to Module 1. If you encountered challenges, feel free to share those as well!</a:t>
            </a:r>
          </a:p>
          <a:p>
            <a:r>
              <a:rPr lang="en-US" dirty="0" smtClean="0"/>
              <a:t>Use the “Quick Write” section of the </a:t>
            </a:r>
            <a:r>
              <a:rPr lang="en-US" i="1" dirty="0" smtClean="0"/>
              <a:t>notepad </a:t>
            </a:r>
            <a:r>
              <a:rPr lang="en-US" dirty="0" smtClean="0"/>
              <a:t>in your participant’s guide. </a:t>
            </a:r>
            <a:endParaRPr lang="en-US" i="1"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8</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29205" y="4172879"/>
            <a:ext cx="1828571" cy="1828571"/>
          </a:xfrm>
          <a:prstGeom prst="rect">
            <a:avLst/>
          </a:prstGeom>
        </p:spPr>
      </p:pic>
      <p:sp>
        <p:nvSpPr>
          <p:cNvPr id="8" name="TextBox 5"/>
          <p:cNvSpPr txBox="1">
            <a:spLocks noChangeArrowheads="1"/>
          </p:cNvSpPr>
          <p:nvPr/>
        </p:nvSpPr>
        <p:spPr bwMode="auto">
          <a:xfrm>
            <a:off x="5531084" y="4706302"/>
            <a:ext cx="1295400" cy="369888"/>
          </a:xfrm>
          <a:prstGeom prst="rect">
            <a:avLst/>
          </a:prstGeom>
          <a:noFill/>
          <a:ln w="9525">
            <a:noFill/>
            <a:miter lim="800000"/>
            <a:headEnd/>
            <a:tailEnd/>
          </a:ln>
        </p:spPr>
        <p:txBody>
          <a:bodyPr>
            <a:spAutoFit/>
          </a:bodyPr>
          <a:lstStyle/>
          <a:p>
            <a:pPr algn="ctr" eaLnBrk="1" hangingPunct="1"/>
            <a:r>
              <a:rPr lang="en-US" dirty="0" smtClean="0"/>
              <a:t>Page 61</a:t>
            </a:r>
            <a:endParaRPr lang="en-US" dirty="0"/>
          </a:p>
        </p:txBody>
      </p:sp>
    </p:spTree>
    <p:extLst>
      <p:ext uri="{BB962C8B-B14F-4D97-AF65-F5344CB8AC3E}">
        <p14:creationId xmlns:p14="http://schemas.microsoft.com/office/powerpoint/2010/main" val="781560264"/>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381000" y="230188"/>
            <a:ext cx="8382000" cy="553998"/>
          </a:xfrm>
        </p:spPr>
        <p:txBody>
          <a:bodyPr/>
          <a:lstStyle/>
          <a:p>
            <a:r>
              <a:rPr lang="en-US" sz="4000" dirty="0" smtClean="0"/>
              <a:t>CCS-ELA &amp; Literacy: Module 2 Outcomes</a:t>
            </a:r>
          </a:p>
        </p:txBody>
      </p:sp>
      <p:sp>
        <p:nvSpPr>
          <p:cNvPr id="23556" name="Content Placeholder 1"/>
          <p:cNvSpPr>
            <a:spLocks noGrp="1"/>
          </p:cNvSpPr>
          <p:nvPr>
            <p:ph type="body" sz="quarter" idx="10"/>
          </p:nvPr>
        </p:nvSpPr>
        <p:spPr>
          <a:xfrm>
            <a:off x="381000" y="939452"/>
            <a:ext cx="8382000" cy="4985359"/>
          </a:xfrm>
        </p:spPr>
        <p:txBody>
          <a:bodyPr>
            <a:normAutofit/>
          </a:bodyPr>
          <a:lstStyle/>
          <a:p>
            <a:r>
              <a:rPr lang="en-US" dirty="0" smtClean="0"/>
              <a:t>Become familiar with curriculum design process </a:t>
            </a:r>
          </a:p>
          <a:p>
            <a:r>
              <a:rPr lang="en-US" dirty="0"/>
              <a:t>E</a:t>
            </a:r>
            <a:r>
              <a:rPr lang="en-US" dirty="0" smtClean="0"/>
              <a:t>xamine exemplary Common Core units</a:t>
            </a:r>
          </a:p>
          <a:p>
            <a:r>
              <a:rPr lang="en-US" dirty="0" smtClean="0"/>
              <a:t>Deepen understanding of close reading, text-dependent questions, academic language, and text-based discussion</a:t>
            </a:r>
          </a:p>
          <a:p>
            <a:r>
              <a:rPr lang="en-US" dirty="0" smtClean="0"/>
              <a:t>Learn principles of Universal Design for Learning (UDL) to support all students</a:t>
            </a:r>
          </a:p>
          <a:p>
            <a:r>
              <a:rPr lang="en-US" dirty="0" smtClean="0"/>
              <a:t>Plan support for educators in continuing the transition to the Core Standards and instructional shifts</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9</a:t>
            </a:fld>
            <a:endParaRPr lang="en-US" dirty="0"/>
          </a:p>
        </p:txBody>
      </p:sp>
    </p:spTree>
    <p:extLst>
      <p:ext uri="{BB962C8B-B14F-4D97-AF65-F5344CB8AC3E}">
        <p14:creationId xmlns:p14="http://schemas.microsoft.com/office/powerpoint/2010/main" val="126009720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12739</TotalTime>
  <Words>1113</Words>
  <Application>Microsoft Office PowerPoint</Application>
  <PresentationFormat>On-screen Show (4:3)</PresentationFormat>
  <Paragraphs>109</Paragraphs>
  <Slides>8</Slides>
  <Notes>8</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8</vt:i4>
      </vt:variant>
    </vt:vector>
  </HeadingPairs>
  <TitlesOfParts>
    <vt:vector size="16" baseType="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  You Are Here</vt:lpstr>
      <vt:lpstr>Today’s Agenda</vt:lpstr>
      <vt:lpstr>Module 2 Grades 6–12:  Supporting All Students in Close Reading, Academic Language, and Text-based Discussion</vt:lpstr>
      <vt:lpstr>Like Me</vt:lpstr>
      <vt:lpstr>CCS-ELA &amp; Literacy: Module 1 Recap</vt:lpstr>
      <vt:lpstr>Quick Write</vt:lpstr>
      <vt:lpstr>CCS-ELA &amp; Literacy: Module 2 Outcomes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811</cp:revision>
  <cp:lastPrinted>2014-03-02T01:07:44Z</cp:lastPrinted>
  <dcterms:created xsi:type="dcterms:W3CDTF">2014-01-18T18:47:42Z</dcterms:created>
  <dcterms:modified xsi:type="dcterms:W3CDTF">2014-07-14T20:28:13Z</dcterms:modified>
</cp:coreProperties>
</file>