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1" showSpecialPlsOnTitleSld="0" saveSubsetFonts="1">
  <p:sldMasterIdLst>
    <p:sldMasterId id="2147483687" r:id="rId1"/>
    <p:sldMasterId id="2147483711" r:id="rId2"/>
    <p:sldMasterId id="2147483723" r:id="rId3"/>
  </p:sldMasterIdLst>
  <p:notesMasterIdLst>
    <p:notesMasterId r:id="rId9"/>
  </p:notesMasterIdLst>
  <p:handoutMasterIdLst>
    <p:handoutMasterId r:id="rId10"/>
  </p:handoutMasterIdLst>
  <p:sldIdLst>
    <p:sldId id="370" r:id="rId4"/>
    <p:sldId id="491" r:id="rId5"/>
    <p:sldId id="492" r:id="rId6"/>
    <p:sldId id="494" r:id="rId7"/>
    <p:sldId id="495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160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7" name="Pierce, Melissa" initials="PM" lastIdx="1" clrIdx="7">
    <p:extLst>
      <p:ext uri="{19B8F6BF-5375-455C-9EA6-DF929625EA0E}">
        <p15:presenceInfo xmlns:p15="http://schemas.microsoft.com/office/powerpoint/2012/main" userId="S-1-5-21-1417001333-1682526488-839522115-41684" providerId="AD"/>
      </p:ext>
    </p:extLst>
  </p:cmAuthor>
  <p:cmAuthor id="1" name="DeCarlo, Sharon" initials="DS" lastIdx="58" clrIdx="1"/>
  <p:cmAuthor id="2" name="Jackson, Dennis" initials="JD" lastIdx="12" clrIdx="2">
    <p:extLst/>
  </p:cmAuthor>
  <p:cmAuthor id="3" name="Kelley, Nora" initials="KN" lastIdx="1" clrIdx="3">
    <p:extLst/>
  </p:cmAuthor>
  <p:cmAuthor id="4" name="W2K" initials="W" lastIdx="28" clrIdx="4"/>
  <p:cmAuthor id="5" name="Berlin, Debra" initials="BD" lastIdx="19" clrIdx="5">
    <p:extLst>
      <p:ext uri="{19B8F6BF-5375-455C-9EA6-DF929625EA0E}">
        <p15:presenceInfo xmlns:p15="http://schemas.microsoft.com/office/powerpoint/2012/main" userId="S-1-5-21-1417001333-1682526488-839522115-59129" providerId="AD"/>
      </p:ext>
    </p:extLst>
  </p:cmAuthor>
  <p:cmAuthor id="6" name="Michelle Wade" initials="MW" lastIdx="1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000"/>
    <a:srgbClr val="FFFF85"/>
    <a:srgbClr val="DF8045"/>
    <a:srgbClr val="32C658"/>
    <a:srgbClr val="D4ECBA"/>
    <a:srgbClr val="92D050"/>
    <a:srgbClr val="9BBB59"/>
    <a:srgbClr val="E6E6E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162" autoAdjust="0"/>
  </p:normalViewPr>
  <p:slideViewPr>
    <p:cSldViewPr snapToGrid="0">
      <p:cViewPr varScale="1">
        <p:scale>
          <a:sx n="63" d="100"/>
          <a:sy n="63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0650"/>
    </p:cViewPr>
  </p:sorterViewPr>
  <p:notesViewPr>
    <p:cSldViewPr snapToGrid="0">
      <p:cViewPr>
        <p:scale>
          <a:sx n="130" d="100"/>
          <a:sy n="130" d="100"/>
        </p:scale>
        <p:origin x="1110" y="-2250"/>
      </p:cViewPr>
      <p:guideLst>
        <p:guide orient="horz" pos="2905"/>
        <p:guide pos="2184"/>
        <p:guide orient="horz" pos="2957"/>
        <p:guide pos="2237"/>
        <p:guide orient="horz" pos="2880"/>
        <p:guide orient="horz" pos="2932"/>
        <p:guide pos="2160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7/14/2014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7/14/2014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(Slides 1-7, including the Pre-Assessment, will take about 20 minutes total.)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Adjusting for time, you may want to ask groups to share some of their ideas from Activity 10.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7/14/2014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in the beginning of the session. This assessment is to gauge their learning based on the activities of the morning. They will find the Post-Assessment in the Participant Guide </a:t>
            </a:r>
            <a:r>
              <a:rPr lang="en-US" b="1" dirty="0" smtClean="0"/>
              <a:t>(3-4 minutes)</a:t>
            </a:r>
            <a:r>
              <a:rPr lang="en-US" b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Ask for further thoughts, questions.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7/14/2014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3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10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gradFill>
          <a:gsLst>
            <a:gs pos="32000">
              <a:schemeClr val="bg1"/>
            </a:gs>
            <a:gs pos="49000">
              <a:schemeClr val="tx2">
                <a:lumMod val="20000"/>
                <a:lumOff val="80000"/>
              </a:schemeClr>
            </a:gs>
            <a:gs pos="97000">
              <a:schemeClr val="accent2">
                <a:lumMod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Connecticut Core Standards </a:t>
            </a:r>
            <a:r>
              <a:rPr lang="en-US" b="1" i="1" dirty="0" smtClean="0"/>
              <a:t>Systems of Professional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78F6C-5F37-4841-ACBE-E9209F232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0065"/>
            <a:ext cx="1371600" cy="1638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374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488788" y="6071616"/>
            <a:ext cx="2293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0" dirty="0" smtClean="0">
                <a:solidFill>
                  <a:schemeClr val="bg1"/>
                </a:solidFill>
              </a:rPr>
              <a:t>Closing Activity </a:t>
            </a:r>
            <a:endParaRPr lang="en-US" sz="2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722" r:id="rId3"/>
    <p:sldLayoutId id="2147483718" r:id="rId4"/>
    <p:sldLayoutId id="2147483719" r:id="rId5"/>
    <p:sldLayoutId id="2147483694" r:id="rId6"/>
    <p:sldLayoutId id="2147483695" r:id="rId7"/>
    <p:sldLayoutId id="2147483720" r:id="rId8"/>
    <p:sldLayoutId id="2147483721" r:id="rId9"/>
    <p:sldLayoutId id="2147483710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38" r:id="rId8"/>
    <p:sldLayoutId id="2147483739" r:id="rId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ctcorestandards.org/" TargetMode="External"/><Relationship Id="rId7" Type="http://schemas.openxmlformats.org/officeDocument/2006/relationships/hyperlink" Target="http://www.achievethecore.org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hyperlink" Target="http://www.engageny.org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://www.americaachieve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48" y="1655942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8" y="3153721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23900" y="3976676"/>
            <a:ext cx="8046613" cy="15501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2 Grades 6–12: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Supporting all Students in Close Reading, Academic Language, and Text-based Discussion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</a:t>
            </a:r>
            <a:r>
              <a:rPr lang="en-US" dirty="0" smtClean="0"/>
              <a:t>Activity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443198"/>
          </a:xfrm>
        </p:spPr>
        <p:txBody>
          <a:bodyPr/>
          <a:lstStyle/>
          <a:p>
            <a:r>
              <a:rPr lang="en-US" sz="3200" dirty="0" smtClean="0"/>
              <a:t>Post-Assessment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533400" y="1615758"/>
            <a:ext cx="7147560" cy="2468368"/>
          </a:xfrm>
          <a:prstGeom prst="rect">
            <a:avLst/>
          </a:prstGeo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11" y="129540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77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1969770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</a:p>
          <a:p>
            <a:r>
              <a:rPr lang="en-US" dirty="0" smtClean="0"/>
              <a:t>Literacy Design Collaborative lcd.org</a:t>
            </a:r>
            <a:endParaRPr lang="en-US" dirty="0"/>
          </a:p>
        </p:txBody>
      </p:sp>
      <p:pic>
        <p:nvPicPr>
          <p:cNvPr id="8" name="Picture 2" descr="Connecticut Common Core Standards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9" name="Content Placeholder 14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381000" y="3743068"/>
            <a:ext cx="3681412" cy="1493837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7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4315" y="3673693"/>
            <a:ext cx="3240088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9"/>
          </p:cNvPr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46744" y="5308745"/>
            <a:ext cx="2384425" cy="13414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4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8F6C-5F37-4841-ACBE-E9209F23264D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5646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12712</TotalTime>
  <Words>151</Words>
  <Application>Microsoft Office PowerPoint</Application>
  <PresentationFormat>On-screen Show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Activity</vt:lpstr>
      <vt:lpstr>Post-Assessment</vt:lpstr>
      <vt:lpstr>Some Key Resources</vt:lpstr>
      <vt:lpstr>PowerPoint Presentation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Public Consulting Group</dc:creator>
  <cp:lastModifiedBy>Wade, Michelle</cp:lastModifiedBy>
  <cp:revision>810</cp:revision>
  <cp:lastPrinted>2014-03-02T01:07:44Z</cp:lastPrinted>
  <dcterms:created xsi:type="dcterms:W3CDTF">2014-01-18T18:47:42Z</dcterms:created>
  <dcterms:modified xsi:type="dcterms:W3CDTF">2014-07-14T20:27:56Z</dcterms:modified>
</cp:coreProperties>
</file>