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62" showSpecialPlsOnTitleSld="0" saveSubsetFonts="1">
  <p:sldMasterIdLst>
    <p:sldMasterId id="2147483687" r:id="rId1"/>
    <p:sldMasterId id="2147483711" r:id="rId2"/>
    <p:sldMasterId id="2147483723" r:id="rId3"/>
  </p:sldMasterIdLst>
  <p:notesMasterIdLst>
    <p:notesMasterId r:id="rId35"/>
  </p:notesMasterIdLst>
  <p:handoutMasterIdLst>
    <p:handoutMasterId r:id="rId36"/>
  </p:handoutMasterIdLst>
  <p:sldIdLst>
    <p:sldId id="370" r:id="rId4"/>
    <p:sldId id="451" r:id="rId5"/>
    <p:sldId id="452" r:id="rId6"/>
    <p:sldId id="523" r:id="rId7"/>
    <p:sldId id="524" r:id="rId8"/>
    <p:sldId id="525" r:id="rId9"/>
    <p:sldId id="526" r:id="rId10"/>
    <p:sldId id="527" r:id="rId11"/>
    <p:sldId id="528" r:id="rId12"/>
    <p:sldId id="529" r:id="rId13"/>
    <p:sldId id="530" r:id="rId14"/>
    <p:sldId id="531" r:id="rId15"/>
    <p:sldId id="463" r:id="rId16"/>
    <p:sldId id="458" r:id="rId17"/>
    <p:sldId id="532" r:id="rId18"/>
    <p:sldId id="466" r:id="rId19"/>
    <p:sldId id="503" r:id="rId20"/>
    <p:sldId id="505" r:id="rId21"/>
    <p:sldId id="470" r:id="rId22"/>
    <p:sldId id="471" r:id="rId23"/>
    <p:sldId id="509" r:id="rId24"/>
    <p:sldId id="473" r:id="rId25"/>
    <p:sldId id="474" r:id="rId26"/>
    <p:sldId id="475" r:id="rId27"/>
    <p:sldId id="476" r:id="rId28"/>
    <p:sldId id="477" r:id="rId29"/>
    <p:sldId id="540" r:id="rId30"/>
    <p:sldId id="479" r:id="rId31"/>
    <p:sldId id="496" r:id="rId32"/>
    <p:sldId id="482" r:id="rId33"/>
    <p:sldId id="541"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Pierce, Melissa" initials="PM" lastIdx="1" clrIdx="7">
    <p:extLst>
      <p:ext uri="{19B8F6BF-5375-455C-9EA6-DF929625EA0E}">
        <p15:presenceInfo xmlns:p15="http://schemas.microsoft.com/office/powerpoint/2012/main" userId="S-1-5-21-1417001333-1682526488-839522115-41684" providerId="AD"/>
      </p:ext>
    </p:extLst>
  </p:cmAuthor>
  <p:cmAuthor id="1" name="DeCarlo, Sharon" initials="DS" lastIdx="58" clrIdx="1"/>
  <p:cmAuthor id="2" name="Jackson, Dennis" initials="JD" lastIdx="12" clrIdx="2">
    <p:extLst/>
  </p:cmAuthor>
  <p:cmAuthor id="3" name="Kelley, Nora" initials="KN" lastIdx="1" clrIdx="3">
    <p:extLst/>
  </p:cmAuthor>
  <p:cmAuthor id="4" name="W2K" initials="W" lastIdx="28" clrIdx="4"/>
  <p:cmAuthor id="5" name="Berlin, Debra" initials="BD" lastIdx="19" clrIdx="5">
    <p:extLst>
      <p:ext uri="{19B8F6BF-5375-455C-9EA6-DF929625EA0E}">
        <p15:presenceInfo xmlns:p15="http://schemas.microsoft.com/office/powerpoint/2012/main" userId="S-1-5-21-1417001333-1682526488-839522115-59129" providerId="AD"/>
      </p:ext>
    </p:extLst>
  </p:cmAuthor>
  <p:cmAuthor id="6" name="Michelle Wade" initials="MW"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000"/>
    <a:srgbClr val="FFFF85"/>
    <a:srgbClr val="DF8045"/>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91714" autoAdjust="0"/>
  </p:normalViewPr>
  <p:slideViewPr>
    <p:cSldViewPr snapToGrid="0">
      <p:cViewPr varScale="1">
        <p:scale>
          <a:sx n="61" d="100"/>
          <a:sy n="61" d="100"/>
        </p:scale>
        <p:origin x="534" y="54"/>
      </p:cViewPr>
      <p:guideLst>
        <p:guide orient="horz" pos="2160"/>
        <p:guide pos="2880"/>
      </p:guideLst>
    </p:cSldViewPr>
  </p:slideViewPr>
  <p:outlineViewPr>
    <p:cViewPr>
      <p:scale>
        <a:sx n="33" d="100"/>
        <a:sy n="33" d="100"/>
      </p:scale>
      <p:origin x="0" y="-17886"/>
    </p:cViewPr>
  </p:outlineViewPr>
  <p:notesTextViewPr>
    <p:cViewPr>
      <p:scale>
        <a:sx n="3" d="2"/>
        <a:sy n="3" d="2"/>
      </p:scale>
      <p:origin x="0" y="0"/>
    </p:cViewPr>
  </p:notesTextViewPr>
  <p:sorterViewPr>
    <p:cViewPr>
      <p:scale>
        <a:sx n="70" d="100"/>
        <a:sy n="70" d="100"/>
      </p:scale>
      <p:origin x="0" y="-10650"/>
    </p:cViewPr>
  </p:sorterViewPr>
  <p:notesViewPr>
    <p:cSldViewPr snapToGrid="0">
      <p:cViewPr>
        <p:scale>
          <a:sx n="130" d="100"/>
          <a:sy n="130" d="100"/>
        </p:scale>
        <p:origin x="1110" y="-2250"/>
      </p:cViewPr>
      <p:guideLst>
        <p:guide orient="horz" pos="2905"/>
        <p:guide pos="2184"/>
        <p:guide orient="horz" pos="2957"/>
        <p:guide pos="2237"/>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chemeClr val="bg1">
            <a:alpha val="90000"/>
          </a:schemeClr>
        </a:solidFill>
      </dgm:spPr>
      <dgm:t>
        <a:bodyPr/>
        <a:lstStyle/>
        <a:p>
          <a:pPr algn="ctr"/>
          <a:r>
            <a:rPr lang="en-US" sz="2400" b="0" dirty="0" smtClean="0">
              <a:effectLst/>
            </a:rPr>
            <a:t>Classroom Discussion</a:t>
          </a:r>
          <a:endParaRPr lang="en-US" sz="2400" b="0" dirty="0">
            <a:effectLst/>
          </a:endParaRP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chemeClr val="bg1">
            <a:alpha val="90000"/>
          </a:schemeClr>
        </a:solidFill>
      </dgm:spPr>
      <dgm:t>
        <a:bodyPr/>
        <a:lstStyle/>
        <a:p>
          <a:pPr algn="ctr"/>
          <a:r>
            <a:rPr lang="en-US" sz="2400" b="0" dirty="0" smtClean="0"/>
            <a:t>Close Reading, Text-dependent Questions, </a:t>
          </a:r>
          <a:br>
            <a:rPr lang="en-US" sz="2400" b="0" dirty="0" smtClean="0"/>
          </a:br>
          <a:r>
            <a:rPr lang="en-US" sz="2400" b="0" dirty="0" smtClean="0"/>
            <a:t>and Academic Language</a:t>
          </a:r>
          <a:endParaRPr lang="en-US" sz="2400" b="0"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effectLst/>
            </a:rPr>
            <a:t>Universal Design for Learning</a:t>
          </a:r>
          <a:endParaRPr lang="en-US" sz="2400" b="1" dirty="0">
            <a:effectLst/>
          </a:endParaRPr>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0DDC2319-B79E-4A62-84B7-99AED65783B6}" type="presOf" srcId="{B217A518-BEE6-4DD9-9286-89D1EA55A1ED}" destId="{96FF3DE8-3675-4CB8-B07C-3DCAFF305E0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D68327C2-AAA7-4FD5-BF80-507DD0B1BD7C}" type="presOf" srcId="{BC6540E0-3144-49F0-80D0-9F9B86DC9743}" destId="{19D262A1-4F11-47A2-91BC-C1BB23103FA7}"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989F9C2C-11D8-44A2-8764-C4BC6CD3E936}" type="presOf" srcId="{58DCE318-75B7-47FE-8525-3043B002245B}" destId="{9825A28B-C7C5-4204-94C3-E8D7000EEC4F}" srcOrd="0" destOrd="0" presId="urn:microsoft.com/office/officeart/2005/8/layout/hierarchy3"/>
    <dgm:cxn modelId="{5B1B0324-D5BD-490C-A306-124E95255D18}" type="presOf" srcId="{C49DE7C9-3CCD-4A68-9AF1-4959318AB8CE}" destId="{18B331A4-2A99-4364-B5B4-8854F2CECE91}" srcOrd="0" destOrd="0" presId="urn:microsoft.com/office/officeart/2005/8/layout/hierarchy3"/>
    <dgm:cxn modelId="{B75527B8-A23A-4F27-A8B2-86816B1B6B00}" type="presOf" srcId="{E2B7F8FC-10AD-4B06-B4C7-BEB6C56223E7}" destId="{885DB2E2-94C8-4BD6-A25B-A6DF9906D3C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AE4539D7-CDED-4DDD-9BA8-1DDC2FA43B15}" type="presOf" srcId="{BD23E557-7C98-4DE1-8314-D7BD845DAFE9}" destId="{199D0DAA-F8E9-49A7-864C-8F57EB052505}" srcOrd="0" destOrd="0" presId="urn:microsoft.com/office/officeart/2005/8/layout/hierarchy3"/>
    <dgm:cxn modelId="{94594857-0EE0-491A-8ECE-8BA0EDBD1380}" type="presOf" srcId="{8691F7BC-3BF2-4274-8C3C-961D302C3E80}" destId="{ABA4AD6F-2F38-4BDD-9216-4EDB340AA554}" srcOrd="0" destOrd="0" presId="urn:microsoft.com/office/officeart/2005/8/layout/hierarchy3"/>
    <dgm:cxn modelId="{30E8D54A-6E0F-4385-A557-01537921BD6A}" type="presOf" srcId="{875902B6-D7AA-46D0-A995-D11880EA2FD1}" destId="{30415E90-D52D-48D0-83BA-D69F81D22A24}"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901B0D15-80F9-4F2B-AB75-D254A470F167}" type="presOf" srcId="{40CAD029-3C99-4E8D-98B4-2953D52807B2}" destId="{0ECFACD2-E546-4248-9C0E-3A50A1F0895C}"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B095BA5D-DEC1-42BB-8771-2636B1A262CE}" type="presOf" srcId="{01677119-4045-431C-B853-E26F7E884148}" destId="{725300A4-7A1C-40A2-A020-57CA6A1A3BF0}"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F6CAEA0-D8E3-4899-83E3-E2869AE7D1F7}" type="presOf" srcId="{C49DE7C9-3CCD-4A68-9AF1-4959318AB8CE}" destId="{01013C70-3796-4887-98D0-B93D667D085C}" srcOrd="1" destOrd="0" presId="urn:microsoft.com/office/officeart/2005/8/layout/hierarchy3"/>
    <dgm:cxn modelId="{14234776-E07B-4B96-87C3-95D17C888935}" type="presOf" srcId="{EF4E6064-2222-4025-843B-774CAA10FB18}" destId="{0406E04E-E93F-457E-87F7-A76954C0A595}" srcOrd="0" destOrd="0" presId="urn:microsoft.com/office/officeart/2005/8/layout/hierarchy3"/>
    <dgm:cxn modelId="{1A9C0369-0D28-46D9-A74C-CFC31B478A52}" type="presOf" srcId="{EF8DE587-9847-40DC-9A6D-C684684E3EAA}" destId="{0912B255-822D-42AD-8D51-EAD24CC90B92}" srcOrd="0" destOrd="0" presId="urn:microsoft.com/office/officeart/2005/8/layout/hierarchy3"/>
    <dgm:cxn modelId="{4564D592-1F35-48AD-80AE-C2B608C302CC}" type="presParOf" srcId="{96FF3DE8-3675-4CB8-B07C-3DCAFF305E01}" destId="{9DD75A0C-E450-4BE0-810F-123BF65818C1}" srcOrd="0" destOrd="0" presId="urn:microsoft.com/office/officeart/2005/8/layout/hierarchy3"/>
    <dgm:cxn modelId="{1A288DE3-6F30-43B6-B6AE-8E1F592E7227}" type="presParOf" srcId="{9DD75A0C-E450-4BE0-810F-123BF65818C1}" destId="{0A884521-68A1-4C12-8831-974241E448AA}" srcOrd="0" destOrd="0" presId="urn:microsoft.com/office/officeart/2005/8/layout/hierarchy3"/>
    <dgm:cxn modelId="{A165763C-E6B6-4CD2-B08C-CC04C1F47127}" type="presParOf" srcId="{0A884521-68A1-4C12-8831-974241E448AA}" destId="{18B331A4-2A99-4364-B5B4-8854F2CECE91}" srcOrd="0" destOrd="0" presId="urn:microsoft.com/office/officeart/2005/8/layout/hierarchy3"/>
    <dgm:cxn modelId="{CA3BB7BD-0152-493C-9E90-95A676591C7D}" type="presParOf" srcId="{0A884521-68A1-4C12-8831-974241E448AA}" destId="{01013C70-3796-4887-98D0-B93D667D085C}" srcOrd="1" destOrd="0" presId="urn:microsoft.com/office/officeart/2005/8/layout/hierarchy3"/>
    <dgm:cxn modelId="{DB89EB31-010E-437E-BCB4-7DFEC584A9B9}" type="presParOf" srcId="{9DD75A0C-E450-4BE0-810F-123BF65818C1}" destId="{7530FBDF-F41C-4729-BAE1-3909AC81C7F2}" srcOrd="1" destOrd="0" presId="urn:microsoft.com/office/officeart/2005/8/layout/hierarchy3"/>
    <dgm:cxn modelId="{C3E5928F-4F83-47D0-8B91-1FC4CC5D4991}" type="presParOf" srcId="{7530FBDF-F41C-4729-BAE1-3909AC81C7F2}" destId="{0912B255-822D-42AD-8D51-EAD24CC90B92}" srcOrd="0" destOrd="0" presId="urn:microsoft.com/office/officeart/2005/8/layout/hierarchy3"/>
    <dgm:cxn modelId="{FC05A6C4-A470-42AC-99EB-9FC6A011D035}" type="presParOf" srcId="{7530FBDF-F41C-4729-BAE1-3909AC81C7F2}" destId="{30415E90-D52D-48D0-83BA-D69F81D22A24}" srcOrd="1" destOrd="0" presId="urn:microsoft.com/office/officeart/2005/8/layout/hierarchy3"/>
    <dgm:cxn modelId="{A609322B-52DE-45DC-B79E-D6E586C2CC9F}" type="presParOf" srcId="{7530FBDF-F41C-4729-BAE1-3909AC81C7F2}" destId="{19D262A1-4F11-47A2-91BC-C1BB23103FA7}" srcOrd="2" destOrd="0" presId="urn:microsoft.com/office/officeart/2005/8/layout/hierarchy3"/>
    <dgm:cxn modelId="{6C8F92CC-53A9-4C99-84AB-BB670EE0537A}" type="presParOf" srcId="{7530FBDF-F41C-4729-BAE1-3909AC81C7F2}" destId="{9825A28B-C7C5-4204-94C3-E8D7000EEC4F}" srcOrd="3" destOrd="0" presId="urn:microsoft.com/office/officeart/2005/8/layout/hierarchy3"/>
    <dgm:cxn modelId="{A32C08DA-757B-464D-8D23-6F7BFB2F9C96}" type="presParOf" srcId="{7530FBDF-F41C-4729-BAE1-3909AC81C7F2}" destId="{0ECFACD2-E546-4248-9C0E-3A50A1F0895C}" srcOrd="4" destOrd="0" presId="urn:microsoft.com/office/officeart/2005/8/layout/hierarchy3"/>
    <dgm:cxn modelId="{F4C7FE33-458F-4287-AA0B-E0F4473CE8D8}" type="presParOf" srcId="{7530FBDF-F41C-4729-BAE1-3909AC81C7F2}" destId="{ABA4AD6F-2F38-4BDD-9216-4EDB340AA554}" srcOrd="5" destOrd="0" presId="urn:microsoft.com/office/officeart/2005/8/layout/hierarchy3"/>
    <dgm:cxn modelId="{4085A693-035B-40A5-9C8F-216F4A4BBBC4}" type="presParOf" srcId="{7530FBDF-F41C-4729-BAE1-3909AC81C7F2}" destId="{0406E04E-E93F-457E-87F7-A76954C0A595}" srcOrd="6" destOrd="0" presId="urn:microsoft.com/office/officeart/2005/8/layout/hierarchy3"/>
    <dgm:cxn modelId="{9A11406C-B904-4F0B-9BDF-EE536FF4CC41}" type="presParOf" srcId="{7530FBDF-F41C-4729-BAE1-3909AC81C7F2}" destId="{885DB2E2-94C8-4BD6-A25B-A6DF9906D3CD}" srcOrd="7" destOrd="0" presId="urn:microsoft.com/office/officeart/2005/8/layout/hierarchy3"/>
    <dgm:cxn modelId="{BC6D5F54-0003-42F0-8B20-BC94B920367A}" type="presParOf" srcId="{7530FBDF-F41C-4729-BAE1-3909AC81C7F2}" destId="{199D0DAA-F8E9-49A7-864C-8F57EB052505}" srcOrd="8" destOrd="0" presId="urn:microsoft.com/office/officeart/2005/8/layout/hierarchy3"/>
    <dgm:cxn modelId="{B7E6608B-A095-41A7-8FF3-5A75C7783B60}"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320F4-FB5E-40DD-A51F-BBB0B0305F8E}" type="doc">
      <dgm:prSet loTypeId="urn:microsoft.com/office/officeart/2005/8/layout/hList2#1" loCatId="picture" qsTypeId="urn:microsoft.com/office/officeart/2005/8/quickstyle/simple1" qsCatId="simple" csTypeId="urn:microsoft.com/office/officeart/2005/8/colors/accent1_2" csCatId="accent1" phldr="1"/>
      <dgm:spPr/>
      <dgm:t>
        <a:bodyPr/>
        <a:lstStyle/>
        <a:p>
          <a:endParaRPr lang="en-US"/>
        </a:p>
      </dgm:t>
    </dgm:pt>
    <dgm:pt modelId="{60573BCC-9D5A-45F5-9FD5-4159C50A65F6}">
      <dgm:prSet phldrT="[Text]"/>
      <dgm:spPr/>
      <dgm:t>
        <a:bodyPr/>
        <a:lstStyle/>
        <a:p>
          <a:r>
            <a:rPr lang="en-US" dirty="0" smtClean="0"/>
            <a:t>Recognition Networks</a:t>
          </a:r>
          <a:endParaRPr lang="en-US" dirty="0"/>
        </a:p>
      </dgm:t>
    </dgm:pt>
    <dgm:pt modelId="{9C4F7BBE-B7AC-4441-BA15-7D40DE39A232}" type="parTrans" cxnId="{DAC96D4C-5B19-4CEB-8635-527E52E0C888}">
      <dgm:prSet/>
      <dgm:spPr/>
      <dgm:t>
        <a:bodyPr/>
        <a:lstStyle/>
        <a:p>
          <a:endParaRPr lang="en-US"/>
        </a:p>
      </dgm:t>
    </dgm:pt>
    <dgm:pt modelId="{63C31A6B-6F67-45DB-933B-87D083183164}" type="sibTrans" cxnId="{DAC96D4C-5B19-4CEB-8635-527E52E0C888}">
      <dgm:prSet/>
      <dgm:spPr/>
      <dgm:t>
        <a:bodyPr/>
        <a:lstStyle/>
        <a:p>
          <a:endParaRPr lang="en-US"/>
        </a:p>
      </dgm:t>
    </dgm:pt>
    <dgm:pt modelId="{6160BFC6-5B24-470E-B12F-CFF93902E308}">
      <dgm:prSet phldrT="[Text]"/>
      <dgm:spPr/>
      <dgm:t>
        <a:bodyPr/>
        <a:lstStyle/>
        <a:p>
          <a:r>
            <a:rPr lang="en-US" dirty="0" smtClean="0"/>
            <a:t>Strategic Networks</a:t>
          </a:r>
          <a:endParaRPr lang="en-US" dirty="0"/>
        </a:p>
      </dgm:t>
    </dgm:pt>
    <dgm:pt modelId="{BE76BBF0-3C9A-4329-BA69-DF54917B02CE}" type="parTrans" cxnId="{52C2422A-25BD-41A2-8A11-E9A1BA33B906}">
      <dgm:prSet/>
      <dgm:spPr/>
      <dgm:t>
        <a:bodyPr/>
        <a:lstStyle/>
        <a:p>
          <a:endParaRPr lang="en-US"/>
        </a:p>
      </dgm:t>
    </dgm:pt>
    <dgm:pt modelId="{32E3A060-97D9-4452-8BCA-CCE88CA61660}" type="sibTrans" cxnId="{52C2422A-25BD-41A2-8A11-E9A1BA33B906}">
      <dgm:prSet/>
      <dgm:spPr/>
      <dgm:t>
        <a:bodyPr/>
        <a:lstStyle/>
        <a:p>
          <a:endParaRPr lang="en-US"/>
        </a:p>
      </dgm:t>
    </dgm:pt>
    <dgm:pt modelId="{09F4A319-8B19-4519-AE25-B9B0B2EE6430}">
      <dgm:prSet phldrT="[Text]"/>
      <dgm:spPr/>
      <dgm:t>
        <a:bodyPr/>
        <a:lstStyle/>
        <a:p>
          <a:r>
            <a:rPr lang="en-US" dirty="0" smtClean="0"/>
            <a:t>Affective Networks</a:t>
          </a:r>
          <a:endParaRPr lang="en-US" dirty="0"/>
        </a:p>
      </dgm:t>
    </dgm:pt>
    <dgm:pt modelId="{E7448418-91AE-4CD3-84DD-B614FE8A4F22}" type="parTrans" cxnId="{AA2EE816-0645-41D3-BEE6-68522571AE1F}">
      <dgm:prSet/>
      <dgm:spPr/>
      <dgm:t>
        <a:bodyPr/>
        <a:lstStyle/>
        <a:p>
          <a:endParaRPr lang="en-US"/>
        </a:p>
      </dgm:t>
    </dgm:pt>
    <dgm:pt modelId="{2520E947-6BF2-4B5B-922E-1579BA268953}" type="sibTrans" cxnId="{AA2EE816-0645-41D3-BEE6-68522571AE1F}">
      <dgm:prSet/>
      <dgm:spPr/>
      <dgm:t>
        <a:bodyPr/>
        <a:lstStyle/>
        <a:p>
          <a:endParaRPr lang="en-US"/>
        </a:p>
      </dgm:t>
    </dgm:pt>
    <dgm:pt modelId="{78444A52-0261-4952-8655-244DEF9C0747}">
      <dgm:prSet phldrT="[Text]"/>
      <dgm:spPr/>
      <dgm:t>
        <a:bodyPr/>
        <a:lstStyle/>
        <a:p>
          <a:r>
            <a:rPr lang="en-US" dirty="0" smtClean="0"/>
            <a:t>“What” of learning</a:t>
          </a:r>
          <a:endParaRPr lang="en-US" dirty="0"/>
        </a:p>
      </dgm:t>
    </dgm:pt>
    <dgm:pt modelId="{289573B5-C55A-44BD-AC0C-AFA0659DF84D}" type="parTrans" cxnId="{FC1D7E5C-7986-4A5D-ADF9-A01E15B004B4}">
      <dgm:prSet/>
      <dgm:spPr/>
      <dgm:t>
        <a:bodyPr/>
        <a:lstStyle/>
        <a:p>
          <a:endParaRPr lang="en-US"/>
        </a:p>
      </dgm:t>
    </dgm:pt>
    <dgm:pt modelId="{170728CD-FD8D-4383-A53F-E18B59F86892}" type="sibTrans" cxnId="{FC1D7E5C-7986-4A5D-ADF9-A01E15B004B4}">
      <dgm:prSet/>
      <dgm:spPr/>
      <dgm:t>
        <a:bodyPr/>
        <a:lstStyle/>
        <a:p>
          <a:endParaRPr lang="en-US"/>
        </a:p>
      </dgm:t>
    </dgm:pt>
    <dgm:pt modelId="{6B284ABE-FBEA-40B2-85A5-5E5DA452B7B4}">
      <dgm:prSet phldrT="[Text]"/>
      <dgm:spPr/>
      <dgm:t>
        <a:bodyPr/>
        <a:lstStyle/>
        <a:p>
          <a:r>
            <a:rPr lang="en-US" dirty="0" smtClean="0"/>
            <a:t>How we gather facts and categorize what we see, hear, and read</a:t>
          </a:r>
          <a:endParaRPr lang="en-US" dirty="0"/>
        </a:p>
      </dgm:t>
    </dgm:pt>
    <dgm:pt modelId="{C9F9F989-4150-42F5-A7EB-C877922F2F9C}" type="parTrans" cxnId="{EFBE3197-9963-454C-81D2-2544066514CF}">
      <dgm:prSet/>
      <dgm:spPr/>
      <dgm:t>
        <a:bodyPr/>
        <a:lstStyle/>
        <a:p>
          <a:endParaRPr lang="en-US"/>
        </a:p>
      </dgm:t>
    </dgm:pt>
    <dgm:pt modelId="{D32573D3-F5CA-4DB7-A458-848CA921F26B}" type="sibTrans" cxnId="{EFBE3197-9963-454C-81D2-2544066514CF}">
      <dgm:prSet/>
      <dgm:spPr/>
      <dgm:t>
        <a:bodyPr/>
        <a:lstStyle/>
        <a:p>
          <a:endParaRPr lang="en-US"/>
        </a:p>
      </dgm:t>
    </dgm:pt>
    <dgm:pt modelId="{E6A7FB46-F0AF-4715-9CFB-75D70686481E}">
      <dgm:prSet/>
      <dgm:spPr/>
      <dgm:t>
        <a:bodyPr/>
        <a:lstStyle/>
        <a:p>
          <a:r>
            <a:rPr lang="en-US" dirty="0" smtClean="0"/>
            <a:t>“How” of learning</a:t>
          </a:r>
          <a:endParaRPr lang="en-US" dirty="0"/>
        </a:p>
      </dgm:t>
    </dgm:pt>
    <dgm:pt modelId="{A102CD16-DD1B-4E8D-8E81-09299AF1F944}" type="parTrans" cxnId="{BE191FDB-BB3E-472F-8086-C60C9AD31436}">
      <dgm:prSet/>
      <dgm:spPr/>
      <dgm:t>
        <a:bodyPr/>
        <a:lstStyle/>
        <a:p>
          <a:endParaRPr lang="en-US"/>
        </a:p>
      </dgm:t>
    </dgm:pt>
    <dgm:pt modelId="{6A630B86-49D8-45BB-898B-2AAE4FF1D90D}" type="sibTrans" cxnId="{BE191FDB-BB3E-472F-8086-C60C9AD31436}">
      <dgm:prSet/>
      <dgm:spPr/>
      <dgm:t>
        <a:bodyPr/>
        <a:lstStyle/>
        <a:p>
          <a:endParaRPr lang="en-US"/>
        </a:p>
      </dgm:t>
    </dgm:pt>
    <dgm:pt modelId="{FBFE419E-A83D-41A3-8226-F6E4E5A61411}">
      <dgm:prSet/>
      <dgm:spPr/>
      <dgm:t>
        <a:bodyPr/>
        <a:lstStyle/>
        <a:p>
          <a:endParaRPr lang="en-US" dirty="0"/>
        </a:p>
      </dgm:t>
    </dgm:pt>
    <dgm:pt modelId="{BD59941A-F95E-4ADE-B0FA-2439D7C4E441}" type="parTrans" cxnId="{A5FAFE66-5E66-4C0F-95F2-280E3F33D7D5}">
      <dgm:prSet/>
      <dgm:spPr/>
      <dgm:t>
        <a:bodyPr/>
        <a:lstStyle/>
        <a:p>
          <a:endParaRPr lang="en-US"/>
        </a:p>
      </dgm:t>
    </dgm:pt>
    <dgm:pt modelId="{E70AAB09-257C-4258-B19E-D77B11F62DB5}" type="sibTrans" cxnId="{A5FAFE66-5E66-4C0F-95F2-280E3F33D7D5}">
      <dgm:prSet/>
      <dgm:spPr/>
      <dgm:t>
        <a:bodyPr/>
        <a:lstStyle/>
        <a:p>
          <a:endParaRPr lang="en-US"/>
        </a:p>
      </dgm:t>
    </dgm:pt>
    <dgm:pt modelId="{55A152B9-F56C-408F-BE17-E1505CC02808}">
      <dgm:prSet/>
      <dgm:spPr/>
      <dgm:t>
        <a:bodyPr/>
        <a:lstStyle/>
        <a:p>
          <a:r>
            <a:rPr lang="en-US" dirty="0" smtClean="0"/>
            <a:t>How we organize and express ideas</a:t>
          </a:r>
          <a:endParaRPr lang="en-US" dirty="0"/>
        </a:p>
      </dgm:t>
    </dgm:pt>
    <dgm:pt modelId="{FDC82DA4-0DBE-437A-96C4-20D86B4A4B2F}" type="parTrans" cxnId="{1E6495C4-4B6C-4DAB-86AC-82D30DD451E2}">
      <dgm:prSet/>
      <dgm:spPr/>
      <dgm:t>
        <a:bodyPr/>
        <a:lstStyle/>
        <a:p>
          <a:endParaRPr lang="en-US"/>
        </a:p>
      </dgm:t>
    </dgm:pt>
    <dgm:pt modelId="{92CDE420-A1CD-4902-88C5-CC5C88F07BA2}" type="sibTrans" cxnId="{1E6495C4-4B6C-4DAB-86AC-82D30DD451E2}">
      <dgm:prSet/>
      <dgm:spPr/>
      <dgm:t>
        <a:bodyPr/>
        <a:lstStyle/>
        <a:p>
          <a:endParaRPr lang="en-US"/>
        </a:p>
      </dgm:t>
    </dgm:pt>
    <dgm:pt modelId="{7545A0BD-FF13-4DE9-9D3B-7B361E1FC711}">
      <dgm:prSet/>
      <dgm:spPr/>
      <dgm:t>
        <a:bodyPr/>
        <a:lstStyle/>
        <a:p>
          <a:r>
            <a:rPr lang="en-US" dirty="0" smtClean="0"/>
            <a:t>“Why” of learning</a:t>
          </a:r>
          <a:endParaRPr lang="en-US" dirty="0"/>
        </a:p>
      </dgm:t>
    </dgm:pt>
    <dgm:pt modelId="{F60F12C3-92B5-4F83-9CC3-B54D57E1874C}" type="parTrans" cxnId="{D53E08FA-B637-4A42-9B6F-04865737EB49}">
      <dgm:prSet/>
      <dgm:spPr/>
      <dgm:t>
        <a:bodyPr/>
        <a:lstStyle/>
        <a:p>
          <a:endParaRPr lang="en-US"/>
        </a:p>
      </dgm:t>
    </dgm:pt>
    <dgm:pt modelId="{DC938803-7B8F-48D9-8B65-05709C322A5D}" type="sibTrans" cxnId="{D53E08FA-B637-4A42-9B6F-04865737EB49}">
      <dgm:prSet/>
      <dgm:spPr/>
      <dgm:t>
        <a:bodyPr/>
        <a:lstStyle/>
        <a:p>
          <a:endParaRPr lang="en-US"/>
        </a:p>
      </dgm:t>
    </dgm:pt>
    <dgm:pt modelId="{A3927551-EF7B-4BF2-A9D7-D752F60A925D}">
      <dgm:prSet/>
      <dgm:spPr/>
      <dgm:t>
        <a:bodyPr/>
        <a:lstStyle/>
        <a:p>
          <a:endParaRPr lang="en-US" dirty="0"/>
        </a:p>
      </dgm:t>
    </dgm:pt>
    <dgm:pt modelId="{7C06063F-6B37-4508-A629-97A09D6EC66E}" type="parTrans" cxnId="{455245D3-AFE5-49D7-8570-CF757387FA13}">
      <dgm:prSet/>
      <dgm:spPr/>
      <dgm:t>
        <a:bodyPr/>
        <a:lstStyle/>
        <a:p>
          <a:endParaRPr lang="en-US"/>
        </a:p>
      </dgm:t>
    </dgm:pt>
    <dgm:pt modelId="{48B111C7-EB4B-45EB-9CB0-0C84E6E9FFBC}" type="sibTrans" cxnId="{455245D3-AFE5-49D7-8570-CF757387FA13}">
      <dgm:prSet/>
      <dgm:spPr/>
      <dgm:t>
        <a:bodyPr/>
        <a:lstStyle/>
        <a:p>
          <a:endParaRPr lang="en-US"/>
        </a:p>
      </dgm:t>
    </dgm:pt>
    <dgm:pt modelId="{EAE6D11D-A6AC-4C79-B467-3CD97F965D4B}">
      <dgm:prSet/>
      <dgm:spPr/>
      <dgm:t>
        <a:bodyPr/>
        <a:lstStyle/>
        <a:p>
          <a:r>
            <a:rPr lang="en-US" dirty="0" smtClean="0"/>
            <a:t>How learners get engaged and stay motivated</a:t>
          </a:r>
          <a:endParaRPr lang="en-US" dirty="0"/>
        </a:p>
      </dgm:t>
    </dgm:pt>
    <dgm:pt modelId="{7CF58BAB-004F-44C6-9C8F-58096030C5E7}" type="parTrans" cxnId="{FDB3B489-F127-470E-B6A1-487E58C9EC2C}">
      <dgm:prSet/>
      <dgm:spPr/>
      <dgm:t>
        <a:bodyPr/>
        <a:lstStyle/>
        <a:p>
          <a:endParaRPr lang="en-US"/>
        </a:p>
      </dgm:t>
    </dgm:pt>
    <dgm:pt modelId="{34A22A3B-3E0D-4BB9-9FA3-02485EB870B7}" type="sibTrans" cxnId="{FDB3B489-F127-470E-B6A1-487E58C9EC2C}">
      <dgm:prSet/>
      <dgm:spPr/>
      <dgm:t>
        <a:bodyPr/>
        <a:lstStyle/>
        <a:p>
          <a:endParaRPr lang="en-US"/>
        </a:p>
      </dgm:t>
    </dgm:pt>
    <dgm:pt modelId="{6D7E018D-74B2-4503-A66F-6B72F9E80E84}">
      <dgm:prSet/>
      <dgm:spPr/>
      <dgm:t>
        <a:bodyPr/>
        <a:lstStyle/>
        <a:p>
          <a:endParaRPr lang="en-US" dirty="0"/>
        </a:p>
      </dgm:t>
    </dgm:pt>
    <dgm:pt modelId="{9CDF3252-AC3A-4265-915A-AE488AEF0DDD}" type="parTrans" cxnId="{67402E7C-829E-4908-9B92-2C3947F512B8}">
      <dgm:prSet/>
      <dgm:spPr/>
      <dgm:t>
        <a:bodyPr/>
        <a:lstStyle/>
        <a:p>
          <a:endParaRPr lang="en-US"/>
        </a:p>
      </dgm:t>
    </dgm:pt>
    <dgm:pt modelId="{39E33240-9E3C-47AD-9B89-D25491B4DB81}" type="sibTrans" cxnId="{67402E7C-829E-4908-9B92-2C3947F512B8}">
      <dgm:prSet/>
      <dgm:spPr/>
      <dgm:t>
        <a:bodyPr/>
        <a:lstStyle/>
        <a:p>
          <a:endParaRPr lang="en-US"/>
        </a:p>
      </dgm:t>
    </dgm:pt>
    <dgm:pt modelId="{E2BA393F-CA91-414D-9101-C553FE7ACC0E}" type="pres">
      <dgm:prSet presAssocID="{02E320F4-FB5E-40DD-A51F-BBB0B0305F8E}" presName="linearFlow" presStyleCnt="0">
        <dgm:presLayoutVars>
          <dgm:dir/>
          <dgm:animLvl val="lvl"/>
          <dgm:resizeHandles/>
        </dgm:presLayoutVars>
      </dgm:prSet>
      <dgm:spPr/>
      <dgm:t>
        <a:bodyPr/>
        <a:lstStyle/>
        <a:p>
          <a:endParaRPr lang="en-US"/>
        </a:p>
      </dgm:t>
    </dgm:pt>
    <dgm:pt modelId="{599C80DB-6680-499F-81EA-D29F79C987BA}" type="pres">
      <dgm:prSet presAssocID="{60573BCC-9D5A-45F5-9FD5-4159C50A65F6}" presName="compositeNode" presStyleCnt="0">
        <dgm:presLayoutVars>
          <dgm:bulletEnabled val="1"/>
        </dgm:presLayoutVars>
      </dgm:prSet>
      <dgm:spPr/>
    </dgm:pt>
    <dgm:pt modelId="{D4C02779-2370-4641-94C1-785DBBA3A575}" type="pres">
      <dgm:prSet presAssocID="{60573BCC-9D5A-45F5-9FD5-4159C50A65F6}" presName="image" presStyleLbl="fgImgPlace1" presStyleIdx="0" presStyleCnt="3" custScaleX="162426" custScaleY="140322" custLinFactNeighborX="14956" custLinFactNeighborY="-13087"/>
      <dgm:spPr>
        <a:blipFill rotWithShape="1">
          <a:blip xmlns:r="http://schemas.openxmlformats.org/officeDocument/2006/relationships" r:embed="rId1"/>
          <a:stretch>
            <a:fillRect/>
          </a:stretch>
        </a:blipFill>
      </dgm:spPr>
    </dgm:pt>
    <dgm:pt modelId="{F30F23E0-D3C7-4856-834B-337280E3FAAB}" type="pres">
      <dgm:prSet presAssocID="{60573BCC-9D5A-45F5-9FD5-4159C50A65F6}" presName="childNode" presStyleLbl="node1" presStyleIdx="0" presStyleCnt="3" custLinFactNeighborX="3003" custLinFactNeighborY="3195">
        <dgm:presLayoutVars>
          <dgm:bulletEnabled val="1"/>
        </dgm:presLayoutVars>
      </dgm:prSet>
      <dgm:spPr/>
      <dgm:t>
        <a:bodyPr/>
        <a:lstStyle/>
        <a:p>
          <a:endParaRPr lang="en-US"/>
        </a:p>
      </dgm:t>
    </dgm:pt>
    <dgm:pt modelId="{2B4E654C-D5B4-4F67-BB65-73E8A813BB38}" type="pres">
      <dgm:prSet presAssocID="{60573BCC-9D5A-45F5-9FD5-4159C50A65F6}" presName="parentNode" presStyleLbl="revTx" presStyleIdx="0" presStyleCnt="3">
        <dgm:presLayoutVars>
          <dgm:chMax val="0"/>
          <dgm:bulletEnabled val="1"/>
        </dgm:presLayoutVars>
      </dgm:prSet>
      <dgm:spPr/>
      <dgm:t>
        <a:bodyPr/>
        <a:lstStyle/>
        <a:p>
          <a:endParaRPr lang="en-US"/>
        </a:p>
      </dgm:t>
    </dgm:pt>
    <dgm:pt modelId="{672FC1ED-E33F-45A6-A237-5976B52C9C70}" type="pres">
      <dgm:prSet presAssocID="{63C31A6B-6F67-45DB-933B-87D083183164}" presName="sibTrans" presStyleCnt="0"/>
      <dgm:spPr/>
    </dgm:pt>
    <dgm:pt modelId="{245BDC4B-A6F1-4E0F-8EE4-01F8E9394E92}" type="pres">
      <dgm:prSet presAssocID="{6160BFC6-5B24-470E-B12F-CFF93902E308}" presName="compositeNode" presStyleCnt="0">
        <dgm:presLayoutVars>
          <dgm:bulletEnabled val="1"/>
        </dgm:presLayoutVars>
      </dgm:prSet>
      <dgm:spPr/>
    </dgm:pt>
    <dgm:pt modelId="{356B7988-5BF5-4789-9DD9-8415E654FF4B}" type="pres">
      <dgm:prSet presAssocID="{6160BFC6-5B24-470E-B12F-CFF93902E308}" presName="image" presStyleLbl="fgImgPlace1" presStyleIdx="1" presStyleCnt="3" custScaleX="147514" custScaleY="141199" custLinFactNeighborY="-15077"/>
      <dgm:spPr>
        <a:blipFill rotWithShape="1">
          <a:blip xmlns:r="http://schemas.openxmlformats.org/officeDocument/2006/relationships" r:embed="rId2"/>
          <a:stretch>
            <a:fillRect/>
          </a:stretch>
        </a:blipFill>
      </dgm:spPr>
    </dgm:pt>
    <dgm:pt modelId="{CEE5C5E8-DD52-4242-85FB-40FD65511153}" type="pres">
      <dgm:prSet presAssocID="{6160BFC6-5B24-470E-B12F-CFF93902E308}" presName="childNode" presStyleLbl="node1" presStyleIdx="1" presStyleCnt="3" custLinFactNeighborY="3195">
        <dgm:presLayoutVars>
          <dgm:bulletEnabled val="1"/>
        </dgm:presLayoutVars>
      </dgm:prSet>
      <dgm:spPr/>
      <dgm:t>
        <a:bodyPr/>
        <a:lstStyle/>
        <a:p>
          <a:endParaRPr lang="en-US"/>
        </a:p>
      </dgm:t>
    </dgm:pt>
    <dgm:pt modelId="{1DEDB1B5-DD2E-4312-ACC2-33217E65FF27}" type="pres">
      <dgm:prSet presAssocID="{6160BFC6-5B24-470E-B12F-CFF93902E308}" presName="parentNode" presStyleLbl="revTx" presStyleIdx="1" presStyleCnt="3">
        <dgm:presLayoutVars>
          <dgm:chMax val="0"/>
          <dgm:bulletEnabled val="1"/>
        </dgm:presLayoutVars>
      </dgm:prSet>
      <dgm:spPr/>
      <dgm:t>
        <a:bodyPr/>
        <a:lstStyle/>
        <a:p>
          <a:endParaRPr lang="en-US"/>
        </a:p>
      </dgm:t>
    </dgm:pt>
    <dgm:pt modelId="{144B5772-797F-4672-B485-21B64CD4206E}" type="pres">
      <dgm:prSet presAssocID="{32E3A060-97D9-4452-8BCA-CCE88CA61660}" presName="sibTrans" presStyleCnt="0"/>
      <dgm:spPr/>
    </dgm:pt>
    <dgm:pt modelId="{25F28ECD-184D-4C8F-BA35-8303507F3853}" type="pres">
      <dgm:prSet presAssocID="{09F4A319-8B19-4519-AE25-B9B0B2EE6430}" presName="compositeNode" presStyleCnt="0">
        <dgm:presLayoutVars>
          <dgm:bulletEnabled val="1"/>
        </dgm:presLayoutVars>
      </dgm:prSet>
      <dgm:spPr/>
    </dgm:pt>
    <dgm:pt modelId="{E44CEC05-6224-4D13-9516-38B59D76A2DF}" type="pres">
      <dgm:prSet presAssocID="{09F4A319-8B19-4519-AE25-B9B0B2EE6430}" presName="image" presStyleLbl="fgImgPlace1" presStyleIdx="2" presStyleCnt="3" custScaleX="139482" custScaleY="124128" custLinFactNeighborX="-3739" custLinFactNeighborY="-13087"/>
      <dgm:spPr>
        <a:blipFill rotWithShape="1">
          <a:blip xmlns:r="http://schemas.openxmlformats.org/officeDocument/2006/relationships" r:embed="rId3"/>
          <a:stretch>
            <a:fillRect/>
          </a:stretch>
        </a:blipFill>
      </dgm:spPr>
    </dgm:pt>
    <dgm:pt modelId="{5FA8E235-4011-492F-9B74-9B2AB319BDDF}" type="pres">
      <dgm:prSet presAssocID="{09F4A319-8B19-4519-AE25-B9B0B2EE6430}" presName="childNode" presStyleLbl="node1" presStyleIdx="2" presStyleCnt="3" custScaleY="102480" custLinFactNeighborX="751" custLinFactNeighborY="2796">
        <dgm:presLayoutVars>
          <dgm:bulletEnabled val="1"/>
        </dgm:presLayoutVars>
      </dgm:prSet>
      <dgm:spPr/>
      <dgm:t>
        <a:bodyPr/>
        <a:lstStyle/>
        <a:p>
          <a:endParaRPr lang="en-US"/>
        </a:p>
      </dgm:t>
    </dgm:pt>
    <dgm:pt modelId="{384F63DF-A8D0-4269-890A-714565E7E71D}" type="pres">
      <dgm:prSet presAssocID="{09F4A319-8B19-4519-AE25-B9B0B2EE6430}" presName="parentNode" presStyleLbl="revTx" presStyleIdx="2" presStyleCnt="3">
        <dgm:presLayoutVars>
          <dgm:chMax val="0"/>
          <dgm:bulletEnabled val="1"/>
        </dgm:presLayoutVars>
      </dgm:prSet>
      <dgm:spPr/>
      <dgm:t>
        <a:bodyPr/>
        <a:lstStyle/>
        <a:p>
          <a:endParaRPr lang="en-US"/>
        </a:p>
      </dgm:t>
    </dgm:pt>
  </dgm:ptLst>
  <dgm:cxnLst>
    <dgm:cxn modelId="{64CB2585-CCDC-4465-B0F2-DEA920C1E7C3}" type="presOf" srcId="{EAE6D11D-A6AC-4C79-B467-3CD97F965D4B}" destId="{5FA8E235-4011-492F-9B74-9B2AB319BDDF}" srcOrd="0" destOrd="1" presId="urn:microsoft.com/office/officeart/2005/8/layout/hList2#1"/>
    <dgm:cxn modelId="{AA2EE816-0645-41D3-BEE6-68522571AE1F}" srcId="{02E320F4-FB5E-40DD-A51F-BBB0B0305F8E}" destId="{09F4A319-8B19-4519-AE25-B9B0B2EE6430}" srcOrd="2" destOrd="0" parTransId="{E7448418-91AE-4CD3-84DD-B614FE8A4F22}" sibTransId="{2520E947-6BF2-4B5B-922E-1579BA268953}"/>
    <dgm:cxn modelId="{F6EF099F-9C7D-4E5C-B16C-1C0D8B84B9BE}" type="presOf" srcId="{60573BCC-9D5A-45F5-9FD5-4159C50A65F6}" destId="{2B4E654C-D5B4-4F67-BB65-73E8A813BB38}" srcOrd="0" destOrd="0" presId="urn:microsoft.com/office/officeart/2005/8/layout/hList2#1"/>
    <dgm:cxn modelId="{F94EF93C-D7C0-4295-96EF-5E1D3DBA7172}" type="presOf" srcId="{6160BFC6-5B24-470E-B12F-CFF93902E308}" destId="{1DEDB1B5-DD2E-4312-ACC2-33217E65FF27}" srcOrd="0" destOrd="0" presId="urn:microsoft.com/office/officeart/2005/8/layout/hList2#1"/>
    <dgm:cxn modelId="{48D3CB4F-1694-4692-93E4-72A05C1D31F0}" type="presOf" srcId="{A3927551-EF7B-4BF2-A9D7-D752F60A925D}" destId="{5FA8E235-4011-492F-9B74-9B2AB319BDDF}" srcOrd="0" destOrd="3" presId="urn:microsoft.com/office/officeart/2005/8/layout/hList2#1"/>
    <dgm:cxn modelId="{81B14631-A530-4D4E-8A9F-DA0AE4879466}" type="presOf" srcId="{6B284ABE-FBEA-40B2-85A5-5E5DA452B7B4}" destId="{F30F23E0-D3C7-4856-834B-337280E3FAAB}" srcOrd="0" destOrd="1" presId="urn:microsoft.com/office/officeart/2005/8/layout/hList2#1"/>
    <dgm:cxn modelId="{52C2422A-25BD-41A2-8A11-E9A1BA33B906}" srcId="{02E320F4-FB5E-40DD-A51F-BBB0B0305F8E}" destId="{6160BFC6-5B24-470E-B12F-CFF93902E308}" srcOrd="1" destOrd="0" parTransId="{BE76BBF0-3C9A-4329-BA69-DF54917B02CE}" sibTransId="{32E3A060-97D9-4452-8BCA-CCE88CA61660}"/>
    <dgm:cxn modelId="{A7C87CFB-13A0-4C86-93AD-7094C9470F54}" type="presOf" srcId="{6D7E018D-74B2-4503-A66F-6B72F9E80E84}" destId="{5FA8E235-4011-492F-9B74-9B2AB319BDDF}" srcOrd="0" destOrd="2" presId="urn:microsoft.com/office/officeart/2005/8/layout/hList2#1"/>
    <dgm:cxn modelId="{1F265D17-CC49-46D8-BF2B-262E4C7EB8B6}" type="presOf" srcId="{7545A0BD-FF13-4DE9-9D3B-7B361E1FC711}" destId="{5FA8E235-4011-492F-9B74-9B2AB319BDDF}" srcOrd="0" destOrd="0" presId="urn:microsoft.com/office/officeart/2005/8/layout/hList2#1"/>
    <dgm:cxn modelId="{A5FAFE66-5E66-4C0F-95F2-280E3F33D7D5}" srcId="{6160BFC6-5B24-470E-B12F-CFF93902E308}" destId="{FBFE419E-A83D-41A3-8226-F6E4E5A61411}" srcOrd="2" destOrd="0" parTransId="{BD59941A-F95E-4ADE-B0FA-2439D7C4E441}" sibTransId="{E70AAB09-257C-4258-B19E-D77B11F62DB5}"/>
    <dgm:cxn modelId="{84381B9D-684F-438E-BD9F-1C6EDB4132D1}" type="presOf" srcId="{55A152B9-F56C-408F-BE17-E1505CC02808}" destId="{CEE5C5E8-DD52-4242-85FB-40FD65511153}" srcOrd="0" destOrd="1" presId="urn:microsoft.com/office/officeart/2005/8/layout/hList2#1"/>
    <dgm:cxn modelId="{9021A768-C814-457C-B049-9A04B1D24D9D}" type="presOf" srcId="{78444A52-0261-4952-8655-244DEF9C0747}" destId="{F30F23E0-D3C7-4856-834B-337280E3FAAB}" srcOrd="0" destOrd="0" presId="urn:microsoft.com/office/officeart/2005/8/layout/hList2#1"/>
    <dgm:cxn modelId="{D53E08FA-B637-4A42-9B6F-04865737EB49}" srcId="{09F4A319-8B19-4519-AE25-B9B0B2EE6430}" destId="{7545A0BD-FF13-4DE9-9D3B-7B361E1FC711}" srcOrd="0" destOrd="0" parTransId="{F60F12C3-92B5-4F83-9CC3-B54D57E1874C}" sibTransId="{DC938803-7B8F-48D9-8B65-05709C322A5D}"/>
    <dgm:cxn modelId="{52645EEB-58EA-46FE-8727-9D0698A05D69}" type="presOf" srcId="{FBFE419E-A83D-41A3-8226-F6E4E5A61411}" destId="{CEE5C5E8-DD52-4242-85FB-40FD65511153}" srcOrd="0" destOrd="2" presId="urn:microsoft.com/office/officeart/2005/8/layout/hList2#1"/>
    <dgm:cxn modelId="{FC1D7E5C-7986-4A5D-ADF9-A01E15B004B4}" srcId="{60573BCC-9D5A-45F5-9FD5-4159C50A65F6}" destId="{78444A52-0261-4952-8655-244DEF9C0747}" srcOrd="0" destOrd="0" parTransId="{289573B5-C55A-44BD-AC0C-AFA0659DF84D}" sibTransId="{170728CD-FD8D-4383-A53F-E18B59F86892}"/>
    <dgm:cxn modelId="{455245D3-AFE5-49D7-8570-CF757387FA13}" srcId="{09F4A319-8B19-4519-AE25-B9B0B2EE6430}" destId="{A3927551-EF7B-4BF2-A9D7-D752F60A925D}" srcOrd="3" destOrd="0" parTransId="{7C06063F-6B37-4508-A629-97A09D6EC66E}" sibTransId="{48B111C7-EB4B-45EB-9CB0-0C84E6E9FFBC}"/>
    <dgm:cxn modelId="{EFBE3197-9963-454C-81D2-2544066514CF}" srcId="{60573BCC-9D5A-45F5-9FD5-4159C50A65F6}" destId="{6B284ABE-FBEA-40B2-85A5-5E5DA452B7B4}" srcOrd="1" destOrd="0" parTransId="{C9F9F989-4150-42F5-A7EB-C877922F2F9C}" sibTransId="{D32573D3-F5CA-4DB7-A458-848CA921F26B}"/>
    <dgm:cxn modelId="{DAC96D4C-5B19-4CEB-8635-527E52E0C888}" srcId="{02E320F4-FB5E-40DD-A51F-BBB0B0305F8E}" destId="{60573BCC-9D5A-45F5-9FD5-4159C50A65F6}" srcOrd="0" destOrd="0" parTransId="{9C4F7BBE-B7AC-4441-BA15-7D40DE39A232}" sibTransId="{63C31A6B-6F67-45DB-933B-87D083183164}"/>
    <dgm:cxn modelId="{1E6495C4-4B6C-4DAB-86AC-82D30DD451E2}" srcId="{6160BFC6-5B24-470E-B12F-CFF93902E308}" destId="{55A152B9-F56C-408F-BE17-E1505CC02808}" srcOrd="1" destOrd="0" parTransId="{FDC82DA4-0DBE-437A-96C4-20D86B4A4B2F}" sibTransId="{92CDE420-A1CD-4902-88C5-CC5C88F07BA2}"/>
    <dgm:cxn modelId="{67402E7C-829E-4908-9B92-2C3947F512B8}" srcId="{09F4A319-8B19-4519-AE25-B9B0B2EE6430}" destId="{6D7E018D-74B2-4503-A66F-6B72F9E80E84}" srcOrd="2" destOrd="0" parTransId="{9CDF3252-AC3A-4265-915A-AE488AEF0DDD}" sibTransId="{39E33240-9E3C-47AD-9B89-D25491B4DB81}"/>
    <dgm:cxn modelId="{FDB3B489-F127-470E-B6A1-487E58C9EC2C}" srcId="{09F4A319-8B19-4519-AE25-B9B0B2EE6430}" destId="{EAE6D11D-A6AC-4C79-B467-3CD97F965D4B}" srcOrd="1" destOrd="0" parTransId="{7CF58BAB-004F-44C6-9C8F-58096030C5E7}" sibTransId="{34A22A3B-3E0D-4BB9-9FA3-02485EB870B7}"/>
    <dgm:cxn modelId="{BE191FDB-BB3E-472F-8086-C60C9AD31436}" srcId="{6160BFC6-5B24-470E-B12F-CFF93902E308}" destId="{E6A7FB46-F0AF-4715-9CFB-75D70686481E}" srcOrd="0" destOrd="0" parTransId="{A102CD16-DD1B-4E8D-8E81-09299AF1F944}" sibTransId="{6A630B86-49D8-45BB-898B-2AAE4FF1D90D}"/>
    <dgm:cxn modelId="{A96FDD44-B1E7-4709-B03D-9020F2FE7447}" type="presOf" srcId="{E6A7FB46-F0AF-4715-9CFB-75D70686481E}" destId="{CEE5C5E8-DD52-4242-85FB-40FD65511153}" srcOrd="0" destOrd="0" presId="urn:microsoft.com/office/officeart/2005/8/layout/hList2#1"/>
    <dgm:cxn modelId="{7256DE74-4772-4FBA-8861-32BA5ADB00BB}" type="presOf" srcId="{02E320F4-FB5E-40DD-A51F-BBB0B0305F8E}" destId="{E2BA393F-CA91-414D-9101-C553FE7ACC0E}" srcOrd="0" destOrd="0" presId="urn:microsoft.com/office/officeart/2005/8/layout/hList2#1"/>
    <dgm:cxn modelId="{7A5D7F1A-B1C2-412A-BD4A-5981A305E6F7}" type="presOf" srcId="{09F4A319-8B19-4519-AE25-B9B0B2EE6430}" destId="{384F63DF-A8D0-4269-890A-714565E7E71D}" srcOrd="0" destOrd="0" presId="urn:microsoft.com/office/officeart/2005/8/layout/hList2#1"/>
    <dgm:cxn modelId="{47C217C4-7792-4531-A3F6-28231567FE29}" type="presParOf" srcId="{E2BA393F-CA91-414D-9101-C553FE7ACC0E}" destId="{599C80DB-6680-499F-81EA-D29F79C987BA}" srcOrd="0" destOrd="0" presId="urn:microsoft.com/office/officeart/2005/8/layout/hList2#1"/>
    <dgm:cxn modelId="{57785164-CF42-4394-B1EA-18B6C63E2158}" type="presParOf" srcId="{599C80DB-6680-499F-81EA-D29F79C987BA}" destId="{D4C02779-2370-4641-94C1-785DBBA3A575}" srcOrd="0" destOrd="0" presId="urn:microsoft.com/office/officeart/2005/8/layout/hList2#1"/>
    <dgm:cxn modelId="{7840D2F2-8F94-4BB2-A80F-D93C4D1BEFAD}" type="presParOf" srcId="{599C80DB-6680-499F-81EA-D29F79C987BA}" destId="{F30F23E0-D3C7-4856-834B-337280E3FAAB}" srcOrd="1" destOrd="0" presId="urn:microsoft.com/office/officeart/2005/8/layout/hList2#1"/>
    <dgm:cxn modelId="{14FD5702-25AA-4AB2-9764-EB4BA3171A35}" type="presParOf" srcId="{599C80DB-6680-499F-81EA-D29F79C987BA}" destId="{2B4E654C-D5B4-4F67-BB65-73E8A813BB38}" srcOrd="2" destOrd="0" presId="urn:microsoft.com/office/officeart/2005/8/layout/hList2#1"/>
    <dgm:cxn modelId="{D7721661-40A4-4E47-B0D4-00EBB3A012F6}" type="presParOf" srcId="{E2BA393F-CA91-414D-9101-C553FE7ACC0E}" destId="{672FC1ED-E33F-45A6-A237-5976B52C9C70}" srcOrd="1" destOrd="0" presId="urn:microsoft.com/office/officeart/2005/8/layout/hList2#1"/>
    <dgm:cxn modelId="{DE1E6363-04EA-4CC7-B89C-7DBBBC532AE1}" type="presParOf" srcId="{E2BA393F-CA91-414D-9101-C553FE7ACC0E}" destId="{245BDC4B-A6F1-4E0F-8EE4-01F8E9394E92}" srcOrd="2" destOrd="0" presId="urn:microsoft.com/office/officeart/2005/8/layout/hList2#1"/>
    <dgm:cxn modelId="{59D0A286-4E2F-4890-B9F2-E8CE92DA97AA}" type="presParOf" srcId="{245BDC4B-A6F1-4E0F-8EE4-01F8E9394E92}" destId="{356B7988-5BF5-4789-9DD9-8415E654FF4B}" srcOrd="0" destOrd="0" presId="urn:microsoft.com/office/officeart/2005/8/layout/hList2#1"/>
    <dgm:cxn modelId="{94CCFDAC-3CC7-45A0-97FF-0DCAA3C99B77}" type="presParOf" srcId="{245BDC4B-A6F1-4E0F-8EE4-01F8E9394E92}" destId="{CEE5C5E8-DD52-4242-85FB-40FD65511153}" srcOrd="1" destOrd="0" presId="urn:microsoft.com/office/officeart/2005/8/layout/hList2#1"/>
    <dgm:cxn modelId="{194C1793-C191-441F-90C6-D58B67583DE3}" type="presParOf" srcId="{245BDC4B-A6F1-4E0F-8EE4-01F8E9394E92}" destId="{1DEDB1B5-DD2E-4312-ACC2-33217E65FF27}" srcOrd="2" destOrd="0" presId="urn:microsoft.com/office/officeart/2005/8/layout/hList2#1"/>
    <dgm:cxn modelId="{D03B8301-21BF-4477-9668-238A306C158D}" type="presParOf" srcId="{E2BA393F-CA91-414D-9101-C553FE7ACC0E}" destId="{144B5772-797F-4672-B485-21B64CD4206E}" srcOrd="3" destOrd="0" presId="urn:microsoft.com/office/officeart/2005/8/layout/hList2#1"/>
    <dgm:cxn modelId="{914F26FF-1EF2-4239-8B67-5C32A9958218}" type="presParOf" srcId="{E2BA393F-CA91-414D-9101-C553FE7ACC0E}" destId="{25F28ECD-184D-4C8F-BA35-8303507F3853}" srcOrd="4" destOrd="0" presId="urn:microsoft.com/office/officeart/2005/8/layout/hList2#1"/>
    <dgm:cxn modelId="{1B99E30A-28B2-44C1-847C-11640FE6ED60}" type="presParOf" srcId="{25F28ECD-184D-4C8F-BA35-8303507F3853}" destId="{E44CEC05-6224-4D13-9516-38B59D76A2DF}" srcOrd="0" destOrd="0" presId="urn:microsoft.com/office/officeart/2005/8/layout/hList2#1"/>
    <dgm:cxn modelId="{34A909C7-BD31-4A35-B6CA-1DE4F106F259}" type="presParOf" srcId="{25F28ECD-184D-4C8F-BA35-8303507F3853}" destId="{5FA8E235-4011-492F-9B74-9B2AB319BDDF}" srcOrd="1" destOrd="0" presId="urn:microsoft.com/office/officeart/2005/8/layout/hList2#1"/>
    <dgm:cxn modelId="{FC429FBD-47F8-4BD0-BF74-2C5268EE57EF}" type="presParOf" srcId="{25F28ECD-184D-4C8F-BA35-8303507F3853}" destId="{384F63DF-A8D0-4269-890A-714565E7E71D}"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CF0002-B12F-4F3F-9D8C-E2EA71951A48}"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5BD6AD9B-7007-4367-A68B-17BE040C1B63}">
      <dgm:prSet custT="1"/>
      <dgm:spPr/>
      <dgm:t>
        <a:bodyPr/>
        <a:lstStyle/>
        <a:p>
          <a:pPr rtl="0"/>
          <a:r>
            <a:rPr lang="en-US" sz="2800" b="1" dirty="0" smtClean="0"/>
            <a:t>Principle 1</a:t>
          </a:r>
          <a:endParaRPr lang="en-US" sz="2800" dirty="0"/>
        </a:p>
      </dgm:t>
    </dgm:pt>
    <dgm:pt modelId="{8D8BD5BB-C100-4054-9B48-E7494A7DF7C5}" type="parTrans" cxnId="{96FDDFA2-5210-42F8-B5F0-A2497A1DEB9B}">
      <dgm:prSet/>
      <dgm:spPr/>
      <dgm:t>
        <a:bodyPr/>
        <a:lstStyle/>
        <a:p>
          <a:endParaRPr lang="en-US" sz="1100"/>
        </a:p>
      </dgm:t>
    </dgm:pt>
    <dgm:pt modelId="{6A732D86-930A-4E47-9E6D-044785C3CE33}" type="sibTrans" cxnId="{96FDDFA2-5210-42F8-B5F0-A2497A1DEB9B}">
      <dgm:prSet/>
      <dgm:spPr/>
      <dgm:t>
        <a:bodyPr/>
        <a:lstStyle/>
        <a:p>
          <a:endParaRPr lang="en-US" sz="1100"/>
        </a:p>
      </dgm:t>
    </dgm:pt>
    <dgm:pt modelId="{ED5657DA-B75D-4C56-A65C-01563267A8F4}">
      <dgm:prSet custT="1"/>
      <dgm:spPr/>
      <dgm:t>
        <a:bodyPr/>
        <a:lstStyle/>
        <a:p>
          <a:pPr rtl="0"/>
          <a:r>
            <a:rPr lang="en-US" sz="2800" b="1" dirty="0" smtClean="0"/>
            <a:t>Principle 2</a:t>
          </a:r>
          <a:endParaRPr lang="en-US" sz="2800" dirty="0"/>
        </a:p>
      </dgm:t>
    </dgm:pt>
    <dgm:pt modelId="{9C98DBBE-9FB2-4555-A73A-C7BD219EE51E}" type="parTrans" cxnId="{8AE46EE9-4470-4B5E-BA94-F75282BF23E8}">
      <dgm:prSet/>
      <dgm:spPr/>
      <dgm:t>
        <a:bodyPr/>
        <a:lstStyle/>
        <a:p>
          <a:endParaRPr lang="en-US" sz="1100"/>
        </a:p>
      </dgm:t>
    </dgm:pt>
    <dgm:pt modelId="{D04E44E8-CEAE-4A8C-BE49-30D79E527E50}" type="sibTrans" cxnId="{8AE46EE9-4470-4B5E-BA94-F75282BF23E8}">
      <dgm:prSet/>
      <dgm:spPr/>
      <dgm:t>
        <a:bodyPr/>
        <a:lstStyle/>
        <a:p>
          <a:endParaRPr lang="en-US" sz="1100"/>
        </a:p>
      </dgm:t>
    </dgm:pt>
    <dgm:pt modelId="{67762C2C-70DE-41DC-970F-24AF7AE920EF}">
      <dgm:prSet custT="1"/>
      <dgm:spPr/>
      <dgm:t>
        <a:bodyPr/>
        <a:lstStyle/>
        <a:p>
          <a:pPr rtl="0"/>
          <a:r>
            <a:rPr lang="en-US" sz="2800" b="1" dirty="0" smtClean="0"/>
            <a:t>Principle 3</a:t>
          </a:r>
          <a:endParaRPr lang="en-US" sz="2800" dirty="0"/>
        </a:p>
      </dgm:t>
    </dgm:pt>
    <dgm:pt modelId="{751D4093-05AF-4057-A707-D468586E4404}" type="parTrans" cxnId="{305DAEB0-EED3-443F-9248-1256F77B3562}">
      <dgm:prSet/>
      <dgm:spPr/>
      <dgm:t>
        <a:bodyPr/>
        <a:lstStyle/>
        <a:p>
          <a:endParaRPr lang="en-US" sz="1100"/>
        </a:p>
      </dgm:t>
    </dgm:pt>
    <dgm:pt modelId="{CB5C4A92-2300-46CD-ADB1-5C8E682FFA7C}" type="sibTrans" cxnId="{305DAEB0-EED3-443F-9248-1256F77B3562}">
      <dgm:prSet/>
      <dgm:spPr/>
      <dgm:t>
        <a:bodyPr/>
        <a:lstStyle/>
        <a:p>
          <a:endParaRPr lang="en-US" sz="1100"/>
        </a:p>
      </dgm:t>
    </dgm:pt>
    <dgm:pt modelId="{3063AE67-2891-4963-A34D-48759FD9BDE7}">
      <dgm:prSet custT="1"/>
      <dgm:spPr>
        <a:ln>
          <a:solidFill>
            <a:schemeClr val="bg1">
              <a:lumMod val="90000"/>
            </a:schemeClr>
          </a:solidFill>
        </a:ln>
      </dgm:spPr>
      <dgm:t>
        <a:bodyPr/>
        <a:lstStyle/>
        <a:p>
          <a:pPr rtl="0"/>
          <a:r>
            <a:rPr lang="en-US" sz="3200" dirty="0" smtClean="0"/>
            <a:t>Provide multiple, flexible methods of </a:t>
          </a:r>
          <a:r>
            <a:rPr lang="en-US" sz="3200" i="1" dirty="0" smtClean="0"/>
            <a:t>representation</a:t>
          </a:r>
          <a:r>
            <a:rPr lang="en-US" sz="3200" dirty="0" smtClean="0"/>
            <a:t>. </a:t>
          </a:r>
          <a:endParaRPr lang="en-US" sz="3200" dirty="0"/>
        </a:p>
      </dgm:t>
    </dgm:pt>
    <dgm:pt modelId="{0FE23275-50F8-43CD-8345-636B93E58D4C}" type="parTrans" cxnId="{ECCA7E65-A232-4D50-BC87-6C7826F8D0A6}">
      <dgm:prSet/>
      <dgm:spPr/>
      <dgm:t>
        <a:bodyPr/>
        <a:lstStyle/>
        <a:p>
          <a:endParaRPr lang="en-US" sz="1600"/>
        </a:p>
      </dgm:t>
    </dgm:pt>
    <dgm:pt modelId="{06A4B099-6413-4206-8316-50C064AFADAF}" type="sibTrans" cxnId="{ECCA7E65-A232-4D50-BC87-6C7826F8D0A6}">
      <dgm:prSet/>
      <dgm:spPr/>
      <dgm:t>
        <a:bodyPr/>
        <a:lstStyle/>
        <a:p>
          <a:endParaRPr lang="en-US" sz="1600"/>
        </a:p>
      </dgm:t>
    </dgm:pt>
    <dgm:pt modelId="{2825BEB8-EB38-4333-84D3-A4086C12DBAC}">
      <dgm:prSet custT="1"/>
      <dgm:spPr>
        <a:ln>
          <a:solidFill>
            <a:schemeClr val="bg1">
              <a:lumMod val="90000"/>
            </a:schemeClr>
          </a:solidFill>
        </a:ln>
      </dgm:spPr>
      <dgm:t>
        <a:bodyPr/>
        <a:lstStyle/>
        <a:p>
          <a:pPr rtl="0"/>
          <a:r>
            <a:rPr lang="en-US" sz="3200" dirty="0" smtClean="0"/>
            <a:t>Provide multiple methods of </a:t>
          </a:r>
          <a:r>
            <a:rPr lang="en-US" sz="3200" i="1" dirty="0" smtClean="0"/>
            <a:t>expression and action</a:t>
          </a:r>
          <a:r>
            <a:rPr lang="en-US" sz="2800" dirty="0" smtClean="0"/>
            <a:t>. </a:t>
          </a:r>
          <a:endParaRPr lang="en-US" sz="2800" dirty="0"/>
        </a:p>
      </dgm:t>
    </dgm:pt>
    <dgm:pt modelId="{44DDD173-D986-4AA6-8950-0CA471D751D3}" type="parTrans" cxnId="{8110DBBC-69A1-455C-90F1-423F77547F72}">
      <dgm:prSet/>
      <dgm:spPr/>
      <dgm:t>
        <a:bodyPr/>
        <a:lstStyle/>
        <a:p>
          <a:endParaRPr lang="en-US" sz="1600"/>
        </a:p>
      </dgm:t>
    </dgm:pt>
    <dgm:pt modelId="{1CB055F5-68E2-4FF3-8001-9EC614FB605B}" type="sibTrans" cxnId="{8110DBBC-69A1-455C-90F1-423F77547F72}">
      <dgm:prSet/>
      <dgm:spPr/>
      <dgm:t>
        <a:bodyPr/>
        <a:lstStyle/>
        <a:p>
          <a:endParaRPr lang="en-US" sz="1600"/>
        </a:p>
      </dgm:t>
    </dgm:pt>
    <dgm:pt modelId="{F55B7CFB-689B-4BB5-93ED-FF629939F13C}">
      <dgm:prSet custT="1"/>
      <dgm:spPr>
        <a:ln>
          <a:solidFill>
            <a:schemeClr val="bg1">
              <a:lumMod val="90000"/>
            </a:schemeClr>
          </a:solidFill>
        </a:ln>
      </dgm:spPr>
      <dgm:t>
        <a:bodyPr/>
        <a:lstStyle/>
        <a:p>
          <a:pPr rtl="0"/>
          <a:r>
            <a:rPr lang="en-US" sz="3200" dirty="0" smtClean="0"/>
            <a:t>Provide multiple, flexible options for </a:t>
          </a:r>
          <a:r>
            <a:rPr lang="en-US" sz="3200" i="1" dirty="0" smtClean="0"/>
            <a:t>engagement</a:t>
          </a:r>
          <a:r>
            <a:rPr lang="en-US" sz="2800" dirty="0" smtClean="0"/>
            <a:t>.</a:t>
          </a:r>
          <a:endParaRPr lang="en-US" sz="2800" dirty="0"/>
        </a:p>
      </dgm:t>
    </dgm:pt>
    <dgm:pt modelId="{82BC6BE8-283B-4774-A356-464FD04D6026}" type="parTrans" cxnId="{A94C4F97-CB88-4471-ABE7-62F8E01AEC50}">
      <dgm:prSet/>
      <dgm:spPr/>
      <dgm:t>
        <a:bodyPr/>
        <a:lstStyle/>
        <a:p>
          <a:endParaRPr lang="en-US" sz="1600"/>
        </a:p>
      </dgm:t>
    </dgm:pt>
    <dgm:pt modelId="{50E9558F-F13A-42EE-A9A8-FE904B1415D9}" type="sibTrans" cxnId="{A94C4F97-CB88-4471-ABE7-62F8E01AEC50}">
      <dgm:prSet/>
      <dgm:spPr/>
      <dgm:t>
        <a:bodyPr/>
        <a:lstStyle/>
        <a:p>
          <a:endParaRPr lang="en-US" sz="1600"/>
        </a:p>
      </dgm:t>
    </dgm:pt>
    <dgm:pt modelId="{F81BB5E5-1A22-40BA-B15D-F5902E770269}" type="pres">
      <dgm:prSet presAssocID="{A5CF0002-B12F-4F3F-9D8C-E2EA71951A48}" presName="linear" presStyleCnt="0">
        <dgm:presLayoutVars>
          <dgm:dir/>
          <dgm:animLvl val="lvl"/>
          <dgm:resizeHandles val="exact"/>
        </dgm:presLayoutVars>
      </dgm:prSet>
      <dgm:spPr/>
      <dgm:t>
        <a:bodyPr/>
        <a:lstStyle/>
        <a:p>
          <a:endParaRPr lang="en-US"/>
        </a:p>
      </dgm:t>
    </dgm:pt>
    <dgm:pt modelId="{58F7A25D-0716-42B7-B621-4DF409253DBF}" type="pres">
      <dgm:prSet presAssocID="{5BD6AD9B-7007-4367-A68B-17BE040C1B63}" presName="parentLin" presStyleCnt="0"/>
      <dgm:spPr/>
    </dgm:pt>
    <dgm:pt modelId="{51290C03-22C0-421F-8495-4DD0C43A70EC}" type="pres">
      <dgm:prSet presAssocID="{5BD6AD9B-7007-4367-A68B-17BE040C1B63}" presName="parentLeftMargin" presStyleLbl="node1" presStyleIdx="0" presStyleCnt="3"/>
      <dgm:spPr/>
      <dgm:t>
        <a:bodyPr/>
        <a:lstStyle/>
        <a:p>
          <a:endParaRPr lang="en-US"/>
        </a:p>
      </dgm:t>
    </dgm:pt>
    <dgm:pt modelId="{88DAB2F9-1EE3-4C3D-8911-6F0E5289821A}" type="pres">
      <dgm:prSet presAssocID="{5BD6AD9B-7007-4367-A68B-17BE040C1B63}" presName="parentText" presStyleLbl="node1" presStyleIdx="0" presStyleCnt="3">
        <dgm:presLayoutVars>
          <dgm:chMax val="0"/>
          <dgm:bulletEnabled val="1"/>
        </dgm:presLayoutVars>
      </dgm:prSet>
      <dgm:spPr/>
      <dgm:t>
        <a:bodyPr/>
        <a:lstStyle/>
        <a:p>
          <a:endParaRPr lang="en-US"/>
        </a:p>
      </dgm:t>
    </dgm:pt>
    <dgm:pt modelId="{72321C3E-7CE2-4708-80CE-CC9C1B4C6405}" type="pres">
      <dgm:prSet presAssocID="{5BD6AD9B-7007-4367-A68B-17BE040C1B63}" presName="negativeSpace" presStyleCnt="0"/>
      <dgm:spPr/>
    </dgm:pt>
    <dgm:pt modelId="{231500E1-372C-453D-9079-78CD2831A895}" type="pres">
      <dgm:prSet presAssocID="{5BD6AD9B-7007-4367-A68B-17BE040C1B63}" presName="childText" presStyleLbl="conFgAcc1" presStyleIdx="0" presStyleCnt="3" custLinFactY="-422" custLinFactNeighborY="-100000">
        <dgm:presLayoutVars>
          <dgm:bulletEnabled val="1"/>
        </dgm:presLayoutVars>
      </dgm:prSet>
      <dgm:spPr/>
      <dgm:t>
        <a:bodyPr/>
        <a:lstStyle/>
        <a:p>
          <a:endParaRPr lang="en-US"/>
        </a:p>
      </dgm:t>
    </dgm:pt>
    <dgm:pt modelId="{DEEF39AD-7A7D-4BB7-858B-79F0B96818B0}" type="pres">
      <dgm:prSet presAssocID="{6A732D86-930A-4E47-9E6D-044785C3CE33}" presName="spaceBetweenRectangles" presStyleCnt="0"/>
      <dgm:spPr/>
    </dgm:pt>
    <dgm:pt modelId="{48E517F9-019E-4E35-B644-6897A75DD6D6}" type="pres">
      <dgm:prSet presAssocID="{ED5657DA-B75D-4C56-A65C-01563267A8F4}" presName="parentLin" presStyleCnt="0"/>
      <dgm:spPr/>
    </dgm:pt>
    <dgm:pt modelId="{2F08BEF2-B53C-4F41-A055-98126FF63552}" type="pres">
      <dgm:prSet presAssocID="{ED5657DA-B75D-4C56-A65C-01563267A8F4}" presName="parentLeftMargin" presStyleLbl="node1" presStyleIdx="0" presStyleCnt="3"/>
      <dgm:spPr/>
      <dgm:t>
        <a:bodyPr/>
        <a:lstStyle/>
        <a:p>
          <a:endParaRPr lang="en-US"/>
        </a:p>
      </dgm:t>
    </dgm:pt>
    <dgm:pt modelId="{AD2E737B-3D0D-4B6D-86FD-86C5632F2473}" type="pres">
      <dgm:prSet presAssocID="{ED5657DA-B75D-4C56-A65C-01563267A8F4}" presName="parentText" presStyleLbl="node1" presStyleIdx="1" presStyleCnt="3" custLinFactNeighborX="-16000" custLinFactNeighborY="-30976">
        <dgm:presLayoutVars>
          <dgm:chMax val="0"/>
          <dgm:bulletEnabled val="1"/>
        </dgm:presLayoutVars>
      </dgm:prSet>
      <dgm:spPr/>
      <dgm:t>
        <a:bodyPr/>
        <a:lstStyle/>
        <a:p>
          <a:endParaRPr lang="en-US"/>
        </a:p>
      </dgm:t>
    </dgm:pt>
    <dgm:pt modelId="{7C651A27-11FC-43C2-9F99-C2539B4711CE}" type="pres">
      <dgm:prSet presAssocID="{ED5657DA-B75D-4C56-A65C-01563267A8F4}" presName="negativeSpace" presStyleCnt="0"/>
      <dgm:spPr/>
    </dgm:pt>
    <dgm:pt modelId="{BB21265A-DBE3-4FA4-A19D-F54B715F4B92}" type="pres">
      <dgm:prSet presAssocID="{ED5657DA-B75D-4C56-A65C-01563267A8F4}" presName="childText" presStyleLbl="conFgAcc1" presStyleIdx="1" presStyleCnt="3">
        <dgm:presLayoutVars>
          <dgm:bulletEnabled val="1"/>
        </dgm:presLayoutVars>
      </dgm:prSet>
      <dgm:spPr/>
      <dgm:t>
        <a:bodyPr/>
        <a:lstStyle/>
        <a:p>
          <a:endParaRPr lang="en-US"/>
        </a:p>
      </dgm:t>
    </dgm:pt>
    <dgm:pt modelId="{1D41FBFB-B564-4AA7-B45A-FF5416EE66A4}" type="pres">
      <dgm:prSet presAssocID="{D04E44E8-CEAE-4A8C-BE49-30D79E527E50}" presName="spaceBetweenRectangles" presStyleCnt="0"/>
      <dgm:spPr/>
    </dgm:pt>
    <dgm:pt modelId="{1B2BD643-2146-4D3D-9BCB-4D09ED0EF436}" type="pres">
      <dgm:prSet presAssocID="{67762C2C-70DE-41DC-970F-24AF7AE920EF}" presName="parentLin" presStyleCnt="0"/>
      <dgm:spPr/>
    </dgm:pt>
    <dgm:pt modelId="{9C40CA6F-BBA5-4C65-B0DA-2DE15A57A396}" type="pres">
      <dgm:prSet presAssocID="{67762C2C-70DE-41DC-970F-24AF7AE920EF}" presName="parentLeftMargin" presStyleLbl="node1" presStyleIdx="1" presStyleCnt="3"/>
      <dgm:spPr/>
      <dgm:t>
        <a:bodyPr/>
        <a:lstStyle/>
        <a:p>
          <a:endParaRPr lang="en-US"/>
        </a:p>
      </dgm:t>
    </dgm:pt>
    <dgm:pt modelId="{5F3E0F70-7A9F-4B76-9499-437C98CBC048}" type="pres">
      <dgm:prSet presAssocID="{67762C2C-70DE-41DC-970F-24AF7AE920EF}" presName="parentText" presStyleLbl="node1" presStyleIdx="2" presStyleCnt="3">
        <dgm:presLayoutVars>
          <dgm:chMax val="0"/>
          <dgm:bulletEnabled val="1"/>
        </dgm:presLayoutVars>
      </dgm:prSet>
      <dgm:spPr/>
      <dgm:t>
        <a:bodyPr/>
        <a:lstStyle/>
        <a:p>
          <a:endParaRPr lang="en-US"/>
        </a:p>
      </dgm:t>
    </dgm:pt>
    <dgm:pt modelId="{143121C9-51B0-443B-A2B4-929F83ACAE32}" type="pres">
      <dgm:prSet presAssocID="{67762C2C-70DE-41DC-970F-24AF7AE920EF}" presName="negativeSpace" presStyleCnt="0"/>
      <dgm:spPr/>
    </dgm:pt>
    <dgm:pt modelId="{D034A051-1CCB-49E2-9686-AA7236572AE1}" type="pres">
      <dgm:prSet presAssocID="{67762C2C-70DE-41DC-970F-24AF7AE920EF}" presName="childText" presStyleLbl="conFgAcc1" presStyleIdx="2" presStyleCnt="3">
        <dgm:presLayoutVars>
          <dgm:bulletEnabled val="1"/>
        </dgm:presLayoutVars>
      </dgm:prSet>
      <dgm:spPr/>
      <dgm:t>
        <a:bodyPr/>
        <a:lstStyle/>
        <a:p>
          <a:endParaRPr lang="en-US"/>
        </a:p>
      </dgm:t>
    </dgm:pt>
  </dgm:ptLst>
  <dgm:cxnLst>
    <dgm:cxn modelId="{96FDDFA2-5210-42F8-B5F0-A2497A1DEB9B}" srcId="{A5CF0002-B12F-4F3F-9D8C-E2EA71951A48}" destId="{5BD6AD9B-7007-4367-A68B-17BE040C1B63}" srcOrd="0" destOrd="0" parTransId="{8D8BD5BB-C100-4054-9B48-E7494A7DF7C5}" sibTransId="{6A732D86-930A-4E47-9E6D-044785C3CE33}"/>
    <dgm:cxn modelId="{AE5684EF-03A1-4544-8C10-D1A2EC0862F2}" type="presOf" srcId="{5BD6AD9B-7007-4367-A68B-17BE040C1B63}" destId="{88DAB2F9-1EE3-4C3D-8911-6F0E5289821A}" srcOrd="1" destOrd="0" presId="urn:microsoft.com/office/officeart/2005/8/layout/list1"/>
    <dgm:cxn modelId="{EC45F60B-E773-4EE6-9999-C0E50A07D614}" type="presOf" srcId="{2825BEB8-EB38-4333-84D3-A4086C12DBAC}" destId="{BB21265A-DBE3-4FA4-A19D-F54B715F4B92}" srcOrd="0" destOrd="0" presId="urn:microsoft.com/office/officeart/2005/8/layout/list1"/>
    <dgm:cxn modelId="{ECCA7E65-A232-4D50-BC87-6C7826F8D0A6}" srcId="{5BD6AD9B-7007-4367-A68B-17BE040C1B63}" destId="{3063AE67-2891-4963-A34D-48759FD9BDE7}" srcOrd="0" destOrd="0" parTransId="{0FE23275-50F8-43CD-8345-636B93E58D4C}" sibTransId="{06A4B099-6413-4206-8316-50C064AFADAF}"/>
    <dgm:cxn modelId="{3CF938D8-2C0C-4675-A540-F69FFDA0DA6F}" type="presOf" srcId="{ED5657DA-B75D-4C56-A65C-01563267A8F4}" destId="{2F08BEF2-B53C-4F41-A055-98126FF63552}" srcOrd="0" destOrd="0" presId="urn:microsoft.com/office/officeart/2005/8/layout/list1"/>
    <dgm:cxn modelId="{A94C4F97-CB88-4471-ABE7-62F8E01AEC50}" srcId="{67762C2C-70DE-41DC-970F-24AF7AE920EF}" destId="{F55B7CFB-689B-4BB5-93ED-FF629939F13C}" srcOrd="0" destOrd="0" parTransId="{82BC6BE8-283B-4774-A356-464FD04D6026}" sibTransId="{50E9558F-F13A-42EE-A9A8-FE904B1415D9}"/>
    <dgm:cxn modelId="{87752CF7-42AD-4573-8629-0C1E00174A4E}" type="presOf" srcId="{5BD6AD9B-7007-4367-A68B-17BE040C1B63}" destId="{51290C03-22C0-421F-8495-4DD0C43A70EC}" srcOrd="0" destOrd="0" presId="urn:microsoft.com/office/officeart/2005/8/layout/list1"/>
    <dgm:cxn modelId="{5A667AE9-1BDD-4063-AA1D-4E0F932E5213}" type="presOf" srcId="{3063AE67-2891-4963-A34D-48759FD9BDE7}" destId="{231500E1-372C-453D-9079-78CD2831A895}" srcOrd="0" destOrd="0" presId="urn:microsoft.com/office/officeart/2005/8/layout/list1"/>
    <dgm:cxn modelId="{399FCC26-264B-42B4-AB48-AF302C94955F}" type="presOf" srcId="{67762C2C-70DE-41DC-970F-24AF7AE920EF}" destId="{9C40CA6F-BBA5-4C65-B0DA-2DE15A57A396}" srcOrd="0" destOrd="0" presId="urn:microsoft.com/office/officeart/2005/8/layout/list1"/>
    <dgm:cxn modelId="{F005BABF-D775-4235-BE93-96F50655F71A}" type="presOf" srcId="{F55B7CFB-689B-4BB5-93ED-FF629939F13C}" destId="{D034A051-1CCB-49E2-9686-AA7236572AE1}" srcOrd="0" destOrd="0" presId="urn:microsoft.com/office/officeart/2005/8/layout/list1"/>
    <dgm:cxn modelId="{8110DBBC-69A1-455C-90F1-423F77547F72}" srcId="{ED5657DA-B75D-4C56-A65C-01563267A8F4}" destId="{2825BEB8-EB38-4333-84D3-A4086C12DBAC}" srcOrd="0" destOrd="0" parTransId="{44DDD173-D986-4AA6-8950-0CA471D751D3}" sibTransId="{1CB055F5-68E2-4FF3-8001-9EC614FB605B}"/>
    <dgm:cxn modelId="{305DAEB0-EED3-443F-9248-1256F77B3562}" srcId="{A5CF0002-B12F-4F3F-9D8C-E2EA71951A48}" destId="{67762C2C-70DE-41DC-970F-24AF7AE920EF}" srcOrd="2" destOrd="0" parTransId="{751D4093-05AF-4057-A707-D468586E4404}" sibTransId="{CB5C4A92-2300-46CD-ADB1-5C8E682FFA7C}"/>
    <dgm:cxn modelId="{B683680A-A7B5-4A5F-A807-BC45D7DD32E2}" type="presOf" srcId="{A5CF0002-B12F-4F3F-9D8C-E2EA71951A48}" destId="{F81BB5E5-1A22-40BA-B15D-F5902E770269}" srcOrd="0" destOrd="0" presId="urn:microsoft.com/office/officeart/2005/8/layout/list1"/>
    <dgm:cxn modelId="{F14EDCF0-49EC-4ED5-A8D2-A869130C4CBA}" type="presOf" srcId="{ED5657DA-B75D-4C56-A65C-01563267A8F4}" destId="{AD2E737B-3D0D-4B6D-86FD-86C5632F2473}" srcOrd="1" destOrd="0" presId="urn:microsoft.com/office/officeart/2005/8/layout/list1"/>
    <dgm:cxn modelId="{8AE46EE9-4470-4B5E-BA94-F75282BF23E8}" srcId="{A5CF0002-B12F-4F3F-9D8C-E2EA71951A48}" destId="{ED5657DA-B75D-4C56-A65C-01563267A8F4}" srcOrd="1" destOrd="0" parTransId="{9C98DBBE-9FB2-4555-A73A-C7BD219EE51E}" sibTransId="{D04E44E8-CEAE-4A8C-BE49-30D79E527E50}"/>
    <dgm:cxn modelId="{9AC2123C-98B8-42FC-B7A6-CDC45FCECC41}" type="presOf" srcId="{67762C2C-70DE-41DC-970F-24AF7AE920EF}" destId="{5F3E0F70-7A9F-4B76-9499-437C98CBC048}" srcOrd="1" destOrd="0" presId="urn:microsoft.com/office/officeart/2005/8/layout/list1"/>
    <dgm:cxn modelId="{3A822E98-A38C-4264-B9A5-CC49682E213C}" type="presParOf" srcId="{F81BB5E5-1A22-40BA-B15D-F5902E770269}" destId="{58F7A25D-0716-42B7-B621-4DF409253DBF}" srcOrd="0" destOrd="0" presId="urn:microsoft.com/office/officeart/2005/8/layout/list1"/>
    <dgm:cxn modelId="{A1AF6B17-A68A-4D0B-8329-5A1BF61D3D23}" type="presParOf" srcId="{58F7A25D-0716-42B7-B621-4DF409253DBF}" destId="{51290C03-22C0-421F-8495-4DD0C43A70EC}" srcOrd="0" destOrd="0" presId="urn:microsoft.com/office/officeart/2005/8/layout/list1"/>
    <dgm:cxn modelId="{C101DFBA-236A-4108-AD57-89052A89F4AB}" type="presParOf" srcId="{58F7A25D-0716-42B7-B621-4DF409253DBF}" destId="{88DAB2F9-1EE3-4C3D-8911-6F0E5289821A}" srcOrd="1" destOrd="0" presId="urn:microsoft.com/office/officeart/2005/8/layout/list1"/>
    <dgm:cxn modelId="{2F3D750B-ED75-4D3F-8663-FE4700828520}" type="presParOf" srcId="{F81BB5E5-1A22-40BA-B15D-F5902E770269}" destId="{72321C3E-7CE2-4708-80CE-CC9C1B4C6405}" srcOrd="1" destOrd="0" presId="urn:microsoft.com/office/officeart/2005/8/layout/list1"/>
    <dgm:cxn modelId="{B36931FF-F2F4-4339-9C97-D93F38FE3A2F}" type="presParOf" srcId="{F81BB5E5-1A22-40BA-B15D-F5902E770269}" destId="{231500E1-372C-453D-9079-78CD2831A895}" srcOrd="2" destOrd="0" presId="urn:microsoft.com/office/officeart/2005/8/layout/list1"/>
    <dgm:cxn modelId="{F958CE13-EC00-4381-8B20-FF2EC5EC8449}" type="presParOf" srcId="{F81BB5E5-1A22-40BA-B15D-F5902E770269}" destId="{DEEF39AD-7A7D-4BB7-858B-79F0B96818B0}" srcOrd="3" destOrd="0" presId="urn:microsoft.com/office/officeart/2005/8/layout/list1"/>
    <dgm:cxn modelId="{C71C4A4C-937F-4CB8-A982-9B7D81E14AD2}" type="presParOf" srcId="{F81BB5E5-1A22-40BA-B15D-F5902E770269}" destId="{48E517F9-019E-4E35-B644-6897A75DD6D6}" srcOrd="4" destOrd="0" presId="urn:microsoft.com/office/officeart/2005/8/layout/list1"/>
    <dgm:cxn modelId="{207977C4-1E8B-4C96-9ABD-D3D634CAF782}" type="presParOf" srcId="{48E517F9-019E-4E35-B644-6897A75DD6D6}" destId="{2F08BEF2-B53C-4F41-A055-98126FF63552}" srcOrd="0" destOrd="0" presId="urn:microsoft.com/office/officeart/2005/8/layout/list1"/>
    <dgm:cxn modelId="{59666424-27CC-47EA-B868-EB6BE8F96DF3}" type="presParOf" srcId="{48E517F9-019E-4E35-B644-6897A75DD6D6}" destId="{AD2E737B-3D0D-4B6D-86FD-86C5632F2473}" srcOrd="1" destOrd="0" presId="urn:microsoft.com/office/officeart/2005/8/layout/list1"/>
    <dgm:cxn modelId="{73B1B8F1-E345-41E2-8AED-B5B564ECAB11}" type="presParOf" srcId="{F81BB5E5-1A22-40BA-B15D-F5902E770269}" destId="{7C651A27-11FC-43C2-9F99-C2539B4711CE}" srcOrd="5" destOrd="0" presId="urn:microsoft.com/office/officeart/2005/8/layout/list1"/>
    <dgm:cxn modelId="{7E2DA8C0-526B-4ACD-ABC5-4444195205DC}" type="presParOf" srcId="{F81BB5E5-1A22-40BA-B15D-F5902E770269}" destId="{BB21265A-DBE3-4FA4-A19D-F54B715F4B92}" srcOrd="6" destOrd="0" presId="urn:microsoft.com/office/officeart/2005/8/layout/list1"/>
    <dgm:cxn modelId="{01324F02-3819-464D-8A2E-8D82B8054D2E}" type="presParOf" srcId="{F81BB5E5-1A22-40BA-B15D-F5902E770269}" destId="{1D41FBFB-B564-4AA7-B45A-FF5416EE66A4}" srcOrd="7" destOrd="0" presId="urn:microsoft.com/office/officeart/2005/8/layout/list1"/>
    <dgm:cxn modelId="{4B9EDD68-2933-4F8B-8141-E85C03082A8E}" type="presParOf" srcId="{F81BB5E5-1A22-40BA-B15D-F5902E770269}" destId="{1B2BD643-2146-4D3D-9BCB-4D09ED0EF436}" srcOrd="8" destOrd="0" presId="urn:microsoft.com/office/officeart/2005/8/layout/list1"/>
    <dgm:cxn modelId="{1523E1A2-9F63-43E5-B5F9-E8CC5E2843D6}" type="presParOf" srcId="{1B2BD643-2146-4D3D-9BCB-4D09ED0EF436}" destId="{9C40CA6F-BBA5-4C65-B0DA-2DE15A57A396}" srcOrd="0" destOrd="0" presId="urn:microsoft.com/office/officeart/2005/8/layout/list1"/>
    <dgm:cxn modelId="{37268CEB-6A42-432E-8E85-38195A138AF3}" type="presParOf" srcId="{1B2BD643-2146-4D3D-9BCB-4D09ED0EF436}" destId="{5F3E0F70-7A9F-4B76-9499-437C98CBC048}" srcOrd="1" destOrd="0" presId="urn:microsoft.com/office/officeart/2005/8/layout/list1"/>
    <dgm:cxn modelId="{D297D2C4-4017-43C0-B9BC-C7ED8D6FAD2F}" type="presParOf" srcId="{F81BB5E5-1A22-40BA-B15D-F5902E770269}" destId="{143121C9-51B0-443B-A2B4-929F83ACAE32}" srcOrd="9" destOrd="0" presId="urn:microsoft.com/office/officeart/2005/8/layout/list1"/>
    <dgm:cxn modelId="{B9BB525C-ABC2-4CE3-B776-07FCF42A88DE}" type="presParOf" srcId="{F81BB5E5-1A22-40BA-B15D-F5902E770269}" destId="{D034A051-1CCB-49E2-9686-AA7236572AE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110F48-144A-4B7C-AA19-3018E24CDDC7}" type="doc">
      <dgm:prSet loTypeId="urn:microsoft.com/office/officeart/2005/8/layout/hList7#2" loCatId="list" qsTypeId="urn:microsoft.com/office/officeart/2005/8/quickstyle/simple1" qsCatId="simple" csTypeId="urn:microsoft.com/office/officeart/2005/8/colors/accent0_1" csCatId="mainScheme" phldr="1"/>
      <dgm:spPr/>
    </dgm:pt>
    <dgm:pt modelId="{D48D1067-9E4E-4B00-BB21-15D9D0D2305C}">
      <dgm:prSet phldrT="[Text]" custT="1"/>
      <dgm:spPr/>
      <dgm:t>
        <a:bodyPr/>
        <a:lstStyle/>
        <a:p>
          <a:r>
            <a:rPr lang="en-US" sz="1900" b="0" dirty="0" smtClean="0">
              <a:solidFill>
                <a:schemeClr val="tx1"/>
              </a:solidFill>
              <a:latin typeface="+mn-lt"/>
            </a:rPr>
            <a:t>SEQUENCE</a:t>
          </a:r>
          <a:endParaRPr lang="en-US" sz="1900" b="0" dirty="0">
            <a:solidFill>
              <a:schemeClr val="tx1"/>
            </a:solidFill>
            <a:latin typeface="+mn-lt"/>
          </a:endParaRPr>
        </a:p>
      </dgm:t>
    </dgm:pt>
    <dgm:pt modelId="{85B3D78F-64E6-4258-A4ED-8DDD1D241B10}" type="parTrans" cxnId="{3AC63AA7-8276-482E-9DA8-F948A3CBE97D}">
      <dgm:prSet/>
      <dgm:spPr/>
      <dgm:t>
        <a:bodyPr/>
        <a:lstStyle/>
        <a:p>
          <a:endParaRPr lang="en-US"/>
        </a:p>
      </dgm:t>
    </dgm:pt>
    <dgm:pt modelId="{7B43E986-D8FB-4D78-9A6A-9C60750E0D73}" type="sibTrans" cxnId="{3AC63AA7-8276-482E-9DA8-F948A3CBE97D}">
      <dgm:prSet/>
      <dgm:spPr/>
      <dgm:t>
        <a:bodyPr/>
        <a:lstStyle/>
        <a:p>
          <a:endParaRPr lang="en-US"/>
        </a:p>
      </dgm:t>
    </dgm:pt>
    <dgm:pt modelId="{342AE50D-06E3-48CE-BC74-84DADAB6966E}">
      <dgm:prSet phldrT="[Text]" custT="1"/>
      <dgm:spPr/>
      <dgm:t>
        <a:bodyPr/>
        <a:lstStyle/>
        <a:p>
          <a:r>
            <a:rPr lang="en-US" sz="1900" b="0" dirty="0" smtClean="0">
              <a:solidFill>
                <a:schemeClr val="tx1"/>
              </a:solidFill>
              <a:latin typeface="+mn-lt"/>
            </a:rPr>
            <a:t>CONCEPT</a:t>
          </a:r>
        </a:p>
        <a:p>
          <a:r>
            <a:rPr lang="en-US" sz="1900" b="0" dirty="0" smtClean="0">
              <a:solidFill>
                <a:schemeClr val="tx1"/>
              </a:solidFill>
              <a:latin typeface="+mn-lt"/>
            </a:rPr>
            <a:t>DEVELOP-MENT</a:t>
          </a:r>
          <a:endParaRPr lang="en-US" sz="1900" b="0" dirty="0">
            <a:solidFill>
              <a:schemeClr val="tx1"/>
            </a:solidFill>
            <a:latin typeface="+mn-lt"/>
          </a:endParaRPr>
        </a:p>
      </dgm:t>
    </dgm:pt>
    <dgm:pt modelId="{D9E36CD5-B727-454F-BB72-BC824C28D2C5}" type="parTrans" cxnId="{80D964CD-8695-4932-9F4F-E32800EBA030}">
      <dgm:prSet/>
      <dgm:spPr/>
      <dgm:t>
        <a:bodyPr/>
        <a:lstStyle/>
        <a:p>
          <a:endParaRPr lang="en-US"/>
        </a:p>
      </dgm:t>
    </dgm:pt>
    <dgm:pt modelId="{74051191-BD20-455D-B61A-ADBBA227D0BD}" type="sibTrans" cxnId="{80D964CD-8695-4932-9F4F-E32800EBA030}">
      <dgm:prSet/>
      <dgm:spPr/>
      <dgm:t>
        <a:bodyPr/>
        <a:lstStyle/>
        <a:p>
          <a:endParaRPr lang="en-US"/>
        </a:p>
      </dgm:t>
    </dgm:pt>
    <dgm:pt modelId="{7C1073A1-FB5F-47DA-95BF-1FCEEBC567E9}">
      <dgm:prSet phldrT="[Text]" custT="1"/>
      <dgm:spPr/>
      <dgm:t>
        <a:bodyPr/>
        <a:lstStyle/>
        <a:p>
          <a:r>
            <a:rPr lang="en-US" sz="1900" b="0" dirty="0" smtClean="0">
              <a:solidFill>
                <a:schemeClr val="tx1"/>
              </a:solidFill>
              <a:latin typeface="+mn-lt"/>
            </a:rPr>
            <a:t>COMPARE/</a:t>
          </a:r>
        </a:p>
        <a:p>
          <a:r>
            <a:rPr lang="en-US" sz="1900" b="0" dirty="0" smtClean="0">
              <a:solidFill>
                <a:schemeClr val="tx1"/>
              </a:solidFill>
              <a:latin typeface="+mn-lt"/>
            </a:rPr>
            <a:t>CONTRAST</a:t>
          </a:r>
          <a:endParaRPr lang="en-US" sz="1900" b="0" dirty="0">
            <a:solidFill>
              <a:schemeClr val="tx1"/>
            </a:solidFill>
            <a:latin typeface="+mn-lt"/>
          </a:endParaRPr>
        </a:p>
      </dgm:t>
    </dgm:pt>
    <dgm:pt modelId="{9D60699C-DFE6-4B50-AFF8-D0305829225C}" type="parTrans" cxnId="{8B3BF84D-F2D7-4332-A230-E289B012D72A}">
      <dgm:prSet/>
      <dgm:spPr/>
      <dgm:t>
        <a:bodyPr/>
        <a:lstStyle/>
        <a:p>
          <a:endParaRPr lang="en-US"/>
        </a:p>
      </dgm:t>
    </dgm:pt>
    <dgm:pt modelId="{08F5CF4D-D7D7-4959-8B81-DD0EDAFF93FB}" type="sibTrans" cxnId="{8B3BF84D-F2D7-4332-A230-E289B012D72A}">
      <dgm:prSet/>
      <dgm:spPr/>
      <dgm:t>
        <a:bodyPr/>
        <a:lstStyle/>
        <a:p>
          <a:endParaRPr lang="en-US"/>
        </a:p>
      </dgm:t>
    </dgm:pt>
    <dgm:pt modelId="{D5240605-6AB1-42F4-9FF2-CB98E832FF9F}">
      <dgm:prSet custT="1"/>
      <dgm:spPr/>
      <dgm:t>
        <a:bodyPr/>
        <a:lstStyle/>
        <a:p>
          <a:r>
            <a:rPr lang="en-US" sz="1800" b="0" dirty="0" smtClean="0">
              <a:solidFill>
                <a:schemeClr val="tx1"/>
              </a:solidFill>
              <a:latin typeface="+mn-lt"/>
            </a:rPr>
            <a:t>EVALUATION</a:t>
          </a:r>
          <a:endParaRPr lang="en-US" sz="1800" b="0" dirty="0">
            <a:solidFill>
              <a:schemeClr val="tx1"/>
            </a:solidFill>
            <a:latin typeface="+mn-lt"/>
          </a:endParaRPr>
        </a:p>
      </dgm:t>
    </dgm:pt>
    <dgm:pt modelId="{508DD378-2204-42A8-AA46-42BC1267192A}" type="parTrans" cxnId="{E8197FBC-2B4E-41BE-80AE-05F9D034E4FB}">
      <dgm:prSet/>
      <dgm:spPr/>
      <dgm:t>
        <a:bodyPr/>
        <a:lstStyle/>
        <a:p>
          <a:endParaRPr lang="en-US"/>
        </a:p>
      </dgm:t>
    </dgm:pt>
    <dgm:pt modelId="{C2A0C87A-812A-4E52-BD3F-4A0067E0ED41}" type="sibTrans" cxnId="{E8197FBC-2B4E-41BE-80AE-05F9D034E4FB}">
      <dgm:prSet/>
      <dgm:spPr/>
      <dgm:t>
        <a:bodyPr/>
        <a:lstStyle/>
        <a:p>
          <a:endParaRPr lang="en-US"/>
        </a:p>
      </dgm:t>
    </dgm:pt>
    <dgm:pt modelId="{50DD1204-1363-4AB2-8800-8738941B669E}">
      <dgm:prSet custT="1"/>
      <dgm:spPr/>
      <dgm:t>
        <a:bodyPr/>
        <a:lstStyle/>
        <a:p>
          <a:r>
            <a:rPr lang="en-US" sz="1900" b="0" dirty="0" smtClean="0">
              <a:solidFill>
                <a:schemeClr val="tx1"/>
              </a:solidFill>
              <a:latin typeface="+mn-lt"/>
            </a:rPr>
            <a:t>RELATIONAL</a:t>
          </a:r>
          <a:endParaRPr lang="en-US" sz="1900" b="0" dirty="0">
            <a:solidFill>
              <a:schemeClr val="tx1"/>
            </a:solidFill>
            <a:latin typeface="+mn-lt"/>
          </a:endParaRPr>
        </a:p>
      </dgm:t>
    </dgm:pt>
    <dgm:pt modelId="{EBA9CC0D-4AEE-4F3D-85C6-B0D9F00CF6A6}" type="parTrans" cxnId="{327B78A3-B186-42C2-8A7F-55194D357B96}">
      <dgm:prSet/>
      <dgm:spPr/>
      <dgm:t>
        <a:bodyPr/>
        <a:lstStyle/>
        <a:p>
          <a:endParaRPr lang="en-US"/>
        </a:p>
      </dgm:t>
    </dgm:pt>
    <dgm:pt modelId="{A5BCF3A3-7634-408B-A087-E55622328CB0}" type="sibTrans" cxnId="{327B78A3-B186-42C2-8A7F-55194D357B96}">
      <dgm:prSet/>
      <dgm:spPr/>
      <dgm:t>
        <a:bodyPr/>
        <a:lstStyle/>
        <a:p>
          <a:endParaRPr lang="en-US"/>
        </a:p>
      </dgm:t>
    </dgm:pt>
    <dgm:pt modelId="{37263A19-0273-4FEF-A3FF-EC3548CDFFC8}">
      <dgm:prSet custT="1"/>
      <dgm:spPr/>
      <dgm:t>
        <a:bodyPr/>
        <a:lstStyle/>
        <a:p>
          <a:r>
            <a:rPr lang="en-US" sz="1900" b="0" dirty="0" smtClean="0">
              <a:solidFill>
                <a:schemeClr val="tx1">
                  <a:lumMod val="50000"/>
                </a:schemeClr>
              </a:solidFill>
              <a:latin typeface="+mn-lt"/>
            </a:rPr>
            <a:t>CATEGORIZE/</a:t>
          </a:r>
        </a:p>
        <a:p>
          <a:r>
            <a:rPr lang="en-US" sz="1900" b="0" dirty="0" smtClean="0">
              <a:solidFill>
                <a:schemeClr val="tx1">
                  <a:lumMod val="50000"/>
                </a:schemeClr>
              </a:solidFill>
              <a:latin typeface="+mn-lt"/>
            </a:rPr>
            <a:t>CLASSIFY</a:t>
          </a:r>
          <a:endParaRPr lang="en-US" sz="1900" b="0" dirty="0">
            <a:solidFill>
              <a:schemeClr val="tx1">
                <a:lumMod val="50000"/>
              </a:schemeClr>
            </a:solidFill>
            <a:latin typeface="+mn-lt"/>
          </a:endParaRPr>
        </a:p>
      </dgm:t>
    </dgm:pt>
    <dgm:pt modelId="{81C89F26-59D1-4D52-B31C-2B7F37B6BFE9}" type="sibTrans" cxnId="{2B31DDDE-5FBA-4BC3-97D2-4C9E6968390C}">
      <dgm:prSet/>
      <dgm:spPr/>
      <dgm:t>
        <a:bodyPr/>
        <a:lstStyle/>
        <a:p>
          <a:endParaRPr lang="en-US"/>
        </a:p>
      </dgm:t>
    </dgm:pt>
    <dgm:pt modelId="{814B6286-6664-4C56-8E57-2C5AA0EA6F6E}" type="parTrans" cxnId="{2B31DDDE-5FBA-4BC3-97D2-4C9E6968390C}">
      <dgm:prSet/>
      <dgm:spPr/>
      <dgm:t>
        <a:bodyPr/>
        <a:lstStyle/>
        <a:p>
          <a:endParaRPr lang="en-US"/>
        </a:p>
      </dgm:t>
    </dgm:pt>
    <dgm:pt modelId="{7E824B74-F4C5-4FC9-9051-3EB2EBC7B719}" type="pres">
      <dgm:prSet presAssocID="{D2110F48-144A-4B7C-AA19-3018E24CDDC7}" presName="Name0" presStyleCnt="0">
        <dgm:presLayoutVars>
          <dgm:dir/>
          <dgm:resizeHandles val="exact"/>
        </dgm:presLayoutVars>
      </dgm:prSet>
      <dgm:spPr/>
    </dgm:pt>
    <dgm:pt modelId="{E6618FEF-AA92-4124-8C7D-18C5CCC3932C}" type="pres">
      <dgm:prSet presAssocID="{D2110F48-144A-4B7C-AA19-3018E24CDDC7}" presName="fgShape" presStyleLbl="fgShp" presStyleIdx="0" presStyleCnt="1" custScaleX="95970" custScaleY="95820" custLinFactNeighborX="-4240" custLinFactNeighborY="-11898"/>
      <dgm:spPr>
        <a:prstGeom prst="rect">
          <a:avLst/>
        </a:prstGeom>
        <a:solidFill>
          <a:schemeClr val="bg2"/>
        </a:solidFill>
        <a:ln>
          <a:solidFill>
            <a:schemeClr val="tx1"/>
          </a:solidFill>
        </a:ln>
      </dgm:spPr>
      <dgm:t>
        <a:bodyPr/>
        <a:lstStyle/>
        <a:p>
          <a:endParaRPr lang="en-US"/>
        </a:p>
      </dgm:t>
    </dgm:pt>
    <dgm:pt modelId="{F3B8EEF6-C419-4745-98E2-89D57AB0057A}" type="pres">
      <dgm:prSet presAssocID="{D2110F48-144A-4B7C-AA19-3018E24CDDC7}" presName="linComp" presStyleCnt="0"/>
      <dgm:spPr/>
    </dgm:pt>
    <dgm:pt modelId="{A9645A8C-A5D6-4CFC-94E1-A891CEA8404F}" type="pres">
      <dgm:prSet presAssocID="{D48D1067-9E4E-4B00-BB21-15D9D0D2305C}" presName="compNode" presStyleCnt="0"/>
      <dgm:spPr/>
    </dgm:pt>
    <dgm:pt modelId="{E343A835-AE30-40E3-8EEF-552727927AC6}" type="pres">
      <dgm:prSet presAssocID="{D48D1067-9E4E-4B00-BB21-15D9D0D2305C}" presName="bkgdShape" presStyleLbl="node1" presStyleIdx="0" presStyleCnt="6"/>
      <dgm:spPr/>
      <dgm:t>
        <a:bodyPr/>
        <a:lstStyle/>
        <a:p>
          <a:endParaRPr lang="en-US"/>
        </a:p>
      </dgm:t>
    </dgm:pt>
    <dgm:pt modelId="{BEFA4580-9DD6-40BE-99F5-C3A15A7CDAC7}" type="pres">
      <dgm:prSet presAssocID="{D48D1067-9E4E-4B00-BB21-15D9D0D2305C}" presName="nodeTx" presStyleLbl="node1" presStyleIdx="0" presStyleCnt="6">
        <dgm:presLayoutVars>
          <dgm:bulletEnabled val="1"/>
        </dgm:presLayoutVars>
      </dgm:prSet>
      <dgm:spPr/>
      <dgm:t>
        <a:bodyPr/>
        <a:lstStyle/>
        <a:p>
          <a:endParaRPr lang="en-US"/>
        </a:p>
      </dgm:t>
    </dgm:pt>
    <dgm:pt modelId="{CD8EE180-8BDC-4AC7-A086-59A8141A2906}" type="pres">
      <dgm:prSet presAssocID="{D48D1067-9E4E-4B00-BB21-15D9D0D2305C}" presName="invisiNode" presStyleLbl="node1" presStyleIdx="0" presStyleCnt="6"/>
      <dgm:spPr/>
    </dgm:pt>
    <dgm:pt modelId="{A6F12F4F-9D80-435B-BB94-363E9296E30B}" type="pres">
      <dgm:prSet presAssocID="{D48D1067-9E4E-4B00-BB21-15D9D0D2305C}" presName="imagNode" presStyleLbl="fgImgPlace1" presStyleIdx="0" presStyleCnt="6"/>
      <dgm:spPr/>
    </dgm:pt>
    <dgm:pt modelId="{0A508FC9-7DB1-486C-BB21-466EDD48AEB5}" type="pres">
      <dgm:prSet presAssocID="{7B43E986-D8FB-4D78-9A6A-9C60750E0D73}" presName="sibTrans" presStyleLbl="sibTrans2D1" presStyleIdx="0" presStyleCnt="0"/>
      <dgm:spPr/>
      <dgm:t>
        <a:bodyPr/>
        <a:lstStyle/>
        <a:p>
          <a:endParaRPr lang="en-US"/>
        </a:p>
      </dgm:t>
    </dgm:pt>
    <dgm:pt modelId="{ED616520-10CF-4CC6-A20C-82F14652F0DA}" type="pres">
      <dgm:prSet presAssocID="{342AE50D-06E3-48CE-BC74-84DADAB6966E}" presName="compNode" presStyleCnt="0"/>
      <dgm:spPr/>
    </dgm:pt>
    <dgm:pt modelId="{824371E5-92A5-47B3-87B4-A6B8F2471813}" type="pres">
      <dgm:prSet presAssocID="{342AE50D-06E3-48CE-BC74-84DADAB6966E}" presName="bkgdShape" presStyleLbl="node1" presStyleIdx="1" presStyleCnt="6"/>
      <dgm:spPr/>
      <dgm:t>
        <a:bodyPr/>
        <a:lstStyle/>
        <a:p>
          <a:endParaRPr lang="en-US"/>
        </a:p>
      </dgm:t>
    </dgm:pt>
    <dgm:pt modelId="{BF22CBD5-19CB-4A63-9E8E-911147E920C5}" type="pres">
      <dgm:prSet presAssocID="{342AE50D-06E3-48CE-BC74-84DADAB6966E}" presName="nodeTx" presStyleLbl="node1" presStyleIdx="1" presStyleCnt="6">
        <dgm:presLayoutVars>
          <dgm:bulletEnabled val="1"/>
        </dgm:presLayoutVars>
      </dgm:prSet>
      <dgm:spPr/>
      <dgm:t>
        <a:bodyPr/>
        <a:lstStyle/>
        <a:p>
          <a:endParaRPr lang="en-US"/>
        </a:p>
      </dgm:t>
    </dgm:pt>
    <dgm:pt modelId="{88CF171E-83CC-49CF-B637-1141BE5E0554}" type="pres">
      <dgm:prSet presAssocID="{342AE50D-06E3-48CE-BC74-84DADAB6966E}" presName="invisiNode" presStyleLbl="node1" presStyleIdx="1" presStyleCnt="6"/>
      <dgm:spPr/>
    </dgm:pt>
    <dgm:pt modelId="{905D4A61-5245-4551-A1ED-33EFE55E5D05}" type="pres">
      <dgm:prSet presAssocID="{342AE50D-06E3-48CE-BC74-84DADAB6966E}" presName="imagNode" presStyleLbl="fgImgPlace1" presStyleIdx="1" presStyleCnt="6"/>
      <dgm:spPr/>
    </dgm:pt>
    <dgm:pt modelId="{57D04B60-DCF7-4A5D-A972-90D86200C93A}" type="pres">
      <dgm:prSet presAssocID="{74051191-BD20-455D-B61A-ADBBA227D0BD}" presName="sibTrans" presStyleLbl="sibTrans2D1" presStyleIdx="0" presStyleCnt="0"/>
      <dgm:spPr/>
      <dgm:t>
        <a:bodyPr/>
        <a:lstStyle/>
        <a:p>
          <a:endParaRPr lang="en-US"/>
        </a:p>
      </dgm:t>
    </dgm:pt>
    <dgm:pt modelId="{73E73D4D-B3D1-4D7B-ABA7-63EAC87891DD}" type="pres">
      <dgm:prSet presAssocID="{7C1073A1-FB5F-47DA-95BF-1FCEEBC567E9}" presName="compNode" presStyleCnt="0"/>
      <dgm:spPr/>
    </dgm:pt>
    <dgm:pt modelId="{0463B904-F9EB-4E29-BDC1-536F1D0B89FD}" type="pres">
      <dgm:prSet presAssocID="{7C1073A1-FB5F-47DA-95BF-1FCEEBC567E9}" presName="bkgdShape" presStyleLbl="node1" presStyleIdx="2" presStyleCnt="6" custLinFactNeighborX="-1839" custLinFactNeighborY="117"/>
      <dgm:spPr/>
      <dgm:t>
        <a:bodyPr/>
        <a:lstStyle/>
        <a:p>
          <a:endParaRPr lang="en-US"/>
        </a:p>
      </dgm:t>
    </dgm:pt>
    <dgm:pt modelId="{1B37C6C0-5D62-4859-9858-AEB66E4001D6}" type="pres">
      <dgm:prSet presAssocID="{7C1073A1-FB5F-47DA-95BF-1FCEEBC567E9}" presName="nodeTx" presStyleLbl="node1" presStyleIdx="2" presStyleCnt="6">
        <dgm:presLayoutVars>
          <dgm:bulletEnabled val="1"/>
        </dgm:presLayoutVars>
      </dgm:prSet>
      <dgm:spPr/>
      <dgm:t>
        <a:bodyPr/>
        <a:lstStyle/>
        <a:p>
          <a:endParaRPr lang="en-US"/>
        </a:p>
      </dgm:t>
    </dgm:pt>
    <dgm:pt modelId="{778EA043-480E-4620-B41F-BEACF810DA77}" type="pres">
      <dgm:prSet presAssocID="{7C1073A1-FB5F-47DA-95BF-1FCEEBC567E9}" presName="invisiNode" presStyleLbl="node1" presStyleIdx="2" presStyleCnt="6"/>
      <dgm:spPr/>
    </dgm:pt>
    <dgm:pt modelId="{8DF4B688-2897-4797-A54C-507725E658AB}" type="pres">
      <dgm:prSet presAssocID="{7C1073A1-FB5F-47DA-95BF-1FCEEBC567E9}" presName="imagNode" presStyleLbl="fgImgPlace1" presStyleIdx="2" presStyleCnt="6"/>
      <dgm:spPr/>
    </dgm:pt>
    <dgm:pt modelId="{F7225928-02F6-480C-8156-9E1A954ACBA7}" type="pres">
      <dgm:prSet presAssocID="{08F5CF4D-D7D7-4959-8B81-DD0EDAFF93FB}" presName="sibTrans" presStyleLbl="sibTrans2D1" presStyleIdx="0" presStyleCnt="0"/>
      <dgm:spPr/>
      <dgm:t>
        <a:bodyPr/>
        <a:lstStyle/>
        <a:p>
          <a:endParaRPr lang="en-US"/>
        </a:p>
      </dgm:t>
    </dgm:pt>
    <dgm:pt modelId="{C58D72D0-6922-4543-B3E2-B29E43E1025A}" type="pres">
      <dgm:prSet presAssocID="{D5240605-6AB1-42F4-9FF2-CB98E832FF9F}" presName="compNode" presStyleCnt="0"/>
      <dgm:spPr/>
    </dgm:pt>
    <dgm:pt modelId="{956F87F6-6D93-4892-97B2-0BC57F2A2585}" type="pres">
      <dgm:prSet presAssocID="{D5240605-6AB1-42F4-9FF2-CB98E832FF9F}" presName="bkgdShape" presStyleLbl="node1" presStyleIdx="3" presStyleCnt="6" custScaleX="96313" custLinFactNeighborX="919" custLinFactNeighborY="2191"/>
      <dgm:spPr/>
      <dgm:t>
        <a:bodyPr/>
        <a:lstStyle/>
        <a:p>
          <a:endParaRPr lang="en-US"/>
        </a:p>
      </dgm:t>
    </dgm:pt>
    <dgm:pt modelId="{E1AD5345-B8FB-42DB-BC4F-6C33986BA16F}" type="pres">
      <dgm:prSet presAssocID="{D5240605-6AB1-42F4-9FF2-CB98E832FF9F}" presName="nodeTx" presStyleLbl="node1" presStyleIdx="3" presStyleCnt="6">
        <dgm:presLayoutVars>
          <dgm:bulletEnabled val="1"/>
        </dgm:presLayoutVars>
      </dgm:prSet>
      <dgm:spPr/>
      <dgm:t>
        <a:bodyPr/>
        <a:lstStyle/>
        <a:p>
          <a:endParaRPr lang="en-US"/>
        </a:p>
      </dgm:t>
    </dgm:pt>
    <dgm:pt modelId="{F1FAB001-5B1A-4BF6-AB48-583D9059071F}" type="pres">
      <dgm:prSet presAssocID="{D5240605-6AB1-42F4-9FF2-CB98E832FF9F}" presName="invisiNode" presStyleLbl="node1" presStyleIdx="3" presStyleCnt="6"/>
      <dgm:spPr/>
    </dgm:pt>
    <dgm:pt modelId="{047B75EB-C31C-41BC-9B27-C60924B30606}" type="pres">
      <dgm:prSet presAssocID="{D5240605-6AB1-42F4-9FF2-CB98E832FF9F}" presName="imagNode" presStyleLbl="fgImgPlace1" presStyleIdx="3" presStyleCnt="6"/>
      <dgm:spPr/>
    </dgm:pt>
    <dgm:pt modelId="{59A7BDC0-97E5-4188-AA8F-2AB61A2FDC1C}" type="pres">
      <dgm:prSet presAssocID="{C2A0C87A-812A-4E52-BD3F-4A0067E0ED41}" presName="sibTrans" presStyleLbl="sibTrans2D1" presStyleIdx="0" presStyleCnt="0"/>
      <dgm:spPr/>
      <dgm:t>
        <a:bodyPr/>
        <a:lstStyle/>
        <a:p>
          <a:endParaRPr lang="en-US"/>
        </a:p>
      </dgm:t>
    </dgm:pt>
    <dgm:pt modelId="{32AE983E-57DB-48BD-8F9F-ABE4309A49CC}" type="pres">
      <dgm:prSet presAssocID="{50DD1204-1363-4AB2-8800-8738941B669E}" presName="compNode" presStyleCnt="0"/>
      <dgm:spPr/>
    </dgm:pt>
    <dgm:pt modelId="{CA1A22FC-61D2-4271-B159-60077127BEB3}" type="pres">
      <dgm:prSet presAssocID="{50DD1204-1363-4AB2-8800-8738941B669E}" presName="bkgdShape" presStyleLbl="node1" presStyleIdx="4" presStyleCnt="6" custLinFactNeighborX="-919"/>
      <dgm:spPr/>
      <dgm:t>
        <a:bodyPr/>
        <a:lstStyle/>
        <a:p>
          <a:endParaRPr lang="en-US"/>
        </a:p>
      </dgm:t>
    </dgm:pt>
    <dgm:pt modelId="{AFB0AC70-8EFE-4F23-B24E-7FC0F3D17A68}" type="pres">
      <dgm:prSet presAssocID="{50DD1204-1363-4AB2-8800-8738941B669E}" presName="nodeTx" presStyleLbl="node1" presStyleIdx="4" presStyleCnt="6">
        <dgm:presLayoutVars>
          <dgm:bulletEnabled val="1"/>
        </dgm:presLayoutVars>
      </dgm:prSet>
      <dgm:spPr/>
      <dgm:t>
        <a:bodyPr/>
        <a:lstStyle/>
        <a:p>
          <a:endParaRPr lang="en-US"/>
        </a:p>
      </dgm:t>
    </dgm:pt>
    <dgm:pt modelId="{35E6D500-58C0-48AE-9622-3B388466E676}" type="pres">
      <dgm:prSet presAssocID="{50DD1204-1363-4AB2-8800-8738941B669E}" presName="invisiNode" presStyleLbl="node1" presStyleIdx="4" presStyleCnt="6"/>
      <dgm:spPr/>
    </dgm:pt>
    <dgm:pt modelId="{382015F9-2F53-4127-9FF1-1523587480C0}" type="pres">
      <dgm:prSet presAssocID="{50DD1204-1363-4AB2-8800-8738941B669E}" presName="imagNode" presStyleLbl="fgImgPlace1" presStyleIdx="4" presStyleCnt="6"/>
      <dgm:spPr/>
    </dgm:pt>
    <dgm:pt modelId="{E6336D1A-76DC-4712-AFF2-3DE711EB4BA5}" type="pres">
      <dgm:prSet presAssocID="{A5BCF3A3-7634-408B-A087-E55622328CB0}" presName="sibTrans" presStyleLbl="sibTrans2D1" presStyleIdx="0" presStyleCnt="0"/>
      <dgm:spPr/>
      <dgm:t>
        <a:bodyPr/>
        <a:lstStyle/>
        <a:p>
          <a:endParaRPr lang="en-US"/>
        </a:p>
      </dgm:t>
    </dgm:pt>
    <dgm:pt modelId="{A0475DA5-6DBC-43BC-87BD-8212181CB367}" type="pres">
      <dgm:prSet presAssocID="{37263A19-0273-4FEF-A3FF-EC3548CDFFC8}" presName="compNode" presStyleCnt="0"/>
      <dgm:spPr/>
    </dgm:pt>
    <dgm:pt modelId="{2D4A70C7-BFA6-4403-A3A1-DF501917985E}" type="pres">
      <dgm:prSet presAssocID="{37263A19-0273-4FEF-A3FF-EC3548CDFFC8}" presName="bkgdShape" presStyleLbl="node1" presStyleIdx="5" presStyleCnt="6" custScaleX="100699" custLinFactNeighborX="-849"/>
      <dgm:spPr/>
      <dgm:t>
        <a:bodyPr/>
        <a:lstStyle/>
        <a:p>
          <a:endParaRPr lang="en-US"/>
        </a:p>
      </dgm:t>
    </dgm:pt>
    <dgm:pt modelId="{9CFCD9F6-CEA9-4FF2-9C06-4B4A5F6C7337}" type="pres">
      <dgm:prSet presAssocID="{37263A19-0273-4FEF-A3FF-EC3548CDFFC8}" presName="nodeTx" presStyleLbl="node1" presStyleIdx="5" presStyleCnt="6">
        <dgm:presLayoutVars>
          <dgm:bulletEnabled val="1"/>
        </dgm:presLayoutVars>
      </dgm:prSet>
      <dgm:spPr/>
      <dgm:t>
        <a:bodyPr/>
        <a:lstStyle/>
        <a:p>
          <a:endParaRPr lang="en-US"/>
        </a:p>
      </dgm:t>
    </dgm:pt>
    <dgm:pt modelId="{2F7C5787-364E-4B6E-BB1C-ACB0D1E98B16}" type="pres">
      <dgm:prSet presAssocID="{37263A19-0273-4FEF-A3FF-EC3548CDFFC8}" presName="invisiNode" presStyleLbl="node1" presStyleIdx="5" presStyleCnt="6"/>
      <dgm:spPr/>
    </dgm:pt>
    <dgm:pt modelId="{6BAD46EF-19D1-422B-89FD-22CEF924BA99}" type="pres">
      <dgm:prSet presAssocID="{37263A19-0273-4FEF-A3FF-EC3548CDFFC8}" presName="imagNode" presStyleLbl="fgImgPlace1" presStyleIdx="5" presStyleCnt="6"/>
      <dgm:spPr/>
    </dgm:pt>
  </dgm:ptLst>
  <dgm:cxnLst>
    <dgm:cxn modelId="{18FABAF8-BA19-46AE-9930-630C4BECA17D}" type="presOf" srcId="{50DD1204-1363-4AB2-8800-8738941B669E}" destId="{AFB0AC70-8EFE-4F23-B24E-7FC0F3D17A68}" srcOrd="1" destOrd="0" presId="urn:microsoft.com/office/officeart/2005/8/layout/hList7#2"/>
    <dgm:cxn modelId="{C2F29B16-979B-4A27-BB77-6ABCDC856FF4}" type="presOf" srcId="{342AE50D-06E3-48CE-BC74-84DADAB6966E}" destId="{824371E5-92A5-47B3-87B4-A6B8F2471813}" srcOrd="0" destOrd="0" presId="urn:microsoft.com/office/officeart/2005/8/layout/hList7#2"/>
    <dgm:cxn modelId="{E8197FBC-2B4E-41BE-80AE-05F9D034E4FB}" srcId="{D2110F48-144A-4B7C-AA19-3018E24CDDC7}" destId="{D5240605-6AB1-42F4-9FF2-CB98E832FF9F}" srcOrd="3" destOrd="0" parTransId="{508DD378-2204-42A8-AA46-42BC1267192A}" sibTransId="{C2A0C87A-812A-4E52-BD3F-4A0067E0ED41}"/>
    <dgm:cxn modelId="{3ACE105C-C26E-416F-8767-674171A0293A}" type="presOf" srcId="{342AE50D-06E3-48CE-BC74-84DADAB6966E}" destId="{BF22CBD5-19CB-4A63-9E8E-911147E920C5}" srcOrd="1" destOrd="0" presId="urn:microsoft.com/office/officeart/2005/8/layout/hList7#2"/>
    <dgm:cxn modelId="{6CFD18BA-9055-4E50-84FD-07AD795AF177}" type="presOf" srcId="{74051191-BD20-455D-B61A-ADBBA227D0BD}" destId="{57D04B60-DCF7-4A5D-A972-90D86200C93A}" srcOrd="0" destOrd="0" presId="urn:microsoft.com/office/officeart/2005/8/layout/hList7#2"/>
    <dgm:cxn modelId="{327B78A3-B186-42C2-8A7F-55194D357B96}" srcId="{D2110F48-144A-4B7C-AA19-3018E24CDDC7}" destId="{50DD1204-1363-4AB2-8800-8738941B669E}" srcOrd="4" destOrd="0" parTransId="{EBA9CC0D-4AEE-4F3D-85C6-B0D9F00CF6A6}" sibTransId="{A5BCF3A3-7634-408B-A087-E55622328CB0}"/>
    <dgm:cxn modelId="{E1326601-FBBD-450D-9ACE-F8209B0FB8D7}" type="presOf" srcId="{7B43E986-D8FB-4D78-9A6A-9C60750E0D73}" destId="{0A508FC9-7DB1-486C-BB21-466EDD48AEB5}" srcOrd="0" destOrd="0" presId="urn:microsoft.com/office/officeart/2005/8/layout/hList7#2"/>
    <dgm:cxn modelId="{499E3833-D7A2-4BD5-8483-EA633DAC3A58}" type="presOf" srcId="{D48D1067-9E4E-4B00-BB21-15D9D0D2305C}" destId="{E343A835-AE30-40E3-8EEF-552727927AC6}" srcOrd="0" destOrd="0" presId="urn:microsoft.com/office/officeart/2005/8/layout/hList7#2"/>
    <dgm:cxn modelId="{D43BF514-47A8-41AA-93B9-A08762EFC964}" type="presOf" srcId="{50DD1204-1363-4AB2-8800-8738941B669E}" destId="{CA1A22FC-61D2-4271-B159-60077127BEB3}" srcOrd="0" destOrd="0" presId="urn:microsoft.com/office/officeart/2005/8/layout/hList7#2"/>
    <dgm:cxn modelId="{4EC18380-143B-4243-A6E0-30608E1459A6}" type="presOf" srcId="{D5240605-6AB1-42F4-9FF2-CB98E832FF9F}" destId="{E1AD5345-B8FB-42DB-BC4F-6C33986BA16F}" srcOrd="1" destOrd="0" presId="urn:microsoft.com/office/officeart/2005/8/layout/hList7#2"/>
    <dgm:cxn modelId="{2B31DDDE-5FBA-4BC3-97D2-4C9E6968390C}" srcId="{D2110F48-144A-4B7C-AA19-3018E24CDDC7}" destId="{37263A19-0273-4FEF-A3FF-EC3548CDFFC8}" srcOrd="5" destOrd="0" parTransId="{814B6286-6664-4C56-8E57-2C5AA0EA6F6E}" sibTransId="{81C89F26-59D1-4D52-B31C-2B7F37B6BFE9}"/>
    <dgm:cxn modelId="{867D8230-B1FA-4E32-A7F0-9651C9A2168F}" type="presOf" srcId="{C2A0C87A-812A-4E52-BD3F-4A0067E0ED41}" destId="{59A7BDC0-97E5-4188-AA8F-2AB61A2FDC1C}" srcOrd="0" destOrd="0" presId="urn:microsoft.com/office/officeart/2005/8/layout/hList7#2"/>
    <dgm:cxn modelId="{97395512-FC9E-46EC-A6B6-CEA2F531EECD}" type="presOf" srcId="{7C1073A1-FB5F-47DA-95BF-1FCEEBC567E9}" destId="{1B37C6C0-5D62-4859-9858-AEB66E4001D6}" srcOrd="1" destOrd="0" presId="urn:microsoft.com/office/officeart/2005/8/layout/hList7#2"/>
    <dgm:cxn modelId="{D3C93B0B-1348-466C-A60A-1D6E259A2176}" type="presOf" srcId="{37263A19-0273-4FEF-A3FF-EC3548CDFFC8}" destId="{9CFCD9F6-CEA9-4FF2-9C06-4B4A5F6C7337}" srcOrd="1" destOrd="0" presId="urn:microsoft.com/office/officeart/2005/8/layout/hList7#2"/>
    <dgm:cxn modelId="{54EC9B89-1D6F-4279-8328-8C27937886FC}" type="presOf" srcId="{37263A19-0273-4FEF-A3FF-EC3548CDFFC8}" destId="{2D4A70C7-BFA6-4403-A3A1-DF501917985E}" srcOrd="0" destOrd="0" presId="urn:microsoft.com/office/officeart/2005/8/layout/hList7#2"/>
    <dgm:cxn modelId="{3AC63AA7-8276-482E-9DA8-F948A3CBE97D}" srcId="{D2110F48-144A-4B7C-AA19-3018E24CDDC7}" destId="{D48D1067-9E4E-4B00-BB21-15D9D0D2305C}" srcOrd="0" destOrd="0" parTransId="{85B3D78F-64E6-4258-A4ED-8DDD1D241B10}" sibTransId="{7B43E986-D8FB-4D78-9A6A-9C60750E0D73}"/>
    <dgm:cxn modelId="{80D964CD-8695-4932-9F4F-E32800EBA030}" srcId="{D2110F48-144A-4B7C-AA19-3018E24CDDC7}" destId="{342AE50D-06E3-48CE-BC74-84DADAB6966E}" srcOrd="1" destOrd="0" parTransId="{D9E36CD5-B727-454F-BB72-BC824C28D2C5}" sibTransId="{74051191-BD20-455D-B61A-ADBBA227D0BD}"/>
    <dgm:cxn modelId="{8B3BF84D-F2D7-4332-A230-E289B012D72A}" srcId="{D2110F48-144A-4B7C-AA19-3018E24CDDC7}" destId="{7C1073A1-FB5F-47DA-95BF-1FCEEBC567E9}" srcOrd="2" destOrd="0" parTransId="{9D60699C-DFE6-4B50-AFF8-D0305829225C}" sibTransId="{08F5CF4D-D7D7-4959-8B81-DD0EDAFF93FB}"/>
    <dgm:cxn modelId="{16408640-BAC1-413E-9F2C-017330C3A8E9}" type="presOf" srcId="{D5240605-6AB1-42F4-9FF2-CB98E832FF9F}" destId="{956F87F6-6D93-4892-97B2-0BC57F2A2585}" srcOrd="0" destOrd="0" presId="urn:microsoft.com/office/officeart/2005/8/layout/hList7#2"/>
    <dgm:cxn modelId="{E2A9BE40-2084-47C5-B27A-73C5D5E38099}" type="presOf" srcId="{7C1073A1-FB5F-47DA-95BF-1FCEEBC567E9}" destId="{0463B904-F9EB-4E29-BDC1-536F1D0B89FD}" srcOrd="0" destOrd="0" presId="urn:microsoft.com/office/officeart/2005/8/layout/hList7#2"/>
    <dgm:cxn modelId="{0B584819-708A-486F-A399-F38728C25DD3}" type="presOf" srcId="{08F5CF4D-D7D7-4959-8B81-DD0EDAFF93FB}" destId="{F7225928-02F6-480C-8156-9E1A954ACBA7}" srcOrd="0" destOrd="0" presId="urn:microsoft.com/office/officeart/2005/8/layout/hList7#2"/>
    <dgm:cxn modelId="{0922B97B-C87F-4E0E-853F-ADF25D3BC1B3}" type="presOf" srcId="{D2110F48-144A-4B7C-AA19-3018E24CDDC7}" destId="{7E824B74-F4C5-4FC9-9051-3EB2EBC7B719}" srcOrd="0" destOrd="0" presId="urn:microsoft.com/office/officeart/2005/8/layout/hList7#2"/>
    <dgm:cxn modelId="{49D7AFAF-A766-4959-B0CC-B73EE7312BA8}" type="presOf" srcId="{D48D1067-9E4E-4B00-BB21-15D9D0D2305C}" destId="{BEFA4580-9DD6-40BE-99F5-C3A15A7CDAC7}" srcOrd="1" destOrd="0" presId="urn:microsoft.com/office/officeart/2005/8/layout/hList7#2"/>
    <dgm:cxn modelId="{CB2054C0-1A1E-49B8-BF40-B77D9AC7CF6C}" type="presOf" srcId="{A5BCF3A3-7634-408B-A087-E55622328CB0}" destId="{E6336D1A-76DC-4712-AFF2-3DE711EB4BA5}" srcOrd="0" destOrd="0" presId="urn:microsoft.com/office/officeart/2005/8/layout/hList7#2"/>
    <dgm:cxn modelId="{A7D8573C-2094-443F-AFD4-85D3BB4EA303}" type="presParOf" srcId="{7E824B74-F4C5-4FC9-9051-3EB2EBC7B719}" destId="{E6618FEF-AA92-4124-8C7D-18C5CCC3932C}" srcOrd="0" destOrd="0" presId="urn:microsoft.com/office/officeart/2005/8/layout/hList7#2"/>
    <dgm:cxn modelId="{E5C58D3A-0882-4DFD-BED6-1C8CC6FD6E50}" type="presParOf" srcId="{7E824B74-F4C5-4FC9-9051-3EB2EBC7B719}" destId="{F3B8EEF6-C419-4745-98E2-89D57AB0057A}" srcOrd="1" destOrd="0" presId="urn:microsoft.com/office/officeart/2005/8/layout/hList7#2"/>
    <dgm:cxn modelId="{1B4B64DA-CC98-40B5-9775-33B5D6ECEA50}" type="presParOf" srcId="{F3B8EEF6-C419-4745-98E2-89D57AB0057A}" destId="{A9645A8C-A5D6-4CFC-94E1-A891CEA8404F}" srcOrd="0" destOrd="0" presId="urn:microsoft.com/office/officeart/2005/8/layout/hList7#2"/>
    <dgm:cxn modelId="{CE195062-E434-4509-B524-2AA3EF32FE83}" type="presParOf" srcId="{A9645A8C-A5D6-4CFC-94E1-A891CEA8404F}" destId="{E343A835-AE30-40E3-8EEF-552727927AC6}" srcOrd="0" destOrd="0" presId="urn:microsoft.com/office/officeart/2005/8/layout/hList7#2"/>
    <dgm:cxn modelId="{04333D00-C255-44E0-A2F8-64193B7958B6}" type="presParOf" srcId="{A9645A8C-A5D6-4CFC-94E1-A891CEA8404F}" destId="{BEFA4580-9DD6-40BE-99F5-C3A15A7CDAC7}" srcOrd="1" destOrd="0" presId="urn:microsoft.com/office/officeart/2005/8/layout/hList7#2"/>
    <dgm:cxn modelId="{FA1FECE2-3BC6-40BF-B4F9-60A07A6457A1}" type="presParOf" srcId="{A9645A8C-A5D6-4CFC-94E1-A891CEA8404F}" destId="{CD8EE180-8BDC-4AC7-A086-59A8141A2906}" srcOrd="2" destOrd="0" presId="urn:microsoft.com/office/officeart/2005/8/layout/hList7#2"/>
    <dgm:cxn modelId="{6DB9B468-76A2-49F9-BEF0-931AB12687A6}" type="presParOf" srcId="{A9645A8C-A5D6-4CFC-94E1-A891CEA8404F}" destId="{A6F12F4F-9D80-435B-BB94-363E9296E30B}" srcOrd="3" destOrd="0" presId="urn:microsoft.com/office/officeart/2005/8/layout/hList7#2"/>
    <dgm:cxn modelId="{659CC1C2-558F-4A37-BC73-2327B8AB6C90}" type="presParOf" srcId="{F3B8EEF6-C419-4745-98E2-89D57AB0057A}" destId="{0A508FC9-7DB1-486C-BB21-466EDD48AEB5}" srcOrd="1" destOrd="0" presId="urn:microsoft.com/office/officeart/2005/8/layout/hList7#2"/>
    <dgm:cxn modelId="{5040F2C4-B49E-4D74-A826-B840CE700EFF}" type="presParOf" srcId="{F3B8EEF6-C419-4745-98E2-89D57AB0057A}" destId="{ED616520-10CF-4CC6-A20C-82F14652F0DA}" srcOrd="2" destOrd="0" presId="urn:microsoft.com/office/officeart/2005/8/layout/hList7#2"/>
    <dgm:cxn modelId="{14FD2FA4-6052-4B01-AA26-855EE9505127}" type="presParOf" srcId="{ED616520-10CF-4CC6-A20C-82F14652F0DA}" destId="{824371E5-92A5-47B3-87B4-A6B8F2471813}" srcOrd="0" destOrd="0" presId="urn:microsoft.com/office/officeart/2005/8/layout/hList7#2"/>
    <dgm:cxn modelId="{72537333-C7A1-4FB3-9855-0D5619BC34C0}" type="presParOf" srcId="{ED616520-10CF-4CC6-A20C-82F14652F0DA}" destId="{BF22CBD5-19CB-4A63-9E8E-911147E920C5}" srcOrd="1" destOrd="0" presId="urn:microsoft.com/office/officeart/2005/8/layout/hList7#2"/>
    <dgm:cxn modelId="{E1FFFB5B-EF3D-40E3-BC0E-C4DC15D5A802}" type="presParOf" srcId="{ED616520-10CF-4CC6-A20C-82F14652F0DA}" destId="{88CF171E-83CC-49CF-B637-1141BE5E0554}" srcOrd="2" destOrd="0" presId="urn:microsoft.com/office/officeart/2005/8/layout/hList7#2"/>
    <dgm:cxn modelId="{61FDA38C-E56C-46F1-81A6-1C4BF892463F}" type="presParOf" srcId="{ED616520-10CF-4CC6-A20C-82F14652F0DA}" destId="{905D4A61-5245-4551-A1ED-33EFE55E5D05}" srcOrd="3" destOrd="0" presId="urn:microsoft.com/office/officeart/2005/8/layout/hList7#2"/>
    <dgm:cxn modelId="{0AA76649-2A75-4F62-BCA7-793604E69803}" type="presParOf" srcId="{F3B8EEF6-C419-4745-98E2-89D57AB0057A}" destId="{57D04B60-DCF7-4A5D-A972-90D86200C93A}" srcOrd="3" destOrd="0" presId="urn:microsoft.com/office/officeart/2005/8/layout/hList7#2"/>
    <dgm:cxn modelId="{1C04D3EB-751B-4E1F-9530-CEC253DC0B52}" type="presParOf" srcId="{F3B8EEF6-C419-4745-98E2-89D57AB0057A}" destId="{73E73D4D-B3D1-4D7B-ABA7-63EAC87891DD}" srcOrd="4" destOrd="0" presId="urn:microsoft.com/office/officeart/2005/8/layout/hList7#2"/>
    <dgm:cxn modelId="{B14881CE-22CF-4F95-8A5E-0F5C797E431D}" type="presParOf" srcId="{73E73D4D-B3D1-4D7B-ABA7-63EAC87891DD}" destId="{0463B904-F9EB-4E29-BDC1-536F1D0B89FD}" srcOrd="0" destOrd="0" presId="urn:microsoft.com/office/officeart/2005/8/layout/hList7#2"/>
    <dgm:cxn modelId="{F220BAB2-4820-4A4B-996B-1879AD9E94DB}" type="presParOf" srcId="{73E73D4D-B3D1-4D7B-ABA7-63EAC87891DD}" destId="{1B37C6C0-5D62-4859-9858-AEB66E4001D6}" srcOrd="1" destOrd="0" presId="urn:microsoft.com/office/officeart/2005/8/layout/hList7#2"/>
    <dgm:cxn modelId="{64E598C2-5D4C-414A-A022-704689D1A78D}" type="presParOf" srcId="{73E73D4D-B3D1-4D7B-ABA7-63EAC87891DD}" destId="{778EA043-480E-4620-B41F-BEACF810DA77}" srcOrd="2" destOrd="0" presId="urn:microsoft.com/office/officeart/2005/8/layout/hList7#2"/>
    <dgm:cxn modelId="{59A883B0-DBF2-4ED8-B8C5-8E81549ECAD7}" type="presParOf" srcId="{73E73D4D-B3D1-4D7B-ABA7-63EAC87891DD}" destId="{8DF4B688-2897-4797-A54C-507725E658AB}" srcOrd="3" destOrd="0" presId="urn:microsoft.com/office/officeart/2005/8/layout/hList7#2"/>
    <dgm:cxn modelId="{9E9C74DA-CD5C-4141-86BC-05C3D7A83A48}" type="presParOf" srcId="{F3B8EEF6-C419-4745-98E2-89D57AB0057A}" destId="{F7225928-02F6-480C-8156-9E1A954ACBA7}" srcOrd="5" destOrd="0" presId="urn:microsoft.com/office/officeart/2005/8/layout/hList7#2"/>
    <dgm:cxn modelId="{A8C8DECC-9747-4A00-B819-FB08D6701935}" type="presParOf" srcId="{F3B8EEF6-C419-4745-98E2-89D57AB0057A}" destId="{C58D72D0-6922-4543-B3E2-B29E43E1025A}" srcOrd="6" destOrd="0" presId="urn:microsoft.com/office/officeart/2005/8/layout/hList7#2"/>
    <dgm:cxn modelId="{1DB8A22A-D29D-40BF-8F36-D07D8A9BE507}" type="presParOf" srcId="{C58D72D0-6922-4543-B3E2-B29E43E1025A}" destId="{956F87F6-6D93-4892-97B2-0BC57F2A2585}" srcOrd="0" destOrd="0" presId="urn:microsoft.com/office/officeart/2005/8/layout/hList7#2"/>
    <dgm:cxn modelId="{054E7361-7C19-46C1-B791-46098149738A}" type="presParOf" srcId="{C58D72D0-6922-4543-B3E2-B29E43E1025A}" destId="{E1AD5345-B8FB-42DB-BC4F-6C33986BA16F}" srcOrd="1" destOrd="0" presId="urn:microsoft.com/office/officeart/2005/8/layout/hList7#2"/>
    <dgm:cxn modelId="{3AB9D082-388B-49A4-8DF9-19634D1834D8}" type="presParOf" srcId="{C58D72D0-6922-4543-B3E2-B29E43E1025A}" destId="{F1FAB001-5B1A-4BF6-AB48-583D9059071F}" srcOrd="2" destOrd="0" presId="urn:microsoft.com/office/officeart/2005/8/layout/hList7#2"/>
    <dgm:cxn modelId="{DE932BC0-F3F4-40AD-80C6-009A5E6479AD}" type="presParOf" srcId="{C58D72D0-6922-4543-B3E2-B29E43E1025A}" destId="{047B75EB-C31C-41BC-9B27-C60924B30606}" srcOrd="3" destOrd="0" presId="urn:microsoft.com/office/officeart/2005/8/layout/hList7#2"/>
    <dgm:cxn modelId="{086F687B-8945-405F-9636-82B2F8AE7DBD}" type="presParOf" srcId="{F3B8EEF6-C419-4745-98E2-89D57AB0057A}" destId="{59A7BDC0-97E5-4188-AA8F-2AB61A2FDC1C}" srcOrd="7" destOrd="0" presId="urn:microsoft.com/office/officeart/2005/8/layout/hList7#2"/>
    <dgm:cxn modelId="{E6801817-3361-4CEB-9C79-4F5D762E8842}" type="presParOf" srcId="{F3B8EEF6-C419-4745-98E2-89D57AB0057A}" destId="{32AE983E-57DB-48BD-8F9F-ABE4309A49CC}" srcOrd="8" destOrd="0" presId="urn:microsoft.com/office/officeart/2005/8/layout/hList7#2"/>
    <dgm:cxn modelId="{AE2ACB5E-F5D6-4A7A-A9AC-30C25D3DE49E}" type="presParOf" srcId="{32AE983E-57DB-48BD-8F9F-ABE4309A49CC}" destId="{CA1A22FC-61D2-4271-B159-60077127BEB3}" srcOrd="0" destOrd="0" presId="urn:microsoft.com/office/officeart/2005/8/layout/hList7#2"/>
    <dgm:cxn modelId="{CCECC702-4AD5-4B96-8160-A9C371DDD857}" type="presParOf" srcId="{32AE983E-57DB-48BD-8F9F-ABE4309A49CC}" destId="{AFB0AC70-8EFE-4F23-B24E-7FC0F3D17A68}" srcOrd="1" destOrd="0" presId="urn:microsoft.com/office/officeart/2005/8/layout/hList7#2"/>
    <dgm:cxn modelId="{A5A81B01-CD6D-4D61-A5F8-87417F4FCD98}" type="presParOf" srcId="{32AE983E-57DB-48BD-8F9F-ABE4309A49CC}" destId="{35E6D500-58C0-48AE-9622-3B388466E676}" srcOrd="2" destOrd="0" presId="urn:microsoft.com/office/officeart/2005/8/layout/hList7#2"/>
    <dgm:cxn modelId="{2F240BB5-6ECF-4ACC-81BE-DEC1778FB7C1}" type="presParOf" srcId="{32AE983E-57DB-48BD-8F9F-ABE4309A49CC}" destId="{382015F9-2F53-4127-9FF1-1523587480C0}" srcOrd="3" destOrd="0" presId="urn:microsoft.com/office/officeart/2005/8/layout/hList7#2"/>
    <dgm:cxn modelId="{1990B287-9EDE-4FCE-9DDA-3AB0463D1EA1}" type="presParOf" srcId="{F3B8EEF6-C419-4745-98E2-89D57AB0057A}" destId="{E6336D1A-76DC-4712-AFF2-3DE711EB4BA5}" srcOrd="9" destOrd="0" presId="urn:microsoft.com/office/officeart/2005/8/layout/hList7#2"/>
    <dgm:cxn modelId="{47D15551-016E-4105-8967-173D6AC266D5}" type="presParOf" srcId="{F3B8EEF6-C419-4745-98E2-89D57AB0057A}" destId="{A0475DA5-6DBC-43BC-87BD-8212181CB367}" srcOrd="10" destOrd="0" presId="urn:microsoft.com/office/officeart/2005/8/layout/hList7#2"/>
    <dgm:cxn modelId="{FBFF879A-A38F-4EE5-A380-DFC21B5DFFB8}" type="presParOf" srcId="{A0475DA5-6DBC-43BC-87BD-8212181CB367}" destId="{2D4A70C7-BFA6-4403-A3A1-DF501917985E}" srcOrd="0" destOrd="0" presId="urn:microsoft.com/office/officeart/2005/8/layout/hList7#2"/>
    <dgm:cxn modelId="{6C402387-3D90-4CB3-A32F-32C33AF8E82C}" type="presParOf" srcId="{A0475DA5-6DBC-43BC-87BD-8212181CB367}" destId="{9CFCD9F6-CEA9-4FF2-9C06-4B4A5F6C7337}" srcOrd="1" destOrd="0" presId="urn:microsoft.com/office/officeart/2005/8/layout/hList7#2"/>
    <dgm:cxn modelId="{DAD5613F-77C7-4225-B031-2A46F5DE5F5E}" type="presParOf" srcId="{A0475DA5-6DBC-43BC-87BD-8212181CB367}" destId="{2F7C5787-364E-4B6E-BB1C-ACB0D1E98B16}" srcOrd="2" destOrd="0" presId="urn:microsoft.com/office/officeart/2005/8/layout/hList7#2"/>
    <dgm:cxn modelId="{49398BD7-F9DC-460D-B127-6FC40C411327}" type="presParOf" srcId="{A0475DA5-6DBC-43BC-87BD-8212181CB367}" destId="{6BAD46EF-19D1-422B-89FD-22CEF924BA99}"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7/14/2014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7/14/2014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vimeo.com/84900192"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dlcenter.org/glossaries/glossary_e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1-7, including the Pre-Assessment, will take about 20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endParaRPr lang="en-US" dirty="0" smtClean="0"/>
          </a:p>
          <a:p>
            <a:pPr marL="0" lvl="1">
              <a:lnSpc>
                <a:spcPct val="110000"/>
              </a:lnSpc>
              <a:defRPr/>
            </a:pPr>
            <a:r>
              <a:rPr lang="en-US" dirty="0" smtClean="0"/>
              <a:t>The examples are </a:t>
            </a:r>
            <a:r>
              <a:rPr lang="en-US" dirty="0"/>
              <a:t>a partial list of ways teachers can provide multiple means of presenting information. Include in your explanation how technology has increased teachers’ abilities to provide many different types of representation including images, video, PowerPoint, interactive whiteboards, etc</a:t>
            </a:r>
            <a:r>
              <a:rPr lang="en-US" dirty="0" smtClean="0"/>
              <a:t>.</a:t>
            </a:r>
          </a:p>
          <a:p>
            <a:pPr marL="0" lvl="1">
              <a:lnSpc>
                <a:spcPct val="110000"/>
              </a:lnSpc>
              <a:defRPr/>
            </a:pPr>
            <a:endParaRPr lang="en-US" b="1" dirty="0"/>
          </a:p>
          <a:p>
            <a:pPr marL="0" lvl="1">
              <a:lnSpc>
                <a:spcPct val="110000"/>
              </a:lnSpc>
              <a:defRPr/>
            </a:pPr>
            <a:r>
              <a:rPr lang="en-US" b="1" dirty="0" smtClean="0"/>
              <a:t>Ask participants </a:t>
            </a:r>
            <a:r>
              <a:rPr lang="en-US" dirty="0" smtClean="0"/>
              <a:t>to add additional ways of representing and presenting information.</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71</a:t>
            </a:fld>
            <a:endParaRPr lang="en-US" dirty="0"/>
          </a:p>
        </p:txBody>
      </p:sp>
    </p:spTree>
    <p:extLst>
      <p:ext uri="{BB962C8B-B14F-4D97-AF65-F5344CB8AC3E}">
        <p14:creationId xmlns:p14="http://schemas.microsoft.com/office/powerpoint/2010/main" val="367543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r>
              <a:rPr lang="en-US" dirty="0" smtClean="0"/>
              <a:t>Students </a:t>
            </a:r>
            <a:r>
              <a:rPr lang="en-US" dirty="0"/>
              <a:t>can express what they have learned in multiple ways. Ask participants to think about all the ways technology has helped to expand how we can express and assess student learning; </a:t>
            </a:r>
            <a:r>
              <a:rPr lang="en-US" dirty="0" smtClean="0"/>
              <a:t>i.e., students </a:t>
            </a:r>
            <a:r>
              <a:rPr lang="en-US" dirty="0"/>
              <a:t>can produce </a:t>
            </a:r>
            <a:r>
              <a:rPr lang="en-US" dirty="0" smtClean="0"/>
              <a:t>video </a:t>
            </a:r>
            <a:r>
              <a:rPr lang="en-US" dirty="0"/>
              <a:t>and PowerPoint presentations, use word processing, record information, use images, clickers, etc</a:t>
            </a:r>
            <a:r>
              <a:rPr lang="en-US" dirty="0" smtClean="0"/>
              <a:t>.</a:t>
            </a:r>
          </a:p>
          <a:p>
            <a:pPr marL="0" lvl="1">
              <a:lnSpc>
                <a:spcPct val="110000"/>
              </a:lnSpc>
              <a:defRPr/>
            </a:pPr>
            <a:endParaRPr lang="en-US" dirty="0"/>
          </a:p>
          <a:p>
            <a:pPr marL="0" lvl="1">
              <a:lnSpc>
                <a:spcPct val="110000"/>
              </a:lnSpc>
              <a:defRPr/>
            </a:pPr>
            <a:r>
              <a:rPr lang="en-US" b="1" dirty="0"/>
              <a:t>Ask </a:t>
            </a:r>
            <a:r>
              <a:rPr lang="en-US" b="1" dirty="0" smtClean="0"/>
              <a:t>participants </a:t>
            </a:r>
            <a:r>
              <a:rPr lang="en-US" dirty="0"/>
              <a:t>to add additional </a:t>
            </a:r>
            <a:r>
              <a:rPr lang="en-US" dirty="0" smtClean="0"/>
              <a:t>actions students can take to express what they know and able to do.</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72</a:t>
            </a:fld>
            <a:endParaRPr lang="en-US" dirty="0"/>
          </a:p>
        </p:txBody>
      </p:sp>
    </p:spTree>
    <p:extLst>
      <p:ext uri="{BB962C8B-B14F-4D97-AF65-F5344CB8AC3E}">
        <p14:creationId xmlns:p14="http://schemas.microsoft.com/office/powerpoint/2010/main" val="81272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 </a:t>
            </a:r>
            <a:r>
              <a:rPr lang="en-US" baseline="0" dirty="0" smtClean="0"/>
              <a:t>They can be used to guide teachers’ thinking when </a:t>
            </a:r>
            <a:r>
              <a:rPr lang="en-US" dirty="0" smtClean="0"/>
              <a:t>designing lessons using the UDL Framework. Review </a:t>
            </a:r>
            <a:r>
              <a:rPr lang="en-US" dirty="0"/>
              <a:t>these methods of </a:t>
            </a:r>
            <a:r>
              <a:rPr lang="en-US" dirty="0" smtClean="0"/>
              <a:t>engagement.</a:t>
            </a:r>
          </a:p>
          <a:p>
            <a:pPr marL="0" lvl="1">
              <a:lnSpc>
                <a:spcPct val="110000"/>
              </a:lnSpc>
              <a:defRPr/>
            </a:pPr>
            <a:endParaRPr lang="en-US" dirty="0" smtClean="0"/>
          </a:p>
          <a:p>
            <a:pPr marL="0" lvl="1">
              <a:lnSpc>
                <a:spcPct val="110000"/>
              </a:lnSpc>
              <a:defRPr/>
            </a:pPr>
            <a:r>
              <a:rPr lang="en-US" b="1" dirty="0" smtClean="0"/>
              <a:t>Ask </a:t>
            </a:r>
            <a:r>
              <a:rPr lang="en-US" b="1" dirty="0"/>
              <a:t>participants </a:t>
            </a:r>
            <a:r>
              <a:rPr lang="en-US" dirty="0"/>
              <a:t>to think about one of their most engaging lessons. What did they do in planning and executing that lesson to make it engaging? </a:t>
            </a:r>
            <a:r>
              <a:rPr lang="en-US" dirty="0" smtClean="0"/>
              <a:t>What other type of flexible methods can be provided to engage students?</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73</a:t>
            </a:fld>
            <a:endParaRPr lang="en-US" dirty="0"/>
          </a:p>
        </p:txBody>
      </p:sp>
    </p:spTree>
    <p:extLst>
      <p:ext uri="{BB962C8B-B14F-4D97-AF65-F5344CB8AC3E}">
        <p14:creationId xmlns:p14="http://schemas.microsoft.com/office/powerpoint/2010/main" val="303574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Ask participants to review the UDL Resources for Learning at </a:t>
            </a:r>
            <a:r>
              <a:rPr lang="en-US" dirty="0">
                <a:hlinkClick r:id="rId3"/>
              </a:rPr>
              <a:t>http://udlwheel.mdonlinegrants.org/</a:t>
            </a:r>
            <a:endParaRPr lang="en-US" dirty="0"/>
          </a:p>
          <a:p>
            <a:endParaRPr lang="en-US" b="1" dirty="0" smtClean="0"/>
          </a:p>
          <a:p>
            <a:r>
              <a:rPr lang="en-US" b="1" dirty="0" smtClean="0"/>
              <a:t>UDL Wheel </a:t>
            </a:r>
            <a:r>
              <a:rPr lang="en-US" dirty="0" smtClean="0"/>
              <a:t>- Point out the different categories for support on the wheel and that these supports are used for the entire lesson design and delivery including goals, materials, and methods for</a:t>
            </a:r>
            <a:r>
              <a:rPr lang="en-US" baseline="0" dirty="0" smtClean="0"/>
              <a:t> </a:t>
            </a:r>
            <a:r>
              <a:rPr lang="en-US" dirty="0" smtClean="0"/>
              <a:t>accessing instruction, guided practice, and independent practice. Mention that the UDL</a:t>
            </a:r>
            <a:r>
              <a:rPr lang="en-US" baseline="0" dirty="0" smtClean="0"/>
              <a:t> Wheel has an app for the iPhone, iPad or iTunes.</a:t>
            </a:r>
            <a:endParaRPr lang="en-US" dirty="0" smtClean="0"/>
          </a:p>
          <a:p>
            <a:endParaRPr lang="en-US" dirty="0" smtClean="0"/>
          </a:p>
          <a:p>
            <a:r>
              <a:rPr lang="en-US" b="1" dirty="0" smtClean="0"/>
              <a:t>UDL Framework</a:t>
            </a:r>
            <a:r>
              <a:rPr lang="en-US" b="1" baseline="0" dirty="0" smtClean="0"/>
              <a:t> - </a:t>
            </a:r>
            <a:r>
              <a:rPr lang="en-US" dirty="0" smtClean="0"/>
              <a:t>Have participants review the UDL Framework in the Participant Guide during this time as well. Point out that they can use these resources</a:t>
            </a:r>
            <a:r>
              <a:rPr lang="en-US" baseline="0" dirty="0" smtClean="0"/>
              <a:t> later to add student supports to their close reading lesson.</a:t>
            </a:r>
            <a:endParaRPr lang="en-US" u="sng"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74</a:t>
            </a:fld>
            <a:endParaRPr lang="en-US" dirty="0"/>
          </a:p>
        </p:txBody>
      </p:sp>
    </p:spTree>
    <p:extLst>
      <p:ext uri="{BB962C8B-B14F-4D97-AF65-F5344CB8AC3E}">
        <p14:creationId xmlns:p14="http://schemas.microsoft.com/office/powerpoint/2010/main" val="297797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241425" y="692150"/>
            <a:ext cx="4614863" cy="3462338"/>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sz="1100" dirty="0" smtClean="0">
                <a:latin typeface="Arial" pitchFamily="34" charset="0"/>
                <a:cs typeface="Arial" pitchFamily="34" charset="0"/>
              </a:rPr>
              <a:t>Have participants take a few moments to discuss this cartoon. </a:t>
            </a:r>
            <a:r>
              <a:rPr lang="en-US" b="1" dirty="0" smtClean="0"/>
              <a:t>Ask participants,</a:t>
            </a:r>
            <a:r>
              <a:rPr lang="en-US" dirty="0" smtClean="0"/>
              <a:t> </a:t>
            </a:r>
            <a:r>
              <a:rPr lang="en-US" i="1" dirty="0" smtClean="0"/>
              <a:t>“How do you think this may be related to Universal Design? </a:t>
            </a:r>
            <a:r>
              <a:rPr lang="en-US" dirty="0" smtClean="0"/>
              <a:t>“</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This is an illustration of the need for universal design, a framework that considers all students’ needs during instruction, guided, and independent practice as well as a variety of ways for assessing the learning.</a:t>
            </a:r>
          </a:p>
        </p:txBody>
      </p:sp>
      <p:sp>
        <p:nvSpPr>
          <p:cNvPr id="4" name="Slide Number Placeholder 3"/>
          <p:cNvSpPr>
            <a:spLocks noGrp="1"/>
          </p:cNvSpPr>
          <p:nvPr>
            <p:ph type="sldNum" sz="quarter" idx="5"/>
          </p:nvPr>
        </p:nvSpPr>
        <p:spPr/>
        <p:txBody>
          <a:bodyPr/>
          <a:lstStyle/>
          <a:p>
            <a:pPr>
              <a:defRPr/>
            </a:pPr>
            <a:fld id="{1908CA0B-E359-44BE-9022-405993AEF587}" type="slidenum">
              <a:rPr lang="en-US" smtClean="0"/>
              <a:pPr>
                <a:defRPr/>
              </a:pPr>
              <a:t>75</a:t>
            </a:fld>
            <a:endParaRPr lang="en-US" dirty="0"/>
          </a:p>
        </p:txBody>
      </p:sp>
    </p:spTree>
    <p:extLst>
      <p:ext uri="{BB962C8B-B14F-4D97-AF65-F5344CB8AC3E}">
        <p14:creationId xmlns:p14="http://schemas.microsoft.com/office/powerpoint/2010/main" val="164612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179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a:t>
            </a:r>
            <a:r>
              <a:rPr lang="en-US" baseline="0" dirty="0" smtClean="0"/>
              <a:t> of this slide is to show several types of UDL strategies that do not require technology. </a:t>
            </a:r>
            <a:r>
              <a:rPr lang="en-US" dirty="0" smtClean="0"/>
              <a:t>We now discuss several instructional strategies that align well with the Connecticut Core Standards instructional shifts. Participants will experience and apply several strategies to support learning, that are aligned to the three shifts and provide UDL supports.</a:t>
            </a:r>
          </a:p>
          <a:p>
            <a:endParaRPr lang="en-US" dirty="0" smtClean="0"/>
          </a:p>
          <a:p>
            <a:r>
              <a:rPr lang="en-US" b="1" dirty="0" smtClean="0"/>
              <a:t>Why </a:t>
            </a:r>
            <a:r>
              <a:rPr lang="en-US" b="1" i="1" dirty="0" smtClean="0"/>
              <a:t>these </a:t>
            </a:r>
            <a:r>
              <a:rPr lang="en-US" b="1" dirty="0" smtClean="0"/>
              <a:t>instructional practices and routines?</a:t>
            </a:r>
          </a:p>
          <a:p>
            <a:r>
              <a:rPr lang="en-US" dirty="0" smtClean="0"/>
              <a:t>The Connecticut Core Standards</a:t>
            </a:r>
            <a:r>
              <a:rPr lang="en-US" baseline="0" dirty="0" smtClean="0"/>
              <a:t> for </a:t>
            </a:r>
            <a:r>
              <a:rPr lang="en-US" dirty="0" smtClean="0"/>
              <a:t>ELA</a:t>
            </a:r>
            <a:r>
              <a:rPr lang="en-US" baseline="0" dirty="0" smtClean="0"/>
              <a:t> &amp; Literacy </a:t>
            </a:r>
            <a:r>
              <a:rPr lang="en-US" dirty="0" smtClean="0"/>
              <a:t>require teachers to coach students to develop the reading, writing, and thinking habits we want them to have. These following instructional practices and collaborative routines can help many more students read and write at higher, more sophisticated levels. </a:t>
            </a:r>
          </a:p>
          <a:p>
            <a:endParaRPr lang="en-US" dirty="0" smtClean="0"/>
          </a:p>
          <a:p>
            <a:r>
              <a:rPr lang="en-US" dirty="0" smtClean="0"/>
              <a:t>Participants explore three strategies that can help increase student achievement. As they review each strategy, have them think about its alignment to the Connecticut Core Standards shifts and to UDL. After reviewing these practices, participants will apply them to grade level text. </a:t>
            </a:r>
          </a:p>
          <a:p>
            <a:endParaRPr lang="en-US" dirty="0" smtClean="0"/>
          </a:p>
          <a:p>
            <a:r>
              <a:rPr lang="en-US" dirty="0" smtClean="0"/>
              <a:t>Reference:</a:t>
            </a:r>
            <a:r>
              <a:rPr lang="en-US" baseline="0" dirty="0" smtClean="0"/>
              <a:t> </a:t>
            </a:r>
            <a:r>
              <a:rPr lang="en-US" i="1" baseline="0" dirty="0" smtClean="0"/>
              <a:t>T</a:t>
            </a:r>
            <a:r>
              <a:rPr lang="en-US" i="1" dirty="0" smtClean="0"/>
              <a:t>hinkquiry</a:t>
            </a:r>
            <a:r>
              <a:rPr lang="en-US" dirty="0" smtClean="0"/>
              <a:t> Toolkits 1 and 2.</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D89E9A-6D0E-4634-BFF5-CE3AFB9115AA}" type="slidenum">
              <a:rPr lang="en-US" smtClean="0"/>
              <a:pPr>
                <a:defRPr/>
              </a:pPr>
              <a:t>76</a:t>
            </a:fld>
            <a:endParaRPr lang="en-US" dirty="0" smtClean="0"/>
          </a:p>
        </p:txBody>
      </p:sp>
    </p:spTree>
    <p:extLst>
      <p:ext uri="{BB962C8B-B14F-4D97-AF65-F5344CB8AC3E}">
        <p14:creationId xmlns:p14="http://schemas.microsoft.com/office/powerpoint/2010/main" val="248045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Introduce </a:t>
            </a:r>
            <a:r>
              <a:rPr lang="en-US" b="1" dirty="0"/>
              <a:t>Analytic Graphic Organizers</a:t>
            </a:r>
            <a:r>
              <a:rPr lang="en-US" dirty="0"/>
              <a:t> (AGOs) </a:t>
            </a:r>
            <a:r>
              <a:rPr lang="en-US" dirty="0" smtClean="0"/>
              <a:t>by sharing their purpose and how they can enhance learning. 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teachers select, teach, and support the use of an AGO can result in a powerful learning experience for students or can end up as an exercise in filling in boxes. </a:t>
            </a:r>
            <a:endParaRPr lang="en-US" dirty="0"/>
          </a:p>
          <a:p>
            <a:endParaRPr lang="en-US" dirty="0" smtClean="0"/>
          </a:p>
          <a:p>
            <a:r>
              <a:rPr lang="en-US" dirty="0" smtClean="0"/>
              <a:t>Have participants reflect on and share their own experiences using AGOs. Ask participants to respond to question of, “How might well-designed organizers support Shift 1?”</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77</a:t>
            </a:fld>
            <a:endParaRPr lang="en-US" dirty="0"/>
          </a:p>
        </p:txBody>
      </p:sp>
    </p:spTree>
    <p:extLst>
      <p:ext uri="{BB962C8B-B14F-4D97-AF65-F5344CB8AC3E}">
        <p14:creationId xmlns:p14="http://schemas.microsoft.com/office/powerpoint/2010/main" val="1368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4863" cy="3462338"/>
          </a:xfrm>
          <a:prstGeom prst="rect">
            <a:avLst/>
          </a:prstGeom>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r>
              <a:rPr lang="en-US" b="0" dirty="0" smtClean="0"/>
              <a:t>To help make the Frayer Model evidence-based, always ask for evidence from the text or research or “how do you know?”.</a:t>
            </a:r>
          </a:p>
          <a:p>
            <a:endParaRPr lang="en-US" b="0" dirty="0" smtClean="0"/>
          </a:p>
          <a:p>
            <a:r>
              <a:rPr lang="en-US" dirty="0" smtClean="0"/>
              <a:t>For example, using this Frayer Model about stars, students write about how they know that White Dwarfs, Red Giants or Yellow Stars are all stars, and how they know that asteroids, moons and planets are NOT stars.</a:t>
            </a:r>
            <a:r>
              <a:rPr lang="en-US" baseline="0" dirty="0" smtClean="0"/>
              <a:t> </a:t>
            </a:r>
            <a:r>
              <a:rPr lang="en-US" dirty="0" smtClean="0"/>
              <a:t>This will increase thinking and learning. They share evidence from text and research</a:t>
            </a:r>
            <a:r>
              <a:rPr lang="en-US" baseline="0" dirty="0" smtClean="0"/>
              <a:t> </a:t>
            </a:r>
            <a:r>
              <a:rPr lang="en-US" dirty="0" smtClean="0"/>
              <a:t>in the space around each quadrant.</a:t>
            </a:r>
          </a:p>
          <a:p>
            <a:endParaRPr lang="en-US" dirty="0" smtClean="0"/>
          </a:p>
          <a:p>
            <a:r>
              <a:rPr lang="en-US" b="0" dirty="0" smtClean="0"/>
              <a:t>Ask participants what </a:t>
            </a:r>
            <a:r>
              <a:rPr lang="en-US" dirty="0" smtClean="0"/>
              <a:t>additional UDL supports could be used with the AGO? </a:t>
            </a:r>
            <a:r>
              <a:rPr lang="en-US" b="1" u="sng" dirty="0" smtClean="0"/>
              <a:t>Note for Presenter</a:t>
            </a:r>
            <a:r>
              <a:rPr lang="en-US" b="1" u="sng" baseline="0" dirty="0" smtClean="0"/>
              <a:t> -</a:t>
            </a:r>
            <a:r>
              <a:rPr lang="en-US" b="1" u="sng" dirty="0" smtClean="0"/>
              <a:t> </a:t>
            </a:r>
            <a:r>
              <a:rPr lang="en-US" b="1" i="0" u="sng" dirty="0" smtClean="0"/>
              <a:t>Possible Responses</a:t>
            </a:r>
          </a:p>
          <a:p>
            <a:r>
              <a:rPr lang="en-US" i="0" dirty="0" smtClean="0"/>
              <a:t>Images, text-to speech,</a:t>
            </a:r>
            <a:r>
              <a:rPr lang="en-US" i="0" baseline="0" dirty="0" smtClean="0"/>
              <a:t> d</a:t>
            </a:r>
            <a:r>
              <a:rPr lang="en-US" i="0" dirty="0" smtClean="0"/>
              <a:t>raw, presentation</a:t>
            </a:r>
            <a:endParaRPr lang="en-US" i="0" dirty="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78</a:t>
            </a:fld>
            <a:endParaRPr lang="en-US" dirty="0"/>
          </a:p>
        </p:txBody>
      </p:sp>
    </p:spTree>
    <p:extLst>
      <p:ext uri="{BB962C8B-B14F-4D97-AF65-F5344CB8AC3E}">
        <p14:creationId xmlns:p14="http://schemas.microsoft.com/office/powerpoint/2010/main" val="370162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pPr defTabSz="905530" eaLnBrk="0" fontAlgn="base" hangingPunct="0">
              <a:spcAft>
                <a:spcPct val="0"/>
              </a:spcAft>
              <a:defRPr/>
            </a:pPr>
            <a:r>
              <a:rPr lang="en-US" dirty="0" smtClean="0"/>
              <a:t>Students can use a question/answer chart to write the actual evidence they used to form their answer.</a:t>
            </a:r>
            <a:r>
              <a:rPr lang="en-US" baseline="0" dirty="0" smtClean="0"/>
              <a:t> </a:t>
            </a:r>
            <a:r>
              <a:rPr lang="en-US" dirty="0" smtClean="0"/>
              <a:t>Students can also</a:t>
            </a:r>
            <a:r>
              <a:rPr lang="en-US" baseline="0" dirty="0" smtClean="0"/>
              <a:t> </a:t>
            </a:r>
            <a:r>
              <a:rPr lang="en-US" dirty="0" smtClean="0"/>
              <a:t>use a chart to show the pros and cons of an argument and cite</a:t>
            </a:r>
            <a:r>
              <a:rPr lang="en-US" baseline="0" dirty="0" smtClean="0"/>
              <a:t> </a:t>
            </a:r>
            <a:r>
              <a:rPr lang="en-US" dirty="0" smtClean="0"/>
              <a:t>the evidence from the text used to form their conclusions.</a:t>
            </a:r>
          </a:p>
          <a:p>
            <a:pPr>
              <a:defRPr/>
            </a:pPr>
            <a:endParaRPr lang="en-US" dirty="0" smtClean="0"/>
          </a:p>
          <a:p>
            <a:pPr>
              <a:defRPr/>
            </a:pPr>
            <a:r>
              <a:rPr lang="en-US" dirty="0" smtClean="0"/>
              <a:t>Teachers may consider</a:t>
            </a:r>
            <a:r>
              <a:rPr lang="en-US" baseline="0" dirty="0" smtClean="0"/>
              <a:t> </a:t>
            </a:r>
            <a:r>
              <a:rPr lang="en-US" dirty="0" smtClean="0"/>
              <a:t>having students number the paragraphs before reading. Point out that each of these Three Column Organizers</a:t>
            </a:r>
            <a:r>
              <a:rPr lang="en-US" baseline="0" dirty="0" smtClean="0"/>
              <a:t> </a:t>
            </a:r>
            <a:r>
              <a:rPr lang="en-US" dirty="0" smtClean="0"/>
              <a:t>has space for students to cite evidence from the text or</a:t>
            </a:r>
            <a:r>
              <a:rPr lang="en-US" baseline="0" dirty="0" smtClean="0"/>
              <a:t> </a:t>
            </a:r>
            <a:r>
              <a:rPr lang="en-US" dirty="0" smtClean="0"/>
              <a:t>texts.</a:t>
            </a:r>
          </a:p>
          <a:p>
            <a:pPr>
              <a:defRPr/>
            </a:pPr>
            <a:endParaRPr lang="en-US" dirty="0"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A1792C-90AA-4B19-9F91-BE948F23F789}" type="slidenum">
              <a:rPr lang="en-US" smtClean="0"/>
              <a:pPr>
                <a:defRPr/>
              </a:pPr>
              <a:t>79</a:t>
            </a:fld>
            <a:endParaRPr lang="en-US" dirty="0" smtClean="0"/>
          </a:p>
        </p:txBody>
      </p:sp>
    </p:spTree>
    <p:extLst>
      <p:ext uri="{BB962C8B-B14F-4D97-AF65-F5344CB8AC3E}">
        <p14:creationId xmlns:p14="http://schemas.microsoft.com/office/powerpoint/2010/main" val="92619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you select, teach, and support the use of an AGO can result in a powerful learning experience for your students or can end up as an exercise in filling in boxes. </a:t>
            </a:r>
          </a:p>
          <a:p>
            <a:endParaRPr lang="en-US" dirty="0" smtClean="0"/>
          </a:p>
          <a:p>
            <a:r>
              <a:rPr lang="en-US" dirty="0" smtClean="0"/>
              <a:t>To ensure</a:t>
            </a:r>
            <a:r>
              <a:rPr lang="en-US" baseline="0" dirty="0" smtClean="0"/>
              <a:t> </a:t>
            </a:r>
            <a:r>
              <a:rPr lang="en-US" dirty="0" smtClean="0"/>
              <a:t>that the AGO is a strategy and not a worksheet, make certain it:</a:t>
            </a:r>
          </a:p>
          <a:p>
            <a:pPr marL="226383" indent="-226383">
              <a:buFont typeface="+mj-lt"/>
              <a:buAutoNum type="arabicPeriod"/>
            </a:pPr>
            <a:r>
              <a:rPr lang="en-US" dirty="0" smtClean="0"/>
              <a:t>Addresses a Connecticut Core Standards shift.</a:t>
            </a:r>
          </a:p>
          <a:p>
            <a:pPr marL="226383" indent="-226383">
              <a:buFont typeface="+mj-lt"/>
              <a:buAutoNum type="arabicPeriod"/>
            </a:pPr>
            <a:r>
              <a:rPr lang="en-US" dirty="0" smtClean="0"/>
              <a:t>Is aligned to the lesson goals and objectives.</a:t>
            </a:r>
          </a:p>
          <a:p>
            <a:pPr marL="226383" indent="-226383">
              <a:buFont typeface="+mj-lt"/>
              <a:buAutoNum type="arabicPeriod"/>
            </a:pPr>
            <a:r>
              <a:rPr lang="en-US" dirty="0" smtClean="0"/>
              <a:t>Increases rigor by adding an area where students can write how they know or why this is true.</a:t>
            </a:r>
          </a:p>
          <a:p>
            <a:pPr marL="226383" indent="-226383">
              <a:buFont typeface="+mj-lt"/>
              <a:buAutoNum type="arabicPeriod"/>
            </a:pPr>
            <a:r>
              <a:rPr lang="en-US" dirty="0" smtClean="0"/>
              <a:t>Helps formulate or enhance written responses by having students use the AGO to organize a summary or written response with evidence.</a:t>
            </a:r>
          </a:p>
          <a:p>
            <a:pPr marL="226383" indent="-226383">
              <a:buFont typeface="+mj-lt"/>
              <a:buAutoNum type="arabicPeriod"/>
            </a:pPr>
            <a:r>
              <a:rPr lang="en-US" dirty="0" smtClean="0"/>
              <a:t>Provides for evidence-based practices.</a:t>
            </a:r>
            <a:r>
              <a:rPr lang="en-US" baseline="0" dirty="0" smtClean="0"/>
              <a:t> H</a:t>
            </a:r>
            <a:r>
              <a:rPr lang="en-US" dirty="0" smtClean="0"/>
              <a:t>ave students show the evidence in the text for their responses.</a:t>
            </a:r>
            <a:r>
              <a:rPr lang="en-US" baseline="0" dirty="0" smtClean="0"/>
              <a:t> </a:t>
            </a:r>
            <a:r>
              <a:rPr lang="en-US" dirty="0" smtClean="0"/>
              <a:t>To do this</a:t>
            </a:r>
            <a:r>
              <a:rPr lang="en-US" baseline="0" dirty="0" smtClean="0"/>
              <a:t> a</a:t>
            </a:r>
            <a:r>
              <a:rPr lang="en-US" dirty="0" smtClean="0"/>
              <a:t>dd: why?, how do you know?, and where is the evidence? to the AGO.</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80</a:t>
            </a:fld>
            <a:endParaRPr lang="en-US" dirty="0"/>
          </a:p>
        </p:txBody>
      </p:sp>
    </p:spTree>
    <p:extLst>
      <p:ext uri="{BB962C8B-B14F-4D97-AF65-F5344CB8AC3E}">
        <p14:creationId xmlns:p14="http://schemas.microsoft.com/office/powerpoint/2010/main" val="287145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7/14/2014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63</a:t>
            </a:fld>
            <a:endParaRPr lang="en-US" dirty="0"/>
          </a:p>
        </p:txBody>
      </p:sp>
    </p:spTree>
    <p:extLst>
      <p:ext uri="{BB962C8B-B14F-4D97-AF65-F5344CB8AC3E}">
        <p14:creationId xmlns:p14="http://schemas.microsoft.com/office/powerpoint/2010/main" val="285066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4867"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There are many different types of organizers. Participants will review the Frayer Model, a text comparison tool, and the AGOs in their Participant Guide. With their partner, they will return to the their lesson template and determine an appropriate AGO aligned to the </a:t>
            </a:r>
            <a:r>
              <a:rPr lang="en-US" dirty="0"/>
              <a:t>standards </a:t>
            </a:r>
            <a:r>
              <a:rPr lang="en-US" dirty="0" smtClean="0"/>
              <a:t>to support students. Remind participants, with any AGO, it must align to the standards and the goals and add a place for students to provide evidence</a:t>
            </a:r>
            <a:r>
              <a:rPr lang="en-US" baseline="0" dirty="0" smtClean="0"/>
              <a:t> </a:t>
            </a:r>
            <a:r>
              <a:rPr lang="en-US" dirty="0" smtClean="0"/>
              <a:t>or answer “how do you know?”</a:t>
            </a:r>
          </a:p>
          <a:p>
            <a:endParaRPr lang="en-US" dirty="0" smtClean="0"/>
          </a:p>
          <a:p>
            <a:r>
              <a:rPr lang="en-US" b="1" dirty="0" smtClean="0"/>
              <a:t>Stop here and have participants read and discuss the information about Analytic Graphic Organizers on pages 41-43 in the Participant Guide. Ask how AGOs can support building background knowledge as students read and ask them to add 1 AGO to their close reading lesson.</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09C5F8D-92DF-44A2-A7E6-50A9BCC479FA}" type="slidenum">
              <a:rPr lang="en-US" smtClean="0"/>
              <a:pPr>
                <a:defRPr/>
              </a:pPr>
              <a:t>81</a:t>
            </a:fld>
            <a:endParaRPr lang="en-US" dirty="0"/>
          </a:p>
        </p:txBody>
      </p:sp>
    </p:spTree>
    <p:extLst>
      <p:ext uri="{BB962C8B-B14F-4D97-AF65-F5344CB8AC3E}">
        <p14:creationId xmlns:p14="http://schemas.microsoft.com/office/powerpoint/2010/main" val="128292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4863" cy="3462338"/>
          </a:xfrm>
          <a:prstGeom prst="rect">
            <a:avLst/>
          </a:prstGeom>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r>
              <a:rPr lang="en-US" dirty="0" smtClean="0"/>
              <a:t>Direct participants to examples of instructional strategies that align with instructional Shift 2 on</a:t>
            </a:r>
            <a:r>
              <a:rPr lang="en-US" baseline="0" dirty="0" smtClean="0"/>
              <a:t> </a:t>
            </a:r>
            <a:r>
              <a:rPr lang="en-US" b="1" dirty="0" smtClean="0"/>
              <a:t>page</a:t>
            </a:r>
            <a:r>
              <a:rPr lang="en-US" b="1" baseline="0" dirty="0" smtClean="0"/>
              <a:t> 44</a:t>
            </a:r>
            <a:r>
              <a:rPr lang="en-US" b="1" dirty="0" smtClean="0"/>
              <a:t> </a:t>
            </a:r>
            <a:r>
              <a:rPr lang="en-US" b="0" dirty="0" smtClean="0"/>
              <a:t>of the Participant Guide.</a:t>
            </a:r>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82</a:t>
            </a:fld>
            <a:endParaRPr lang="en-US" dirty="0"/>
          </a:p>
        </p:txBody>
      </p:sp>
    </p:spTree>
    <p:extLst>
      <p:ext uri="{BB962C8B-B14F-4D97-AF65-F5344CB8AC3E}">
        <p14:creationId xmlns:p14="http://schemas.microsoft.com/office/powerpoint/2010/main" val="197415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694461" y="4538279"/>
            <a:ext cx="5555690" cy="4153678"/>
          </a:xfrm>
          <a:prstGeom prst="rect">
            <a:avLst/>
          </a:prstGeom>
        </p:spPr>
        <p:txBody>
          <a:bodyPr wrap="square" numCol="1" anchor="t" anchorCtr="0" compatLnSpc="1">
            <a:prstTxWarp prst="textNoShape">
              <a:avLst/>
            </a:prstTxWarp>
            <a:normAutofit fontScale="92500" lnSpcReduction="20000"/>
          </a:bodyPr>
          <a:lstStyle/>
          <a:p>
            <a:pPr>
              <a:defRPr/>
            </a:pPr>
            <a:r>
              <a:rPr lang="en-US" dirty="0" smtClean="0"/>
              <a:t>Ask participants if they find that their students sometimes race through an assigned reading and at the end can't tell them about anything that they read? With the</a:t>
            </a:r>
            <a:r>
              <a:rPr lang="en-US" baseline="0" dirty="0" smtClean="0"/>
              <a:t> Connecticut Core Standards</a:t>
            </a:r>
            <a:r>
              <a:rPr lang="en-US" dirty="0" smtClean="0"/>
              <a:t>, repeated readings and conducting close readings, students will need a way to slow down and deeply focus on the content of the assigned reading. Coding the text will help students read more carefully and closely. Set a minimum number of codes they should have on the text to encourage use.</a:t>
            </a:r>
          </a:p>
          <a:p>
            <a:pPr>
              <a:defRPr/>
            </a:pPr>
            <a:endParaRPr lang="en-US" dirty="0" smtClean="0"/>
          </a:p>
          <a:p>
            <a:pPr>
              <a:defRPr/>
            </a:pPr>
            <a:r>
              <a:rPr lang="en-US" dirty="0" smtClean="0"/>
              <a:t>Review with participants what coding of the text might</a:t>
            </a:r>
            <a:r>
              <a:rPr lang="en-US" i="1" dirty="0" smtClean="0"/>
              <a:t> </a:t>
            </a:r>
            <a:r>
              <a:rPr lang="en-US" i="0" dirty="0" smtClean="0"/>
              <a:t>look like: </a:t>
            </a:r>
          </a:p>
          <a:p>
            <a:pPr marL="231046" indent="-231046">
              <a:buFontTx/>
              <a:buAutoNum type="arabicPeriod"/>
              <a:defRPr/>
            </a:pPr>
            <a:r>
              <a:rPr lang="en-US" dirty="0" smtClean="0"/>
              <a:t>Begin with short texts on interesting topics that are worth re-reading. </a:t>
            </a:r>
          </a:p>
          <a:p>
            <a:pPr marL="231046" indent="-231046">
              <a:buFontTx/>
              <a:buAutoNum type="arabicPeriod"/>
              <a:defRPr/>
            </a:pPr>
            <a:r>
              <a:rPr lang="en-US" dirty="0" smtClean="0"/>
              <a:t>Ask students to read a text 3 times. </a:t>
            </a:r>
          </a:p>
          <a:p>
            <a:pPr marL="231046" indent="-231046">
              <a:buFontTx/>
              <a:buAutoNum type="arabicPeriod"/>
              <a:defRPr/>
            </a:pPr>
            <a:r>
              <a:rPr lang="en-US" dirty="0" smtClean="0"/>
              <a:t>The first time, students should read independently while using three codes to mark up the text: I know/agree with this (!), I disagree with this (x), I am confused</a:t>
            </a:r>
            <a:r>
              <a:rPr lang="en-US" baseline="0" dirty="0" smtClean="0"/>
              <a:t> </a:t>
            </a:r>
            <a:r>
              <a:rPr lang="en-US" dirty="0" smtClean="0"/>
              <a:t>(?). Students should also underline words they do not know. Students can rate their understanding on a scale from one to ten.</a:t>
            </a:r>
          </a:p>
          <a:p>
            <a:pPr marL="231046" indent="-231046">
              <a:buFontTx/>
              <a:buAutoNum type="arabicPeriod"/>
              <a:defRPr/>
            </a:pPr>
            <a:r>
              <a:rPr lang="en-US" dirty="0" smtClean="0"/>
              <a:t>Then, with a partner, they should read through the text again and compare their coding and share meanings of words or suppositions about what is meant in places where one or both partners were confused. </a:t>
            </a:r>
          </a:p>
          <a:p>
            <a:pPr marL="231046" indent="-231046">
              <a:buFontTx/>
              <a:buAutoNum type="arabicPeriod"/>
              <a:defRPr/>
            </a:pPr>
            <a:r>
              <a:rPr lang="en-US" dirty="0" smtClean="0"/>
              <a:t>After reading the piece twice, ask students to rate their understanding again on a scale from one to ten to see if it has improved. </a:t>
            </a:r>
          </a:p>
          <a:p>
            <a:pPr marL="231046" indent="-231046">
              <a:buFontTx/>
              <a:buAutoNum type="arabicPeriod"/>
              <a:defRPr/>
            </a:pPr>
            <a:r>
              <a:rPr lang="en-US" dirty="0" smtClean="0"/>
              <a:t>Then, have the partners meet in a small group to read through and discuss the piece, their understanding, and any questions they still have. After the third reading, students write or audio-record about how their understanding of the text changed from the first to third reading, noting questions or problems they still have with it. </a:t>
            </a:r>
          </a:p>
          <a:p>
            <a:pPr marL="231046" indent="-231046">
              <a:defRPr/>
            </a:pPr>
            <a:endParaRPr lang="en-US" dirty="0" smtClean="0"/>
          </a:p>
          <a:p>
            <a:pPr>
              <a:defRPr/>
            </a:pPr>
            <a:r>
              <a:rPr lang="en-US" dirty="0" smtClean="0"/>
              <a:t>These steps facilitate the growth of students’ metacognitive skills as well as comprehension because students engage in gauging their understanding of text before they read, while they read, and after they read.</a:t>
            </a:r>
          </a:p>
        </p:txBody>
      </p:sp>
      <p:sp>
        <p:nvSpPr>
          <p:cNvPr id="4" name="Slide Number Placeholder 3"/>
          <p:cNvSpPr>
            <a:spLocks noGrp="1"/>
          </p:cNvSpPr>
          <p:nvPr>
            <p:ph type="sldNum" sz="quarter" idx="5"/>
          </p:nvPr>
        </p:nvSpPr>
        <p:spPr/>
        <p:txBody>
          <a:bodyPr/>
          <a:lstStyle/>
          <a:p>
            <a:pPr>
              <a:defRPr/>
            </a:pPr>
            <a:fld id="{CB6D39F7-AE28-443F-975C-9F25BDB21FCC}" type="slidenum">
              <a:rPr lang="en-US" smtClean="0"/>
              <a:pPr>
                <a:defRPr/>
              </a:pPr>
              <a:t>83</a:t>
            </a:fld>
            <a:endParaRPr lang="en-US" dirty="0"/>
          </a:p>
        </p:txBody>
      </p:sp>
    </p:spTree>
    <p:extLst>
      <p:ext uri="{BB962C8B-B14F-4D97-AF65-F5344CB8AC3E}">
        <p14:creationId xmlns:p14="http://schemas.microsoft.com/office/powerpoint/2010/main" val="68678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348839" y="4690517"/>
            <a:ext cx="6344996" cy="3847600"/>
          </a:xfrm>
          <a:prstGeom prst="rect">
            <a:avLst/>
          </a:prstGeom>
          <a:noFill/>
        </p:spPr>
        <p:txBody>
          <a:bodyPr wrap="square" numCol="1" anchor="t" anchorCtr="0" compatLnSpc="1">
            <a:prstTxWarp prst="textNoShape">
              <a:avLst/>
            </a:prstTxWarp>
          </a:bodyPr>
          <a:lstStyle/>
          <a:p>
            <a:r>
              <a:rPr lang="en-US" dirty="0" smtClean="0"/>
              <a:t>After students are comfortable with coding using teacher-provided codes, encourage them to develop additional codes appropriate for reading a particular text. Explain to participants that different genres may lead to different types of coding.</a:t>
            </a:r>
          </a:p>
          <a:p>
            <a:endParaRPr lang="en-US" dirty="0" smtClean="0"/>
          </a:p>
          <a:p>
            <a:r>
              <a:rPr lang="en-US" dirty="0" smtClean="0"/>
              <a:t>For example, students may look for an author’s use of metaphor (M), similes (S) or symbolism (Sym) as a method of emphasis.</a:t>
            </a:r>
          </a:p>
          <a:p>
            <a:endParaRPr lang="en-US" dirty="0" smtClean="0"/>
          </a:p>
          <a:p>
            <a:r>
              <a:rPr lang="en-US" dirty="0" smtClean="0"/>
              <a:t>In citing evidence, students may look for the actual words the person used</a:t>
            </a:r>
            <a:r>
              <a:rPr lang="en-US" baseline="0" dirty="0" smtClean="0"/>
              <a:t> </a:t>
            </a:r>
            <a:r>
              <a:rPr lang="en-US" dirty="0" smtClean="0"/>
              <a:t>(W), the actions they took (A) and what others said about the person (O) as a way of coding types of evidence.</a:t>
            </a:r>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dirty="0" smtClean="0"/>
              <a:t> - </a:t>
            </a:r>
            <a:fld id="{3A365ADB-FE90-4948-ABD9-D69ADF191D9B}" type="slidenum">
              <a:rPr lang="en-US" smtClean="0"/>
              <a:pPr>
                <a:defRPr/>
              </a:pPr>
              <a:t>84</a:t>
            </a:fld>
            <a:endParaRPr lang="en-US" dirty="0" smtClean="0"/>
          </a:p>
        </p:txBody>
      </p:sp>
    </p:spTree>
    <p:extLst>
      <p:ext uri="{BB962C8B-B14F-4D97-AF65-F5344CB8AC3E}">
        <p14:creationId xmlns:p14="http://schemas.microsoft.com/office/powerpoint/2010/main" val="311788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613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defTabSz="924185">
              <a:defRPr/>
            </a:pPr>
            <a:r>
              <a:rPr lang="en-US" dirty="0" smtClean="0"/>
              <a:t>Direct participants to examples of instructional strategies that align with instructional Shift 3 on</a:t>
            </a:r>
            <a:r>
              <a:rPr lang="en-US" baseline="0" dirty="0" smtClean="0"/>
              <a:t> </a:t>
            </a:r>
            <a:r>
              <a:rPr lang="en-US" b="1" dirty="0" smtClean="0"/>
              <a:t>pages</a:t>
            </a:r>
            <a:r>
              <a:rPr lang="en-US" b="1" baseline="0" dirty="0" smtClean="0"/>
              <a:t> 45-48</a:t>
            </a:r>
            <a:r>
              <a:rPr lang="en-US" b="1" dirty="0" smtClean="0"/>
              <a:t> </a:t>
            </a:r>
            <a:r>
              <a:rPr lang="en-US" b="0" dirty="0" smtClean="0"/>
              <a:t>of the Participant Guide</a:t>
            </a:r>
            <a:r>
              <a:rPr lang="en-US" dirty="0" smtClean="0"/>
              <a:t>.</a:t>
            </a:r>
          </a:p>
          <a:p>
            <a:endParaRPr lang="en-US" dirty="0" smtClean="0"/>
          </a:p>
        </p:txBody>
      </p:sp>
      <p:sp>
        <p:nvSpPr>
          <p:cNvPr id="4" name="Slide Number Placeholder 3"/>
          <p:cNvSpPr>
            <a:spLocks noGrp="1"/>
          </p:cNvSpPr>
          <p:nvPr>
            <p:ph type="sldNum" sz="quarter" idx="5"/>
          </p:nvPr>
        </p:nvSpPr>
        <p:spPr/>
        <p:txBody>
          <a:bodyPr/>
          <a:lstStyle/>
          <a:p>
            <a:pPr>
              <a:defRPr/>
            </a:pPr>
            <a:fld id="{040D5754-CE7D-47A9-AA22-4FA921B643F1}" type="slidenum">
              <a:rPr lang="en-US" smtClean="0"/>
              <a:pPr>
                <a:defRPr/>
              </a:pPr>
              <a:t>85</a:t>
            </a:fld>
            <a:endParaRPr lang="en-US" dirty="0"/>
          </a:p>
        </p:txBody>
      </p:sp>
    </p:spTree>
    <p:extLst>
      <p:ext uri="{BB962C8B-B14F-4D97-AF65-F5344CB8AC3E}">
        <p14:creationId xmlns:p14="http://schemas.microsoft.com/office/powerpoint/2010/main" val="120493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715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Ask a participant to read the quote aloud. Point out that the research is clear that classifying information helps students to think about how things are alike, how they may be different, and how they may be connected.</a:t>
            </a:r>
          </a:p>
          <a:p>
            <a:endParaRPr lang="en-US" dirty="0" smtClean="0"/>
          </a:p>
          <a:p>
            <a:pPr defTabSz="905530">
              <a:defRPr/>
            </a:pPr>
            <a:r>
              <a:rPr lang="en-US" dirty="0" smtClean="0"/>
              <a:t>Adapted from the book: Classroom Instruction that Works: Research-based Strategies for Increasing Student Achievement, by Robert Marzano (2001)</a:t>
            </a:r>
          </a:p>
          <a:p>
            <a:endParaRPr lang="en-US" dirty="0" smtClean="0"/>
          </a:p>
          <a:p>
            <a:endParaRPr lang="en-US" b="0" dirty="0" smtClean="0"/>
          </a:p>
          <a:p>
            <a:r>
              <a:rPr lang="en-US" b="0" dirty="0" smtClean="0"/>
              <a:t>Word Sort </a:t>
            </a:r>
            <a:r>
              <a:rPr lang="en-US" dirty="0" smtClean="0"/>
              <a:t>is a classification routine where the teacher provides lists of words that students cluster together in meaningful ways to evolve main ideas or determine conceptual relationships (closed sort). The students may also sort the words by characteristics and meanings and then label the categories (open sort) (Gillet &amp; Kita, 1979). </a:t>
            </a:r>
          </a:p>
          <a:p>
            <a:endParaRPr lang="en-US" dirty="0" smtClean="0"/>
          </a:p>
          <a:p>
            <a:r>
              <a:rPr lang="en-US" b="1" dirty="0" smtClean="0"/>
              <a:t>Note: Words Sorts are most effective when used as a collaborative routine because students can discuss multiple ways that the words on the list are related, thereby developing a more robust understanding of the terms. Discussing and classifying are two effective ways to help students learn and remember academic vocabulary.</a:t>
            </a:r>
            <a:endParaRPr lang="en-US" dirty="0" smtClean="0"/>
          </a:p>
        </p:txBody>
      </p:sp>
      <p:sp>
        <p:nvSpPr>
          <p:cNvPr id="4" name="Slide Number Placeholder 3"/>
          <p:cNvSpPr>
            <a:spLocks noGrp="1"/>
          </p:cNvSpPr>
          <p:nvPr>
            <p:ph type="sldNum" sz="quarter" idx="5"/>
          </p:nvPr>
        </p:nvSpPr>
        <p:spPr/>
        <p:txBody>
          <a:bodyPr/>
          <a:lstStyle/>
          <a:p>
            <a:pPr>
              <a:defRPr/>
            </a:pPr>
            <a:fld id="{BBCBBB1A-5768-4557-B119-B6BCBA483F33}" type="slidenum">
              <a:rPr lang="en-US" smtClean="0"/>
              <a:pPr>
                <a:defRPr/>
              </a:pPr>
              <a:t>86</a:t>
            </a:fld>
            <a:endParaRPr lang="en-US" dirty="0"/>
          </a:p>
        </p:txBody>
      </p:sp>
    </p:spTree>
    <p:extLst>
      <p:ext uri="{BB962C8B-B14F-4D97-AF65-F5344CB8AC3E}">
        <p14:creationId xmlns:p14="http://schemas.microsoft.com/office/powerpoint/2010/main" val="4170920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817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a:buFontTx/>
              <a:buChar char="•"/>
            </a:pPr>
            <a:r>
              <a:rPr lang="en-US" dirty="0" smtClean="0"/>
              <a:t> learn vocabulary by classifying words based on characteristics or meanings</a:t>
            </a:r>
          </a:p>
          <a:p>
            <a:pPr>
              <a:buFontTx/>
              <a:buChar char="•"/>
            </a:pPr>
            <a:r>
              <a:rPr lang="en-US" dirty="0" smtClean="0"/>
              <a:t> recognize the relationships between terms that are related to the same</a:t>
            </a:r>
            <a:r>
              <a:rPr lang="en-US" baseline="0" dirty="0" smtClean="0"/>
              <a:t> </a:t>
            </a:r>
            <a:r>
              <a:rPr lang="en-US" dirty="0" smtClean="0"/>
              <a:t>concept</a:t>
            </a:r>
          </a:p>
          <a:p>
            <a:pPr>
              <a:buFontTx/>
              <a:buChar char="•"/>
            </a:pPr>
            <a:r>
              <a:rPr lang="en-US" dirty="0" smtClean="0"/>
              <a:t> reason, analyze, classify and form analogies</a:t>
            </a:r>
          </a:p>
          <a:p>
            <a:pPr>
              <a:buFontTx/>
              <a:buChar char="•"/>
            </a:pPr>
            <a:r>
              <a:rPr lang="en-US" dirty="0" smtClean="0"/>
              <a:t> enhance interest in vocabulary development through a multi-sensory experience as they manipulate words while sharing their thinking </a:t>
            </a:r>
          </a:p>
          <a:p>
            <a:pPr>
              <a:buFontTx/>
              <a:buChar char="•"/>
            </a:pPr>
            <a:r>
              <a:rPr lang="en-US" dirty="0" smtClean="0"/>
              <a:t> develop divergent thinking when open sort is used</a:t>
            </a:r>
          </a:p>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marL="181106" indent="-181106">
              <a:buFontTx/>
              <a:buChar char="•"/>
            </a:pPr>
            <a:r>
              <a:rPr lang="en-US" dirty="0" smtClean="0"/>
              <a:t>learn vocabulary by classifying words based on characteristics or meanings</a:t>
            </a:r>
          </a:p>
          <a:p>
            <a:pPr marL="181106" indent="-181106">
              <a:buFontTx/>
              <a:buChar char="•"/>
            </a:pPr>
            <a:r>
              <a:rPr lang="en-US" dirty="0" smtClean="0"/>
              <a:t>recognize the relationships between terms that are related to the same</a:t>
            </a:r>
            <a:r>
              <a:rPr lang="en-US" baseline="0" dirty="0" smtClean="0"/>
              <a:t> </a:t>
            </a:r>
            <a:r>
              <a:rPr lang="en-US" dirty="0" smtClean="0"/>
              <a:t>concept</a:t>
            </a:r>
          </a:p>
          <a:p>
            <a:pPr marL="181106" indent="-181106">
              <a:buFontTx/>
              <a:buChar char="•"/>
            </a:pPr>
            <a:r>
              <a:rPr lang="en-US" dirty="0" smtClean="0"/>
              <a:t>reason, analyze, classify and form analogies</a:t>
            </a:r>
          </a:p>
          <a:p>
            <a:pPr marL="181106" indent="-181106">
              <a:buFontTx/>
              <a:buChar char="•"/>
            </a:pPr>
            <a:r>
              <a:rPr lang="en-US" dirty="0" smtClean="0"/>
              <a:t>enhance interest in vocabulary development through a multi-sensory experience as they manipulate words while sharing their thinking </a:t>
            </a:r>
          </a:p>
          <a:p>
            <a:pPr marL="181106" indent="-181106">
              <a:buFontTx/>
              <a:buChar char="•"/>
            </a:pPr>
            <a:r>
              <a:rPr lang="en-US" dirty="0" smtClean="0"/>
              <a:t>develop divergent thinking when open sort is used</a:t>
            </a:r>
          </a:p>
          <a:p>
            <a:pPr>
              <a:buFontTx/>
              <a:buChar char="•"/>
            </a:pPr>
            <a:endParaRPr lang="en-US" dirty="0" smtClean="0"/>
          </a:p>
          <a:p>
            <a:pPr>
              <a:defRPr/>
            </a:pPr>
            <a:r>
              <a:rPr lang="en-US" dirty="0" smtClean="0"/>
              <a:t>There are 2 types of Word Sorts: closed and open.</a:t>
            </a:r>
          </a:p>
          <a:p>
            <a:pPr>
              <a:defRPr/>
            </a:pPr>
            <a:r>
              <a:rPr lang="en-US" dirty="0" smtClean="0"/>
              <a:t>When using Word Sorts, teachers may use this sequence for scaffolding this process after reading text.</a:t>
            </a:r>
          </a:p>
          <a:p>
            <a:pPr>
              <a:defRPr/>
            </a:pPr>
            <a:endParaRPr lang="en-US" dirty="0" smtClean="0"/>
          </a:p>
          <a:p>
            <a:pPr marL="231046" indent="-231046">
              <a:buFont typeface="+mj-lt"/>
              <a:buAutoNum type="arabicPeriod"/>
              <a:defRPr/>
            </a:pPr>
            <a:r>
              <a:rPr lang="en-US" dirty="0" smtClean="0"/>
              <a:t>Provide a word bank and the categories (closed)</a:t>
            </a:r>
          </a:p>
          <a:p>
            <a:pPr marL="231046" indent="-231046">
              <a:buFont typeface="+mj-lt"/>
              <a:buAutoNum type="arabicPeriod"/>
              <a:defRPr/>
            </a:pPr>
            <a:r>
              <a:rPr lang="en-US" dirty="0" smtClean="0"/>
              <a:t>Provide the categories, have student take words from the text (closed) (This gets students to read the text closely.)</a:t>
            </a:r>
          </a:p>
          <a:p>
            <a:pPr marL="231046" indent="-231046">
              <a:buFont typeface="+mj-lt"/>
              <a:buAutoNum type="arabicPeriod"/>
              <a:defRPr/>
            </a:pPr>
            <a:r>
              <a:rPr lang="en-US" dirty="0" smtClean="0"/>
              <a:t>Provide words, have students create the categories (open)</a:t>
            </a:r>
          </a:p>
          <a:p>
            <a:pPr marL="231046" indent="-231046">
              <a:defRPr/>
            </a:pPr>
            <a:endParaRPr lang="en-US" dirty="0" smtClean="0"/>
          </a:p>
          <a:p>
            <a:pPr defTabSz="905530" eaLnBrk="0" fontAlgn="base" hangingPunct="0">
              <a:spcAft>
                <a:spcPct val="0"/>
              </a:spcAft>
              <a:defRPr/>
            </a:pPr>
            <a:r>
              <a:rPr lang="en-US" b="1" dirty="0" smtClean="0"/>
              <a:t>Tell participants that the</a:t>
            </a:r>
            <a:r>
              <a:rPr lang="en-US" b="1" baseline="0" dirty="0" smtClean="0"/>
              <a:t> next two slides illustrate a closed sort and an open sort. After these have been reviewed they will work on both Word Sorts with a partner</a:t>
            </a:r>
            <a:r>
              <a:rPr lang="en-US" b="1" dirty="0" smtClean="0"/>
              <a:t>.</a:t>
            </a:r>
            <a:endParaRPr lang="en-US" dirty="0" smtClean="0"/>
          </a:p>
        </p:txBody>
      </p:sp>
      <p:sp>
        <p:nvSpPr>
          <p:cNvPr id="4" name="Slide Number Placeholder 3"/>
          <p:cNvSpPr>
            <a:spLocks noGrp="1"/>
          </p:cNvSpPr>
          <p:nvPr>
            <p:ph type="sldNum" sz="quarter" idx="5"/>
          </p:nvPr>
        </p:nvSpPr>
        <p:spPr/>
        <p:txBody>
          <a:bodyPr/>
          <a:lstStyle/>
          <a:p>
            <a:pPr>
              <a:defRPr/>
            </a:pPr>
            <a:fld id="{B5D5B350-C8D9-424E-81DF-BDAD41BFBF47}" type="slidenum">
              <a:rPr lang="en-US" smtClean="0"/>
              <a:pPr>
                <a:defRPr/>
              </a:pPr>
              <a:t>87</a:t>
            </a:fld>
            <a:endParaRPr lang="en-US" dirty="0"/>
          </a:p>
        </p:txBody>
      </p:sp>
    </p:spTree>
    <p:extLst>
      <p:ext uri="{BB962C8B-B14F-4D97-AF65-F5344CB8AC3E}">
        <p14:creationId xmlns:p14="http://schemas.microsoft.com/office/powerpoint/2010/main" val="315428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184275" y="698500"/>
            <a:ext cx="4654550" cy="3490913"/>
          </a:xfrm>
          <a:prstGeom prst="rect">
            <a:avLst/>
          </a:prstGeom>
          <a:noFill/>
          <a:ln>
            <a:solidFill>
              <a:srgbClr val="000000"/>
            </a:solidFill>
            <a:miter lim="800000"/>
            <a:headEnd/>
            <a:tailEnd/>
          </a:ln>
        </p:spPr>
      </p:sp>
      <p:sp>
        <p:nvSpPr>
          <p:cNvPr id="180227" name="Notes Placeholder 2"/>
          <p:cNvSpPr>
            <a:spLocks noGrp="1"/>
          </p:cNvSpPr>
          <p:nvPr>
            <p:ph type="body" idx="1"/>
          </p:nvPr>
        </p:nvSpPr>
        <p:spPr bwMode="auto">
          <a:xfrm>
            <a:off x="702310" y="4421823"/>
            <a:ext cx="5618480" cy="4189095"/>
          </a:xfrm>
          <a:prstGeom prst="rect">
            <a:avLst/>
          </a:prstGeom>
          <a:noFill/>
        </p:spPr>
        <p:txBody>
          <a:bodyPr wrap="square" numCol="1" anchor="t" anchorCtr="0" compatLnSpc="1">
            <a:prstTxWarp prst="textNoShape">
              <a:avLst/>
            </a:prstTxWarp>
          </a:bodyPr>
          <a:lstStyle/>
          <a:p>
            <a:r>
              <a:rPr lang="en-US" dirty="0" smtClean="0"/>
              <a:t>This is a sample closed word sort. Point out to participants that this</a:t>
            </a:r>
            <a:r>
              <a:rPr lang="en-US" baseline="0" dirty="0" smtClean="0"/>
              <a:t> word sort includes </a:t>
            </a:r>
            <a:r>
              <a:rPr lang="en-US" dirty="0" smtClean="0"/>
              <a:t>a column to relate where they found the evidence for placing the word in this category. This can be a quote from the text.</a:t>
            </a:r>
          </a:p>
          <a:p>
            <a:r>
              <a:rPr lang="en-US" baseline="0" dirty="0" smtClean="0"/>
              <a:t>Let participants know that there is a short narrative about Uranus and</a:t>
            </a:r>
            <a:r>
              <a:rPr lang="en-US" b="1" dirty="0" smtClean="0"/>
              <a:t> </a:t>
            </a:r>
            <a:r>
              <a:rPr lang="en-US" dirty="0"/>
              <a:t>GÆA</a:t>
            </a:r>
            <a:r>
              <a:rPr lang="en-US" baseline="0" dirty="0" smtClean="0"/>
              <a:t> and on </a:t>
            </a:r>
            <a:r>
              <a:rPr lang="en-US" b="1" baseline="0" dirty="0" smtClean="0"/>
              <a:t>page 47 </a:t>
            </a:r>
            <a:r>
              <a:rPr lang="en-US" baseline="0" dirty="0" smtClean="0"/>
              <a:t>in their Participant Guide. </a:t>
            </a:r>
            <a:r>
              <a:rPr lang="en-US" dirty="0" smtClean="0"/>
              <a:t>T</a:t>
            </a:r>
            <a:r>
              <a:rPr lang="en-US" baseline="0" dirty="0" smtClean="0"/>
              <a:t>hey  use </a:t>
            </a:r>
            <a:r>
              <a:rPr lang="en-US" dirty="0" smtClean="0"/>
              <a:t>this to </a:t>
            </a:r>
            <a:r>
              <a:rPr lang="en-US" baseline="0" dirty="0" smtClean="0"/>
              <a:t>complete the closed </a:t>
            </a:r>
            <a:r>
              <a:rPr lang="en-US" dirty="0"/>
              <a:t>word sort</a:t>
            </a:r>
            <a:r>
              <a:rPr lang="en-US" dirty="0" smtClean="0"/>
              <a:t>. Remind participants that words </a:t>
            </a:r>
            <a:r>
              <a:rPr lang="en-US" dirty="0"/>
              <a:t>can be used more than once. </a:t>
            </a:r>
            <a:r>
              <a:rPr lang="en-US" dirty="0" smtClean="0"/>
              <a:t>All answers are acceptable as  long as they can be backed up with evidence.</a:t>
            </a:r>
            <a:endParaRPr lang="en-US" dirty="0"/>
          </a:p>
          <a:p>
            <a:endParaRPr lang="en-US" baseline="0" dirty="0" smtClean="0"/>
          </a:p>
          <a:p>
            <a:r>
              <a:rPr lang="en-US" b="1" dirty="0"/>
              <a:t>ORIGIN OF THE WORLD.—FIRST DYNASTY.</a:t>
            </a:r>
            <a:endParaRPr lang="en-US" dirty="0"/>
          </a:p>
          <a:p>
            <a:r>
              <a:rPr lang="en-US" b="1" dirty="0"/>
              <a:t>URANUS AND GÆA. (</a:t>
            </a:r>
            <a:r>
              <a:rPr lang="en-US" b="1" cap="small" dirty="0"/>
              <a:t>Cœlus and Terra</a:t>
            </a:r>
            <a:r>
              <a:rPr lang="en-US" b="1" dirty="0" smtClean="0"/>
              <a:t>.)</a:t>
            </a:r>
          </a:p>
          <a:p>
            <a:r>
              <a:rPr lang="en-US" dirty="0"/>
              <a:t>The Project Gutenberg EBook of Myths and Legends of Ancient Greece and Rome, by </a:t>
            </a:r>
          </a:p>
          <a:p>
            <a:r>
              <a:rPr lang="en-US" dirty="0"/>
              <a:t>E.M. Berens</a:t>
            </a:r>
          </a:p>
          <a:p>
            <a:r>
              <a:rPr lang="en-US" dirty="0"/>
              <a:t>    www.gutenberg.org</a:t>
            </a:r>
          </a:p>
          <a:p>
            <a:endParaRPr lang="en-US" b="1" dirty="0" smtClean="0"/>
          </a:p>
        </p:txBody>
      </p:sp>
      <p:sp>
        <p:nvSpPr>
          <p:cNvPr id="4" name="Slide Number Placeholder 3"/>
          <p:cNvSpPr>
            <a:spLocks noGrp="1"/>
          </p:cNvSpPr>
          <p:nvPr>
            <p:ph type="sldNum" sz="quarter" idx="5"/>
          </p:nvPr>
        </p:nvSpPr>
        <p:spPr/>
        <p:txBody>
          <a:bodyPr/>
          <a:lstStyle/>
          <a:p>
            <a:pPr>
              <a:defRPr/>
            </a:pPr>
            <a:fld id="{FA46F715-A9E6-46C1-8EA9-10023FC6E0E7}" type="slidenum">
              <a:rPr lang="en-US" smtClean="0"/>
              <a:pPr>
                <a:defRPr/>
              </a:pPr>
              <a:t>88</a:t>
            </a:fld>
            <a:endParaRPr lang="en-US" dirty="0"/>
          </a:p>
        </p:txBody>
      </p:sp>
    </p:spTree>
    <p:extLst>
      <p:ext uri="{BB962C8B-B14F-4D97-AF65-F5344CB8AC3E}">
        <p14:creationId xmlns:p14="http://schemas.microsoft.com/office/powerpoint/2010/main" val="3730161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8227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eaLnBrk="1" hangingPunct="1">
              <a:lnSpc>
                <a:spcPct val="90000"/>
              </a:lnSpc>
              <a:buFontTx/>
              <a:buNone/>
            </a:pPr>
            <a:r>
              <a:rPr lang="en-US" dirty="0" smtClean="0"/>
              <a:t>This is an example of</a:t>
            </a:r>
            <a:r>
              <a:rPr lang="en-US" baseline="0" dirty="0" smtClean="0"/>
              <a:t> an open</a:t>
            </a:r>
            <a:r>
              <a:rPr lang="en-US" dirty="0" smtClean="0"/>
              <a:t> Word Sort.</a:t>
            </a:r>
            <a:endParaRPr lang="en-US" i="1" dirty="0" smtClean="0"/>
          </a:p>
        </p:txBody>
      </p:sp>
      <p:sp>
        <p:nvSpPr>
          <p:cNvPr id="4" name="Slide Number Placeholder 3"/>
          <p:cNvSpPr>
            <a:spLocks noGrp="1"/>
          </p:cNvSpPr>
          <p:nvPr>
            <p:ph type="sldNum" sz="quarter" idx="5"/>
          </p:nvPr>
        </p:nvSpPr>
        <p:spPr/>
        <p:txBody>
          <a:bodyPr/>
          <a:lstStyle/>
          <a:p>
            <a:pPr>
              <a:defRPr/>
            </a:pPr>
            <a:fld id="{4058E530-5DB0-40DF-87D8-2F2F858BD5FF}" type="slidenum">
              <a:rPr lang="en-US" smtClean="0"/>
              <a:pPr>
                <a:defRPr/>
              </a:pPr>
              <a:t>89</a:t>
            </a:fld>
            <a:endParaRPr lang="en-US" dirty="0"/>
          </a:p>
        </p:txBody>
      </p:sp>
    </p:spTree>
    <p:extLst>
      <p:ext uri="{BB962C8B-B14F-4D97-AF65-F5344CB8AC3E}">
        <p14:creationId xmlns:p14="http://schemas.microsoft.com/office/powerpoint/2010/main" val="1755969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a:t>this segment, you will see </a:t>
            </a:r>
            <a:r>
              <a:rPr lang="en-US" dirty="0" smtClean="0"/>
              <a:t>eighth grade students </a:t>
            </a:r>
            <a:r>
              <a:rPr lang="en-US" dirty="0"/>
              <a:t>involved in </a:t>
            </a:r>
            <a:r>
              <a:rPr lang="en-US" dirty="0" smtClean="0"/>
              <a:t>sorting</a:t>
            </a:r>
            <a:r>
              <a:rPr lang="en-US" baseline="0" dirty="0" smtClean="0"/>
              <a:t> and finding relationships between words.</a:t>
            </a:r>
            <a:r>
              <a:rPr lang="en-US" dirty="0" smtClean="0"/>
              <a:t> As you view this video, look for supports that the teacher infuses into the lesson. The video</a:t>
            </a:r>
            <a:r>
              <a:rPr lang="en-US" baseline="0" dirty="0" smtClean="0"/>
              <a:t> can be found here: </a:t>
            </a:r>
            <a:r>
              <a:rPr lang="en-US" dirty="0" smtClean="0">
                <a:hlinkClick r:id="rId3"/>
              </a:rPr>
              <a:t>http://vimeo.com/84900192</a:t>
            </a:r>
            <a:r>
              <a:rPr lang="en-US" dirty="0" smtClean="0"/>
              <a:t> </a:t>
            </a:r>
            <a:r>
              <a:rPr lang="en-US" i="1" dirty="0" smtClean="0"/>
              <a:t>Interactive Word Wall</a:t>
            </a:r>
            <a:r>
              <a:rPr lang="en-US" dirty="0" smtClean="0"/>
              <a:t> from Expeditionary Learning. The </a:t>
            </a:r>
            <a:r>
              <a:rPr lang="en-US" dirty="0"/>
              <a:t>teacher played an essential role during this work and think time. </a:t>
            </a:r>
            <a:br>
              <a:rPr lang="en-US" dirty="0"/>
            </a:br>
            <a:endParaRPr lang="en-US" dirty="0" smtClean="0"/>
          </a:p>
          <a:p>
            <a:pPr marL="226383" indent="-226383">
              <a:buAutoNum type="arabicPeriod"/>
            </a:pPr>
            <a:r>
              <a:rPr lang="en-US" dirty="0" smtClean="0"/>
              <a:t>What </a:t>
            </a:r>
            <a:r>
              <a:rPr lang="en-US" dirty="0"/>
              <a:t>did you notice about the strategies she used to push the learning </a:t>
            </a:r>
            <a:r>
              <a:rPr lang="en-US" dirty="0" smtClean="0"/>
              <a:t>forward for</a:t>
            </a:r>
            <a:r>
              <a:rPr lang="en-US" baseline="0" dirty="0" smtClean="0"/>
              <a:t> </a:t>
            </a:r>
            <a:r>
              <a:rPr lang="en-US" dirty="0" smtClean="0"/>
              <a:t>her </a:t>
            </a:r>
            <a:r>
              <a:rPr lang="en-US" dirty="0"/>
              <a:t>students? </a:t>
            </a:r>
            <a:endParaRPr lang="en-US" dirty="0" smtClean="0"/>
          </a:p>
          <a:p>
            <a:pPr marL="226383" indent="-226383">
              <a:buAutoNum type="arabicPeriod"/>
            </a:pPr>
            <a:r>
              <a:rPr lang="en-US" dirty="0" smtClean="0"/>
              <a:t>How did she help make all students successful?</a:t>
            </a:r>
          </a:p>
          <a:p>
            <a:pPr marL="226383" indent="-226383">
              <a:buAutoNum type="arabicPeriod"/>
            </a:pPr>
            <a:r>
              <a:rPr lang="en-US" dirty="0" smtClean="0"/>
              <a:t>Which </a:t>
            </a:r>
            <a:r>
              <a:rPr lang="en-US" dirty="0"/>
              <a:t>of these strategies might you use with your students to support </a:t>
            </a:r>
            <a:r>
              <a:rPr lang="en-US" dirty="0" smtClean="0"/>
              <a:t>their </a:t>
            </a:r>
            <a:r>
              <a:rPr lang="en-US" dirty="0"/>
              <a:t>learning? </a:t>
            </a:r>
            <a:endParaRPr lang="en-US" dirty="0" smtClean="0"/>
          </a:p>
          <a:p>
            <a:pPr marL="226383" indent="-226383">
              <a:buAutoNum type="arabicPeriod"/>
            </a:pPr>
            <a:r>
              <a:rPr lang="en-US" dirty="0" smtClean="0"/>
              <a:t>What </a:t>
            </a:r>
            <a:r>
              <a:rPr lang="en-US" dirty="0"/>
              <a:t>planning needed to happen prior to this lesson to set students up </a:t>
            </a:r>
            <a:r>
              <a:rPr lang="en-US" dirty="0" smtClean="0"/>
              <a:t>for </a:t>
            </a:r>
            <a:r>
              <a:rPr lang="en-US" dirty="0"/>
              <a:t>success?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90</a:t>
            </a:fld>
            <a:endParaRPr lang="en-US" dirty="0"/>
          </a:p>
        </p:txBody>
      </p:sp>
    </p:spTree>
    <p:extLst>
      <p:ext uri="{BB962C8B-B14F-4D97-AF65-F5344CB8AC3E}">
        <p14:creationId xmlns:p14="http://schemas.microsoft.com/office/powerpoint/2010/main" val="222622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t>There is a total of 105 minutes for the UDL Section of today’s module. There are an additional 40 minutes for reflection and planning.</a:t>
            </a:r>
          </a:p>
          <a:p>
            <a:pPr>
              <a:lnSpc>
                <a:spcPct val="90000"/>
              </a:lnSpc>
            </a:pPr>
            <a:r>
              <a:rPr lang="en-US" dirty="0" smtClean="0"/>
              <a:t>Although there is no specified break in the afternoon, take a 5 minute break as needed.</a:t>
            </a:r>
          </a:p>
          <a:p>
            <a:pPr>
              <a:lnSpc>
                <a:spcPct val="90000"/>
              </a:lnSpc>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64</a:t>
            </a:fld>
            <a:endParaRPr lang="en-US" dirty="0"/>
          </a:p>
        </p:txBody>
      </p:sp>
    </p:spTree>
    <p:extLst>
      <p:ext uri="{BB962C8B-B14F-4D97-AF65-F5344CB8AC3E}">
        <p14:creationId xmlns:p14="http://schemas.microsoft.com/office/powerpoint/2010/main" val="3588223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7/14/2014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91</a:t>
            </a:fld>
            <a:endParaRPr lang="en-US" dirty="0"/>
          </a:p>
        </p:txBody>
      </p:sp>
    </p:spTree>
    <p:extLst>
      <p:ext uri="{BB962C8B-B14F-4D97-AF65-F5344CB8AC3E}">
        <p14:creationId xmlns:p14="http://schemas.microsoft.com/office/powerpoint/2010/main" val="40474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defRPr/>
            </a:pPr>
            <a:r>
              <a:rPr lang="en-US" dirty="0" smtClean="0"/>
              <a:t>Have participants look for </a:t>
            </a:r>
            <a:r>
              <a:rPr lang="en-US" dirty="0"/>
              <a:t>multiple methods of representation, </a:t>
            </a:r>
            <a:r>
              <a:rPr lang="en-US" dirty="0" smtClean="0"/>
              <a:t>expression, </a:t>
            </a:r>
            <a:r>
              <a:rPr lang="en-US" dirty="0"/>
              <a:t>or engagement </a:t>
            </a:r>
            <a:r>
              <a:rPr lang="en-US" dirty="0" smtClean="0"/>
              <a:t>that the teachers use in the</a:t>
            </a:r>
            <a:r>
              <a:rPr lang="en-US" baseline="0" dirty="0" smtClean="0"/>
              <a:t> </a:t>
            </a:r>
            <a:r>
              <a:rPr lang="en-US" dirty="0" smtClean="0"/>
              <a:t>video. The video can be found</a:t>
            </a:r>
            <a:r>
              <a:rPr lang="en-US" baseline="0" dirty="0" smtClean="0"/>
              <a:t> here: </a:t>
            </a:r>
            <a:r>
              <a:rPr lang="en-US" dirty="0" smtClean="0"/>
              <a:t>https://www.teachingchannel.org/videos/common-core-collaborative-discussions </a:t>
            </a:r>
            <a:r>
              <a:rPr lang="en-US" b="0" i="1" dirty="0" smtClean="0"/>
              <a:t>Arguing the Pros and Cons of Teen Driving </a:t>
            </a:r>
            <a:r>
              <a:rPr lang="en-US" b="0" i="0" dirty="0" smtClean="0"/>
              <a:t>from the Teaching Channel. </a:t>
            </a:r>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7/14/2014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92</a:t>
            </a:fld>
            <a:endParaRPr lang="en-US" dirty="0"/>
          </a:p>
        </p:txBody>
      </p:sp>
    </p:spTree>
    <p:extLst>
      <p:ext uri="{BB962C8B-B14F-4D97-AF65-F5344CB8AC3E}">
        <p14:creationId xmlns:p14="http://schemas.microsoft.com/office/powerpoint/2010/main" val="91101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166813" y="461963"/>
            <a:ext cx="4611687" cy="3460750"/>
          </a:xfrm>
          <a:prstGeom prst="rect">
            <a:avLst/>
          </a:prstGeom>
          <a:noFill/>
          <a:ln>
            <a:solidFill>
              <a:srgbClr val="000000"/>
            </a:solidFill>
            <a:miter lim="800000"/>
            <a:headEnd/>
            <a:tailEnd/>
          </a:ln>
        </p:spPr>
      </p:sp>
      <p:sp>
        <p:nvSpPr>
          <p:cNvPr id="13209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 of this slide is to engage participants in thinking about supporting all students.</a:t>
            </a:r>
            <a:r>
              <a:rPr lang="en-US" baseline="0" dirty="0" smtClean="0"/>
              <a:t> </a:t>
            </a:r>
          </a:p>
          <a:p>
            <a:endParaRPr lang="en-US" dirty="0" smtClean="0"/>
          </a:p>
          <a:p>
            <a:pPr marL="169787" indent="-169787">
              <a:buFont typeface="Arial" panose="020B0604020202020204" pitchFamily="34" charset="0"/>
              <a:buChar char="•"/>
            </a:pPr>
            <a:r>
              <a:rPr lang="en-US" dirty="0" smtClean="0"/>
              <a:t>Ask a participant to read the question and to share ideas on how this can be accomplished.</a:t>
            </a:r>
            <a:r>
              <a:rPr lang="en-US" baseline="0" dirty="0" smtClean="0"/>
              <a:t> </a:t>
            </a:r>
          </a:p>
          <a:p>
            <a:pPr marL="169787" indent="-169787">
              <a:buFont typeface="Arial" panose="020B0604020202020204" pitchFamily="34" charset="0"/>
              <a:buChar char="•"/>
            </a:pPr>
            <a:r>
              <a:rPr lang="en-US" b="0" dirty="0" smtClean="0"/>
              <a:t>Explain</a:t>
            </a:r>
            <a:r>
              <a:rPr lang="en-US" b="1" dirty="0" smtClean="0"/>
              <a:t> </a:t>
            </a:r>
            <a:r>
              <a:rPr lang="en-US" dirty="0" smtClean="0"/>
              <a:t>to participants that this is the essence of Connecticut Core Standards</a:t>
            </a:r>
            <a:r>
              <a:rPr lang="en-US" baseline="0" dirty="0" smtClean="0"/>
              <a:t> for </a:t>
            </a:r>
            <a:r>
              <a:rPr lang="en-US" dirty="0" smtClean="0"/>
              <a:t>ELA &amp; Literacy: Engagement in reading content-rich text; reading, writing, speaking with evidence; and attentiveness to academic language will all lead to Standard 10.</a:t>
            </a:r>
            <a:r>
              <a:rPr lang="en-US" baseline="0" dirty="0" smtClean="0"/>
              <a:t> </a:t>
            </a:r>
          </a:p>
          <a:p>
            <a:pPr marL="169787" indent="-169787">
              <a:buFont typeface="Arial" panose="020B0604020202020204" pitchFamily="34" charset="0"/>
              <a:buChar char="•"/>
            </a:pPr>
            <a:r>
              <a:rPr lang="en-US" dirty="0" smtClean="0"/>
              <a:t>Point out that students need to be guided towards becoming independent, efficient, and proficient readers. </a:t>
            </a:r>
          </a:p>
          <a:p>
            <a:pPr marL="169787" indent="-169787">
              <a:buFont typeface="Arial" panose="020B0604020202020204" pitchFamily="34" charset="0"/>
              <a:buChar char="•"/>
            </a:pPr>
            <a:r>
              <a:rPr lang="en-US" dirty="0" smtClean="0"/>
              <a:t>The next section of this module focuses on increasing student success. </a:t>
            </a:r>
          </a:p>
          <a:p>
            <a:pPr marL="169787" indent="-169787">
              <a:buFont typeface="Arial" panose="020B0604020202020204" pitchFamily="34" charset="0"/>
              <a:buChar char="•"/>
            </a:pPr>
            <a:r>
              <a:rPr lang="en-US" dirty="0" smtClean="0"/>
              <a:t>How well teachers align, design, and deliver lessons will impact how well students learn.</a:t>
            </a:r>
          </a:p>
        </p:txBody>
      </p:sp>
      <p:sp>
        <p:nvSpPr>
          <p:cNvPr id="4" name="Slide Number Placeholder 3"/>
          <p:cNvSpPr>
            <a:spLocks noGrp="1"/>
          </p:cNvSpPr>
          <p:nvPr>
            <p:ph type="sldNum" sz="quarter" idx="5"/>
          </p:nvPr>
        </p:nvSpPr>
        <p:spPr/>
        <p:txBody>
          <a:bodyPr/>
          <a:lstStyle/>
          <a:p>
            <a:pPr>
              <a:defRPr/>
            </a:pPr>
            <a:fld id="{F52B7023-9D80-4760-B00D-673F4385536A}" type="slidenum">
              <a:rPr lang="en-US" smtClean="0"/>
              <a:pPr>
                <a:defRPr/>
              </a:pPr>
              <a:t>65</a:t>
            </a:fld>
            <a:endParaRPr lang="en-US" dirty="0"/>
          </a:p>
        </p:txBody>
      </p:sp>
    </p:spTree>
    <p:extLst>
      <p:ext uri="{BB962C8B-B14F-4D97-AF65-F5344CB8AC3E}">
        <p14:creationId xmlns:p14="http://schemas.microsoft.com/office/powerpoint/2010/main" val="230392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explain the big idea of Universal Design. Ask participants, “Who benefits?” </a:t>
            </a:r>
          </a:p>
          <a:p>
            <a:endParaRPr lang="en-US" baseline="0" dirty="0" smtClean="0"/>
          </a:p>
          <a:p>
            <a:r>
              <a:rPr lang="en-US" baseline="0" dirty="0" smtClean="0"/>
              <a:t>Beside the intended beneficiary with a disability, who else benefits from preplanned accessibility?</a:t>
            </a:r>
          </a:p>
          <a:p>
            <a:endParaRPr lang="en-US" baseline="0" dirty="0" smtClean="0"/>
          </a:p>
          <a:p>
            <a:r>
              <a:rPr lang="en-US" baseline="0" dirty="0" smtClean="0"/>
              <a:t>Listen for answers such as, “Mothers with strollers, bicyclists, workers with hand trucks, folks with heavy groceries, folks who are trying to sleep while others are watching TV.”</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205732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is UDL necessary? </a:t>
            </a:r>
          </a:p>
          <a:p>
            <a:r>
              <a:rPr lang="en-US" dirty="0" smtClean="0"/>
              <a:t>Individuals bring a huge variety of skills, needs, and interests to learning. Neuroscience reveals that these differences are as varied and unique as our DNA or fingerprints. Three primary brain networks come into play: Recognition, Strategic, and Affective</a:t>
            </a:r>
            <a:r>
              <a:rPr lang="en-US" baseline="0" dirty="0" smtClean="0"/>
              <a:t> http://www.cast.org/udl/</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p14="http://schemas.microsoft.com/office/powerpoint/2010/main" val="420314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brain information on previous slide, UD</a:t>
            </a:r>
            <a:r>
              <a:rPr lang="en-US" dirty="0" smtClean="0"/>
              <a:t>L is </a:t>
            </a:r>
            <a:r>
              <a:rPr lang="en-US" dirty="0"/>
              <a:t>a set of principles for curriculum development that give all learners equal opportunities to learn.</a:t>
            </a:r>
          </a:p>
          <a:p>
            <a:r>
              <a:rPr lang="en-US" dirty="0" smtClean="0"/>
              <a:t>It provides </a:t>
            </a:r>
            <a:r>
              <a:rPr lang="en-US" dirty="0"/>
              <a:t>a blueprint for creating instructional goals, methods, materials, and assessments that work for every </a:t>
            </a:r>
            <a:r>
              <a:rPr lang="en-US" dirty="0" smtClean="0"/>
              <a:t>learner.</a:t>
            </a:r>
          </a:p>
          <a:p>
            <a:r>
              <a:rPr lang="en-US" dirty="0" smtClean="0"/>
              <a:t>It is </a:t>
            </a:r>
            <a:r>
              <a:rPr lang="en-US" dirty="0"/>
              <a:t>not a single, one-size-fits-all solution but rather </a:t>
            </a:r>
            <a:r>
              <a:rPr lang="en-US" b="1" dirty="0"/>
              <a:t>flexible</a:t>
            </a:r>
            <a:r>
              <a:rPr lang="en-US" b="1" dirty="0">
                <a:solidFill>
                  <a:srgbClr val="FF0000"/>
                </a:solidFill>
              </a:rPr>
              <a:t> </a:t>
            </a:r>
            <a:r>
              <a:rPr lang="en-US" dirty="0"/>
              <a:t>approaches that can be customized for individual learner needs</a:t>
            </a:r>
            <a:r>
              <a:rPr lang="en-US" dirty="0" smtClean="0"/>
              <a:t>.</a:t>
            </a:r>
            <a:endParaRPr lang="en-US" dirty="0"/>
          </a:p>
        </p:txBody>
      </p:sp>
      <p:sp>
        <p:nvSpPr>
          <p:cNvPr id="4" name="Slide Number Placeholder 3"/>
          <p:cNvSpPr>
            <a:spLocks noGrp="1"/>
          </p:cNvSpPr>
          <p:nvPr>
            <p:ph type="sldNum" sz="quarter" idx="10"/>
          </p:nvPr>
        </p:nvSpPr>
        <p:spPr/>
        <p:txBody>
          <a:bodyPr/>
          <a:lstStyle/>
          <a:p>
            <a:fld id="{9123B4D7-A772-454D-9919-670CCE425B27}" type="slidenum">
              <a:rPr lang="en-US" smtClean="0"/>
              <a:pPr/>
              <a:t>68</a:t>
            </a:fld>
            <a:endParaRPr lang="en-US" dirty="0"/>
          </a:p>
        </p:txBody>
      </p:sp>
    </p:spTree>
    <p:extLst>
      <p:ext uri="{BB962C8B-B14F-4D97-AF65-F5344CB8AC3E}">
        <p14:creationId xmlns:p14="http://schemas.microsoft.com/office/powerpoint/2010/main" val="176350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50531" name="Notes Placeholder 2"/>
          <p:cNvSpPr>
            <a:spLocks noGrp="1"/>
          </p:cNvSpPr>
          <p:nvPr>
            <p:ph type="body" idx="1"/>
          </p:nvPr>
        </p:nvSpPr>
        <p:spPr bwMode="auto">
          <a:xfrm>
            <a:off x="308650" y="4384439"/>
            <a:ext cx="6250151" cy="4153678"/>
          </a:xfrm>
          <a:prstGeom prst="rect">
            <a:avLst/>
          </a:prstGeom>
        </p:spPr>
        <p:txBody>
          <a:bodyPr wrap="square" numCol="1" anchor="t" anchorCtr="0" compatLnSpc="1">
            <a:prstTxWarp prst="textNoShape">
              <a:avLst/>
            </a:prstTxWarp>
          </a:bodyPr>
          <a:lstStyle/>
          <a:p>
            <a:pPr>
              <a:spcBef>
                <a:spcPct val="0"/>
              </a:spcBef>
              <a:defRPr/>
            </a:pPr>
            <a:r>
              <a:rPr lang="en-US" b="0" dirty="0" smtClean="0"/>
              <a:t>10</a:t>
            </a:r>
            <a:r>
              <a:rPr lang="en-US" b="0" baseline="0" dirty="0" smtClean="0"/>
              <a:t> minutes total </a:t>
            </a:r>
            <a:r>
              <a:rPr lang="en-US" b="1" dirty="0" smtClean="0"/>
              <a:t>Click “Practices” to open link to http://www.youtube.com/watch?v=pGLTJw0GSxk.</a:t>
            </a:r>
          </a:p>
          <a:p>
            <a:pPr>
              <a:spcBef>
                <a:spcPct val="0"/>
              </a:spcBef>
              <a:defRPr/>
            </a:pPr>
            <a:r>
              <a:rPr lang="en-US" b="1" dirty="0" smtClean="0"/>
              <a:t>The video is 6 minutes and 36 seconds.</a:t>
            </a:r>
          </a:p>
          <a:p>
            <a:pPr>
              <a:spcBef>
                <a:spcPct val="0"/>
              </a:spcBef>
              <a:defRPr/>
            </a:pPr>
            <a:endParaRPr lang="en-US" b="0" dirty="0" smtClean="0"/>
          </a:p>
          <a:p>
            <a:pPr eaLnBrk="0" fontAlgn="base" hangingPunct="0">
              <a:spcBef>
                <a:spcPct val="0"/>
              </a:spcBef>
              <a:spcAft>
                <a:spcPct val="0"/>
              </a:spcAft>
              <a:defRPr/>
            </a:pPr>
            <a:r>
              <a:rPr lang="en-US" dirty="0" smtClean="0"/>
              <a:t>The presenter is Dr. David Rose, former co-founder and Chief Educational Officer of CAST.</a:t>
            </a:r>
            <a:r>
              <a:rPr lang="en-US" baseline="0" dirty="0" smtClean="0"/>
              <a:t> </a:t>
            </a:r>
            <a:r>
              <a:rPr lang="en-US" dirty="0" smtClean="0"/>
              <a:t>As an introduction to the facilitator’s presentation on UDL, participants will listen to the overview. Ask them to consider the questions on the slide as they listen to Dr. Rose.</a:t>
            </a:r>
            <a:r>
              <a:rPr lang="en-US" b="0" dirty="0" smtClean="0"/>
              <a:t> After viewing the video have </a:t>
            </a:r>
            <a:r>
              <a:rPr lang="en-US" dirty="0" smtClean="0"/>
              <a:t>participants take </a:t>
            </a:r>
            <a:r>
              <a:rPr lang="en-US" b="1" dirty="0" smtClean="0"/>
              <a:t>about 5 minutes </a:t>
            </a:r>
            <a:r>
              <a:rPr lang="en-US" dirty="0" smtClean="0"/>
              <a:t>to discuss the</a:t>
            </a:r>
            <a:r>
              <a:rPr lang="en-US" baseline="0" dirty="0" smtClean="0"/>
              <a:t> </a:t>
            </a:r>
            <a:r>
              <a:rPr lang="en-US" dirty="0" smtClean="0"/>
              <a:t>questions on</a:t>
            </a:r>
            <a:r>
              <a:rPr lang="en-US" baseline="0" dirty="0" smtClean="0"/>
              <a:t> </a:t>
            </a:r>
            <a:r>
              <a:rPr lang="en-US" dirty="0" smtClean="0"/>
              <a:t>the slide. Share out the responses to</a:t>
            </a:r>
            <a:r>
              <a:rPr lang="en-US" b="1" dirty="0" smtClean="0"/>
              <a:t> “How </a:t>
            </a:r>
            <a:r>
              <a:rPr lang="en-US" b="1" dirty="0"/>
              <a:t>do you think multiple means of representation, expression and engagement may help more students be successful</a:t>
            </a:r>
            <a:r>
              <a:rPr lang="en-US" b="1" dirty="0" smtClean="0"/>
              <a:t>?”</a:t>
            </a:r>
            <a:endParaRPr lang="en-US" dirty="0" smtClean="0"/>
          </a:p>
          <a:p>
            <a:pPr defTabSz="905530" eaLnBrk="0" fontAlgn="base" hangingPunct="0">
              <a:spcBef>
                <a:spcPct val="0"/>
              </a:spcBef>
              <a:spcAft>
                <a:spcPct val="0"/>
              </a:spcAft>
              <a:defRPr/>
            </a:pPr>
            <a:endParaRPr lang="en-US" b="1" u="sng" dirty="0" smtClean="0"/>
          </a:p>
          <a:p>
            <a:pPr defTabSz="905530" eaLnBrk="0" fontAlgn="base" hangingPunct="0">
              <a:spcBef>
                <a:spcPct val="0"/>
              </a:spcBef>
              <a:spcAft>
                <a:spcPct val="0"/>
              </a:spcAft>
              <a:defRPr/>
            </a:pPr>
            <a:r>
              <a:rPr lang="en-US" b="1" u="sng" dirty="0" smtClean="0"/>
              <a:t>Note for Presenter</a:t>
            </a:r>
            <a:r>
              <a:rPr lang="en-US" b="1" u="sng" baseline="0" dirty="0" smtClean="0"/>
              <a:t> -</a:t>
            </a:r>
            <a:r>
              <a:rPr lang="en-US" b="1" u="sng" dirty="0" smtClean="0"/>
              <a:t> </a:t>
            </a:r>
            <a:r>
              <a:rPr lang="en-US" b="1" i="0" u="sng" dirty="0" smtClean="0"/>
              <a:t>Possible Responses</a:t>
            </a:r>
          </a:p>
          <a:p>
            <a:pPr>
              <a:spcBef>
                <a:spcPct val="0"/>
              </a:spcBef>
              <a:defRPr/>
            </a:pPr>
            <a:r>
              <a:rPr lang="en-US" b="1" dirty="0" smtClean="0"/>
              <a:t>How do you think multiple means of representation, expression, and engagement may help more students be successful?</a:t>
            </a:r>
          </a:p>
          <a:p>
            <a:pPr marL="228600" lvl="1" indent="-228600">
              <a:spcBef>
                <a:spcPct val="0"/>
              </a:spcBef>
              <a:buFont typeface="Arial" pitchFamily="34" charset="0"/>
              <a:buChar char="•"/>
              <a:defRPr/>
            </a:pPr>
            <a:r>
              <a:rPr lang="en-US" i="0" dirty="0" smtClean="0"/>
              <a:t>Providing options and flexibility will support diverse learner needs.</a:t>
            </a:r>
          </a:p>
          <a:p>
            <a:pPr>
              <a:spcBef>
                <a:spcPct val="0"/>
              </a:spcBef>
              <a:defRPr/>
            </a:pPr>
            <a:r>
              <a:rPr lang="en-US" b="1" dirty="0" smtClean="0"/>
              <a:t>What do each of the terms (Universal, Design, and Learning) refer to in structuring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Universal – Referring to all students</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Design – Designing curriculum, goals, methods, materials, and assessments that help students overcome barriers to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Learning – The outcome for all students with universally designed lessons</a:t>
            </a: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7443E4-D177-4782-9A3D-711C267EEA0B}" type="slidenum">
              <a:rPr lang="en-US" smtClean="0"/>
              <a:pPr>
                <a:defRPr/>
              </a:pPr>
              <a:t>69</a:t>
            </a:fld>
            <a:endParaRPr lang="en-US" dirty="0" smtClean="0"/>
          </a:p>
        </p:txBody>
      </p:sp>
    </p:spTree>
    <p:extLst>
      <p:ext uri="{BB962C8B-B14F-4D97-AF65-F5344CB8AC3E}">
        <p14:creationId xmlns:p14="http://schemas.microsoft.com/office/powerpoint/2010/main" val="124172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From http</a:t>
            </a:r>
            <a:r>
              <a:rPr lang="en-US" sz="1100" dirty="0"/>
              <a:t>://www.udlcenter.org/advocacy/faq_guides/common_core#question1</a:t>
            </a:r>
            <a:endParaRPr lang="en-US" sz="1100" dirty="0" smtClean="0"/>
          </a:p>
          <a:p>
            <a:r>
              <a:rPr lang="en-US" sz="1100" b="1" dirty="0" smtClean="0"/>
              <a:t>Is UDL included in the common core?</a:t>
            </a:r>
          </a:p>
          <a:p>
            <a:r>
              <a:rPr lang="en-US" sz="1100" dirty="0" smtClean="0"/>
              <a:t>UDL is included in the section of the Common Core Standards called “application to students with disabilities.” In this section the authors referred to the definition laid out in the </a:t>
            </a:r>
            <a:r>
              <a:rPr lang="en-US" sz="1100" dirty="0" smtClean="0">
                <a:hlinkClick r:id="rId3" tooltip="Go to the glossary definition of the Higher Education Opportunity Act of 2008"/>
              </a:rPr>
              <a:t>Higher Education Opportunity Act of 2008</a:t>
            </a:r>
            <a:r>
              <a:rPr lang="en-US" sz="1100" dirty="0" smtClean="0"/>
              <a:t> (PL 110-135). UDL not only applies to students with disabilities, it applies to all other learners as well. All students can benefit from the types of instruction used to reach learners “on the margins,” as the learning needs of all individuals vary a great deal. As such, UDL should be used within inclusive general education. </a:t>
            </a:r>
          </a:p>
          <a:p>
            <a:r>
              <a:rPr lang="en-US" sz="1100" b="1" dirty="0" smtClean="0"/>
              <a:t>What aligns with UDL?</a:t>
            </a:r>
          </a:p>
          <a:p>
            <a:r>
              <a:rPr lang="en-US" sz="1100" dirty="0" smtClean="0">
                <a:hlinkClick r:id="rId3" tooltip="Go to the glossary definition of curricula"/>
              </a:rPr>
              <a:t>Curricula</a:t>
            </a:r>
            <a:r>
              <a:rPr lang="en-US" sz="1100" dirty="0" smtClean="0"/>
              <a:t> (goals, methods, materials, and assessments) designed using UDL, put an emphasis on creating effective, flexible goals, and the Common Core Standards provide an important framework for thinking about what goals will be most effective. UDL emphasizes that an effective goal must be flexible enough to allow learners multiple ways to successfully meet it. To do this, the standard must not embed the means (the how i.e., write, speak, etc.) with the goal (the what). </a:t>
            </a:r>
          </a:p>
          <a:p>
            <a:r>
              <a:rPr lang="en-US" sz="1100" b="1" dirty="0" smtClean="0"/>
              <a:t>What might not align with UDL?</a:t>
            </a:r>
          </a:p>
          <a:p>
            <a:r>
              <a:rPr lang="en-US" sz="1100" dirty="0" smtClean="0"/>
              <a:t>There are also areas of the Common Core Standards that do not align with UDL, or would not be very good goals for a UDL curriculum unless certain terms (e.g., writing, listening, speaking, and explaining) are interpreted in their broadest sense to make the standards flexible enough to remove barriers for certain students. UDL stresses that teachers should not confuse the means and the goals. There are certain standards that do just that. For example: "Tell and </a:t>
            </a:r>
            <a:r>
              <a:rPr lang="en-US" sz="1100" b="1" dirty="0" smtClean="0"/>
              <a:t>write</a:t>
            </a:r>
            <a:r>
              <a:rPr lang="en-US" sz="1100" dirty="0" smtClean="0"/>
              <a:t> time in hours and half-hours using analog and digital clocks." This presents some learners with a barrier because the act of </a:t>
            </a:r>
            <a:r>
              <a:rPr lang="en-US" sz="1100" b="1" dirty="0" smtClean="0"/>
              <a:t>writing</a:t>
            </a:r>
            <a:r>
              <a:rPr lang="en-US" sz="1100" dirty="0" smtClean="0"/>
              <a:t> is difficult for them. In this case, </a:t>
            </a:r>
            <a:r>
              <a:rPr lang="en-US" sz="1100" b="1" dirty="0" smtClean="0"/>
              <a:t>express</a:t>
            </a:r>
            <a:r>
              <a:rPr lang="en-US" sz="1100" dirty="0" smtClean="0"/>
              <a:t> would be more appropriate than </a:t>
            </a:r>
            <a:r>
              <a:rPr lang="en-US" sz="1100" b="1" dirty="0" smtClean="0"/>
              <a:t>write</a:t>
            </a:r>
            <a:r>
              <a:rPr lang="en-US" sz="1100" dirty="0" smtClean="0"/>
              <a:t>, as it allows flexibility and avoids confounding the expectation with tasks that are superfluous to the actual goal. Or, the standard would align with UDL if “write” were interpreted to permit other forms of expression.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p14="http://schemas.microsoft.com/office/powerpoint/2010/main" val="238625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7534967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08291085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6479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43198"/>
          </a:xfrm>
        </p:spPr>
        <p:txBody>
          <a:bodyPr/>
          <a:lstStyle/>
          <a:p>
            <a:pPr lvl="0"/>
            <a:endParaRPr lang="en-US" noProof="0" dirty="0" smtClean="0"/>
          </a:p>
        </p:txBody>
      </p:sp>
      <p:sp>
        <p:nvSpPr>
          <p:cNvPr id="4" name="Rectangle 4"/>
          <p:cNvSpPr>
            <a:spLocks noGrp="1" noChangeArrowheads="1"/>
          </p:cNvSpPr>
          <p:nvPr>
            <p:ph type="dt" sz="half" idx="10"/>
          </p:nvPr>
        </p:nvSpPr>
        <p:spPr>
          <a:xfrm>
            <a:off x="457200" y="6356352"/>
            <a:ext cx="2133600" cy="365125"/>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E2D15F3-2B79-4C12-8818-4DC0332F51BF}" type="slidenum">
              <a:rPr lang="en-US"/>
              <a:pPr>
                <a:defRPr/>
              </a:pPr>
              <a:t>‹#›</a:t>
            </a:fld>
            <a:endParaRPr lang="en-US" dirty="0"/>
          </a:p>
        </p:txBody>
      </p:sp>
    </p:spTree>
    <p:extLst>
      <p:ext uri="{BB962C8B-B14F-4D97-AF65-F5344CB8AC3E}">
        <p14:creationId xmlns:p14="http://schemas.microsoft.com/office/powerpoint/2010/main" val="30519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249636" y="6071616"/>
            <a:ext cx="2504049" cy="492443"/>
          </a:xfrm>
          <a:prstGeom prst="rect">
            <a:avLst/>
          </a:prstGeom>
          <a:noFill/>
        </p:spPr>
        <p:txBody>
          <a:bodyPr wrap="square" rtlCol="0">
            <a:spAutoFit/>
          </a:bodyPr>
          <a:lstStyle/>
          <a:p>
            <a:r>
              <a:rPr lang="en-US" sz="2600" b="1" i="0" dirty="0" smtClean="0">
                <a:solidFill>
                  <a:schemeClr val="bg1"/>
                </a:solidFill>
              </a:rPr>
              <a:t>UDL &amp; Activity </a:t>
            </a:r>
            <a:r>
              <a:rPr lang="en-US" sz="2600" b="1" i="0" dirty="0" smtClean="0">
                <a:solidFill>
                  <a:schemeClr val="bg1"/>
                </a:solidFill>
              </a:rPr>
              <a:t>7</a:t>
            </a:r>
            <a:endParaRPr lang="en-US" sz="2600" b="1" i="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3"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8" r:id="rId9"/>
    <p:sldLayoutId id="2147483740" r:id="rId10"/>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cholasticadministrator.typepad.com/thisweekineducation/2012/08/cartoons-climb-that-tree.html"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28.png"/><Relationship Id="rId5" Type="http://schemas.openxmlformats.org/officeDocument/2006/relationships/diagramQuickStyle" Target="../diagrams/quickStyle4.xml"/><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26.pn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vimeo.com/84900192"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achingchannel.org/videos/common-core-collaborative-discussion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GLTJw0GSxk"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udlcenter.org/advocacy/faq_guides/common_cor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1655942"/>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153721"/>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3976676"/>
            <a:ext cx="8046613" cy="1550168"/>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6–12: </a:t>
            </a:r>
          </a:p>
          <a:p>
            <a:r>
              <a:rPr lang="en-US" i="0" dirty="0" smtClean="0">
                <a:solidFill>
                  <a:schemeClr val="tx2"/>
                </a:solidFill>
              </a:rPr>
              <a:t>Supporting all Students in Close Reading, Academic Language, and Text-based Discussion</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5054" y="953053"/>
            <a:ext cx="8153400" cy="4470285"/>
          </a:xfrm>
          <a:prstGeom prst="rect">
            <a:avLst/>
          </a:prstGeom>
        </p:spPr>
        <p:txBody>
          <a:bodyPr/>
          <a:lstStyle/>
          <a:p>
            <a:pPr marL="0" indent="0">
              <a:buNone/>
            </a:pPr>
            <a:r>
              <a:rPr lang="en-US" sz="2800" dirty="0" smtClean="0"/>
              <a:t>How </a:t>
            </a:r>
            <a:r>
              <a:rPr lang="en-US" sz="2800" dirty="0"/>
              <a:t>Can I Make Certain</a:t>
            </a:r>
            <a:endParaRPr lang="en-US" sz="2800" b="1" dirty="0" smtClean="0"/>
          </a:p>
          <a:p>
            <a:r>
              <a:rPr lang="en-US" sz="2800" dirty="0"/>
              <a:t>C</a:t>
            </a:r>
            <a:r>
              <a:rPr lang="en-US" sz="2800" dirty="0" smtClean="0"/>
              <a:t>oncepts and information are equally perceived and accessible?</a:t>
            </a:r>
          </a:p>
          <a:p>
            <a:r>
              <a:rPr lang="en-US" sz="2800" dirty="0"/>
              <a:t>A</a:t>
            </a:r>
            <a:r>
              <a:rPr lang="en-US" sz="2800" dirty="0" smtClean="0"/>
              <a:t>ll students can generalize and transfer the information?</a:t>
            </a:r>
          </a:p>
          <a:p>
            <a:pPr lvl="1"/>
            <a:r>
              <a:rPr lang="en-US" dirty="0" smtClean="0"/>
              <a:t>Offer text-to-speech, closed caption, or audio support</a:t>
            </a:r>
          </a:p>
          <a:p>
            <a:pPr lvl="1"/>
            <a:r>
              <a:rPr lang="en-US" dirty="0" smtClean="0"/>
              <a:t>Use colors, large font size, underlining for emphasis</a:t>
            </a:r>
          </a:p>
          <a:p>
            <a:pPr lvl="1"/>
            <a:r>
              <a:rPr lang="en-US" dirty="0" smtClean="0"/>
              <a:t>Use visuals, images, multimedia</a:t>
            </a:r>
          </a:p>
          <a:p>
            <a:pPr lvl="1"/>
            <a:endParaRPr lang="en-US" dirty="0" smtClean="0"/>
          </a:p>
          <a:p>
            <a:pPr lvl="1"/>
            <a:endParaRPr lang="en-US" dirty="0" smtClean="0"/>
          </a:p>
          <a:p>
            <a:pPr lvl="1"/>
            <a:endParaRPr lang="en-US" dirty="0" smtClean="0"/>
          </a:p>
          <a:p>
            <a:endParaRPr lang="en-US" dirty="0" smtClean="0"/>
          </a:p>
          <a:p>
            <a:pPr marL="0" indent="0">
              <a:buNone/>
            </a:pPr>
            <a:r>
              <a:rPr lang="en-US" dirty="0" smtClean="0"/>
              <a:t>   </a:t>
            </a:r>
          </a:p>
          <a:p>
            <a:endParaRPr lang="en-US" dirty="0" smtClean="0"/>
          </a:p>
          <a:p>
            <a:endParaRPr lang="en-US" dirty="0"/>
          </a:p>
        </p:txBody>
      </p:sp>
      <p:sp>
        <p:nvSpPr>
          <p:cNvPr id="2" name="Title 1"/>
          <p:cNvSpPr>
            <a:spLocks noGrp="1"/>
          </p:cNvSpPr>
          <p:nvPr>
            <p:ph type="title"/>
          </p:nvPr>
        </p:nvSpPr>
        <p:spPr>
          <a:xfrm>
            <a:off x="402630" y="-285135"/>
            <a:ext cx="9054920" cy="1238188"/>
          </a:xfrm>
        </p:spPr>
        <p:txBody>
          <a:bodyPr>
            <a:noAutofit/>
          </a:bodyPr>
          <a:lstStyle/>
          <a:p>
            <a:r>
              <a:rPr lang="en-US" sz="4000" dirty="0" smtClean="0"/>
              <a:t/>
            </a:r>
            <a:br>
              <a:rPr lang="en-US" sz="4000" dirty="0" smtClean="0"/>
            </a:br>
            <a:r>
              <a:rPr lang="en-US" sz="4000" dirty="0" smtClean="0"/>
              <a:t>UDL Design Questions: Representation</a:t>
            </a:r>
            <a:endParaRPr lang="en-US" sz="4000" dirty="0"/>
          </a:p>
        </p:txBody>
      </p:sp>
      <p:sp>
        <p:nvSpPr>
          <p:cNvPr id="5" name="Slide Number Placeholder 4"/>
          <p:cNvSpPr>
            <a:spLocks noGrp="1"/>
          </p:cNvSpPr>
          <p:nvPr>
            <p:ph type="sldNum" sz="quarter" idx="4294967295"/>
          </p:nvPr>
        </p:nvSpPr>
        <p:spPr>
          <a:xfrm>
            <a:off x="6464703" y="6137344"/>
            <a:ext cx="2203704" cy="484632"/>
          </a:xfrm>
          <a:prstGeom prst="rect">
            <a:avLst/>
          </a:prstGeom>
        </p:spPr>
        <p:txBody>
          <a:bodyPr/>
          <a:lstStyle/>
          <a:p>
            <a:pPr algn="r"/>
            <a:fld id="{6FC29242-33AB-4DA8-BA79-1517F5FF078C}" type="slidenum">
              <a:rPr lang="en-US" smtClean="0"/>
              <a:pPr algn="r"/>
              <a:t>71</a:t>
            </a:fld>
            <a:endParaRPr lang="en-US" dirty="0"/>
          </a:p>
        </p:txBody>
      </p:sp>
      <p:pic>
        <p:nvPicPr>
          <p:cNvPr id="13" name="Picture 12"/>
          <p:cNvPicPr>
            <a:picLocks noChangeAspect="1"/>
          </p:cNvPicPr>
          <p:nvPr/>
        </p:nvPicPr>
        <p:blipFill>
          <a:blip r:embed="rId3" cstate="print"/>
          <a:stretch>
            <a:fillRect/>
          </a:stretch>
        </p:blipFill>
        <p:spPr>
          <a:xfrm>
            <a:off x="325054" y="6071192"/>
            <a:ext cx="2200847" cy="487722"/>
          </a:xfrm>
          <a:prstGeom prst="rect">
            <a:avLst/>
          </a:prstGeom>
        </p:spPr>
      </p:pic>
    </p:spTree>
    <p:extLst>
      <p:ext uri="{BB962C8B-B14F-4D97-AF65-F5344CB8AC3E}">
        <p14:creationId xmlns:p14="http://schemas.microsoft.com/office/powerpoint/2010/main" val="21827824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4551" y="984701"/>
            <a:ext cx="8153400" cy="5989332"/>
          </a:xfrm>
          <a:prstGeom prst="rect">
            <a:avLst/>
          </a:prstGeom>
        </p:spPr>
        <p:txBody>
          <a:bodyPr/>
          <a:lstStyle/>
          <a:p>
            <a:pPr marL="0" indent="0">
              <a:buNone/>
            </a:pPr>
            <a:r>
              <a:rPr lang="en-US" dirty="0" smtClean="0"/>
              <a:t>How can I make certain</a:t>
            </a:r>
          </a:p>
          <a:p>
            <a:r>
              <a:rPr lang="en-US" sz="2800" dirty="0"/>
              <a:t>All students can express what they know and express their knowledge, ideas, and concepts in various </a:t>
            </a:r>
            <a:r>
              <a:rPr lang="en-US" sz="2800" dirty="0" smtClean="0"/>
              <a:t>ways?</a:t>
            </a:r>
          </a:p>
          <a:p>
            <a:pPr lvl="1"/>
            <a:r>
              <a:rPr lang="en-US" dirty="0" smtClean="0"/>
              <a:t>Students </a:t>
            </a:r>
            <a:r>
              <a:rPr lang="en-US" dirty="0"/>
              <a:t>create models, charts, graphs, posters, </a:t>
            </a:r>
            <a:r>
              <a:rPr lang="en-US" dirty="0" smtClean="0"/>
              <a:t>multimedia presentations</a:t>
            </a:r>
          </a:p>
          <a:p>
            <a:pPr lvl="1"/>
            <a:r>
              <a:rPr lang="en-US" dirty="0" smtClean="0"/>
              <a:t>Teacher </a:t>
            </a:r>
            <a:r>
              <a:rPr lang="en-US" dirty="0"/>
              <a:t>provides supports: story starters, guided outlines</a:t>
            </a:r>
            <a:r>
              <a:rPr lang="en-US" dirty="0" smtClean="0"/>
              <a:t>, </a:t>
            </a:r>
            <a:r>
              <a:rPr lang="en-US" dirty="0"/>
              <a:t>etc.</a:t>
            </a:r>
          </a:p>
          <a:p>
            <a:pPr lvl="1"/>
            <a:endParaRPr lang="en-US" dirty="0" smtClean="0"/>
          </a:p>
          <a:p>
            <a:pPr lvl="1"/>
            <a:endParaRPr lang="en-US" dirty="0" smtClean="0"/>
          </a:p>
          <a:p>
            <a:pPr marL="0" indent="0">
              <a:buNone/>
            </a:pPr>
            <a:r>
              <a:rPr lang="en-US" dirty="0" smtClean="0"/>
              <a:t>  </a:t>
            </a:r>
          </a:p>
          <a:p>
            <a:endParaRPr lang="en-US" dirty="0" smtClean="0"/>
          </a:p>
          <a:p>
            <a:endParaRPr lang="en-US" dirty="0"/>
          </a:p>
        </p:txBody>
      </p:sp>
      <p:sp>
        <p:nvSpPr>
          <p:cNvPr id="2" name="Title 1"/>
          <p:cNvSpPr>
            <a:spLocks noGrp="1"/>
          </p:cNvSpPr>
          <p:nvPr>
            <p:ph type="title"/>
          </p:nvPr>
        </p:nvSpPr>
        <p:spPr>
          <a:xfrm>
            <a:off x="291830" y="155646"/>
            <a:ext cx="9232489" cy="1199213"/>
          </a:xfrm>
        </p:spPr>
        <p:txBody>
          <a:bodyPr>
            <a:noAutofit/>
          </a:bodyPr>
          <a:lstStyle/>
          <a:p>
            <a:r>
              <a:rPr lang="en-US" sz="4000" dirty="0" smtClean="0"/>
              <a:t>UDL Design Questions: Expression</a:t>
            </a:r>
            <a:endParaRPr lang="en-US" sz="40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72</a:t>
            </a:fld>
            <a:endParaRPr lang="en-US" dirty="0"/>
          </a:p>
        </p:txBody>
      </p:sp>
      <p:pic>
        <p:nvPicPr>
          <p:cNvPr id="10" name="Picture 9"/>
          <p:cNvPicPr>
            <a:picLocks noChangeAspect="1"/>
          </p:cNvPicPr>
          <p:nvPr/>
        </p:nvPicPr>
        <p:blipFill>
          <a:blip r:embed="rId3" cstate="print"/>
          <a:stretch>
            <a:fillRect/>
          </a:stretch>
        </p:blipFill>
        <p:spPr>
          <a:xfrm>
            <a:off x="354551" y="6107348"/>
            <a:ext cx="2200847" cy="487722"/>
          </a:xfrm>
          <a:prstGeom prst="rect">
            <a:avLst/>
          </a:prstGeom>
        </p:spPr>
      </p:pic>
    </p:spTree>
    <p:extLst>
      <p:ext uri="{BB962C8B-B14F-4D97-AF65-F5344CB8AC3E}">
        <p14:creationId xmlns:p14="http://schemas.microsoft.com/office/powerpoint/2010/main" val="41733717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4068" y="1014198"/>
            <a:ext cx="7995560" cy="4666755"/>
          </a:xfrm>
          <a:prstGeom prst="rect">
            <a:avLst/>
          </a:prstGeom>
        </p:spPr>
        <p:txBody>
          <a:bodyPr/>
          <a:lstStyle/>
          <a:p>
            <a:pPr marL="0" indent="0">
              <a:buNone/>
            </a:pPr>
            <a:r>
              <a:rPr lang="en-US" sz="2800" dirty="0" smtClean="0"/>
              <a:t>How </a:t>
            </a:r>
            <a:r>
              <a:rPr lang="en-US" sz="2800" dirty="0"/>
              <a:t>Can I Make Certain </a:t>
            </a:r>
            <a:endParaRPr lang="en-US" sz="2400" dirty="0"/>
          </a:p>
          <a:p>
            <a:r>
              <a:rPr lang="en-US" sz="2800" dirty="0"/>
              <a:t>Alternative ways to increase student interest and engagement are provided</a:t>
            </a:r>
            <a:r>
              <a:rPr lang="en-US" sz="2800" dirty="0" smtClean="0"/>
              <a:t>?</a:t>
            </a:r>
            <a:endParaRPr lang="en-US" sz="2800" dirty="0"/>
          </a:p>
          <a:p>
            <a:r>
              <a:rPr lang="en-US" sz="2800" dirty="0" smtClean="0"/>
              <a:t>Options for students who differ in motivation and self-regulation skills are provided? </a:t>
            </a:r>
          </a:p>
          <a:p>
            <a:pPr lvl="1"/>
            <a:r>
              <a:rPr lang="en-US" dirty="0" smtClean="0"/>
              <a:t>When possible, give choices </a:t>
            </a:r>
          </a:p>
          <a:p>
            <a:pPr lvl="1"/>
            <a:r>
              <a:rPr lang="en-US" dirty="0" smtClean="0"/>
              <a:t>Teach self-assessment and reflection</a:t>
            </a:r>
          </a:p>
          <a:p>
            <a:pPr lvl="1"/>
            <a:r>
              <a:rPr lang="en-US" dirty="0" smtClean="0"/>
              <a:t>Hands-on manipulative</a:t>
            </a:r>
          </a:p>
          <a:p>
            <a:pPr lvl="1"/>
            <a:r>
              <a:rPr lang="en-US" dirty="0" smtClean="0"/>
              <a:t>Collaborative work</a:t>
            </a:r>
          </a:p>
          <a:p>
            <a:pPr lvl="1"/>
            <a:r>
              <a:rPr lang="en-US" dirty="0" smtClean="0"/>
              <a:t>Multimedia</a:t>
            </a:r>
          </a:p>
          <a:p>
            <a:pPr lvl="1"/>
            <a:endParaRPr lang="en-US" dirty="0" smtClean="0"/>
          </a:p>
          <a:p>
            <a:pPr lvl="1"/>
            <a:endParaRPr lang="en-US" dirty="0" smtClean="0"/>
          </a:p>
          <a:p>
            <a:endParaRPr lang="en-US" dirty="0" smtClean="0"/>
          </a:p>
          <a:p>
            <a:pPr marL="0" indent="0">
              <a:buNone/>
            </a:pPr>
            <a:r>
              <a:rPr lang="en-US" dirty="0" smtClean="0"/>
              <a:t>   </a:t>
            </a:r>
          </a:p>
          <a:p>
            <a:endParaRPr lang="en-US" dirty="0" smtClean="0"/>
          </a:p>
          <a:p>
            <a:endParaRPr lang="en-US" dirty="0"/>
          </a:p>
        </p:txBody>
      </p:sp>
      <p:sp>
        <p:nvSpPr>
          <p:cNvPr id="2" name="Title 1"/>
          <p:cNvSpPr>
            <a:spLocks noGrp="1"/>
          </p:cNvSpPr>
          <p:nvPr>
            <p:ph type="title"/>
          </p:nvPr>
        </p:nvSpPr>
        <p:spPr>
          <a:xfrm>
            <a:off x="214005" y="272370"/>
            <a:ext cx="9222841" cy="1066800"/>
          </a:xfrm>
        </p:spPr>
        <p:txBody>
          <a:bodyPr>
            <a:normAutofit fontScale="90000"/>
          </a:bodyPr>
          <a:lstStyle/>
          <a:p>
            <a:r>
              <a:rPr lang="en-US" dirty="0"/>
              <a:t>UDL Design Questions: Engagement</a:t>
            </a:r>
            <a:r>
              <a:rPr lang="en-US" dirty="0" smtClean="0"/>
              <a:t/>
            </a:r>
            <a:br>
              <a:rPr lang="en-US" dirty="0" smtClean="0"/>
            </a:br>
            <a:r>
              <a:rPr lang="en-US" sz="4400" dirty="0" smtClean="0"/>
              <a:t/>
            </a:r>
            <a:br>
              <a:rPr lang="en-US" sz="4400" dirty="0" smtClean="0"/>
            </a:br>
            <a:endParaRPr lang="en-US" sz="44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fld id="{6FC29242-33AB-4DA8-BA79-1517F5FF078C}" type="slidenum">
              <a:rPr lang="en-US" smtClean="0"/>
              <a:pPr/>
              <a:t>73</a:t>
            </a:fld>
            <a:endParaRPr lang="en-US" dirty="0"/>
          </a:p>
        </p:txBody>
      </p:sp>
      <p:pic>
        <p:nvPicPr>
          <p:cNvPr id="10" name="Picture 9"/>
          <p:cNvPicPr>
            <a:picLocks noChangeAspect="1"/>
          </p:cNvPicPr>
          <p:nvPr/>
        </p:nvPicPr>
        <p:blipFill>
          <a:blip r:embed="rId3" cstate="print"/>
          <a:stretch>
            <a:fillRect/>
          </a:stretch>
        </p:blipFill>
        <p:spPr>
          <a:xfrm>
            <a:off x="256228" y="6071192"/>
            <a:ext cx="2200847" cy="487722"/>
          </a:xfrm>
          <a:prstGeom prst="rect">
            <a:avLst/>
          </a:prstGeom>
        </p:spPr>
      </p:pic>
    </p:spTree>
    <p:extLst>
      <p:ext uri="{BB962C8B-B14F-4D97-AF65-F5344CB8AC3E}">
        <p14:creationId xmlns:p14="http://schemas.microsoft.com/office/powerpoint/2010/main" val="35058289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a:bodyPr>
          <a:lstStyle/>
          <a:p>
            <a:pPr algn="ctr"/>
            <a:r>
              <a:rPr lang="en-US" dirty="0" smtClean="0"/>
              <a:t>UDL Resources</a:t>
            </a:r>
            <a:endParaRPr lang="en-US"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48E86C0A-A3AE-4325-8307-024137048729}" type="slidenum">
              <a:rPr lang="en-US" smtClean="0"/>
              <a:pPr algn="r"/>
              <a:t>74</a:t>
            </a:fld>
            <a:endParaRPr lang="en-US" dirty="0"/>
          </a:p>
        </p:txBody>
      </p:sp>
      <p:sp>
        <p:nvSpPr>
          <p:cNvPr id="11" name="TextBox 10"/>
          <p:cNvSpPr txBox="1"/>
          <p:nvPr/>
        </p:nvSpPr>
        <p:spPr>
          <a:xfrm>
            <a:off x="657946" y="5204700"/>
            <a:ext cx="5304885" cy="584775"/>
          </a:xfrm>
          <a:prstGeom prst="rect">
            <a:avLst/>
          </a:prstGeom>
          <a:noFill/>
        </p:spPr>
        <p:txBody>
          <a:bodyPr wrap="square" rtlCol="0">
            <a:spAutoFit/>
          </a:bodyPr>
          <a:lstStyle/>
          <a:p>
            <a:r>
              <a:rPr lang="en-US" sz="1400" dirty="0" smtClean="0">
                <a:hlinkClick r:id="rId3"/>
              </a:rPr>
              <a:t>http://udlwheel.mdonlinegrants.org/</a:t>
            </a:r>
            <a:endParaRPr lang="en-US" sz="1400" dirty="0" smtClean="0"/>
          </a:p>
          <a:p>
            <a:endParaRPr lang="en-US" dirty="0"/>
          </a:p>
        </p:txBody>
      </p:sp>
      <p:pic>
        <p:nvPicPr>
          <p:cNvPr id="13" name="Picture 12" descr="UDLGuide.JPG"/>
          <p:cNvPicPr>
            <a:picLocks noChangeAspect="1"/>
          </p:cNvPicPr>
          <p:nvPr/>
        </p:nvPicPr>
        <p:blipFill>
          <a:blip r:embed="rId4" cstate="print"/>
          <a:stretch>
            <a:fillRect/>
          </a:stretch>
        </p:blipFill>
        <p:spPr>
          <a:xfrm>
            <a:off x="364582" y="1890198"/>
            <a:ext cx="2734218" cy="3127792"/>
          </a:xfrm>
          <a:prstGeom prst="rect">
            <a:avLst/>
          </a:prstGeom>
        </p:spPr>
      </p:pic>
      <p:pic>
        <p:nvPicPr>
          <p:cNvPr id="4" name="Picture 3"/>
          <p:cNvPicPr>
            <a:picLocks noChangeAspect="1"/>
          </p:cNvPicPr>
          <p:nvPr/>
        </p:nvPicPr>
        <p:blipFill>
          <a:blip r:embed="rId5" cstate="print"/>
          <a:stretch>
            <a:fillRect/>
          </a:stretch>
        </p:blipFill>
        <p:spPr>
          <a:xfrm>
            <a:off x="364582" y="6071192"/>
            <a:ext cx="2200847" cy="487722"/>
          </a:xfrm>
          <a:prstGeom prst="rect">
            <a:avLst/>
          </a:prstGeom>
        </p:spPr>
      </p:pic>
      <p:sp>
        <p:nvSpPr>
          <p:cNvPr id="3" name="TextBox 2"/>
          <p:cNvSpPr txBox="1"/>
          <p:nvPr/>
        </p:nvSpPr>
        <p:spPr>
          <a:xfrm>
            <a:off x="657946" y="1295400"/>
            <a:ext cx="2592584" cy="584775"/>
          </a:xfrm>
          <a:prstGeom prst="rect">
            <a:avLst/>
          </a:prstGeom>
          <a:noFill/>
        </p:spPr>
        <p:txBody>
          <a:bodyPr wrap="square" rtlCol="0">
            <a:spAutoFit/>
          </a:bodyPr>
          <a:lstStyle/>
          <a:p>
            <a:r>
              <a:rPr lang="en-US" sz="3200" b="1" dirty="0" smtClean="0"/>
              <a:t>UDL Wheel</a:t>
            </a:r>
            <a:endParaRPr lang="en-US" sz="3200" b="1" dirty="0"/>
          </a:p>
        </p:txBody>
      </p:sp>
      <p:sp>
        <p:nvSpPr>
          <p:cNvPr id="7" name="TextBox 6"/>
          <p:cNvSpPr txBox="1"/>
          <p:nvPr/>
        </p:nvSpPr>
        <p:spPr>
          <a:xfrm>
            <a:off x="4488907" y="1088843"/>
            <a:ext cx="2653547" cy="523220"/>
          </a:xfrm>
          <a:prstGeom prst="rect">
            <a:avLst/>
          </a:prstGeom>
          <a:noFill/>
        </p:spPr>
        <p:txBody>
          <a:bodyPr wrap="none" rtlCol="0">
            <a:spAutoFit/>
          </a:bodyPr>
          <a:lstStyle/>
          <a:p>
            <a:r>
              <a:rPr lang="en-US" sz="2800" b="1" dirty="0" smtClean="0"/>
              <a:t>UDL Framework </a:t>
            </a:r>
            <a:endParaRPr lang="en-US" sz="2800" b="1" dirty="0"/>
          </a:p>
        </p:txBody>
      </p:sp>
      <p:pic>
        <p:nvPicPr>
          <p:cNvPr id="15" name="Picture 2"/>
          <p:cNvPicPr>
            <a:picLocks noChangeAspect="1" noChangeArrowheads="1"/>
          </p:cNvPicPr>
          <p:nvPr/>
        </p:nvPicPr>
        <p:blipFill>
          <a:blip r:embed="rId6" cstate="print"/>
          <a:srcRect l="1078" r="1887" b="2625"/>
          <a:stretch>
            <a:fillRect/>
          </a:stretch>
        </p:blipFill>
        <p:spPr bwMode="auto">
          <a:xfrm>
            <a:off x="3614057" y="1729323"/>
            <a:ext cx="5225143" cy="3381829"/>
          </a:xfrm>
          <a:prstGeom prst="rect">
            <a:avLst/>
          </a:prstGeom>
          <a:noFill/>
          <a:ln w="9525">
            <a:noFill/>
            <a:miter lim="800000"/>
            <a:headEnd/>
            <a:tailEnd/>
          </a:ln>
          <a:effectLst/>
        </p:spPr>
      </p:pic>
      <p:pic>
        <p:nvPicPr>
          <p:cNvPr id="12"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6" name="TextBox 15"/>
          <p:cNvSpPr txBox="1"/>
          <p:nvPr/>
        </p:nvSpPr>
        <p:spPr>
          <a:xfrm>
            <a:off x="6797615" y="5382881"/>
            <a:ext cx="1000664" cy="369332"/>
          </a:xfrm>
          <a:prstGeom prst="rect">
            <a:avLst/>
          </a:prstGeom>
          <a:noFill/>
        </p:spPr>
        <p:txBody>
          <a:bodyPr wrap="square" rtlCol="0">
            <a:spAutoFit/>
          </a:bodyPr>
          <a:lstStyle/>
          <a:p>
            <a:r>
              <a:rPr lang="en-US" dirty="0" smtClean="0"/>
              <a:t>Page 38</a:t>
            </a:r>
            <a:endParaRPr lang="en-US" dirty="0"/>
          </a:p>
        </p:txBody>
      </p:sp>
    </p:spTree>
    <p:extLst>
      <p:ext uri="{BB962C8B-B14F-4D97-AF65-F5344CB8AC3E}">
        <p14:creationId xmlns:p14="http://schemas.microsoft.com/office/powerpoint/2010/main" val="18975130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9" descr="testing_cartoon.jpg"/>
          <p:cNvPicPr>
            <a:picLocks noGrp="1" noChangeAspect="1"/>
          </p:cNvPicPr>
          <p:nvPr>
            <p:ph idx="4294967295"/>
          </p:nvPr>
        </p:nvPicPr>
        <p:blipFill>
          <a:blip r:embed="rId3" cstate="print"/>
          <a:stretch>
            <a:fillRect/>
          </a:stretch>
        </p:blipFill>
        <p:spPr>
          <a:xfrm>
            <a:off x="991986" y="345613"/>
            <a:ext cx="6979920" cy="5013960"/>
          </a:xfrm>
          <a:prstGeom prst="rect">
            <a:avLst/>
          </a:prstGeom>
        </p:spPr>
      </p:pic>
      <p:sp>
        <p:nvSpPr>
          <p:cNvPr id="5" name="Slide Number Placeholder 4"/>
          <p:cNvSpPr>
            <a:spLocks noGrp="1"/>
          </p:cNvSpPr>
          <p:nvPr>
            <p:ph type="sldNum" sz="quarter" idx="4294967295"/>
          </p:nvPr>
        </p:nvSpPr>
        <p:spPr>
          <a:xfrm>
            <a:off x="8039100" y="6356351"/>
            <a:ext cx="476250" cy="365125"/>
          </a:xfrm>
          <a:prstGeom prst="rect">
            <a:avLst/>
          </a:prstGeom>
        </p:spPr>
        <p:txBody>
          <a:bodyPr/>
          <a:lstStyle/>
          <a:p>
            <a:pPr>
              <a:defRPr/>
            </a:pPr>
            <a:fld id="{96FDA991-066B-4071-94DB-AFDA3DEE4737}" type="slidenum">
              <a:rPr lang="en-US" smtClean="0"/>
              <a:pPr>
                <a:defRPr/>
              </a:pPr>
              <a:t>75</a:t>
            </a:fld>
            <a:endParaRPr lang="en-US" dirty="0"/>
          </a:p>
        </p:txBody>
      </p:sp>
      <p:sp>
        <p:nvSpPr>
          <p:cNvPr id="12" name="Oval 11"/>
          <p:cNvSpPr/>
          <p:nvPr/>
        </p:nvSpPr>
        <p:spPr>
          <a:xfrm>
            <a:off x="3804958" y="145140"/>
            <a:ext cx="4038600" cy="1968690"/>
          </a:xfrm>
          <a:prstGeom prst="ellipse">
            <a:avLst/>
          </a:prstGeom>
          <a:solidFill>
            <a:srgbClr val="C7B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To be fair, we will all take the same assessment on ‘How to Climb a Tree’, now, please show me what you have learned…</a:t>
            </a:r>
          </a:p>
        </p:txBody>
      </p:sp>
      <p:pic>
        <p:nvPicPr>
          <p:cNvPr id="6" name="Picture 5" descr="discussion 2.png"/>
          <p:cNvPicPr>
            <a:picLocks noChangeAspect="1"/>
          </p:cNvPicPr>
          <p:nvPr/>
        </p:nvPicPr>
        <p:blipFill>
          <a:blip r:embed="rId4" cstate="print"/>
          <a:srcRect/>
          <a:stretch>
            <a:fillRect/>
          </a:stretch>
        </p:blipFill>
        <p:spPr bwMode="auto">
          <a:xfrm>
            <a:off x="5631873" y="5791200"/>
            <a:ext cx="1295400" cy="1066800"/>
          </a:xfrm>
          <a:prstGeom prst="rect">
            <a:avLst/>
          </a:prstGeom>
          <a:noFill/>
          <a:ln w="9525">
            <a:noFill/>
            <a:miter lim="800000"/>
            <a:headEnd/>
            <a:tailEnd/>
          </a:ln>
        </p:spPr>
      </p:pic>
      <p:sp>
        <p:nvSpPr>
          <p:cNvPr id="7" name="Rectangle 6"/>
          <p:cNvSpPr/>
          <p:nvPr/>
        </p:nvSpPr>
        <p:spPr>
          <a:xfrm>
            <a:off x="1226127" y="4907399"/>
            <a:ext cx="6369694" cy="984885"/>
          </a:xfrm>
          <a:prstGeom prst="rect">
            <a:avLst/>
          </a:prstGeom>
        </p:spPr>
        <p:txBody>
          <a:bodyPr wrap="square">
            <a:spAutoFit/>
          </a:bodyPr>
          <a:lstStyle/>
          <a:p>
            <a:endParaRPr lang="en-US" sz="1600" dirty="0" smtClean="0">
              <a:latin typeface="+mn-lt"/>
            </a:endParaRPr>
          </a:p>
          <a:p>
            <a:endParaRPr lang="en-US" sz="1400" dirty="0"/>
          </a:p>
          <a:p>
            <a:r>
              <a:rPr lang="en-US" sz="1400" dirty="0" smtClean="0">
                <a:hlinkClick r:id="rId5"/>
              </a:rPr>
              <a:t>http://scholasticadministrator.typepad.com/thisweekineducation/2012/08/cartoons-climb-that-tree.html#tp</a:t>
            </a:r>
            <a:r>
              <a:rPr lang="en-US" sz="1400" dirty="0" smtClean="0"/>
              <a:t> </a:t>
            </a:r>
            <a:endParaRPr lang="en-US" sz="1400" dirty="0"/>
          </a:p>
        </p:txBody>
      </p:sp>
      <p:pic>
        <p:nvPicPr>
          <p:cNvPr id="3" name="Picture 2"/>
          <p:cNvPicPr>
            <a:picLocks noChangeAspect="1"/>
          </p:cNvPicPr>
          <p:nvPr/>
        </p:nvPicPr>
        <p:blipFill>
          <a:blip r:embed="rId6" cstate="print"/>
          <a:stretch>
            <a:fillRect/>
          </a:stretch>
        </p:blipFill>
        <p:spPr>
          <a:xfrm>
            <a:off x="315421" y="6112490"/>
            <a:ext cx="2200847" cy="487722"/>
          </a:xfrm>
          <a:prstGeom prst="rect">
            <a:avLst/>
          </a:prstGeom>
        </p:spPr>
      </p:pic>
    </p:spTree>
    <p:extLst>
      <p:ext uri="{BB962C8B-B14F-4D97-AF65-F5344CB8AC3E}">
        <p14:creationId xmlns:p14="http://schemas.microsoft.com/office/powerpoint/2010/main" val="10136235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CCS Shifts and UDL</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8299323" y="6167446"/>
            <a:ext cx="476250" cy="365125"/>
          </a:xfrm>
          <a:prstGeom prst="rect">
            <a:avLst/>
          </a:prstGeom>
        </p:spPr>
        <p:txBody>
          <a:bodyPr/>
          <a:lstStyle/>
          <a:p>
            <a:pPr>
              <a:defRPr/>
            </a:pPr>
            <a:fld id="{B4270F68-FFD9-4914-A4FF-6F92F00B8C0F}" type="slidenum">
              <a:rPr lang="en-US" smtClean="0"/>
              <a:pPr>
                <a:defRPr/>
              </a:pPr>
              <a:t>76</a:t>
            </a:fld>
            <a:endParaRPr lang="en-US" dirty="0"/>
          </a:p>
        </p:txBody>
      </p:sp>
      <p:grpSp>
        <p:nvGrpSpPr>
          <p:cNvPr id="9" name="Group 8"/>
          <p:cNvGrpSpPr/>
          <p:nvPr/>
        </p:nvGrpSpPr>
        <p:grpSpPr>
          <a:xfrm>
            <a:off x="47625" y="1004414"/>
            <a:ext cx="9048750" cy="4890516"/>
            <a:chOff x="0" y="533400"/>
            <a:chExt cx="9163990" cy="4309858"/>
          </a:xfrm>
        </p:grpSpPr>
        <p:sp>
          <p:nvSpPr>
            <p:cNvPr id="10" name="Freeform 9"/>
            <p:cNvSpPr/>
            <p:nvPr/>
          </p:nvSpPr>
          <p:spPr>
            <a:xfrm>
              <a:off x="4120502" y="533400"/>
              <a:ext cx="5023486" cy="1483239"/>
            </a:xfrm>
            <a:custGeom>
              <a:avLst/>
              <a:gdLst>
                <a:gd name="connsiteX0" fmla="*/ 247211 w 1483238"/>
                <a:gd name="connsiteY0" fmla="*/ 0 h 5023485"/>
                <a:gd name="connsiteX1" fmla="*/ 1236027 w 1483238"/>
                <a:gd name="connsiteY1" fmla="*/ 0 h 5023485"/>
                <a:gd name="connsiteX2" fmla="*/ 1410832 w 1483238"/>
                <a:gd name="connsiteY2" fmla="*/ 72407 h 5023485"/>
                <a:gd name="connsiteX3" fmla="*/ 1483238 w 1483238"/>
                <a:gd name="connsiteY3" fmla="*/ 247212 h 5023485"/>
                <a:gd name="connsiteX4" fmla="*/ 1483238 w 1483238"/>
                <a:gd name="connsiteY4" fmla="*/ 5023485 h 5023485"/>
                <a:gd name="connsiteX5" fmla="*/ 1483238 w 1483238"/>
                <a:gd name="connsiteY5" fmla="*/ 5023485 h 5023485"/>
                <a:gd name="connsiteX6" fmla="*/ 1483238 w 1483238"/>
                <a:gd name="connsiteY6" fmla="*/ 5023485 h 5023485"/>
                <a:gd name="connsiteX7" fmla="*/ 0 w 1483238"/>
                <a:gd name="connsiteY7" fmla="*/ 5023485 h 5023485"/>
                <a:gd name="connsiteX8" fmla="*/ 0 w 1483238"/>
                <a:gd name="connsiteY8" fmla="*/ 5023485 h 5023485"/>
                <a:gd name="connsiteX9" fmla="*/ 0 w 1483238"/>
                <a:gd name="connsiteY9" fmla="*/ 5023485 h 5023485"/>
                <a:gd name="connsiteX10" fmla="*/ 0 w 1483238"/>
                <a:gd name="connsiteY10" fmla="*/ 247211 h 5023485"/>
                <a:gd name="connsiteX11" fmla="*/ 72407 w 1483238"/>
                <a:gd name="connsiteY11" fmla="*/ 72406 h 5023485"/>
                <a:gd name="connsiteX12" fmla="*/ 247212 w 1483238"/>
                <a:gd name="connsiteY12" fmla="*/ 0 h 5023485"/>
                <a:gd name="connsiteX13" fmla="*/ 247211 w 1483238"/>
                <a:gd name="connsiteY13" fmla="*/ 0 h 50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238" h="5023485">
                  <a:moveTo>
                    <a:pt x="1483238" y="837264"/>
                  </a:moveTo>
                  <a:lnTo>
                    <a:pt x="1483238" y="4186221"/>
                  </a:lnTo>
                  <a:cubicBezTo>
                    <a:pt x="1483238" y="4408275"/>
                    <a:pt x="1475547" y="4621239"/>
                    <a:pt x="1461859" y="4778256"/>
                  </a:cubicBezTo>
                  <a:cubicBezTo>
                    <a:pt x="1448170" y="4935273"/>
                    <a:pt x="1429605" y="5023483"/>
                    <a:pt x="1410246" y="5023483"/>
                  </a:cubicBezTo>
                  <a:lnTo>
                    <a:pt x="0" y="5023483"/>
                  </a:lnTo>
                  <a:lnTo>
                    <a:pt x="0" y="5023483"/>
                  </a:lnTo>
                  <a:lnTo>
                    <a:pt x="0" y="5023483"/>
                  </a:lnTo>
                  <a:lnTo>
                    <a:pt x="0" y="2"/>
                  </a:lnTo>
                  <a:lnTo>
                    <a:pt x="0" y="2"/>
                  </a:lnTo>
                  <a:lnTo>
                    <a:pt x="0" y="2"/>
                  </a:lnTo>
                  <a:lnTo>
                    <a:pt x="1410246" y="2"/>
                  </a:lnTo>
                  <a:cubicBezTo>
                    <a:pt x="1429605" y="2"/>
                    <a:pt x="1448171" y="88215"/>
                    <a:pt x="1461859" y="245232"/>
                  </a:cubicBezTo>
                  <a:cubicBezTo>
                    <a:pt x="1475548" y="402249"/>
                    <a:pt x="1483238" y="615210"/>
                    <a:pt x="1483238" y="837268"/>
                  </a:cubicBezTo>
                  <a:lnTo>
                    <a:pt x="1483238" y="837264"/>
                  </a:lnTo>
                  <a:close/>
                </a:path>
              </a:pathLst>
            </a:custGeom>
            <a:solidFill>
              <a:schemeClr val="accent4">
                <a:lumMod val="75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6231" rIns="320056" bIns="196232"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1" name="Freeform 10"/>
            <p:cNvSpPr/>
            <p:nvPr/>
          </p:nvSpPr>
          <p:spPr>
            <a:xfrm>
              <a:off x="0" y="533400"/>
              <a:ext cx="4117964" cy="1438821"/>
            </a:xfrm>
            <a:custGeom>
              <a:avLst/>
              <a:gdLst>
                <a:gd name="connsiteX0" fmla="*/ 0 w 4117964"/>
                <a:gd name="connsiteY0" fmla="*/ 239808 h 1438821"/>
                <a:gd name="connsiteX1" fmla="*/ 70238 w 4117964"/>
                <a:gd name="connsiteY1" fmla="*/ 70238 h 1438821"/>
                <a:gd name="connsiteX2" fmla="*/ 239808 w 4117964"/>
                <a:gd name="connsiteY2" fmla="*/ 0 h 1438821"/>
                <a:gd name="connsiteX3" fmla="*/ 3878156 w 4117964"/>
                <a:gd name="connsiteY3" fmla="*/ 0 h 1438821"/>
                <a:gd name="connsiteX4" fmla="*/ 4047726 w 4117964"/>
                <a:gd name="connsiteY4" fmla="*/ 70238 h 1438821"/>
                <a:gd name="connsiteX5" fmla="*/ 4117964 w 4117964"/>
                <a:gd name="connsiteY5" fmla="*/ 239808 h 1438821"/>
                <a:gd name="connsiteX6" fmla="*/ 4117964 w 4117964"/>
                <a:gd name="connsiteY6" fmla="*/ 1199013 h 1438821"/>
                <a:gd name="connsiteX7" fmla="*/ 4047726 w 4117964"/>
                <a:gd name="connsiteY7" fmla="*/ 1368583 h 1438821"/>
                <a:gd name="connsiteX8" fmla="*/ 3878156 w 4117964"/>
                <a:gd name="connsiteY8" fmla="*/ 1438821 h 1438821"/>
                <a:gd name="connsiteX9" fmla="*/ 239808 w 4117964"/>
                <a:gd name="connsiteY9" fmla="*/ 1438821 h 1438821"/>
                <a:gd name="connsiteX10" fmla="*/ 70238 w 4117964"/>
                <a:gd name="connsiteY10" fmla="*/ 1368583 h 1438821"/>
                <a:gd name="connsiteX11" fmla="*/ 0 w 4117964"/>
                <a:gd name="connsiteY11" fmla="*/ 1199013 h 1438821"/>
                <a:gd name="connsiteX12" fmla="*/ 0 w 4117964"/>
                <a:gd name="connsiteY12" fmla="*/ 239808 h 1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7964" h="1438821">
                  <a:moveTo>
                    <a:pt x="0" y="239808"/>
                  </a:moveTo>
                  <a:cubicBezTo>
                    <a:pt x="0" y="176207"/>
                    <a:pt x="25266" y="115211"/>
                    <a:pt x="70238" y="70238"/>
                  </a:cubicBezTo>
                  <a:cubicBezTo>
                    <a:pt x="115211" y="25265"/>
                    <a:pt x="176207" y="0"/>
                    <a:pt x="239808" y="0"/>
                  </a:cubicBezTo>
                  <a:lnTo>
                    <a:pt x="3878156" y="0"/>
                  </a:lnTo>
                  <a:cubicBezTo>
                    <a:pt x="3941757" y="0"/>
                    <a:pt x="4002753" y="25266"/>
                    <a:pt x="4047726" y="70238"/>
                  </a:cubicBezTo>
                  <a:cubicBezTo>
                    <a:pt x="4092699" y="115211"/>
                    <a:pt x="4117964" y="176207"/>
                    <a:pt x="4117964" y="239808"/>
                  </a:cubicBezTo>
                  <a:lnTo>
                    <a:pt x="4117964" y="1199013"/>
                  </a:lnTo>
                  <a:cubicBezTo>
                    <a:pt x="4117964" y="1262614"/>
                    <a:pt x="4092699" y="1323610"/>
                    <a:pt x="4047726" y="1368583"/>
                  </a:cubicBezTo>
                  <a:cubicBezTo>
                    <a:pt x="4002753" y="1413556"/>
                    <a:pt x="3941757" y="1438821"/>
                    <a:pt x="3878156" y="1438821"/>
                  </a:cubicBezTo>
                  <a:lnTo>
                    <a:pt x="239808" y="1438821"/>
                  </a:lnTo>
                  <a:cubicBezTo>
                    <a:pt x="176207" y="1438821"/>
                    <a:pt x="115211" y="1413555"/>
                    <a:pt x="70238" y="1368583"/>
                  </a:cubicBezTo>
                  <a:cubicBezTo>
                    <a:pt x="25265" y="1323610"/>
                    <a:pt x="0" y="1262614"/>
                    <a:pt x="0" y="1199013"/>
                  </a:cubicBezTo>
                  <a:lnTo>
                    <a:pt x="0" y="239808"/>
                  </a:lnTo>
                  <a:close/>
                </a:path>
              </a:pathLst>
            </a:custGeom>
            <a:solidFill>
              <a:schemeClr val="accent3">
                <a:lumMod val="75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54057" tIns="112147" rIns="154057" bIns="112147" numCol="1" spcCol="1270" anchor="ctr" anchorCtr="0">
              <a:noAutofit/>
            </a:bodyPr>
            <a:lstStyle/>
            <a:p>
              <a:pPr marL="228600" lvl="1" indent="-228600" defTabSz="977900">
                <a:lnSpc>
                  <a:spcPct val="90000"/>
                </a:lnSpc>
                <a:spcBef>
                  <a:spcPct val="0"/>
                </a:spcBef>
                <a:spcAft>
                  <a:spcPct val="15000"/>
                </a:spcAft>
              </a:pPr>
              <a:r>
                <a:rPr lang="en-US" sz="2400" b="1" dirty="0">
                  <a:solidFill>
                    <a:schemeClr val="bg1"/>
                  </a:solidFill>
                  <a:cs typeface="Arial" pitchFamily="34" charset="0"/>
                </a:rPr>
                <a:t>Instructional </a:t>
              </a:r>
              <a:r>
                <a:rPr lang="en-US" sz="2400" b="1" dirty="0">
                  <a:cs typeface="Arial" pitchFamily="34" charset="0"/>
                </a:rPr>
                <a:t>Shift 1</a:t>
              </a:r>
            </a:p>
            <a:p>
              <a:pPr marL="457200" lvl="2" indent="-228600" defTabSz="977900">
                <a:lnSpc>
                  <a:spcPct val="90000"/>
                </a:lnSpc>
                <a:spcAft>
                  <a:spcPct val="15000"/>
                </a:spcAft>
                <a:buChar char="••"/>
              </a:pPr>
              <a:r>
                <a:rPr lang="en-US" sz="2400" b="1" dirty="0">
                  <a:cs typeface="Arial" pitchFamily="34" charset="0"/>
                </a:rPr>
                <a:t>Building Knowledge Through </a:t>
              </a:r>
              <a:r>
                <a:rPr lang="en-US" sz="2400" b="1" dirty="0" smtClean="0">
                  <a:cs typeface="Arial" pitchFamily="34" charset="0"/>
                </a:rPr>
                <a:t>Content-Rich Text</a:t>
              </a:r>
              <a:endParaRPr lang="en-US" sz="2400" b="1" dirty="0">
                <a:cs typeface="Arial" pitchFamily="34" charset="0"/>
              </a:endParaRPr>
            </a:p>
          </p:txBody>
        </p:sp>
        <p:sp>
          <p:nvSpPr>
            <p:cNvPr id="12" name="Freeform 11"/>
            <p:cNvSpPr/>
            <p:nvPr/>
          </p:nvSpPr>
          <p:spPr>
            <a:xfrm>
              <a:off x="4132512" y="2123683"/>
              <a:ext cx="5011482" cy="1381705"/>
            </a:xfrm>
            <a:custGeom>
              <a:avLst/>
              <a:gdLst>
                <a:gd name="connsiteX0" fmla="*/ 230289 w 1381704"/>
                <a:gd name="connsiteY0" fmla="*/ 0 h 5011481"/>
                <a:gd name="connsiteX1" fmla="*/ 1151415 w 1381704"/>
                <a:gd name="connsiteY1" fmla="*/ 0 h 5011481"/>
                <a:gd name="connsiteX2" fmla="*/ 1314254 w 1381704"/>
                <a:gd name="connsiteY2" fmla="*/ 67450 h 5011481"/>
                <a:gd name="connsiteX3" fmla="*/ 1381704 w 1381704"/>
                <a:gd name="connsiteY3" fmla="*/ 230289 h 5011481"/>
                <a:gd name="connsiteX4" fmla="*/ 1381704 w 1381704"/>
                <a:gd name="connsiteY4" fmla="*/ 5011481 h 5011481"/>
                <a:gd name="connsiteX5" fmla="*/ 1381704 w 1381704"/>
                <a:gd name="connsiteY5" fmla="*/ 5011481 h 5011481"/>
                <a:gd name="connsiteX6" fmla="*/ 1381704 w 1381704"/>
                <a:gd name="connsiteY6" fmla="*/ 5011481 h 5011481"/>
                <a:gd name="connsiteX7" fmla="*/ 0 w 1381704"/>
                <a:gd name="connsiteY7" fmla="*/ 5011481 h 5011481"/>
                <a:gd name="connsiteX8" fmla="*/ 0 w 1381704"/>
                <a:gd name="connsiteY8" fmla="*/ 5011481 h 5011481"/>
                <a:gd name="connsiteX9" fmla="*/ 0 w 1381704"/>
                <a:gd name="connsiteY9" fmla="*/ 5011481 h 5011481"/>
                <a:gd name="connsiteX10" fmla="*/ 0 w 1381704"/>
                <a:gd name="connsiteY10" fmla="*/ 230289 h 5011481"/>
                <a:gd name="connsiteX11" fmla="*/ 67450 w 1381704"/>
                <a:gd name="connsiteY11" fmla="*/ 67450 h 5011481"/>
                <a:gd name="connsiteX12" fmla="*/ 230289 w 1381704"/>
                <a:gd name="connsiteY12" fmla="*/ 0 h 50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704" h="5011481">
                  <a:moveTo>
                    <a:pt x="1381704" y="835266"/>
                  </a:moveTo>
                  <a:lnTo>
                    <a:pt x="1381704" y="4176215"/>
                  </a:lnTo>
                  <a:cubicBezTo>
                    <a:pt x="1381704" y="4397739"/>
                    <a:pt x="1375014" y="4610192"/>
                    <a:pt x="1363107" y="4766836"/>
                  </a:cubicBezTo>
                  <a:cubicBezTo>
                    <a:pt x="1351200" y="4923480"/>
                    <a:pt x="1335051" y="5011479"/>
                    <a:pt x="1318211" y="5011479"/>
                  </a:cubicBezTo>
                  <a:lnTo>
                    <a:pt x="0" y="5011479"/>
                  </a:lnTo>
                  <a:lnTo>
                    <a:pt x="0" y="5011479"/>
                  </a:lnTo>
                  <a:lnTo>
                    <a:pt x="0" y="5011479"/>
                  </a:lnTo>
                  <a:lnTo>
                    <a:pt x="0" y="2"/>
                  </a:lnTo>
                  <a:lnTo>
                    <a:pt x="0" y="2"/>
                  </a:lnTo>
                  <a:lnTo>
                    <a:pt x="0" y="2"/>
                  </a:lnTo>
                  <a:lnTo>
                    <a:pt x="1318211" y="2"/>
                  </a:lnTo>
                  <a:cubicBezTo>
                    <a:pt x="1335051" y="2"/>
                    <a:pt x="1351200" y="88004"/>
                    <a:pt x="1363107" y="244645"/>
                  </a:cubicBezTo>
                  <a:cubicBezTo>
                    <a:pt x="1375015" y="401289"/>
                    <a:pt x="1381704" y="613742"/>
                    <a:pt x="1381704" y="835266"/>
                  </a:cubicBezTo>
                  <a:close/>
                </a:path>
              </a:pathLst>
            </a:custGeom>
            <a:solidFill>
              <a:schemeClr val="accent4"/>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1274" rIns="315099" bIns="191275" numCol="1" spcCol="1270" anchor="ctr" anchorCtr="0">
              <a:noAutofit/>
            </a:bodyPr>
            <a:lstStyle/>
            <a:p>
              <a:pPr marL="228600" lvl="1" indent="-228600" defTabSz="977900">
                <a:lnSpc>
                  <a:spcPct val="90000"/>
                </a:lnSpc>
                <a:spcBef>
                  <a:spcPct val="0"/>
                </a:spcBef>
                <a:spcAft>
                  <a:spcPct val="15000"/>
                </a:spcAft>
              </a:pPr>
              <a:r>
                <a:rPr lang="en-US" sz="2200" b="1" dirty="0" smtClean="0"/>
                <a:t>          </a:t>
              </a:r>
              <a:r>
                <a:rPr lang="en-US" sz="2400" b="1" dirty="0" smtClean="0">
                  <a:solidFill>
                    <a:schemeClr val="bg1"/>
                  </a:solidFill>
                </a:rPr>
                <a:t>Coding </a:t>
              </a:r>
              <a:r>
                <a:rPr lang="en-US" sz="2400" b="1" dirty="0">
                  <a:solidFill>
                    <a:schemeClr val="bg1"/>
                  </a:solidFill>
                </a:rPr>
                <a:t>the </a:t>
              </a:r>
              <a:r>
                <a:rPr lang="en-US" sz="2400" b="1" dirty="0" smtClean="0">
                  <a:solidFill>
                    <a:schemeClr val="bg1"/>
                  </a:solidFill>
                </a:rPr>
                <a:t>Text</a:t>
              </a:r>
              <a:endParaRPr lang="en-US" sz="2400" b="1" dirty="0">
                <a:solidFill>
                  <a:schemeClr val="bg1"/>
                </a:solidFill>
              </a:endParaRPr>
            </a:p>
          </p:txBody>
        </p:sp>
        <p:sp>
          <p:nvSpPr>
            <p:cNvPr id="13" name="Freeform 12"/>
            <p:cNvSpPr/>
            <p:nvPr/>
          </p:nvSpPr>
          <p:spPr>
            <a:xfrm>
              <a:off x="0" y="2078390"/>
              <a:ext cx="4127650" cy="1373305"/>
            </a:xfrm>
            <a:custGeom>
              <a:avLst/>
              <a:gdLst>
                <a:gd name="connsiteX0" fmla="*/ 0 w 4127650"/>
                <a:gd name="connsiteY0" fmla="*/ 228889 h 1373305"/>
                <a:gd name="connsiteX1" fmla="*/ 67040 w 4127650"/>
                <a:gd name="connsiteY1" fmla="*/ 67040 h 1373305"/>
                <a:gd name="connsiteX2" fmla="*/ 228889 w 4127650"/>
                <a:gd name="connsiteY2" fmla="*/ 0 h 1373305"/>
                <a:gd name="connsiteX3" fmla="*/ 3898761 w 4127650"/>
                <a:gd name="connsiteY3" fmla="*/ 0 h 1373305"/>
                <a:gd name="connsiteX4" fmla="*/ 4060610 w 4127650"/>
                <a:gd name="connsiteY4" fmla="*/ 67040 h 1373305"/>
                <a:gd name="connsiteX5" fmla="*/ 4127650 w 4127650"/>
                <a:gd name="connsiteY5" fmla="*/ 228889 h 1373305"/>
                <a:gd name="connsiteX6" fmla="*/ 4127650 w 4127650"/>
                <a:gd name="connsiteY6" fmla="*/ 1144416 h 1373305"/>
                <a:gd name="connsiteX7" fmla="*/ 4060610 w 4127650"/>
                <a:gd name="connsiteY7" fmla="*/ 1306265 h 1373305"/>
                <a:gd name="connsiteX8" fmla="*/ 3898761 w 4127650"/>
                <a:gd name="connsiteY8" fmla="*/ 1373305 h 1373305"/>
                <a:gd name="connsiteX9" fmla="*/ 228889 w 4127650"/>
                <a:gd name="connsiteY9" fmla="*/ 1373305 h 1373305"/>
                <a:gd name="connsiteX10" fmla="*/ 67040 w 4127650"/>
                <a:gd name="connsiteY10" fmla="*/ 1306265 h 1373305"/>
                <a:gd name="connsiteX11" fmla="*/ 0 w 4127650"/>
                <a:gd name="connsiteY11" fmla="*/ 1144416 h 1373305"/>
                <a:gd name="connsiteX12" fmla="*/ 0 w 4127650"/>
                <a:gd name="connsiteY12" fmla="*/ 228889 h 137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7650" h="1373305">
                  <a:moveTo>
                    <a:pt x="0" y="228889"/>
                  </a:moveTo>
                  <a:cubicBezTo>
                    <a:pt x="0" y="168184"/>
                    <a:pt x="24115" y="109965"/>
                    <a:pt x="67040" y="67040"/>
                  </a:cubicBezTo>
                  <a:cubicBezTo>
                    <a:pt x="109965" y="24115"/>
                    <a:pt x="168184" y="0"/>
                    <a:pt x="228889" y="0"/>
                  </a:cubicBezTo>
                  <a:lnTo>
                    <a:pt x="3898761" y="0"/>
                  </a:lnTo>
                  <a:cubicBezTo>
                    <a:pt x="3959466" y="0"/>
                    <a:pt x="4017685" y="24115"/>
                    <a:pt x="4060610" y="67040"/>
                  </a:cubicBezTo>
                  <a:cubicBezTo>
                    <a:pt x="4103535" y="109965"/>
                    <a:pt x="4127650" y="168184"/>
                    <a:pt x="4127650" y="228889"/>
                  </a:cubicBezTo>
                  <a:lnTo>
                    <a:pt x="4127650" y="1144416"/>
                  </a:lnTo>
                  <a:cubicBezTo>
                    <a:pt x="4127650" y="1205121"/>
                    <a:pt x="4103535" y="1263340"/>
                    <a:pt x="4060610" y="1306265"/>
                  </a:cubicBezTo>
                  <a:cubicBezTo>
                    <a:pt x="4017685" y="1349190"/>
                    <a:pt x="3959466" y="1373305"/>
                    <a:pt x="3898761" y="1373305"/>
                  </a:cubicBezTo>
                  <a:lnTo>
                    <a:pt x="228889" y="1373305"/>
                  </a:lnTo>
                  <a:cubicBezTo>
                    <a:pt x="168184" y="1373305"/>
                    <a:pt x="109965" y="1349190"/>
                    <a:pt x="67040" y="1306265"/>
                  </a:cubicBezTo>
                  <a:cubicBezTo>
                    <a:pt x="24115" y="1263340"/>
                    <a:pt x="0" y="1205121"/>
                    <a:pt x="0" y="1144416"/>
                  </a:cubicBezTo>
                  <a:lnTo>
                    <a:pt x="0" y="228889"/>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0859" tIns="108949" rIns="150859" bIns="108949" numCol="1" spcCol="1270" anchor="ctr" anchorCtr="0">
              <a:noAutofit/>
            </a:bodyPr>
            <a:lstStyle/>
            <a:p>
              <a:pPr marL="228600" lvl="1" indent="-228600" defTabSz="977900">
                <a:lnSpc>
                  <a:spcPct val="90000"/>
                </a:lnSpc>
                <a:spcBef>
                  <a:spcPct val="0"/>
                </a:spcBef>
                <a:spcAft>
                  <a:spcPct val="15000"/>
                </a:spcAft>
              </a:pPr>
              <a:r>
                <a:rPr lang="en-US" sz="2400" b="1" dirty="0"/>
                <a:t>Instructional Shift 2 </a:t>
              </a:r>
            </a:p>
            <a:p>
              <a:pPr marL="457200" lvl="2" indent="-228600" defTabSz="977900">
                <a:lnSpc>
                  <a:spcPct val="90000"/>
                </a:lnSpc>
                <a:spcAft>
                  <a:spcPct val="15000"/>
                </a:spcAft>
                <a:buChar char="••"/>
              </a:pPr>
              <a:r>
                <a:rPr lang="en-US" sz="2400" b="1" dirty="0" smtClean="0"/>
                <a:t>Reading, Writing, and Speaking grounded in Evidence from Text</a:t>
              </a:r>
              <a:endParaRPr lang="en-US" sz="2400" b="1" dirty="0"/>
            </a:p>
          </p:txBody>
        </p:sp>
        <p:sp>
          <p:nvSpPr>
            <p:cNvPr id="14" name="Freeform 13"/>
            <p:cNvSpPr/>
            <p:nvPr/>
          </p:nvSpPr>
          <p:spPr>
            <a:xfrm>
              <a:off x="4100499" y="3594670"/>
              <a:ext cx="5063491" cy="1248588"/>
            </a:xfrm>
            <a:custGeom>
              <a:avLst/>
              <a:gdLst>
                <a:gd name="connsiteX0" fmla="*/ 200560 w 1203333"/>
                <a:gd name="connsiteY0" fmla="*/ 0 h 5063490"/>
                <a:gd name="connsiteX1" fmla="*/ 1002773 w 1203333"/>
                <a:gd name="connsiteY1" fmla="*/ 0 h 5063490"/>
                <a:gd name="connsiteX2" fmla="*/ 1144590 w 1203333"/>
                <a:gd name="connsiteY2" fmla="*/ 58743 h 5063490"/>
                <a:gd name="connsiteX3" fmla="*/ 1203332 w 1203333"/>
                <a:gd name="connsiteY3" fmla="*/ 200560 h 5063490"/>
                <a:gd name="connsiteX4" fmla="*/ 1203333 w 1203333"/>
                <a:gd name="connsiteY4" fmla="*/ 5063490 h 5063490"/>
                <a:gd name="connsiteX5" fmla="*/ 1203333 w 1203333"/>
                <a:gd name="connsiteY5" fmla="*/ 5063490 h 5063490"/>
                <a:gd name="connsiteX6" fmla="*/ 1203333 w 1203333"/>
                <a:gd name="connsiteY6" fmla="*/ 5063490 h 5063490"/>
                <a:gd name="connsiteX7" fmla="*/ 0 w 1203333"/>
                <a:gd name="connsiteY7" fmla="*/ 5063490 h 5063490"/>
                <a:gd name="connsiteX8" fmla="*/ 0 w 1203333"/>
                <a:gd name="connsiteY8" fmla="*/ 5063490 h 5063490"/>
                <a:gd name="connsiteX9" fmla="*/ 0 w 1203333"/>
                <a:gd name="connsiteY9" fmla="*/ 5063490 h 5063490"/>
                <a:gd name="connsiteX10" fmla="*/ 0 w 1203333"/>
                <a:gd name="connsiteY10" fmla="*/ 200560 h 5063490"/>
                <a:gd name="connsiteX11" fmla="*/ 58743 w 1203333"/>
                <a:gd name="connsiteY11" fmla="*/ 58743 h 5063490"/>
                <a:gd name="connsiteX12" fmla="*/ 200560 w 1203333"/>
                <a:gd name="connsiteY12" fmla="*/ 1 h 5063490"/>
                <a:gd name="connsiteX13" fmla="*/ 200560 w 1203333"/>
                <a:gd name="connsiteY13" fmla="*/ 0 h 50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3333" h="5063490">
                  <a:moveTo>
                    <a:pt x="1203333" y="843935"/>
                  </a:moveTo>
                  <a:lnTo>
                    <a:pt x="1203333" y="4219555"/>
                  </a:lnTo>
                  <a:cubicBezTo>
                    <a:pt x="1203333" y="4443380"/>
                    <a:pt x="1198311" y="4658037"/>
                    <a:pt x="1189373" y="4816304"/>
                  </a:cubicBezTo>
                  <a:cubicBezTo>
                    <a:pt x="1180434" y="4974571"/>
                    <a:pt x="1168311" y="5063488"/>
                    <a:pt x="1155670" y="5063484"/>
                  </a:cubicBezTo>
                  <a:cubicBezTo>
                    <a:pt x="770447" y="5063484"/>
                    <a:pt x="385223" y="5063488"/>
                    <a:pt x="0" y="5063488"/>
                  </a:cubicBezTo>
                  <a:lnTo>
                    <a:pt x="0" y="5063488"/>
                  </a:lnTo>
                  <a:lnTo>
                    <a:pt x="0" y="5063488"/>
                  </a:lnTo>
                  <a:lnTo>
                    <a:pt x="0" y="2"/>
                  </a:lnTo>
                  <a:lnTo>
                    <a:pt x="0" y="2"/>
                  </a:lnTo>
                  <a:lnTo>
                    <a:pt x="0" y="2"/>
                  </a:lnTo>
                  <a:lnTo>
                    <a:pt x="1155670" y="2"/>
                  </a:lnTo>
                  <a:cubicBezTo>
                    <a:pt x="1168311" y="2"/>
                    <a:pt x="1180434" y="88919"/>
                    <a:pt x="1189373" y="247186"/>
                  </a:cubicBezTo>
                  <a:cubicBezTo>
                    <a:pt x="1198311" y="405453"/>
                    <a:pt x="1203333" y="620114"/>
                    <a:pt x="1203333" y="843935"/>
                  </a:cubicBezTo>
                  <a:lnTo>
                    <a:pt x="1203333" y="843935"/>
                  </a:lnTo>
                  <a:close/>
                </a:path>
              </a:pathLst>
            </a:custGeom>
            <a:solidFill>
              <a:schemeClr val="accent4">
                <a:lumMod val="60000"/>
                <a:lumOff val="4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2567" rIns="306392" bIns="182568"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5" name="Freeform 14"/>
            <p:cNvSpPr/>
            <p:nvPr/>
          </p:nvSpPr>
          <p:spPr>
            <a:xfrm>
              <a:off x="0" y="3541978"/>
              <a:ext cx="4080122" cy="1301280"/>
            </a:xfrm>
            <a:custGeom>
              <a:avLst/>
              <a:gdLst>
                <a:gd name="connsiteX0" fmla="*/ 0 w 4080122"/>
                <a:gd name="connsiteY0" fmla="*/ 250685 h 1504081"/>
                <a:gd name="connsiteX1" fmla="*/ 73424 w 4080122"/>
                <a:gd name="connsiteY1" fmla="*/ 73424 h 1504081"/>
                <a:gd name="connsiteX2" fmla="*/ 250685 w 4080122"/>
                <a:gd name="connsiteY2" fmla="*/ 0 h 1504081"/>
                <a:gd name="connsiteX3" fmla="*/ 3829437 w 4080122"/>
                <a:gd name="connsiteY3" fmla="*/ 0 h 1504081"/>
                <a:gd name="connsiteX4" fmla="*/ 4006698 w 4080122"/>
                <a:gd name="connsiteY4" fmla="*/ 73424 h 1504081"/>
                <a:gd name="connsiteX5" fmla="*/ 4080122 w 4080122"/>
                <a:gd name="connsiteY5" fmla="*/ 250685 h 1504081"/>
                <a:gd name="connsiteX6" fmla="*/ 4080122 w 4080122"/>
                <a:gd name="connsiteY6" fmla="*/ 1253396 h 1504081"/>
                <a:gd name="connsiteX7" fmla="*/ 4006698 w 4080122"/>
                <a:gd name="connsiteY7" fmla="*/ 1430657 h 1504081"/>
                <a:gd name="connsiteX8" fmla="*/ 3829437 w 4080122"/>
                <a:gd name="connsiteY8" fmla="*/ 1504081 h 1504081"/>
                <a:gd name="connsiteX9" fmla="*/ 250685 w 4080122"/>
                <a:gd name="connsiteY9" fmla="*/ 1504081 h 1504081"/>
                <a:gd name="connsiteX10" fmla="*/ 73424 w 4080122"/>
                <a:gd name="connsiteY10" fmla="*/ 1430657 h 1504081"/>
                <a:gd name="connsiteX11" fmla="*/ 0 w 4080122"/>
                <a:gd name="connsiteY11" fmla="*/ 1253396 h 1504081"/>
                <a:gd name="connsiteX12" fmla="*/ 0 w 4080122"/>
                <a:gd name="connsiteY12" fmla="*/ 250685 h 15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0122" h="1504081">
                  <a:moveTo>
                    <a:pt x="0" y="250685"/>
                  </a:moveTo>
                  <a:cubicBezTo>
                    <a:pt x="0" y="184199"/>
                    <a:pt x="26412" y="120436"/>
                    <a:pt x="73424" y="73424"/>
                  </a:cubicBezTo>
                  <a:cubicBezTo>
                    <a:pt x="120437" y="26411"/>
                    <a:pt x="184199" y="0"/>
                    <a:pt x="250685" y="0"/>
                  </a:cubicBezTo>
                  <a:lnTo>
                    <a:pt x="3829437" y="0"/>
                  </a:lnTo>
                  <a:cubicBezTo>
                    <a:pt x="3895923" y="0"/>
                    <a:pt x="3959686" y="26412"/>
                    <a:pt x="4006698" y="73424"/>
                  </a:cubicBezTo>
                  <a:cubicBezTo>
                    <a:pt x="4053711" y="120437"/>
                    <a:pt x="4080122" y="184199"/>
                    <a:pt x="4080122" y="250685"/>
                  </a:cubicBezTo>
                  <a:lnTo>
                    <a:pt x="4080122" y="1253396"/>
                  </a:lnTo>
                  <a:cubicBezTo>
                    <a:pt x="4080122" y="1319882"/>
                    <a:pt x="4053711" y="1383645"/>
                    <a:pt x="4006698" y="1430657"/>
                  </a:cubicBezTo>
                  <a:cubicBezTo>
                    <a:pt x="3959685" y="1477670"/>
                    <a:pt x="3895923" y="1504081"/>
                    <a:pt x="3829437" y="1504081"/>
                  </a:cubicBezTo>
                  <a:lnTo>
                    <a:pt x="250685" y="1504081"/>
                  </a:lnTo>
                  <a:cubicBezTo>
                    <a:pt x="184199" y="1504081"/>
                    <a:pt x="120436" y="1477670"/>
                    <a:pt x="73424" y="1430657"/>
                  </a:cubicBezTo>
                  <a:cubicBezTo>
                    <a:pt x="26411" y="1383644"/>
                    <a:pt x="0" y="1319882"/>
                    <a:pt x="0" y="1253396"/>
                  </a:cubicBezTo>
                  <a:lnTo>
                    <a:pt x="0" y="250685"/>
                  </a:lnTo>
                  <a:close/>
                </a:path>
              </a:pathLst>
            </a:custGeom>
            <a:solidFill>
              <a:schemeClr val="bg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7243" tIns="115333" rIns="157243" bIns="115333" numCol="1" spcCol="1270" anchor="ctr" anchorCtr="0">
              <a:noAutofit/>
            </a:bodyPr>
            <a:lstStyle/>
            <a:p>
              <a:pPr marL="228600" lvl="1" indent="-228600" defTabSz="977900">
                <a:lnSpc>
                  <a:spcPct val="90000"/>
                </a:lnSpc>
                <a:spcBef>
                  <a:spcPct val="0"/>
                </a:spcBef>
                <a:spcAft>
                  <a:spcPct val="15000"/>
                </a:spcAft>
              </a:pPr>
              <a:r>
                <a:rPr lang="en-US" sz="2400" b="1" dirty="0">
                  <a:cs typeface="Arial" pitchFamily="34" charset="0"/>
                </a:rPr>
                <a:t>Instructional Shift 3</a:t>
              </a:r>
            </a:p>
            <a:p>
              <a:pPr marL="457200" lvl="2" indent="-228600" defTabSz="977900">
                <a:lnSpc>
                  <a:spcPct val="90000"/>
                </a:lnSpc>
                <a:spcAft>
                  <a:spcPct val="15000"/>
                </a:spcAft>
                <a:buChar char="••"/>
              </a:pPr>
              <a:r>
                <a:rPr lang="en-US" sz="2400" b="1" dirty="0" smtClean="0">
                  <a:cs typeface="Arial" pitchFamily="34" charset="0"/>
                </a:rPr>
                <a:t>Regular Practice with Complex Text and its Academic Language</a:t>
              </a:r>
              <a:endParaRPr lang="en-US" sz="2400" b="1" dirty="0">
                <a:cs typeface="Arial" pitchFamily="34" charset="0"/>
              </a:endParaRPr>
            </a:p>
          </p:txBody>
        </p:sp>
      </p:grpSp>
      <p:sp>
        <p:nvSpPr>
          <p:cNvPr id="69638" name="TextBox 6"/>
          <p:cNvSpPr txBox="1">
            <a:spLocks noChangeArrowheads="1"/>
          </p:cNvSpPr>
          <p:nvPr/>
        </p:nvSpPr>
        <p:spPr bwMode="auto">
          <a:xfrm>
            <a:off x="0" y="0"/>
            <a:ext cx="9144000" cy="5842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3200" b="1" dirty="0" smtClean="0">
                <a:latin typeface="+mj-lt"/>
              </a:rPr>
              <a:t>				</a:t>
            </a:r>
            <a:r>
              <a:rPr lang="en-US" dirty="0" smtClean="0"/>
              <a:t>	</a:t>
            </a:r>
            <a:endParaRPr lang="en-US" b="1" dirty="0" smtClean="0"/>
          </a:p>
        </p:txBody>
      </p:sp>
      <p:sp>
        <p:nvSpPr>
          <p:cNvPr id="2" name="Rectangle 1"/>
          <p:cNvSpPr/>
          <p:nvPr/>
        </p:nvSpPr>
        <p:spPr>
          <a:xfrm>
            <a:off x="4877309" y="1643417"/>
            <a:ext cx="369088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Analytic Graphic Organizers</a:t>
            </a:r>
          </a:p>
        </p:txBody>
      </p:sp>
      <p:sp>
        <p:nvSpPr>
          <p:cNvPr id="4" name="Rectangle 3"/>
          <p:cNvSpPr/>
          <p:nvPr/>
        </p:nvSpPr>
        <p:spPr>
          <a:xfrm>
            <a:off x="5047098" y="4983993"/>
            <a:ext cx="167565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Word Sorts </a:t>
            </a:r>
          </a:p>
        </p:txBody>
      </p:sp>
      <p:pic>
        <p:nvPicPr>
          <p:cNvPr id="6" name="Picture 5"/>
          <p:cNvPicPr>
            <a:picLocks noChangeAspect="1"/>
          </p:cNvPicPr>
          <p:nvPr/>
        </p:nvPicPr>
        <p:blipFill>
          <a:blip r:embed="rId3" cstate="print"/>
          <a:stretch>
            <a:fillRect/>
          </a:stretch>
        </p:blipFill>
        <p:spPr>
          <a:xfrm>
            <a:off x="295756" y="6052555"/>
            <a:ext cx="2200847" cy="487722"/>
          </a:xfrm>
          <a:prstGeom prst="rect">
            <a:avLst/>
          </a:prstGeom>
        </p:spPr>
      </p:pic>
    </p:spTree>
    <p:extLst>
      <p:ext uri="{BB962C8B-B14F-4D97-AF65-F5344CB8AC3E}">
        <p14:creationId xmlns:p14="http://schemas.microsoft.com/office/powerpoint/2010/main" val="2121506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prstGeom prst="rect">
            <a:avLst/>
          </a:prstGeom>
        </p:spPr>
        <p:txBody>
          <a:bodyPr>
            <a:noAutofit/>
          </a:bodyPr>
          <a:lstStyle/>
          <a:p>
            <a:r>
              <a:rPr lang="en-US" sz="2700" dirty="0"/>
              <a:t>A</a:t>
            </a:r>
            <a:r>
              <a:rPr lang="en-US" sz="2700" dirty="0" smtClean="0"/>
              <a:t> </a:t>
            </a:r>
            <a:r>
              <a:rPr lang="en-US" sz="2700" dirty="0"/>
              <a:t>visual way to analyze how information and ideas are linked </a:t>
            </a:r>
          </a:p>
          <a:p>
            <a:pPr lvl="0"/>
            <a:r>
              <a:rPr lang="en-US" sz="2700" dirty="0"/>
              <a:t>O</a:t>
            </a:r>
            <a:r>
              <a:rPr lang="en-US" sz="2700" dirty="0" smtClean="0"/>
              <a:t>rganize </a:t>
            </a:r>
            <a:r>
              <a:rPr lang="en-US" sz="2700" dirty="0"/>
              <a:t>information for note-taking, learning, and recall </a:t>
            </a:r>
          </a:p>
          <a:p>
            <a:pPr lvl="0"/>
            <a:r>
              <a:rPr lang="en-US" sz="2700" dirty="0"/>
              <a:t>Show </a:t>
            </a:r>
            <a:r>
              <a:rPr lang="en-US" sz="2700" dirty="0" smtClean="0"/>
              <a:t>relationships</a:t>
            </a:r>
            <a:r>
              <a:rPr lang="en-US" sz="2700" dirty="0"/>
              <a:t>, such as cause-effect, sequence, or comparison-contrast</a:t>
            </a:r>
          </a:p>
          <a:p>
            <a:pPr lvl="0"/>
            <a:r>
              <a:rPr lang="en-US" sz="2700" dirty="0" smtClean="0"/>
              <a:t>Synthesize and compare </a:t>
            </a:r>
            <a:r>
              <a:rPr lang="en-US" sz="2700" dirty="0"/>
              <a:t>information from </a:t>
            </a:r>
            <a:r>
              <a:rPr lang="en-US" sz="2700" dirty="0" smtClean="0"/>
              <a:t>within text or </a:t>
            </a:r>
            <a:r>
              <a:rPr lang="en-US" sz="2700" dirty="0"/>
              <a:t>from multiple </a:t>
            </a:r>
            <a:r>
              <a:rPr lang="en-US" sz="2700" dirty="0" smtClean="0"/>
              <a:t>sources</a:t>
            </a:r>
            <a:endParaRPr lang="en-US" sz="2700" dirty="0"/>
          </a:p>
          <a:p>
            <a:pPr lvl="0"/>
            <a:r>
              <a:rPr lang="en-US" sz="2700" dirty="0" smtClean="0"/>
              <a:t>Reinforce </a:t>
            </a:r>
            <a:r>
              <a:rPr lang="en-US" sz="2700" dirty="0"/>
              <a:t>understanding of information and </a:t>
            </a:r>
            <a:r>
              <a:rPr lang="en-US" sz="2700" dirty="0" smtClean="0"/>
              <a:t>concepts</a:t>
            </a:r>
          </a:p>
          <a:p>
            <a:pPr lvl="0"/>
            <a:r>
              <a:rPr lang="en-US" sz="2700" dirty="0" smtClean="0"/>
              <a:t>Complete collaboratively or partners share information</a:t>
            </a:r>
            <a:endParaRPr lang="en-US" sz="2700" dirty="0"/>
          </a:p>
        </p:txBody>
      </p:sp>
      <p:sp>
        <p:nvSpPr>
          <p:cNvPr id="72707" name="Title 2"/>
          <p:cNvSpPr>
            <a:spLocks noGrp="1"/>
          </p:cNvSpPr>
          <p:nvPr>
            <p:ph type="title"/>
          </p:nvPr>
        </p:nvSpPr>
        <p:spPr/>
        <p:txBody>
          <a:bodyPr>
            <a:noAutofit/>
          </a:bodyPr>
          <a:lstStyle/>
          <a:p>
            <a:r>
              <a:rPr lang="en-US" sz="4000" dirty="0" smtClean="0"/>
              <a:t>Instructional Shift 1</a:t>
            </a:r>
            <a:br>
              <a:rPr lang="en-US" sz="4000" dirty="0" smtClean="0"/>
            </a:br>
            <a:r>
              <a:rPr lang="en-US" sz="4000" dirty="0" smtClean="0"/>
              <a:t>What are </a:t>
            </a:r>
            <a:r>
              <a:rPr sz="4000" dirty="0" smtClean="0"/>
              <a:t>Analytic Graphic Organizer</a:t>
            </a:r>
            <a:r>
              <a:rPr lang="en-US" sz="4000" dirty="0" smtClean="0"/>
              <a:t>s?</a:t>
            </a:r>
            <a:endParaRPr sz="4000" dirty="0" smtClean="0"/>
          </a:p>
        </p:txBody>
      </p:sp>
      <p:sp>
        <p:nvSpPr>
          <p:cNvPr id="4" name="Slide Number Placeholder 3"/>
          <p:cNvSpPr>
            <a:spLocks noGrp="1"/>
          </p:cNvSpPr>
          <p:nvPr>
            <p:ph type="sldNum" sz="quarter" idx="11"/>
          </p:nvPr>
        </p:nvSpPr>
        <p:spPr>
          <a:prstGeom prst="rect">
            <a:avLst/>
          </a:prstGeom>
        </p:spPr>
        <p:txBody>
          <a:bodyPr/>
          <a:lstStyle/>
          <a:p>
            <a:pPr>
              <a:defRPr/>
            </a:pPr>
            <a:fld id="{44A420CB-55D5-4857-AD3A-FD593750F2DA}" type="slidenum">
              <a:rPr lang="en-US" smtClean="0"/>
              <a:pPr>
                <a:defRPr/>
              </a:pPr>
              <a:t>77</a:t>
            </a:fld>
            <a:endParaRPr lang="en-US" dirty="0"/>
          </a:p>
        </p:txBody>
      </p:sp>
      <p:pic>
        <p:nvPicPr>
          <p:cNvPr id="2" name="Picture 1"/>
          <p:cNvPicPr>
            <a:picLocks noChangeAspect="1"/>
          </p:cNvPicPr>
          <p:nvPr/>
        </p:nvPicPr>
        <p:blipFill>
          <a:blip r:embed="rId3" cstate="print"/>
          <a:stretch>
            <a:fillRect/>
          </a:stretch>
        </p:blipFill>
        <p:spPr>
          <a:xfrm>
            <a:off x="384048" y="6054366"/>
            <a:ext cx="2200847" cy="487722"/>
          </a:xfrm>
          <a:prstGeom prst="rect">
            <a:avLst/>
          </a:prstGeom>
        </p:spPr>
      </p:pic>
    </p:spTree>
    <p:extLst>
      <p:ext uri="{BB962C8B-B14F-4D97-AF65-F5344CB8AC3E}">
        <p14:creationId xmlns:p14="http://schemas.microsoft.com/office/powerpoint/2010/main" val="20936869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Frayer Model</a:t>
            </a:r>
            <a:endParaRPr lang="en-US" dirty="0"/>
          </a:p>
        </p:txBody>
      </p:sp>
      <p:sp>
        <p:nvSpPr>
          <p:cNvPr id="28" name="Footer Placeholder 27"/>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89B261EF-24E7-4286-97C7-81257D0A83CF}" type="slidenum">
              <a:rPr lang="en-US" smtClean="0"/>
              <a:pPr/>
              <a:t>78</a:t>
            </a:fld>
            <a:endParaRPr lang="en-US" dirty="0"/>
          </a:p>
        </p:txBody>
      </p:sp>
      <p:grpSp>
        <p:nvGrpSpPr>
          <p:cNvPr id="14" name="Group 13"/>
          <p:cNvGrpSpPr/>
          <p:nvPr/>
        </p:nvGrpSpPr>
        <p:grpSpPr>
          <a:xfrm>
            <a:off x="383146" y="1200968"/>
            <a:ext cx="8010525" cy="4343400"/>
            <a:chOff x="609600" y="1447800"/>
            <a:chExt cx="7781925" cy="3962400"/>
          </a:xfrm>
        </p:grpSpPr>
        <p:sp>
          <p:nvSpPr>
            <p:cNvPr id="15" name="Rectangle 14"/>
            <p:cNvSpPr/>
            <p:nvPr/>
          </p:nvSpPr>
          <p:spPr>
            <a:xfrm>
              <a:off x="609600" y="1447800"/>
              <a:ext cx="7781925" cy="3962400"/>
            </a:xfrm>
            <a:prstGeom prst="rect">
              <a:avLst/>
            </a:prstGeom>
            <a:ln w="38100" cap="rnd">
              <a:solidFill>
                <a:schemeClr val="accent2"/>
              </a:solidFill>
              <a:round/>
            </a:ln>
          </p:spPr>
        </p:sp>
        <p:sp>
          <p:nvSpPr>
            <p:cNvPr id="16" name="Freeform 15"/>
            <p:cNvSpPr/>
            <p:nvPr/>
          </p:nvSpPr>
          <p:spPr>
            <a:xfrm rot="21600000">
              <a:off x="609600" y="1447800"/>
              <a:ext cx="3890962" cy="1981201"/>
            </a:xfrm>
            <a:custGeom>
              <a:avLst/>
              <a:gdLst>
                <a:gd name="connsiteX0" fmla="*/ 0 w 1981200"/>
                <a:gd name="connsiteY0" fmla="*/ 0 h 3890962"/>
                <a:gd name="connsiteX1" fmla="*/ 1650993 w 1981200"/>
                <a:gd name="connsiteY1" fmla="*/ 0 h 3890962"/>
                <a:gd name="connsiteX2" fmla="*/ 1884485 w 1981200"/>
                <a:gd name="connsiteY2" fmla="*/ 96716 h 3890962"/>
                <a:gd name="connsiteX3" fmla="*/ 1981200 w 1981200"/>
                <a:gd name="connsiteY3" fmla="*/ 330208 h 3890962"/>
                <a:gd name="connsiteX4" fmla="*/ 1981200 w 1981200"/>
                <a:gd name="connsiteY4" fmla="*/ 3890962 h 3890962"/>
                <a:gd name="connsiteX5" fmla="*/ 0 w 1981200"/>
                <a:gd name="connsiteY5" fmla="*/ 3890962 h 3890962"/>
                <a:gd name="connsiteX6" fmla="*/ 0 w 1981200"/>
                <a:gd name="connsiteY6" fmla="*/ 0 h 389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3890962">
                  <a:moveTo>
                    <a:pt x="0" y="3890961"/>
                  </a:moveTo>
                  <a:lnTo>
                    <a:pt x="0" y="648508"/>
                  </a:lnTo>
                  <a:cubicBezTo>
                    <a:pt x="0" y="476514"/>
                    <a:pt x="17714" y="311563"/>
                    <a:pt x="49246" y="189944"/>
                  </a:cubicBezTo>
                  <a:cubicBezTo>
                    <a:pt x="80777" y="68325"/>
                    <a:pt x="123543" y="1"/>
                    <a:pt x="168135" y="1"/>
                  </a:cubicBezTo>
                  <a:lnTo>
                    <a:pt x="1981200" y="1"/>
                  </a:lnTo>
                  <a:lnTo>
                    <a:pt x="1981200" y="3890961"/>
                  </a:lnTo>
                  <a:lnTo>
                    <a:pt x="0" y="3890961"/>
                  </a:lnTo>
                  <a:close/>
                </a:path>
              </a:pathLst>
            </a:custGeom>
            <a:noFill/>
            <a:ln>
              <a:solidFill>
                <a:schemeClr val="accent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99135" tIns="199135" rIns="199136" bIns="694437" numCol="1" spcCol="1270" anchor="ctr" anchorCtr="0">
              <a:noAutofit/>
            </a:bodyPr>
            <a:lstStyle/>
            <a:p>
              <a:pPr lvl="0" algn="l" defTabSz="1244600">
                <a:lnSpc>
                  <a:spcPct val="90000"/>
                </a:lnSpc>
                <a:spcBef>
                  <a:spcPct val="0"/>
                </a:spcBef>
                <a:spcAft>
                  <a:spcPct val="35000"/>
                </a:spcAft>
              </a:pPr>
              <a:endParaRPr lang="en-US" sz="2800" b="1" i="0" kern="1200" baseline="0" dirty="0">
                <a:solidFill>
                  <a:schemeClr val="tx2"/>
                </a:solidFill>
              </a:endParaRPr>
            </a:p>
          </p:txBody>
        </p:sp>
        <p:sp>
          <p:nvSpPr>
            <p:cNvPr id="17" name="Freeform 16"/>
            <p:cNvSpPr/>
            <p:nvPr/>
          </p:nvSpPr>
          <p:spPr>
            <a:xfrm>
              <a:off x="4500562" y="1447800"/>
              <a:ext cx="3890962" cy="1981200"/>
            </a:xfrm>
            <a:custGeom>
              <a:avLst/>
              <a:gdLst>
                <a:gd name="connsiteX0" fmla="*/ 0 w 3890962"/>
                <a:gd name="connsiteY0" fmla="*/ 0 h 1981200"/>
                <a:gd name="connsiteX1" fmla="*/ 3560755 w 3890962"/>
                <a:gd name="connsiteY1" fmla="*/ 0 h 1981200"/>
                <a:gd name="connsiteX2" fmla="*/ 3794247 w 3890962"/>
                <a:gd name="connsiteY2" fmla="*/ 96716 h 1981200"/>
                <a:gd name="connsiteX3" fmla="*/ 3890962 w 3890962"/>
                <a:gd name="connsiteY3" fmla="*/ 330208 h 1981200"/>
                <a:gd name="connsiteX4" fmla="*/ 3890962 w 3890962"/>
                <a:gd name="connsiteY4" fmla="*/ 1981200 h 1981200"/>
                <a:gd name="connsiteX5" fmla="*/ 0 w 3890962"/>
                <a:gd name="connsiteY5" fmla="*/ 1981200 h 1981200"/>
                <a:gd name="connsiteX6" fmla="*/ 0 w 389096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962" h="1981200">
                  <a:moveTo>
                    <a:pt x="0" y="0"/>
                  </a:moveTo>
                  <a:lnTo>
                    <a:pt x="3560755" y="0"/>
                  </a:lnTo>
                  <a:cubicBezTo>
                    <a:pt x="3648331" y="0"/>
                    <a:pt x="3732321" y="34790"/>
                    <a:pt x="3794247" y="96716"/>
                  </a:cubicBezTo>
                  <a:cubicBezTo>
                    <a:pt x="3856173" y="158642"/>
                    <a:pt x="3890962" y="242631"/>
                    <a:pt x="3890962" y="330208"/>
                  </a:cubicBezTo>
                  <a:lnTo>
                    <a:pt x="3890962" y="1981200"/>
                  </a:lnTo>
                  <a:lnTo>
                    <a:pt x="0" y="1981200"/>
                  </a:lnTo>
                  <a:lnTo>
                    <a:pt x="0" y="0"/>
                  </a:lnTo>
                  <a:close/>
                </a:path>
              </a:pathLst>
            </a:custGeom>
            <a:noFill/>
            <a:ln>
              <a:solidFill>
                <a:schemeClr val="accent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99136" rIns="199136" bIns="694436" numCol="1" spcCol="1270" anchor="ctr" anchorCtr="0">
              <a:noAutofit/>
            </a:bodyPr>
            <a:lstStyle/>
            <a:p>
              <a:pPr lvl="0" algn="r" defTabSz="1244600">
                <a:lnSpc>
                  <a:spcPct val="100000"/>
                </a:lnSpc>
                <a:spcBef>
                  <a:spcPct val="0"/>
                </a:spcBef>
                <a:spcAft>
                  <a:spcPct val="35000"/>
                </a:spcAft>
              </a:pPr>
              <a:endParaRPr lang="en-US" sz="2800" b="1" i="0" kern="1200" baseline="0" dirty="0">
                <a:solidFill>
                  <a:schemeClr val="tx2"/>
                </a:solidFill>
              </a:endParaRPr>
            </a:p>
          </p:txBody>
        </p:sp>
        <p:sp>
          <p:nvSpPr>
            <p:cNvPr id="18" name="Freeform 17"/>
            <p:cNvSpPr/>
            <p:nvPr/>
          </p:nvSpPr>
          <p:spPr>
            <a:xfrm rot="21600000">
              <a:off x="609600" y="3428999"/>
              <a:ext cx="3890962" cy="1981201"/>
            </a:xfrm>
            <a:custGeom>
              <a:avLst/>
              <a:gdLst>
                <a:gd name="connsiteX0" fmla="*/ 0 w 3890962"/>
                <a:gd name="connsiteY0" fmla="*/ 0 h 1981200"/>
                <a:gd name="connsiteX1" fmla="*/ 3560755 w 3890962"/>
                <a:gd name="connsiteY1" fmla="*/ 0 h 1981200"/>
                <a:gd name="connsiteX2" fmla="*/ 3794247 w 3890962"/>
                <a:gd name="connsiteY2" fmla="*/ 96716 h 1981200"/>
                <a:gd name="connsiteX3" fmla="*/ 3890962 w 3890962"/>
                <a:gd name="connsiteY3" fmla="*/ 330208 h 1981200"/>
                <a:gd name="connsiteX4" fmla="*/ 3890962 w 3890962"/>
                <a:gd name="connsiteY4" fmla="*/ 1981200 h 1981200"/>
                <a:gd name="connsiteX5" fmla="*/ 0 w 3890962"/>
                <a:gd name="connsiteY5" fmla="*/ 1981200 h 1981200"/>
                <a:gd name="connsiteX6" fmla="*/ 0 w 389096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962" h="1981200">
                  <a:moveTo>
                    <a:pt x="3890962" y="1981199"/>
                  </a:moveTo>
                  <a:lnTo>
                    <a:pt x="330207" y="1981199"/>
                  </a:lnTo>
                  <a:cubicBezTo>
                    <a:pt x="242631" y="1981199"/>
                    <a:pt x="158641" y="1946409"/>
                    <a:pt x="96715" y="1884483"/>
                  </a:cubicBezTo>
                  <a:cubicBezTo>
                    <a:pt x="34789" y="1822557"/>
                    <a:pt x="0" y="1738568"/>
                    <a:pt x="0" y="1650991"/>
                  </a:cubicBezTo>
                  <a:lnTo>
                    <a:pt x="0" y="1"/>
                  </a:lnTo>
                  <a:lnTo>
                    <a:pt x="3890962" y="1"/>
                  </a:lnTo>
                  <a:lnTo>
                    <a:pt x="3890962" y="1981199"/>
                  </a:lnTo>
                  <a:close/>
                </a:path>
              </a:pathLst>
            </a:cu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5" tIns="694436" rIns="199136" bIns="199137" numCol="1" spcCol="1270" anchor="ctr" anchorCtr="0">
              <a:noAutofit/>
            </a:bodyPr>
            <a:lstStyle/>
            <a:p>
              <a:pPr lvl="0" algn="l" defTabSz="1244600">
                <a:lnSpc>
                  <a:spcPct val="90000"/>
                </a:lnSpc>
                <a:spcBef>
                  <a:spcPct val="0"/>
                </a:spcBef>
                <a:spcAft>
                  <a:spcPct val="35000"/>
                </a:spcAft>
              </a:pPr>
              <a:endParaRPr lang="en-US" sz="2800" b="1" i="0" kern="1200" baseline="0" dirty="0">
                <a:solidFill>
                  <a:schemeClr val="tx2"/>
                </a:solidFill>
              </a:endParaRPr>
            </a:p>
          </p:txBody>
        </p:sp>
        <p:sp>
          <p:nvSpPr>
            <p:cNvPr id="19" name="Freeform 18"/>
            <p:cNvSpPr/>
            <p:nvPr/>
          </p:nvSpPr>
          <p:spPr>
            <a:xfrm>
              <a:off x="4500562" y="3428999"/>
              <a:ext cx="3890962" cy="1981200"/>
            </a:xfrm>
            <a:custGeom>
              <a:avLst/>
              <a:gdLst>
                <a:gd name="connsiteX0" fmla="*/ 0 w 1981200"/>
                <a:gd name="connsiteY0" fmla="*/ 0 h 3890962"/>
                <a:gd name="connsiteX1" fmla="*/ 1650993 w 1981200"/>
                <a:gd name="connsiteY1" fmla="*/ 0 h 3890962"/>
                <a:gd name="connsiteX2" fmla="*/ 1884485 w 1981200"/>
                <a:gd name="connsiteY2" fmla="*/ 96716 h 3890962"/>
                <a:gd name="connsiteX3" fmla="*/ 1981200 w 1981200"/>
                <a:gd name="connsiteY3" fmla="*/ 330208 h 3890962"/>
                <a:gd name="connsiteX4" fmla="*/ 1981200 w 1981200"/>
                <a:gd name="connsiteY4" fmla="*/ 3890962 h 3890962"/>
                <a:gd name="connsiteX5" fmla="*/ 0 w 1981200"/>
                <a:gd name="connsiteY5" fmla="*/ 3890962 h 3890962"/>
                <a:gd name="connsiteX6" fmla="*/ 0 w 1981200"/>
                <a:gd name="connsiteY6" fmla="*/ 0 h 389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3890962">
                  <a:moveTo>
                    <a:pt x="1981200" y="1"/>
                  </a:moveTo>
                  <a:lnTo>
                    <a:pt x="1981200" y="3242454"/>
                  </a:lnTo>
                  <a:cubicBezTo>
                    <a:pt x="1981200" y="3414448"/>
                    <a:pt x="1963486" y="3579399"/>
                    <a:pt x="1931954" y="3701018"/>
                  </a:cubicBezTo>
                  <a:cubicBezTo>
                    <a:pt x="1900423" y="3822637"/>
                    <a:pt x="1857657" y="3890961"/>
                    <a:pt x="1813065" y="3890961"/>
                  </a:cubicBezTo>
                  <a:lnTo>
                    <a:pt x="0" y="3890961"/>
                  </a:lnTo>
                  <a:lnTo>
                    <a:pt x="0" y="1"/>
                  </a:lnTo>
                  <a:lnTo>
                    <a:pt x="1981200" y="1"/>
                  </a:lnTo>
                  <a:close/>
                </a:path>
              </a:pathLst>
            </a:cu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694436" rIns="199136" bIns="199136" numCol="1" spcCol="1270" anchor="ctr" anchorCtr="0">
              <a:noAutofit/>
            </a:bodyPr>
            <a:lstStyle/>
            <a:p>
              <a:pPr lvl="0" algn="r" defTabSz="1244600">
                <a:lnSpc>
                  <a:spcPct val="90000"/>
                </a:lnSpc>
                <a:spcBef>
                  <a:spcPct val="0"/>
                </a:spcBef>
                <a:spcAft>
                  <a:spcPct val="35000"/>
                </a:spcAft>
              </a:pPr>
              <a:endParaRPr lang="en-US" sz="2800" b="1" i="0" kern="1200" baseline="0" dirty="0">
                <a:solidFill>
                  <a:schemeClr val="tx2"/>
                </a:solidFill>
              </a:endParaRPr>
            </a:p>
          </p:txBody>
        </p:sp>
        <p:sp>
          <p:nvSpPr>
            <p:cNvPr id="20" name="Freeform 19"/>
            <p:cNvSpPr/>
            <p:nvPr/>
          </p:nvSpPr>
          <p:spPr>
            <a:xfrm>
              <a:off x="3333273" y="2933700"/>
              <a:ext cx="2334577" cy="990600"/>
            </a:xfrm>
            <a:custGeom>
              <a:avLst/>
              <a:gdLst>
                <a:gd name="connsiteX0" fmla="*/ 0 w 2334577"/>
                <a:gd name="connsiteY0" fmla="*/ 165103 h 990600"/>
                <a:gd name="connsiteX1" fmla="*/ 48358 w 2334577"/>
                <a:gd name="connsiteY1" fmla="*/ 48358 h 990600"/>
                <a:gd name="connsiteX2" fmla="*/ 165104 w 2334577"/>
                <a:gd name="connsiteY2" fmla="*/ 1 h 990600"/>
                <a:gd name="connsiteX3" fmla="*/ 2169474 w 2334577"/>
                <a:gd name="connsiteY3" fmla="*/ 0 h 990600"/>
                <a:gd name="connsiteX4" fmla="*/ 2286219 w 2334577"/>
                <a:gd name="connsiteY4" fmla="*/ 48358 h 990600"/>
                <a:gd name="connsiteX5" fmla="*/ 2334576 w 2334577"/>
                <a:gd name="connsiteY5" fmla="*/ 165104 h 990600"/>
                <a:gd name="connsiteX6" fmla="*/ 2334577 w 2334577"/>
                <a:gd name="connsiteY6" fmla="*/ 825497 h 990600"/>
                <a:gd name="connsiteX7" fmla="*/ 2286219 w 2334577"/>
                <a:gd name="connsiteY7" fmla="*/ 942242 h 990600"/>
                <a:gd name="connsiteX8" fmla="*/ 2169473 w 2334577"/>
                <a:gd name="connsiteY8" fmla="*/ 990600 h 990600"/>
                <a:gd name="connsiteX9" fmla="*/ 165103 w 2334577"/>
                <a:gd name="connsiteY9" fmla="*/ 990600 h 990600"/>
                <a:gd name="connsiteX10" fmla="*/ 48358 w 2334577"/>
                <a:gd name="connsiteY10" fmla="*/ 942242 h 990600"/>
                <a:gd name="connsiteX11" fmla="*/ 1 w 2334577"/>
                <a:gd name="connsiteY11" fmla="*/ 825496 h 990600"/>
                <a:gd name="connsiteX12" fmla="*/ 0 w 2334577"/>
                <a:gd name="connsiteY12" fmla="*/ 16510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4577" h="990600">
                  <a:moveTo>
                    <a:pt x="0" y="165103"/>
                  </a:moveTo>
                  <a:cubicBezTo>
                    <a:pt x="0" y="121315"/>
                    <a:pt x="17395" y="79320"/>
                    <a:pt x="48358" y="48358"/>
                  </a:cubicBezTo>
                  <a:cubicBezTo>
                    <a:pt x="79321" y="17395"/>
                    <a:pt x="121316" y="1"/>
                    <a:pt x="165104" y="1"/>
                  </a:cubicBezTo>
                  <a:lnTo>
                    <a:pt x="2169474" y="0"/>
                  </a:lnTo>
                  <a:cubicBezTo>
                    <a:pt x="2213262" y="0"/>
                    <a:pt x="2255257" y="17395"/>
                    <a:pt x="2286219" y="48358"/>
                  </a:cubicBezTo>
                  <a:cubicBezTo>
                    <a:pt x="2317182" y="79321"/>
                    <a:pt x="2334576" y="121316"/>
                    <a:pt x="2334576" y="165104"/>
                  </a:cubicBezTo>
                  <a:cubicBezTo>
                    <a:pt x="2334576" y="385235"/>
                    <a:pt x="2334577" y="605366"/>
                    <a:pt x="2334577" y="825497"/>
                  </a:cubicBezTo>
                  <a:cubicBezTo>
                    <a:pt x="2334577" y="869285"/>
                    <a:pt x="2317182" y="911280"/>
                    <a:pt x="2286219" y="942242"/>
                  </a:cubicBezTo>
                  <a:cubicBezTo>
                    <a:pt x="2255256" y="973205"/>
                    <a:pt x="2213262" y="990600"/>
                    <a:pt x="2169473" y="990600"/>
                  </a:cubicBezTo>
                  <a:lnTo>
                    <a:pt x="165103" y="990600"/>
                  </a:lnTo>
                  <a:cubicBezTo>
                    <a:pt x="121315" y="990600"/>
                    <a:pt x="79320" y="973205"/>
                    <a:pt x="48358" y="942242"/>
                  </a:cubicBezTo>
                  <a:cubicBezTo>
                    <a:pt x="17395" y="911279"/>
                    <a:pt x="1" y="869285"/>
                    <a:pt x="1" y="825496"/>
                  </a:cubicBezTo>
                  <a:cubicBezTo>
                    <a:pt x="1" y="605365"/>
                    <a:pt x="0" y="385234"/>
                    <a:pt x="0" y="165103"/>
                  </a:cubicBezTo>
                  <a:close/>
                </a:path>
              </a:pathLst>
            </a:cu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04567" tIns="204567" rIns="204567" bIns="204567" numCol="1" spcCol="1270" anchor="ctr" anchorCtr="0">
              <a:noAutofit/>
            </a:bodyPr>
            <a:lstStyle/>
            <a:p>
              <a:pPr lvl="0" algn="ctr" defTabSz="1822450">
                <a:lnSpc>
                  <a:spcPct val="90000"/>
                </a:lnSpc>
                <a:spcBef>
                  <a:spcPct val="0"/>
                </a:spcBef>
                <a:spcAft>
                  <a:spcPct val="35000"/>
                </a:spcAft>
              </a:pPr>
              <a:endParaRPr lang="en-US" sz="4100" kern="1200" dirty="0"/>
            </a:p>
          </p:txBody>
        </p:sp>
      </p:grpSp>
      <p:pic>
        <p:nvPicPr>
          <p:cNvPr id="21" name="Picture 20" descr="Frayer Model.png"/>
          <p:cNvPicPr>
            <a:picLocks noChangeAspect="1"/>
          </p:cNvPicPr>
          <p:nvPr/>
        </p:nvPicPr>
        <p:blipFill>
          <a:blip r:embed="rId3" cstate="print">
            <a:grayscl/>
          </a:blip>
          <a:srcRect t="3832"/>
          <a:stretch>
            <a:fillRect/>
          </a:stretch>
        </p:blipFill>
        <p:spPr>
          <a:xfrm>
            <a:off x="963069" y="1762975"/>
            <a:ext cx="6873640" cy="3326860"/>
          </a:xfrm>
          <a:prstGeom prst="rect">
            <a:avLst/>
          </a:prstGeom>
          <a:solidFill>
            <a:schemeClr val="accent3">
              <a:lumMod val="20000"/>
              <a:lumOff val="80000"/>
            </a:schemeClr>
          </a:solidFill>
        </p:spPr>
      </p:pic>
      <p:sp>
        <p:nvSpPr>
          <p:cNvPr id="22" name="TextBox 21"/>
          <p:cNvSpPr txBox="1"/>
          <p:nvPr/>
        </p:nvSpPr>
        <p:spPr>
          <a:xfrm>
            <a:off x="472919" y="1325381"/>
            <a:ext cx="2209800" cy="424732"/>
          </a:xfrm>
          <a:prstGeom prst="rect">
            <a:avLst/>
          </a:prstGeom>
          <a:noFill/>
        </p:spPr>
        <p:txBody>
          <a:bodyPr wrap="square" rtlCol="0">
            <a:spAutoFit/>
          </a:bodyPr>
          <a:lstStyle/>
          <a:p>
            <a:pPr lvl="0" defTabSz="1244600">
              <a:lnSpc>
                <a:spcPct val="90000"/>
              </a:lnSpc>
              <a:spcAft>
                <a:spcPct val="35000"/>
              </a:spcAft>
            </a:pPr>
            <a:r>
              <a:rPr lang="en-US" sz="2400" b="1" dirty="0" smtClean="0">
                <a:solidFill>
                  <a:schemeClr val="tx2"/>
                </a:solidFill>
                <a:latin typeface="+mn-lt"/>
              </a:rPr>
              <a:t>Evidence</a:t>
            </a:r>
            <a:endParaRPr lang="en-US" sz="2400" b="1" dirty="0">
              <a:solidFill>
                <a:schemeClr val="tx2"/>
              </a:solidFill>
              <a:latin typeface="+mn-lt"/>
            </a:endParaRPr>
          </a:p>
        </p:txBody>
      </p:sp>
      <p:sp>
        <p:nvSpPr>
          <p:cNvPr id="24" name="TextBox 23"/>
          <p:cNvSpPr txBox="1"/>
          <p:nvPr/>
        </p:nvSpPr>
        <p:spPr>
          <a:xfrm>
            <a:off x="472919" y="5012163"/>
            <a:ext cx="2057400" cy="424732"/>
          </a:xfrm>
          <a:prstGeom prst="rect">
            <a:avLst/>
          </a:prstGeom>
          <a:noFill/>
        </p:spPr>
        <p:txBody>
          <a:bodyPr wrap="square" rtlCol="0">
            <a:spAutoFit/>
          </a:bodyPr>
          <a:lstStyle/>
          <a:p>
            <a:pPr lvl="0" defTabSz="1244600">
              <a:lnSpc>
                <a:spcPct val="90000"/>
              </a:lnSpc>
              <a:spcAft>
                <a:spcPct val="35000"/>
              </a:spcAft>
            </a:pPr>
            <a:r>
              <a:rPr lang="en-US" sz="2400" b="1" dirty="0" smtClean="0">
                <a:solidFill>
                  <a:schemeClr val="tx2"/>
                </a:solidFill>
                <a:latin typeface="+mn-lt"/>
              </a:rPr>
              <a:t>Evidence</a:t>
            </a:r>
            <a:endParaRPr lang="en-US" sz="2400" b="1" dirty="0">
              <a:solidFill>
                <a:schemeClr val="tx2"/>
              </a:solidFill>
              <a:latin typeface="+mn-lt"/>
            </a:endParaRPr>
          </a:p>
        </p:txBody>
      </p:sp>
      <p:sp>
        <p:nvSpPr>
          <p:cNvPr id="25" name="TextBox 24"/>
          <p:cNvSpPr txBox="1"/>
          <p:nvPr/>
        </p:nvSpPr>
        <p:spPr>
          <a:xfrm>
            <a:off x="6160416" y="1297747"/>
            <a:ext cx="2057400" cy="424732"/>
          </a:xfrm>
          <a:prstGeom prst="rect">
            <a:avLst/>
          </a:prstGeom>
          <a:noFill/>
        </p:spPr>
        <p:txBody>
          <a:bodyPr wrap="square" rtlCol="0">
            <a:spAutoFit/>
          </a:bodyPr>
          <a:lstStyle/>
          <a:p>
            <a:pPr lvl="0" algn="r" defTabSz="1244600">
              <a:lnSpc>
                <a:spcPct val="90000"/>
              </a:lnSpc>
              <a:spcAft>
                <a:spcPct val="35000"/>
              </a:spcAft>
            </a:pPr>
            <a:r>
              <a:rPr lang="en-US" sz="2400" b="1" dirty="0" smtClean="0">
                <a:solidFill>
                  <a:schemeClr val="tx2"/>
                </a:solidFill>
                <a:latin typeface="+mn-lt"/>
              </a:rPr>
              <a:t>Evidence</a:t>
            </a:r>
            <a:endParaRPr lang="en-US" sz="2400" b="1" dirty="0">
              <a:solidFill>
                <a:schemeClr val="tx2"/>
              </a:solidFill>
              <a:latin typeface="+mn-lt"/>
            </a:endParaRPr>
          </a:p>
        </p:txBody>
      </p:sp>
    </p:spTree>
    <p:extLst>
      <p:ext uri="{BB962C8B-B14F-4D97-AF65-F5344CB8AC3E}">
        <p14:creationId xmlns:p14="http://schemas.microsoft.com/office/powerpoint/2010/main" val="8854618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20040" y="230189"/>
            <a:ext cx="8382000" cy="1329595"/>
          </a:xfrm>
        </p:spPr>
        <p:txBody>
          <a:bodyPr/>
          <a:lstStyle/>
          <a:p>
            <a:r>
              <a:rPr lang="en-US" dirty="0" smtClean="0"/>
              <a:t>Three-Column </a:t>
            </a:r>
            <a:r>
              <a:rPr lang="en-US" dirty="0"/>
              <a:t>Organizers </a:t>
            </a:r>
            <a:r>
              <a:rPr lang="en-US" dirty="0" smtClean="0"/>
              <a:t/>
            </a:r>
            <a:br>
              <a:rPr lang="en-US" dirty="0" smtClean="0"/>
            </a:br>
            <a:endParaRPr lang="en-US" dirty="0" smtClean="0"/>
          </a:p>
        </p:txBody>
      </p:sp>
      <p:sp>
        <p:nvSpPr>
          <p:cNvPr id="3" name="Slide Number Placeholder 2"/>
          <p:cNvSpPr>
            <a:spLocks noGrp="1"/>
          </p:cNvSpPr>
          <p:nvPr>
            <p:ph type="sldNum" sz="quarter" idx="4"/>
          </p:nvPr>
        </p:nvSpPr>
        <p:spPr/>
        <p:txBody>
          <a:bodyPr/>
          <a:lstStyle/>
          <a:p>
            <a:pPr algn="r"/>
            <a:fld id="{DC3C6E9D-2D0C-4066-8018-42E481FDCC51}" type="slidenum">
              <a:rPr lang="en-US" smtClean="0"/>
              <a:pPr algn="r"/>
              <a:t>79</a:t>
            </a:fld>
            <a:endParaRPr lang="en-US" dirty="0"/>
          </a:p>
        </p:txBody>
      </p:sp>
      <p:graphicFrame>
        <p:nvGraphicFramePr>
          <p:cNvPr id="5" name="Table 4"/>
          <p:cNvGraphicFramePr>
            <a:graphicFrameLocks noGrp="1"/>
          </p:cNvGraphicFramePr>
          <p:nvPr/>
        </p:nvGraphicFramePr>
        <p:xfrm>
          <a:off x="4404358" y="1264920"/>
          <a:ext cx="4495802" cy="5088400"/>
        </p:xfrm>
        <a:graphic>
          <a:graphicData uri="http://schemas.openxmlformats.org/drawingml/2006/table">
            <a:tbl>
              <a:tblPr/>
              <a:tblGrid>
                <a:gridCol w="1467557"/>
                <a:gridCol w="1636889"/>
                <a:gridCol w="1391356"/>
              </a:tblGrid>
              <a:tr h="1513096">
                <a:tc>
                  <a:txBody>
                    <a:bodyPr/>
                    <a:lstStyle/>
                    <a:p>
                      <a:pPr marL="0" marR="0">
                        <a:lnSpc>
                          <a:spcPct val="115000"/>
                        </a:lnSpc>
                        <a:spcBef>
                          <a:spcPts val="0"/>
                        </a:spcBef>
                        <a:spcAft>
                          <a:spcPts val="0"/>
                        </a:spcAft>
                      </a:pPr>
                      <a:r>
                        <a:rPr lang="en-US" sz="2400" b="1" dirty="0" smtClean="0">
                          <a:latin typeface="+mn-lt"/>
                          <a:ea typeface="Calibri"/>
                          <a:cs typeface="Times New Roman"/>
                        </a:rPr>
                        <a:t>Pro</a:t>
                      </a:r>
                      <a:endParaRPr lang="en-US"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latin typeface="+mn-lt"/>
                          <a:ea typeface="Calibri"/>
                          <a:cs typeface="Times New Roman"/>
                        </a:rPr>
                        <a:t>Con</a:t>
                      </a:r>
                    </a:p>
                    <a:p>
                      <a:pPr marL="0" marR="0">
                        <a:lnSpc>
                          <a:spcPct val="115000"/>
                        </a:lnSpc>
                        <a:spcBef>
                          <a:spcPts val="0"/>
                        </a:spcBef>
                        <a:spcAft>
                          <a:spcPts val="0"/>
                        </a:spcAft>
                      </a:pPr>
                      <a:endParaRPr lang="en-US" sz="2400" b="1" dirty="0" smtClean="0">
                        <a:latin typeface="+mn-lt"/>
                        <a:ea typeface="Calibri"/>
                        <a:cs typeface="Times New Roman"/>
                      </a:endParaRPr>
                    </a:p>
                    <a:p>
                      <a:pPr marL="0" marR="0">
                        <a:lnSpc>
                          <a:spcPct val="115000"/>
                        </a:lnSpc>
                        <a:spcBef>
                          <a:spcPts val="0"/>
                        </a:spcBef>
                        <a:spcAft>
                          <a:spcPts val="0"/>
                        </a:spcAft>
                      </a:pPr>
                      <a:endParaRPr lang="en-US"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latin typeface="+mn-lt"/>
                          <a:ea typeface="Calibri"/>
                          <a:cs typeface="Times New Roman"/>
                        </a:rPr>
                        <a:t>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3575304">
                <a:tc>
                  <a:txBody>
                    <a:bodyPr/>
                    <a:lstStyle/>
                    <a:p>
                      <a:pPr marL="0" marR="0">
                        <a:lnSpc>
                          <a:spcPct val="115000"/>
                        </a:lnSpc>
                        <a:spcBef>
                          <a:spcPts val="0"/>
                        </a:spcBef>
                        <a:spcAft>
                          <a:spcPts val="0"/>
                        </a:spcAft>
                      </a:pPr>
                      <a:r>
                        <a:rPr lang="en-US" sz="1800" b="1" dirty="0" smtClean="0">
                          <a:latin typeface="+mn-lt"/>
                          <a:ea typeface="Calibri"/>
                          <a:cs typeface="Times New Roman"/>
                        </a:rPr>
                        <a:t>Windmills</a:t>
                      </a:r>
                      <a:r>
                        <a:rPr lang="en-US" sz="1800" b="1" baseline="0" dirty="0" smtClean="0">
                          <a:latin typeface="+mn-lt"/>
                          <a:ea typeface="Calibri"/>
                          <a:cs typeface="Times New Roman"/>
                        </a:rPr>
                        <a:t> </a:t>
                      </a:r>
                      <a:r>
                        <a:rPr lang="en-US" sz="1800" b="1" dirty="0" smtClean="0">
                          <a:latin typeface="+mn-lt"/>
                          <a:ea typeface="Calibri"/>
                          <a:cs typeface="Times New Roman"/>
                        </a:rPr>
                        <a:t>are self -sufficient</a:t>
                      </a:r>
                    </a:p>
                    <a:p>
                      <a:pPr marL="0" marR="0">
                        <a:lnSpc>
                          <a:spcPct val="115000"/>
                        </a:lnSpc>
                        <a:spcBef>
                          <a:spcPts val="0"/>
                        </a:spcBef>
                        <a:spcAft>
                          <a:spcPts val="0"/>
                        </a:spcAft>
                      </a:pPr>
                      <a:endParaRPr lang="en-US" sz="1800" b="1" dirty="0">
                        <a:latin typeface="+mn-lt"/>
                        <a:ea typeface="Calibri"/>
                        <a:cs typeface="Times New Roman"/>
                      </a:endParaRPr>
                    </a:p>
                    <a:p>
                      <a:pPr marL="0" marR="0">
                        <a:lnSpc>
                          <a:spcPct val="115000"/>
                        </a:lnSpc>
                        <a:spcBef>
                          <a:spcPts val="0"/>
                        </a:spcBef>
                        <a:spcAft>
                          <a:spcPts val="0"/>
                        </a:spcAft>
                      </a:pPr>
                      <a:r>
                        <a:rPr lang="en-US" sz="1800" b="1" dirty="0" smtClean="0">
                          <a:latin typeface="+mn-lt"/>
                          <a:ea typeface="Calibri"/>
                          <a:cs typeface="Times New Roman"/>
                        </a:rPr>
                        <a:t>Environment</a:t>
                      </a:r>
                    </a:p>
                    <a:p>
                      <a:pPr marL="0" marR="0">
                        <a:lnSpc>
                          <a:spcPct val="115000"/>
                        </a:lnSpc>
                        <a:spcBef>
                          <a:spcPts val="0"/>
                        </a:spcBef>
                        <a:spcAft>
                          <a:spcPts val="0"/>
                        </a:spcAft>
                      </a:pPr>
                      <a:r>
                        <a:rPr lang="en-US" sz="1800" b="1" dirty="0" smtClean="0">
                          <a:latin typeface="+mn-lt"/>
                          <a:ea typeface="Calibri"/>
                          <a:cs typeface="Times New Roman"/>
                        </a:rPr>
                        <a:t>friendly</a:t>
                      </a:r>
                    </a:p>
                    <a:p>
                      <a:pPr marL="0" marR="0">
                        <a:lnSpc>
                          <a:spcPct val="115000"/>
                        </a:lnSpc>
                        <a:spcBef>
                          <a:spcPts val="0"/>
                        </a:spcBef>
                        <a:spcAft>
                          <a:spcPts val="0"/>
                        </a:spcAft>
                      </a:pPr>
                      <a:endParaRPr lang="en-US" sz="1800" b="1" dirty="0" smtClean="0">
                        <a:latin typeface="+mn-lt"/>
                        <a:ea typeface="Calibri"/>
                        <a:cs typeface="Times New Roman"/>
                      </a:endParaRPr>
                    </a:p>
                    <a:p>
                      <a:pPr marL="0" marR="0">
                        <a:lnSpc>
                          <a:spcPct val="115000"/>
                        </a:lnSpc>
                        <a:spcBef>
                          <a:spcPts val="0"/>
                        </a:spcBef>
                        <a:spcAft>
                          <a:spcPts val="0"/>
                        </a:spcAft>
                      </a:pPr>
                      <a:r>
                        <a:rPr lang="en-US" sz="1800" b="1" dirty="0" smtClean="0">
                          <a:latin typeface="+mn-lt"/>
                          <a:ea typeface="Calibri"/>
                          <a:cs typeface="Times New Roman"/>
                        </a:rPr>
                        <a:t>Renewable energy</a:t>
                      </a:r>
                      <a:endParaRPr lang="en-US" sz="18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800" b="1" dirty="0" smtClean="0">
                          <a:latin typeface="+mn-lt"/>
                          <a:ea typeface="Calibri"/>
                          <a:cs typeface="Times New Roman"/>
                        </a:rPr>
                        <a:t>Need strong steady winds</a:t>
                      </a:r>
                    </a:p>
                    <a:p>
                      <a:pPr marL="0" marR="0" algn="l">
                        <a:lnSpc>
                          <a:spcPct val="115000"/>
                        </a:lnSpc>
                        <a:spcBef>
                          <a:spcPts val="0"/>
                        </a:spcBef>
                        <a:spcAft>
                          <a:spcPts val="0"/>
                        </a:spcAft>
                      </a:pPr>
                      <a:endParaRPr lang="en-US" sz="1200" b="1" dirty="0" smtClean="0">
                        <a:latin typeface="+mn-lt"/>
                        <a:ea typeface="Calibri"/>
                        <a:cs typeface="Times New Roman"/>
                      </a:endParaRPr>
                    </a:p>
                    <a:p>
                      <a:pPr marL="0" marR="0" algn="l">
                        <a:lnSpc>
                          <a:spcPct val="115000"/>
                        </a:lnSpc>
                        <a:spcBef>
                          <a:spcPts val="0"/>
                        </a:spcBef>
                        <a:spcAft>
                          <a:spcPts val="0"/>
                        </a:spcAft>
                      </a:pPr>
                      <a:r>
                        <a:rPr lang="en-US" sz="1800" b="1" dirty="0" smtClean="0">
                          <a:latin typeface="+mn-lt"/>
                          <a:ea typeface="Calibri"/>
                          <a:cs typeface="Times New Roman"/>
                        </a:rPr>
                        <a:t>Birds</a:t>
                      </a:r>
                      <a:r>
                        <a:rPr lang="en-US" sz="1800" b="1" baseline="0" dirty="0" smtClean="0">
                          <a:latin typeface="+mn-lt"/>
                          <a:ea typeface="Calibri"/>
                          <a:cs typeface="Times New Roman"/>
                        </a:rPr>
                        <a:t> could be hurt</a:t>
                      </a:r>
                    </a:p>
                    <a:p>
                      <a:pPr marL="0" marR="0" algn="l">
                        <a:lnSpc>
                          <a:spcPct val="115000"/>
                        </a:lnSpc>
                        <a:spcBef>
                          <a:spcPts val="0"/>
                        </a:spcBef>
                        <a:spcAft>
                          <a:spcPts val="0"/>
                        </a:spcAft>
                      </a:pPr>
                      <a:endParaRPr lang="en-US" sz="1200" b="1" baseline="0" dirty="0" smtClean="0">
                        <a:latin typeface="+mn-lt"/>
                        <a:ea typeface="Calibri"/>
                        <a:cs typeface="Times New Roman"/>
                      </a:endParaRPr>
                    </a:p>
                    <a:p>
                      <a:pPr marL="0" marR="0" algn="l">
                        <a:lnSpc>
                          <a:spcPct val="115000"/>
                        </a:lnSpc>
                        <a:spcBef>
                          <a:spcPts val="0"/>
                        </a:spcBef>
                        <a:spcAft>
                          <a:spcPts val="0"/>
                        </a:spcAft>
                      </a:pPr>
                      <a:r>
                        <a:rPr lang="en-US" sz="1800" b="1" baseline="0" dirty="0" smtClean="0">
                          <a:latin typeface="+mn-lt"/>
                          <a:ea typeface="Calibri"/>
                          <a:cs typeface="Times New Roman"/>
                        </a:rPr>
                        <a:t>Noise pollution</a:t>
                      </a:r>
                    </a:p>
                    <a:p>
                      <a:pPr marL="0" marR="0" algn="l">
                        <a:lnSpc>
                          <a:spcPct val="115000"/>
                        </a:lnSpc>
                        <a:spcBef>
                          <a:spcPts val="0"/>
                        </a:spcBef>
                        <a:spcAft>
                          <a:spcPts val="0"/>
                        </a:spcAft>
                      </a:pPr>
                      <a:endParaRPr lang="en-US" sz="1200" b="1" baseline="0" dirty="0" smtClean="0">
                        <a:latin typeface="+mn-lt"/>
                        <a:ea typeface="Calibri"/>
                        <a:cs typeface="Times New Roman"/>
                      </a:endParaRPr>
                    </a:p>
                    <a:p>
                      <a:pPr marL="0" marR="0" algn="l">
                        <a:lnSpc>
                          <a:spcPct val="115000"/>
                        </a:lnSpc>
                        <a:spcBef>
                          <a:spcPts val="0"/>
                        </a:spcBef>
                        <a:spcAft>
                          <a:spcPts val="0"/>
                        </a:spcAft>
                      </a:pPr>
                      <a:r>
                        <a:rPr lang="en-US" sz="1800" b="1" baseline="0" dirty="0" smtClean="0">
                          <a:latin typeface="+mn-lt"/>
                          <a:ea typeface="Calibri"/>
                          <a:cs typeface="Times New Roman"/>
                        </a:rPr>
                        <a:t>Takes energy to build, maintain, and transport</a:t>
                      </a:r>
                      <a:endParaRPr lang="en-US" sz="18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Plus 5"/>
          <p:cNvSpPr/>
          <p:nvPr/>
        </p:nvSpPr>
        <p:spPr>
          <a:xfrm>
            <a:off x="4769002" y="1797204"/>
            <a:ext cx="762000" cy="685800"/>
          </a:xfrm>
          <a:prstGeom prst="mathPlu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Minus 6"/>
          <p:cNvSpPr/>
          <p:nvPr/>
        </p:nvSpPr>
        <p:spPr>
          <a:xfrm>
            <a:off x="6400800" y="1676400"/>
            <a:ext cx="685800" cy="990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6820" name="Picture 2" descr="C:\Documents and Settings\dberlin\Local Settings\Temporary Internet Files\Content.IE5\B066RB2P\MP900448290[1].jpg"/>
          <p:cNvPicPr>
            <a:picLocks noChangeAspect="1" noChangeArrowheads="1"/>
          </p:cNvPicPr>
          <p:nvPr/>
        </p:nvPicPr>
        <p:blipFill>
          <a:blip r:embed="rId3" cstate="print"/>
          <a:srcRect/>
          <a:stretch>
            <a:fillRect/>
          </a:stretch>
        </p:blipFill>
        <p:spPr bwMode="auto">
          <a:xfrm>
            <a:off x="7848600" y="1905000"/>
            <a:ext cx="838200" cy="533400"/>
          </a:xfrm>
          <a:prstGeom prst="rect">
            <a:avLst/>
          </a:prstGeom>
          <a:noFill/>
          <a:ln w="9525">
            <a:noFill/>
            <a:miter lim="800000"/>
            <a:headEnd/>
            <a:tailEnd/>
          </a:ln>
        </p:spPr>
      </p:pic>
      <p:graphicFrame>
        <p:nvGraphicFramePr>
          <p:cNvPr id="9" name="Table 8"/>
          <p:cNvGraphicFramePr>
            <a:graphicFrameLocks noGrp="1"/>
          </p:cNvGraphicFramePr>
          <p:nvPr/>
        </p:nvGraphicFramePr>
        <p:xfrm>
          <a:off x="411480" y="1264920"/>
          <a:ext cx="3513748" cy="3986846"/>
        </p:xfrm>
        <a:graphic>
          <a:graphicData uri="http://schemas.openxmlformats.org/drawingml/2006/table">
            <a:tbl>
              <a:tblPr/>
              <a:tblGrid>
                <a:gridCol w="1218618"/>
                <a:gridCol w="1058748"/>
                <a:gridCol w="1236382"/>
              </a:tblGrid>
              <a:tr h="1619608">
                <a:tc>
                  <a:txBody>
                    <a:bodyPr/>
                    <a:lstStyle/>
                    <a:p>
                      <a:pPr marL="0" marR="0">
                        <a:lnSpc>
                          <a:spcPct val="115000"/>
                        </a:lnSpc>
                        <a:spcBef>
                          <a:spcPts val="0"/>
                        </a:spcBef>
                        <a:spcAft>
                          <a:spcPts val="0"/>
                        </a:spcAft>
                      </a:pPr>
                      <a:r>
                        <a:rPr lang="en-US" sz="2000" b="1" dirty="0" smtClean="0">
                          <a:latin typeface="+mn-lt"/>
                          <a:ea typeface="Calibri"/>
                          <a:cs typeface="Times New Roman"/>
                        </a:rPr>
                        <a:t>Question</a:t>
                      </a:r>
                      <a:endParaRPr lang="en-US" sz="20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latin typeface="+mn-lt"/>
                          <a:ea typeface="Calibri"/>
                          <a:cs typeface="Times New Roman"/>
                        </a:rPr>
                        <a:t>Answer</a:t>
                      </a:r>
                    </a:p>
                    <a:p>
                      <a:pPr marL="0" marR="0">
                        <a:lnSpc>
                          <a:spcPct val="115000"/>
                        </a:lnSpc>
                        <a:spcBef>
                          <a:spcPts val="0"/>
                        </a:spcBef>
                        <a:spcAft>
                          <a:spcPts val="0"/>
                        </a:spcAft>
                      </a:pPr>
                      <a:endParaRPr lang="en-US" sz="2000" b="1" dirty="0" smtClean="0">
                        <a:latin typeface="+mn-lt"/>
                        <a:ea typeface="Calibri"/>
                        <a:cs typeface="Times New Roman"/>
                      </a:endParaRPr>
                    </a:p>
                    <a:p>
                      <a:pPr marL="0" marR="0">
                        <a:lnSpc>
                          <a:spcPct val="115000"/>
                        </a:lnSpc>
                        <a:spcBef>
                          <a:spcPts val="0"/>
                        </a:spcBef>
                        <a:spcAft>
                          <a:spcPts val="0"/>
                        </a:spcAft>
                      </a:pPr>
                      <a:endParaRPr lang="en-US" sz="20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latin typeface="+mn-lt"/>
                          <a:ea typeface="Calibri"/>
                          <a:cs typeface="Times New Roman"/>
                        </a:rPr>
                        <a:t>Evidence</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2000" b="1" dirty="0" smtClean="0">
                        <a:latin typeface="+mn-lt"/>
                        <a:ea typeface="Calibri"/>
                        <a:cs typeface="Times New Roman"/>
                      </a:endParaRPr>
                    </a:p>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675120">
                <a:tc>
                  <a:txBody>
                    <a:bodyPr/>
                    <a:lstStyle/>
                    <a:p>
                      <a:pPr marL="0" marR="0">
                        <a:lnSpc>
                          <a:spcPct val="115000"/>
                        </a:lnSpc>
                        <a:spcBef>
                          <a:spcPts val="0"/>
                        </a:spcBef>
                        <a:spcAft>
                          <a:spcPts val="0"/>
                        </a:spcAft>
                      </a:pPr>
                      <a:endParaRPr lang="en-US" sz="2000" b="1" dirty="0" smtClean="0">
                        <a:latin typeface="Calibri"/>
                        <a:ea typeface="Calibri"/>
                        <a:cs typeface="Times New Roman"/>
                      </a:endParaRPr>
                    </a:p>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120">
                <a:tc>
                  <a:txBody>
                    <a:bodyPr/>
                    <a:lstStyle/>
                    <a:p>
                      <a:pPr marL="0" marR="0">
                        <a:lnSpc>
                          <a:spcPct val="115000"/>
                        </a:lnSpc>
                        <a:spcBef>
                          <a:spcPts val="0"/>
                        </a:spcBef>
                        <a:spcAft>
                          <a:spcPts val="0"/>
                        </a:spcAft>
                      </a:pPr>
                      <a:endParaRPr lang="en-US" sz="2000" b="1" dirty="0" smtClean="0">
                        <a:latin typeface="Calibri"/>
                        <a:ea typeface="Calibri"/>
                        <a:cs typeface="Times New Roman"/>
                      </a:endParaRPr>
                    </a:p>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671">
                <a:tc>
                  <a:txBody>
                    <a:bodyPr/>
                    <a:lstStyle/>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635">
                <a:tc>
                  <a:txBody>
                    <a:bodyPr/>
                    <a:lstStyle/>
                    <a:p>
                      <a:pPr marL="0" marR="0">
                        <a:lnSpc>
                          <a:spcPct val="115000"/>
                        </a:lnSpc>
                        <a:spcBef>
                          <a:spcPts val="0"/>
                        </a:spcBef>
                        <a:spcAft>
                          <a:spcPts val="0"/>
                        </a:spcAft>
                      </a:pP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discussion 2.png"/>
          <p:cNvPicPr>
            <a:picLocks noChangeAspect="1"/>
          </p:cNvPicPr>
          <p:nvPr/>
        </p:nvPicPr>
        <p:blipFill>
          <a:blip r:embed="rId4" cstate="print"/>
          <a:srcRect/>
          <a:stretch>
            <a:fillRect/>
          </a:stretch>
        </p:blipFill>
        <p:spPr bwMode="auto">
          <a:xfrm>
            <a:off x="2255520" y="5577840"/>
            <a:ext cx="1295400" cy="1066800"/>
          </a:xfrm>
          <a:prstGeom prst="rect">
            <a:avLst/>
          </a:prstGeom>
          <a:noFill/>
          <a:ln w="9525">
            <a:noFill/>
            <a:miter lim="800000"/>
            <a:headEnd/>
            <a:tailEnd/>
          </a:ln>
        </p:spPr>
      </p:pic>
    </p:spTree>
    <p:extLst>
      <p:ext uri="{BB962C8B-B14F-4D97-AF65-F5344CB8AC3E}">
        <p14:creationId xmlns:p14="http://schemas.microsoft.com/office/powerpoint/2010/main" val="29553102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4294967295"/>
          </p:nvPr>
        </p:nvSpPr>
        <p:spPr>
          <a:xfrm>
            <a:off x="334887" y="1092855"/>
            <a:ext cx="8153400" cy="4471366"/>
          </a:xfrm>
          <a:prstGeom prst="rect">
            <a:avLst/>
          </a:prstGeom>
        </p:spPr>
        <p:txBody>
          <a:bodyPr/>
          <a:lstStyle/>
          <a:p>
            <a:pPr marL="0" indent="0">
              <a:buNone/>
            </a:pPr>
            <a:r>
              <a:rPr lang="en-US" dirty="0" smtClean="0"/>
              <a:t>How will this organizer…</a:t>
            </a:r>
          </a:p>
          <a:p>
            <a:r>
              <a:rPr lang="en-US" dirty="0" smtClean="0"/>
              <a:t>Address the 3 shifts?</a:t>
            </a:r>
          </a:p>
          <a:p>
            <a:r>
              <a:rPr lang="en-US" dirty="0" smtClean="0"/>
              <a:t>Align to the lesson goals?</a:t>
            </a:r>
          </a:p>
          <a:p>
            <a:r>
              <a:rPr lang="en-US" dirty="0" smtClean="0"/>
              <a:t>Align to the standards?</a:t>
            </a:r>
          </a:p>
          <a:p>
            <a:r>
              <a:rPr lang="en-US" dirty="0" smtClean="0"/>
              <a:t>Increase rigor?</a:t>
            </a:r>
          </a:p>
          <a:p>
            <a:r>
              <a:rPr lang="en-US" dirty="0" smtClean="0"/>
              <a:t>Enhance written responses? Presentations?</a:t>
            </a:r>
          </a:p>
          <a:p>
            <a:r>
              <a:rPr lang="en-US" dirty="0" smtClean="0"/>
              <a:t>Provide evidence-based practices?</a:t>
            </a:r>
          </a:p>
          <a:p>
            <a:r>
              <a:rPr lang="en-US" dirty="0" smtClean="0"/>
              <a:t>Build background knowledge?</a:t>
            </a:r>
          </a:p>
          <a:p>
            <a:endParaRPr lang="en-US" dirty="0" smtClean="0"/>
          </a:p>
          <a:p>
            <a:endParaRPr lang="en-US" dirty="0" smtClean="0"/>
          </a:p>
          <a:p>
            <a:endParaRPr lang="en-US" dirty="0" smtClean="0"/>
          </a:p>
        </p:txBody>
      </p:sp>
      <p:sp>
        <p:nvSpPr>
          <p:cNvPr id="72707" name="Title 2"/>
          <p:cNvSpPr>
            <a:spLocks noGrp="1"/>
          </p:cNvSpPr>
          <p:nvPr>
            <p:ph type="title"/>
          </p:nvPr>
        </p:nvSpPr>
        <p:spPr>
          <a:xfrm>
            <a:off x="98323" y="350520"/>
            <a:ext cx="8927689" cy="1066800"/>
          </a:xfrm>
        </p:spPr>
        <p:txBody>
          <a:bodyPr>
            <a:normAutofit/>
          </a:bodyPr>
          <a:lstStyle/>
          <a:p>
            <a:r>
              <a:rPr lang="en-US" sz="3600" dirty="0" smtClean="0"/>
              <a:t>Analytic Graphic Organizers – Strategy or Worksheet?</a:t>
            </a:r>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fld id="{44A420CB-55D5-4857-AD3A-FD593750F2DA}" type="slidenum">
              <a:rPr lang="en-US" smtClean="0"/>
              <a:pPr algn="r"/>
              <a:t>80</a:t>
            </a:fld>
            <a:endParaRPr lang="en-US" dirty="0"/>
          </a:p>
        </p:txBody>
      </p:sp>
      <p:pic>
        <p:nvPicPr>
          <p:cNvPr id="6" name="Picture 5"/>
          <p:cNvPicPr>
            <a:picLocks noChangeAspect="1"/>
          </p:cNvPicPr>
          <p:nvPr/>
        </p:nvPicPr>
        <p:blipFill>
          <a:blip r:embed="rId3" cstate="print"/>
          <a:stretch>
            <a:fillRect/>
          </a:stretch>
        </p:blipFill>
        <p:spPr>
          <a:xfrm>
            <a:off x="334887" y="6074282"/>
            <a:ext cx="2200847" cy="487722"/>
          </a:xfrm>
          <a:prstGeom prst="rect">
            <a:avLst/>
          </a:prstGeom>
        </p:spPr>
      </p:pic>
    </p:spTree>
    <p:extLst>
      <p:ext uri="{BB962C8B-B14F-4D97-AF65-F5344CB8AC3E}">
        <p14:creationId xmlns:p14="http://schemas.microsoft.com/office/powerpoint/2010/main" val="1514497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5</a:t>
            </a:r>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a:solidFill>
                  <a:schemeClr val="tx1"/>
                </a:solidFill>
              </a:rPr>
              <a:t>Supporting all Students through Universal Design for Learning</a:t>
            </a:r>
          </a:p>
        </p:txBody>
      </p:sp>
      <p:sp>
        <p:nvSpPr>
          <p:cNvPr id="6" name="Slide Number Placeholder 5"/>
          <p:cNvSpPr>
            <a:spLocks noGrp="1"/>
          </p:cNvSpPr>
          <p:nvPr>
            <p:ph type="sldNum" sz="quarter" idx="12"/>
          </p:nvPr>
        </p:nvSpPr>
        <p:spPr/>
        <p:txBody>
          <a:bodyPr/>
          <a:lstStyle/>
          <a:p>
            <a:fld id="{EE3D4692-A625-460F-A072-DE10EEAA5719}" type="slidenum">
              <a:rPr lang="en-US" smtClean="0"/>
              <a:pPr/>
              <a:t>63</a:t>
            </a:fld>
            <a:endParaRPr lang="en-US" dirty="0"/>
          </a:p>
        </p:txBody>
      </p:sp>
    </p:spTree>
    <p:extLst>
      <p:ext uri="{BB962C8B-B14F-4D97-AF65-F5344CB8AC3E}">
        <p14:creationId xmlns:p14="http://schemas.microsoft.com/office/powerpoint/2010/main" val="42849583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4406973"/>
              </p:ext>
            </p:extLst>
          </p:nvPr>
        </p:nvGraphicFramePr>
        <p:xfrm>
          <a:off x="0" y="0"/>
          <a:ext cx="9144000" cy="670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12234" y="5295587"/>
            <a:ext cx="8287544" cy="892552"/>
          </a:xfrm>
          <a:prstGeom prst="rect">
            <a:avLst/>
          </a:prstGeom>
          <a:noFill/>
        </p:spPr>
        <p:txBody>
          <a:bodyPr wrap="square">
            <a:spAutoFit/>
          </a:bodyPr>
          <a:lstStyle/>
          <a:p>
            <a:pPr fontAlgn="auto">
              <a:spcBef>
                <a:spcPts val="0"/>
              </a:spcBef>
              <a:spcAft>
                <a:spcPts val="0"/>
              </a:spcAft>
              <a:defRPr/>
            </a:pPr>
            <a:r>
              <a:rPr lang="en-US" sz="2600" b="1" dirty="0" smtClean="0">
                <a:solidFill>
                  <a:schemeClr val="tx1">
                    <a:lumMod val="50000"/>
                  </a:schemeClr>
                </a:solidFill>
                <a:latin typeface="+mn-lt"/>
                <a:cs typeface="+mn-cs"/>
              </a:rPr>
              <a:t>How do Analytic </a:t>
            </a:r>
            <a:r>
              <a:rPr lang="en-US" sz="2600" b="1" dirty="0" smtClean="0">
                <a:solidFill>
                  <a:schemeClr val="tx1">
                    <a:lumMod val="50000"/>
                  </a:schemeClr>
                </a:solidFill>
              </a:rPr>
              <a:t>G</a:t>
            </a:r>
            <a:r>
              <a:rPr lang="en-US" sz="2600" b="1" dirty="0" smtClean="0">
                <a:solidFill>
                  <a:schemeClr val="tx1">
                    <a:lumMod val="50000"/>
                  </a:schemeClr>
                </a:solidFill>
                <a:latin typeface="+mn-lt"/>
                <a:cs typeface="+mn-cs"/>
              </a:rPr>
              <a:t>raphic </a:t>
            </a:r>
            <a:r>
              <a:rPr lang="en-US" sz="2600" b="1" dirty="0" smtClean="0">
                <a:solidFill>
                  <a:schemeClr val="tx1">
                    <a:lumMod val="50000"/>
                  </a:schemeClr>
                </a:solidFill>
              </a:rPr>
              <a:t>O</a:t>
            </a:r>
            <a:r>
              <a:rPr lang="en-US" sz="2600" b="1" dirty="0" smtClean="0">
                <a:solidFill>
                  <a:schemeClr val="tx1">
                    <a:lumMod val="50000"/>
                  </a:schemeClr>
                </a:solidFill>
                <a:latin typeface="+mn-lt"/>
                <a:cs typeface="+mn-cs"/>
              </a:rPr>
              <a:t>rganizers (AGO) support building content knowledge? </a:t>
            </a:r>
            <a:endParaRPr lang="en-US" sz="2600" b="1" dirty="0">
              <a:solidFill>
                <a:schemeClr val="tx1">
                  <a:lumMod val="50000"/>
                </a:schemeClr>
              </a:solidFill>
              <a:latin typeface="+mn-lt"/>
              <a:cs typeface="+mn-cs"/>
            </a:endParaRPr>
          </a:p>
        </p:txBody>
      </p:sp>
      <p:pic>
        <p:nvPicPr>
          <p:cNvPr id="73732" name="Picture 2"/>
          <p:cNvPicPr>
            <a:picLocks noChangeAspect="1" noChangeArrowheads="1"/>
          </p:cNvPicPr>
          <p:nvPr/>
        </p:nvPicPr>
        <p:blipFill>
          <a:blip r:embed="rId8" cstate="print"/>
          <a:srcRect/>
          <a:stretch>
            <a:fillRect/>
          </a:stretch>
        </p:blipFill>
        <p:spPr bwMode="auto">
          <a:xfrm>
            <a:off x="246856" y="1045032"/>
            <a:ext cx="928688" cy="990600"/>
          </a:xfrm>
          <a:prstGeom prst="rect">
            <a:avLst/>
          </a:prstGeom>
          <a:noFill/>
          <a:ln w="9525">
            <a:noFill/>
            <a:miter lim="800000"/>
            <a:headEnd/>
            <a:tailEnd/>
          </a:ln>
        </p:spPr>
      </p:pic>
      <p:pic>
        <p:nvPicPr>
          <p:cNvPr id="73733" name="Picture 3"/>
          <p:cNvPicPr>
            <a:picLocks noChangeAspect="1" noChangeArrowheads="1"/>
          </p:cNvPicPr>
          <p:nvPr/>
        </p:nvPicPr>
        <p:blipFill>
          <a:blip r:embed="rId9" cstate="print"/>
          <a:srcRect/>
          <a:stretch>
            <a:fillRect/>
          </a:stretch>
        </p:blipFill>
        <p:spPr bwMode="auto">
          <a:xfrm>
            <a:off x="1862252" y="1091977"/>
            <a:ext cx="914400" cy="809625"/>
          </a:xfrm>
          <a:prstGeom prst="rect">
            <a:avLst/>
          </a:prstGeom>
          <a:noFill/>
          <a:ln w="9525">
            <a:noFill/>
            <a:miter lim="800000"/>
            <a:headEnd/>
            <a:tailEnd/>
          </a:ln>
        </p:spPr>
      </p:pic>
      <p:pic>
        <p:nvPicPr>
          <p:cNvPr id="73734" name="Picture 6"/>
          <p:cNvPicPr>
            <a:picLocks noChangeAspect="1" noChangeArrowheads="1"/>
          </p:cNvPicPr>
          <p:nvPr/>
        </p:nvPicPr>
        <p:blipFill>
          <a:blip r:embed="rId10" cstate="print"/>
          <a:srcRect/>
          <a:stretch>
            <a:fillRect/>
          </a:stretch>
        </p:blipFill>
        <p:spPr bwMode="auto">
          <a:xfrm>
            <a:off x="6426994" y="973686"/>
            <a:ext cx="809625" cy="1047750"/>
          </a:xfrm>
          <a:prstGeom prst="rect">
            <a:avLst/>
          </a:prstGeom>
          <a:noFill/>
          <a:ln w="9525">
            <a:noFill/>
            <a:miter lim="800000"/>
            <a:headEnd/>
            <a:tailEnd/>
          </a:ln>
        </p:spPr>
      </p:pic>
      <p:pic>
        <p:nvPicPr>
          <p:cNvPr id="73735" name="Picture 8"/>
          <p:cNvPicPr>
            <a:picLocks noChangeAspect="1" noChangeArrowheads="1"/>
          </p:cNvPicPr>
          <p:nvPr/>
        </p:nvPicPr>
        <p:blipFill>
          <a:blip r:embed="rId11" cstate="print"/>
          <a:srcRect/>
          <a:stretch>
            <a:fillRect/>
          </a:stretch>
        </p:blipFill>
        <p:spPr bwMode="auto">
          <a:xfrm>
            <a:off x="7897812" y="1174525"/>
            <a:ext cx="1044575" cy="658813"/>
          </a:xfrm>
          <a:prstGeom prst="rect">
            <a:avLst/>
          </a:prstGeom>
          <a:noFill/>
          <a:ln w="9525">
            <a:noFill/>
            <a:miter lim="800000"/>
            <a:headEnd/>
            <a:tailEnd/>
          </a:ln>
        </p:spPr>
      </p:pic>
      <p:pic>
        <p:nvPicPr>
          <p:cNvPr id="73736" name="Picture 9"/>
          <p:cNvPicPr>
            <a:picLocks noChangeAspect="1" noChangeArrowheads="1"/>
          </p:cNvPicPr>
          <p:nvPr/>
        </p:nvPicPr>
        <p:blipFill>
          <a:blip r:embed="rId12" cstate="print"/>
          <a:srcRect/>
          <a:stretch>
            <a:fillRect/>
          </a:stretch>
        </p:blipFill>
        <p:spPr bwMode="auto">
          <a:xfrm>
            <a:off x="3276600" y="1219200"/>
            <a:ext cx="965200" cy="647700"/>
          </a:xfrm>
          <a:prstGeom prst="rect">
            <a:avLst/>
          </a:prstGeom>
          <a:noFill/>
          <a:ln w="9525">
            <a:noFill/>
            <a:miter lim="800000"/>
            <a:headEnd/>
            <a:tailEnd/>
          </a:ln>
        </p:spPr>
      </p:pic>
      <p:pic>
        <p:nvPicPr>
          <p:cNvPr id="73737" name="Picture 11"/>
          <p:cNvPicPr>
            <a:picLocks noChangeAspect="1" noChangeArrowheads="1"/>
          </p:cNvPicPr>
          <p:nvPr/>
        </p:nvPicPr>
        <p:blipFill>
          <a:blip r:embed="rId13" cstate="print"/>
          <a:srcRect/>
          <a:stretch>
            <a:fillRect/>
          </a:stretch>
        </p:blipFill>
        <p:spPr bwMode="auto">
          <a:xfrm>
            <a:off x="4872298" y="1037208"/>
            <a:ext cx="946150" cy="864394"/>
          </a:xfrm>
          <a:prstGeom prst="rect">
            <a:avLst/>
          </a:prstGeom>
          <a:noFill/>
          <a:ln w="9525">
            <a:noFill/>
            <a:miter lim="800000"/>
            <a:headEnd/>
            <a:tailEnd/>
          </a:ln>
        </p:spPr>
      </p:pic>
      <p:sp>
        <p:nvSpPr>
          <p:cNvPr id="10" name="Slide Number Placeholder 9"/>
          <p:cNvSpPr>
            <a:spLocks noGrp="1"/>
          </p:cNvSpPr>
          <p:nvPr>
            <p:ph type="sldNum" sz="quarter" idx="4294967295"/>
          </p:nvPr>
        </p:nvSpPr>
        <p:spPr>
          <a:xfrm>
            <a:off x="8039100" y="6356351"/>
            <a:ext cx="476250" cy="365125"/>
          </a:xfrm>
          <a:prstGeom prst="rect">
            <a:avLst/>
          </a:prstGeom>
        </p:spPr>
        <p:txBody>
          <a:bodyPr/>
          <a:lstStyle/>
          <a:p>
            <a:pPr>
              <a:defRPr/>
            </a:pPr>
            <a:fld id="{C2E3446E-5278-4511-89EC-B3B56DAC4227}" type="slidenum">
              <a:rPr lang="en-US" smtClean="0"/>
              <a:pPr>
                <a:defRPr/>
              </a:pPr>
              <a:t>81</a:t>
            </a:fld>
            <a:endParaRPr lang="en-US" dirty="0"/>
          </a:p>
        </p:txBody>
      </p:sp>
      <p:sp>
        <p:nvSpPr>
          <p:cNvPr id="4" name="Rectangle 3"/>
          <p:cNvSpPr/>
          <p:nvPr/>
        </p:nvSpPr>
        <p:spPr>
          <a:xfrm>
            <a:off x="7610377" y="3029591"/>
            <a:ext cx="1250847" cy="2862322"/>
          </a:xfrm>
          <a:prstGeom prst="rect">
            <a:avLst/>
          </a:prstGeom>
        </p:spPr>
        <p:txBody>
          <a:bodyPr wrap="square">
            <a:spAutoFit/>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p:txBody>
      </p:sp>
      <p:pic>
        <p:nvPicPr>
          <p:cNvPr id="15" name="Picture 14" descr="Picture10.png"/>
          <p:cNvPicPr preferRelativeResize="0">
            <a:picLocks/>
          </p:cNvPicPr>
          <p:nvPr/>
        </p:nvPicPr>
        <p:blipFill>
          <a:blip r:embed="rId14" cstate="print"/>
          <a:srcRect/>
          <a:stretch>
            <a:fillRect/>
          </a:stretch>
        </p:blipFill>
        <p:spPr bwMode="auto">
          <a:xfrm>
            <a:off x="7884884" y="5602307"/>
            <a:ext cx="950976" cy="1033272"/>
          </a:xfrm>
          <a:prstGeom prst="rect">
            <a:avLst/>
          </a:prstGeom>
          <a:noFill/>
          <a:ln w="9525">
            <a:noFill/>
            <a:miter lim="800000"/>
            <a:headEnd/>
            <a:tailEnd/>
          </a:ln>
        </p:spPr>
      </p:pic>
      <p:sp>
        <p:nvSpPr>
          <p:cNvPr id="16" name="TextBox 15"/>
          <p:cNvSpPr txBox="1"/>
          <p:nvPr/>
        </p:nvSpPr>
        <p:spPr>
          <a:xfrm>
            <a:off x="7988751" y="5588001"/>
            <a:ext cx="1233714" cy="646331"/>
          </a:xfrm>
          <a:prstGeom prst="rect">
            <a:avLst/>
          </a:prstGeom>
          <a:noFill/>
        </p:spPr>
        <p:txBody>
          <a:bodyPr wrap="square" rtlCol="0">
            <a:spAutoFit/>
          </a:bodyPr>
          <a:lstStyle/>
          <a:p>
            <a:r>
              <a:rPr lang="en-US" dirty="0" smtClean="0"/>
              <a:t>Pages </a:t>
            </a:r>
          </a:p>
          <a:p>
            <a:r>
              <a:rPr lang="en-US" dirty="0" smtClean="0"/>
              <a:t>41-43</a:t>
            </a:r>
            <a:endParaRPr lang="en-US" dirty="0"/>
          </a:p>
        </p:txBody>
      </p:sp>
    </p:spTree>
    <p:extLst>
      <p:ext uri="{BB962C8B-B14F-4D97-AF65-F5344CB8AC3E}">
        <p14:creationId xmlns:p14="http://schemas.microsoft.com/office/powerpoint/2010/main" val="12551128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a:xfrm>
            <a:off x="315421" y="137771"/>
            <a:ext cx="8871329" cy="1325563"/>
          </a:xfrm>
        </p:spPr>
        <p:txBody>
          <a:bodyPr>
            <a:normAutofit/>
          </a:bodyPr>
          <a:lstStyle/>
          <a:p>
            <a:pPr>
              <a:defRPr/>
            </a:pPr>
            <a:r>
              <a:rPr lang="en-US" sz="3600" dirty="0" smtClean="0"/>
              <a:t>Instructional Shift  2 – Comprehension </a:t>
            </a:r>
            <a:r>
              <a:rPr lang="en-US" sz="3600" dirty="0"/>
              <a:t>Monitoring, Coding, and Annotating the </a:t>
            </a:r>
            <a:r>
              <a:rPr lang="en-US" sz="3600" dirty="0" smtClean="0"/>
              <a:t>Text</a:t>
            </a:r>
            <a:endParaRPr lang="en-US" sz="3600" dirty="0"/>
          </a:p>
        </p:txBody>
      </p:sp>
      <p:sp>
        <p:nvSpPr>
          <p:cNvPr id="2" name="Content Placeholder 1"/>
          <p:cNvSpPr>
            <a:spLocks noGrp="1"/>
          </p:cNvSpPr>
          <p:nvPr>
            <p:ph idx="4294967295"/>
          </p:nvPr>
        </p:nvSpPr>
        <p:spPr>
          <a:xfrm>
            <a:off x="295758" y="1288275"/>
            <a:ext cx="8499108" cy="4734521"/>
          </a:xfrm>
          <a:prstGeom prst="rect">
            <a:avLst/>
          </a:prstGeom>
        </p:spPr>
        <p:txBody>
          <a:bodyPr>
            <a:normAutofit fontScale="92500" lnSpcReduction="10000"/>
          </a:bodyPr>
          <a:lstStyle/>
          <a:p>
            <a:pPr marL="0" indent="0">
              <a:spcBef>
                <a:spcPts val="600"/>
              </a:spcBef>
              <a:spcAft>
                <a:spcPts val="600"/>
              </a:spcAft>
              <a:buNone/>
            </a:pPr>
            <a:r>
              <a:rPr lang="en-US" dirty="0" smtClean="0"/>
              <a:t>This </a:t>
            </a:r>
            <a:r>
              <a:rPr lang="en-US" dirty="0"/>
              <a:t>strategy helps students to </a:t>
            </a:r>
            <a:r>
              <a:rPr lang="en-US" dirty="0" smtClean="0"/>
              <a:t>actively engage </a:t>
            </a:r>
            <a:r>
              <a:rPr lang="en-US" dirty="0"/>
              <a:t>and interact with </a:t>
            </a:r>
            <a:r>
              <a:rPr lang="en-US" dirty="0" smtClean="0"/>
              <a:t>text.</a:t>
            </a:r>
            <a:endParaRPr lang="en-US" dirty="0"/>
          </a:p>
          <a:p>
            <a:pPr lvl="0"/>
            <a:r>
              <a:rPr lang="en-US" sz="3000" dirty="0" smtClean="0"/>
              <a:t>Supports </a:t>
            </a:r>
            <a:r>
              <a:rPr lang="en-US" sz="3000" dirty="0"/>
              <a:t>learning by focusing on key concepts</a:t>
            </a:r>
          </a:p>
          <a:p>
            <a:pPr lvl="0"/>
            <a:r>
              <a:rPr lang="en-US" sz="3000" dirty="0" smtClean="0"/>
              <a:t>Provides </a:t>
            </a:r>
            <a:r>
              <a:rPr lang="en-US" sz="3000" dirty="0"/>
              <a:t>a way for students to engage in a dialogue with the author</a:t>
            </a:r>
          </a:p>
          <a:p>
            <a:pPr lvl="0"/>
            <a:r>
              <a:rPr lang="en-US" sz="3000" dirty="0" smtClean="0"/>
              <a:t>Helps </a:t>
            </a:r>
            <a:r>
              <a:rPr lang="en-US" sz="3000" dirty="0"/>
              <a:t>students identify how they process information while reading</a:t>
            </a:r>
          </a:p>
          <a:p>
            <a:pPr lvl="0">
              <a:spcAft>
                <a:spcPts val="600"/>
              </a:spcAft>
            </a:pPr>
            <a:r>
              <a:rPr lang="en-US" sz="3000" dirty="0" smtClean="0"/>
              <a:t>Helps </a:t>
            </a:r>
            <a:r>
              <a:rPr lang="en-US" sz="3000" dirty="0"/>
              <a:t>students identify </a:t>
            </a:r>
            <a:r>
              <a:rPr lang="en-US" sz="3000" dirty="0" smtClean="0"/>
              <a:t>evidence, claims, and additional supports</a:t>
            </a:r>
            <a:endParaRPr lang="en-US" sz="2200" b="1" dirty="0"/>
          </a:p>
          <a:p>
            <a:pPr marL="0" lvl="0" indent="0">
              <a:buNone/>
            </a:pPr>
            <a:r>
              <a:rPr lang="en-US" b="1" dirty="0"/>
              <a:t>How might well-designed </a:t>
            </a:r>
            <a:r>
              <a:rPr lang="en-US" b="1" dirty="0" smtClean="0"/>
              <a:t>coding and monitoring </a:t>
            </a:r>
            <a:r>
              <a:rPr lang="en-US" b="1" dirty="0"/>
              <a:t>support Shift </a:t>
            </a:r>
            <a:r>
              <a:rPr lang="en-US" b="1" dirty="0" smtClean="0"/>
              <a:t>2?</a:t>
            </a:r>
            <a:endParaRPr lang="en-US" b="1" dirty="0"/>
          </a:p>
          <a:p>
            <a:pPr marL="0" indent="0">
              <a:buNone/>
            </a:pPr>
            <a:endParaRPr lang="en-US" dirty="0"/>
          </a:p>
        </p:txBody>
      </p:sp>
      <p:sp>
        <p:nvSpPr>
          <p:cNvPr id="4" name="Slide Number Placeholder 3"/>
          <p:cNvSpPr>
            <a:spLocks noGrp="1"/>
          </p:cNvSpPr>
          <p:nvPr>
            <p:ph type="sldNum" sz="quarter" idx="4294967295"/>
          </p:nvPr>
        </p:nvSpPr>
        <p:spPr>
          <a:xfrm>
            <a:off x="8225913" y="6145393"/>
            <a:ext cx="476250" cy="365125"/>
          </a:xfrm>
          <a:prstGeom prst="rect">
            <a:avLst/>
          </a:prstGeom>
        </p:spPr>
        <p:txBody>
          <a:bodyPr/>
          <a:lstStyle/>
          <a:p>
            <a:pPr>
              <a:defRPr/>
            </a:pPr>
            <a:fld id="{24131854-BBE8-42A5-A867-2FD1546D2879}" type="slidenum">
              <a:rPr lang="en-US" smtClean="0"/>
              <a:pPr>
                <a:defRPr/>
              </a:pPr>
              <a:t>82</a:t>
            </a:fld>
            <a:endParaRPr lang="en-US" dirty="0"/>
          </a:p>
        </p:txBody>
      </p:sp>
      <p:pic>
        <p:nvPicPr>
          <p:cNvPr id="3" name="Picture 2"/>
          <p:cNvPicPr>
            <a:picLocks noChangeAspect="1"/>
          </p:cNvPicPr>
          <p:nvPr/>
        </p:nvPicPr>
        <p:blipFill>
          <a:blip r:embed="rId3" cstate="print"/>
          <a:stretch>
            <a:fillRect/>
          </a:stretch>
        </p:blipFill>
        <p:spPr>
          <a:xfrm>
            <a:off x="295757" y="6022796"/>
            <a:ext cx="2200847" cy="487722"/>
          </a:xfrm>
          <a:prstGeom prst="rect">
            <a:avLst/>
          </a:prstGeom>
        </p:spPr>
      </p:pic>
    </p:spTree>
    <p:extLst>
      <p:ext uri="{BB962C8B-B14F-4D97-AF65-F5344CB8AC3E}">
        <p14:creationId xmlns:p14="http://schemas.microsoft.com/office/powerpoint/2010/main" val="4689727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Autofit/>
          </a:bodyPr>
          <a:lstStyle/>
          <a:p>
            <a:pPr>
              <a:defRPr/>
            </a:pPr>
            <a:r>
              <a:rPr lang="en-US" sz="4000" dirty="0" smtClean="0"/>
              <a:t>Coding Text/Comprehension Monitoring</a:t>
            </a:r>
            <a:endParaRPr lang="en-US" sz="4000" dirty="0"/>
          </a:p>
        </p:txBody>
      </p:sp>
      <p:sp>
        <p:nvSpPr>
          <p:cNvPr id="3" name="Slide Number Placeholder 2"/>
          <p:cNvSpPr>
            <a:spLocks noGrp="1"/>
          </p:cNvSpPr>
          <p:nvPr>
            <p:ph type="sldNum" sz="quarter" idx="11"/>
          </p:nvPr>
        </p:nvSpPr>
        <p:spPr>
          <a:prstGeom prst="rect">
            <a:avLst/>
          </a:prstGeom>
        </p:spPr>
        <p:txBody>
          <a:bodyPr/>
          <a:lstStyle/>
          <a:p>
            <a:pPr>
              <a:defRPr/>
            </a:pPr>
            <a:fld id="{A6207762-5017-4691-8AC9-FA275D65846C}" type="slidenum">
              <a:rPr lang="en-US" smtClean="0"/>
              <a:pPr>
                <a:defRPr/>
              </a:pPr>
              <a:t>83</a:t>
            </a:fld>
            <a:endParaRPr lang="en-US" dirty="0"/>
          </a:p>
        </p:txBody>
      </p:sp>
      <p:sp>
        <p:nvSpPr>
          <p:cNvPr id="4" name="TextBox 3"/>
          <p:cNvSpPr txBox="1">
            <a:spLocks noChangeArrowheads="1"/>
          </p:cNvSpPr>
          <p:nvPr/>
        </p:nvSpPr>
        <p:spPr bwMode="auto">
          <a:xfrm>
            <a:off x="304799" y="831401"/>
            <a:ext cx="8534400" cy="5247590"/>
          </a:xfrm>
          <a:prstGeom prst="rect">
            <a:avLst/>
          </a:prstGeom>
          <a:noFill/>
          <a:ln w="9525">
            <a:noFill/>
            <a:miter lim="800000"/>
            <a:headEnd/>
            <a:tailEnd/>
          </a:ln>
        </p:spPr>
        <p:txBody>
          <a:bodyPr wrap="square">
            <a:spAutoFit/>
          </a:bodyPr>
          <a:lstStyle/>
          <a:p>
            <a:endParaRPr lang="en-US" sz="2400" b="1" dirty="0" smtClean="0"/>
          </a:p>
          <a:p>
            <a:pPr>
              <a:spcAft>
                <a:spcPts val="600"/>
              </a:spcAft>
            </a:pPr>
            <a:r>
              <a:rPr lang="en-US" sz="3000" b="1" dirty="0" smtClean="0"/>
              <a:t>Directions:</a:t>
            </a:r>
          </a:p>
          <a:p>
            <a:pPr marL="365760" indent="-365760">
              <a:buFont typeface="+mj-lt"/>
              <a:buAutoNum type="arabicPeriod"/>
            </a:pPr>
            <a:r>
              <a:rPr lang="en-US" sz="2800" dirty="0" smtClean="0"/>
              <a:t>Choose 2–3 codes that support the purpose of the reading.</a:t>
            </a:r>
          </a:p>
          <a:p>
            <a:pPr marL="365760" indent="-365760">
              <a:buFont typeface="+mj-lt"/>
              <a:buAutoNum type="arabicPeriod"/>
            </a:pPr>
            <a:r>
              <a:rPr lang="en-US" sz="2800" dirty="0" smtClean="0"/>
              <a:t>Model </a:t>
            </a:r>
            <a:r>
              <a:rPr lang="en-US" sz="2800" dirty="0"/>
              <a:t>the practice, using </a:t>
            </a:r>
            <a:r>
              <a:rPr lang="en-US" sz="2800" dirty="0" smtClean="0"/>
              <a:t>a document camera </a:t>
            </a:r>
            <a:r>
              <a:rPr lang="en-US" sz="2800" dirty="0"/>
              <a:t>or </a:t>
            </a:r>
            <a:r>
              <a:rPr lang="en-US" sz="2800" dirty="0" smtClean="0"/>
              <a:t>whiteboard.</a:t>
            </a:r>
            <a:endParaRPr lang="en-US" sz="2800" dirty="0"/>
          </a:p>
          <a:p>
            <a:pPr marL="365760" indent="-365760">
              <a:buFont typeface="+mj-lt"/>
              <a:buAutoNum type="arabicPeriod"/>
            </a:pPr>
            <a:r>
              <a:rPr lang="en-US" sz="2800" dirty="0" smtClean="0"/>
              <a:t>Conduct </a:t>
            </a:r>
            <a:r>
              <a:rPr lang="en-US" sz="2800" dirty="0"/>
              <a:t>a </a:t>
            </a:r>
            <a:r>
              <a:rPr lang="en-US" sz="2800" b="1" dirty="0" smtClean="0"/>
              <a:t>Think-Aloud</a:t>
            </a:r>
            <a:r>
              <a:rPr lang="en-US" sz="2800" dirty="0" smtClean="0"/>
              <a:t>, as you mark </a:t>
            </a:r>
            <a:r>
              <a:rPr lang="en-US" sz="2800" dirty="0"/>
              <a:t>the text so </a:t>
            </a:r>
            <a:r>
              <a:rPr lang="en-US" sz="2800" dirty="0" smtClean="0"/>
              <a:t>students witness your thinking process. </a:t>
            </a:r>
            <a:endParaRPr lang="en-US" sz="2800" dirty="0"/>
          </a:p>
          <a:p>
            <a:pPr marL="365760" indent="-365760">
              <a:buFont typeface="+mj-lt"/>
              <a:buAutoNum type="arabicPeriod"/>
            </a:pPr>
            <a:r>
              <a:rPr lang="en-US" sz="2800" dirty="0" smtClean="0"/>
              <a:t>Review </a:t>
            </a:r>
            <a:r>
              <a:rPr lang="en-US" sz="2800" dirty="0"/>
              <a:t>the codes and have students code their reactions </a:t>
            </a:r>
            <a:r>
              <a:rPr lang="en-US" sz="2800" dirty="0" smtClean="0"/>
              <a:t>on </a:t>
            </a:r>
            <a:r>
              <a:rPr lang="en-US" sz="2800" dirty="0"/>
              <a:t>the page margins, lined paper inserts, or sticky </a:t>
            </a:r>
            <a:r>
              <a:rPr lang="en-US" sz="2800" dirty="0" smtClean="0"/>
              <a:t>notes.</a:t>
            </a:r>
            <a:endParaRPr lang="en-US" sz="2800" dirty="0"/>
          </a:p>
          <a:p>
            <a:r>
              <a:rPr lang="en-US" sz="2400" dirty="0" smtClean="0"/>
              <a:t>  </a:t>
            </a:r>
            <a:endParaRPr lang="en-US" sz="2400" dirty="0"/>
          </a:p>
        </p:txBody>
      </p:sp>
      <p:pic>
        <p:nvPicPr>
          <p:cNvPr id="2" name="Picture 1"/>
          <p:cNvPicPr>
            <a:picLocks noChangeAspect="1"/>
          </p:cNvPicPr>
          <p:nvPr/>
        </p:nvPicPr>
        <p:blipFill>
          <a:blip r:embed="rId3" cstate="print"/>
          <a:stretch>
            <a:fillRect/>
          </a:stretch>
        </p:blipFill>
        <p:spPr>
          <a:xfrm>
            <a:off x="304800" y="6013975"/>
            <a:ext cx="2200847" cy="487722"/>
          </a:xfrm>
          <a:prstGeom prst="rect">
            <a:avLst/>
          </a:prstGeom>
        </p:spPr>
      </p:pic>
    </p:spTree>
    <p:extLst>
      <p:ext uri="{BB962C8B-B14F-4D97-AF65-F5344CB8AC3E}">
        <p14:creationId xmlns:p14="http://schemas.microsoft.com/office/powerpoint/2010/main" val="5891531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4"/>
          <p:cNvGrpSpPr>
            <a:grpSpLocks noChangeAspect="1"/>
          </p:cNvGrpSpPr>
          <p:nvPr/>
        </p:nvGrpSpPr>
        <p:grpSpPr bwMode="auto">
          <a:xfrm>
            <a:off x="0" y="895739"/>
            <a:ext cx="9144000" cy="5962261"/>
            <a:chOff x="76430" y="1565214"/>
            <a:chExt cx="10137525" cy="4074137"/>
          </a:xfrm>
        </p:grpSpPr>
        <p:sp>
          <p:nvSpPr>
            <p:cNvPr id="5" name="Freeform 4"/>
            <p:cNvSpPr/>
            <p:nvPr/>
          </p:nvSpPr>
          <p:spPr>
            <a:xfrm>
              <a:off x="76430" y="1565214"/>
              <a:ext cx="10137525" cy="463060"/>
            </a:xfrm>
            <a:custGeom>
              <a:avLst/>
              <a:gdLst>
                <a:gd name="connsiteX0" fmla="*/ 0 w 9601199"/>
                <a:gd name="connsiteY0" fmla="*/ 0 h 1017161"/>
                <a:gd name="connsiteX1" fmla="*/ 9601199 w 9601199"/>
                <a:gd name="connsiteY1" fmla="*/ 0 h 1017161"/>
                <a:gd name="connsiteX2" fmla="*/ 9601199 w 9601199"/>
                <a:gd name="connsiteY2" fmla="*/ 1017161 h 1017161"/>
                <a:gd name="connsiteX3" fmla="*/ 0 w 9601199"/>
                <a:gd name="connsiteY3" fmla="*/ 1017161 h 1017161"/>
                <a:gd name="connsiteX4" fmla="*/ 0 w 9601199"/>
                <a:gd name="connsiteY4" fmla="*/ 0 h 10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199" h="1017161">
                  <a:moveTo>
                    <a:pt x="0" y="0"/>
                  </a:moveTo>
                  <a:lnTo>
                    <a:pt x="9601199" y="0"/>
                  </a:lnTo>
                  <a:lnTo>
                    <a:pt x="9601199" y="1017161"/>
                  </a:lnTo>
                  <a:lnTo>
                    <a:pt x="0" y="1017161"/>
                  </a:lnTo>
                  <a:lnTo>
                    <a:pt x="0" y="0"/>
                  </a:lnTo>
                  <a:close/>
                </a:path>
              </a:pathLst>
            </a:cu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152400" tIns="152400" rIns="152400" bIns="152400" spcCol="1270" anchor="ctr"/>
            <a:lstStyle/>
            <a:p>
              <a:pPr algn="ctr" defTabSz="1595577" fontAlgn="auto">
                <a:lnSpc>
                  <a:spcPct val="90000"/>
                </a:lnSpc>
                <a:spcBef>
                  <a:spcPts val="0"/>
                </a:spcBef>
                <a:spcAft>
                  <a:spcPct val="35000"/>
                </a:spcAft>
                <a:defRPr/>
              </a:pPr>
              <a:r>
                <a:rPr lang="en-US" sz="2800" b="1" dirty="0" smtClean="0"/>
                <a:t> Use 2 </a:t>
              </a:r>
              <a:r>
                <a:rPr lang="en-US" sz="2800" b="1" dirty="0"/>
                <a:t>or 3 Codes at a </a:t>
              </a:r>
              <a:r>
                <a:rPr lang="en-US" sz="2800" b="1" dirty="0" smtClean="0"/>
                <a:t>Time</a:t>
              </a:r>
              <a:endParaRPr lang="en-US" sz="2800" b="1" dirty="0"/>
            </a:p>
          </p:txBody>
        </p:sp>
        <p:sp>
          <p:nvSpPr>
            <p:cNvPr id="6" name="Freeform 5"/>
            <p:cNvSpPr/>
            <p:nvPr/>
          </p:nvSpPr>
          <p:spPr>
            <a:xfrm>
              <a:off x="86568" y="2025959"/>
              <a:ext cx="5271513" cy="3606476"/>
            </a:xfrm>
            <a:custGeom>
              <a:avLst/>
              <a:gdLst>
                <a:gd name="connsiteX0" fmla="*/ 0 w 3070696"/>
                <a:gd name="connsiteY0" fmla="*/ 0 h 2848356"/>
                <a:gd name="connsiteX1" fmla="*/ 3070696 w 3070696"/>
                <a:gd name="connsiteY1" fmla="*/ 0 h 2848356"/>
                <a:gd name="connsiteX2" fmla="*/ 3070696 w 3070696"/>
                <a:gd name="connsiteY2" fmla="*/ 2848356 h 2848356"/>
                <a:gd name="connsiteX3" fmla="*/ 0 w 3070696"/>
                <a:gd name="connsiteY3" fmla="*/ 2848356 h 2848356"/>
                <a:gd name="connsiteX4" fmla="*/ 0 w 3070696"/>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96" h="2848356">
                  <a:moveTo>
                    <a:pt x="0" y="0"/>
                  </a:moveTo>
                  <a:lnTo>
                    <a:pt x="3070696" y="0"/>
                  </a:lnTo>
                  <a:lnTo>
                    <a:pt x="3070696" y="2848356"/>
                  </a:lnTo>
                  <a:lnTo>
                    <a:pt x="0" y="2848356"/>
                  </a:lnTo>
                  <a:lnTo>
                    <a:pt x="0" y="0"/>
                  </a:lnTo>
                  <a:close/>
                </a:path>
              </a:pathLst>
            </a:cu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txBody>
            <a:bodyPr lIns="121920" tIns="121920" rIns="121920" bIns="121920" spcCol="1270"/>
            <a:lstStyle/>
            <a:p>
              <a:pPr>
                <a:defRPr/>
              </a:pPr>
              <a:r>
                <a:rPr lang="en-US" sz="2600" b="1" dirty="0" smtClean="0"/>
                <a:t>    </a:t>
              </a:r>
              <a:endParaRPr lang="en-US" sz="2600" b="1" dirty="0"/>
            </a:p>
            <a:p>
              <a:pPr>
                <a:defRPr/>
              </a:pPr>
              <a:r>
                <a:rPr lang="en-US" sz="2600" b="1" dirty="0" smtClean="0"/>
                <a:t>   C – Claim</a:t>
              </a:r>
              <a:endParaRPr lang="en-US" sz="2600" b="1" dirty="0"/>
            </a:p>
            <a:p>
              <a:pPr>
                <a:defRPr/>
              </a:pPr>
              <a:r>
                <a:rPr lang="en-US" sz="2600" b="1" dirty="0" smtClean="0"/>
                <a:t>   E – Evidence</a:t>
              </a:r>
            </a:p>
            <a:p>
              <a:pPr>
                <a:defRPr/>
              </a:pPr>
              <a:r>
                <a:rPr lang="en-US" sz="2600" b="1" dirty="0"/>
                <a:t> </a:t>
              </a:r>
              <a:r>
                <a:rPr lang="en-US" sz="2600" b="1" dirty="0" smtClean="0"/>
                <a:t>  CC – Counterclaim</a:t>
              </a:r>
            </a:p>
            <a:p>
              <a:pPr>
                <a:defRPr/>
              </a:pPr>
              <a:r>
                <a:rPr lang="en-US" sz="2600" b="1" dirty="0"/>
                <a:t> </a:t>
              </a:r>
              <a:r>
                <a:rPr lang="en-US" sz="2600" b="1" dirty="0" smtClean="0"/>
                <a:t>  EC – Evidence for counter claim</a:t>
              </a:r>
            </a:p>
            <a:p>
              <a:pPr>
                <a:defRPr/>
              </a:pPr>
              <a:endParaRPr lang="en-US" sz="2600" b="1" dirty="0" smtClean="0"/>
            </a:p>
            <a:p>
              <a:pPr>
                <a:defRPr/>
              </a:pPr>
              <a:r>
                <a:rPr lang="en-US" sz="2600" b="1" dirty="0" smtClean="0"/>
                <a:t>  P – Problem</a:t>
              </a:r>
            </a:p>
            <a:p>
              <a:pPr>
                <a:defRPr/>
              </a:pPr>
              <a:r>
                <a:rPr lang="en-US" sz="2600" b="1" dirty="0"/>
                <a:t> </a:t>
              </a:r>
              <a:r>
                <a:rPr lang="en-US" sz="2600" b="1" dirty="0" smtClean="0"/>
                <a:t> S – Solution</a:t>
              </a:r>
              <a:endParaRPr lang="en-US" sz="2600" b="1" dirty="0"/>
            </a:p>
            <a:p>
              <a:pPr>
                <a:spcBef>
                  <a:spcPts val="1200"/>
                </a:spcBef>
                <a:spcAft>
                  <a:spcPts val="600"/>
                </a:spcAft>
                <a:defRPr/>
              </a:pPr>
              <a:r>
                <a:rPr lang="en-US" sz="2600" b="1" dirty="0" smtClean="0"/>
                <a:t>       Key Ideas</a:t>
              </a:r>
              <a:endParaRPr lang="en-US" sz="2600" b="1" dirty="0"/>
            </a:p>
            <a:p>
              <a:pPr>
                <a:defRPr/>
              </a:pPr>
              <a:r>
                <a:rPr lang="en-US" sz="2600" b="1" dirty="0" smtClean="0"/>
                <a:t>   D – Detail</a:t>
              </a:r>
            </a:p>
            <a:p>
              <a:pPr>
                <a:defRPr/>
              </a:pPr>
              <a:endParaRPr lang="en-US" sz="2600" b="1" dirty="0"/>
            </a:p>
            <a:p>
              <a:pPr>
                <a:defRPr/>
              </a:pPr>
              <a:endParaRPr lang="en-US" sz="2600" b="1" dirty="0"/>
            </a:p>
          </p:txBody>
        </p:sp>
        <p:sp>
          <p:nvSpPr>
            <p:cNvPr id="7" name="Freeform 6"/>
            <p:cNvSpPr/>
            <p:nvPr/>
          </p:nvSpPr>
          <p:spPr>
            <a:xfrm>
              <a:off x="5327668" y="2028274"/>
              <a:ext cx="4886287" cy="3611077"/>
            </a:xfrm>
            <a:custGeom>
              <a:avLst/>
              <a:gdLst>
                <a:gd name="connsiteX0" fmla="*/ 0 w 3732953"/>
                <a:gd name="connsiteY0" fmla="*/ 0 h 2848356"/>
                <a:gd name="connsiteX1" fmla="*/ 3732953 w 3732953"/>
                <a:gd name="connsiteY1" fmla="*/ 0 h 2848356"/>
                <a:gd name="connsiteX2" fmla="*/ 3732953 w 3732953"/>
                <a:gd name="connsiteY2" fmla="*/ 2848356 h 2848356"/>
                <a:gd name="connsiteX3" fmla="*/ 0 w 3732953"/>
                <a:gd name="connsiteY3" fmla="*/ 2848356 h 2848356"/>
                <a:gd name="connsiteX4" fmla="*/ 0 w 3732953"/>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953" h="2848356">
                  <a:moveTo>
                    <a:pt x="0" y="0"/>
                  </a:moveTo>
                  <a:lnTo>
                    <a:pt x="3732953" y="0"/>
                  </a:lnTo>
                  <a:lnTo>
                    <a:pt x="3732953" y="2848356"/>
                  </a:lnTo>
                  <a:lnTo>
                    <a:pt x="0" y="2848356"/>
                  </a:lnTo>
                  <a:lnTo>
                    <a:pt x="0" y="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20000"/>
              </a:schemeClr>
            </a:fillRef>
            <a:effectRef idx="2">
              <a:schemeClr val="accent6">
                <a:alpha val="90000"/>
                <a:hueOff val="0"/>
                <a:satOff val="0"/>
                <a:lumOff val="0"/>
                <a:alphaOff val="-20000"/>
              </a:schemeClr>
            </a:effectRef>
            <a:fontRef idx="minor">
              <a:schemeClr val="lt1"/>
            </a:fontRef>
          </p:style>
          <p:txBody>
            <a:bodyPr lIns="121920" tIns="121920" rIns="121920" bIns="121920" spcCol="1270"/>
            <a:lstStyle/>
            <a:p>
              <a:pPr defTabSz="1276462" fontAlgn="auto">
                <a:lnSpc>
                  <a:spcPct val="90000"/>
                </a:lnSpc>
                <a:spcBef>
                  <a:spcPts val="0"/>
                </a:spcBef>
                <a:spcAft>
                  <a:spcPct val="35000"/>
                </a:spcAft>
                <a:defRPr/>
              </a:pPr>
              <a:r>
                <a:rPr lang="en-US" sz="2600" b="1" dirty="0" smtClean="0"/>
                <a:t> X – I </a:t>
              </a:r>
              <a:r>
                <a:rPr lang="en-US" sz="2600" b="1" dirty="0"/>
                <a:t>disagree</a:t>
              </a:r>
            </a:p>
            <a:p>
              <a:pPr defTabSz="1276462" fontAlgn="auto">
                <a:lnSpc>
                  <a:spcPct val="90000"/>
                </a:lnSpc>
                <a:spcBef>
                  <a:spcPts val="0"/>
                </a:spcBef>
                <a:spcAft>
                  <a:spcPct val="35000"/>
                </a:spcAft>
                <a:defRPr/>
              </a:pPr>
              <a:r>
                <a:rPr lang="en-US" sz="2600" b="1" dirty="0" smtClean="0"/>
                <a:t> √ – I </a:t>
              </a:r>
              <a:r>
                <a:rPr lang="en-US" sz="2600" b="1" dirty="0"/>
                <a:t>agree</a:t>
              </a:r>
            </a:p>
            <a:p>
              <a:pPr defTabSz="1276462" fontAlgn="auto">
                <a:lnSpc>
                  <a:spcPct val="90000"/>
                </a:lnSpc>
                <a:spcBef>
                  <a:spcPts val="0"/>
                </a:spcBef>
                <a:spcAft>
                  <a:spcPts val="0"/>
                </a:spcAft>
                <a:defRPr/>
              </a:pPr>
              <a:r>
                <a:rPr lang="en-US" sz="2600" b="1" dirty="0" smtClean="0"/>
                <a:t>VIP – Very Important Part</a:t>
              </a:r>
            </a:p>
            <a:p>
              <a:pPr defTabSz="1276462" fontAlgn="auto">
                <a:lnSpc>
                  <a:spcPct val="90000"/>
                </a:lnSpc>
                <a:spcBef>
                  <a:spcPts val="0"/>
                </a:spcBef>
                <a:spcAft>
                  <a:spcPts val="0"/>
                </a:spcAft>
                <a:defRPr/>
              </a:pPr>
              <a:endParaRPr lang="en-US" sz="2600" b="1" dirty="0"/>
            </a:p>
            <a:p>
              <a:pPr defTabSz="1276462" fontAlgn="auto">
                <a:lnSpc>
                  <a:spcPct val="90000"/>
                </a:lnSpc>
                <a:spcBef>
                  <a:spcPts val="0"/>
                </a:spcBef>
                <a:spcAft>
                  <a:spcPts val="0"/>
                </a:spcAft>
                <a:defRPr/>
              </a:pPr>
              <a:r>
                <a:rPr lang="en-US" sz="2600" b="1" dirty="0" smtClean="0"/>
                <a:t>RIP – Really Interesting Part</a:t>
              </a:r>
            </a:p>
            <a:p>
              <a:pPr defTabSz="1276462" fontAlgn="auto">
                <a:lnSpc>
                  <a:spcPct val="90000"/>
                </a:lnSpc>
                <a:spcBef>
                  <a:spcPts val="0"/>
                </a:spcBef>
                <a:spcAft>
                  <a:spcPts val="0"/>
                </a:spcAft>
                <a:defRPr/>
              </a:pPr>
              <a:endParaRPr lang="en-US" sz="2600" b="1" dirty="0"/>
            </a:p>
            <a:p>
              <a:pPr defTabSz="1276462" fontAlgn="auto">
                <a:lnSpc>
                  <a:spcPct val="90000"/>
                </a:lnSpc>
                <a:spcBef>
                  <a:spcPts val="0"/>
                </a:spcBef>
                <a:spcAft>
                  <a:spcPts val="0"/>
                </a:spcAft>
                <a:defRPr/>
              </a:pPr>
              <a:r>
                <a:rPr lang="en-US" sz="2600" b="1" dirty="0" smtClean="0"/>
                <a:t>DIP – Don’t Initially understand this Part</a:t>
              </a:r>
            </a:p>
            <a:p>
              <a:pPr defTabSz="1276462" fontAlgn="auto">
                <a:lnSpc>
                  <a:spcPct val="90000"/>
                </a:lnSpc>
                <a:spcBef>
                  <a:spcPts val="0"/>
                </a:spcBef>
                <a:spcAft>
                  <a:spcPts val="0"/>
                </a:spcAft>
                <a:defRPr/>
              </a:pPr>
              <a:r>
                <a:rPr lang="en-US" sz="2600" b="1" dirty="0" smtClean="0"/>
                <a:t>   </a:t>
              </a:r>
              <a:endParaRPr lang="en-US" sz="2600" b="1" dirty="0"/>
            </a:p>
            <a:p>
              <a:pPr defTabSz="1276462" fontAlgn="auto">
                <a:lnSpc>
                  <a:spcPct val="90000"/>
                </a:lnSpc>
                <a:spcBef>
                  <a:spcPts val="0"/>
                </a:spcBef>
                <a:spcAft>
                  <a:spcPct val="35000"/>
                </a:spcAft>
                <a:defRPr/>
              </a:pPr>
              <a:r>
                <a:rPr lang="en-US" sz="2600" b="1" dirty="0" smtClean="0"/>
                <a:t>SS – Same</a:t>
              </a:r>
            </a:p>
            <a:p>
              <a:pPr defTabSz="1276462" fontAlgn="auto">
                <a:lnSpc>
                  <a:spcPct val="90000"/>
                </a:lnSpc>
                <a:spcBef>
                  <a:spcPts val="0"/>
                </a:spcBef>
                <a:spcAft>
                  <a:spcPct val="35000"/>
                </a:spcAft>
                <a:defRPr/>
              </a:pPr>
              <a:r>
                <a:rPr lang="en-US" sz="2600" b="1" dirty="0" smtClean="0"/>
                <a:t>Df – Different</a:t>
              </a:r>
              <a:endParaRPr lang="en-US" sz="2600" b="1" dirty="0"/>
            </a:p>
            <a:p>
              <a:pPr defTabSz="1276462" fontAlgn="auto">
                <a:lnSpc>
                  <a:spcPct val="90000"/>
                </a:lnSpc>
                <a:spcBef>
                  <a:spcPts val="0"/>
                </a:spcBef>
                <a:spcAft>
                  <a:spcPct val="35000"/>
                </a:spcAft>
                <a:defRPr/>
              </a:pP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endParaRPr lang="en-US" sz="2200" dirty="0"/>
            </a:p>
          </p:txBody>
        </p:sp>
      </p:grpSp>
      <p:sp>
        <p:nvSpPr>
          <p:cNvPr id="3" name="Title 2"/>
          <p:cNvSpPr>
            <a:spLocks noGrp="1"/>
          </p:cNvSpPr>
          <p:nvPr>
            <p:ph type="title"/>
          </p:nvPr>
        </p:nvSpPr>
        <p:spPr>
          <a:xfrm>
            <a:off x="250373" y="167949"/>
            <a:ext cx="8382000" cy="598747"/>
          </a:xfrm>
        </p:spPr>
        <p:txBody>
          <a:bodyPr>
            <a:normAutofit fontScale="90000"/>
          </a:bodyPr>
          <a:lstStyle/>
          <a:p>
            <a:pPr>
              <a:defRPr/>
            </a:pPr>
            <a:r>
              <a:rPr lang="en-US" dirty="0"/>
              <a:t>Grades </a:t>
            </a:r>
            <a:r>
              <a:rPr lang="en-US" dirty="0" smtClean="0"/>
              <a:t>6–12 </a:t>
            </a:r>
            <a:r>
              <a:rPr lang="en-US" dirty="0"/>
              <a:t>Coding</a:t>
            </a:r>
          </a:p>
        </p:txBody>
      </p:sp>
      <p:sp>
        <p:nvSpPr>
          <p:cNvPr id="10" name="Slide Number Placeholder 9"/>
          <p:cNvSpPr>
            <a:spLocks noGrp="1"/>
          </p:cNvSpPr>
          <p:nvPr>
            <p:ph type="sldNum" sz="quarter" idx="4294967295"/>
          </p:nvPr>
        </p:nvSpPr>
        <p:spPr>
          <a:xfrm>
            <a:off x="8373397" y="6356350"/>
            <a:ext cx="476250" cy="365125"/>
          </a:xfrm>
          <a:prstGeom prst="rect">
            <a:avLst/>
          </a:prstGeom>
        </p:spPr>
        <p:txBody>
          <a:bodyPr/>
          <a:lstStyle/>
          <a:p>
            <a:pPr>
              <a:defRPr/>
            </a:pPr>
            <a:fld id="{074045BE-AFFC-41B0-8DD4-D227C83497D3}" type="slidenum">
              <a:rPr lang="en-US" smtClean="0"/>
              <a:pPr>
                <a:defRPr/>
              </a:pPr>
              <a:t>84</a:t>
            </a:fld>
            <a:endParaRPr lang="en-US" dirty="0"/>
          </a:p>
        </p:txBody>
      </p:sp>
      <p:sp>
        <p:nvSpPr>
          <p:cNvPr id="80900" name="TextBox 7"/>
          <p:cNvSpPr txBox="1">
            <a:spLocks noChangeArrowheads="1"/>
          </p:cNvSpPr>
          <p:nvPr/>
        </p:nvSpPr>
        <p:spPr bwMode="auto">
          <a:xfrm>
            <a:off x="2819400" y="5105400"/>
            <a:ext cx="184150" cy="369888"/>
          </a:xfrm>
          <a:prstGeom prst="rect">
            <a:avLst/>
          </a:prstGeom>
          <a:noFill/>
          <a:ln w="9525">
            <a:noFill/>
            <a:miter lim="800000"/>
            <a:headEnd/>
            <a:tailEnd/>
          </a:ln>
        </p:spPr>
        <p:txBody>
          <a:bodyPr wrap="none">
            <a:spAutoFit/>
          </a:bodyPr>
          <a:lstStyle/>
          <a:p>
            <a:endParaRPr lang="en-US" dirty="0"/>
          </a:p>
        </p:txBody>
      </p:sp>
      <p:sp>
        <p:nvSpPr>
          <p:cNvPr id="9" name="5-Point Star 8"/>
          <p:cNvSpPr/>
          <p:nvPr/>
        </p:nvSpPr>
        <p:spPr>
          <a:xfrm>
            <a:off x="176784" y="4995672"/>
            <a:ext cx="432816" cy="399288"/>
          </a:xfrm>
          <a:prstGeom prst="star5">
            <a:avLst>
              <a:gd name="adj" fmla="val 1552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7594167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title"/>
          </p:nvPr>
        </p:nvSpPr>
        <p:spPr/>
        <p:txBody>
          <a:bodyPr/>
          <a:lstStyle/>
          <a:p>
            <a:r>
              <a:rPr lang="en-US" dirty="0" smtClean="0"/>
              <a:t>Instructional Shift 3: Word Sorts</a:t>
            </a:r>
          </a:p>
        </p:txBody>
      </p:sp>
      <p:sp>
        <p:nvSpPr>
          <p:cNvPr id="2" name="Rectangle 1"/>
          <p:cNvSpPr/>
          <p:nvPr/>
        </p:nvSpPr>
        <p:spPr>
          <a:xfrm>
            <a:off x="344073" y="963853"/>
            <a:ext cx="8516203" cy="4938275"/>
          </a:xfrm>
          <a:prstGeom prst="rect">
            <a:avLst/>
          </a:prstGeom>
        </p:spPr>
        <p:txBody>
          <a:bodyPr wrap="square">
            <a:spAutoFit/>
          </a:bodyPr>
          <a:lstStyle/>
          <a:p>
            <a:pPr marL="396875" marR="0" indent="-396875" defTabSz="914363">
              <a:lnSpc>
                <a:spcPct val="70000"/>
              </a:lnSpc>
              <a:spcBef>
                <a:spcPct val="20000"/>
              </a:spcBef>
              <a:spcAft>
                <a:spcPts val="300"/>
              </a:spcAft>
              <a:buBlip>
                <a:blip r:embed="rId3"/>
              </a:buBlip>
            </a:pPr>
            <a:r>
              <a:rPr lang="en-US" sz="2800" dirty="0"/>
              <a:t>Help students learn vocabulary by comparing, contrasting, and classifying words based on characteristics or meanings</a:t>
            </a:r>
          </a:p>
          <a:p>
            <a:pPr marL="396875" marR="0" indent="-396875" defTabSz="914363">
              <a:lnSpc>
                <a:spcPct val="70000"/>
              </a:lnSpc>
              <a:spcBef>
                <a:spcPct val="20000"/>
              </a:spcBef>
              <a:spcAft>
                <a:spcPts val="300"/>
              </a:spcAft>
              <a:buBlip>
                <a:blip r:embed="rId3"/>
              </a:buBlip>
            </a:pPr>
            <a:r>
              <a:rPr lang="en-US" sz="2800" dirty="0"/>
              <a:t>Help students recognize the </a:t>
            </a:r>
            <a:r>
              <a:rPr lang="en-US" sz="2800" dirty="0" smtClean="0"/>
              <a:t>relationships and </a:t>
            </a:r>
            <a:r>
              <a:rPr lang="en-US" sz="2800" dirty="0"/>
              <a:t>differences between terms that are related to the same concept</a:t>
            </a:r>
          </a:p>
          <a:p>
            <a:pPr marL="396875" marR="0" indent="-396875" defTabSz="914363">
              <a:lnSpc>
                <a:spcPct val="70000"/>
              </a:lnSpc>
              <a:spcBef>
                <a:spcPct val="20000"/>
              </a:spcBef>
              <a:spcAft>
                <a:spcPts val="300"/>
              </a:spcAft>
              <a:buBlip>
                <a:blip r:embed="rId3"/>
              </a:buBlip>
            </a:pPr>
            <a:r>
              <a:rPr lang="en-US" sz="2800" dirty="0"/>
              <a:t>Develop </a:t>
            </a:r>
            <a:r>
              <a:rPr lang="en-US" sz="2800" dirty="0" smtClean="0"/>
              <a:t>students’ ability </a:t>
            </a:r>
            <a:r>
              <a:rPr lang="en-US" sz="2800" dirty="0"/>
              <a:t>to reason through analysis, classification, induction, and analogy</a:t>
            </a:r>
          </a:p>
          <a:p>
            <a:pPr marL="396875" marR="0" indent="-396875" defTabSz="914363">
              <a:lnSpc>
                <a:spcPct val="70000"/>
              </a:lnSpc>
              <a:spcBef>
                <a:spcPct val="20000"/>
              </a:spcBef>
              <a:spcAft>
                <a:spcPts val="300"/>
              </a:spcAft>
              <a:buBlip>
                <a:blip r:embed="rId3"/>
              </a:buBlip>
            </a:pPr>
            <a:r>
              <a:rPr lang="en-US" sz="2800" dirty="0"/>
              <a:t>Develop divergent thinking when open sort is </a:t>
            </a:r>
            <a:r>
              <a:rPr lang="en-US" sz="2800" dirty="0" smtClean="0"/>
              <a:t>used</a:t>
            </a:r>
          </a:p>
          <a:p>
            <a:pPr marL="396875" marR="0" indent="-396875" defTabSz="914363">
              <a:lnSpc>
                <a:spcPct val="70000"/>
              </a:lnSpc>
              <a:spcBef>
                <a:spcPct val="20000"/>
              </a:spcBef>
              <a:spcAft>
                <a:spcPts val="300"/>
              </a:spcAft>
              <a:buBlip>
                <a:blip r:embed="rId3"/>
              </a:buBlip>
            </a:pPr>
            <a:r>
              <a:rPr lang="en-US" sz="2800" dirty="0" smtClean="0"/>
              <a:t>Enhance </a:t>
            </a:r>
            <a:r>
              <a:rPr lang="en-US" sz="2800" dirty="0"/>
              <a:t>students’ interest in vocabulary development through a multi-sensory </a:t>
            </a:r>
            <a:r>
              <a:rPr lang="en-US" sz="2800" dirty="0" smtClean="0"/>
              <a:t>experience </a:t>
            </a:r>
            <a:r>
              <a:rPr lang="en-US" sz="2800" dirty="0"/>
              <a:t>as they read, write, and manipulate words while sharing their thinking with others	   </a:t>
            </a:r>
          </a:p>
          <a:p>
            <a:pPr marL="396875" marR="0" indent="-396875" defTabSz="914363">
              <a:lnSpc>
                <a:spcPct val="70000"/>
              </a:lnSpc>
              <a:spcBef>
                <a:spcPct val="20000"/>
              </a:spcBef>
              <a:spcAft>
                <a:spcPts val="300"/>
              </a:spcAft>
              <a:buBlip>
                <a:blip r:embed="rId3"/>
              </a:buBlip>
            </a:pPr>
            <a:endParaRPr lang="en-US" sz="2800" dirty="0"/>
          </a:p>
        </p:txBody>
      </p:sp>
      <p:pic>
        <p:nvPicPr>
          <p:cNvPr id="12" name="Picture 11"/>
          <p:cNvPicPr>
            <a:picLocks noChangeAspect="1"/>
          </p:cNvPicPr>
          <p:nvPr/>
        </p:nvPicPr>
        <p:blipFill>
          <a:blip r:embed="rId4" cstate="print"/>
          <a:stretch>
            <a:fillRect/>
          </a:stretch>
        </p:blipFill>
        <p:spPr>
          <a:xfrm>
            <a:off x="246797" y="6074282"/>
            <a:ext cx="2200847" cy="487722"/>
          </a:xfrm>
          <a:prstGeom prst="rect">
            <a:avLst/>
          </a:prstGeom>
        </p:spPr>
      </p:pic>
      <p:pic>
        <p:nvPicPr>
          <p:cNvPr id="8" name="Picture 7" descr="Picture10.png"/>
          <p:cNvPicPr preferRelativeResize="0">
            <a:picLocks/>
          </p:cNvPicPr>
          <p:nvPr/>
        </p:nvPicPr>
        <p:blipFill>
          <a:blip r:embed="rId5" cstate="print"/>
          <a:srcRect/>
          <a:stretch>
            <a:fillRect/>
          </a:stretch>
        </p:blipFill>
        <p:spPr bwMode="auto">
          <a:xfrm>
            <a:off x="7089648" y="5404485"/>
            <a:ext cx="950976" cy="1033272"/>
          </a:xfrm>
          <a:prstGeom prst="rect">
            <a:avLst/>
          </a:prstGeom>
          <a:noFill/>
          <a:ln w="9525">
            <a:noFill/>
            <a:miter lim="800000"/>
            <a:headEnd/>
            <a:tailEnd/>
          </a:ln>
        </p:spPr>
      </p:pic>
      <p:sp>
        <p:nvSpPr>
          <p:cNvPr id="9" name="Rectangle 8"/>
          <p:cNvSpPr>
            <a:spLocks noChangeArrowheads="1"/>
          </p:cNvSpPr>
          <p:nvPr/>
        </p:nvSpPr>
        <p:spPr bwMode="auto">
          <a:xfrm>
            <a:off x="7088360" y="5349707"/>
            <a:ext cx="990600" cy="923330"/>
          </a:xfrm>
          <a:prstGeom prst="rect">
            <a:avLst/>
          </a:prstGeom>
          <a:noFill/>
          <a:ln w="9525">
            <a:noFill/>
            <a:miter lim="800000"/>
            <a:headEnd/>
            <a:tailEnd/>
          </a:ln>
        </p:spPr>
        <p:txBody>
          <a:bodyPr wrap="square">
            <a:spAutoFit/>
          </a:bodyPr>
          <a:lstStyle/>
          <a:p>
            <a:pPr algn="ctr"/>
            <a:r>
              <a:rPr lang="en-US" dirty="0" smtClean="0"/>
              <a:t>Pages</a:t>
            </a:r>
          </a:p>
          <a:p>
            <a:pPr algn="ctr"/>
            <a:r>
              <a:rPr lang="en-US" dirty="0" smtClean="0"/>
              <a:t>45-48  </a:t>
            </a:r>
          </a:p>
          <a:p>
            <a:pPr algn="ctr"/>
            <a:endParaRPr lang="en-US" dirty="0"/>
          </a:p>
        </p:txBody>
      </p:sp>
    </p:spTree>
    <p:extLst>
      <p:ext uri="{BB962C8B-B14F-4D97-AF65-F5344CB8AC3E}">
        <p14:creationId xmlns:p14="http://schemas.microsoft.com/office/powerpoint/2010/main" val="8893920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384048" y="1417320"/>
            <a:ext cx="8153400" cy="4247317"/>
          </a:xfrm>
          <a:prstGeom prst="rect">
            <a:avLst/>
          </a:prstGeom>
        </p:spPr>
        <p:txBody>
          <a:bodyPr/>
          <a:lstStyle/>
          <a:p>
            <a:pPr marL="0" indent="0">
              <a:buNone/>
            </a:pPr>
            <a:r>
              <a:rPr lang="en-US" sz="4000" dirty="0" smtClean="0"/>
              <a:t>“</a:t>
            </a:r>
            <a:r>
              <a:rPr lang="en-US" sz="4000" dirty="0"/>
              <a:t>Identifying similarities </a:t>
            </a:r>
            <a:r>
              <a:rPr lang="en-US" sz="4000" dirty="0" smtClean="0"/>
              <a:t>and  differences</a:t>
            </a:r>
            <a:r>
              <a:rPr lang="en-US" sz="4000" dirty="0"/>
              <a:t>, and classifying information yielded some of the highest learning gains in our research</a:t>
            </a:r>
            <a:r>
              <a:rPr lang="en-US" sz="4000" dirty="0" smtClean="0"/>
              <a:t>”.</a:t>
            </a:r>
          </a:p>
          <a:p>
            <a:pPr marL="0" indent="0">
              <a:buNone/>
            </a:pPr>
            <a:endParaRPr lang="en-US" dirty="0"/>
          </a:p>
          <a:p>
            <a:pPr marL="0" indent="0" algn="r">
              <a:buNone/>
            </a:pPr>
            <a:r>
              <a:rPr lang="en-US" sz="2400" dirty="0" smtClean="0"/>
              <a:t>Robert </a:t>
            </a:r>
            <a:r>
              <a:rPr lang="en-US" sz="2400" dirty="0"/>
              <a:t>Marzano (2001)</a:t>
            </a:r>
          </a:p>
          <a:p>
            <a:pPr marL="0" indent="0" algn="r">
              <a:buNone/>
            </a:pPr>
            <a:endParaRPr lang="en-US" dirty="0"/>
          </a:p>
          <a:p>
            <a:pPr marL="0" indent="0" eaLnBrk="1" hangingPunct="1">
              <a:buFont typeface="Arial" pitchFamily="34" charset="0"/>
              <a:buNone/>
            </a:pPr>
            <a:endParaRPr lang="en-US" dirty="0" smtClean="0"/>
          </a:p>
        </p:txBody>
      </p:sp>
      <p:sp>
        <p:nvSpPr>
          <p:cNvPr id="87042" name="Rectangle 2"/>
          <p:cNvSpPr>
            <a:spLocks noGrp="1" noChangeArrowheads="1"/>
          </p:cNvSpPr>
          <p:nvPr>
            <p:ph type="title"/>
          </p:nvPr>
        </p:nvSpPr>
        <p:spPr/>
        <p:txBody>
          <a:bodyPr>
            <a:normAutofit/>
          </a:bodyPr>
          <a:lstStyle/>
          <a:p>
            <a:r>
              <a:rPr lang="en-US" dirty="0" smtClean="0"/>
              <a:t>Word Sorts </a:t>
            </a:r>
            <a:endParaRPr lang="en-US" dirty="0"/>
          </a:p>
        </p:txBody>
      </p:sp>
      <p:sp>
        <p:nvSpPr>
          <p:cNvPr id="4" name="Slide Number Placeholder 3"/>
          <p:cNvSpPr>
            <a:spLocks noGrp="1"/>
          </p:cNvSpPr>
          <p:nvPr>
            <p:ph type="sldNum" sz="quarter" idx="11"/>
          </p:nvPr>
        </p:nvSpPr>
        <p:spPr>
          <a:prstGeom prst="rect">
            <a:avLst/>
          </a:prstGeom>
        </p:spPr>
        <p:txBody>
          <a:bodyPr/>
          <a:lstStyle/>
          <a:p>
            <a:pPr>
              <a:defRPr/>
            </a:pPr>
            <a:fld id="{89B261EF-24E7-4286-97C7-81257D0A83CF}" type="slidenum">
              <a:rPr lang="en-US" smtClean="0"/>
              <a:pPr>
                <a:defRPr/>
              </a:pPr>
              <a:t>86</a:t>
            </a:fld>
            <a:endParaRPr lang="en-US" dirty="0"/>
          </a:p>
        </p:txBody>
      </p:sp>
      <p:pic>
        <p:nvPicPr>
          <p:cNvPr id="2" name="Picture 1"/>
          <p:cNvPicPr>
            <a:picLocks noChangeAspect="1"/>
          </p:cNvPicPr>
          <p:nvPr/>
        </p:nvPicPr>
        <p:blipFill>
          <a:blip r:embed="rId3" cstate="print"/>
          <a:stretch>
            <a:fillRect/>
          </a:stretch>
        </p:blipFill>
        <p:spPr>
          <a:xfrm>
            <a:off x="384048" y="6051191"/>
            <a:ext cx="2200847" cy="487722"/>
          </a:xfrm>
          <a:prstGeom prst="rect">
            <a:avLst/>
          </a:prstGeom>
        </p:spPr>
      </p:pic>
    </p:spTree>
    <p:extLst>
      <p:ext uri="{BB962C8B-B14F-4D97-AF65-F5344CB8AC3E}">
        <p14:creationId xmlns:p14="http://schemas.microsoft.com/office/powerpoint/2010/main" val="231043099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defRPr/>
            </a:pPr>
            <a:r>
              <a:rPr lang="en-US" dirty="0" smtClean="0">
                <a:solidFill>
                  <a:schemeClr val="tx1"/>
                </a:solidFill>
                <a:latin typeface="+mj-lt"/>
              </a:rPr>
              <a:t>Word Sorts Procedures</a:t>
            </a:r>
            <a:endParaRPr dirty="0" smtClean="0">
              <a:solidFill>
                <a:schemeClr val="tx1"/>
              </a:solidFill>
              <a:latin typeface="+mj-lt"/>
            </a:endParaRPr>
          </a:p>
        </p:txBody>
      </p:sp>
      <p:sp>
        <p:nvSpPr>
          <p:cNvPr id="3" name="Slide Number Placeholder 2"/>
          <p:cNvSpPr>
            <a:spLocks noGrp="1"/>
          </p:cNvSpPr>
          <p:nvPr>
            <p:ph type="sldNum" sz="quarter" idx="4294967295"/>
          </p:nvPr>
        </p:nvSpPr>
        <p:spPr>
          <a:xfrm>
            <a:off x="8147255" y="6267861"/>
            <a:ext cx="476250" cy="365125"/>
          </a:xfrm>
          <a:prstGeom prst="rect">
            <a:avLst/>
          </a:prstGeom>
        </p:spPr>
        <p:txBody>
          <a:bodyPr/>
          <a:lstStyle/>
          <a:p>
            <a:pPr>
              <a:defRPr/>
            </a:pPr>
            <a:fld id="{65DB15EB-8161-4006-B6BD-852DE1A6921C}" type="slidenum">
              <a:rPr lang="en-US" smtClean="0"/>
              <a:pPr>
                <a:defRPr/>
              </a:pPr>
              <a:t>87</a:t>
            </a:fld>
            <a:endParaRPr lang="en-US" dirty="0"/>
          </a:p>
        </p:txBody>
      </p:sp>
      <p:sp>
        <p:nvSpPr>
          <p:cNvPr id="81924" name="TextBox 3"/>
          <p:cNvSpPr txBox="1">
            <a:spLocks noChangeArrowheads="1"/>
          </p:cNvSpPr>
          <p:nvPr/>
        </p:nvSpPr>
        <p:spPr bwMode="auto">
          <a:xfrm>
            <a:off x="304800" y="990600"/>
            <a:ext cx="8210550" cy="4616648"/>
          </a:xfrm>
          <a:prstGeom prst="rect">
            <a:avLst/>
          </a:prstGeom>
          <a:noFill/>
          <a:ln w="9525">
            <a:noFill/>
            <a:miter lim="800000"/>
            <a:headEnd/>
            <a:tailEnd/>
          </a:ln>
        </p:spPr>
        <p:txBody>
          <a:bodyPr wrap="square">
            <a:spAutoFit/>
          </a:bodyPr>
          <a:lstStyle/>
          <a:p>
            <a:pPr marL="514350" indent="-514350">
              <a:buAutoNum type="arabicPeriod"/>
              <a:defRPr/>
            </a:pPr>
            <a:r>
              <a:rPr lang="en-US" sz="2800" dirty="0" smtClean="0"/>
              <a:t>Students are provided words on cards or copy words onto </a:t>
            </a:r>
            <a:r>
              <a:rPr lang="en-US" sz="2800" dirty="0"/>
              <a:t>cards or </a:t>
            </a:r>
            <a:r>
              <a:rPr lang="en-US" sz="2800" dirty="0" smtClean="0"/>
              <a:t>sticky notes.</a:t>
            </a:r>
          </a:p>
          <a:p>
            <a:pPr marL="514350" indent="-514350">
              <a:buAutoNum type="arabicPeriod"/>
              <a:defRPr/>
            </a:pPr>
            <a:endParaRPr lang="en-US" sz="800" dirty="0" smtClean="0"/>
          </a:p>
          <a:p>
            <a:pPr marL="457200" indent="-457200">
              <a:buFont typeface="+mj-lt"/>
              <a:buAutoNum type="arabicPeriod" startAt="2"/>
              <a:defRPr/>
            </a:pPr>
            <a:r>
              <a:rPr lang="en-US" sz="2800" dirty="0" smtClean="0"/>
              <a:t>Pairs </a:t>
            </a:r>
            <a:r>
              <a:rPr lang="en-US" sz="2800" dirty="0"/>
              <a:t>or groups place words </a:t>
            </a:r>
            <a:r>
              <a:rPr lang="en-US" sz="2800" dirty="0" smtClean="0"/>
              <a:t>into:</a:t>
            </a:r>
            <a:endParaRPr lang="en-US" sz="2800" dirty="0"/>
          </a:p>
          <a:p>
            <a:pPr marL="914400" lvl="1" indent="-457200">
              <a:buFont typeface="+mj-lt"/>
              <a:buAutoNum type="alphaLcParenR"/>
              <a:defRPr/>
            </a:pPr>
            <a:r>
              <a:rPr lang="en-US" sz="2800" dirty="0" smtClean="0"/>
              <a:t>teacher provided </a:t>
            </a:r>
            <a:r>
              <a:rPr lang="en-US" sz="2800" dirty="0"/>
              <a:t>categories (</a:t>
            </a:r>
            <a:r>
              <a:rPr lang="en-US" sz="2800" dirty="0" smtClean="0"/>
              <a:t>closed sort</a:t>
            </a:r>
            <a:r>
              <a:rPr lang="en-US" sz="2800" dirty="0"/>
              <a:t>) or </a:t>
            </a:r>
          </a:p>
          <a:p>
            <a:pPr marL="914400" lvl="1" indent="-457200">
              <a:buFont typeface="+mj-lt"/>
              <a:buAutoNum type="alphaLcParenR"/>
              <a:defRPr/>
            </a:pPr>
            <a:r>
              <a:rPr lang="en-US" sz="2800" dirty="0" smtClean="0"/>
              <a:t>student generated categories </a:t>
            </a:r>
            <a:r>
              <a:rPr lang="en-US" sz="2800" dirty="0"/>
              <a:t>(open </a:t>
            </a:r>
            <a:r>
              <a:rPr lang="en-US" sz="2800" dirty="0" smtClean="0"/>
              <a:t>sort)</a:t>
            </a:r>
            <a:endParaRPr lang="en-US" sz="2800" dirty="0"/>
          </a:p>
          <a:p>
            <a:pPr marL="457200" indent="-457200">
              <a:defRPr/>
            </a:pPr>
            <a:endParaRPr lang="en-US" sz="800" dirty="0" smtClean="0"/>
          </a:p>
          <a:p>
            <a:pPr marL="457200" indent="-457200">
              <a:buFont typeface="+mj-lt"/>
              <a:buAutoNum type="arabicPeriod" startAt="3"/>
              <a:defRPr/>
            </a:pPr>
            <a:r>
              <a:rPr lang="en-US" sz="2800" dirty="0" smtClean="0"/>
              <a:t>Pairs </a:t>
            </a:r>
            <a:r>
              <a:rPr lang="en-US" sz="2800" dirty="0"/>
              <a:t>or </a:t>
            </a:r>
            <a:r>
              <a:rPr lang="en-US" sz="2800" dirty="0" smtClean="0"/>
              <a:t>group </a:t>
            </a:r>
            <a:r>
              <a:rPr lang="en-US" sz="2800" dirty="0"/>
              <a:t>share </a:t>
            </a:r>
            <a:r>
              <a:rPr lang="en-US" sz="2800" dirty="0" smtClean="0"/>
              <a:t>their evidence and reasoning for sorting </a:t>
            </a:r>
            <a:r>
              <a:rPr lang="en-US" sz="2800" dirty="0"/>
              <a:t>the </a:t>
            </a:r>
            <a:r>
              <a:rPr lang="en-US" sz="2800" dirty="0" smtClean="0"/>
              <a:t>vocabulary in a particular way.</a:t>
            </a:r>
            <a:endParaRPr lang="en-US" sz="2800" dirty="0"/>
          </a:p>
          <a:p>
            <a:pPr marL="457200" indent="-457200">
              <a:buFont typeface="+mj-lt"/>
              <a:buAutoNum type="arabicPeriod" startAt="4"/>
              <a:defRPr/>
            </a:pPr>
            <a:endParaRPr lang="en-US" sz="800" dirty="0"/>
          </a:p>
          <a:p>
            <a:pPr marL="457200" indent="-457200">
              <a:buFont typeface="+mj-lt"/>
              <a:buAutoNum type="arabicPeriod" startAt="4"/>
              <a:defRPr/>
            </a:pPr>
            <a:r>
              <a:rPr lang="en-US" sz="2800" dirty="0"/>
              <a:t>W</a:t>
            </a:r>
            <a:r>
              <a:rPr lang="en-US" sz="2800" dirty="0" smtClean="0"/>
              <a:t>ord </a:t>
            </a:r>
            <a:r>
              <a:rPr lang="en-US" sz="2800" dirty="0"/>
              <a:t>sort </a:t>
            </a:r>
            <a:r>
              <a:rPr lang="en-US" sz="2800" dirty="0" smtClean="0"/>
              <a:t>can be used to discuss and write </a:t>
            </a:r>
            <a:r>
              <a:rPr lang="en-US" sz="2800" dirty="0"/>
              <a:t>about the </a:t>
            </a:r>
            <a:r>
              <a:rPr lang="en-US" sz="2800" dirty="0" smtClean="0"/>
              <a:t>concept.</a:t>
            </a:r>
            <a:endParaRPr lang="en-US" sz="2800" dirty="0"/>
          </a:p>
          <a:p>
            <a:pPr marL="342900" indent="-342900">
              <a:buFontTx/>
              <a:buAutoNum type="arabicPeriod" startAt="4"/>
              <a:defRPr/>
            </a:pPr>
            <a:endParaRPr lang="en-US" dirty="0"/>
          </a:p>
        </p:txBody>
      </p:sp>
      <p:pic>
        <p:nvPicPr>
          <p:cNvPr id="2" name="Picture 1"/>
          <p:cNvPicPr>
            <a:picLocks noChangeAspect="1"/>
          </p:cNvPicPr>
          <p:nvPr/>
        </p:nvPicPr>
        <p:blipFill>
          <a:blip r:embed="rId3" cstate="print"/>
          <a:stretch>
            <a:fillRect/>
          </a:stretch>
        </p:blipFill>
        <p:spPr>
          <a:xfrm>
            <a:off x="304800" y="6130559"/>
            <a:ext cx="2200847" cy="477377"/>
          </a:xfrm>
          <a:prstGeom prst="rect">
            <a:avLst/>
          </a:prstGeom>
        </p:spPr>
      </p:pic>
    </p:spTree>
    <p:extLst>
      <p:ext uri="{BB962C8B-B14F-4D97-AF65-F5344CB8AC3E}">
        <p14:creationId xmlns:p14="http://schemas.microsoft.com/office/powerpoint/2010/main" val="299375116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6114" y="168372"/>
            <a:ext cx="7533167" cy="612217"/>
          </a:xfrm>
        </p:spPr>
        <p:txBody>
          <a:bodyPr/>
          <a:lstStyle/>
          <a:p>
            <a:pPr eaLnBrk="1" hangingPunct="1"/>
            <a:r>
              <a:rPr dirty="0" smtClean="0"/>
              <a:t>Closed Word Sort</a:t>
            </a:r>
            <a:r>
              <a:rPr sz="1800" dirty="0"/>
              <a:t/>
            </a:r>
            <a:br>
              <a:rPr sz="1800" dirty="0"/>
            </a:br>
            <a:endParaRPr sz="2200" dirty="0">
              <a:effectLst/>
            </a:endParaRPr>
          </a:p>
        </p:txBody>
      </p:sp>
      <p:graphicFrame>
        <p:nvGraphicFramePr>
          <p:cNvPr id="657411" name="Group 3"/>
          <p:cNvGraphicFramePr>
            <a:graphicFrameLocks noGrp="1"/>
          </p:cNvGraphicFramePr>
          <p:nvPr>
            <p:ph type="tbl" idx="1"/>
            <p:extLst/>
          </p:nvPr>
        </p:nvGraphicFramePr>
        <p:xfrm>
          <a:off x="318753" y="1674254"/>
          <a:ext cx="7897968" cy="4324625"/>
        </p:xfrm>
        <a:graphic>
          <a:graphicData uri="http://schemas.openxmlformats.org/drawingml/2006/table">
            <a:tbl>
              <a:tblPr/>
              <a:tblGrid>
                <a:gridCol w="2526003"/>
                <a:gridCol w="2492322"/>
                <a:gridCol w="2879643"/>
              </a:tblGrid>
              <a:tr h="8605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Language that describes Uranus</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Language that describes Gaea</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Language that describes Chaos</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Word(s)         Evidence</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Word(s)        Evidence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107" charset="-128"/>
                          <a:cs typeface="ＭＳ Ｐゴシック" pitchFamily="-107" charset="-128"/>
                        </a:rPr>
                        <a:t>Word(s)         Evidence</a:t>
                      </a:r>
                      <a:endParaRPr kumimoji="0" lang="en-US" sz="2000" b="0" i="0" u="none" strike="noStrike" cap="none" normalizeH="0" baseline="0" dirty="0">
                        <a:ln>
                          <a:noFill/>
                        </a:ln>
                        <a:solidFill>
                          <a:schemeClr val="tx1"/>
                        </a:solidFill>
                        <a:effectLst/>
                        <a:latin typeface="+mn-lt"/>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9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Straight Connector 5"/>
          <p:cNvCxnSpPr/>
          <p:nvPr/>
        </p:nvCxnSpPr>
        <p:spPr>
          <a:xfrm>
            <a:off x="1449659" y="2542478"/>
            <a:ext cx="22302" cy="3501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90010" y="2564779"/>
            <a:ext cx="22303" cy="3434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92994" y="2542478"/>
            <a:ext cx="21445" cy="3507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lgn="r">
              <a:defRPr/>
            </a:pPr>
            <a:fld id="{EE2D15F3-2B79-4C12-8818-4DC0332F51BF}" type="slidenum">
              <a:rPr lang="en-US" smtClean="0"/>
              <a:pPr algn="r">
                <a:defRPr/>
              </a:pPr>
              <a:t>88</a:t>
            </a:fld>
            <a:endParaRPr lang="en-US" dirty="0"/>
          </a:p>
        </p:txBody>
      </p:sp>
      <p:sp>
        <p:nvSpPr>
          <p:cNvPr id="17" name="TextBox 16"/>
          <p:cNvSpPr txBox="1"/>
          <p:nvPr/>
        </p:nvSpPr>
        <p:spPr>
          <a:xfrm>
            <a:off x="7705239" y="5574850"/>
            <a:ext cx="628650" cy="300082"/>
          </a:xfrm>
          <a:prstGeom prst="rect">
            <a:avLst/>
          </a:prstGeom>
          <a:noFill/>
        </p:spPr>
        <p:txBody>
          <a:bodyPr wrap="square" rtlCol="0">
            <a:spAutoFit/>
          </a:bodyPr>
          <a:lstStyle/>
          <a:p>
            <a:pPr algn="ctr"/>
            <a:endParaRPr lang="en-US" sz="1350" dirty="0"/>
          </a:p>
        </p:txBody>
      </p:sp>
      <p:sp>
        <p:nvSpPr>
          <p:cNvPr id="12" name="TextBox 11"/>
          <p:cNvSpPr txBox="1"/>
          <p:nvPr/>
        </p:nvSpPr>
        <p:spPr>
          <a:xfrm>
            <a:off x="283087" y="6090268"/>
            <a:ext cx="4113755" cy="415498"/>
          </a:xfrm>
          <a:prstGeom prst="rect">
            <a:avLst/>
          </a:prstGeom>
          <a:noFill/>
        </p:spPr>
        <p:txBody>
          <a:bodyPr wrap="none" rtlCol="0">
            <a:spAutoFit/>
          </a:bodyPr>
          <a:lstStyle/>
          <a:p>
            <a:r>
              <a:rPr lang="en-US" sz="2100" dirty="0" smtClean="0"/>
              <a:t>Words can be used  more than once</a:t>
            </a:r>
            <a:endParaRPr lang="en-US" sz="2100" dirty="0"/>
          </a:p>
        </p:txBody>
      </p:sp>
      <p:sp>
        <p:nvSpPr>
          <p:cNvPr id="22" name="TextBox 21"/>
          <p:cNvSpPr txBox="1"/>
          <p:nvPr/>
        </p:nvSpPr>
        <p:spPr>
          <a:xfrm>
            <a:off x="203200" y="735980"/>
            <a:ext cx="9231086" cy="738664"/>
          </a:xfrm>
          <a:prstGeom prst="rect">
            <a:avLst/>
          </a:prstGeom>
          <a:noFill/>
        </p:spPr>
        <p:txBody>
          <a:bodyPr wrap="square" rtlCol="0">
            <a:spAutoFit/>
          </a:bodyPr>
          <a:lstStyle/>
          <a:p>
            <a:r>
              <a:rPr lang="en-US" sz="2100" dirty="0" smtClean="0"/>
              <a:t>Word Bank: confused mass, shapeless, vast, overarching, deity, omnipresence, revered, veneration, melancholy, chaste, refined, life-sustaining</a:t>
            </a:r>
            <a:endParaRPr lang="en-US" sz="2100" dirty="0"/>
          </a:p>
        </p:txBody>
      </p:sp>
      <p:pic>
        <p:nvPicPr>
          <p:cNvPr id="13" name="Picture 2"/>
          <p:cNvPicPr preferRelativeResize="0">
            <a:picLocks noChangeArrowheads="1"/>
          </p:cNvPicPr>
          <p:nvPr/>
        </p:nvPicPr>
        <p:blipFill>
          <a:blip r:embed="rId3" cstate="print"/>
          <a:srcRect/>
          <a:stretch>
            <a:fillRect/>
          </a:stretch>
        </p:blipFill>
        <p:spPr bwMode="auto">
          <a:xfrm>
            <a:off x="7452815" y="5270789"/>
            <a:ext cx="948235" cy="1033272"/>
          </a:xfrm>
          <a:prstGeom prst="rect">
            <a:avLst/>
          </a:prstGeom>
          <a:noFill/>
          <a:ln w="9525">
            <a:noFill/>
            <a:miter lim="800000"/>
            <a:headEnd/>
            <a:tailEnd/>
          </a:ln>
        </p:spPr>
      </p:pic>
      <p:sp>
        <p:nvSpPr>
          <p:cNvPr id="14" name="TextBox 13"/>
          <p:cNvSpPr txBox="1"/>
          <p:nvPr/>
        </p:nvSpPr>
        <p:spPr>
          <a:xfrm>
            <a:off x="7347608" y="5304197"/>
            <a:ext cx="1045651" cy="369332"/>
          </a:xfrm>
          <a:prstGeom prst="rect">
            <a:avLst/>
          </a:prstGeom>
          <a:noFill/>
        </p:spPr>
        <p:txBody>
          <a:bodyPr wrap="square" rtlCol="0">
            <a:spAutoFit/>
          </a:bodyPr>
          <a:lstStyle/>
          <a:p>
            <a:pPr algn="ctr"/>
            <a:r>
              <a:rPr lang="en-US" dirty="0" smtClean="0"/>
              <a:t> Page 46 </a:t>
            </a:r>
            <a:endParaRPr lang="en-US" dirty="0"/>
          </a:p>
        </p:txBody>
      </p:sp>
    </p:spTree>
    <p:extLst>
      <p:ext uri="{BB962C8B-B14F-4D97-AF65-F5344CB8AC3E}">
        <p14:creationId xmlns:p14="http://schemas.microsoft.com/office/powerpoint/2010/main" val="1452629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02168" y="927408"/>
            <a:ext cx="7114479" cy="762000"/>
          </a:xfrm>
        </p:spPr>
        <p:txBody>
          <a:bodyPr>
            <a:noAutofit/>
          </a:bodyPr>
          <a:lstStyle/>
          <a:p>
            <a:pPr eaLnBrk="1" hangingPunct="1">
              <a:defRPr/>
            </a:pPr>
            <a:r>
              <a:rPr lang="en-US" sz="3600" dirty="0" smtClean="0">
                <a:effectLst/>
              </a:rPr>
              <a:t>G</a:t>
            </a:r>
            <a:r>
              <a:rPr sz="3600" dirty="0" smtClean="0">
                <a:effectLst/>
              </a:rPr>
              <a:t>eography word sort</a:t>
            </a:r>
            <a:r>
              <a:rPr sz="3600" dirty="0"/>
              <a:t/>
            </a:r>
            <a:br>
              <a:rPr sz="3600" dirty="0"/>
            </a:br>
            <a:endParaRPr sz="4400" dirty="0"/>
          </a:p>
        </p:txBody>
      </p:sp>
      <p:graphicFrame>
        <p:nvGraphicFramePr>
          <p:cNvPr id="291867" name="Group 27"/>
          <p:cNvGraphicFramePr>
            <a:graphicFrameLocks noGrp="1"/>
          </p:cNvGraphicFramePr>
          <p:nvPr>
            <p:ph idx="4294967295"/>
            <p:extLst>
              <p:ext uri="{D42A27DB-BD31-4B8C-83A1-F6EECF244321}">
                <p14:modId xmlns:p14="http://schemas.microsoft.com/office/powerpoint/2010/main" val="1672959642"/>
              </p:ext>
            </p:extLst>
          </p:nvPr>
        </p:nvGraphicFramePr>
        <p:xfrm>
          <a:off x="533400" y="1825625"/>
          <a:ext cx="7981950" cy="3736848"/>
        </p:xfrm>
        <a:graphic>
          <a:graphicData uri="http://schemas.openxmlformats.org/drawingml/2006/table">
            <a:tbl>
              <a:tblPr/>
              <a:tblGrid>
                <a:gridCol w="2724150"/>
                <a:gridCol w="2628900"/>
                <a:gridCol w="26289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plateau</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tundra</a:t>
                      </a:r>
                      <a:endParaRPr kumimoji="0" lang="en-US" sz="40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1200" dirty="0" smtClean="0">
                          <a:solidFill>
                            <a:schemeClr val="tx1"/>
                          </a:solidFill>
                          <a:effectLst/>
                          <a:latin typeface="+mn-lt"/>
                          <a:ea typeface="+mn-ea"/>
                          <a:cs typeface="+mn-cs"/>
                        </a:rPr>
                        <a:t>swamp</a:t>
                      </a:r>
                      <a:endParaRPr kumimoji="0" lang="en-US" sz="40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3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1200" dirty="0" smtClean="0">
                          <a:solidFill>
                            <a:schemeClr val="tx1"/>
                          </a:solidFill>
                          <a:effectLst/>
                          <a:latin typeface="+mn-lt"/>
                          <a:ea typeface="+mn-ea"/>
                          <a:cs typeface="+mn-cs"/>
                        </a:rPr>
                        <a:t>tributary</a:t>
                      </a:r>
                      <a:endParaRPr kumimoji="0" lang="en-US" sz="40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isthmus</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savanna</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 oasis</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peninsula</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 mesa</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r>
                        <a:rPr lang="en-US" sz="2800" kern="1200" dirty="0" smtClean="0">
                          <a:solidFill>
                            <a:schemeClr val="tx1"/>
                          </a:solidFill>
                          <a:effectLst/>
                          <a:latin typeface="+mn-lt"/>
                          <a:ea typeface="+mn-ea"/>
                          <a:cs typeface="+mn-cs"/>
                        </a:rPr>
                        <a:t>fjord</a:t>
                      </a:r>
                      <a:endParaRPr lang="en-US" sz="2800" dirty="0"/>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800" kern="1200" dirty="0" smtClean="0">
                          <a:solidFill>
                            <a:schemeClr val="tx1"/>
                          </a:solidFill>
                          <a:effectLst/>
                          <a:latin typeface="+mn-lt"/>
                          <a:ea typeface="+mn-ea"/>
                          <a:cs typeface="+mn-cs"/>
                        </a:rPr>
                        <a:t>steppe</a:t>
                      </a:r>
                      <a:endParaRPr lang="en-US" sz="2800" dirty="0"/>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800" kern="1200" dirty="0" smtClean="0">
                          <a:solidFill>
                            <a:schemeClr val="tx1"/>
                          </a:solidFill>
                          <a:effectLst/>
                          <a:latin typeface="+mn-lt"/>
                          <a:ea typeface="+mn-ea"/>
                          <a:cs typeface="+mn-cs"/>
                        </a:rPr>
                        <a:t>strait</a:t>
                      </a:r>
                      <a:endPar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endParaRP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4294967295"/>
          </p:nvPr>
        </p:nvSpPr>
        <p:spPr>
          <a:xfrm>
            <a:off x="8061846" y="6187301"/>
            <a:ext cx="476250" cy="365125"/>
          </a:xfrm>
          <a:prstGeom prst="rect">
            <a:avLst/>
          </a:prstGeom>
        </p:spPr>
        <p:txBody>
          <a:bodyPr/>
          <a:lstStyle/>
          <a:p>
            <a:pPr>
              <a:defRPr/>
            </a:pPr>
            <a:fld id="{EE2D15F3-2B79-4C12-8818-4DC0332F51BF}" type="slidenum">
              <a:rPr lang="en-US" smtClean="0"/>
              <a:pPr>
                <a:defRPr/>
              </a:pPr>
              <a:t>89</a:t>
            </a:fld>
            <a:endParaRPr lang="en-US" dirty="0"/>
          </a:p>
        </p:txBody>
      </p:sp>
      <p:sp>
        <p:nvSpPr>
          <p:cNvPr id="6" name="TextBox 5"/>
          <p:cNvSpPr txBox="1"/>
          <p:nvPr/>
        </p:nvSpPr>
        <p:spPr>
          <a:xfrm>
            <a:off x="521700" y="7203"/>
            <a:ext cx="8419100" cy="830997"/>
          </a:xfrm>
          <a:prstGeom prst="rect">
            <a:avLst/>
          </a:prstGeom>
          <a:noFill/>
        </p:spPr>
        <p:txBody>
          <a:bodyPr wrap="square" rtlCol="0">
            <a:spAutoFit/>
          </a:bodyPr>
          <a:lstStyle/>
          <a:p>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Open Word </a:t>
            </a:r>
            <a:r>
              <a:rPr lang="en-US" sz="48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Sort Example</a:t>
            </a:r>
            <a:endPar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pic>
        <p:nvPicPr>
          <p:cNvPr id="2" name="Picture 1"/>
          <p:cNvPicPr>
            <a:picLocks noChangeAspect="1"/>
          </p:cNvPicPr>
          <p:nvPr/>
        </p:nvPicPr>
        <p:blipFill>
          <a:blip r:embed="rId3" cstate="print"/>
          <a:stretch>
            <a:fillRect/>
          </a:stretch>
        </p:blipFill>
        <p:spPr>
          <a:xfrm>
            <a:off x="521700" y="6051191"/>
            <a:ext cx="2200847" cy="487722"/>
          </a:xfrm>
          <a:prstGeom prst="rect">
            <a:avLst/>
          </a:prstGeom>
        </p:spPr>
      </p:pic>
      <p:pic>
        <p:nvPicPr>
          <p:cNvPr id="7" name="Picture 2"/>
          <p:cNvPicPr preferRelativeResize="0">
            <a:picLocks noChangeArrowheads="1"/>
          </p:cNvPicPr>
          <p:nvPr/>
        </p:nvPicPr>
        <p:blipFill>
          <a:blip r:embed="rId4" cstate="print"/>
          <a:srcRect/>
          <a:stretch>
            <a:fillRect/>
          </a:stretch>
        </p:blipFill>
        <p:spPr bwMode="auto">
          <a:xfrm>
            <a:off x="7452815" y="5270789"/>
            <a:ext cx="948235" cy="1033272"/>
          </a:xfrm>
          <a:prstGeom prst="rect">
            <a:avLst/>
          </a:prstGeom>
          <a:noFill/>
          <a:ln w="9525">
            <a:noFill/>
            <a:miter lim="800000"/>
            <a:headEnd/>
            <a:tailEnd/>
          </a:ln>
        </p:spPr>
      </p:pic>
      <p:sp>
        <p:nvSpPr>
          <p:cNvPr id="8" name="TextBox 7"/>
          <p:cNvSpPr txBox="1"/>
          <p:nvPr/>
        </p:nvSpPr>
        <p:spPr>
          <a:xfrm>
            <a:off x="7347608" y="5304197"/>
            <a:ext cx="1045651" cy="369332"/>
          </a:xfrm>
          <a:prstGeom prst="rect">
            <a:avLst/>
          </a:prstGeom>
          <a:noFill/>
        </p:spPr>
        <p:txBody>
          <a:bodyPr wrap="square" rtlCol="0">
            <a:spAutoFit/>
          </a:bodyPr>
          <a:lstStyle/>
          <a:p>
            <a:pPr algn="ctr"/>
            <a:r>
              <a:rPr lang="en-US" dirty="0" smtClean="0"/>
              <a:t> Page 46 </a:t>
            </a:r>
            <a:endParaRPr lang="en-US" dirty="0"/>
          </a:p>
        </p:txBody>
      </p:sp>
    </p:spTree>
    <p:extLst>
      <p:ext uri="{BB962C8B-B14F-4D97-AF65-F5344CB8AC3E}">
        <p14:creationId xmlns:p14="http://schemas.microsoft.com/office/powerpoint/2010/main" val="15113459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Relationships and Connections Among Words</a:t>
            </a:r>
            <a:endParaRPr lang="en-US" dirty="0"/>
          </a:p>
        </p:txBody>
      </p:sp>
      <p:sp>
        <p:nvSpPr>
          <p:cNvPr id="5" name="Slide Number Placeholder 4"/>
          <p:cNvSpPr>
            <a:spLocks noGrp="1"/>
          </p:cNvSpPr>
          <p:nvPr>
            <p:ph type="sldNum" sz="quarter" idx="12"/>
          </p:nvPr>
        </p:nvSpPr>
        <p:spPr>
          <a:prstGeom prst="rect">
            <a:avLst/>
          </a:prstGeom>
        </p:spPr>
        <p:txBody>
          <a:bodyPr/>
          <a:lstStyle/>
          <a:p>
            <a:fld id="{95C78F6C-5F37-4841-ACBE-E9209F23264D}" type="slidenum">
              <a:rPr lang="en-US" smtClean="0"/>
              <a:pPr/>
              <a:t>90</a:t>
            </a:fld>
            <a:endParaRPr lang="en-US" dirty="0"/>
          </a:p>
        </p:txBody>
      </p:sp>
      <p:sp>
        <p:nvSpPr>
          <p:cNvPr id="6" name="TextBox 5"/>
          <p:cNvSpPr txBox="1"/>
          <p:nvPr/>
        </p:nvSpPr>
        <p:spPr>
          <a:xfrm>
            <a:off x="464024" y="1510987"/>
            <a:ext cx="7983087" cy="3631763"/>
          </a:xfrm>
          <a:prstGeom prst="rect">
            <a:avLst/>
          </a:prstGeom>
          <a:noFill/>
        </p:spPr>
        <p:txBody>
          <a:bodyPr wrap="square" rtlCol="0">
            <a:spAutoFit/>
          </a:bodyPr>
          <a:lstStyle/>
          <a:p>
            <a:r>
              <a:rPr lang="en-US" sz="2800" dirty="0" smtClean="0"/>
              <a:t>As you view the video, jot down in your notes the supports the teacher uses to help all students be successful. </a:t>
            </a:r>
          </a:p>
          <a:p>
            <a:endParaRPr lang="en-US" sz="2400" dirty="0" smtClean="0"/>
          </a:p>
          <a:p>
            <a:pPr marL="457200" indent="-457200">
              <a:buFont typeface="+mj-lt"/>
              <a:buAutoNum type="arabicPeriod"/>
            </a:pPr>
            <a:r>
              <a:rPr lang="en-US" sz="2600" dirty="0" smtClean="0"/>
              <a:t>What </a:t>
            </a:r>
            <a:r>
              <a:rPr lang="en-US" sz="2600" dirty="0"/>
              <a:t>did you notice about the strategies she used to push the learning </a:t>
            </a:r>
            <a:r>
              <a:rPr lang="en-US" sz="2600" dirty="0" smtClean="0"/>
              <a:t>forward </a:t>
            </a:r>
            <a:r>
              <a:rPr lang="en-US" sz="2600" dirty="0"/>
              <a:t>for her students? </a:t>
            </a:r>
          </a:p>
          <a:p>
            <a:pPr marL="457200" indent="-457200">
              <a:buFont typeface="+mj-lt"/>
              <a:buAutoNum type="arabicPeriod"/>
            </a:pPr>
            <a:r>
              <a:rPr lang="en-US" sz="2600" dirty="0" smtClean="0"/>
              <a:t>What </a:t>
            </a:r>
            <a:r>
              <a:rPr lang="en-US" sz="2600" dirty="0"/>
              <a:t>planning needed to happen prior to this lesson to set students up </a:t>
            </a:r>
            <a:r>
              <a:rPr lang="en-US" sz="2600" dirty="0" smtClean="0"/>
              <a:t>for </a:t>
            </a:r>
            <a:r>
              <a:rPr lang="en-US" sz="2600" dirty="0"/>
              <a:t>success?</a:t>
            </a:r>
          </a:p>
          <a:p>
            <a:endParaRPr lang="en-US" dirty="0"/>
          </a:p>
        </p:txBody>
      </p:sp>
      <p:pic>
        <p:nvPicPr>
          <p:cNvPr id="8" name="Picture 7"/>
          <p:cNvPicPr>
            <a:picLocks noChangeAspect="1"/>
          </p:cNvPicPr>
          <p:nvPr/>
        </p:nvPicPr>
        <p:blipFill>
          <a:blip r:embed="rId3" cstate="print"/>
          <a:stretch>
            <a:fillRect/>
          </a:stretch>
        </p:blipFill>
        <p:spPr>
          <a:xfrm>
            <a:off x="384048" y="6069178"/>
            <a:ext cx="2200847" cy="487722"/>
          </a:xfrm>
          <a:prstGeom prst="rect">
            <a:avLst/>
          </a:prstGeom>
        </p:spPr>
      </p:pic>
      <p:sp>
        <p:nvSpPr>
          <p:cNvPr id="7" name="TextBox 6"/>
          <p:cNvSpPr txBox="1"/>
          <p:nvPr/>
        </p:nvSpPr>
        <p:spPr>
          <a:xfrm>
            <a:off x="126709" y="5533542"/>
            <a:ext cx="6936058" cy="430887"/>
          </a:xfrm>
          <a:prstGeom prst="rect">
            <a:avLst/>
          </a:prstGeom>
          <a:noFill/>
        </p:spPr>
        <p:txBody>
          <a:bodyPr wrap="square" rtlCol="0">
            <a:spAutoFit/>
          </a:bodyPr>
          <a:lstStyle/>
          <a:p>
            <a:r>
              <a:rPr lang="en-US" dirty="0" smtClean="0"/>
              <a:t>The </a:t>
            </a:r>
            <a:r>
              <a:rPr lang="en-US" sz="2200" dirty="0" smtClean="0"/>
              <a:t>video</a:t>
            </a:r>
            <a:r>
              <a:rPr lang="en-US" dirty="0" smtClean="0"/>
              <a:t> can be found here: </a:t>
            </a:r>
            <a:r>
              <a:rPr lang="en-US" dirty="0" smtClean="0">
                <a:hlinkClick r:id="rId4"/>
              </a:rPr>
              <a:t>http://vimeo.com/84900192</a:t>
            </a:r>
            <a:r>
              <a:rPr lang="en-US" dirty="0" smtClean="0"/>
              <a:t>  </a:t>
            </a:r>
            <a:endParaRPr lang="en-US" dirty="0"/>
          </a:p>
        </p:txBody>
      </p:sp>
      <p:pic>
        <p:nvPicPr>
          <p:cNvPr id="11" name="Picture 2"/>
          <p:cNvPicPr preferRelativeResize="0">
            <a:picLocks noChangeArrowheads="1"/>
          </p:cNvPicPr>
          <p:nvPr/>
        </p:nvPicPr>
        <p:blipFill>
          <a:blip r:embed="rId5" cstate="print"/>
          <a:srcRect/>
          <a:stretch>
            <a:fillRect/>
          </a:stretch>
        </p:blipFill>
        <p:spPr bwMode="auto">
          <a:xfrm>
            <a:off x="7357813" y="4606067"/>
            <a:ext cx="948235" cy="1033272"/>
          </a:xfrm>
          <a:prstGeom prst="rect">
            <a:avLst/>
          </a:prstGeom>
          <a:noFill/>
          <a:ln w="9525">
            <a:noFill/>
            <a:miter lim="800000"/>
            <a:headEnd/>
            <a:tailEnd/>
          </a:ln>
        </p:spPr>
      </p:pic>
      <p:sp>
        <p:nvSpPr>
          <p:cNvPr id="3" name="TextBox 2"/>
          <p:cNvSpPr txBox="1"/>
          <p:nvPr/>
        </p:nvSpPr>
        <p:spPr>
          <a:xfrm>
            <a:off x="7352575" y="4711863"/>
            <a:ext cx="953473" cy="369332"/>
          </a:xfrm>
          <a:prstGeom prst="rect">
            <a:avLst/>
          </a:prstGeom>
          <a:noFill/>
        </p:spPr>
        <p:txBody>
          <a:bodyPr wrap="square" rtlCol="0">
            <a:spAutoFit/>
          </a:bodyPr>
          <a:lstStyle/>
          <a:p>
            <a:r>
              <a:rPr lang="en-US" dirty="0" smtClean="0"/>
              <a:t>Page 48</a:t>
            </a:r>
            <a:endParaRPr lang="en-US" dirty="0"/>
          </a:p>
        </p:txBody>
      </p:sp>
    </p:spTree>
    <p:extLst>
      <p:ext uri="{BB962C8B-B14F-4D97-AF65-F5344CB8AC3E}">
        <p14:creationId xmlns:p14="http://schemas.microsoft.com/office/powerpoint/2010/main" val="22433018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2" name="Footer Placeholder 1"/>
          <p:cNvSpPr>
            <a:spLocks noGrp="1"/>
          </p:cNvSpPr>
          <p:nvPr>
            <p:ph type="ftr" sz="quarter" idx="11"/>
          </p:nvPr>
        </p:nvSpPr>
        <p:spPr>
          <a:xfrm>
            <a:off x="381000" y="6074282"/>
            <a:ext cx="2203704" cy="484632"/>
          </a:xfrm>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873994738"/>
              </p:ext>
            </p:extLst>
          </p:nvPr>
        </p:nvGraphicFramePr>
        <p:xfrm>
          <a:off x="0" y="950976"/>
          <a:ext cx="8467344" cy="484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94813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normAutofit/>
          </a:bodyPr>
          <a:lstStyle/>
          <a:p>
            <a:r>
              <a:rPr lang="en-US" dirty="0" smtClean="0"/>
              <a:t>Activity </a:t>
            </a:r>
            <a:r>
              <a:rPr lang="en-US" dirty="0"/>
              <a:t>7</a:t>
            </a:r>
            <a:endParaRPr lang="en-US" dirty="0" smtClean="0"/>
          </a:p>
        </p:txBody>
      </p:sp>
      <p:sp>
        <p:nvSpPr>
          <p:cNvPr id="4" name="Text Placeholder 3"/>
          <p:cNvSpPr>
            <a:spLocks noGrp="1"/>
          </p:cNvSpPr>
          <p:nvPr>
            <p:ph type="body" idx="1"/>
          </p:nvPr>
        </p:nvSpPr>
        <p:spPr>
          <a:xfrm>
            <a:off x="623888" y="4257858"/>
            <a:ext cx="7886700" cy="1151084"/>
          </a:xfrm>
        </p:spPr>
        <p:txBody>
          <a:bodyPr/>
          <a:lstStyle/>
          <a:p>
            <a:r>
              <a:rPr lang="en-US" sz="3200" dirty="0" smtClean="0">
                <a:solidFill>
                  <a:schemeClr val="tx1"/>
                </a:solidFill>
              </a:rPr>
              <a:t>Universal Design for Learning</a:t>
            </a:r>
          </a:p>
          <a:p>
            <a:endParaRPr lang="en-US" dirty="0"/>
          </a:p>
        </p:txBody>
      </p:sp>
      <p:sp>
        <p:nvSpPr>
          <p:cNvPr id="6" name="Slide Number Placeholder 5"/>
          <p:cNvSpPr>
            <a:spLocks noGrp="1"/>
          </p:cNvSpPr>
          <p:nvPr>
            <p:ph type="sldNum" sz="quarter" idx="4294967295"/>
          </p:nvPr>
        </p:nvSpPr>
        <p:spPr>
          <a:xfrm>
            <a:off x="8034338" y="6159706"/>
            <a:ext cx="476250" cy="365125"/>
          </a:xfrm>
          <a:prstGeom prst="rect">
            <a:avLst/>
          </a:prstGeom>
        </p:spPr>
        <p:txBody>
          <a:bodyPr/>
          <a:lstStyle/>
          <a:p>
            <a:fld id="{EE3D4692-A625-460F-A072-DE10EEAA5719}" type="slidenum">
              <a:rPr lang="en-US" smtClean="0"/>
              <a:pPr/>
              <a:t>91</a:t>
            </a:fld>
            <a:endParaRPr lang="en-US" dirty="0"/>
          </a:p>
        </p:txBody>
      </p:sp>
    </p:spTree>
    <p:extLst>
      <p:ext uri="{BB962C8B-B14F-4D97-AF65-F5344CB8AC3E}">
        <p14:creationId xmlns:p14="http://schemas.microsoft.com/office/powerpoint/2010/main" val="12896004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2113" y="228600"/>
            <a:ext cx="7405333" cy="1066800"/>
          </a:xfrm>
        </p:spPr>
        <p:txBody>
          <a:bodyPr>
            <a:normAutofit fontScale="90000"/>
          </a:bodyPr>
          <a:lstStyle/>
          <a:p>
            <a:r>
              <a:rPr lang="en-US" dirty="0" smtClean="0"/>
              <a:t>Activity 7: Viewing and Discussing Lessons with UDL Supports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92</a:t>
            </a:fld>
            <a:endParaRPr lang="en-US" dirty="0"/>
          </a:p>
        </p:txBody>
      </p:sp>
      <p:graphicFrame>
        <p:nvGraphicFramePr>
          <p:cNvPr id="8" name="Table 7"/>
          <p:cNvGraphicFramePr>
            <a:graphicFrameLocks noGrp="1"/>
          </p:cNvGraphicFramePr>
          <p:nvPr>
            <p:extLst/>
          </p:nvPr>
        </p:nvGraphicFramePr>
        <p:xfrm>
          <a:off x="1128385" y="1896456"/>
          <a:ext cx="6964055" cy="3366553"/>
        </p:xfrm>
        <a:graphic>
          <a:graphicData uri="http://schemas.openxmlformats.org/drawingml/2006/table">
            <a:tbl>
              <a:tblPr firstRow="1" bandRow="1">
                <a:tableStyleId>{F5AB1C69-6EDB-4FF4-983F-18BD219EF322}</a:tableStyleId>
              </a:tblPr>
              <a:tblGrid>
                <a:gridCol w="6964055"/>
              </a:tblGrid>
              <a:tr h="389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Activity 7: Examining UDL Supports in Lessons</a:t>
                      </a:r>
                      <a:endParaRPr kumimoji="0" lang="en-US" sz="2400" b="0" i="0" u="none" strike="noStrike" cap="none" normalizeH="0" baseline="0" dirty="0" smtClean="0">
                        <a:ln>
                          <a:noFill/>
                        </a:ln>
                        <a:solidFill>
                          <a:srgbClr val="FFFFFF"/>
                        </a:solidFill>
                        <a:effectLst/>
                        <a:latin typeface="Calibri" charset="0"/>
                      </a:endParaRPr>
                    </a:p>
                  </a:txBody>
                  <a:tcPr anchor="ctr"/>
                </a:tc>
              </a:tr>
              <a:tr h="2909353">
                <a:tc>
                  <a:txBody>
                    <a:bodyPr/>
                    <a:lstStyle/>
                    <a:p>
                      <a:pPr marL="457200" marR="0" lvl="0" indent="-457200" algn="l" defTabSz="914400" rtl="0" eaLnBrk="1" fontAlgn="base" latinLnBrk="0" hangingPunct="1">
                        <a:lnSpc>
                          <a:spcPct val="100000"/>
                        </a:lnSpc>
                        <a:spcBef>
                          <a:spcPts val="1200"/>
                        </a:spcBef>
                        <a:spcAft>
                          <a:spcPts val="600"/>
                        </a:spcAft>
                        <a:buClrTx/>
                        <a:buSzTx/>
                        <a:buFontTx/>
                        <a:buAutoNum type="arabicPeriod"/>
                        <a:tabLst/>
                        <a:defRPr/>
                      </a:pPr>
                      <a:r>
                        <a:rPr kumimoji="0" lang="en-US" sz="2400" u="none" strike="noStrike" kern="1200" cap="none" normalizeH="0" baseline="0" dirty="0" smtClean="0">
                          <a:ln>
                            <a:noFill/>
                          </a:ln>
                          <a:effectLst/>
                        </a:rPr>
                        <a:t>View the video and look for UDL supports in the lesson.</a:t>
                      </a:r>
                    </a:p>
                    <a:p>
                      <a:pPr marL="457200" marR="0" lvl="0" indent="-457200" algn="l" defTabSz="914400" rtl="0" eaLnBrk="1" fontAlgn="base" latinLnBrk="0" hangingPunct="1">
                        <a:lnSpc>
                          <a:spcPct val="100000"/>
                        </a:lnSpc>
                        <a:spcBef>
                          <a:spcPts val="1200"/>
                        </a:spcBef>
                        <a:spcAft>
                          <a:spcPts val="600"/>
                        </a:spcAft>
                        <a:buClrTx/>
                        <a:buSzTx/>
                        <a:buFontTx/>
                        <a:buAutoNum type="arabicPeriod"/>
                        <a:tabLst/>
                        <a:defRPr/>
                      </a:pPr>
                      <a:r>
                        <a:rPr kumimoji="0" lang="en-US" sz="2400" u="none" strike="noStrike" kern="1200" cap="none" normalizeH="0" baseline="0" dirty="0" smtClean="0">
                          <a:ln>
                            <a:noFill/>
                          </a:ln>
                          <a:effectLst/>
                        </a:rPr>
                        <a:t>Write down specific supports in the </a:t>
                      </a:r>
                      <a:r>
                        <a:rPr kumimoji="0" lang="en-US" sz="2400" i="1" u="none" strike="noStrike" kern="1200" cap="none" normalizeH="0" baseline="0" dirty="0" smtClean="0">
                          <a:ln>
                            <a:noFill/>
                          </a:ln>
                          <a:effectLst/>
                        </a:rPr>
                        <a:t>notepad</a:t>
                      </a:r>
                      <a:r>
                        <a:rPr kumimoji="0" lang="en-US" sz="2400" i="0" u="none" strike="noStrike" kern="1200" cap="none" normalizeH="0" baseline="0" dirty="0" smtClean="0">
                          <a:ln>
                            <a:noFill/>
                          </a:ln>
                          <a:effectLst/>
                        </a:rPr>
                        <a:t> section of your Participant Guide. </a:t>
                      </a:r>
                      <a:endParaRPr kumimoji="0" lang="en-US" sz="2400" u="none" strike="noStrike" kern="1200" cap="none" normalizeH="0" baseline="0" dirty="0" smtClean="0">
                        <a:ln>
                          <a:noFill/>
                        </a:ln>
                        <a:effectLst/>
                      </a:endParaRPr>
                    </a:p>
                    <a:p>
                      <a:pPr marL="457200" marR="0" lvl="0" indent="-457200" algn="l" defTabSz="914400" rtl="0" eaLnBrk="1" fontAlgn="base" latinLnBrk="0" hangingPunct="1">
                        <a:lnSpc>
                          <a:spcPct val="100000"/>
                        </a:lnSpc>
                        <a:spcBef>
                          <a:spcPts val="1200"/>
                        </a:spcBef>
                        <a:spcAft>
                          <a:spcPts val="600"/>
                        </a:spcAft>
                        <a:buClrTx/>
                        <a:buSzTx/>
                        <a:buFontTx/>
                        <a:buAutoNum type="arabicPeriod"/>
                        <a:tabLst/>
                        <a:defRPr/>
                      </a:pPr>
                      <a:r>
                        <a:rPr kumimoji="0" lang="en-US" sz="2400" u="none" strike="noStrike" kern="1200" cap="none" normalizeH="0" baseline="0" dirty="0" smtClean="0">
                          <a:ln>
                            <a:noFill/>
                          </a:ln>
                          <a:effectLst/>
                        </a:rPr>
                        <a:t>Discuss and share with a table group.</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b="0" i="0" u="none" strike="noStrike" kern="1200" cap="none" normalizeH="0" baseline="0" dirty="0" smtClean="0">
                          <a:ln>
                            <a:noFill/>
                          </a:ln>
                          <a:solidFill>
                            <a:schemeClr val="dk1"/>
                          </a:solidFill>
                          <a:effectLst/>
                          <a:latin typeface="+mn-lt"/>
                          <a:ea typeface="+mn-ea"/>
                          <a:cs typeface="+mn-cs"/>
                          <a:hlinkClick r:id="rId3"/>
                        </a:rPr>
                        <a:t>Text-based Discussion Video</a:t>
                      </a:r>
                      <a:endParaRPr kumimoji="0" lang="en-US" sz="2400" b="0" i="0" u="none" strike="noStrike" kern="1200" cap="none" normalizeH="0" baseline="0" dirty="0" smtClean="0">
                        <a:ln>
                          <a:noFill/>
                        </a:ln>
                        <a:solidFill>
                          <a:schemeClr val="dk1"/>
                        </a:solidFill>
                        <a:effectLst/>
                        <a:latin typeface="+mn-lt"/>
                        <a:ea typeface="+mn-ea"/>
                        <a:cs typeface="+mn-cs"/>
                      </a:endParaRPr>
                    </a:p>
                  </a:txBody>
                  <a:tcPr/>
                </a:tc>
              </a:tr>
            </a:tbl>
          </a:graphicData>
        </a:graphic>
      </p:graphicFrame>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130626" y="116112"/>
            <a:ext cx="858190" cy="145732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700" y="4260655"/>
            <a:ext cx="1828571" cy="1828571"/>
          </a:xfrm>
          <a:prstGeom prst="rect">
            <a:avLst/>
          </a:prstGeom>
        </p:spPr>
      </p:pic>
      <p:sp>
        <p:nvSpPr>
          <p:cNvPr id="10" name="TextBox 9"/>
          <p:cNvSpPr txBox="1"/>
          <p:nvPr/>
        </p:nvSpPr>
        <p:spPr>
          <a:xfrm>
            <a:off x="6504711" y="4759034"/>
            <a:ext cx="1517073" cy="400110"/>
          </a:xfrm>
          <a:prstGeom prst="rect">
            <a:avLst/>
          </a:prstGeom>
          <a:noFill/>
        </p:spPr>
        <p:txBody>
          <a:bodyPr wrap="square" rtlCol="0">
            <a:spAutoFit/>
          </a:bodyPr>
          <a:lstStyle/>
          <a:p>
            <a:r>
              <a:rPr lang="en-US" sz="2000" dirty="0" smtClean="0"/>
              <a:t>Page  63</a:t>
            </a:r>
            <a:endParaRPr lang="en-US" sz="2000" dirty="0"/>
          </a:p>
        </p:txBody>
      </p:sp>
    </p:spTree>
    <p:extLst>
      <p:ext uri="{BB962C8B-B14F-4D97-AF65-F5344CB8AC3E}">
        <p14:creationId xmlns:p14="http://schemas.microsoft.com/office/powerpoint/2010/main" val="9655915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039100" y="6356351"/>
            <a:ext cx="476250" cy="365125"/>
          </a:xfrm>
          <a:prstGeom prst="rect">
            <a:avLst/>
          </a:prstGeom>
        </p:spPr>
        <p:txBody>
          <a:bodyPr/>
          <a:lstStyle/>
          <a:p>
            <a:pPr>
              <a:defRPr/>
            </a:pPr>
            <a:fld id="{BD5E304E-F6DC-4AEC-9730-E93F44083B6C}" type="slidenum">
              <a:rPr lang="en-US" smtClean="0"/>
              <a:pPr>
                <a:defRPr/>
              </a:pPr>
              <a:t>65</a:t>
            </a:fld>
            <a:endParaRPr lang="en-US" dirty="0"/>
          </a:p>
        </p:txBody>
      </p:sp>
      <p:sp>
        <p:nvSpPr>
          <p:cNvPr id="45059" name="TextBox 3"/>
          <p:cNvSpPr txBox="1">
            <a:spLocks noChangeArrowheads="1"/>
          </p:cNvSpPr>
          <p:nvPr/>
        </p:nvSpPr>
        <p:spPr bwMode="auto">
          <a:xfrm>
            <a:off x="304800" y="228600"/>
            <a:ext cx="8839200" cy="4308872"/>
          </a:xfrm>
          <a:prstGeom prst="rect">
            <a:avLst/>
          </a:prstGeom>
          <a:noFill/>
          <a:ln w="9525">
            <a:noFill/>
            <a:miter lim="800000"/>
            <a:headEnd/>
            <a:tailEnd/>
          </a:ln>
        </p:spPr>
        <p:txBody>
          <a:bodyPr>
            <a:spAutoFit/>
          </a:bodyPr>
          <a:lstStyle/>
          <a:p>
            <a:pPr defTabSz="914363">
              <a:lnSpc>
                <a:spcPct val="90000"/>
              </a:lnSpc>
              <a:spcBef>
                <a:spcPct val="0"/>
              </a:spcBef>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The BIG Question from </a:t>
            </a:r>
            <a:endPar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a:p>
            <a:pPr defTabSz="914363">
              <a:lnSpc>
                <a:spcPct val="90000"/>
              </a:lnSpc>
              <a:spcBef>
                <a:spcPct val="0"/>
              </a:spcBef>
              <a:defRPr/>
            </a:pPr>
            <a:r>
              <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Anchor </a:t>
            </a: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Reading Standard 10: </a:t>
            </a:r>
          </a:p>
          <a:p>
            <a:pPr>
              <a:defRPr/>
            </a:pPr>
            <a:endParaRPr lang="en-US" sz="3400" dirty="0">
              <a:solidFill>
                <a:srgbClr val="CC3300"/>
              </a:solidFill>
              <a:latin typeface="+mj-lt"/>
            </a:endParaRPr>
          </a:p>
          <a:p>
            <a:pPr>
              <a:defRPr/>
            </a:pPr>
            <a:r>
              <a:rPr lang="en-US" sz="4000" dirty="0" smtClean="0">
                <a:solidFill>
                  <a:schemeClr val="accent1">
                    <a:lumMod val="50000"/>
                  </a:schemeClr>
                </a:solidFill>
                <a:latin typeface="+mn-lt"/>
              </a:rPr>
              <a:t>How </a:t>
            </a:r>
            <a:r>
              <a:rPr lang="en-US" sz="4000" dirty="0">
                <a:solidFill>
                  <a:schemeClr val="accent1">
                    <a:lumMod val="50000"/>
                  </a:schemeClr>
                </a:solidFill>
                <a:latin typeface="+mn-lt"/>
              </a:rPr>
              <a:t>do we help </a:t>
            </a:r>
            <a:r>
              <a:rPr lang="en-US" sz="4000" b="1" dirty="0">
                <a:solidFill>
                  <a:schemeClr val="accent1">
                    <a:lumMod val="50000"/>
                  </a:schemeClr>
                </a:solidFill>
                <a:latin typeface="+mn-lt"/>
              </a:rPr>
              <a:t>all</a:t>
            </a:r>
            <a:r>
              <a:rPr lang="en-US" sz="4000" dirty="0">
                <a:solidFill>
                  <a:schemeClr val="accent1">
                    <a:lumMod val="50000"/>
                  </a:schemeClr>
                </a:solidFill>
                <a:latin typeface="+mn-lt"/>
              </a:rPr>
              <a:t> students become</a:t>
            </a:r>
          </a:p>
          <a:p>
            <a:pPr>
              <a:defRPr/>
            </a:pPr>
            <a:r>
              <a:rPr lang="en-US" sz="4000" dirty="0">
                <a:solidFill>
                  <a:schemeClr val="accent1">
                    <a:lumMod val="50000"/>
                  </a:schemeClr>
                </a:solidFill>
                <a:latin typeface="+mn-lt"/>
              </a:rPr>
              <a:t>independent </a:t>
            </a:r>
            <a:r>
              <a:rPr lang="en-US" sz="4000" dirty="0">
                <a:latin typeface="+mn-lt"/>
              </a:rPr>
              <a:t>and </a:t>
            </a:r>
            <a:r>
              <a:rPr lang="en-US" sz="4000" dirty="0">
                <a:solidFill>
                  <a:schemeClr val="accent1">
                    <a:lumMod val="50000"/>
                  </a:schemeClr>
                </a:solidFill>
                <a:latin typeface="+mn-lt"/>
              </a:rPr>
              <a:t>proficient</a:t>
            </a:r>
            <a:r>
              <a:rPr lang="en-US" sz="4000" dirty="0">
                <a:solidFill>
                  <a:srgbClr val="CC3300"/>
                </a:solidFill>
                <a:latin typeface="+mn-lt"/>
              </a:rPr>
              <a:t> </a:t>
            </a:r>
            <a:r>
              <a:rPr lang="en-US" sz="4000" dirty="0">
                <a:latin typeface="+mn-lt"/>
              </a:rPr>
              <a:t>readers (and writers) of complex </a:t>
            </a:r>
            <a:r>
              <a:rPr lang="en-US" sz="4000" dirty="0" smtClean="0">
                <a:latin typeface="+mn-lt"/>
              </a:rPr>
              <a:t>text?</a:t>
            </a:r>
            <a:endParaRPr lang="en-US" sz="4000" dirty="0">
              <a:latin typeface="+mn-lt"/>
            </a:endParaRPr>
          </a:p>
          <a:p>
            <a:pPr algn="ctr">
              <a:defRPr/>
            </a:pPr>
            <a:endParaRPr lang="en-US" sz="2400" dirty="0"/>
          </a:p>
          <a:p>
            <a:pPr>
              <a:defRPr/>
            </a:pPr>
            <a:endParaRPr lang="en-US" sz="2400" dirty="0"/>
          </a:p>
        </p:txBody>
      </p:sp>
      <p:pic>
        <p:nvPicPr>
          <p:cNvPr id="40964" name="Picture 6" descr="C:\Program Files\Microsoft Office\MEDIA\CAGCAT10\j0302953.jpg"/>
          <p:cNvPicPr>
            <a:picLocks noChangeAspect="1" noChangeArrowheads="1"/>
          </p:cNvPicPr>
          <p:nvPr/>
        </p:nvPicPr>
        <p:blipFill>
          <a:blip r:embed="rId3" cstate="print"/>
          <a:srcRect/>
          <a:stretch>
            <a:fillRect/>
          </a:stretch>
        </p:blipFill>
        <p:spPr bwMode="auto">
          <a:xfrm>
            <a:off x="3472324" y="4070351"/>
            <a:ext cx="2228850" cy="2286000"/>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304800" y="6112490"/>
            <a:ext cx="2200847" cy="487722"/>
          </a:xfrm>
          <a:prstGeom prst="rect">
            <a:avLst/>
          </a:prstGeom>
        </p:spPr>
      </p:pic>
    </p:spTree>
    <p:extLst>
      <p:ext uri="{BB962C8B-B14F-4D97-AF65-F5344CB8AC3E}">
        <p14:creationId xmlns:p14="http://schemas.microsoft.com/office/powerpoint/2010/main" val="42825761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Principles</a:t>
            </a:r>
            <a:endParaRPr lang="en-US" dirty="0"/>
          </a:p>
        </p:txBody>
      </p:sp>
      <p:sp>
        <p:nvSpPr>
          <p:cNvPr id="3" name="Text Placeholder 2"/>
          <p:cNvSpPr>
            <a:spLocks noGrp="1"/>
          </p:cNvSpPr>
          <p:nvPr>
            <p:ph sz="half" idx="1"/>
          </p:nvPr>
        </p:nvSpPr>
        <p:spPr>
          <a:xfrm>
            <a:off x="173031" y="1133292"/>
            <a:ext cx="5197999" cy="1969770"/>
          </a:xfrm>
        </p:spPr>
        <p:txBody>
          <a:bodyPr/>
          <a:lstStyle/>
          <a:p>
            <a:r>
              <a:rPr lang="en-US" dirty="0" smtClean="0"/>
              <a:t>Not one size fits all</a:t>
            </a:r>
          </a:p>
          <a:p>
            <a:r>
              <a:rPr lang="en-US" dirty="0" smtClean="0"/>
              <a:t>Design from the beginning; not add on later</a:t>
            </a:r>
          </a:p>
          <a:p>
            <a:r>
              <a:rPr lang="en-US" dirty="0" smtClean="0"/>
              <a:t>Increase access for all</a:t>
            </a:r>
            <a:endParaRPr lang="en-US" dirty="0"/>
          </a:p>
        </p:txBody>
      </p:sp>
      <p:pic>
        <p:nvPicPr>
          <p:cNvPr id="7" name="Content Placeholder 6"/>
          <p:cNvPicPr>
            <a:picLocks noGrp="1" noChangeAspect="1"/>
          </p:cNvPicPr>
          <p:nvPr>
            <p:ph sz="half" idx="2"/>
          </p:nvPr>
        </p:nvPicPr>
        <p:blipFill>
          <a:blip r:embed="rId3" cstate="print"/>
          <a:stretch>
            <a:fillRect/>
          </a:stretch>
        </p:blipFill>
        <p:spPr>
          <a:xfrm>
            <a:off x="5728160" y="1192488"/>
            <a:ext cx="2977885" cy="2092569"/>
          </a:xfrm>
          <a:prstGeom prst="rect">
            <a:avLst/>
          </a:prstGeom>
        </p:spPr>
      </p:pic>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pPr algn="r"/>
            <a:fld id="{8D79BE21-F712-4A53-802B-F850200F0AA7}" type="slidenum">
              <a:rPr lang="en-US" smtClean="0"/>
              <a:pPr algn="r"/>
              <a:t>66</a:t>
            </a:fld>
            <a:endParaRPr lang="en-US" dirty="0"/>
          </a:p>
        </p:txBody>
      </p:sp>
      <p:pic>
        <p:nvPicPr>
          <p:cNvPr id="8" name="Picture 7"/>
          <p:cNvPicPr>
            <a:picLocks noChangeAspect="1"/>
          </p:cNvPicPr>
          <p:nvPr/>
        </p:nvPicPr>
        <p:blipFill>
          <a:blip r:embed="rId4" cstate="print"/>
          <a:stretch>
            <a:fillRect/>
          </a:stretch>
        </p:blipFill>
        <p:spPr>
          <a:xfrm>
            <a:off x="2078595" y="3650526"/>
            <a:ext cx="2863977" cy="2139998"/>
          </a:xfrm>
          <a:prstGeom prst="rect">
            <a:avLst/>
          </a:prstGeom>
        </p:spPr>
      </p:pic>
      <p:pic>
        <p:nvPicPr>
          <p:cNvPr id="10" name="Picture 9"/>
          <p:cNvPicPr>
            <a:picLocks noChangeAspect="1"/>
          </p:cNvPicPr>
          <p:nvPr/>
        </p:nvPicPr>
        <p:blipFill>
          <a:blip r:embed="rId5" cstate="print"/>
          <a:stretch>
            <a:fillRect/>
          </a:stretch>
        </p:blipFill>
        <p:spPr>
          <a:xfrm>
            <a:off x="5747072" y="3679701"/>
            <a:ext cx="2940060" cy="2081648"/>
          </a:xfrm>
          <a:prstGeom prst="rect">
            <a:avLst/>
          </a:prstGeom>
        </p:spPr>
      </p:pic>
    </p:spTree>
    <p:extLst>
      <p:ext uri="{BB962C8B-B14F-4D97-AF65-F5344CB8AC3E}">
        <p14:creationId xmlns:p14="http://schemas.microsoft.com/office/powerpoint/2010/main" val="35369599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42" y="178427"/>
            <a:ext cx="8382000" cy="664797"/>
          </a:xfrm>
        </p:spPr>
        <p:txBody>
          <a:bodyPr/>
          <a:lstStyle/>
          <a:p>
            <a:r>
              <a:rPr lang="en-US" dirty="0" smtClean="0"/>
              <a:t>Why is UDL Necessary?</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a:xfrm>
            <a:off x="6034640" y="5587584"/>
            <a:ext cx="2203704" cy="484632"/>
          </a:xfrm>
        </p:spPr>
        <p:txBody>
          <a:bodyPr/>
          <a:lstStyle/>
          <a:p>
            <a:r>
              <a:rPr lang="en-US" dirty="0">
                <a:solidFill>
                  <a:schemeClr val="tx1"/>
                </a:solidFill>
              </a:rPr>
              <a:t>http://www.cast.org/udl/</a:t>
            </a:r>
          </a:p>
        </p:txBody>
      </p:sp>
      <p:graphicFrame>
        <p:nvGraphicFramePr>
          <p:cNvPr id="7" name="Diagram 6"/>
          <p:cNvGraphicFramePr/>
          <p:nvPr/>
        </p:nvGraphicFramePr>
        <p:xfrm>
          <a:off x="329242" y="911286"/>
          <a:ext cx="8508166" cy="481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8032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Universal Design for Learning </a:t>
            </a:r>
          </a:p>
        </p:txBody>
      </p:sp>
      <p:graphicFrame>
        <p:nvGraphicFramePr>
          <p:cNvPr id="2" name="Content Placeholder 1"/>
          <p:cNvGraphicFramePr>
            <a:graphicFrameLocks noGrp="1"/>
          </p:cNvGraphicFramePr>
          <p:nvPr>
            <p:ph idx="4294967295"/>
            <p:extLst/>
          </p:nvPr>
        </p:nvGraphicFramePr>
        <p:xfrm>
          <a:off x="0" y="1309914"/>
          <a:ext cx="9144000" cy="518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4438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4048" y="1417320"/>
            <a:ext cx="8153400" cy="3973033"/>
          </a:xfrm>
          <a:prstGeom prst="rect">
            <a:avLst/>
          </a:prstGeom>
        </p:spPr>
        <p:txBody>
          <a:bodyPr/>
          <a:lstStyle/>
          <a:p>
            <a:endParaRPr lang="en-US" dirty="0" smtClean="0">
              <a:hlinkClick r:id="rId3"/>
            </a:endParaRPr>
          </a:p>
          <a:p>
            <a:endParaRPr lang="en-US" dirty="0" smtClean="0">
              <a:hlinkClick r:id="rId3"/>
            </a:endParaRPr>
          </a:p>
        </p:txBody>
      </p:sp>
      <p:sp>
        <p:nvSpPr>
          <p:cNvPr id="43010" name="Title 3"/>
          <p:cNvSpPr>
            <a:spLocks noGrp="1"/>
          </p:cNvSpPr>
          <p:nvPr>
            <p:ph type="title"/>
          </p:nvPr>
        </p:nvSpPr>
        <p:spPr>
          <a:xfrm>
            <a:off x="384048" y="452882"/>
            <a:ext cx="8153400" cy="1066800"/>
          </a:xfrm>
        </p:spPr>
        <p:txBody>
          <a:bodyPr>
            <a:normAutofit fontScale="90000"/>
          </a:bodyPr>
          <a:lstStyle/>
          <a:p>
            <a:r>
              <a:rPr lang="en-US" dirty="0" smtClean="0"/>
              <a:t>What is Universal Design for Learning?   </a:t>
            </a:r>
          </a:p>
        </p:txBody>
      </p:sp>
      <p:sp>
        <p:nvSpPr>
          <p:cNvPr id="6" name="TextBox 5">
            <a:hlinkClick r:id="rId3"/>
          </p:cNvPr>
          <p:cNvSpPr txBox="1"/>
          <p:nvPr/>
        </p:nvSpPr>
        <p:spPr>
          <a:xfrm>
            <a:off x="753348" y="1955164"/>
            <a:ext cx="2675652" cy="1384995"/>
          </a:xfrm>
          <a:prstGeom prst="rect">
            <a:avLst/>
          </a:prstGeom>
          <a:noFill/>
          <a:ln w="19050">
            <a:solidFill>
              <a:schemeClr val="tx1"/>
            </a:solidFill>
          </a:ln>
        </p:spPr>
        <p:txBody>
          <a:bodyPr wrap="square">
            <a:spAutoFit/>
          </a:bodyPr>
          <a:lstStyle/>
          <a:p>
            <a:pPr>
              <a:defRPr/>
            </a:pPr>
            <a:r>
              <a:rPr lang="en-US" sz="3200" b="1" dirty="0">
                <a:latin typeface="+mn-lt"/>
              </a:rPr>
              <a:t>UDL Principles and </a:t>
            </a:r>
            <a:r>
              <a:rPr lang="en-US" sz="3200" b="1" dirty="0" smtClean="0">
                <a:latin typeface="+mn-lt"/>
                <a:hlinkClick r:id="rId3"/>
              </a:rPr>
              <a:t>Practices</a:t>
            </a:r>
            <a:endParaRPr lang="en-US" sz="3200" b="1" dirty="0"/>
          </a:p>
          <a:p>
            <a:pPr>
              <a:defRPr/>
            </a:pPr>
            <a:r>
              <a:rPr lang="en-US" sz="2000" dirty="0" smtClean="0">
                <a:latin typeface="+mn-lt"/>
              </a:rPr>
              <a:t>National </a:t>
            </a:r>
            <a:r>
              <a:rPr lang="en-US" sz="2000" dirty="0">
                <a:latin typeface="+mn-lt"/>
              </a:rPr>
              <a:t>Center on </a:t>
            </a:r>
            <a:r>
              <a:rPr lang="en-US" sz="2000" dirty="0" smtClean="0">
                <a:latin typeface="+mn-lt"/>
              </a:rPr>
              <a:t>UDL</a:t>
            </a:r>
            <a:endParaRPr lang="en-US" sz="2000" b="1" dirty="0">
              <a:latin typeface="+mn-lt"/>
            </a:endParaRPr>
          </a:p>
        </p:txBody>
      </p:sp>
      <p:sp>
        <p:nvSpPr>
          <p:cNvPr id="9" name="TextBox 8"/>
          <p:cNvSpPr txBox="1"/>
          <p:nvPr/>
        </p:nvSpPr>
        <p:spPr>
          <a:xfrm>
            <a:off x="4114800" y="1295400"/>
            <a:ext cx="4648200" cy="4690515"/>
          </a:xfrm>
          <a:prstGeom prst="rect">
            <a:avLst/>
          </a:prstGeom>
          <a:noFill/>
        </p:spPr>
        <p:txBody>
          <a:bodyPr>
            <a:spAutoFit/>
          </a:bodyPr>
          <a:lstStyle/>
          <a:p>
            <a:pPr>
              <a:defRPr/>
            </a:pPr>
            <a:r>
              <a:rPr lang="en-US" sz="2800" dirty="0" smtClean="0"/>
              <a:t>Think-Pair-Share</a:t>
            </a:r>
          </a:p>
          <a:p>
            <a:pPr>
              <a:defRPr/>
            </a:pPr>
            <a:endParaRPr lang="en-US" sz="1400" dirty="0"/>
          </a:p>
          <a:p>
            <a:pPr marL="396875" indent="-396875" defTabSz="914363">
              <a:lnSpc>
                <a:spcPct val="90000"/>
              </a:lnSpc>
              <a:spcBef>
                <a:spcPct val="20000"/>
              </a:spcBef>
              <a:buBlip>
                <a:blip r:embed="rId4"/>
              </a:buBlip>
              <a:defRPr/>
            </a:pPr>
            <a:r>
              <a:rPr lang="en-US" sz="2400" dirty="0"/>
              <a:t>What do the terms “universal,” “design,” and “learning” refer to in the learning process? </a:t>
            </a:r>
          </a:p>
          <a:p>
            <a:pPr defTabSz="914363">
              <a:lnSpc>
                <a:spcPct val="90000"/>
              </a:lnSpc>
              <a:spcBef>
                <a:spcPct val="20000"/>
              </a:spcBef>
              <a:defRPr/>
            </a:pPr>
            <a:endParaRPr lang="en-US" sz="2400" dirty="0"/>
          </a:p>
          <a:p>
            <a:pPr marL="396875" indent="-396875" defTabSz="914363">
              <a:lnSpc>
                <a:spcPct val="90000"/>
              </a:lnSpc>
              <a:spcBef>
                <a:spcPct val="20000"/>
              </a:spcBef>
              <a:buBlip>
                <a:blip r:embed="rId4"/>
              </a:buBlip>
              <a:defRPr/>
            </a:pPr>
            <a:r>
              <a:rPr lang="en-US" sz="2400" dirty="0"/>
              <a:t>How do you think multiple means of representation, expression, and engagement may help </a:t>
            </a:r>
            <a:r>
              <a:rPr lang="en-US" sz="2400" dirty="0" smtClean="0"/>
              <a:t>all </a:t>
            </a:r>
            <a:r>
              <a:rPr lang="en-US" sz="2400" dirty="0"/>
              <a:t>students be successful?</a:t>
            </a:r>
          </a:p>
          <a:p>
            <a:pPr>
              <a:buFont typeface="Arial" pitchFamily="34" charset="0"/>
              <a:buChar char="•"/>
              <a:defRPr/>
            </a:pPr>
            <a:endParaRPr lang="en-US" sz="2400" dirty="0"/>
          </a:p>
          <a:p>
            <a:pPr>
              <a:buFont typeface="Arial" pitchFamily="34" charset="0"/>
              <a:buChar char="•"/>
              <a:defRPr/>
            </a:pPr>
            <a:endParaRPr lang="en-US" sz="2400" dirty="0"/>
          </a:p>
        </p:txBody>
      </p:sp>
      <p:pic>
        <p:nvPicPr>
          <p:cNvPr id="7" name="Picture 5" descr="discussion 2.png"/>
          <p:cNvPicPr>
            <a:picLocks noChangeAspect="1"/>
          </p:cNvPicPr>
          <p:nvPr/>
        </p:nvPicPr>
        <p:blipFill>
          <a:blip r:embed="rId5" cstate="print"/>
          <a:srcRect/>
          <a:stretch>
            <a:fillRect/>
          </a:stretch>
        </p:blipFill>
        <p:spPr bwMode="auto">
          <a:xfrm>
            <a:off x="3713018" y="5527964"/>
            <a:ext cx="1295400" cy="1066800"/>
          </a:xfrm>
          <a:prstGeom prst="rect">
            <a:avLst/>
          </a:prstGeom>
          <a:noFill/>
          <a:ln w="9525">
            <a:noFill/>
            <a:miter lim="800000"/>
            <a:headEnd/>
            <a:tailEnd/>
          </a:ln>
        </p:spPr>
      </p:pic>
      <p:pic>
        <p:nvPicPr>
          <p:cNvPr id="15" name="Picture 14"/>
          <p:cNvPicPr>
            <a:picLocks noChangeAspect="1"/>
          </p:cNvPicPr>
          <p:nvPr/>
        </p:nvPicPr>
        <p:blipFill>
          <a:blip r:embed="rId6" cstate="print"/>
          <a:stretch>
            <a:fillRect/>
          </a:stretch>
        </p:blipFill>
        <p:spPr>
          <a:xfrm>
            <a:off x="384048" y="6100970"/>
            <a:ext cx="2200847" cy="487722"/>
          </a:xfrm>
          <a:prstGeom prst="rect">
            <a:avLst/>
          </a:prstGeom>
        </p:spPr>
      </p:pic>
      <p:pic>
        <p:nvPicPr>
          <p:cNvPr id="10"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1" name="TextBox 10"/>
          <p:cNvSpPr txBox="1"/>
          <p:nvPr/>
        </p:nvSpPr>
        <p:spPr>
          <a:xfrm>
            <a:off x="6797615" y="5382881"/>
            <a:ext cx="1000664" cy="369332"/>
          </a:xfrm>
          <a:prstGeom prst="rect">
            <a:avLst/>
          </a:prstGeom>
          <a:noFill/>
        </p:spPr>
        <p:txBody>
          <a:bodyPr wrap="square" rtlCol="0">
            <a:spAutoFit/>
          </a:bodyPr>
          <a:lstStyle/>
          <a:p>
            <a:r>
              <a:rPr lang="en-US" dirty="0" smtClean="0"/>
              <a:t>Page 36</a:t>
            </a:r>
            <a:endParaRPr lang="en-US" dirty="0"/>
          </a:p>
        </p:txBody>
      </p:sp>
    </p:spTree>
    <p:extLst>
      <p:ext uri="{BB962C8B-B14F-4D97-AF65-F5344CB8AC3E}">
        <p14:creationId xmlns:p14="http://schemas.microsoft.com/office/powerpoint/2010/main" val="14421873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and the Common Core</a:t>
            </a:r>
            <a:endParaRPr lang="en-US" dirty="0"/>
          </a:p>
        </p:txBody>
      </p:sp>
      <p:sp>
        <p:nvSpPr>
          <p:cNvPr id="3" name="Content Placeholder 2"/>
          <p:cNvSpPr>
            <a:spLocks noGrp="1"/>
          </p:cNvSpPr>
          <p:nvPr>
            <p:ph idx="4294967295"/>
          </p:nvPr>
        </p:nvSpPr>
        <p:spPr>
          <a:xfrm>
            <a:off x="218363" y="990600"/>
            <a:ext cx="8734567" cy="5186363"/>
          </a:xfrm>
          <a:prstGeom prst="rect">
            <a:avLst/>
          </a:prstGeom>
        </p:spPr>
        <p:txBody>
          <a:bodyPr>
            <a:normAutofit/>
          </a:bodyPr>
          <a:lstStyle/>
          <a:p>
            <a:r>
              <a:rPr lang="en-US" sz="2600" dirty="0"/>
              <a:t>I</a:t>
            </a:r>
            <a:r>
              <a:rPr lang="en-US" sz="2600" dirty="0" smtClean="0"/>
              <a:t>ncluded </a:t>
            </a:r>
            <a:r>
              <a:rPr lang="en-US" sz="2600" dirty="0"/>
              <a:t>in the section of the Common Core Standards called “application to students with disabilities”. </a:t>
            </a:r>
            <a:endParaRPr lang="en-US" sz="2600" dirty="0" smtClean="0"/>
          </a:p>
          <a:p>
            <a:pPr marL="0" indent="0">
              <a:spcBef>
                <a:spcPts val="300"/>
              </a:spcBef>
              <a:buNone/>
            </a:pPr>
            <a:endParaRPr lang="en-US" sz="800" dirty="0" smtClean="0"/>
          </a:p>
          <a:p>
            <a:r>
              <a:rPr lang="en-US" sz="2600" dirty="0" smtClean="0"/>
              <a:t>Aligned </a:t>
            </a:r>
            <a:r>
              <a:rPr lang="en-US" sz="2600" dirty="0"/>
              <a:t>to the UDL </a:t>
            </a:r>
            <a:r>
              <a:rPr lang="en-US" sz="2600" dirty="0" smtClean="0"/>
              <a:t>framework by </a:t>
            </a:r>
            <a:r>
              <a:rPr lang="en-US" sz="2600" dirty="0"/>
              <a:t>using UDL </a:t>
            </a:r>
            <a:r>
              <a:rPr lang="en-US" sz="2600" dirty="0" smtClean="0"/>
              <a:t>to design effective and flexible goals, methods, materials, and assessments.</a:t>
            </a:r>
          </a:p>
          <a:p>
            <a:pPr marL="0" indent="0">
              <a:buNone/>
            </a:pPr>
            <a:endParaRPr lang="en-US" sz="800" dirty="0">
              <a:solidFill>
                <a:schemeClr val="tx2"/>
              </a:solidFill>
            </a:endParaRPr>
          </a:p>
          <a:p>
            <a:r>
              <a:rPr lang="en-US" sz="2600" dirty="0" smtClean="0"/>
              <a:t>Areas that </a:t>
            </a:r>
            <a:r>
              <a:rPr lang="en-US" sz="2600" dirty="0"/>
              <a:t>do not align with UDL, or would not be very good goals for a UDL curriculum unless certain terms (e.g. writing, listening, </a:t>
            </a:r>
            <a:r>
              <a:rPr lang="en-US" sz="2600" dirty="0" smtClean="0"/>
              <a:t>speaking, </a:t>
            </a:r>
            <a:r>
              <a:rPr lang="en-US" sz="2600" dirty="0"/>
              <a:t>and explaining) are interpreted in their broadest sense to make the standards flexible enough to remove barriers for certain students</a:t>
            </a:r>
            <a:r>
              <a:rPr lang="en-US" sz="2600" dirty="0" smtClean="0"/>
              <a:t>.</a:t>
            </a:r>
          </a:p>
          <a:p>
            <a:pPr marL="0" indent="0">
              <a:buNone/>
            </a:pPr>
            <a:endParaRPr lang="en-US" sz="1800" i="1" dirty="0" smtClean="0">
              <a:solidFill>
                <a:schemeClr val="tx2"/>
              </a:solidFill>
            </a:endParaRPr>
          </a:p>
          <a:p>
            <a:pPr marL="0" indent="0" algn="ctr">
              <a:buNone/>
            </a:pPr>
            <a:r>
              <a:rPr lang="en-US" sz="1800" i="1" dirty="0" smtClean="0"/>
              <a:t>UDL and the Common Core FAQ, </a:t>
            </a:r>
            <a:r>
              <a:rPr lang="en-US" sz="1800" dirty="0" smtClean="0"/>
              <a:t>National Center on UDL </a:t>
            </a:r>
            <a:r>
              <a:rPr lang="en-US" sz="1800" dirty="0" smtClean="0">
                <a:solidFill>
                  <a:schemeClr val="tx2"/>
                </a:solidFill>
                <a:hlinkClick r:id="rId3"/>
              </a:rPr>
              <a:t>http</a:t>
            </a:r>
            <a:r>
              <a:rPr lang="en-US" sz="1800" dirty="0">
                <a:solidFill>
                  <a:schemeClr val="tx2"/>
                </a:solidFill>
                <a:hlinkClick r:id="rId3"/>
              </a:rPr>
              <a:t>://</a:t>
            </a:r>
            <a:r>
              <a:rPr lang="en-US" sz="1800" dirty="0" smtClean="0">
                <a:solidFill>
                  <a:schemeClr val="tx2"/>
                </a:solidFill>
                <a:hlinkClick r:id="rId3"/>
              </a:rPr>
              <a:t>www.udlcenter.org/advocacy/faq_guides/common_core#question1</a:t>
            </a:r>
            <a:r>
              <a:rPr lang="en-US" sz="1800" dirty="0" smtClean="0">
                <a:solidFill>
                  <a:schemeClr val="tx2"/>
                </a:solidFill>
              </a:rPr>
              <a:t> </a:t>
            </a:r>
            <a:endParaRPr lang="en-US" sz="1800" dirty="0">
              <a:solidFill>
                <a:schemeClr val="tx2"/>
              </a:solidFill>
            </a:endParaRPr>
          </a:p>
        </p:txBody>
      </p:sp>
      <p:sp>
        <p:nvSpPr>
          <p:cNvPr id="5" name="Slide Number Placeholder 4"/>
          <p:cNvSpPr>
            <a:spLocks noGrp="1"/>
          </p:cNvSpPr>
          <p:nvPr>
            <p:ph type="sldNum" sz="quarter" idx="4294967295"/>
          </p:nvPr>
        </p:nvSpPr>
        <p:spPr>
          <a:xfrm>
            <a:off x="8299323" y="6173788"/>
            <a:ext cx="476250" cy="365125"/>
          </a:xfrm>
          <a:prstGeom prst="rect">
            <a:avLst/>
          </a:prstGeom>
        </p:spPr>
        <p:txBody>
          <a:bodyPr/>
          <a:lstStyle/>
          <a:p>
            <a:fld id="{95C78F6C-5F37-4841-ACBE-E9209F23264D}" type="slidenum">
              <a:rPr lang="en-US" smtClean="0"/>
              <a:pPr/>
              <a:t>70</a:t>
            </a:fld>
            <a:endParaRPr lang="en-US" dirty="0"/>
          </a:p>
        </p:txBody>
      </p:sp>
      <p:pic>
        <p:nvPicPr>
          <p:cNvPr id="7" name="Picture 6"/>
          <p:cNvPicPr>
            <a:picLocks noChangeAspect="1"/>
          </p:cNvPicPr>
          <p:nvPr/>
        </p:nvPicPr>
        <p:blipFill>
          <a:blip r:embed="rId4" cstate="print"/>
          <a:stretch>
            <a:fillRect/>
          </a:stretch>
        </p:blipFill>
        <p:spPr>
          <a:xfrm>
            <a:off x="384048" y="6051191"/>
            <a:ext cx="2200847" cy="487722"/>
          </a:xfrm>
          <a:prstGeom prst="rect">
            <a:avLst/>
          </a:prstGeom>
        </p:spPr>
      </p:pic>
    </p:spTree>
    <p:extLst>
      <p:ext uri="{BB962C8B-B14F-4D97-AF65-F5344CB8AC3E}">
        <p14:creationId xmlns:p14="http://schemas.microsoft.com/office/powerpoint/2010/main" val="25707972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12708</TotalTime>
  <Words>4902</Words>
  <Application>Microsoft Office PowerPoint</Application>
  <PresentationFormat>On-screen Show (4:3)</PresentationFormat>
  <Paragraphs>500</Paragraphs>
  <Slides>31</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ＭＳ Ｐゴシック</vt:lpstr>
      <vt:lpstr>Arial</vt:lpstr>
      <vt:lpstr>Calibri</vt:lpstr>
      <vt:lpstr>Calibri Light</vt:lpstr>
      <vt:lpstr>Times</vt:lpstr>
      <vt:lpstr>Times New Roman</vt:lpstr>
      <vt:lpstr>LtBkgBlueBorder</vt:lpstr>
      <vt:lpstr>LtBkgNoBorder</vt:lpstr>
      <vt:lpstr>Custom Design</vt:lpstr>
      <vt:lpstr>Connecticut Core Standards  for English Language Arts &amp; Literacy</vt:lpstr>
      <vt:lpstr>Part 5</vt:lpstr>
      <vt:lpstr>Today’s Session</vt:lpstr>
      <vt:lpstr>PowerPoint Presentation</vt:lpstr>
      <vt:lpstr>Universal Design Principles</vt:lpstr>
      <vt:lpstr>Why is UDL Necessary?</vt:lpstr>
      <vt:lpstr>Universal Design for Learning </vt:lpstr>
      <vt:lpstr>What is Universal Design for Learning?   </vt:lpstr>
      <vt:lpstr>UDL and the Common Core</vt:lpstr>
      <vt:lpstr> UDL Design Questions: Representation</vt:lpstr>
      <vt:lpstr>UDL Design Questions: Expression</vt:lpstr>
      <vt:lpstr>UDL Design Questions: Engagement  </vt:lpstr>
      <vt:lpstr>UDL Resources</vt:lpstr>
      <vt:lpstr>PowerPoint Presentation</vt:lpstr>
      <vt:lpstr>CCS Shifts and UDL</vt:lpstr>
      <vt:lpstr>Instructional Shift 1 What are Analytic Graphic Organizers?</vt:lpstr>
      <vt:lpstr>Example: Frayer Model</vt:lpstr>
      <vt:lpstr>Three-Column Organizers  </vt:lpstr>
      <vt:lpstr>Analytic Graphic Organizers – Strategy or Worksheet?</vt:lpstr>
      <vt:lpstr>PowerPoint Presentation</vt:lpstr>
      <vt:lpstr>Instructional Shift  2 – Comprehension Monitoring, Coding, and Annotating the Text</vt:lpstr>
      <vt:lpstr>Coding Text/Comprehension Monitoring</vt:lpstr>
      <vt:lpstr>Grades 6–12 Coding</vt:lpstr>
      <vt:lpstr>Instructional Shift 3: Word Sorts</vt:lpstr>
      <vt:lpstr>Word Sorts </vt:lpstr>
      <vt:lpstr>Word Sorts Procedures</vt:lpstr>
      <vt:lpstr>Closed Word Sort </vt:lpstr>
      <vt:lpstr>Geography word sort </vt:lpstr>
      <vt:lpstr>Analyzing Relationships and Connections Among Words</vt:lpstr>
      <vt:lpstr>Activity 7</vt:lpstr>
      <vt:lpstr>Activity 7: Viewing and Discussing Lessons with UDL Supports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806</cp:revision>
  <cp:lastPrinted>2014-03-02T01:07:44Z</cp:lastPrinted>
  <dcterms:created xsi:type="dcterms:W3CDTF">2014-01-18T18:47:42Z</dcterms:created>
  <dcterms:modified xsi:type="dcterms:W3CDTF">2014-07-14T20:20:38Z</dcterms:modified>
</cp:coreProperties>
</file>